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8"/>
  </p:notesMasterIdLst>
  <p:sldIdLst>
    <p:sldId id="293" r:id="rId3"/>
    <p:sldId id="277" r:id="rId4"/>
    <p:sldId id="313" r:id="rId5"/>
    <p:sldId id="314" r:id="rId6"/>
    <p:sldId id="315" r:id="rId7"/>
    <p:sldId id="316" r:id="rId8"/>
    <p:sldId id="317" r:id="rId9"/>
    <p:sldId id="282" r:id="rId10"/>
    <p:sldId id="318" r:id="rId11"/>
    <p:sldId id="359" r:id="rId12"/>
    <p:sldId id="360" r:id="rId13"/>
    <p:sldId id="321" r:id="rId14"/>
    <p:sldId id="319" r:id="rId15"/>
    <p:sldId id="322" r:id="rId16"/>
    <p:sldId id="320" r:id="rId17"/>
    <p:sldId id="323" r:id="rId18"/>
    <p:sldId id="288" r:id="rId19"/>
    <p:sldId id="324" r:id="rId20"/>
    <p:sldId id="325" r:id="rId21"/>
    <p:sldId id="361" r:id="rId22"/>
    <p:sldId id="362" r:id="rId23"/>
    <p:sldId id="363" r:id="rId24"/>
    <p:sldId id="364" r:id="rId25"/>
    <p:sldId id="373" r:id="rId26"/>
    <p:sldId id="379" r:id="rId27"/>
    <p:sldId id="372" r:id="rId28"/>
    <p:sldId id="374" r:id="rId29"/>
    <p:sldId id="375" r:id="rId30"/>
    <p:sldId id="380" r:id="rId31"/>
    <p:sldId id="376" r:id="rId32"/>
    <p:sldId id="377" r:id="rId33"/>
    <p:sldId id="378" r:id="rId34"/>
    <p:sldId id="369" r:id="rId35"/>
    <p:sldId id="371" r:id="rId36"/>
    <p:sldId id="358" r:id="rId37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FF9"/>
    <a:srgbClr val="A0E8F6"/>
    <a:srgbClr val="66CCFF"/>
    <a:srgbClr val="6699FF"/>
    <a:srgbClr val="FFFF00"/>
    <a:srgbClr val="FF0000"/>
    <a:srgbClr val="FF33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8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57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46A1CA09-24DC-4BA0-84E9-D33367A97B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21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2425DE-46E1-40AD-8ECF-73062AA83A3C}" type="slidenum">
              <a:rPr lang="ar-SA" smtClean="0">
                <a:cs typeface="Arial" pitchFamily="34" charset="0"/>
              </a:rPr>
              <a:pPr/>
              <a:t>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E984172-85B9-4661-A00F-6E93616DE9D4}" type="slidenum">
              <a:rPr lang="en-US" smtClean="0">
                <a:cs typeface="Arial" pitchFamily="34" charset="0"/>
              </a:rPr>
              <a:pPr/>
              <a:t>6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BB278ED-5621-4B6A-9F65-BF0286C901F7}" type="slidenum">
              <a:rPr lang="en-US" smtClean="0">
                <a:cs typeface="Arial" pitchFamily="34" charset="0"/>
              </a:rPr>
              <a:pPr/>
              <a:t>7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956AB-BB50-47A9-A30F-D7E7BDB49D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22328-58DE-4D57-82A0-3ED65DC198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33359-D7A6-424D-9624-AAC52A473D0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066D8-A01C-4DF9-958A-83220BE8BE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77800-EF4C-4D16-AC4E-E608274E08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8226720" cy="2193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481" y="3935934"/>
            <a:ext cx="8226720" cy="219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7250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135C3-6271-4036-A596-0A7A57C5C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FA592-E72A-4C9D-ACB8-1603A53C58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8D7B7-8B3A-49CC-BD54-2F5878AC37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62CB4-C184-4667-9E36-3D6A5E8ADA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49AD4-8527-42AF-98B0-37DCFE6783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7062D-F0DD-4171-B304-0F0387F84E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29E7-DD48-4938-92FD-4E84351CA8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258AA-B43C-4A4D-976D-B2FBF86B8B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D4206-69BC-416F-8981-717D9F6F1C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D22C-4885-4EE2-A431-53D9155246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A6A77-3864-4B33-B60D-19AEC5E417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A78E5-5492-42BC-B073-1B0A41C77D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0DFA6-D894-4EE8-BFC7-7677497283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4FA4C-207C-4E7B-8B9E-0CC7919519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FAA18-B1E3-4B92-B99B-76B39DC510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D959-612A-4F41-B7E2-22A1BFC986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CAD7-3987-4FED-9DA6-5D8545029A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A66C-E588-485E-85BB-57C9704521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3DDC3-2344-4A8E-B307-F6771AFBCC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2B13B-5B3F-4799-A832-A410E7FD77A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4BC35-466F-4D92-9541-ECFC19B36B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60A76B6-9476-45BF-997F-AFCB8E700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91" r:id="rId14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B074EE64-6491-4861-A02C-30E9046406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Sequential Circuits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1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KFUPM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Synchronous Sequential Circuits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191000"/>
            <a:ext cx="7921625" cy="2133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storage elements (memory) used in clocked sequential circuits are called </a:t>
            </a:r>
            <a:r>
              <a:rPr lang="en-US" sz="2000" b="1" u="sng" dirty="0" smtClean="0"/>
              <a:t>flip-flops</a:t>
            </a:r>
            <a:r>
              <a:rPr lang="en-US" sz="2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smtClean="0"/>
              <a:t>Each flip-flop can store one bit of information (0 or 1)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smtClean="0"/>
              <a:t>A circuit may use many flip-flops; together they define the circuit state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Flip-Flops (memory/state) update </a:t>
            </a:r>
            <a:r>
              <a:rPr lang="en-US" sz="2000" b="1" u="sng" dirty="0" smtClean="0"/>
              <a:t>only</a:t>
            </a:r>
            <a:r>
              <a:rPr lang="en-US" sz="2000" dirty="0" smtClean="0"/>
              <a:t> with the clock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810000" y="1828800"/>
            <a:ext cx="1676400" cy="10668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  <a:p>
            <a:r>
              <a:rPr lang="en-US"/>
              <a:t>Combinational</a:t>
            </a:r>
          </a:p>
          <a:p>
            <a:r>
              <a:rPr lang="en-US"/>
              <a:t>Circuits</a:t>
            </a:r>
          </a:p>
        </p:txBody>
      </p:sp>
      <p:cxnSp>
        <p:nvCxnSpPr>
          <p:cNvPr id="13317" name="Straight Arrow Connector 4"/>
          <p:cNvCxnSpPr>
            <a:cxnSpLocks noChangeShapeType="1"/>
          </p:cNvCxnSpPr>
          <p:nvPr/>
        </p:nvCxnSpPr>
        <p:spPr bwMode="auto">
          <a:xfrm>
            <a:off x="2895600" y="2209800"/>
            <a:ext cx="8382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18" name="Straight Arrow Connector 5"/>
          <p:cNvCxnSpPr>
            <a:cxnSpLocks noChangeShapeType="1"/>
          </p:cNvCxnSpPr>
          <p:nvPr/>
        </p:nvCxnSpPr>
        <p:spPr bwMode="auto">
          <a:xfrm>
            <a:off x="5562600" y="2209800"/>
            <a:ext cx="8382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1814513" y="2057400"/>
            <a:ext cx="109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inputs X</a:t>
            </a:r>
          </a:p>
        </p:txBody>
      </p:sp>
      <p:cxnSp>
        <p:nvCxnSpPr>
          <p:cNvPr id="13320" name="Straight Connector 7"/>
          <p:cNvCxnSpPr>
            <a:cxnSpLocks noChangeShapeType="1"/>
          </p:cNvCxnSpPr>
          <p:nvPr/>
        </p:nvCxnSpPr>
        <p:spPr bwMode="auto">
          <a:xfrm rot="5400000">
            <a:off x="3162300" y="2122488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6494463" y="2068513"/>
            <a:ext cx="1236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outputs Z</a:t>
            </a:r>
          </a:p>
        </p:txBody>
      </p:sp>
      <p:cxnSp>
        <p:nvCxnSpPr>
          <p:cNvPr id="13322" name="Straight Connector 9"/>
          <p:cNvCxnSpPr>
            <a:cxnSpLocks noChangeShapeType="1"/>
          </p:cNvCxnSpPr>
          <p:nvPr/>
        </p:nvCxnSpPr>
        <p:spPr bwMode="auto">
          <a:xfrm rot="5400000">
            <a:off x="5851525" y="2122488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3" name="Straight Arrow Connector 10"/>
          <p:cNvCxnSpPr>
            <a:cxnSpLocks noChangeShapeType="1"/>
          </p:cNvCxnSpPr>
          <p:nvPr/>
        </p:nvCxnSpPr>
        <p:spPr bwMode="auto">
          <a:xfrm>
            <a:off x="5562600" y="2665413"/>
            <a:ext cx="83820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4" name="Straight Arrow Connector 11"/>
          <p:cNvCxnSpPr>
            <a:cxnSpLocks noChangeShapeType="1"/>
          </p:cNvCxnSpPr>
          <p:nvPr/>
        </p:nvCxnSpPr>
        <p:spPr bwMode="auto">
          <a:xfrm>
            <a:off x="2895600" y="2667000"/>
            <a:ext cx="8382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25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2555081" y="3010694"/>
            <a:ext cx="682625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6" name="Straight Arrow Connector 13"/>
          <p:cNvCxnSpPr>
            <a:cxnSpLocks noChangeShapeType="1"/>
          </p:cNvCxnSpPr>
          <p:nvPr/>
        </p:nvCxnSpPr>
        <p:spPr bwMode="auto">
          <a:xfrm rot="10800000">
            <a:off x="2895600" y="3352800"/>
            <a:ext cx="11430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4038600" y="3113088"/>
            <a:ext cx="1219200" cy="4572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Flip-Flops</a:t>
            </a:r>
          </a:p>
        </p:txBody>
      </p:sp>
      <p:cxnSp>
        <p:nvCxnSpPr>
          <p:cNvPr id="13328" name="Straight Arrow Connector 15"/>
          <p:cNvCxnSpPr>
            <a:cxnSpLocks noChangeShapeType="1"/>
          </p:cNvCxnSpPr>
          <p:nvPr/>
        </p:nvCxnSpPr>
        <p:spPr bwMode="auto">
          <a:xfrm rot="10800000">
            <a:off x="5257800" y="3351213"/>
            <a:ext cx="114300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29" name="Straight Arrow Connector 16"/>
          <p:cNvCxnSpPr>
            <a:cxnSpLocks noChangeShapeType="1"/>
          </p:cNvCxnSpPr>
          <p:nvPr/>
        </p:nvCxnSpPr>
        <p:spPr bwMode="auto">
          <a:xfrm rot="5400000">
            <a:off x="6057901" y="3009900"/>
            <a:ext cx="685800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330" name="TextBox 17"/>
          <p:cNvSpPr txBox="1">
            <a:spLocks noChangeArrowheads="1"/>
          </p:cNvSpPr>
          <p:nvPr/>
        </p:nvSpPr>
        <p:spPr bwMode="auto">
          <a:xfrm>
            <a:off x="6446838" y="2754313"/>
            <a:ext cx="1262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next state</a:t>
            </a:r>
          </a:p>
        </p:txBody>
      </p:sp>
      <p:sp>
        <p:nvSpPr>
          <p:cNvPr id="13331" name="TextBox 18"/>
          <p:cNvSpPr txBox="1">
            <a:spLocks noChangeArrowheads="1"/>
          </p:cNvSpPr>
          <p:nvPr/>
        </p:nvSpPr>
        <p:spPr bwMode="auto">
          <a:xfrm>
            <a:off x="1143000" y="2819400"/>
            <a:ext cx="162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present state</a:t>
            </a:r>
          </a:p>
        </p:txBody>
      </p:sp>
      <p:cxnSp>
        <p:nvCxnSpPr>
          <p:cNvPr id="13332" name="Straight Arrow Connector 19"/>
          <p:cNvCxnSpPr>
            <a:cxnSpLocks noChangeShapeType="1"/>
          </p:cNvCxnSpPr>
          <p:nvPr/>
        </p:nvCxnSpPr>
        <p:spPr bwMode="auto">
          <a:xfrm rot="5400000" flipH="1" flipV="1">
            <a:off x="4495007" y="3733006"/>
            <a:ext cx="30480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33" name="Straight Arrow Connector 21"/>
          <p:cNvCxnSpPr>
            <a:cxnSpLocks noChangeShapeType="1"/>
          </p:cNvCxnSpPr>
          <p:nvPr/>
        </p:nvCxnSpPr>
        <p:spPr bwMode="auto">
          <a:xfrm>
            <a:off x="3962400" y="3886200"/>
            <a:ext cx="6858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4" name="Elbow Connector 25"/>
          <p:cNvCxnSpPr>
            <a:cxnSpLocks noChangeShapeType="1"/>
          </p:cNvCxnSpPr>
          <p:nvPr/>
        </p:nvCxnSpPr>
        <p:spPr bwMode="auto">
          <a:xfrm>
            <a:off x="1905000" y="3657600"/>
            <a:ext cx="457200" cy="3048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5" name="Elbow Connector 27"/>
          <p:cNvCxnSpPr>
            <a:cxnSpLocks noChangeShapeType="1"/>
          </p:cNvCxnSpPr>
          <p:nvPr/>
        </p:nvCxnSpPr>
        <p:spPr bwMode="auto">
          <a:xfrm>
            <a:off x="2362200" y="3657600"/>
            <a:ext cx="457200" cy="3048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6" name="Straight Connector 29"/>
          <p:cNvCxnSpPr>
            <a:cxnSpLocks noChangeShapeType="1"/>
          </p:cNvCxnSpPr>
          <p:nvPr/>
        </p:nvCxnSpPr>
        <p:spPr bwMode="auto">
          <a:xfrm rot="5400000">
            <a:off x="2209800" y="3810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7" name="Elbow Connector 32"/>
          <p:cNvCxnSpPr>
            <a:cxnSpLocks noChangeShapeType="1"/>
          </p:cNvCxnSpPr>
          <p:nvPr/>
        </p:nvCxnSpPr>
        <p:spPr bwMode="auto">
          <a:xfrm>
            <a:off x="2819400" y="3657600"/>
            <a:ext cx="457200" cy="3048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8" name="Straight Connector 33"/>
          <p:cNvCxnSpPr>
            <a:cxnSpLocks noChangeShapeType="1"/>
          </p:cNvCxnSpPr>
          <p:nvPr/>
        </p:nvCxnSpPr>
        <p:spPr bwMode="auto">
          <a:xfrm rot="5400000">
            <a:off x="2667000" y="3810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9" name="Elbow Connector 35"/>
          <p:cNvCxnSpPr>
            <a:cxnSpLocks noChangeShapeType="1"/>
          </p:cNvCxnSpPr>
          <p:nvPr/>
        </p:nvCxnSpPr>
        <p:spPr bwMode="auto">
          <a:xfrm>
            <a:off x="3276600" y="3657600"/>
            <a:ext cx="457200" cy="3048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0" name="Straight Connector 36"/>
          <p:cNvCxnSpPr>
            <a:cxnSpLocks noChangeShapeType="1"/>
          </p:cNvCxnSpPr>
          <p:nvPr/>
        </p:nvCxnSpPr>
        <p:spPr bwMode="auto">
          <a:xfrm rot="5400000">
            <a:off x="3124200" y="3810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341" name="TextBox 37"/>
          <p:cNvSpPr txBox="1">
            <a:spLocks noChangeArrowheads="1"/>
          </p:cNvSpPr>
          <p:nvPr/>
        </p:nvSpPr>
        <p:spPr bwMode="auto">
          <a:xfrm>
            <a:off x="990600" y="3657600"/>
            <a:ext cx="77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clock</a:t>
            </a:r>
          </a:p>
        </p:txBody>
      </p:sp>
      <p:cxnSp>
        <p:nvCxnSpPr>
          <p:cNvPr id="13342" name="Straight Connector 38"/>
          <p:cNvCxnSpPr>
            <a:cxnSpLocks noChangeShapeType="1"/>
          </p:cNvCxnSpPr>
          <p:nvPr/>
        </p:nvCxnSpPr>
        <p:spPr bwMode="auto">
          <a:xfrm rot="5400000">
            <a:off x="1752600" y="3810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343" name="Footer Placeholder 3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Storage Elements (Memory)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storage element can maintain a binary state (0,1) indefinitely, until directed by an input signal to switch state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Main difference between storage elements: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Number of inputs they have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How the inputs affect the binary state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Two main types: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u="sng" dirty="0" smtClean="0"/>
              <a:t>Latches</a:t>
            </a:r>
            <a:r>
              <a:rPr lang="en-US" dirty="0" smtClean="0"/>
              <a:t> (level-sensitive)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u="sng" dirty="0" smtClean="0"/>
              <a:t>Flip-Flops</a:t>
            </a:r>
            <a:r>
              <a:rPr lang="en-US" dirty="0" smtClean="0"/>
              <a:t>  (edge-sensitive)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Latches are useful in asynchronous sequential circuits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Flip-Flips are built with latches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Latches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mtClean="0"/>
              <a:t>A </a:t>
            </a:r>
            <a:r>
              <a:rPr lang="en-US" b="1" smtClean="0"/>
              <a:t>latch</a:t>
            </a:r>
            <a:r>
              <a:rPr lang="en-US" smtClean="0"/>
              <a:t> is binary storage element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Can store a 0 or 1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The most basic memory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Easy to build 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Built with gates (NORs, NANDs, NOT)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SR Latch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0" y="4495800"/>
            <a:ext cx="8077200" cy="1752600"/>
          </a:xfrm>
        </p:spPr>
        <p:txBody>
          <a:bodyPr/>
          <a:lstStyle/>
          <a:p>
            <a:r>
              <a:rPr lang="en-US" sz="2800" smtClean="0"/>
              <a:t>What does this circuit do?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0975" y="1752600"/>
            <a:ext cx="6092825" cy="2486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891213" y="2260600"/>
            <a:ext cx="1905000" cy="1447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SR Latch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495800"/>
            <a:ext cx="8077200" cy="17526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Two states: Set (Q = 1) and Reset (Q = 0)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When S=R=0, Q remains the same, S=R=1 is not allowed!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Normally, S=R=0 unless the state need to be changed (memory?)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State of the circuit depends not only on the current inputs, but also on the recent history of the inputs</a:t>
            </a:r>
            <a:endParaRPr lang="en-US" sz="2800" dirty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0975" y="1752600"/>
            <a:ext cx="6092825" cy="2486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S’ R’ Latch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791200" cy="2503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437" name="Content Placeholder 2"/>
          <p:cNvSpPr>
            <a:spLocks noGrp="1"/>
          </p:cNvSpPr>
          <p:nvPr>
            <p:ph idx="1"/>
          </p:nvPr>
        </p:nvSpPr>
        <p:spPr>
          <a:xfrm>
            <a:off x="762000" y="4495800"/>
            <a:ext cx="8077200" cy="1752600"/>
          </a:xfrm>
        </p:spPr>
        <p:txBody>
          <a:bodyPr/>
          <a:lstStyle/>
          <a:p>
            <a:r>
              <a:rPr lang="en-US" sz="2800" smtClean="0"/>
              <a:t>How about this circuit?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6019800" y="2286000"/>
            <a:ext cx="2514600" cy="1524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S’ R’ Latch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791200" cy="2503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4495800"/>
            <a:ext cx="8077200" cy="17526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Similar to SR latch (complemented)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Two states: Set (Q = 0) and Reset (Q = 1)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When S=R=1, Q remains the same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S=R=0 is not allowed!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SR Latch with Clock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194175"/>
            <a:ext cx="7693025" cy="2054225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An SR Latch can be modified to control </a:t>
            </a:r>
            <a:r>
              <a:rPr lang="en-US" sz="2400" b="1" u="sng" dirty="0" smtClean="0"/>
              <a:t>when</a:t>
            </a:r>
            <a:r>
              <a:rPr lang="en-US" sz="2400" dirty="0" smtClean="0"/>
              <a:t> it changes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An </a:t>
            </a:r>
            <a:r>
              <a:rPr lang="en-US" sz="2400" dirty="0"/>
              <a:t>additional input signal </a:t>
            </a:r>
            <a:r>
              <a:rPr lang="en-US" sz="2400" dirty="0" smtClean="0"/>
              <a:t>Clock (C)</a:t>
            </a:r>
            <a:endParaRPr lang="en-US" sz="24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When C=0, the S and R inputs have no effect on the latch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When C=1, the inputs affect the state of the latch and possibly the output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82763"/>
            <a:ext cx="6096000" cy="221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3352800" y="2090738"/>
            <a:ext cx="1752600" cy="15240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SR Latch with Clock (cont.)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762000" y="4114800"/>
            <a:ext cx="7693025" cy="1825625"/>
          </a:xfrm>
        </p:spPr>
        <p:txBody>
          <a:bodyPr/>
          <a:lstStyle/>
          <a:p>
            <a:r>
              <a:rPr lang="en-US" smtClean="0"/>
              <a:t>How can we eliminate the undefined state?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82763"/>
            <a:ext cx="6096000" cy="221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3352800" y="2090738"/>
            <a:ext cx="1752600" cy="15240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 Latch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486400" y="1905000"/>
            <a:ext cx="2968625" cy="4035425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Ensure S and R are never equal to 1 at the same time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Add inverter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Only one input (D)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500" dirty="0" smtClean="0"/>
              <a:t>D connects to 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500" dirty="0" smtClean="0"/>
              <a:t>D’ connects to 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D stands for data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Output follows the input when C = 1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500" dirty="0" smtClean="0"/>
              <a:t>Transparent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When C = 0, Q remains the same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375" y="1965325"/>
            <a:ext cx="4860925" cy="332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3352800" y="2090738"/>
            <a:ext cx="1752600" cy="15240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2225675" y="3257550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2214563" y="192087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mtClean="0"/>
              <a:t>Sequential Circuits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Storage Elements (Memory)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Latches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Flip-Flops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 Symbols for Latches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495800"/>
            <a:ext cx="7693025" cy="1444625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latch is designated by a rectangular block with inputs on the left and outputs on the right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One output designates the normal output, the other (with the bubble) designates the complement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For S’R’ (SR built with NANDs), bubbles added to the input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7505700" cy="198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6810375" y="3135313"/>
            <a:ext cx="434975" cy="339725"/>
          </a:xfrm>
          <a:prstGeom prst="rect">
            <a:avLst/>
          </a:prstGeom>
          <a:solidFill>
            <a:srgbClr val="BDEFF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clk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with Latches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4419600"/>
            <a:ext cx="5432425" cy="1981200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What happens if Clock=1? What will be the value of Q when Clock goes to 0?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 smtClean="0"/>
              <a:t>Problem:</a:t>
            </a:r>
            <a:r>
              <a:rPr lang="en-US" dirty="0" smtClean="0"/>
              <a:t> A latch is </a:t>
            </a:r>
            <a:r>
              <a:rPr lang="en-US" b="1" dirty="0" smtClean="0">
                <a:solidFill>
                  <a:srgbClr val="FF0000"/>
                </a:solidFill>
              </a:rPr>
              <a:t>transparent</a:t>
            </a:r>
            <a:r>
              <a:rPr lang="en-US" dirty="0" smtClean="0"/>
              <a:t>; state keeps changing as long as the clock remains active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Due to this uncertainty, latches can not be reliably used as storage elements.</a:t>
            </a:r>
            <a:endParaRPr lang="en-US" dirty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sp>
        <p:nvSpPr>
          <p:cNvPr id="24582" name="TextBox 27"/>
          <p:cNvSpPr txBox="1">
            <a:spLocks noChangeArrowheads="1"/>
          </p:cNvSpPr>
          <p:nvPr/>
        </p:nvSpPr>
        <p:spPr bwMode="auto">
          <a:xfrm>
            <a:off x="6791325" y="3973513"/>
            <a:ext cx="113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Example</a:t>
            </a:r>
          </a:p>
        </p:txBody>
      </p:sp>
      <p:grpSp>
        <p:nvGrpSpPr>
          <p:cNvPr id="24583" name="Group 28"/>
          <p:cNvGrpSpPr>
            <a:grpSpLocks/>
          </p:cNvGrpSpPr>
          <p:nvPr/>
        </p:nvGrpSpPr>
        <p:grpSpPr bwMode="auto">
          <a:xfrm>
            <a:off x="990600" y="1828800"/>
            <a:ext cx="6740525" cy="2198688"/>
            <a:chOff x="990600" y="1828800"/>
            <a:chExt cx="6740525" cy="2198688"/>
          </a:xfrm>
        </p:grpSpPr>
        <p:sp>
          <p:nvSpPr>
            <p:cNvPr id="24584" name="Rectangle 3"/>
            <p:cNvSpPr>
              <a:spLocks noChangeArrowheads="1"/>
            </p:cNvSpPr>
            <p:nvPr/>
          </p:nvSpPr>
          <p:spPr bwMode="auto">
            <a:xfrm>
              <a:off x="3810000" y="1828800"/>
              <a:ext cx="1676400" cy="1066800"/>
            </a:xfrm>
            <a:prstGeom prst="rect">
              <a:avLst/>
            </a:prstGeom>
            <a:solidFill>
              <a:srgbClr val="66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  <a:p>
              <a:r>
                <a:rPr lang="en-US"/>
                <a:t>Combinational</a:t>
              </a:r>
            </a:p>
            <a:p>
              <a:r>
                <a:rPr lang="en-US"/>
                <a:t>Circuits</a:t>
              </a:r>
            </a:p>
          </p:txBody>
        </p:sp>
        <p:cxnSp>
          <p:nvCxnSpPr>
            <p:cNvPr id="24585" name="Straight Arrow Connector 4"/>
            <p:cNvCxnSpPr>
              <a:cxnSpLocks noChangeShapeType="1"/>
            </p:cNvCxnSpPr>
            <p:nvPr/>
          </p:nvCxnSpPr>
          <p:spPr bwMode="auto">
            <a:xfrm>
              <a:off x="2895600" y="22098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586" name="Straight Arrow Connector 5"/>
            <p:cNvCxnSpPr>
              <a:cxnSpLocks noChangeShapeType="1"/>
            </p:cNvCxnSpPr>
            <p:nvPr/>
          </p:nvCxnSpPr>
          <p:spPr bwMode="auto">
            <a:xfrm>
              <a:off x="5562600" y="22098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4587" name="TextBox 6"/>
            <p:cNvSpPr txBox="1">
              <a:spLocks noChangeArrowheads="1"/>
            </p:cNvSpPr>
            <p:nvPr/>
          </p:nvSpPr>
          <p:spPr bwMode="auto">
            <a:xfrm>
              <a:off x="1814513" y="2057400"/>
              <a:ext cx="10953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inputs X</a:t>
              </a:r>
            </a:p>
          </p:txBody>
        </p:sp>
        <p:cxnSp>
          <p:nvCxnSpPr>
            <p:cNvPr id="24588" name="Straight Connector 7"/>
            <p:cNvCxnSpPr>
              <a:cxnSpLocks noChangeShapeType="1"/>
            </p:cNvCxnSpPr>
            <p:nvPr/>
          </p:nvCxnSpPr>
          <p:spPr bwMode="auto">
            <a:xfrm rot="5400000">
              <a:off x="3162300" y="2122488"/>
              <a:ext cx="228600" cy="152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589" name="TextBox 8"/>
            <p:cNvSpPr txBox="1">
              <a:spLocks noChangeArrowheads="1"/>
            </p:cNvSpPr>
            <p:nvPr/>
          </p:nvSpPr>
          <p:spPr bwMode="auto">
            <a:xfrm>
              <a:off x="6494463" y="2068513"/>
              <a:ext cx="12366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outputs Z</a:t>
              </a:r>
            </a:p>
          </p:txBody>
        </p:sp>
        <p:cxnSp>
          <p:nvCxnSpPr>
            <p:cNvPr id="24590" name="Straight Connector 9"/>
            <p:cNvCxnSpPr>
              <a:cxnSpLocks noChangeShapeType="1"/>
            </p:cNvCxnSpPr>
            <p:nvPr/>
          </p:nvCxnSpPr>
          <p:spPr bwMode="auto">
            <a:xfrm rot="5400000">
              <a:off x="5851525" y="2122488"/>
              <a:ext cx="228600" cy="152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591" name="Straight Arrow Connector 10"/>
            <p:cNvCxnSpPr>
              <a:cxnSpLocks noChangeShapeType="1"/>
            </p:cNvCxnSpPr>
            <p:nvPr/>
          </p:nvCxnSpPr>
          <p:spPr bwMode="auto">
            <a:xfrm>
              <a:off x="5562600" y="2665413"/>
              <a:ext cx="838200" cy="1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592" name="Straight Arrow Connector 11"/>
            <p:cNvCxnSpPr>
              <a:cxnSpLocks noChangeShapeType="1"/>
            </p:cNvCxnSpPr>
            <p:nvPr/>
          </p:nvCxnSpPr>
          <p:spPr bwMode="auto">
            <a:xfrm>
              <a:off x="2895600" y="26670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593" name="Straight Arrow Connector 12"/>
            <p:cNvCxnSpPr>
              <a:cxnSpLocks noChangeShapeType="1"/>
            </p:cNvCxnSpPr>
            <p:nvPr/>
          </p:nvCxnSpPr>
          <p:spPr bwMode="auto">
            <a:xfrm rot="5400000" flipH="1" flipV="1">
              <a:off x="2555081" y="3010694"/>
              <a:ext cx="682625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594" name="Straight Arrow Connector 13"/>
            <p:cNvCxnSpPr>
              <a:cxnSpLocks noChangeShapeType="1"/>
            </p:cNvCxnSpPr>
            <p:nvPr/>
          </p:nvCxnSpPr>
          <p:spPr bwMode="auto">
            <a:xfrm rot="10800000">
              <a:off x="2895600" y="3352800"/>
              <a:ext cx="11430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595" name="Rectangle 14"/>
            <p:cNvSpPr>
              <a:spLocks noChangeArrowheads="1"/>
            </p:cNvSpPr>
            <p:nvPr/>
          </p:nvSpPr>
          <p:spPr bwMode="auto">
            <a:xfrm>
              <a:off x="4038600" y="3113088"/>
              <a:ext cx="1219200" cy="457200"/>
            </a:xfrm>
            <a:prstGeom prst="rect">
              <a:avLst/>
            </a:prstGeom>
            <a:solidFill>
              <a:srgbClr val="66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/>
                <a:t>Latches?</a:t>
              </a:r>
            </a:p>
          </p:txBody>
        </p:sp>
        <p:cxnSp>
          <p:nvCxnSpPr>
            <p:cNvPr id="24596" name="Straight Arrow Connector 15"/>
            <p:cNvCxnSpPr>
              <a:cxnSpLocks noChangeShapeType="1"/>
            </p:cNvCxnSpPr>
            <p:nvPr/>
          </p:nvCxnSpPr>
          <p:spPr bwMode="auto">
            <a:xfrm rot="10800000">
              <a:off x="5257800" y="3351213"/>
              <a:ext cx="1143000" cy="1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597" name="Straight Arrow Connector 16"/>
            <p:cNvCxnSpPr>
              <a:cxnSpLocks noChangeShapeType="1"/>
            </p:cNvCxnSpPr>
            <p:nvPr/>
          </p:nvCxnSpPr>
          <p:spPr bwMode="auto">
            <a:xfrm rot="5400000">
              <a:off x="6057901" y="3009900"/>
              <a:ext cx="685800" cy="317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598" name="Straight Arrow Connector 19"/>
            <p:cNvCxnSpPr>
              <a:cxnSpLocks noChangeShapeType="1"/>
            </p:cNvCxnSpPr>
            <p:nvPr/>
          </p:nvCxnSpPr>
          <p:spPr bwMode="auto">
            <a:xfrm rot="5400000" flipH="1" flipV="1">
              <a:off x="4495007" y="3733006"/>
              <a:ext cx="304800" cy="1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599" name="Straight Arrow Connector 21"/>
            <p:cNvCxnSpPr>
              <a:cxnSpLocks noChangeShapeType="1"/>
            </p:cNvCxnSpPr>
            <p:nvPr/>
          </p:nvCxnSpPr>
          <p:spPr bwMode="auto">
            <a:xfrm>
              <a:off x="3962400" y="3886200"/>
              <a:ext cx="6858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0" name="Elbow Connector 25"/>
            <p:cNvCxnSpPr>
              <a:cxnSpLocks noChangeShapeType="1"/>
            </p:cNvCxnSpPr>
            <p:nvPr/>
          </p:nvCxnSpPr>
          <p:spPr bwMode="auto">
            <a:xfrm>
              <a:off x="1905000" y="3657600"/>
              <a:ext cx="457200" cy="3048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1" name="Elbow Connector 27"/>
            <p:cNvCxnSpPr>
              <a:cxnSpLocks noChangeShapeType="1"/>
            </p:cNvCxnSpPr>
            <p:nvPr/>
          </p:nvCxnSpPr>
          <p:spPr bwMode="auto">
            <a:xfrm>
              <a:off x="2362200" y="3657600"/>
              <a:ext cx="457200" cy="3048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2" name="Straight Connector 29"/>
            <p:cNvCxnSpPr>
              <a:cxnSpLocks noChangeShapeType="1"/>
            </p:cNvCxnSpPr>
            <p:nvPr/>
          </p:nvCxnSpPr>
          <p:spPr bwMode="auto">
            <a:xfrm rot="5400000">
              <a:off x="2209800" y="3810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3" name="Elbow Connector 32"/>
            <p:cNvCxnSpPr>
              <a:cxnSpLocks noChangeShapeType="1"/>
            </p:cNvCxnSpPr>
            <p:nvPr/>
          </p:nvCxnSpPr>
          <p:spPr bwMode="auto">
            <a:xfrm>
              <a:off x="2819400" y="3657600"/>
              <a:ext cx="457200" cy="3048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4" name="Straight Connector 33"/>
            <p:cNvCxnSpPr>
              <a:cxnSpLocks noChangeShapeType="1"/>
            </p:cNvCxnSpPr>
            <p:nvPr/>
          </p:nvCxnSpPr>
          <p:spPr bwMode="auto">
            <a:xfrm rot="5400000">
              <a:off x="2667000" y="3810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5" name="Elbow Connector 35"/>
            <p:cNvCxnSpPr>
              <a:cxnSpLocks noChangeShapeType="1"/>
            </p:cNvCxnSpPr>
            <p:nvPr/>
          </p:nvCxnSpPr>
          <p:spPr bwMode="auto">
            <a:xfrm>
              <a:off x="3276600" y="3657600"/>
              <a:ext cx="457200" cy="3048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6" name="Straight Connector 36"/>
            <p:cNvCxnSpPr>
              <a:cxnSpLocks noChangeShapeType="1"/>
            </p:cNvCxnSpPr>
            <p:nvPr/>
          </p:nvCxnSpPr>
          <p:spPr bwMode="auto">
            <a:xfrm rot="5400000">
              <a:off x="3124200" y="3810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607" name="TextBox 37"/>
            <p:cNvSpPr txBox="1">
              <a:spLocks noChangeArrowheads="1"/>
            </p:cNvSpPr>
            <p:nvPr/>
          </p:nvSpPr>
          <p:spPr bwMode="auto">
            <a:xfrm>
              <a:off x="990600" y="3657600"/>
              <a:ext cx="7747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clock</a:t>
              </a:r>
            </a:p>
          </p:txBody>
        </p:sp>
        <p:cxnSp>
          <p:nvCxnSpPr>
            <p:cNvPr id="24608" name="Straight Connector 38"/>
            <p:cNvCxnSpPr>
              <a:cxnSpLocks noChangeShapeType="1"/>
            </p:cNvCxnSpPr>
            <p:nvPr/>
          </p:nvCxnSpPr>
          <p:spPr bwMode="auto">
            <a:xfrm rot="5400000">
              <a:off x="1752600" y="3810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7" name="Group 56"/>
          <p:cNvGrpSpPr/>
          <p:nvPr/>
        </p:nvGrpSpPr>
        <p:grpSpPr>
          <a:xfrm>
            <a:off x="6076950" y="4419600"/>
            <a:ext cx="2686050" cy="1447800"/>
            <a:chOff x="6076950" y="4419600"/>
            <a:chExt cx="2686050" cy="1447800"/>
          </a:xfrm>
        </p:grpSpPr>
        <p:grpSp>
          <p:nvGrpSpPr>
            <p:cNvPr id="24609" name="Group 4"/>
            <p:cNvGrpSpPr>
              <a:grpSpLocks/>
            </p:cNvGrpSpPr>
            <p:nvPr/>
          </p:nvGrpSpPr>
          <p:grpSpPr bwMode="auto">
            <a:xfrm>
              <a:off x="6833420" y="4638855"/>
              <a:ext cx="1359318" cy="1228545"/>
              <a:chOff x="4080" y="2736"/>
              <a:chExt cx="1168" cy="1031"/>
            </a:xfrm>
          </p:grpSpPr>
          <p:sp>
            <p:nvSpPr>
              <p:cNvPr id="24621" name="Freeform 5"/>
              <p:cNvSpPr>
                <a:spLocks/>
              </p:cNvSpPr>
              <p:nvPr/>
            </p:nvSpPr>
            <p:spPr bwMode="auto">
              <a:xfrm>
                <a:off x="4233" y="2736"/>
                <a:ext cx="778" cy="1031"/>
              </a:xfrm>
              <a:custGeom>
                <a:avLst/>
                <a:gdLst>
                  <a:gd name="T0" fmla="*/ 10 w 778"/>
                  <a:gd name="T1" fmla="*/ 0 h 1031"/>
                  <a:gd name="T2" fmla="*/ 7 w 778"/>
                  <a:gd name="T3" fmla="*/ 0 h 1031"/>
                  <a:gd name="T4" fmla="*/ 4 w 778"/>
                  <a:gd name="T5" fmla="*/ 3 h 1031"/>
                  <a:gd name="T6" fmla="*/ 0 w 778"/>
                  <a:gd name="T7" fmla="*/ 7 h 1031"/>
                  <a:gd name="T8" fmla="*/ 0 w 778"/>
                  <a:gd name="T9" fmla="*/ 1024 h 1031"/>
                  <a:gd name="T10" fmla="*/ 4 w 778"/>
                  <a:gd name="T11" fmla="*/ 1027 h 1031"/>
                  <a:gd name="T12" fmla="*/ 7 w 778"/>
                  <a:gd name="T13" fmla="*/ 1031 h 1031"/>
                  <a:gd name="T14" fmla="*/ 772 w 778"/>
                  <a:gd name="T15" fmla="*/ 1031 h 1031"/>
                  <a:gd name="T16" fmla="*/ 775 w 778"/>
                  <a:gd name="T17" fmla="*/ 1027 h 1031"/>
                  <a:gd name="T18" fmla="*/ 778 w 778"/>
                  <a:gd name="T19" fmla="*/ 1024 h 1031"/>
                  <a:gd name="T20" fmla="*/ 778 w 778"/>
                  <a:gd name="T21" fmla="*/ 7 h 1031"/>
                  <a:gd name="T22" fmla="*/ 775 w 778"/>
                  <a:gd name="T23" fmla="*/ 3 h 1031"/>
                  <a:gd name="T24" fmla="*/ 772 w 778"/>
                  <a:gd name="T25" fmla="*/ 0 h 1031"/>
                  <a:gd name="T26" fmla="*/ 768 w 778"/>
                  <a:gd name="T27" fmla="*/ 0 h 1031"/>
                  <a:gd name="T28" fmla="*/ 10 w 778"/>
                  <a:gd name="T29" fmla="*/ 0 h 1031"/>
                  <a:gd name="T30" fmla="*/ 10 w 778"/>
                  <a:gd name="T31" fmla="*/ 20 h 1031"/>
                  <a:gd name="T32" fmla="*/ 768 w 778"/>
                  <a:gd name="T33" fmla="*/ 20 h 1031"/>
                  <a:gd name="T34" fmla="*/ 758 w 778"/>
                  <a:gd name="T35" fmla="*/ 10 h 1031"/>
                  <a:gd name="T36" fmla="*/ 758 w 778"/>
                  <a:gd name="T37" fmla="*/ 1021 h 1031"/>
                  <a:gd name="T38" fmla="*/ 768 w 778"/>
                  <a:gd name="T39" fmla="*/ 1010 h 1031"/>
                  <a:gd name="T40" fmla="*/ 10 w 778"/>
                  <a:gd name="T41" fmla="*/ 1010 h 1031"/>
                  <a:gd name="T42" fmla="*/ 20 w 778"/>
                  <a:gd name="T43" fmla="*/ 1021 h 1031"/>
                  <a:gd name="T44" fmla="*/ 20 w 778"/>
                  <a:gd name="T45" fmla="*/ 10 h 1031"/>
                  <a:gd name="T46" fmla="*/ 10 w 778"/>
                  <a:gd name="T47" fmla="*/ 20 h 1031"/>
                  <a:gd name="T48" fmla="*/ 10 w 778"/>
                  <a:gd name="T49" fmla="*/ 0 h 103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78"/>
                  <a:gd name="T76" fmla="*/ 0 h 1031"/>
                  <a:gd name="T77" fmla="*/ 778 w 778"/>
                  <a:gd name="T78" fmla="*/ 1031 h 103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78" h="1031">
                    <a:moveTo>
                      <a:pt x="10" y="0"/>
                    </a:moveTo>
                    <a:lnTo>
                      <a:pt x="7" y="0"/>
                    </a:lnTo>
                    <a:lnTo>
                      <a:pt x="4" y="3"/>
                    </a:lnTo>
                    <a:lnTo>
                      <a:pt x="0" y="7"/>
                    </a:lnTo>
                    <a:lnTo>
                      <a:pt x="0" y="1024"/>
                    </a:lnTo>
                    <a:lnTo>
                      <a:pt x="4" y="1027"/>
                    </a:lnTo>
                    <a:lnTo>
                      <a:pt x="7" y="1031"/>
                    </a:lnTo>
                    <a:lnTo>
                      <a:pt x="772" y="1031"/>
                    </a:lnTo>
                    <a:lnTo>
                      <a:pt x="775" y="1027"/>
                    </a:lnTo>
                    <a:lnTo>
                      <a:pt x="778" y="1024"/>
                    </a:lnTo>
                    <a:lnTo>
                      <a:pt x="778" y="7"/>
                    </a:lnTo>
                    <a:lnTo>
                      <a:pt x="775" y="3"/>
                    </a:lnTo>
                    <a:lnTo>
                      <a:pt x="772" y="0"/>
                    </a:lnTo>
                    <a:lnTo>
                      <a:pt x="768" y="0"/>
                    </a:lnTo>
                    <a:lnTo>
                      <a:pt x="10" y="0"/>
                    </a:lnTo>
                    <a:lnTo>
                      <a:pt x="10" y="20"/>
                    </a:lnTo>
                    <a:lnTo>
                      <a:pt x="768" y="20"/>
                    </a:lnTo>
                    <a:lnTo>
                      <a:pt x="758" y="10"/>
                    </a:lnTo>
                    <a:lnTo>
                      <a:pt x="758" y="1021"/>
                    </a:lnTo>
                    <a:lnTo>
                      <a:pt x="768" y="1010"/>
                    </a:lnTo>
                    <a:lnTo>
                      <a:pt x="10" y="1010"/>
                    </a:lnTo>
                    <a:lnTo>
                      <a:pt x="20" y="1021"/>
                    </a:lnTo>
                    <a:lnTo>
                      <a:pt x="20" y="10"/>
                    </a:lnTo>
                    <a:lnTo>
                      <a:pt x="10" y="2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2" name="Rectangle 6"/>
              <p:cNvSpPr>
                <a:spLocks noChangeArrowheads="1"/>
              </p:cNvSpPr>
              <p:nvPr/>
            </p:nvSpPr>
            <p:spPr bwMode="auto">
              <a:xfrm>
                <a:off x="4338" y="3453"/>
                <a:ext cx="12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Swiss 721 SWA" charset="0"/>
                  </a:rPr>
                  <a:t>C</a:t>
                </a:r>
                <a:endParaRPr lang="en-US" sz="3200"/>
              </a:p>
            </p:txBody>
          </p:sp>
          <p:sp>
            <p:nvSpPr>
              <p:cNvPr id="24623" name="Rectangle 7"/>
              <p:cNvSpPr>
                <a:spLocks noChangeArrowheads="1"/>
              </p:cNvSpPr>
              <p:nvPr/>
            </p:nvSpPr>
            <p:spPr bwMode="auto">
              <a:xfrm>
                <a:off x="4338" y="2879"/>
                <a:ext cx="12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Swiss 721 SWA" charset="0"/>
                  </a:rPr>
                  <a:t>D</a:t>
                </a:r>
                <a:endParaRPr lang="en-US" sz="3200"/>
              </a:p>
            </p:txBody>
          </p:sp>
          <p:sp>
            <p:nvSpPr>
              <p:cNvPr id="24624" name="Rectangle 8"/>
              <p:cNvSpPr>
                <a:spLocks noChangeArrowheads="1"/>
              </p:cNvSpPr>
              <p:nvPr/>
            </p:nvSpPr>
            <p:spPr bwMode="auto">
              <a:xfrm>
                <a:off x="4781" y="2884"/>
                <a:ext cx="13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Swiss 721 SWA" charset="0"/>
                  </a:rPr>
                  <a:t>Q</a:t>
                </a:r>
                <a:endParaRPr lang="en-US" sz="3200"/>
              </a:p>
            </p:txBody>
          </p:sp>
          <p:sp>
            <p:nvSpPr>
              <p:cNvPr id="24625" name="Rectangle 9"/>
              <p:cNvSpPr>
                <a:spLocks noChangeArrowheads="1"/>
              </p:cNvSpPr>
              <p:nvPr/>
            </p:nvSpPr>
            <p:spPr bwMode="auto">
              <a:xfrm>
                <a:off x="4789" y="3436"/>
                <a:ext cx="13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Swiss 721 SWA" charset="0"/>
                  </a:rPr>
                  <a:t>Q</a:t>
                </a:r>
                <a:endParaRPr lang="en-US" sz="3200"/>
              </a:p>
            </p:txBody>
          </p:sp>
          <p:sp>
            <p:nvSpPr>
              <p:cNvPr id="24626" name="Freeform 10"/>
              <p:cNvSpPr>
                <a:spLocks/>
              </p:cNvSpPr>
              <p:nvPr/>
            </p:nvSpPr>
            <p:spPr bwMode="auto">
              <a:xfrm>
                <a:off x="4080" y="2931"/>
                <a:ext cx="168" cy="10"/>
              </a:xfrm>
              <a:custGeom>
                <a:avLst/>
                <a:gdLst>
                  <a:gd name="T0" fmla="*/ 163 w 168"/>
                  <a:gd name="T1" fmla="*/ 10 h 10"/>
                  <a:gd name="T2" fmla="*/ 167 w 168"/>
                  <a:gd name="T3" fmla="*/ 10 h 10"/>
                  <a:gd name="T4" fmla="*/ 167 w 168"/>
                  <a:gd name="T5" fmla="*/ 9 h 10"/>
                  <a:gd name="T6" fmla="*/ 168 w 168"/>
                  <a:gd name="T7" fmla="*/ 9 h 10"/>
                  <a:gd name="T8" fmla="*/ 168 w 168"/>
                  <a:gd name="T9" fmla="*/ 4 h 10"/>
                  <a:gd name="T10" fmla="*/ 167 w 168"/>
                  <a:gd name="T11" fmla="*/ 2 h 10"/>
                  <a:gd name="T12" fmla="*/ 167 w 168"/>
                  <a:gd name="T13" fmla="*/ 0 h 10"/>
                  <a:gd name="T14" fmla="*/ 3 w 168"/>
                  <a:gd name="T15" fmla="*/ 0 h 10"/>
                  <a:gd name="T16" fmla="*/ 0 w 168"/>
                  <a:gd name="T17" fmla="*/ 4 h 10"/>
                  <a:gd name="T18" fmla="*/ 0 w 168"/>
                  <a:gd name="T19" fmla="*/ 9 h 10"/>
                  <a:gd name="T20" fmla="*/ 2 w 168"/>
                  <a:gd name="T21" fmla="*/ 9 h 10"/>
                  <a:gd name="T22" fmla="*/ 3 w 168"/>
                  <a:gd name="T23" fmla="*/ 10 h 10"/>
                  <a:gd name="T24" fmla="*/ 5 w 168"/>
                  <a:gd name="T25" fmla="*/ 10 h 10"/>
                  <a:gd name="T26" fmla="*/ 163 w 168"/>
                  <a:gd name="T27" fmla="*/ 10 h 1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8"/>
                  <a:gd name="T43" fmla="*/ 0 h 10"/>
                  <a:gd name="T44" fmla="*/ 168 w 168"/>
                  <a:gd name="T45" fmla="*/ 10 h 1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8" h="10">
                    <a:moveTo>
                      <a:pt x="163" y="10"/>
                    </a:moveTo>
                    <a:lnTo>
                      <a:pt x="167" y="10"/>
                    </a:lnTo>
                    <a:lnTo>
                      <a:pt x="167" y="9"/>
                    </a:lnTo>
                    <a:lnTo>
                      <a:pt x="168" y="9"/>
                    </a:lnTo>
                    <a:lnTo>
                      <a:pt x="168" y="4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163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7" name="Freeform 11"/>
              <p:cNvSpPr>
                <a:spLocks/>
              </p:cNvSpPr>
              <p:nvPr/>
            </p:nvSpPr>
            <p:spPr bwMode="auto">
              <a:xfrm>
                <a:off x="4080" y="3531"/>
                <a:ext cx="168" cy="10"/>
              </a:xfrm>
              <a:custGeom>
                <a:avLst/>
                <a:gdLst>
                  <a:gd name="T0" fmla="*/ 163 w 168"/>
                  <a:gd name="T1" fmla="*/ 10 h 10"/>
                  <a:gd name="T2" fmla="*/ 167 w 168"/>
                  <a:gd name="T3" fmla="*/ 10 h 10"/>
                  <a:gd name="T4" fmla="*/ 167 w 168"/>
                  <a:gd name="T5" fmla="*/ 8 h 10"/>
                  <a:gd name="T6" fmla="*/ 168 w 168"/>
                  <a:gd name="T7" fmla="*/ 8 h 10"/>
                  <a:gd name="T8" fmla="*/ 168 w 168"/>
                  <a:gd name="T9" fmla="*/ 3 h 10"/>
                  <a:gd name="T10" fmla="*/ 167 w 168"/>
                  <a:gd name="T11" fmla="*/ 2 h 10"/>
                  <a:gd name="T12" fmla="*/ 167 w 168"/>
                  <a:gd name="T13" fmla="*/ 0 h 10"/>
                  <a:gd name="T14" fmla="*/ 3 w 168"/>
                  <a:gd name="T15" fmla="*/ 0 h 10"/>
                  <a:gd name="T16" fmla="*/ 0 w 168"/>
                  <a:gd name="T17" fmla="*/ 3 h 10"/>
                  <a:gd name="T18" fmla="*/ 0 w 168"/>
                  <a:gd name="T19" fmla="*/ 8 h 10"/>
                  <a:gd name="T20" fmla="*/ 2 w 168"/>
                  <a:gd name="T21" fmla="*/ 8 h 10"/>
                  <a:gd name="T22" fmla="*/ 3 w 168"/>
                  <a:gd name="T23" fmla="*/ 10 h 10"/>
                  <a:gd name="T24" fmla="*/ 5 w 168"/>
                  <a:gd name="T25" fmla="*/ 10 h 10"/>
                  <a:gd name="T26" fmla="*/ 163 w 168"/>
                  <a:gd name="T27" fmla="*/ 10 h 1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8"/>
                  <a:gd name="T43" fmla="*/ 0 h 10"/>
                  <a:gd name="T44" fmla="*/ 168 w 168"/>
                  <a:gd name="T45" fmla="*/ 10 h 1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8" h="10">
                    <a:moveTo>
                      <a:pt x="163" y="10"/>
                    </a:moveTo>
                    <a:lnTo>
                      <a:pt x="167" y="10"/>
                    </a:lnTo>
                    <a:lnTo>
                      <a:pt x="167" y="8"/>
                    </a:lnTo>
                    <a:lnTo>
                      <a:pt x="168" y="8"/>
                    </a:lnTo>
                    <a:lnTo>
                      <a:pt x="168" y="3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163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8" name="Line 12"/>
              <p:cNvSpPr>
                <a:spLocks noChangeShapeType="1"/>
              </p:cNvSpPr>
              <p:nvPr/>
            </p:nvSpPr>
            <p:spPr bwMode="auto">
              <a:xfrm>
                <a:off x="4992" y="2984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9" name="Line 13"/>
              <p:cNvSpPr>
                <a:spLocks noChangeShapeType="1"/>
              </p:cNvSpPr>
              <p:nvPr/>
            </p:nvSpPr>
            <p:spPr bwMode="auto">
              <a:xfrm>
                <a:off x="5096" y="3536"/>
                <a:ext cx="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0" name="Oval 14"/>
              <p:cNvSpPr>
                <a:spLocks noChangeArrowheads="1"/>
              </p:cNvSpPr>
              <p:nvPr/>
            </p:nvSpPr>
            <p:spPr bwMode="auto">
              <a:xfrm>
                <a:off x="5000" y="3488"/>
                <a:ext cx="88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10" name="Line 18"/>
            <p:cNvSpPr>
              <a:spLocks noChangeShapeType="1"/>
            </p:cNvSpPr>
            <p:nvPr/>
          </p:nvSpPr>
          <p:spPr bwMode="auto">
            <a:xfrm>
              <a:off x="8174117" y="4934373"/>
              <a:ext cx="3072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Line 19"/>
            <p:cNvSpPr>
              <a:spLocks noChangeShapeType="1"/>
            </p:cNvSpPr>
            <p:nvPr/>
          </p:nvSpPr>
          <p:spPr bwMode="auto">
            <a:xfrm flipV="1">
              <a:off x="8153400" y="44196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Line 20"/>
            <p:cNvSpPr>
              <a:spLocks noChangeShapeType="1"/>
            </p:cNvSpPr>
            <p:nvPr/>
          </p:nvSpPr>
          <p:spPr bwMode="auto">
            <a:xfrm flipH="1">
              <a:off x="6135140" y="4429133"/>
              <a:ext cx="20389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Line 21"/>
            <p:cNvSpPr>
              <a:spLocks noChangeShapeType="1"/>
            </p:cNvSpPr>
            <p:nvPr/>
          </p:nvSpPr>
          <p:spPr bwMode="auto">
            <a:xfrm flipH="1">
              <a:off x="6721695" y="4877176"/>
              <a:ext cx="3072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Line 22"/>
            <p:cNvSpPr>
              <a:spLocks noChangeShapeType="1"/>
            </p:cNvSpPr>
            <p:nvPr/>
          </p:nvSpPr>
          <p:spPr bwMode="auto">
            <a:xfrm>
              <a:off x="6144450" y="4419600"/>
              <a:ext cx="0" cy="4671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Text Box 24"/>
            <p:cNvSpPr txBox="1">
              <a:spLocks noChangeArrowheads="1"/>
            </p:cNvSpPr>
            <p:nvPr/>
          </p:nvSpPr>
          <p:spPr bwMode="auto">
            <a:xfrm>
              <a:off x="8434808" y="4681753"/>
              <a:ext cx="328192" cy="345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Q</a:t>
              </a:r>
            </a:p>
          </p:txBody>
        </p:sp>
        <p:sp>
          <p:nvSpPr>
            <p:cNvPr id="24616" name="Text Box 25"/>
            <p:cNvSpPr txBox="1">
              <a:spLocks noChangeArrowheads="1"/>
            </p:cNvSpPr>
            <p:nvPr/>
          </p:nvSpPr>
          <p:spPr bwMode="auto">
            <a:xfrm>
              <a:off x="6076950" y="5390758"/>
              <a:ext cx="755306" cy="345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Clock</a:t>
              </a:r>
            </a:p>
          </p:txBody>
        </p:sp>
        <p:sp>
          <p:nvSpPr>
            <p:cNvPr id="24619" name="AutoShape 51"/>
            <p:cNvSpPr>
              <a:spLocks noChangeAspect="1" noChangeArrowheads="1"/>
            </p:cNvSpPr>
            <p:nvPr/>
          </p:nvSpPr>
          <p:spPr bwMode="auto">
            <a:xfrm rot="5400000">
              <a:off x="6349000" y="4743106"/>
              <a:ext cx="343182" cy="268139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Oval 52"/>
            <p:cNvSpPr>
              <a:spLocks noChangeAspect="1" noChangeArrowheads="1"/>
            </p:cNvSpPr>
            <p:nvPr/>
          </p:nvSpPr>
          <p:spPr bwMode="auto">
            <a:xfrm>
              <a:off x="6654660" y="4842858"/>
              <a:ext cx="67035" cy="6863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Line 53"/>
            <p:cNvSpPr>
              <a:spLocks noChangeShapeType="1"/>
            </p:cNvSpPr>
            <p:nvPr/>
          </p:nvSpPr>
          <p:spPr bwMode="auto">
            <a:xfrm flipH="1">
              <a:off x="6153761" y="4877176"/>
              <a:ext cx="2327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52"/>
            <p:cNvSpPr>
              <a:spLocks noChangeAspect="1" noChangeArrowheads="1"/>
            </p:cNvSpPr>
            <p:nvPr/>
          </p:nvSpPr>
          <p:spPr bwMode="auto">
            <a:xfrm>
              <a:off x="8121375" y="4901514"/>
              <a:ext cx="67035" cy="68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 Flops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2209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A </a:t>
            </a:r>
            <a:r>
              <a:rPr lang="en-US" sz="2400" b="1" dirty="0" smtClean="0"/>
              <a:t>flip-flop</a:t>
            </a:r>
            <a:r>
              <a:rPr lang="en-US" sz="2400" dirty="0" smtClean="0"/>
              <a:t> is a one bit memory similar to latches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Solves the issue of latch transparency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Latches are </a:t>
            </a:r>
            <a:r>
              <a:rPr lang="en-US" sz="2400" b="1" dirty="0" smtClean="0"/>
              <a:t>level</a:t>
            </a:r>
            <a:r>
              <a:rPr lang="en-US" sz="2400" dirty="0" smtClean="0"/>
              <a:t> sensitive memory element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900" dirty="0" smtClean="0"/>
              <a:t>Active when the clock = 1 (whole duration)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Flip-Flops are </a:t>
            </a:r>
            <a:r>
              <a:rPr lang="en-US" sz="2400" b="1" dirty="0" smtClean="0"/>
              <a:t>edge-triggered</a:t>
            </a:r>
            <a:r>
              <a:rPr lang="en-US" sz="2400" dirty="0" smtClean="0"/>
              <a:t> or </a:t>
            </a:r>
            <a:r>
              <a:rPr lang="en-US" sz="2400" b="1" dirty="0" smtClean="0"/>
              <a:t>edge-sensitive </a:t>
            </a:r>
            <a:r>
              <a:rPr lang="en-US" sz="2400" dirty="0" smtClean="0"/>
              <a:t>memory elements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900" dirty="0" smtClean="0"/>
              <a:t>Active only at </a:t>
            </a:r>
            <a:r>
              <a:rPr lang="en-US" sz="1900" dirty="0" smtClean="0">
                <a:sym typeface="Wingdings" pitchFamily="2" charset="2"/>
              </a:rPr>
              <a:t>transitions; i.e. either </a:t>
            </a:r>
            <a:r>
              <a:rPr lang="en-US" sz="1900" dirty="0" smtClean="0"/>
              <a:t>from 0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1 or 1 </a:t>
            </a:r>
            <a:r>
              <a:rPr lang="en-US" sz="1900" dirty="0" smtClean="0">
                <a:sym typeface="Wingdings" pitchFamily="2" charset="2"/>
              </a:rPr>
              <a:t> 0</a:t>
            </a:r>
            <a:endParaRPr lang="en-US" sz="1900" dirty="0" smtClean="0"/>
          </a:p>
        </p:txBody>
      </p:sp>
      <p:grpSp>
        <p:nvGrpSpPr>
          <p:cNvPr id="25604" name="Group 19"/>
          <p:cNvGrpSpPr>
            <a:grpSpLocks/>
          </p:cNvGrpSpPr>
          <p:nvPr/>
        </p:nvGrpSpPr>
        <p:grpSpPr bwMode="auto">
          <a:xfrm>
            <a:off x="1447800" y="4038600"/>
            <a:ext cx="5368925" cy="2187575"/>
            <a:chOff x="1447800" y="4038600"/>
            <a:chExt cx="5368925" cy="2187575"/>
          </a:xfrm>
        </p:grpSpPr>
        <p:cxnSp>
          <p:nvCxnSpPr>
            <p:cNvPr id="25606" name="Elbow Connector 5"/>
            <p:cNvCxnSpPr>
              <a:cxnSpLocks noChangeShapeType="1"/>
            </p:cNvCxnSpPr>
            <p:nvPr/>
          </p:nvCxnSpPr>
          <p:spPr bwMode="auto">
            <a:xfrm>
              <a:off x="2968625" y="4560887"/>
              <a:ext cx="1219200" cy="9906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07" name="Elbow Connector 7"/>
            <p:cNvCxnSpPr>
              <a:cxnSpLocks noChangeShapeType="1"/>
            </p:cNvCxnSpPr>
            <p:nvPr/>
          </p:nvCxnSpPr>
          <p:spPr bwMode="auto">
            <a:xfrm flipH="1">
              <a:off x="3594100" y="4560887"/>
              <a:ext cx="1219200" cy="9906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08" name="Elbow Connector 8"/>
            <p:cNvCxnSpPr>
              <a:cxnSpLocks noChangeShapeType="1"/>
            </p:cNvCxnSpPr>
            <p:nvPr/>
          </p:nvCxnSpPr>
          <p:spPr bwMode="auto">
            <a:xfrm>
              <a:off x="4264025" y="4560887"/>
              <a:ext cx="1219200" cy="9906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09" name="Elbow Connector 9"/>
            <p:cNvCxnSpPr>
              <a:cxnSpLocks noChangeShapeType="1"/>
            </p:cNvCxnSpPr>
            <p:nvPr/>
          </p:nvCxnSpPr>
          <p:spPr bwMode="auto">
            <a:xfrm flipH="1">
              <a:off x="4889500" y="4560887"/>
              <a:ext cx="1219200" cy="9906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10" name="Elbow Connector 10"/>
            <p:cNvCxnSpPr>
              <a:cxnSpLocks noChangeShapeType="1"/>
            </p:cNvCxnSpPr>
            <p:nvPr/>
          </p:nvCxnSpPr>
          <p:spPr bwMode="auto">
            <a:xfrm>
              <a:off x="5559425" y="4560887"/>
              <a:ext cx="1219200" cy="9906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11" name="Straight Connector 12"/>
            <p:cNvCxnSpPr>
              <a:cxnSpLocks noChangeShapeType="1"/>
            </p:cNvCxnSpPr>
            <p:nvPr/>
          </p:nvCxnSpPr>
          <p:spPr bwMode="auto">
            <a:xfrm rot="5400000">
              <a:off x="3692525" y="5056187"/>
              <a:ext cx="990600" cy="0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5612" name="Straight Connector 13"/>
            <p:cNvCxnSpPr>
              <a:cxnSpLocks noChangeShapeType="1"/>
            </p:cNvCxnSpPr>
            <p:nvPr/>
          </p:nvCxnSpPr>
          <p:spPr bwMode="auto">
            <a:xfrm rot="5400000">
              <a:off x="4411663" y="5056187"/>
              <a:ext cx="990600" cy="0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5613" name="Straight Arrow Connector 15"/>
            <p:cNvCxnSpPr>
              <a:cxnSpLocks noChangeShapeType="1"/>
            </p:cNvCxnSpPr>
            <p:nvPr/>
          </p:nvCxnSpPr>
          <p:spPr bwMode="auto">
            <a:xfrm flipV="1">
              <a:off x="2892425" y="5170487"/>
              <a:ext cx="1143000" cy="533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5614" name="TextBox 16"/>
            <p:cNvSpPr txBox="1">
              <a:spLocks noChangeArrowheads="1"/>
            </p:cNvSpPr>
            <p:nvPr/>
          </p:nvSpPr>
          <p:spPr bwMode="auto">
            <a:xfrm>
              <a:off x="1447800" y="5780087"/>
              <a:ext cx="23129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positive (rising) edge</a:t>
              </a:r>
            </a:p>
          </p:txBody>
        </p:sp>
        <p:sp>
          <p:nvSpPr>
            <p:cNvPr id="25615" name="TextBox 17"/>
            <p:cNvSpPr txBox="1">
              <a:spLocks noChangeArrowheads="1"/>
            </p:cNvSpPr>
            <p:nvPr/>
          </p:nvSpPr>
          <p:spPr bwMode="auto">
            <a:xfrm>
              <a:off x="4362450" y="5856287"/>
              <a:ext cx="24542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negative (falling) edge</a:t>
              </a:r>
            </a:p>
          </p:txBody>
        </p:sp>
        <p:cxnSp>
          <p:nvCxnSpPr>
            <p:cNvPr id="25616" name="Straight Arrow Connector 18"/>
            <p:cNvCxnSpPr>
              <a:cxnSpLocks noChangeShapeType="1"/>
              <a:stCxn id="25615" idx="0"/>
            </p:cNvCxnSpPr>
            <p:nvPr/>
          </p:nvCxnSpPr>
          <p:spPr bwMode="auto">
            <a:xfrm rot="16200000" flipV="1">
              <a:off x="4964907" y="5231605"/>
              <a:ext cx="609600" cy="63976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5617" name="Straight Arrow Connector 22"/>
            <p:cNvCxnSpPr>
              <a:cxnSpLocks noChangeShapeType="1"/>
            </p:cNvCxnSpPr>
            <p:nvPr/>
          </p:nvCxnSpPr>
          <p:spPr bwMode="auto">
            <a:xfrm rot="10800000" flipV="1">
              <a:off x="4645025" y="4179887"/>
              <a:ext cx="990600" cy="2286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5618" name="TextBox 23"/>
            <p:cNvSpPr txBox="1">
              <a:spLocks noChangeArrowheads="1"/>
            </p:cNvSpPr>
            <p:nvPr/>
          </p:nvSpPr>
          <p:spPr bwMode="auto">
            <a:xfrm>
              <a:off x="5635625" y="4038600"/>
              <a:ext cx="65881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level</a:t>
              </a: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rot="10800000">
              <a:off x="4187825" y="4545013"/>
              <a:ext cx="685800" cy="0"/>
            </a:xfrm>
            <a:prstGeom prst="line">
              <a:avLst/>
            </a:prstGeom>
            <a:noFill/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605" name="Footer Placeholder 2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 Flops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762000" y="3429000"/>
            <a:ext cx="7693025" cy="2667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A flip flop can be built using two latches in a </a:t>
            </a:r>
            <a:r>
              <a:rPr lang="en-US" sz="2400" b="1" u="sng" dirty="0" smtClean="0"/>
              <a:t>master-slave</a:t>
            </a:r>
            <a:r>
              <a:rPr lang="en-US" sz="2400" dirty="0" smtClean="0"/>
              <a:t> configuration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A master latch receives external inputs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A slave latch receives inputs from the master latch</a:t>
            </a:r>
            <a:endParaRPr lang="ar-SA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Depending on the clock signal, only one latch is active at any given time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900" dirty="0" smtClean="0"/>
              <a:t>If </a:t>
            </a:r>
            <a:r>
              <a:rPr lang="en-US" sz="1900" dirty="0" err="1" smtClean="0"/>
              <a:t>clk</a:t>
            </a:r>
            <a:r>
              <a:rPr lang="en-US" sz="1900" dirty="0" smtClean="0"/>
              <a:t>=1, the master latch is enabled and the inputs are latched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900" dirty="0" smtClean="0"/>
              <a:t>If </a:t>
            </a:r>
            <a:r>
              <a:rPr lang="en-US" sz="1900" dirty="0" err="1" smtClean="0"/>
              <a:t>clk</a:t>
            </a:r>
            <a:r>
              <a:rPr lang="en-US" sz="1900" dirty="0" smtClean="0"/>
              <a:t>=0, the master is disabled and the slave is activated to generate the outputs</a:t>
            </a:r>
            <a:endParaRPr lang="en-US" sz="1900" dirty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pSp>
        <p:nvGrpSpPr>
          <p:cNvPr id="26629" name="Group 7"/>
          <p:cNvGrpSpPr>
            <a:grpSpLocks/>
          </p:cNvGrpSpPr>
          <p:nvPr/>
        </p:nvGrpSpPr>
        <p:grpSpPr bwMode="auto">
          <a:xfrm>
            <a:off x="1905000" y="1828800"/>
            <a:ext cx="4829175" cy="1438275"/>
            <a:chOff x="1905000" y="2057400"/>
            <a:chExt cx="4829175" cy="1438275"/>
          </a:xfrm>
        </p:grpSpPr>
        <p:pic>
          <p:nvPicPr>
            <p:cNvPr id="2663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2057400"/>
              <a:ext cx="4829175" cy="14382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26631" name="TextBox 5"/>
            <p:cNvSpPr txBox="1">
              <a:spLocks noChangeArrowheads="1"/>
            </p:cNvSpPr>
            <p:nvPr/>
          </p:nvSpPr>
          <p:spPr bwMode="auto">
            <a:xfrm>
              <a:off x="4968766" y="2590800"/>
              <a:ext cx="372217" cy="276999"/>
            </a:xfrm>
            <a:prstGeom prst="rect">
              <a:avLst/>
            </a:prstGeom>
            <a:solidFill>
              <a:srgbClr val="BDEFF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/>
                <a:t>clk</a:t>
              </a:r>
              <a:endParaRPr lang="en-US" sz="1400" i="1"/>
            </a:p>
          </p:txBody>
        </p:sp>
        <p:sp>
          <p:nvSpPr>
            <p:cNvPr id="26632" name="TextBox 6"/>
            <p:cNvSpPr txBox="1">
              <a:spLocks noChangeArrowheads="1"/>
            </p:cNvSpPr>
            <p:nvPr/>
          </p:nvSpPr>
          <p:spPr bwMode="auto">
            <a:xfrm>
              <a:off x="3003332" y="2590800"/>
              <a:ext cx="372217" cy="276999"/>
            </a:xfrm>
            <a:prstGeom prst="rect">
              <a:avLst/>
            </a:prstGeom>
            <a:solidFill>
              <a:srgbClr val="BDEFF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/>
                <a:t>clk</a:t>
              </a:r>
              <a:endParaRPr lang="en-US" sz="140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 Flops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5181600" cy="2667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Important Timing Considerations: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Delay of logic gates inside the flip-flop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u="sng" dirty="0" smtClean="0"/>
              <a:t>Setup Time (T</a:t>
            </a:r>
            <a:r>
              <a:rPr lang="en-US" sz="2400" b="1" u="sng" baseline="-25000" dirty="0" smtClean="0"/>
              <a:t>s</a:t>
            </a:r>
            <a:r>
              <a:rPr lang="en-US" sz="2400" b="1" u="sng" dirty="0" smtClean="0"/>
              <a:t>)</a:t>
            </a:r>
            <a:r>
              <a:rPr lang="en-US" sz="2400" b="1" dirty="0" smtClean="0"/>
              <a:t>:</a:t>
            </a:r>
            <a:r>
              <a:rPr lang="en-US" sz="2400" dirty="0" smtClean="0"/>
              <a:t> The minimum time during which D input must be maintained </a:t>
            </a:r>
            <a:r>
              <a:rPr lang="en-US" sz="2400" dirty="0" smtClean="0">
                <a:solidFill>
                  <a:srgbClr val="FF0000"/>
                </a:solidFill>
              </a:rPr>
              <a:t>before</a:t>
            </a:r>
            <a:r>
              <a:rPr lang="en-US" sz="2400" dirty="0" smtClean="0"/>
              <a:t> the clock transition occurs.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u="sng" dirty="0" smtClean="0"/>
              <a:t>Hold Time (</a:t>
            </a:r>
            <a:r>
              <a:rPr lang="en-US" sz="2400" b="1" u="sng" dirty="0" err="1" smtClean="0"/>
              <a:t>T</a:t>
            </a:r>
            <a:r>
              <a:rPr lang="en-US" sz="2400" b="1" u="sng" baseline="-25000" dirty="0" err="1" smtClean="0"/>
              <a:t>h</a:t>
            </a:r>
            <a:r>
              <a:rPr lang="en-US" sz="2400" b="1" u="sng" dirty="0" smtClean="0"/>
              <a:t>)</a:t>
            </a:r>
            <a:r>
              <a:rPr lang="en-US" sz="2400" b="1" dirty="0" smtClean="0"/>
              <a:t>:</a:t>
            </a:r>
            <a:r>
              <a:rPr lang="en-US" sz="2400" dirty="0" smtClean="0"/>
              <a:t> The minimum time during which D input must not be changed </a:t>
            </a:r>
            <a:r>
              <a:rPr lang="en-US" sz="2400" dirty="0" smtClean="0">
                <a:solidFill>
                  <a:srgbClr val="FF0000"/>
                </a:solidFill>
              </a:rPr>
              <a:t>after</a:t>
            </a:r>
            <a:r>
              <a:rPr lang="en-US" sz="2400" dirty="0" smtClean="0"/>
              <a:t> the clock transition occurs.</a:t>
            </a:r>
            <a:endParaRPr lang="en-US" sz="1800" dirty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pSp>
        <p:nvGrpSpPr>
          <p:cNvPr id="27653" name="Group 7"/>
          <p:cNvGrpSpPr>
            <a:grpSpLocks/>
          </p:cNvGrpSpPr>
          <p:nvPr/>
        </p:nvGrpSpPr>
        <p:grpSpPr bwMode="auto">
          <a:xfrm>
            <a:off x="1905000" y="1828800"/>
            <a:ext cx="4829175" cy="1438275"/>
            <a:chOff x="1905000" y="2057400"/>
            <a:chExt cx="4829175" cy="1438275"/>
          </a:xfrm>
        </p:grpSpPr>
        <p:pic>
          <p:nvPicPr>
            <p:cNvPr id="2765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2057400"/>
              <a:ext cx="4829175" cy="14382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27657" name="TextBox 5"/>
            <p:cNvSpPr txBox="1">
              <a:spLocks noChangeArrowheads="1"/>
            </p:cNvSpPr>
            <p:nvPr/>
          </p:nvSpPr>
          <p:spPr bwMode="auto">
            <a:xfrm>
              <a:off x="4968766" y="2590800"/>
              <a:ext cx="372217" cy="276999"/>
            </a:xfrm>
            <a:prstGeom prst="rect">
              <a:avLst/>
            </a:prstGeom>
            <a:solidFill>
              <a:srgbClr val="BDEFF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/>
                <a:t>clk</a:t>
              </a:r>
              <a:endParaRPr lang="en-US" sz="1400" i="1"/>
            </a:p>
          </p:txBody>
        </p:sp>
        <p:sp>
          <p:nvSpPr>
            <p:cNvPr id="27658" name="TextBox 6"/>
            <p:cNvSpPr txBox="1">
              <a:spLocks noChangeArrowheads="1"/>
            </p:cNvSpPr>
            <p:nvPr/>
          </p:nvSpPr>
          <p:spPr bwMode="auto">
            <a:xfrm>
              <a:off x="3003332" y="2590800"/>
              <a:ext cx="372217" cy="276999"/>
            </a:xfrm>
            <a:prstGeom prst="rect">
              <a:avLst/>
            </a:prstGeom>
            <a:solidFill>
              <a:srgbClr val="BDEFF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/>
                <a:t>clk</a:t>
              </a:r>
              <a:endParaRPr lang="en-US" sz="1400" i="1"/>
            </a:p>
          </p:txBody>
        </p:sp>
      </p:grpSp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4500" y="3733800"/>
            <a:ext cx="3314700" cy="1995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6324600" y="5562600"/>
            <a:ext cx="1905000" cy="152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SR Flip Flop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62000" y="1905000"/>
            <a:ext cx="3124200" cy="4035425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Built using two latches (Master and Slave)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 = 1, master is active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 = 0, slave is active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Q is sampled at the falling edge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Data is entered on the rising edge of the clock pulse, but the output does not reflect the change until the falling edge of the clock pulse.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752600"/>
            <a:ext cx="4937125" cy="2266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191000"/>
            <a:ext cx="2571750" cy="1982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8678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 Symbols for Flip Flops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495800"/>
            <a:ext cx="7693025" cy="1444625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Flip Flop is designated by a rectangular block with inputs on the left and outputs on the right (similar to latches)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clock is designated with an arrowhead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bubble designates a negative-edge triggered flip flops</a:t>
            </a: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81200"/>
            <a:ext cx="4886325" cy="185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Flip Flops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762000" y="5029200"/>
            <a:ext cx="7693025" cy="91122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smtClean="0"/>
              <a:t>How does it work?</a:t>
            </a:r>
          </a:p>
          <a:p>
            <a:pPr>
              <a:buFont typeface="Arial" pitchFamily="34" charset="0"/>
              <a:buChar char="•"/>
            </a:pPr>
            <a:r>
              <a:rPr lang="en-US" sz="2400" smtClean="0"/>
              <a:t>Hint: D = ?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6975475" cy="2728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3457575" y="1752600"/>
            <a:ext cx="165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/>
              <a:t>JK Flip Flop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Flip Flops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029200"/>
            <a:ext cx="7693025" cy="1219200"/>
          </a:xfrm>
        </p:spPr>
        <p:txBody>
          <a:bodyPr>
            <a:normAutofit fontScale="47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D = J Q’ + K’ Q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J sets the flip flop (1)	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K reset the flip flop (0)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When J = K = 1, the output is complemented</a:t>
            </a:r>
            <a:endParaRPr lang="en-US" dirty="0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6975475" cy="2728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3457575" y="1752600"/>
            <a:ext cx="165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/>
              <a:t>JK Flip Flop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Flip Flops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029200"/>
            <a:ext cx="7693025" cy="1219200"/>
          </a:xfrm>
        </p:spPr>
        <p:txBody>
          <a:bodyPr>
            <a:normAutofit fontScale="47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D = J Q’ + K’ Q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J sets the flip flop (1)	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K reset the flip flop (0)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When J = K = 1, the output is complemented</a:t>
            </a:r>
            <a:endParaRPr lang="en-US" dirty="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6975475" cy="2728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2774" name="TextBox 5"/>
          <p:cNvSpPr txBox="1">
            <a:spLocks noChangeArrowheads="1"/>
          </p:cNvSpPr>
          <p:nvPr/>
        </p:nvSpPr>
        <p:spPr bwMode="auto">
          <a:xfrm>
            <a:off x="3457575" y="1752600"/>
            <a:ext cx="165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/>
              <a:t>JK Flip Flop</a:t>
            </a:r>
          </a:p>
        </p:txBody>
      </p:sp>
      <p:pic>
        <p:nvPicPr>
          <p:cNvPr id="327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5181600" cy="252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776" name="TextBox 7"/>
          <p:cNvSpPr txBox="1">
            <a:spLocks noChangeArrowheads="1"/>
          </p:cNvSpPr>
          <p:nvPr/>
        </p:nvSpPr>
        <p:spPr bwMode="auto">
          <a:xfrm>
            <a:off x="3806825" y="5257800"/>
            <a:ext cx="3544888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JK Flip Flop built with SR latches</a:t>
            </a:r>
          </a:p>
        </p:txBody>
      </p:sp>
      <p:cxnSp>
        <p:nvCxnSpPr>
          <p:cNvPr id="32777" name="Straight Arrow Connector 9"/>
          <p:cNvCxnSpPr>
            <a:cxnSpLocks noChangeShapeType="1"/>
            <a:stCxn id="32776" idx="0"/>
          </p:cNvCxnSpPr>
          <p:nvPr/>
        </p:nvCxnSpPr>
        <p:spPr bwMode="auto">
          <a:xfrm rot="16200000" flipV="1">
            <a:off x="4846638" y="4525962"/>
            <a:ext cx="533400" cy="9302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Combinational vs 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0"/>
            <a:ext cx="7693025" cy="2286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b="1" dirty="0" smtClean="0"/>
              <a:t>combinational</a:t>
            </a:r>
            <a:r>
              <a:rPr lang="en-US" dirty="0" smtClean="0"/>
              <a:t> circuit: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At any time, outputs depends only on inputs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Changing inputs changes outputs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No regard for previous inputs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No memory (history)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Time is ignored !</a:t>
            </a:r>
            <a:endParaRPr lang="en-US" dirty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pSp>
        <p:nvGrpSpPr>
          <p:cNvPr id="6149" name="Group 11"/>
          <p:cNvGrpSpPr>
            <a:grpSpLocks/>
          </p:cNvGrpSpPr>
          <p:nvPr/>
        </p:nvGrpSpPr>
        <p:grpSpPr bwMode="auto">
          <a:xfrm>
            <a:off x="1814513" y="1828800"/>
            <a:ext cx="5916612" cy="1066800"/>
            <a:chOff x="1814513" y="1828800"/>
            <a:chExt cx="5916612" cy="1066800"/>
          </a:xfrm>
        </p:grpSpPr>
        <p:sp>
          <p:nvSpPr>
            <p:cNvPr id="6150" name="Rectangle 4"/>
            <p:cNvSpPr>
              <a:spLocks noChangeArrowheads="1"/>
            </p:cNvSpPr>
            <p:nvPr/>
          </p:nvSpPr>
          <p:spPr bwMode="auto">
            <a:xfrm>
              <a:off x="3810000" y="1828800"/>
              <a:ext cx="1676400" cy="1066800"/>
            </a:xfrm>
            <a:prstGeom prst="rect">
              <a:avLst/>
            </a:prstGeom>
            <a:solidFill>
              <a:srgbClr val="66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  <a:p>
              <a:r>
                <a:rPr lang="en-US"/>
                <a:t>Combinational</a:t>
              </a:r>
            </a:p>
            <a:p>
              <a:r>
                <a:rPr lang="en-US"/>
                <a:t>Circuits</a:t>
              </a:r>
            </a:p>
          </p:txBody>
        </p:sp>
        <p:cxnSp>
          <p:nvCxnSpPr>
            <p:cNvPr id="6151" name="Straight Arrow Connector 7"/>
            <p:cNvCxnSpPr>
              <a:cxnSpLocks noChangeShapeType="1"/>
            </p:cNvCxnSpPr>
            <p:nvPr/>
          </p:nvCxnSpPr>
          <p:spPr bwMode="auto">
            <a:xfrm>
              <a:off x="2895600" y="22098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152" name="Straight Arrow Connector 11"/>
            <p:cNvCxnSpPr>
              <a:cxnSpLocks noChangeShapeType="1"/>
            </p:cNvCxnSpPr>
            <p:nvPr/>
          </p:nvCxnSpPr>
          <p:spPr bwMode="auto">
            <a:xfrm>
              <a:off x="5562600" y="22098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153" name="TextBox 12"/>
            <p:cNvSpPr txBox="1">
              <a:spLocks noChangeArrowheads="1"/>
            </p:cNvSpPr>
            <p:nvPr/>
          </p:nvSpPr>
          <p:spPr bwMode="auto">
            <a:xfrm>
              <a:off x="1814513" y="2057400"/>
              <a:ext cx="10953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inputs X</a:t>
              </a:r>
            </a:p>
          </p:txBody>
        </p:sp>
        <p:cxnSp>
          <p:nvCxnSpPr>
            <p:cNvPr id="6154" name="Straight Connector 14"/>
            <p:cNvCxnSpPr>
              <a:cxnSpLocks noChangeShapeType="1"/>
            </p:cNvCxnSpPr>
            <p:nvPr/>
          </p:nvCxnSpPr>
          <p:spPr bwMode="auto">
            <a:xfrm rot="5400000">
              <a:off x="3162300" y="2122488"/>
              <a:ext cx="228600" cy="152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55" name="TextBox 15"/>
            <p:cNvSpPr txBox="1">
              <a:spLocks noChangeArrowheads="1"/>
            </p:cNvSpPr>
            <p:nvPr/>
          </p:nvSpPr>
          <p:spPr bwMode="auto">
            <a:xfrm>
              <a:off x="6494463" y="2068513"/>
              <a:ext cx="12366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outputs Z</a:t>
              </a:r>
            </a:p>
          </p:txBody>
        </p:sp>
        <p:cxnSp>
          <p:nvCxnSpPr>
            <p:cNvPr id="6156" name="Straight Connector 16"/>
            <p:cNvCxnSpPr>
              <a:cxnSpLocks noChangeShapeType="1"/>
            </p:cNvCxnSpPr>
            <p:nvPr/>
          </p:nvCxnSpPr>
          <p:spPr bwMode="auto">
            <a:xfrm rot="5400000">
              <a:off x="5851525" y="2122488"/>
              <a:ext cx="228600" cy="152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7829550" cy="2160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Flip Flops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346575"/>
            <a:ext cx="7693025" cy="1825625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 (toggle) flip flop is a complementing flip flop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Built with a JK or D flip flop (as shown above)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 = 0, no change,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 = 1, complement (toggle)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For D-FF implementation, D = T </a:t>
            </a:r>
            <a:r>
              <a:rPr lang="en-US" dirty="0" smtClean="0">
                <a:sym typeface="Symbol"/>
              </a:rPr>
              <a:t> </a:t>
            </a:r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379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3543300" y="1752600"/>
            <a:ext cx="1479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/>
              <a:t>T Flip Flop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 Tables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4038600" cy="4035425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A </a:t>
            </a:r>
            <a:r>
              <a:rPr lang="en-US" sz="2400" b="1" u="sng" dirty="0" smtClean="0"/>
              <a:t>characteristic table </a:t>
            </a:r>
            <a:r>
              <a:rPr lang="en-US" sz="2400" dirty="0" smtClean="0"/>
              <a:t>defines the operation of a flip flop in a tabular form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state is defined in terms of the current state and the inputs</a:t>
            </a:r>
            <a:endParaRPr lang="ar-SA" sz="24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1900" dirty="0" smtClean="0"/>
              <a:t>Q(t) refers to current state (</a:t>
            </a:r>
            <a:r>
              <a:rPr lang="en-US" sz="1900" dirty="0" smtClean="0">
                <a:solidFill>
                  <a:srgbClr val="FF0000"/>
                </a:solidFill>
              </a:rPr>
              <a:t>before</a:t>
            </a:r>
            <a:r>
              <a:rPr lang="en-US" sz="1900" dirty="0" smtClean="0"/>
              <a:t> the clock arrives)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900" dirty="0" smtClean="0"/>
              <a:t>Q(t+1) refers to next state (</a:t>
            </a:r>
            <a:r>
              <a:rPr lang="en-US" sz="1900" dirty="0" smtClean="0">
                <a:solidFill>
                  <a:srgbClr val="FF0000"/>
                </a:solidFill>
              </a:rPr>
              <a:t>after</a:t>
            </a:r>
            <a:r>
              <a:rPr lang="en-US" sz="1900" dirty="0" smtClean="0"/>
              <a:t> the clock arrives)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Similar to the truth table in combinational circuits</a:t>
            </a:r>
          </a:p>
        </p:txBody>
      </p:sp>
      <p:sp>
        <p:nvSpPr>
          <p:cNvPr id="3482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514600"/>
            <a:ext cx="4054475" cy="276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 Equations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4038600" cy="403542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A </a:t>
            </a:r>
            <a:r>
              <a:rPr lang="en-US" sz="2400" b="1" u="sng" dirty="0" smtClean="0"/>
              <a:t>characteristic equation </a:t>
            </a:r>
            <a:r>
              <a:rPr lang="en-US" sz="2400" dirty="0" smtClean="0"/>
              <a:t>defines the operation of a flip flop in an algebraic form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For D-FF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900" dirty="0" smtClean="0"/>
              <a:t>Q(t+1) = 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For JK-FF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900" dirty="0" smtClean="0"/>
              <a:t>Q(t+1) = J Q’ + K’ Q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For T-FF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900" dirty="0" smtClean="0"/>
              <a:t>Q(t+1) = T </a:t>
            </a:r>
            <a:r>
              <a:rPr lang="en-US" sz="1900" dirty="0" smtClean="0">
                <a:sym typeface="Symbol"/>
              </a:rPr>
              <a:t> </a:t>
            </a:r>
            <a:r>
              <a:rPr lang="en-US" sz="1900" dirty="0" smtClean="0"/>
              <a:t>Q</a:t>
            </a:r>
          </a:p>
        </p:txBody>
      </p:sp>
      <p:sp>
        <p:nvSpPr>
          <p:cNvPr id="358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514600"/>
            <a:ext cx="4054475" cy="276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 Inputs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762000" y="4038600"/>
            <a:ext cx="7693025" cy="2286000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3200" dirty="0" smtClean="0"/>
              <a:t>Some flip-flops have asynchronous inputs to set/reset their states independently of the clock.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b="1" u="sng" dirty="0" smtClean="0"/>
              <a:t>Preset</a:t>
            </a:r>
            <a:r>
              <a:rPr lang="en-US" sz="3200" dirty="0" smtClean="0"/>
              <a:t> or </a:t>
            </a:r>
            <a:r>
              <a:rPr lang="en-US" sz="3200" b="1" u="sng" dirty="0" smtClean="0"/>
              <a:t>direct set</a:t>
            </a:r>
            <a:r>
              <a:rPr lang="en-US" sz="3200" dirty="0" smtClean="0"/>
              <a:t>, sets the flip-flop to 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b="1" u="sng" dirty="0" smtClean="0"/>
              <a:t>Clear</a:t>
            </a:r>
            <a:r>
              <a:rPr lang="en-US" sz="3200" dirty="0" smtClean="0"/>
              <a:t> or </a:t>
            </a:r>
            <a:r>
              <a:rPr lang="en-US" sz="3200" b="1" u="sng" dirty="0" smtClean="0"/>
              <a:t>direct reset</a:t>
            </a:r>
            <a:r>
              <a:rPr lang="en-US" sz="3200" dirty="0" smtClean="0"/>
              <a:t>, set the flip-flop to 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 smtClean="0"/>
              <a:t>When power is turned on, a flip-flop state is unknown; Direct inputs are useful to put in a known state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 smtClean="0"/>
              <a:t>Figure shows a positive-edge D-FF with active-low asynchronous reset.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30238" y="3581400"/>
            <a:ext cx="7772400" cy="2398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algn="l" eaLnBrk="0" hangingPunct="0">
              <a:spcBef>
                <a:spcPts val="775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00200" y="1752600"/>
            <a:ext cx="5800725" cy="2114550"/>
            <a:chOff x="1600200" y="1752600"/>
            <a:chExt cx="5800725" cy="2114550"/>
          </a:xfrm>
        </p:grpSpPr>
        <p:grpSp>
          <p:nvGrpSpPr>
            <p:cNvPr id="3" name="Group 2"/>
            <p:cNvGrpSpPr/>
            <p:nvPr/>
          </p:nvGrpSpPr>
          <p:grpSpPr>
            <a:xfrm>
              <a:off x="1600200" y="1752600"/>
              <a:ext cx="5800725" cy="2114550"/>
              <a:chOff x="1600200" y="1752600"/>
              <a:chExt cx="5800725" cy="2114550"/>
            </a:xfrm>
          </p:grpSpPr>
          <p:pic>
            <p:nvPicPr>
              <p:cNvPr id="36870" name="Picture 2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600200" y="1752600"/>
                <a:ext cx="5800725" cy="21145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sp>
            <p:nvSpPr>
              <p:cNvPr id="2" name="TextBox 1"/>
              <p:cNvSpPr txBox="1"/>
              <p:nvPr/>
            </p:nvSpPr>
            <p:spPr>
              <a:xfrm>
                <a:off x="5784159" y="3079811"/>
                <a:ext cx="145168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27432" tIns="0" rIns="27432" bIns="0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785732" y="3253979"/>
              <a:ext cx="14516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27432" tIns="0" rIns="27432" bIns="0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 Flops Sheet </a:t>
            </a:r>
            <a:r>
              <a:rPr lang="en-US" sz="1800" smtClean="0"/>
              <a:t>(Mano’s Textbook)</a:t>
            </a:r>
            <a:endParaRPr lang="en-US" smtClean="0"/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" y="1752600"/>
            <a:ext cx="8324850" cy="448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 a sequential circuit, outputs depend on current inputs and previous inputs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Previous inputs are stored as binary information into memory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The stored information at any time defines a state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Similarly, next state depends on current inputs and present state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Two types of sequential circuits: Synchronous and Asynchronous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Two types of Memory elements: Latches and Flip-Flops.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Flip-flops are built with latches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flip-flop is described using characteristic table/equation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Flips-flops can have direct asynchronous inputs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Combinational vs 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0"/>
            <a:ext cx="7693025" cy="22860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b="1" dirty="0" smtClean="0"/>
              <a:t>sequential</a:t>
            </a:r>
            <a:r>
              <a:rPr lang="en-US" dirty="0" smtClean="0"/>
              <a:t> circuit: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 combinational circuit with </a:t>
            </a:r>
            <a:r>
              <a:rPr lang="en-US" b="1" u="sng" dirty="0" smtClean="0"/>
              <a:t>feedback</a:t>
            </a:r>
            <a:r>
              <a:rPr lang="en-US" dirty="0" smtClean="0"/>
              <a:t> through </a:t>
            </a:r>
            <a:r>
              <a:rPr lang="en-US" b="1" u="sng" dirty="0" smtClean="0"/>
              <a:t>memory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The stored information at any time defines a </a:t>
            </a:r>
            <a:r>
              <a:rPr lang="en-US" b="1" u="sng" dirty="0" smtClean="0"/>
              <a:t>state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Outputs depend on </a:t>
            </a:r>
            <a:r>
              <a:rPr lang="en-US" dirty="0"/>
              <a:t>current inputs </a:t>
            </a:r>
            <a:r>
              <a:rPr lang="en-US" dirty="0" smtClean="0"/>
              <a:t>and previous inputs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Previous inputs are stored as binary information into memory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Next state depends on </a:t>
            </a:r>
            <a:r>
              <a:rPr lang="en-US" dirty="0"/>
              <a:t>current inputs </a:t>
            </a:r>
            <a:r>
              <a:rPr lang="en-US" dirty="0" smtClean="0"/>
              <a:t>and present state</a:t>
            </a:r>
            <a:endParaRPr lang="en-US" dirty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pSp>
        <p:nvGrpSpPr>
          <p:cNvPr id="7173" name="Group 23"/>
          <p:cNvGrpSpPr>
            <a:grpSpLocks/>
          </p:cNvGrpSpPr>
          <p:nvPr/>
        </p:nvGrpSpPr>
        <p:grpSpPr bwMode="auto">
          <a:xfrm>
            <a:off x="1143000" y="1828800"/>
            <a:ext cx="6588125" cy="1741488"/>
            <a:chOff x="1143000" y="1828800"/>
            <a:chExt cx="6588125" cy="1741488"/>
          </a:xfrm>
        </p:grpSpPr>
        <p:sp>
          <p:nvSpPr>
            <p:cNvPr id="7174" name="Rectangle 4"/>
            <p:cNvSpPr>
              <a:spLocks noChangeArrowheads="1"/>
            </p:cNvSpPr>
            <p:nvPr/>
          </p:nvSpPr>
          <p:spPr bwMode="auto">
            <a:xfrm>
              <a:off x="3810000" y="1828800"/>
              <a:ext cx="1676400" cy="1066800"/>
            </a:xfrm>
            <a:prstGeom prst="rect">
              <a:avLst/>
            </a:prstGeom>
            <a:solidFill>
              <a:srgbClr val="66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  <a:p>
              <a:r>
                <a:rPr lang="en-US"/>
                <a:t>Combinational</a:t>
              </a:r>
            </a:p>
            <a:p>
              <a:r>
                <a:rPr lang="en-US"/>
                <a:t>Circuits</a:t>
              </a:r>
            </a:p>
          </p:txBody>
        </p:sp>
        <p:cxnSp>
          <p:nvCxnSpPr>
            <p:cNvPr id="7175" name="Straight Arrow Connector 7"/>
            <p:cNvCxnSpPr>
              <a:cxnSpLocks noChangeShapeType="1"/>
            </p:cNvCxnSpPr>
            <p:nvPr/>
          </p:nvCxnSpPr>
          <p:spPr bwMode="auto">
            <a:xfrm>
              <a:off x="2895600" y="22098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76" name="Straight Arrow Connector 11"/>
            <p:cNvCxnSpPr>
              <a:cxnSpLocks noChangeShapeType="1"/>
            </p:cNvCxnSpPr>
            <p:nvPr/>
          </p:nvCxnSpPr>
          <p:spPr bwMode="auto">
            <a:xfrm>
              <a:off x="5562600" y="22098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177" name="TextBox 12"/>
            <p:cNvSpPr txBox="1">
              <a:spLocks noChangeArrowheads="1"/>
            </p:cNvSpPr>
            <p:nvPr/>
          </p:nvSpPr>
          <p:spPr bwMode="auto">
            <a:xfrm>
              <a:off x="1814513" y="2057400"/>
              <a:ext cx="10953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inputs X</a:t>
              </a:r>
            </a:p>
          </p:txBody>
        </p:sp>
        <p:cxnSp>
          <p:nvCxnSpPr>
            <p:cNvPr id="7178" name="Straight Connector 14"/>
            <p:cNvCxnSpPr>
              <a:cxnSpLocks noChangeShapeType="1"/>
            </p:cNvCxnSpPr>
            <p:nvPr/>
          </p:nvCxnSpPr>
          <p:spPr bwMode="auto">
            <a:xfrm rot="5400000">
              <a:off x="3162300" y="2122488"/>
              <a:ext cx="228600" cy="152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179" name="TextBox 15"/>
            <p:cNvSpPr txBox="1">
              <a:spLocks noChangeArrowheads="1"/>
            </p:cNvSpPr>
            <p:nvPr/>
          </p:nvSpPr>
          <p:spPr bwMode="auto">
            <a:xfrm>
              <a:off x="6494463" y="2068513"/>
              <a:ext cx="12366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outputs Z</a:t>
              </a:r>
            </a:p>
          </p:txBody>
        </p:sp>
        <p:cxnSp>
          <p:nvCxnSpPr>
            <p:cNvPr id="7180" name="Straight Connector 16"/>
            <p:cNvCxnSpPr>
              <a:cxnSpLocks noChangeShapeType="1"/>
            </p:cNvCxnSpPr>
            <p:nvPr/>
          </p:nvCxnSpPr>
          <p:spPr bwMode="auto">
            <a:xfrm rot="5400000">
              <a:off x="5851525" y="2122488"/>
              <a:ext cx="228600" cy="152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1" name="Straight Arrow Connector 13"/>
            <p:cNvCxnSpPr>
              <a:cxnSpLocks noChangeShapeType="1"/>
            </p:cNvCxnSpPr>
            <p:nvPr/>
          </p:nvCxnSpPr>
          <p:spPr bwMode="auto">
            <a:xfrm>
              <a:off x="5562600" y="2665413"/>
              <a:ext cx="838200" cy="1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2" name="Straight Arrow Connector 17"/>
            <p:cNvCxnSpPr>
              <a:cxnSpLocks noChangeShapeType="1"/>
            </p:cNvCxnSpPr>
            <p:nvPr/>
          </p:nvCxnSpPr>
          <p:spPr bwMode="auto">
            <a:xfrm>
              <a:off x="2895600" y="26670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83" name="Straight Arrow Connector 18"/>
            <p:cNvCxnSpPr>
              <a:cxnSpLocks noChangeShapeType="1"/>
            </p:cNvCxnSpPr>
            <p:nvPr/>
          </p:nvCxnSpPr>
          <p:spPr bwMode="auto">
            <a:xfrm rot="5400000" flipH="1" flipV="1">
              <a:off x="2555081" y="3010694"/>
              <a:ext cx="682625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4" name="Straight Arrow Connector 21"/>
            <p:cNvCxnSpPr>
              <a:cxnSpLocks noChangeShapeType="1"/>
            </p:cNvCxnSpPr>
            <p:nvPr/>
          </p:nvCxnSpPr>
          <p:spPr bwMode="auto">
            <a:xfrm rot="10800000">
              <a:off x="2895600" y="3352800"/>
              <a:ext cx="11430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185" name="Rectangle 24"/>
            <p:cNvSpPr>
              <a:spLocks noChangeArrowheads="1"/>
            </p:cNvSpPr>
            <p:nvPr/>
          </p:nvSpPr>
          <p:spPr bwMode="auto">
            <a:xfrm>
              <a:off x="4038600" y="3113088"/>
              <a:ext cx="1219200" cy="457200"/>
            </a:xfrm>
            <a:prstGeom prst="rect">
              <a:avLst/>
            </a:prstGeom>
            <a:solidFill>
              <a:srgbClr val="66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/>
                <a:t>Memory</a:t>
              </a:r>
            </a:p>
          </p:txBody>
        </p:sp>
        <p:cxnSp>
          <p:nvCxnSpPr>
            <p:cNvPr id="7186" name="Straight Arrow Connector 25"/>
            <p:cNvCxnSpPr>
              <a:cxnSpLocks noChangeShapeType="1"/>
            </p:cNvCxnSpPr>
            <p:nvPr/>
          </p:nvCxnSpPr>
          <p:spPr bwMode="auto">
            <a:xfrm rot="10800000">
              <a:off x="5257800" y="3351213"/>
              <a:ext cx="1143000" cy="1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87" name="Straight Arrow Connector 26"/>
            <p:cNvCxnSpPr>
              <a:cxnSpLocks noChangeShapeType="1"/>
            </p:cNvCxnSpPr>
            <p:nvPr/>
          </p:nvCxnSpPr>
          <p:spPr bwMode="auto">
            <a:xfrm rot="5400000">
              <a:off x="6057901" y="3009900"/>
              <a:ext cx="685800" cy="317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188" name="TextBox 30"/>
            <p:cNvSpPr txBox="1">
              <a:spLocks noChangeArrowheads="1"/>
            </p:cNvSpPr>
            <p:nvPr/>
          </p:nvSpPr>
          <p:spPr bwMode="auto">
            <a:xfrm>
              <a:off x="6446838" y="2754313"/>
              <a:ext cx="12620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next state</a:t>
              </a:r>
            </a:p>
          </p:txBody>
        </p:sp>
        <p:sp>
          <p:nvSpPr>
            <p:cNvPr id="7189" name="TextBox 31"/>
            <p:cNvSpPr txBox="1">
              <a:spLocks noChangeArrowheads="1"/>
            </p:cNvSpPr>
            <p:nvPr/>
          </p:nvSpPr>
          <p:spPr bwMode="auto">
            <a:xfrm>
              <a:off x="1143000" y="2819400"/>
              <a:ext cx="16208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present state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sequential systems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8196" name="Picture 3" descr="C:\Documents and Settings\majid\Local Settings\Temporary Internet Files\Content.IE5\164YTOG7\MCj038259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 descr="C:\Documents and Settings\majid\Local Settings\Temporary Internet Files\Content.IE5\164YTOG7\MCj043682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0025" y="2209800"/>
            <a:ext cx="17208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Box 9"/>
          <p:cNvSpPr txBox="1">
            <a:spLocks noChangeArrowheads="1"/>
          </p:cNvSpPr>
          <p:nvPr/>
        </p:nvSpPr>
        <p:spPr bwMode="auto">
          <a:xfrm>
            <a:off x="933450" y="411480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Traffic light</a:t>
            </a:r>
          </a:p>
        </p:txBody>
      </p:sp>
      <p:sp>
        <p:nvSpPr>
          <p:cNvPr id="8199" name="TextBox 10"/>
          <p:cNvSpPr txBox="1">
            <a:spLocks noChangeArrowheads="1"/>
          </p:cNvSpPr>
          <p:nvPr/>
        </p:nvSpPr>
        <p:spPr bwMode="auto">
          <a:xfrm>
            <a:off x="6223000" y="4114800"/>
            <a:ext cx="208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Vending machine</a:t>
            </a:r>
          </a:p>
        </p:txBody>
      </p:sp>
      <p:pic>
        <p:nvPicPr>
          <p:cNvPr id="8200" name="Picture 7" descr="C:\Documents and Settings\majid\Local Settings\Temporary Internet Files\Content.IE5\DSBE76A4\MPj0436594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514600"/>
            <a:ext cx="16764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13"/>
          <p:cNvSpPr txBox="1">
            <a:spLocks noChangeArrowheads="1"/>
          </p:cNvSpPr>
          <p:nvPr/>
        </p:nvSpPr>
        <p:spPr bwMode="auto">
          <a:xfrm>
            <a:off x="3962400" y="4049713"/>
            <a:ext cx="66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ATM</a:t>
            </a:r>
          </a:p>
        </p:txBody>
      </p:sp>
      <p:sp>
        <p:nvSpPr>
          <p:cNvPr id="8202" name="TextBox 14"/>
          <p:cNvSpPr txBox="1">
            <a:spLocks noChangeArrowheads="1"/>
          </p:cNvSpPr>
          <p:nvPr/>
        </p:nvSpPr>
        <p:spPr bwMode="auto">
          <a:xfrm>
            <a:off x="1789113" y="5257800"/>
            <a:ext cx="5326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What is common between these systems?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457200" y="4114800"/>
            <a:ext cx="8226425" cy="2014538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4-bit adder (ripple-carry)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Notice how carry-out propagates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One adder is active at a time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4 full adders are needed</a:t>
            </a:r>
            <a:endParaRPr lang="en-US" dirty="0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905000"/>
            <a:ext cx="5849937" cy="2449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Combinational Adder</a:t>
            </a:r>
          </a:p>
        </p:txBody>
      </p:sp>
      <p:sp>
        <p:nvSpPr>
          <p:cNvPr id="922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2425" cy="454025"/>
          </a:xfrm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7613" y="1746250"/>
            <a:ext cx="4148137" cy="2749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8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457200" y="4179888"/>
            <a:ext cx="8228013" cy="2144712"/>
          </a:xfrm>
        </p:spPr>
        <p:txBody>
          <a:bodyPr>
            <a:normAutofit fontScale="85000" lnSpcReduction="20000"/>
          </a:bodyPr>
          <a:lstStyle/>
          <a:p>
            <a:pPr marL="391686" indent="-293764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US" dirty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/>
              <a:t>1-bit memory and </a:t>
            </a:r>
            <a:r>
              <a:rPr lang="en-US" dirty="0" smtClean="0"/>
              <a:t>two (2) </a:t>
            </a:r>
            <a:r>
              <a:rPr lang="en-US" dirty="0"/>
              <a:t>4-bit memory</a:t>
            </a:r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/>
              <a:t>Only one 1-bit </a:t>
            </a:r>
            <a:r>
              <a:rPr lang="en-US" dirty="0" smtClean="0"/>
              <a:t>full-adder needed!</a:t>
            </a:r>
            <a:endParaRPr lang="en-US" dirty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/>
              <a:t>4 clocks to get the </a:t>
            </a:r>
            <a:r>
              <a:rPr lang="en-US" dirty="0" smtClean="0"/>
              <a:t>output</a:t>
            </a:r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 smtClean="0"/>
              <a:t>The 1-bit memory defines the circuit state (0 or 1)</a:t>
            </a:r>
            <a:endParaRPr lang="en-US" dirty="0"/>
          </a:p>
        </p:txBody>
      </p:sp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Sequential Adder</a:t>
            </a:r>
          </a:p>
        </p:txBody>
      </p:sp>
      <p:sp>
        <p:nvSpPr>
          <p:cNvPr id="1024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2425" cy="454025"/>
          </a:xfrm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Sequential Circuits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mtClean="0"/>
              <a:t>Two types of sequential circuits:</a:t>
            </a:r>
          </a:p>
          <a:p>
            <a:pPr lvl="1">
              <a:buFont typeface="Arial" pitchFamily="34" charset="0"/>
              <a:buChar char="•"/>
            </a:pPr>
            <a:r>
              <a:rPr lang="en-US" b="1" smtClean="0"/>
              <a:t>Synchronous</a:t>
            </a:r>
            <a:r>
              <a:rPr lang="en-US" smtClean="0"/>
              <a:t>: The behavior of the circuit depends on the input signal at discrete instances of time </a:t>
            </a:r>
            <a:r>
              <a:rPr lang="en-US" i="1" smtClean="0"/>
              <a:t>(also called clocked)</a:t>
            </a:r>
          </a:p>
          <a:p>
            <a:pPr lvl="1">
              <a:buFont typeface="Arial" pitchFamily="34" charset="0"/>
              <a:buChar char="•"/>
            </a:pPr>
            <a:r>
              <a:rPr lang="en-US" b="1" smtClean="0"/>
              <a:t>Asynchronous</a:t>
            </a:r>
            <a:r>
              <a:rPr lang="en-US" smtClean="0"/>
              <a:t>: The behavior of the circuit depends on the input signals at any instance of time and the order of the inputs change</a:t>
            </a:r>
          </a:p>
          <a:p>
            <a:pPr lvl="2">
              <a:buFont typeface="Arial" pitchFamily="34" charset="0"/>
              <a:buChar char="•"/>
            </a:pPr>
            <a:r>
              <a:rPr lang="en-US" smtClean="0"/>
              <a:t>A combinational circuit with feedback</a:t>
            </a:r>
          </a:p>
        </p:txBody>
      </p:sp>
      <p:sp>
        <p:nvSpPr>
          <p:cNvPr id="1126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Synchronous Sequential Circuits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9600"/>
            <a:ext cx="7921625" cy="1905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Synchronous circuits employ a synchronizing signal called </a:t>
            </a:r>
            <a:r>
              <a:rPr lang="en-US" sz="2000" b="1" u="sng" dirty="0" smtClean="0"/>
              <a:t>clock</a:t>
            </a:r>
            <a:r>
              <a:rPr lang="en-US" sz="2000" dirty="0" smtClean="0"/>
              <a:t> (a periodic train of pulses; 0s and 1s)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 clock determines </a:t>
            </a:r>
            <a:r>
              <a:rPr lang="en-US" sz="2000" b="1" u="sng" dirty="0" smtClean="0"/>
              <a:t>when</a:t>
            </a:r>
            <a:r>
              <a:rPr lang="en-US" sz="2000" dirty="0" smtClean="0"/>
              <a:t> computational activities occur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Other signals determine </a:t>
            </a:r>
            <a:r>
              <a:rPr lang="en-US" sz="2000" b="1" u="sng" dirty="0" smtClean="0"/>
              <a:t>what</a:t>
            </a:r>
            <a:r>
              <a:rPr lang="en-US" sz="2000" dirty="0" smtClean="0"/>
              <a:t> changes will occur</a:t>
            </a:r>
          </a:p>
        </p:txBody>
      </p:sp>
      <p:grpSp>
        <p:nvGrpSpPr>
          <p:cNvPr id="12292" name="Group 31"/>
          <p:cNvGrpSpPr>
            <a:grpSpLocks/>
          </p:cNvGrpSpPr>
          <p:nvPr/>
        </p:nvGrpSpPr>
        <p:grpSpPr bwMode="auto">
          <a:xfrm>
            <a:off x="990600" y="1828800"/>
            <a:ext cx="6740525" cy="2198688"/>
            <a:chOff x="990600" y="1828800"/>
            <a:chExt cx="6740525" cy="2198688"/>
          </a:xfrm>
        </p:grpSpPr>
        <p:sp>
          <p:nvSpPr>
            <p:cNvPr id="12294" name="Rectangle 3"/>
            <p:cNvSpPr>
              <a:spLocks noChangeArrowheads="1"/>
            </p:cNvSpPr>
            <p:nvPr/>
          </p:nvSpPr>
          <p:spPr bwMode="auto">
            <a:xfrm>
              <a:off x="3810000" y="1828800"/>
              <a:ext cx="1676400" cy="1066800"/>
            </a:xfrm>
            <a:prstGeom prst="rect">
              <a:avLst/>
            </a:prstGeom>
            <a:solidFill>
              <a:srgbClr val="66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  <a:p>
              <a:r>
                <a:rPr lang="en-US"/>
                <a:t>Combinational</a:t>
              </a:r>
            </a:p>
            <a:p>
              <a:r>
                <a:rPr lang="en-US"/>
                <a:t>Circuits</a:t>
              </a:r>
            </a:p>
          </p:txBody>
        </p:sp>
        <p:cxnSp>
          <p:nvCxnSpPr>
            <p:cNvPr id="12295" name="Straight Arrow Connector 4"/>
            <p:cNvCxnSpPr>
              <a:cxnSpLocks noChangeShapeType="1"/>
            </p:cNvCxnSpPr>
            <p:nvPr/>
          </p:nvCxnSpPr>
          <p:spPr bwMode="auto">
            <a:xfrm>
              <a:off x="2895600" y="22098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2296" name="Straight Arrow Connector 5"/>
            <p:cNvCxnSpPr>
              <a:cxnSpLocks noChangeShapeType="1"/>
            </p:cNvCxnSpPr>
            <p:nvPr/>
          </p:nvCxnSpPr>
          <p:spPr bwMode="auto">
            <a:xfrm>
              <a:off x="5562600" y="22098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2297" name="TextBox 6"/>
            <p:cNvSpPr txBox="1">
              <a:spLocks noChangeArrowheads="1"/>
            </p:cNvSpPr>
            <p:nvPr/>
          </p:nvSpPr>
          <p:spPr bwMode="auto">
            <a:xfrm>
              <a:off x="1814513" y="2057400"/>
              <a:ext cx="10953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inputs X</a:t>
              </a:r>
            </a:p>
          </p:txBody>
        </p:sp>
        <p:cxnSp>
          <p:nvCxnSpPr>
            <p:cNvPr id="12298" name="Straight Connector 7"/>
            <p:cNvCxnSpPr>
              <a:cxnSpLocks noChangeShapeType="1"/>
            </p:cNvCxnSpPr>
            <p:nvPr/>
          </p:nvCxnSpPr>
          <p:spPr bwMode="auto">
            <a:xfrm rot="5400000">
              <a:off x="3162300" y="2122488"/>
              <a:ext cx="228600" cy="152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299" name="TextBox 8"/>
            <p:cNvSpPr txBox="1">
              <a:spLocks noChangeArrowheads="1"/>
            </p:cNvSpPr>
            <p:nvPr/>
          </p:nvSpPr>
          <p:spPr bwMode="auto">
            <a:xfrm>
              <a:off x="6494463" y="2068513"/>
              <a:ext cx="12366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outputs Z</a:t>
              </a:r>
            </a:p>
          </p:txBody>
        </p:sp>
        <p:cxnSp>
          <p:nvCxnSpPr>
            <p:cNvPr id="12300" name="Straight Connector 9"/>
            <p:cNvCxnSpPr>
              <a:cxnSpLocks noChangeShapeType="1"/>
            </p:cNvCxnSpPr>
            <p:nvPr/>
          </p:nvCxnSpPr>
          <p:spPr bwMode="auto">
            <a:xfrm rot="5400000">
              <a:off x="5851525" y="2122488"/>
              <a:ext cx="228600" cy="152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01" name="Straight Arrow Connector 10"/>
            <p:cNvCxnSpPr>
              <a:cxnSpLocks noChangeShapeType="1"/>
            </p:cNvCxnSpPr>
            <p:nvPr/>
          </p:nvCxnSpPr>
          <p:spPr bwMode="auto">
            <a:xfrm>
              <a:off x="5562600" y="2665413"/>
              <a:ext cx="838200" cy="1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02" name="Straight Arrow Connector 11"/>
            <p:cNvCxnSpPr>
              <a:cxnSpLocks noChangeShapeType="1"/>
            </p:cNvCxnSpPr>
            <p:nvPr/>
          </p:nvCxnSpPr>
          <p:spPr bwMode="auto">
            <a:xfrm>
              <a:off x="2895600" y="26670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2303" name="Straight Arrow Connector 12"/>
            <p:cNvCxnSpPr>
              <a:cxnSpLocks noChangeShapeType="1"/>
            </p:cNvCxnSpPr>
            <p:nvPr/>
          </p:nvCxnSpPr>
          <p:spPr bwMode="auto">
            <a:xfrm rot="5400000" flipH="1" flipV="1">
              <a:off x="2555081" y="3010694"/>
              <a:ext cx="682625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04" name="Straight Arrow Connector 13"/>
            <p:cNvCxnSpPr>
              <a:cxnSpLocks noChangeShapeType="1"/>
            </p:cNvCxnSpPr>
            <p:nvPr/>
          </p:nvCxnSpPr>
          <p:spPr bwMode="auto">
            <a:xfrm rot="10800000">
              <a:off x="2895600" y="3352800"/>
              <a:ext cx="11430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305" name="Rectangle 14"/>
            <p:cNvSpPr>
              <a:spLocks noChangeArrowheads="1"/>
            </p:cNvSpPr>
            <p:nvPr/>
          </p:nvSpPr>
          <p:spPr bwMode="auto">
            <a:xfrm>
              <a:off x="4038600" y="3113088"/>
              <a:ext cx="1219200" cy="457200"/>
            </a:xfrm>
            <a:prstGeom prst="rect">
              <a:avLst/>
            </a:prstGeom>
            <a:solidFill>
              <a:srgbClr val="66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/>
                <a:t>Flip-Flops</a:t>
              </a:r>
            </a:p>
          </p:txBody>
        </p:sp>
        <p:cxnSp>
          <p:nvCxnSpPr>
            <p:cNvPr id="12306" name="Straight Arrow Connector 15"/>
            <p:cNvCxnSpPr>
              <a:cxnSpLocks noChangeShapeType="1"/>
            </p:cNvCxnSpPr>
            <p:nvPr/>
          </p:nvCxnSpPr>
          <p:spPr bwMode="auto">
            <a:xfrm rot="10800000">
              <a:off x="5257800" y="3351213"/>
              <a:ext cx="1143000" cy="1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2307" name="Straight Arrow Connector 16"/>
            <p:cNvCxnSpPr>
              <a:cxnSpLocks noChangeShapeType="1"/>
            </p:cNvCxnSpPr>
            <p:nvPr/>
          </p:nvCxnSpPr>
          <p:spPr bwMode="auto">
            <a:xfrm rot="5400000">
              <a:off x="6057901" y="3009900"/>
              <a:ext cx="685800" cy="317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308" name="TextBox 17"/>
            <p:cNvSpPr txBox="1">
              <a:spLocks noChangeArrowheads="1"/>
            </p:cNvSpPr>
            <p:nvPr/>
          </p:nvSpPr>
          <p:spPr bwMode="auto">
            <a:xfrm>
              <a:off x="6446838" y="2754313"/>
              <a:ext cx="12620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next state</a:t>
              </a:r>
            </a:p>
          </p:txBody>
        </p:sp>
        <p:sp>
          <p:nvSpPr>
            <p:cNvPr id="12309" name="TextBox 18"/>
            <p:cNvSpPr txBox="1">
              <a:spLocks noChangeArrowheads="1"/>
            </p:cNvSpPr>
            <p:nvPr/>
          </p:nvSpPr>
          <p:spPr bwMode="auto">
            <a:xfrm>
              <a:off x="1143000" y="2819400"/>
              <a:ext cx="16208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present state</a:t>
              </a:r>
            </a:p>
          </p:txBody>
        </p:sp>
        <p:cxnSp>
          <p:nvCxnSpPr>
            <p:cNvPr id="12310" name="Straight Arrow Connector 19"/>
            <p:cNvCxnSpPr>
              <a:cxnSpLocks noChangeShapeType="1"/>
            </p:cNvCxnSpPr>
            <p:nvPr/>
          </p:nvCxnSpPr>
          <p:spPr bwMode="auto">
            <a:xfrm rot="5400000" flipH="1" flipV="1">
              <a:off x="4495007" y="3733006"/>
              <a:ext cx="304800" cy="1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2311" name="Straight Arrow Connector 21"/>
            <p:cNvCxnSpPr>
              <a:cxnSpLocks noChangeShapeType="1"/>
            </p:cNvCxnSpPr>
            <p:nvPr/>
          </p:nvCxnSpPr>
          <p:spPr bwMode="auto">
            <a:xfrm>
              <a:off x="3962400" y="3886200"/>
              <a:ext cx="6858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12" name="Elbow Connector 25"/>
            <p:cNvCxnSpPr>
              <a:cxnSpLocks noChangeShapeType="1"/>
            </p:cNvCxnSpPr>
            <p:nvPr/>
          </p:nvCxnSpPr>
          <p:spPr bwMode="auto">
            <a:xfrm>
              <a:off x="1905000" y="3657600"/>
              <a:ext cx="457200" cy="3048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13" name="Elbow Connector 27"/>
            <p:cNvCxnSpPr>
              <a:cxnSpLocks noChangeShapeType="1"/>
            </p:cNvCxnSpPr>
            <p:nvPr/>
          </p:nvCxnSpPr>
          <p:spPr bwMode="auto">
            <a:xfrm>
              <a:off x="2362200" y="3657600"/>
              <a:ext cx="457200" cy="3048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14" name="Straight Connector 29"/>
            <p:cNvCxnSpPr>
              <a:cxnSpLocks noChangeShapeType="1"/>
            </p:cNvCxnSpPr>
            <p:nvPr/>
          </p:nvCxnSpPr>
          <p:spPr bwMode="auto">
            <a:xfrm rot="5400000">
              <a:off x="2209800" y="3810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15" name="Elbow Connector 32"/>
            <p:cNvCxnSpPr>
              <a:cxnSpLocks noChangeShapeType="1"/>
            </p:cNvCxnSpPr>
            <p:nvPr/>
          </p:nvCxnSpPr>
          <p:spPr bwMode="auto">
            <a:xfrm>
              <a:off x="2819400" y="3657600"/>
              <a:ext cx="457200" cy="3048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16" name="Straight Connector 33"/>
            <p:cNvCxnSpPr>
              <a:cxnSpLocks noChangeShapeType="1"/>
            </p:cNvCxnSpPr>
            <p:nvPr/>
          </p:nvCxnSpPr>
          <p:spPr bwMode="auto">
            <a:xfrm rot="5400000">
              <a:off x="2667000" y="3810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17" name="Elbow Connector 35"/>
            <p:cNvCxnSpPr>
              <a:cxnSpLocks noChangeShapeType="1"/>
            </p:cNvCxnSpPr>
            <p:nvPr/>
          </p:nvCxnSpPr>
          <p:spPr bwMode="auto">
            <a:xfrm>
              <a:off x="3276600" y="3657600"/>
              <a:ext cx="457200" cy="304800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18" name="Straight Connector 36"/>
            <p:cNvCxnSpPr>
              <a:cxnSpLocks noChangeShapeType="1"/>
            </p:cNvCxnSpPr>
            <p:nvPr/>
          </p:nvCxnSpPr>
          <p:spPr bwMode="auto">
            <a:xfrm rot="5400000">
              <a:off x="3124200" y="3810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319" name="TextBox 37"/>
            <p:cNvSpPr txBox="1">
              <a:spLocks noChangeArrowheads="1"/>
            </p:cNvSpPr>
            <p:nvPr/>
          </p:nvSpPr>
          <p:spPr bwMode="auto">
            <a:xfrm>
              <a:off x="990600" y="3657600"/>
              <a:ext cx="7747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clock</a:t>
              </a:r>
            </a:p>
          </p:txBody>
        </p:sp>
        <p:cxnSp>
          <p:nvCxnSpPr>
            <p:cNvPr id="12320" name="Straight Connector 38"/>
            <p:cNvCxnSpPr>
              <a:cxnSpLocks noChangeShapeType="1"/>
            </p:cNvCxnSpPr>
            <p:nvPr/>
          </p:nvCxnSpPr>
          <p:spPr bwMode="auto">
            <a:xfrm rot="5400000">
              <a:off x="1752600" y="3810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2293" name="Footer Placeholder 3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22198</TotalTime>
  <Words>1570</Words>
  <Application>Microsoft Office PowerPoint</Application>
  <PresentationFormat>On-screen Show (4:3)</PresentationFormat>
  <Paragraphs>287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Default Design</vt:lpstr>
      <vt:lpstr>1_Default Design</vt:lpstr>
      <vt:lpstr>COE 202: Digital Logic Design Sequential Circuits Part 1 </vt:lpstr>
      <vt:lpstr>Objectives</vt:lpstr>
      <vt:lpstr>Combinational vs Sequential</vt:lpstr>
      <vt:lpstr>Combinational vs Sequential</vt:lpstr>
      <vt:lpstr>Examples of sequential systems</vt:lpstr>
      <vt:lpstr>Combinational Adder</vt:lpstr>
      <vt:lpstr>Sequential Adder</vt:lpstr>
      <vt:lpstr>Types of Sequential Circuits</vt:lpstr>
      <vt:lpstr>Synchronous Sequential Circuits</vt:lpstr>
      <vt:lpstr>Synchronous Sequential Circuits</vt:lpstr>
      <vt:lpstr>Storage Elements (Memory)</vt:lpstr>
      <vt:lpstr>Latches</vt:lpstr>
      <vt:lpstr>SR Latch</vt:lpstr>
      <vt:lpstr>SR Latch</vt:lpstr>
      <vt:lpstr>S’ R’ Latch</vt:lpstr>
      <vt:lpstr>S’ R’ Latch</vt:lpstr>
      <vt:lpstr>SR Latch with Clock</vt:lpstr>
      <vt:lpstr>SR Latch with Clock (cont.)</vt:lpstr>
      <vt:lpstr>D Latch</vt:lpstr>
      <vt:lpstr>Graphic Symbols for Latches</vt:lpstr>
      <vt:lpstr>Problem with Latches</vt:lpstr>
      <vt:lpstr>Flip Flops</vt:lpstr>
      <vt:lpstr>Flip Flops</vt:lpstr>
      <vt:lpstr>Flip Flops</vt:lpstr>
      <vt:lpstr>SR Flip Flop</vt:lpstr>
      <vt:lpstr>Graphic Symbols for Flip Flops</vt:lpstr>
      <vt:lpstr>Other Flip Flops</vt:lpstr>
      <vt:lpstr>Other Flip Flops</vt:lpstr>
      <vt:lpstr>Other Flip Flops</vt:lpstr>
      <vt:lpstr>Other Flip Flops (cont.)</vt:lpstr>
      <vt:lpstr>Characteristic Tables</vt:lpstr>
      <vt:lpstr>Characteristic Equations</vt:lpstr>
      <vt:lpstr>Direct Inputs</vt:lpstr>
      <vt:lpstr>Flip Flops Sheet (Mano’s Textbook)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Sequential Circuits Part 1</dc:title>
  <dc:creator>marwan</dc:creator>
  <cp:lastModifiedBy>Dr. Marwan Abu-Amara</cp:lastModifiedBy>
  <cp:revision>1619</cp:revision>
  <cp:lastPrinted>1601-01-01T00:00:00Z</cp:lastPrinted>
  <dcterms:created xsi:type="dcterms:W3CDTF">2009-02-22T06:15:20Z</dcterms:created>
  <dcterms:modified xsi:type="dcterms:W3CDTF">2013-11-29T04:57:33Z</dcterms:modified>
</cp:coreProperties>
</file>