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77" r:id="rId4"/>
    <p:sldId id="344" r:id="rId5"/>
    <p:sldId id="345" r:id="rId6"/>
    <p:sldId id="346" r:id="rId7"/>
    <p:sldId id="347" r:id="rId8"/>
    <p:sldId id="332" r:id="rId9"/>
    <p:sldId id="352" r:id="rId10"/>
    <p:sldId id="353" r:id="rId11"/>
    <p:sldId id="356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54" r:id="rId20"/>
    <p:sldId id="342" r:id="rId21"/>
    <p:sldId id="355" r:id="rId22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FF3300"/>
    <a:srgbClr val="6699FF"/>
    <a:srgbClr val="FF5050"/>
    <a:srgbClr val="66CCFF"/>
    <a:srgbClr val="0066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2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57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2E01D8F-CA79-46A2-AEDC-68E392ADB2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06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9E620B8-18DA-462C-B22E-A25EBBD5FF4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73EFF-A7EA-4451-B110-336E91862B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CFF2C-AA43-4881-A170-A0C783031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CEE8E-B6F3-4CA5-A97F-38CB7F0569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F9B11-E31C-4236-B6B1-EDC92B5D3C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77213-A1D0-4ACB-9479-F72A86D841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A8C8E-CD12-42F2-BF5C-0C2721C6BB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FC2A3-1389-4849-AAF2-36F3E75DC77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97321-3CBB-4825-9DB8-0C2612F24C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44FE8-7B1B-46F3-8E4F-491AC4EF62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340BE-256B-4E08-A037-232E261129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3F177-5913-47B9-AAF7-C774A18582C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7B8D9-23B1-4D35-B5DC-3364264339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D3EA0-5AF3-4D83-BBAE-26377A3EC5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C4C44-1A57-462E-AB14-D61A2B9CB8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E2F59-1E2C-463C-ADE6-7EFB1406A3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7F672-3FA1-45C8-886B-CAB8A5B4B8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04FEB-6579-49CA-99E8-6C1877739B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63D0A-4CC4-4C40-9FDB-9B5A8DBF2E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B4BF0-C1CB-4BE6-A7E2-D3A1F11B65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B972C-0F2F-4827-9712-2807A0453F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EB389-6D56-4A7D-AAB7-0AE4C84184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0873-1DC5-4B19-924C-33F4922DD0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5C720-55F6-466B-AB4B-3ADE83B85B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054F-84B3-4495-A22F-F10553A497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24B4B-EBCB-403E-81FC-FD9F5D842B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222CE28-98A9-457D-8CD4-36D813AF9F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0597F67-8D60-4E18-8774-19731E0844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Combinational Circuits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4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2: Adding three 4-bit numbers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 smtClean="0"/>
              <a:t>Problem:</a:t>
            </a:r>
            <a:r>
              <a:rPr lang="en-US" dirty="0" smtClean="0"/>
              <a:t> Add three 4-bit numbers using standard MSI combinational components</a:t>
            </a:r>
          </a:p>
          <a:p>
            <a:pPr>
              <a:defRPr/>
            </a:pPr>
            <a:r>
              <a:rPr lang="en-US" b="1" dirty="0" smtClean="0"/>
              <a:t>Solution: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	Let the numbers be X</a:t>
            </a:r>
            <a:r>
              <a:rPr lang="en-US" baseline="-25000" dirty="0" smtClean="0"/>
              <a:t>3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, Y</a:t>
            </a:r>
            <a:r>
              <a:rPr lang="en-US" baseline="-25000" dirty="0" smtClean="0"/>
              <a:t>3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3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,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	 X</a:t>
            </a:r>
            <a:r>
              <a:rPr lang="en-US" baseline="-25000" dirty="0" smtClean="0"/>
              <a:t>3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+	 Y</a:t>
            </a:r>
            <a:r>
              <a:rPr lang="en-US" baseline="-25000" dirty="0" smtClean="0"/>
              <a:t>3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-------------------</a:t>
            </a:r>
          </a:p>
          <a:p>
            <a:pPr>
              <a:defRPr/>
            </a:pPr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  S</a:t>
            </a:r>
            <a:r>
              <a:rPr lang="en-US" baseline="-25000" dirty="0" smtClean="0"/>
              <a:t>3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	</a:t>
            </a:r>
          </a:p>
          <a:p>
            <a:pPr>
              <a:defRPr/>
            </a:pPr>
            <a:r>
              <a:rPr lang="en-US" dirty="0" smtClean="0"/>
              <a:t>	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1229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886200" y="3733800"/>
            <a:ext cx="37338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       S</a:t>
            </a:r>
            <a:r>
              <a:rPr lang="en-US" sz="2400" baseline="-25000"/>
              <a:t>3</a:t>
            </a:r>
            <a:r>
              <a:rPr lang="en-US" sz="2400"/>
              <a:t>S</a:t>
            </a:r>
            <a:r>
              <a:rPr lang="en-US" sz="2400" baseline="-25000"/>
              <a:t>2</a:t>
            </a:r>
            <a:r>
              <a:rPr lang="en-US" sz="2400"/>
              <a:t>S</a:t>
            </a:r>
            <a:r>
              <a:rPr lang="en-US" sz="2400" baseline="-25000"/>
              <a:t>1</a:t>
            </a:r>
            <a:r>
              <a:rPr lang="en-US" sz="2400"/>
              <a:t>S</a:t>
            </a:r>
            <a:r>
              <a:rPr lang="en-US" sz="2400" baseline="-25000"/>
              <a:t>0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+	 Z</a:t>
            </a:r>
            <a:r>
              <a:rPr lang="en-US" sz="2400" baseline="-25000"/>
              <a:t>3</a:t>
            </a:r>
            <a:r>
              <a:rPr lang="en-US" sz="2400"/>
              <a:t>Z</a:t>
            </a:r>
            <a:r>
              <a:rPr lang="en-US" sz="2400" baseline="-25000"/>
              <a:t>2</a:t>
            </a:r>
            <a:r>
              <a:rPr lang="en-US" sz="2400"/>
              <a:t>Z</a:t>
            </a:r>
            <a:r>
              <a:rPr lang="en-US" sz="2400" baseline="-25000"/>
              <a:t>1</a:t>
            </a:r>
            <a:r>
              <a:rPr lang="en-US" sz="2400"/>
              <a:t>Z</a:t>
            </a:r>
            <a:r>
              <a:rPr lang="en-US" sz="2400" baseline="-25000"/>
              <a:t>0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-------------------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D</a:t>
            </a:r>
            <a:r>
              <a:rPr lang="en-US" sz="2400" baseline="-25000"/>
              <a:t>4</a:t>
            </a:r>
            <a:r>
              <a:rPr lang="en-US" sz="2400"/>
              <a:t>   F</a:t>
            </a:r>
            <a:r>
              <a:rPr lang="en-US" sz="2400" baseline="-25000"/>
              <a:t>3</a:t>
            </a:r>
            <a:r>
              <a:rPr lang="en-US" sz="2400"/>
              <a:t>F</a:t>
            </a:r>
            <a:r>
              <a:rPr lang="en-US" sz="2400" baseline="-25000"/>
              <a:t>2</a:t>
            </a:r>
            <a:r>
              <a:rPr lang="en-US" sz="2400"/>
              <a:t>F</a:t>
            </a:r>
            <a:r>
              <a:rPr lang="en-US" sz="2400" baseline="-25000"/>
              <a:t>1</a:t>
            </a:r>
            <a:r>
              <a:rPr lang="en-US" sz="2400"/>
              <a:t>F</a:t>
            </a:r>
            <a:r>
              <a:rPr lang="en-US" sz="2400" baseline="-25000"/>
              <a:t>0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447800" y="5526088"/>
            <a:ext cx="6553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Note: C</a:t>
            </a:r>
            <a:r>
              <a:rPr lang="en-US" baseline="-25000"/>
              <a:t>4</a:t>
            </a:r>
            <a:r>
              <a:rPr lang="en-US"/>
              <a:t> and D</a:t>
            </a:r>
            <a:r>
              <a:rPr lang="en-US" baseline="-25000"/>
              <a:t>4</a:t>
            </a:r>
            <a:r>
              <a:rPr lang="en-US"/>
              <a:t> is generated in position 4. They must be added to generate the most significant bits of the result</a:t>
            </a: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685800" y="2590800"/>
            <a:ext cx="7924800" cy="3581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2: Adding three 4-bit numbers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 smtClean="0"/>
              <a:t>Problem:</a:t>
            </a:r>
            <a:r>
              <a:rPr lang="en-US" dirty="0" smtClean="0"/>
              <a:t> Add three 4-bit numbers using standard MSI combinational components</a:t>
            </a:r>
          </a:p>
          <a:p>
            <a:pPr>
              <a:defRPr/>
            </a:pPr>
            <a:r>
              <a:rPr lang="en-US" b="1" dirty="0" smtClean="0"/>
              <a:t>Solution: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	Let the numbers be X</a:t>
            </a:r>
            <a:r>
              <a:rPr lang="en-US" baseline="-25000" dirty="0" smtClean="0"/>
              <a:t>3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, Y</a:t>
            </a:r>
            <a:r>
              <a:rPr lang="en-US" baseline="-25000" dirty="0" smtClean="0"/>
              <a:t>3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3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,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	 X</a:t>
            </a:r>
            <a:r>
              <a:rPr lang="en-US" baseline="-25000" dirty="0" smtClean="0"/>
              <a:t>3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+	 Y</a:t>
            </a:r>
            <a:r>
              <a:rPr lang="en-US" baseline="-25000" dirty="0" smtClean="0"/>
              <a:t>3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-------------------</a:t>
            </a:r>
          </a:p>
          <a:p>
            <a:pPr>
              <a:defRPr/>
            </a:pPr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  S</a:t>
            </a:r>
            <a:r>
              <a:rPr lang="en-US" baseline="-25000" dirty="0" smtClean="0"/>
              <a:t>3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	</a:t>
            </a:r>
          </a:p>
          <a:p>
            <a:pPr>
              <a:defRPr/>
            </a:pPr>
            <a:r>
              <a:rPr lang="en-US" dirty="0" smtClean="0"/>
              <a:t>	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1331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886200" y="3733800"/>
            <a:ext cx="37338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       S</a:t>
            </a:r>
            <a:r>
              <a:rPr lang="en-US" sz="2400" baseline="-25000"/>
              <a:t>3</a:t>
            </a:r>
            <a:r>
              <a:rPr lang="en-US" sz="2400"/>
              <a:t>S</a:t>
            </a:r>
            <a:r>
              <a:rPr lang="en-US" sz="2400" baseline="-25000"/>
              <a:t>2</a:t>
            </a:r>
            <a:r>
              <a:rPr lang="en-US" sz="2400"/>
              <a:t>S</a:t>
            </a:r>
            <a:r>
              <a:rPr lang="en-US" sz="2400" baseline="-25000"/>
              <a:t>1</a:t>
            </a:r>
            <a:r>
              <a:rPr lang="en-US" sz="2400"/>
              <a:t>S</a:t>
            </a:r>
            <a:r>
              <a:rPr lang="en-US" sz="2400" baseline="-25000"/>
              <a:t>0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+	 Z</a:t>
            </a:r>
            <a:r>
              <a:rPr lang="en-US" sz="2400" baseline="-25000"/>
              <a:t>3</a:t>
            </a:r>
            <a:r>
              <a:rPr lang="en-US" sz="2400"/>
              <a:t>Z</a:t>
            </a:r>
            <a:r>
              <a:rPr lang="en-US" sz="2400" baseline="-25000"/>
              <a:t>2</a:t>
            </a:r>
            <a:r>
              <a:rPr lang="en-US" sz="2400"/>
              <a:t>Z</a:t>
            </a:r>
            <a:r>
              <a:rPr lang="en-US" sz="2400" baseline="-25000"/>
              <a:t>1</a:t>
            </a:r>
            <a:r>
              <a:rPr lang="en-US" sz="2400"/>
              <a:t>Z</a:t>
            </a:r>
            <a:r>
              <a:rPr lang="en-US" sz="2400" baseline="-25000"/>
              <a:t>0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-------------------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400"/>
              <a:t>D</a:t>
            </a:r>
            <a:r>
              <a:rPr lang="en-US" sz="2400" baseline="-25000"/>
              <a:t>4</a:t>
            </a:r>
            <a:r>
              <a:rPr lang="en-US" sz="2400"/>
              <a:t>   F</a:t>
            </a:r>
            <a:r>
              <a:rPr lang="en-US" sz="2400" baseline="-25000"/>
              <a:t>3</a:t>
            </a:r>
            <a:r>
              <a:rPr lang="en-US" sz="2400"/>
              <a:t>F</a:t>
            </a:r>
            <a:r>
              <a:rPr lang="en-US" sz="2400" baseline="-25000"/>
              <a:t>2</a:t>
            </a:r>
            <a:r>
              <a:rPr lang="en-US" sz="2400"/>
              <a:t>F</a:t>
            </a:r>
            <a:r>
              <a:rPr lang="en-US" sz="2400" baseline="-25000"/>
              <a:t>1</a:t>
            </a:r>
            <a:r>
              <a:rPr lang="en-US" sz="2400"/>
              <a:t>F</a:t>
            </a:r>
            <a:r>
              <a:rPr lang="en-US" sz="2400" baseline="-25000"/>
              <a:t>0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447800" y="5526088"/>
            <a:ext cx="6553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Note: C</a:t>
            </a:r>
            <a:r>
              <a:rPr lang="en-US" baseline="-25000"/>
              <a:t>4</a:t>
            </a:r>
            <a:r>
              <a:rPr lang="en-US"/>
              <a:t> and D</a:t>
            </a:r>
            <a:r>
              <a:rPr lang="en-US" baseline="-25000"/>
              <a:t>4</a:t>
            </a:r>
            <a:r>
              <a:rPr lang="en-US"/>
              <a:t> is generated in position 4. They must be added to generate the most significant bits of the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2: Adding three 4-bit numbers</a:t>
            </a:r>
            <a:endParaRPr lang="en-US" smtClean="0"/>
          </a:p>
        </p:txBody>
      </p:sp>
      <p:sp>
        <p:nvSpPr>
          <p:cNvPr id="1433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57375"/>
            <a:ext cx="41148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3: 4-to-16 Decoder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4114800" cy="4035425"/>
          </a:xfrm>
        </p:spPr>
        <p:txBody>
          <a:bodyPr/>
          <a:lstStyle/>
          <a:p>
            <a:r>
              <a:rPr lang="en-US" sz="2000" b="1" smtClean="0"/>
              <a:t>Problem:</a:t>
            </a:r>
            <a:r>
              <a:rPr lang="en-US" sz="2000" smtClean="0"/>
              <a:t> Design a 4x16 Decoder using 2x4 Decoders</a:t>
            </a:r>
          </a:p>
          <a:p>
            <a:endParaRPr lang="en-US" sz="2000" smtClean="0"/>
          </a:p>
          <a:p>
            <a:r>
              <a:rPr lang="en-US" sz="2000" b="1" smtClean="0"/>
              <a:t>Solution: </a:t>
            </a:r>
          </a:p>
          <a:p>
            <a:pPr>
              <a:buFont typeface="Arial" charset="0"/>
              <a:buChar char="•"/>
            </a:pPr>
            <a:r>
              <a:rPr lang="en-US" sz="2000" smtClean="0"/>
              <a:t>Each group combination holds a unique value for A</a:t>
            </a:r>
            <a:r>
              <a:rPr lang="en-US" sz="2000" baseline="-25000" smtClean="0"/>
              <a:t>3</a:t>
            </a:r>
            <a:r>
              <a:rPr lang="en-US" sz="2000" smtClean="0"/>
              <a:t>A</a:t>
            </a:r>
            <a:r>
              <a:rPr lang="en-US" sz="2000" baseline="-25000" smtClean="0"/>
              <a:t>2</a:t>
            </a:r>
          </a:p>
          <a:p>
            <a:r>
              <a:rPr lang="en-US" sz="2000" smtClean="0"/>
              <a:t>-	One Decoder can be therefore used with inputs: A</a:t>
            </a:r>
            <a:r>
              <a:rPr lang="en-US" sz="2000" baseline="-25000" smtClean="0"/>
              <a:t>3</a:t>
            </a:r>
            <a:r>
              <a:rPr lang="en-US" sz="2000" smtClean="0"/>
              <a:t>A</a:t>
            </a:r>
            <a:r>
              <a:rPr lang="en-US" sz="2000" baseline="-25000" smtClean="0"/>
              <a:t>2</a:t>
            </a:r>
          </a:p>
          <a:p>
            <a:r>
              <a:rPr lang="en-US" sz="2000" smtClean="0"/>
              <a:t>- 	Four more decoders are needed for representing each individual color combination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graphicFrame>
        <p:nvGraphicFramePr>
          <p:cNvPr id="11" name="Group 120"/>
          <p:cNvGraphicFramePr>
            <a:graphicFrameLocks noGrp="1"/>
          </p:cNvGraphicFramePr>
          <p:nvPr/>
        </p:nvGraphicFramePr>
        <p:xfrm>
          <a:off x="5946775" y="1752600"/>
          <a:ext cx="2587625" cy="4471988"/>
        </p:xfrm>
        <a:graphic>
          <a:graphicData uri="http://schemas.openxmlformats.org/drawingml/2006/table">
            <a:tbl>
              <a:tblPr/>
              <a:tblGrid>
                <a:gridCol w="459634"/>
                <a:gridCol w="459633"/>
                <a:gridCol w="458043"/>
                <a:gridCol w="459634"/>
                <a:gridCol w="750681"/>
              </a:tblGrid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Output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53" name="Text Box 249"/>
          <p:cNvSpPr txBox="1">
            <a:spLocks noChangeArrowheads="1"/>
          </p:cNvSpPr>
          <p:nvPr/>
        </p:nvSpPr>
        <p:spPr bwMode="auto">
          <a:xfrm>
            <a:off x="5054600" y="2305050"/>
            <a:ext cx="80168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100">
                <a:latin typeface="Tahoma" pitchFamily="34" charset="0"/>
              </a:rPr>
              <a:t>A</a:t>
            </a:r>
            <a:r>
              <a:rPr lang="en-US" sz="1100" baseline="-25000">
                <a:latin typeface="Tahoma" pitchFamily="34" charset="0"/>
              </a:rPr>
              <a:t>3</a:t>
            </a:r>
            <a:r>
              <a:rPr lang="en-US" sz="1100">
                <a:latin typeface="Tahoma" pitchFamily="34" charset="0"/>
              </a:rPr>
              <a:t>A</a:t>
            </a:r>
            <a:r>
              <a:rPr lang="en-US" sz="1100" baseline="-25000">
                <a:latin typeface="Tahoma" pitchFamily="34" charset="0"/>
              </a:rPr>
              <a:t>2</a:t>
            </a:r>
            <a:r>
              <a:rPr lang="en-US" sz="1100">
                <a:latin typeface="Tahoma" pitchFamily="34" charset="0"/>
              </a:rPr>
              <a:t> = 00</a:t>
            </a:r>
          </a:p>
        </p:txBody>
      </p:sp>
      <p:sp>
        <p:nvSpPr>
          <p:cNvPr id="15454" name="Text Box 250"/>
          <p:cNvSpPr txBox="1">
            <a:spLocks noChangeArrowheads="1"/>
          </p:cNvSpPr>
          <p:nvPr/>
        </p:nvSpPr>
        <p:spPr bwMode="auto">
          <a:xfrm>
            <a:off x="5059363" y="3392488"/>
            <a:ext cx="8016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100">
                <a:latin typeface="Tahoma" pitchFamily="34" charset="0"/>
              </a:rPr>
              <a:t>A</a:t>
            </a:r>
            <a:r>
              <a:rPr lang="en-US" sz="1100" baseline="-25000">
                <a:latin typeface="Tahoma" pitchFamily="34" charset="0"/>
              </a:rPr>
              <a:t>3</a:t>
            </a:r>
            <a:r>
              <a:rPr lang="en-US" sz="1100">
                <a:latin typeface="Tahoma" pitchFamily="34" charset="0"/>
              </a:rPr>
              <a:t>A</a:t>
            </a:r>
            <a:r>
              <a:rPr lang="en-US" sz="1100" baseline="-25000">
                <a:latin typeface="Tahoma" pitchFamily="34" charset="0"/>
              </a:rPr>
              <a:t>2</a:t>
            </a:r>
            <a:r>
              <a:rPr lang="en-US" sz="1100">
                <a:latin typeface="Tahoma" pitchFamily="34" charset="0"/>
              </a:rPr>
              <a:t> = 01</a:t>
            </a:r>
          </a:p>
        </p:txBody>
      </p:sp>
      <p:sp>
        <p:nvSpPr>
          <p:cNvPr id="15455" name="Text Box 251"/>
          <p:cNvSpPr txBox="1">
            <a:spLocks noChangeArrowheads="1"/>
          </p:cNvSpPr>
          <p:nvPr/>
        </p:nvSpPr>
        <p:spPr bwMode="auto">
          <a:xfrm>
            <a:off x="5059363" y="4459288"/>
            <a:ext cx="8016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100">
                <a:latin typeface="Tahoma" pitchFamily="34" charset="0"/>
              </a:rPr>
              <a:t>A</a:t>
            </a:r>
            <a:r>
              <a:rPr lang="en-US" sz="1100" baseline="-25000">
                <a:latin typeface="Tahoma" pitchFamily="34" charset="0"/>
              </a:rPr>
              <a:t>3</a:t>
            </a:r>
            <a:r>
              <a:rPr lang="en-US" sz="1100">
                <a:latin typeface="Tahoma" pitchFamily="34" charset="0"/>
              </a:rPr>
              <a:t>A</a:t>
            </a:r>
            <a:r>
              <a:rPr lang="en-US" sz="1100" baseline="-25000">
                <a:latin typeface="Tahoma" pitchFamily="34" charset="0"/>
              </a:rPr>
              <a:t>2</a:t>
            </a:r>
            <a:r>
              <a:rPr lang="en-US" sz="1100">
                <a:latin typeface="Tahoma" pitchFamily="34" charset="0"/>
              </a:rPr>
              <a:t> = 10</a:t>
            </a:r>
          </a:p>
        </p:txBody>
      </p:sp>
      <p:sp>
        <p:nvSpPr>
          <p:cNvPr id="15456" name="Text Box 252"/>
          <p:cNvSpPr txBox="1">
            <a:spLocks noChangeArrowheads="1"/>
          </p:cNvSpPr>
          <p:nvPr/>
        </p:nvSpPr>
        <p:spPr bwMode="auto">
          <a:xfrm>
            <a:off x="5059363" y="5495925"/>
            <a:ext cx="8016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100">
                <a:latin typeface="Tahoma" pitchFamily="34" charset="0"/>
              </a:rPr>
              <a:t>A</a:t>
            </a:r>
            <a:r>
              <a:rPr lang="en-US" sz="1100" baseline="-25000">
                <a:latin typeface="Tahoma" pitchFamily="34" charset="0"/>
              </a:rPr>
              <a:t>3</a:t>
            </a:r>
            <a:r>
              <a:rPr lang="en-US" sz="1100">
                <a:latin typeface="Tahoma" pitchFamily="34" charset="0"/>
              </a:rPr>
              <a:t>A</a:t>
            </a:r>
            <a:r>
              <a:rPr lang="en-US" sz="1100" baseline="-25000">
                <a:latin typeface="Tahoma" pitchFamily="34" charset="0"/>
              </a:rPr>
              <a:t>2</a:t>
            </a:r>
            <a:r>
              <a:rPr lang="en-US" sz="1100">
                <a:latin typeface="Tahoma" pitchFamily="34" charset="0"/>
              </a:rPr>
              <a:t> = 11</a:t>
            </a:r>
          </a:p>
        </p:txBody>
      </p:sp>
      <p:sp>
        <p:nvSpPr>
          <p:cNvPr id="15457" name="Rectangle 245"/>
          <p:cNvSpPr>
            <a:spLocks noChangeArrowheads="1"/>
          </p:cNvSpPr>
          <p:nvPr/>
        </p:nvSpPr>
        <p:spPr bwMode="auto">
          <a:xfrm>
            <a:off x="6072188" y="2078038"/>
            <a:ext cx="2309812" cy="969962"/>
          </a:xfrm>
          <a:prstGeom prst="rect">
            <a:avLst/>
          </a:prstGeom>
          <a:solidFill>
            <a:srgbClr val="FF0000">
              <a:alpha val="30196"/>
            </a:srgbClr>
          </a:solidFill>
          <a:ln w="28575">
            <a:noFill/>
            <a:prstDash val="dash"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5458" name="Rectangle 245"/>
          <p:cNvSpPr>
            <a:spLocks noChangeArrowheads="1"/>
          </p:cNvSpPr>
          <p:nvPr/>
        </p:nvSpPr>
        <p:spPr bwMode="auto">
          <a:xfrm>
            <a:off x="6072188" y="4191000"/>
            <a:ext cx="2309812" cy="969963"/>
          </a:xfrm>
          <a:prstGeom prst="rect">
            <a:avLst/>
          </a:prstGeom>
          <a:solidFill>
            <a:srgbClr val="FF0000">
              <a:alpha val="30196"/>
            </a:srgbClr>
          </a:solidFill>
          <a:ln w="28575">
            <a:noFill/>
            <a:prstDash val="dash"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8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grpSp>
        <p:nvGrpSpPr>
          <p:cNvPr id="16387" name="Group 93"/>
          <p:cNvGrpSpPr>
            <a:grpSpLocks/>
          </p:cNvGrpSpPr>
          <p:nvPr/>
        </p:nvGrpSpPr>
        <p:grpSpPr bwMode="auto">
          <a:xfrm>
            <a:off x="3816350" y="1898650"/>
            <a:ext cx="2813050" cy="830263"/>
            <a:chOff x="3429000" y="1822148"/>
            <a:chExt cx="2812470" cy="830997"/>
          </a:xfrm>
        </p:grpSpPr>
        <p:sp>
          <p:nvSpPr>
            <p:cNvPr id="16434" name="Rectangle 4"/>
            <p:cNvSpPr>
              <a:spLocks noChangeArrowheads="1"/>
            </p:cNvSpPr>
            <p:nvPr/>
          </p:nvSpPr>
          <p:spPr bwMode="auto">
            <a:xfrm>
              <a:off x="4343400" y="1863435"/>
              <a:ext cx="914400" cy="762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Line 10"/>
            <p:cNvSpPr>
              <a:spLocks noChangeShapeType="1"/>
            </p:cNvSpPr>
            <p:nvPr/>
          </p:nvSpPr>
          <p:spPr bwMode="auto">
            <a:xfrm>
              <a:off x="5257800" y="19673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Line 11"/>
            <p:cNvSpPr>
              <a:spLocks noChangeShapeType="1"/>
            </p:cNvSpPr>
            <p:nvPr/>
          </p:nvSpPr>
          <p:spPr bwMode="auto">
            <a:xfrm>
              <a:off x="5257800" y="21197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12"/>
            <p:cNvSpPr>
              <a:spLocks noChangeShapeType="1"/>
            </p:cNvSpPr>
            <p:nvPr/>
          </p:nvSpPr>
          <p:spPr bwMode="auto">
            <a:xfrm>
              <a:off x="5257800" y="22721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Line 13"/>
            <p:cNvSpPr>
              <a:spLocks noChangeShapeType="1"/>
            </p:cNvSpPr>
            <p:nvPr/>
          </p:nvSpPr>
          <p:spPr bwMode="auto">
            <a:xfrm>
              <a:off x="5257800" y="24245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Text Box 38"/>
            <p:cNvSpPr txBox="1">
              <a:spLocks noChangeArrowheads="1"/>
            </p:cNvSpPr>
            <p:nvPr/>
          </p:nvSpPr>
          <p:spPr bwMode="auto">
            <a:xfrm>
              <a:off x="4267200" y="2026083"/>
              <a:ext cx="1066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2x4</a:t>
              </a:r>
              <a:br>
                <a:rPr lang="en-US" sz="1400"/>
              </a:br>
              <a:r>
                <a:rPr lang="en-US" sz="1400"/>
                <a:t>Decoder</a:t>
              </a:r>
            </a:p>
          </p:txBody>
        </p:sp>
        <p:sp>
          <p:nvSpPr>
            <p:cNvPr id="16440" name="Text Box 40"/>
            <p:cNvSpPr txBox="1">
              <a:spLocks noChangeArrowheads="1"/>
            </p:cNvSpPr>
            <p:nvPr/>
          </p:nvSpPr>
          <p:spPr bwMode="auto">
            <a:xfrm>
              <a:off x="5708070" y="1822148"/>
              <a:ext cx="5334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D</a:t>
              </a:r>
              <a:r>
                <a:rPr lang="en-US" sz="1200" baseline="-25000"/>
                <a:t>0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1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2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3</a:t>
              </a:r>
            </a:p>
          </p:txBody>
        </p:sp>
        <p:sp>
          <p:nvSpPr>
            <p:cNvPr id="16441" name="Line 89"/>
            <p:cNvSpPr>
              <a:spLocks noChangeShapeType="1"/>
            </p:cNvSpPr>
            <p:nvPr/>
          </p:nvSpPr>
          <p:spPr bwMode="auto">
            <a:xfrm>
              <a:off x="3886200" y="210589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Line 90"/>
            <p:cNvSpPr>
              <a:spLocks noChangeShapeType="1"/>
            </p:cNvSpPr>
            <p:nvPr/>
          </p:nvSpPr>
          <p:spPr bwMode="auto">
            <a:xfrm>
              <a:off x="3886200" y="233449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Text Box 92"/>
            <p:cNvSpPr txBox="1">
              <a:spLocks noChangeArrowheads="1"/>
            </p:cNvSpPr>
            <p:nvPr/>
          </p:nvSpPr>
          <p:spPr bwMode="auto">
            <a:xfrm>
              <a:off x="3429000" y="195349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</a:t>
              </a:r>
              <a:r>
                <a:rPr lang="en-US" sz="1400" baseline="-25000"/>
                <a:t>0</a:t>
              </a:r>
              <a:br>
                <a:rPr lang="en-US" sz="1400" baseline="-25000"/>
              </a:br>
              <a:r>
                <a:rPr lang="en-US" sz="1400"/>
                <a:t>A</a:t>
              </a:r>
              <a:r>
                <a:rPr lang="en-US" sz="1400" baseline="-25000"/>
                <a:t>1</a:t>
              </a:r>
            </a:p>
          </p:txBody>
        </p:sp>
      </p:grpSp>
      <p:sp>
        <p:nvSpPr>
          <p:cNvPr id="1638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3: 4-to-16 Decoder</a:t>
            </a:r>
          </a:p>
        </p:txBody>
      </p:sp>
      <p:grpSp>
        <p:nvGrpSpPr>
          <p:cNvPr id="16389" name="Group 94"/>
          <p:cNvGrpSpPr>
            <a:grpSpLocks/>
          </p:cNvGrpSpPr>
          <p:nvPr/>
        </p:nvGrpSpPr>
        <p:grpSpPr bwMode="auto">
          <a:xfrm>
            <a:off x="3816350" y="2995613"/>
            <a:ext cx="2813050" cy="830262"/>
            <a:chOff x="3429000" y="1822148"/>
            <a:chExt cx="2812470" cy="830997"/>
          </a:xfrm>
        </p:grpSpPr>
        <p:sp>
          <p:nvSpPr>
            <p:cNvPr id="16424" name="Rectangle 4"/>
            <p:cNvSpPr>
              <a:spLocks noChangeArrowheads="1"/>
            </p:cNvSpPr>
            <p:nvPr/>
          </p:nvSpPr>
          <p:spPr bwMode="auto">
            <a:xfrm>
              <a:off x="4343400" y="1863435"/>
              <a:ext cx="914400" cy="762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Line 10"/>
            <p:cNvSpPr>
              <a:spLocks noChangeShapeType="1"/>
            </p:cNvSpPr>
            <p:nvPr/>
          </p:nvSpPr>
          <p:spPr bwMode="auto">
            <a:xfrm>
              <a:off x="5257800" y="19673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11"/>
            <p:cNvSpPr>
              <a:spLocks noChangeShapeType="1"/>
            </p:cNvSpPr>
            <p:nvPr/>
          </p:nvSpPr>
          <p:spPr bwMode="auto">
            <a:xfrm>
              <a:off x="5257800" y="21197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12"/>
            <p:cNvSpPr>
              <a:spLocks noChangeShapeType="1"/>
            </p:cNvSpPr>
            <p:nvPr/>
          </p:nvSpPr>
          <p:spPr bwMode="auto">
            <a:xfrm>
              <a:off x="5257800" y="22721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13"/>
            <p:cNvSpPr>
              <a:spLocks noChangeShapeType="1"/>
            </p:cNvSpPr>
            <p:nvPr/>
          </p:nvSpPr>
          <p:spPr bwMode="auto">
            <a:xfrm>
              <a:off x="5257800" y="24245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Text Box 38"/>
            <p:cNvSpPr txBox="1">
              <a:spLocks noChangeArrowheads="1"/>
            </p:cNvSpPr>
            <p:nvPr/>
          </p:nvSpPr>
          <p:spPr bwMode="auto">
            <a:xfrm>
              <a:off x="4267200" y="2026083"/>
              <a:ext cx="1066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2x4</a:t>
              </a:r>
              <a:br>
                <a:rPr lang="en-US" sz="1400"/>
              </a:br>
              <a:r>
                <a:rPr lang="en-US" sz="1400"/>
                <a:t>Decoder</a:t>
              </a:r>
            </a:p>
          </p:txBody>
        </p:sp>
        <p:sp>
          <p:nvSpPr>
            <p:cNvPr id="16430" name="Text Box 40"/>
            <p:cNvSpPr txBox="1">
              <a:spLocks noChangeArrowheads="1"/>
            </p:cNvSpPr>
            <p:nvPr/>
          </p:nvSpPr>
          <p:spPr bwMode="auto">
            <a:xfrm>
              <a:off x="5708070" y="1822148"/>
              <a:ext cx="5334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D</a:t>
              </a:r>
              <a:r>
                <a:rPr lang="en-US" sz="1200" baseline="-25000"/>
                <a:t>4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5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6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7</a:t>
              </a:r>
            </a:p>
          </p:txBody>
        </p:sp>
        <p:sp>
          <p:nvSpPr>
            <p:cNvPr id="16431" name="Line 89"/>
            <p:cNvSpPr>
              <a:spLocks noChangeShapeType="1"/>
            </p:cNvSpPr>
            <p:nvPr/>
          </p:nvSpPr>
          <p:spPr bwMode="auto">
            <a:xfrm>
              <a:off x="3886200" y="210589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90"/>
            <p:cNvSpPr>
              <a:spLocks noChangeShapeType="1"/>
            </p:cNvSpPr>
            <p:nvPr/>
          </p:nvSpPr>
          <p:spPr bwMode="auto">
            <a:xfrm>
              <a:off x="3886200" y="233449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Text Box 92"/>
            <p:cNvSpPr txBox="1">
              <a:spLocks noChangeArrowheads="1"/>
            </p:cNvSpPr>
            <p:nvPr/>
          </p:nvSpPr>
          <p:spPr bwMode="auto">
            <a:xfrm>
              <a:off x="3429000" y="195349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</a:t>
              </a:r>
              <a:r>
                <a:rPr lang="en-US" sz="1400" baseline="-25000"/>
                <a:t>0</a:t>
              </a:r>
              <a:br>
                <a:rPr lang="en-US" sz="1400" baseline="-25000"/>
              </a:br>
              <a:r>
                <a:rPr lang="en-US" sz="1400"/>
                <a:t>A</a:t>
              </a:r>
              <a:r>
                <a:rPr lang="en-US" sz="1400" baseline="-25000"/>
                <a:t>1</a:t>
              </a:r>
            </a:p>
          </p:txBody>
        </p:sp>
      </p:grpSp>
      <p:grpSp>
        <p:nvGrpSpPr>
          <p:cNvPr id="16390" name="Group 105"/>
          <p:cNvGrpSpPr>
            <a:grpSpLocks/>
          </p:cNvGrpSpPr>
          <p:nvPr/>
        </p:nvGrpSpPr>
        <p:grpSpPr bwMode="auto">
          <a:xfrm>
            <a:off x="3816350" y="4092575"/>
            <a:ext cx="2813050" cy="830263"/>
            <a:chOff x="3429000" y="1822148"/>
            <a:chExt cx="2812470" cy="830997"/>
          </a:xfrm>
        </p:grpSpPr>
        <p:sp>
          <p:nvSpPr>
            <p:cNvPr id="16414" name="Rectangle 4"/>
            <p:cNvSpPr>
              <a:spLocks noChangeArrowheads="1"/>
            </p:cNvSpPr>
            <p:nvPr/>
          </p:nvSpPr>
          <p:spPr bwMode="auto">
            <a:xfrm>
              <a:off x="4343400" y="1863435"/>
              <a:ext cx="914400" cy="762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Line 10"/>
            <p:cNvSpPr>
              <a:spLocks noChangeShapeType="1"/>
            </p:cNvSpPr>
            <p:nvPr/>
          </p:nvSpPr>
          <p:spPr bwMode="auto">
            <a:xfrm>
              <a:off x="5257800" y="19673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11"/>
            <p:cNvSpPr>
              <a:spLocks noChangeShapeType="1"/>
            </p:cNvSpPr>
            <p:nvPr/>
          </p:nvSpPr>
          <p:spPr bwMode="auto">
            <a:xfrm>
              <a:off x="5257800" y="21197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12"/>
            <p:cNvSpPr>
              <a:spLocks noChangeShapeType="1"/>
            </p:cNvSpPr>
            <p:nvPr/>
          </p:nvSpPr>
          <p:spPr bwMode="auto">
            <a:xfrm>
              <a:off x="5257800" y="22721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13"/>
            <p:cNvSpPr>
              <a:spLocks noChangeShapeType="1"/>
            </p:cNvSpPr>
            <p:nvPr/>
          </p:nvSpPr>
          <p:spPr bwMode="auto">
            <a:xfrm>
              <a:off x="5257800" y="24245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Text Box 38"/>
            <p:cNvSpPr txBox="1">
              <a:spLocks noChangeArrowheads="1"/>
            </p:cNvSpPr>
            <p:nvPr/>
          </p:nvSpPr>
          <p:spPr bwMode="auto">
            <a:xfrm>
              <a:off x="4267200" y="2026083"/>
              <a:ext cx="1066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2x4</a:t>
              </a:r>
              <a:br>
                <a:rPr lang="en-US" sz="1400"/>
              </a:br>
              <a:r>
                <a:rPr lang="en-US" sz="1400"/>
                <a:t>Decoder</a:t>
              </a:r>
            </a:p>
          </p:txBody>
        </p:sp>
        <p:sp>
          <p:nvSpPr>
            <p:cNvPr id="16420" name="Text Box 40"/>
            <p:cNvSpPr txBox="1">
              <a:spLocks noChangeArrowheads="1"/>
            </p:cNvSpPr>
            <p:nvPr/>
          </p:nvSpPr>
          <p:spPr bwMode="auto">
            <a:xfrm>
              <a:off x="5708070" y="1822148"/>
              <a:ext cx="5334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D</a:t>
              </a:r>
              <a:r>
                <a:rPr lang="en-US" sz="1200" baseline="-25000"/>
                <a:t>8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9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10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11</a:t>
              </a:r>
            </a:p>
          </p:txBody>
        </p:sp>
        <p:sp>
          <p:nvSpPr>
            <p:cNvPr id="16421" name="Line 89"/>
            <p:cNvSpPr>
              <a:spLocks noChangeShapeType="1"/>
            </p:cNvSpPr>
            <p:nvPr/>
          </p:nvSpPr>
          <p:spPr bwMode="auto">
            <a:xfrm>
              <a:off x="3886200" y="210589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90"/>
            <p:cNvSpPr>
              <a:spLocks noChangeShapeType="1"/>
            </p:cNvSpPr>
            <p:nvPr/>
          </p:nvSpPr>
          <p:spPr bwMode="auto">
            <a:xfrm>
              <a:off x="3886200" y="233449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Text Box 92"/>
            <p:cNvSpPr txBox="1">
              <a:spLocks noChangeArrowheads="1"/>
            </p:cNvSpPr>
            <p:nvPr/>
          </p:nvSpPr>
          <p:spPr bwMode="auto">
            <a:xfrm>
              <a:off x="3429000" y="195349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</a:t>
              </a:r>
              <a:r>
                <a:rPr lang="en-US" sz="1400" baseline="-25000"/>
                <a:t>0</a:t>
              </a:r>
              <a:br>
                <a:rPr lang="en-US" sz="1400" baseline="-25000"/>
              </a:br>
              <a:r>
                <a:rPr lang="en-US" sz="1400"/>
                <a:t>A</a:t>
              </a:r>
              <a:r>
                <a:rPr lang="en-US" sz="1400" baseline="-25000"/>
                <a:t>1</a:t>
              </a:r>
            </a:p>
          </p:txBody>
        </p:sp>
      </p:grpSp>
      <p:grpSp>
        <p:nvGrpSpPr>
          <p:cNvPr id="16391" name="Group 116"/>
          <p:cNvGrpSpPr>
            <a:grpSpLocks/>
          </p:cNvGrpSpPr>
          <p:nvPr/>
        </p:nvGrpSpPr>
        <p:grpSpPr bwMode="auto">
          <a:xfrm>
            <a:off x="3816350" y="5189538"/>
            <a:ext cx="2813050" cy="830262"/>
            <a:chOff x="3429000" y="1822148"/>
            <a:chExt cx="2812470" cy="830997"/>
          </a:xfrm>
        </p:grpSpPr>
        <p:sp>
          <p:nvSpPr>
            <p:cNvPr id="16404" name="Rectangle 4"/>
            <p:cNvSpPr>
              <a:spLocks noChangeArrowheads="1"/>
            </p:cNvSpPr>
            <p:nvPr/>
          </p:nvSpPr>
          <p:spPr bwMode="auto">
            <a:xfrm>
              <a:off x="4343400" y="1863435"/>
              <a:ext cx="914400" cy="762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Line 10"/>
            <p:cNvSpPr>
              <a:spLocks noChangeShapeType="1"/>
            </p:cNvSpPr>
            <p:nvPr/>
          </p:nvSpPr>
          <p:spPr bwMode="auto">
            <a:xfrm>
              <a:off x="5257800" y="19673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11"/>
            <p:cNvSpPr>
              <a:spLocks noChangeShapeType="1"/>
            </p:cNvSpPr>
            <p:nvPr/>
          </p:nvSpPr>
          <p:spPr bwMode="auto">
            <a:xfrm>
              <a:off x="5257800" y="21197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12"/>
            <p:cNvSpPr>
              <a:spLocks noChangeShapeType="1"/>
            </p:cNvSpPr>
            <p:nvPr/>
          </p:nvSpPr>
          <p:spPr bwMode="auto">
            <a:xfrm>
              <a:off x="5257800" y="22721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13"/>
            <p:cNvSpPr>
              <a:spLocks noChangeShapeType="1"/>
            </p:cNvSpPr>
            <p:nvPr/>
          </p:nvSpPr>
          <p:spPr bwMode="auto">
            <a:xfrm>
              <a:off x="5257800" y="242454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Text Box 38"/>
            <p:cNvSpPr txBox="1">
              <a:spLocks noChangeArrowheads="1"/>
            </p:cNvSpPr>
            <p:nvPr/>
          </p:nvSpPr>
          <p:spPr bwMode="auto">
            <a:xfrm>
              <a:off x="4267200" y="2026083"/>
              <a:ext cx="1066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2x4</a:t>
              </a:r>
              <a:br>
                <a:rPr lang="en-US" sz="1400"/>
              </a:br>
              <a:r>
                <a:rPr lang="en-US" sz="1400"/>
                <a:t>Decoder</a:t>
              </a:r>
            </a:p>
          </p:txBody>
        </p:sp>
        <p:sp>
          <p:nvSpPr>
            <p:cNvPr id="16410" name="Text Box 40"/>
            <p:cNvSpPr txBox="1">
              <a:spLocks noChangeArrowheads="1"/>
            </p:cNvSpPr>
            <p:nvPr/>
          </p:nvSpPr>
          <p:spPr bwMode="auto">
            <a:xfrm>
              <a:off x="5708070" y="1822148"/>
              <a:ext cx="5334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D</a:t>
              </a:r>
              <a:r>
                <a:rPr lang="en-US" sz="1200" baseline="-25000"/>
                <a:t>12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13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14</a:t>
              </a:r>
              <a:br>
                <a:rPr lang="en-US" sz="1200" baseline="-25000"/>
              </a:br>
              <a:r>
                <a:rPr lang="en-US" sz="1200"/>
                <a:t>D</a:t>
              </a:r>
              <a:r>
                <a:rPr lang="en-US" sz="1200" baseline="-25000"/>
                <a:t>15</a:t>
              </a:r>
            </a:p>
          </p:txBody>
        </p:sp>
        <p:sp>
          <p:nvSpPr>
            <p:cNvPr id="16411" name="Line 89"/>
            <p:cNvSpPr>
              <a:spLocks noChangeShapeType="1"/>
            </p:cNvSpPr>
            <p:nvPr/>
          </p:nvSpPr>
          <p:spPr bwMode="auto">
            <a:xfrm>
              <a:off x="3886200" y="210589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90"/>
            <p:cNvSpPr>
              <a:spLocks noChangeShapeType="1"/>
            </p:cNvSpPr>
            <p:nvPr/>
          </p:nvSpPr>
          <p:spPr bwMode="auto">
            <a:xfrm>
              <a:off x="3886200" y="233449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Text Box 92"/>
            <p:cNvSpPr txBox="1">
              <a:spLocks noChangeArrowheads="1"/>
            </p:cNvSpPr>
            <p:nvPr/>
          </p:nvSpPr>
          <p:spPr bwMode="auto">
            <a:xfrm>
              <a:off x="3429000" y="195349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</a:t>
              </a:r>
              <a:r>
                <a:rPr lang="en-US" sz="1400" baseline="-25000"/>
                <a:t>0</a:t>
              </a:r>
              <a:br>
                <a:rPr lang="en-US" sz="1400" baseline="-25000"/>
              </a:br>
              <a:r>
                <a:rPr lang="en-US" sz="1400"/>
                <a:t>A</a:t>
              </a:r>
              <a:r>
                <a:rPr lang="en-US" sz="1400" baseline="-25000"/>
                <a:t>1</a:t>
              </a:r>
            </a:p>
          </p:txBody>
        </p:sp>
      </p:grpSp>
      <p:sp>
        <p:nvSpPr>
          <p:cNvPr id="16392" name="Rectangle 4"/>
          <p:cNvSpPr>
            <a:spLocks noChangeArrowheads="1"/>
          </p:cNvSpPr>
          <p:nvPr/>
        </p:nvSpPr>
        <p:spPr bwMode="auto">
          <a:xfrm>
            <a:off x="1828800" y="3630613"/>
            <a:ext cx="9144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>
            <a:off x="27432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>
            <a:off x="2743200" y="39068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>
            <a:off x="27432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Text Box 38"/>
          <p:cNvSpPr txBox="1">
            <a:spLocks noChangeArrowheads="1"/>
          </p:cNvSpPr>
          <p:nvPr/>
        </p:nvSpPr>
        <p:spPr bwMode="auto">
          <a:xfrm>
            <a:off x="1752600" y="3792538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2x4</a:t>
            </a:r>
            <a:br>
              <a:rPr lang="en-US" sz="1400"/>
            </a:br>
            <a:r>
              <a:rPr lang="en-US" sz="1400"/>
              <a:t>Decoder</a:t>
            </a:r>
          </a:p>
        </p:txBody>
      </p:sp>
      <p:sp>
        <p:nvSpPr>
          <p:cNvPr id="16397" name="Line 89"/>
          <p:cNvSpPr>
            <a:spLocks noChangeShapeType="1"/>
          </p:cNvSpPr>
          <p:nvPr/>
        </p:nvSpPr>
        <p:spPr bwMode="auto">
          <a:xfrm>
            <a:off x="1371600" y="38719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90"/>
          <p:cNvSpPr>
            <a:spLocks noChangeShapeType="1"/>
          </p:cNvSpPr>
          <p:nvPr/>
        </p:nvSpPr>
        <p:spPr bwMode="auto">
          <a:xfrm>
            <a:off x="1371600" y="4100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Text Box 92"/>
          <p:cNvSpPr txBox="1">
            <a:spLocks noChangeArrowheads="1"/>
          </p:cNvSpPr>
          <p:nvPr/>
        </p:nvSpPr>
        <p:spPr bwMode="auto">
          <a:xfrm>
            <a:off x="914400" y="371951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</a:t>
            </a:r>
            <a:r>
              <a:rPr lang="en-US" sz="1400" baseline="-25000"/>
              <a:t>2</a:t>
            </a:r>
            <a:br>
              <a:rPr lang="en-US" sz="1400" baseline="-25000"/>
            </a:br>
            <a:r>
              <a:rPr lang="en-US" sz="1400"/>
              <a:t>A</a:t>
            </a:r>
            <a:r>
              <a:rPr lang="en-US" sz="1400" baseline="-25000"/>
              <a:t>3</a:t>
            </a:r>
          </a:p>
        </p:txBody>
      </p:sp>
      <p:cxnSp>
        <p:nvCxnSpPr>
          <p:cNvPr id="16400" name="Elbow Connector 139"/>
          <p:cNvCxnSpPr>
            <a:cxnSpLocks noChangeShapeType="1"/>
            <a:stCxn id="16434" idx="2"/>
            <a:endCxn id="16393" idx="1"/>
          </p:cNvCxnSpPr>
          <p:nvPr/>
        </p:nvCxnSpPr>
        <p:spPr bwMode="auto">
          <a:xfrm rot="5400000">
            <a:off x="3716337" y="2262188"/>
            <a:ext cx="1031875" cy="1911350"/>
          </a:xfrm>
          <a:prstGeom prst="bentConnector3">
            <a:avLst>
              <a:gd name="adj1" fmla="val 16444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6401" name="Elbow Connector 142"/>
          <p:cNvCxnSpPr>
            <a:cxnSpLocks noChangeShapeType="1"/>
            <a:stCxn id="16394" idx="1"/>
            <a:endCxn id="16424" idx="2"/>
          </p:cNvCxnSpPr>
          <p:nvPr/>
        </p:nvCxnSpPr>
        <p:spPr bwMode="auto">
          <a:xfrm rot="5400000" flipH="1" flipV="1">
            <a:off x="4178300" y="2897188"/>
            <a:ext cx="107950" cy="1911350"/>
          </a:xfrm>
          <a:prstGeom prst="bentConnector3">
            <a:avLst>
              <a:gd name="adj1" fmla="val 1903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402" name="Elbow Connector 145"/>
          <p:cNvCxnSpPr>
            <a:cxnSpLocks noChangeShapeType="1"/>
            <a:stCxn id="16392" idx="3"/>
            <a:endCxn id="16414" idx="2"/>
          </p:cNvCxnSpPr>
          <p:nvPr/>
        </p:nvCxnSpPr>
        <p:spPr bwMode="auto">
          <a:xfrm>
            <a:off x="2743200" y="4011613"/>
            <a:ext cx="2444750" cy="884237"/>
          </a:xfrm>
          <a:prstGeom prst="bentConnector4">
            <a:avLst>
              <a:gd name="adj1" fmla="val 40653"/>
              <a:gd name="adj2" fmla="val 125847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403" name="Shape 159"/>
          <p:cNvCxnSpPr>
            <a:cxnSpLocks noChangeShapeType="1"/>
            <a:stCxn id="16395" idx="1"/>
            <a:endCxn id="16404" idx="2"/>
          </p:cNvCxnSpPr>
          <p:nvPr/>
        </p:nvCxnSpPr>
        <p:spPr bwMode="auto">
          <a:xfrm rot="16200000" flipH="1">
            <a:off x="3331368" y="4136232"/>
            <a:ext cx="1801813" cy="1911350"/>
          </a:xfrm>
          <a:prstGeom prst="bentConnector5">
            <a:avLst>
              <a:gd name="adj1" fmla="val 107046"/>
              <a:gd name="adj2" fmla="val 38042"/>
              <a:gd name="adj3" fmla="val 107083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4: The larger of 2 numbers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smtClean="0"/>
              <a:t>Problem:</a:t>
            </a:r>
            <a:r>
              <a:rPr lang="en-US" sz="2400" smtClean="0"/>
              <a:t> Given two 4-bit unsigned numbers, design a circuit such that the output is the larger of the two numbers</a:t>
            </a:r>
            <a:endParaRPr lang="ar-SA" sz="2400" smtClean="0"/>
          </a:p>
          <a:p>
            <a:r>
              <a:rPr lang="en-US" sz="2400" b="1" smtClean="0"/>
              <a:t>Solution:</a:t>
            </a:r>
            <a:r>
              <a:rPr lang="en-US" sz="2400" smtClean="0"/>
              <a:t> We will use a magnitude comparator and a Quad 2x1 MUX. How?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4: The larger of 2 numbers</a:t>
            </a:r>
            <a:endParaRPr lang="en-US" smtClean="0"/>
          </a:p>
        </p:txBody>
      </p:sp>
      <p:sp>
        <p:nvSpPr>
          <p:cNvPr id="18435" name="Footer Placeholder 4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057400" y="2895600"/>
            <a:ext cx="15240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3716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371600" y="3276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3716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3716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5814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581400" y="3962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5814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990600" y="2895600"/>
            <a:ext cx="533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 dirty="0"/>
              <a:t>A</a:t>
            </a:r>
            <a:r>
              <a:rPr lang="en-US" sz="1050" baseline="-25000" dirty="0"/>
              <a:t>0</a:t>
            </a:r>
          </a:p>
          <a:p>
            <a:pPr>
              <a:spcBef>
                <a:spcPct val="50000"/>
              </a:spcBef>
              <a:defRPr/>
            </a:pPr>
            <a:r>
              <a:rPr lang="en-US" sz="1050" dirty="0"/>
              <a:t>A</a:t>
            </a:r>
            <a:r>
              <a:rPr lang="en-US" sz="1050" baseline="-25000" dirty="0"/>
              <a:t>1</a:t>
            </a:r>
            <a:endParaRPr lang="en-US" sz="1050" dirty="0"/>
          </a:p>
          <a:p>
            <a:pPr>
              <a:spcBef>
                <a:spcPct val="50000"/>
              </a:spcBef>
              <a:defRPr/>
            </a:pPr>
            <a:r>
              <a:rPr lang="en-US" sz="1050" dirty="0"/>
              <a:t>A</a:t>
            </a:r>
            <a:r>
              <a:rPr lang="en-US" sz="1050" baseline="-25000" dirty="0"/>
              <a:t>2</a:t>
            </a:r>
            <a:endParaRPr lang="en-US" sz="1050" dirty="0"/>
          </a:p>
          <a:p>
            <a:pPr>
              <a:spcBef>
                <a:spcPct val="50000"/>
              </a:spcBef>
              <a:defRPr/>
            </a:pPr>
            <a:r>
              <a:rPr lang="en-US" sz="1050" dirty="0"/>
              <a:t>A</a:t>
            </a:r>
            <a:r>
              <a:rPr lang="en-US" sz="1050" baseline="-25000" dirty="0"/>
              <a:t>3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371600" y="42513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1371600" y="44799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371600" y="47085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1371600" y="49371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990600" y="4098925"/>
            <a:ext cx="533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50"/>
              <a:t>B</a:t>
            </a:r>
            <a:r>
              <a:rPr lang="en-US" sz="1050" baseline="-25000"/>
              <a:t>0</a:t>
            </a:r>
          </a:p>
          <a:p>
            <a:pPr>
              <a:spcBef>
                <a:spcPct val="50000"/>
              </a:spcBef>
              <a:defRPr/>
            </a:pPr>
            <a:r>
              <a:rPr lang="en-US" sz="1050"/>
              <a:t>B</a:t>
            </a:r>
            <a:r>
              <a:rPr lang="en-US" sz="1050" baseline="-25000"/>
              <a:t>1</a:t>
            </a:r>
            <a:endParaRPr lang="en-US" sz="1050"/>
          </a:p>
          <a:p>
            <a:pPr>
              <a:spcBef>
                <a:spcPct val="50000"/>
              </a:spcBef>
              <a:defRPr/>
            </a:pPr>
            <a:r>
              <a:rPr lang="en-US" sz="1050"/>
              <a:t>B</a:t>
            </a:r>
            <a:r>
              <a:rPr lang="en-US" sz="1050" baseline="-25000"/>
              <a:t>2</a:t>
            </a:r>
            <a:endParaRPr lang="en-US" sz="1050"/>
          </a:p>
          <a:p>
            <a:pPr>
              <a:spcBef>
                <a:spcPct val="50000"/>
              </a:spcBef>
              <a:defRPr/>
            </a:pPr>
            <a:r>
              <a:rPr lang="en-US" sz="1050"/>
              <a:t>B</a:t>
            </a:r>
            <a:r>
              <a:rPr lang="en-US" sz="1050" baseline="-25000"/>
              <a:t>3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135438" y="3432175"/>
            <a:ext cx="76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GT</a:t>
            </a:r>
          </a:p>
          <a:p>
            <a:pPr>
              <a:spcBef>
                <a:spcPct val="50000"/>
              </a:spcBef>
            </a:pPr>
            <a:r>
              <a:rPr lang="en-US" sz="1600"/>
              <a:t>LT</a:t>
            </a:r>
          </a:p>
          <a:p>
            <a:pPr>
              <a:spcBef>
                <a:spcPct val="50000"/>
              </a:spcBef>
            </a:pPr>
            <a:r>
              <a:rPr lang="en-US" sz="1600"/>
              <a:t>EQ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133600" y="3429000"/>
            <a:ext cx="1371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4-bit</a:t>
            </a:r>
          </a:p>
          <a:p>
            <a:pPr>
              <a:spcBef>
                <a:spcPct val="50000"/>
              </a:spcBef>
            </a:pPr>
            <a:r>
              <a:rPr lang="en-US" sz="1600"/>
              <a:t>Magnitude</a:t>
            </a:r>
          </a:p>
          <a:p>
            <a:pPr>
              <a:spcBef>
                <a:spcPct val="50000"/>
              </a:spcBef>
            </a:pPr>
            <a:r>
              <a:rPr lang="en-US" sz="1600"/>
              <a:t>Comparator</a:t>
            </a: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 rot="-5400000">
            <a:off x="5181600" y="2971800"/>
            <a:ext cx="3124200" cy="1295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5486400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486400" y="259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54864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54864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54864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54864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54864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73914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73914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73914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73914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 flipV="1">
            <a:off x="68580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6705600" y="5029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-25000"/>
              <a:t>0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5105400" y="3505200"/>
            <a:ext cx="533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</a:t>
            </a:r>
            <a:r>
              <a:rPr lang="en-US" sz="1600" baseline="-25000"/>
              <a:t>0</a:t>
            </a:r>
            <a:endParaRPr lang="en-US" sz="1600"/>
          </a:p>
          <a:p>
            <a:pPr>
              <a:spcBef>
                <a:spcPct val="50000"/>
              </a:spcBef>
            </a:pPr>
            <a:r>
              <a:rPr lang="en-US" sz="1600"/>
              <a:t>A</a:t>
            </a:r>
            <a:r>
              <a:rPr lang="en-US" sz="1600" baseline="-25000"/>
              <a:t>1</a:t>
            </a:r>
          </a:p>
          <a:p>
            <a:pPr>
              <a:spcBef>
                <a:spcPct val="50000"/>
              </a:spcBef>
            </a:pPr>
            <a:r>
              <a:rPr lang="en-US" sz="1600"/>
              <a:t>A</a:t>
            </a:r>
            <a:r>
              <a:rPr lang="en-US" sz="1600" baseline="-25000"/>
              <a:t>2</a:t>
            </a:r>
            <a:endParaRPr lang="en-US" sz="1600"/>
          </a:p>
          <a:p>
            <a:pPr>
              <a:spcBef>
                <a:spcPct val="50000"/>
              </a:spcBef>
            </a:pPr>
            <a:r>
              <a:rPr lang="en-US" sz="1600"/>
              <a:t>A</a:t>
            </a:r>
            <a:r>
              <a:rPr lang="en-US" sz="1600" baseline="-25000"/>
              <a:t>3</a:t>
            </a:r>
          </a:p>
          <a:p>
            <a:pPr>
              <a:spcBef>
                <a:spcPct val="50000"/>
              </a:spcBef>
            </a:pPr>
            <a:endParaRPr lang="en-US" sz="1400" baseline="-25000"/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5105400" y="2057400"/>
            <a:ext cx="533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</a:t>
            </a:r>
            <a:r>
              <a:rPr lang="en-US" sz="1600" baseline="-25000"/>
              <a:t>0</a:t>
            </a:r>
            <a:endParaRPr lang="en-US" sz="1600"/>
          </a:p>
          <a:p>
            <a:pPr>
              <a:spcBef>
                <a:spcPct val="50000"/>
              </a:spcBef>
            </a:pPr>
            <a:r>
              <a:rPr lang="en-US" sz="1600"/>
              <a:t>B</a:t>
            </a:r>
            <a:r>
              <a:rPr lang="en-US" sz="1600" baseline="-25000"/>
              <a:t>1</a:t>
            </a:r>
          </a:p>
          <a:p>
            <a:pPr>
              <a:spcBef>
                <a:spcPct val="50000"/>
              </a:spcBef>
            </a:pPr>
            <a:r>
              <a:rPr lang="en-US" sz="1600"/>
              <a:t>B</a:t>
            </a:r>
            <a:r>
              <a:rPr lang="en-US" sz="1600" baseline="-25000"/>
              <a:t>2</a:t>
            </a:r>
            <a:endParaRPr lang="en-US" sz="1600"/>
          </a:p>
          <a:p>
            <a:pPr>
              <a:spcBef>
                <a:spcPct val="50000"/>
              </a:spcBef>
            </a:pPr>
            <a:r>
              <a:rPr lang="en-US" sz="1600"/>
              <a:t>B</a:t>
            </a:r>
            <a:r>
              <a:rPr lang="en-US" sz="1600" baseline="-25000"/>
              <a:t>3</a:t>
            </a:r>
          </a:p>
          <a:p>
            <a:pPr>
              <a:spcBef>
                <a:spcPct val="50000"/>
              </a:spcBef>
            </a:pPr>
            <a:endParaRPr lang="en-US" sz="1400" baseline="-25000"/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8001000" y="2778125"/>
            <a:ext cx="533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Y</a:t>
            </a:r>
            <a:r>
              <a:rPr lang="en-US" sz="1600" baseline="-25000"/>
              <a:t>0</a:t>
            </a:r>
            <a:endParaRPr lang="en-US" sz="1600"/>
          </a:p>
          <a:p>
            <a:pPr>
              <a:spcBef>
                <a:spcPct val="50000"/>
              </a:spcBef>
            </a:pPr>
            <a:r>
              <a:rPr lang="en-US" sz="1600"/>
              <a:t>Y</a:t>
            </a:r>
            <a:r>
              <a:rPr lang="en-US" sz="1600" baseline="-25000"/>
              <a:t>1</a:t>
            </a:r>
          </a:p>
          <a:p>
            <a:pPr>
              <a:spcBef>
                <a:spcPct val="50000"/>
              </a:spcBef>
            </a:pPr>
            <a:r>
              <a:rPr lang="en-US" sz="1600"/>
              <a:t>Y</a:t>
            </a:r>
            <a:r>
              <a:rPr lang="en-US" sz="1600" baseline="-25000"/>
              <a:t>2</a:t>
            </a:r>
            <a:endParaRPr lang="en-US" sz="1600"/>
          </a:p>
          <a:p>
            <a:pPr>
              <a:spcBef>
                <a:spcPct val="50000"/>
              </a:spcBef>
            </a:pPr>
            <a:r>
              <a:rPr lang="en-US" sz="1600"/>
              <a:t>Y</a:t>
            </a:r>
            <a:r>
              <a:rPr lang="en-US" sz="1600" baseline="-25000"/>
              <a:t>3</a:t>
            </a:r>
          </a:p>
          <a:p>
            <a:pPr>
              <a:spcBef>
                <a:spcPct val="50000"/>
              </a:spcBef>
            </a:pPr>
            <a:endParaRPr lang="en-US" sz="1400" baseline="-25000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6172200" y="2971800"/>
            <a:ext cx="1143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QUAD</a:t>
            </a:r>
          </a:p>
          <a:p>
            <a:pPr>
              <a:spcBef>
                <a:spcPct val="50000"/>
              </a:spcBef>
            </a:pPr>
            <a:r>
              <a:rPr lang="en-US"/>
              <a:t>2X1</a:t>
            </a:r>
          </a:p>
          <a:p>
            <a:pPr>
              <a:spcBef>
                <a:spcPct val="50000"/>
              </a:spcBef>
            </a:pPr>
            <a:r>
              <a:rPr lang="en-US"/>
              <a:t>MUX</a:t>
            </a: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68580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H="1">
            <a:off x="4800600" y="5943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 flipV="1">
            <a:off x="4800600" y="3581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 flipH="1">
            <a:off x="46482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3581400" y="3335338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A&gt;B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3581400" y="3730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A&lt;B</a:t>
            </a: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3581400" y="4111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A=B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7239000" y="4724400"/>
            <a:ext cx="16002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So=1, A is selected,</a:t>
            </a:r>
          </a:p>
          <a:p>
            <a:pPr>
              <a:spcBef>
                <a:spcPct val="50000"/>
              </a:spcBef>
            </a:pPr>
            <a:r>
              <a:rPr lang="en-US"/>
              <a:t>For So=0, B is selected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5: Excess-3 Code Converter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1143000"/>
          </a:xfrm>
        </p:spPr>
        <p:txBody>
          <a:bodyPr/>
          <a:lstStyle/>
          <a:p>
            <a:r>
              <a:rPr lang="en-US" sz="2000" b="1" smtClean="0"/>
              <a:t>Problem:</a:t>
            </a:r>
            <a:r>
              <a:rPr lang="en-US" sz="2000" smtClean="0"/>
              <a:t> Design an excess-3 code converter that takes as input a BCD number, and generates an excess-3 output.</a:t>
            </a:r>
          </a:p>
          <a:p>
            <a:r>
              <a:rPr lang="en-US" sz="2000" b="1" smtClean="0"/>
              <a:t>Solution:</a:t>
            </a:r>
            <a:r>
              <a:rPr lang="en-US" sz="2000" smtClean="0"/>
              <a:t> Use decoders and encoders</a:t>
            </a:r>
          </a:p>
          <a:p>
            <a:endParaRPr lang="en-US" sz="2000" smtClean="0"/>
          </a:p>
        </p:txBody>
      </p:sp>
      <p:sp>
        <p:nvSpPr>
          <p:cNvPr id="1946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graphicFrame>
        <p:nvGraphicFramePr>
          <p:cNvPr id="278658" name="Group 130"/>
          <p:cNvGraphicFramePr>
            <a:graphicFrameLocks noGrp="1"/>
          </p:cNvGraphicFramePr>
          <p:nvPr/>
        </p:nvGraphicFramePr>
        <p:xfrm>
          <a:off x="3505200" y="3055938"/>
          <a:ext cx="4572000" cy="3116262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5: Excess-3 Code Converter</a:t>
            </a:r>
            <a:endParaRPr lang="en-US" smtClean="0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484" name="Rectangle 180"/>
          <p:cNvSpPr>
            <a:spLocks noChangeAspect="1" noChangeArrowheads="1"/>
          </p:cNvSpPr>
          <p:nvPr/>
        </p:nvSpPr>
        <p:spPr bwMode="auto">
          <a:xfrm>
            <a:off x="4859338" y="2362200"/>
            <a:ext cx="1312862" cy="25685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485" name="Text Box 181"/>
          <p:cNvSpPr txBox="1">
            <a:spLocks noChangeAspect="1" noChangeArrowheads="1"/>
          </p:cNvSpPr>
          <p:nvPr/>
        </p:nvSpPr>
        <p:spPr bwMode="auto">
          <a:xfrm>
            <a:off x="4926013" y="2392363"/>
            <a:ext cx="1235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000"/>
              <a:t>16-to-4 line Encoder</a:t>
            </a:r>
          </a:p>
        </p:txBody>
      </p:sp>
      <p:sp>
        <p:nvSpPr>
          <p:cNvPr id="20486" name="Text Box 182"/>
          <p:cNvSpPr txBox="1">
            <a:spLocks noChangeAspect="1" noChangeArrowheads="1"/>
          </p:cNvSpPr>
          <p:nvPr/>
        </p:nvSpPr>
        <p:spPr bwMode="auto">
          <a:xfrm>
            <a:off x="4838700" y="2543175"/>
            <a:ext cx="3333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900"/>
              <a:t>I0</a:t>
            </a:r>
          </a:p>
          <a:p>
            <a:r>
              <a:rPr lang="en-US" sz="900"/>
              <a:t>I1</a:t>
            </a:r>
          </a:p>
          <a:p>
            <a:r>
              <a:rPr lang="en-US" sz="900"/>
              <a:t>I2</a:t>
            </a:r>
          </a:p>
          <a:p>
            <a:r>
              <a:rPr lang="en-US" sz="900"/>
              <a:t>I3</a:t>
            </a:r>
          </a:p>
          <a:p>
            <a:r>
              <a:rPr lang="en-US" sz="900"/>
              <a:t>I4</a:t>
            </a:r>
          </a:p>
          <a:p>
            <a:r>
              <a:rPr lang="en-US" sz="900"/>
              <a:t>I5</a:t>
            </a:r>
          </a:p>
          <a:p>
            <a:r>
              <a:rPr lang="en-US" sz="900"/>
              <a:t>I6</a:t>
            </a:r>
          </a:p>
          <a:p>
            <a:r>
              <a:rPr lang="en-US" sz="900"/>
              <a:t>I7</a:t>
            </a:r>
          </a:p>
          <a:p>
            <a:r>
              <a:rPr lang="en-US" sz="900"/>
              <a:t>I8</a:t>
            </a:r>
          </a:p>
          <a:p>
            <a:r>
              <a:rPr lang="en-US" sz="900"/>
              <a:t>I9</a:t>
            </a:r>
          </a:p>
          <a:p>
            <a:r>
              <a:rPr lang="en-US" sz="900"/>
              <a:t>I10</a:t>
            </a:r>
          </a:p>
          <a:p>
            <a:r>
              <a:rPr lang="en-US" sz="900"/>
              <a:t>I11</a:t>
            </a:r>
          </a:p>
          <a:p>
            <a:r>
              <a:rPr lang="en-US" sz="900"/>
              <a:t>I12</a:t>
            </a:r>
          </a:p>
          <a:p>
            <a:r>
              <a:rPr lang="en-US" sz="900"/>
              <a:t>I13</a:t>
            </a:r>
          </a:p>
          <a:p>
            <a:r>
              <a:rPr lang="en-US" sz="900"/>
              <a:t>I14</a:t>
            </a:r>
          </a:p>
          <a:p>
            <a:r>
              <a:rPr lang="en-US" sz="900"/>
              <a:t>I15</a:t>
            </a:r>
          </a:p>
        </p:txBody>
      </p:sp>
      <p:grpSp>
        <p:nvGrpSpPr>
          <p:cNvPr id="20487" name="Group 183"/>
          <p:cNvGrpSpPr>
            <a:grpSpLocks/>
          </p:cNvGrpSpPr>
          <p:nvPr/>
        </p:nvGrpSpPr>
        <p:grpSpPr bwMode="auto">
          <a:xfrm>
            <a:off x="4572000" y="2667000"/>
            <a:ext cx="285750" cy="2111375"/>
            <a:chOff x="3516" y="1700"/>
            <a:chExt cx="324" cy="1330"/>
          </a:xfrm>
        </p:grpSpPr>
        <p:grpSp>
          <p:nvGrpSpPr>
            <p:cNvPr id="20535" name="Group 184"/>
            <p:cNvGrpSpPr>
              <a:grpSpLocks noChangeAspect="1"/>
            </p:cNvGrpSpPr>
            <p:nvPr/>
          </p:nvGrpSpPr>
          <p:grpSpPr bwMode="auto">
            <a:xfrm>
              <a:off x="3516" y="1700"/>
              <a:ext cx="324" cy="120"/>
              <a:chOff x="2496" y="1448"/>
              <a:chExt cx="432" cy="120"/>
            </a:xfrm>
          </p:grpSpPr>
          <p:sp>
            <p:nvSpPr>
              <p:cNvPr id="20557" name="Line 185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58" name="Line 186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36" name="Group 187"/>
            <p:cNvGrpSpPr>
              <a:grpSpLocks noChangeAspect="1"/>
            </p:cNvGrpSpPr>
            <p:nvPr/>
          </p:nvGrpSpPr>
          <p:grpSpPr bwMode="auto">
            <a:xfrm>
              <a:off x="3516" y="1873"/>
              <a:ext cx="324" cy="120"/>
              <a:chOff x="2496" y="1448"/>
              <a:chExt cx="432" cy="120"/>
            </a:xfrm>
          </p:grpSpPr>
          <p:sp>
            <p:nvSpPr>
              <p:cNvPr id="20555" name="Line 188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56" name="Line 189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37" name="Group 190"/>
            <p:cNvGrpSpPr>
              <a:grpSpLocks noChangeAspect="1"/>
            </p:cNvGrpSpPr>
            <p:nvPr/>
          </p:nvGrpSpPr>
          <p:grpSpPr bwMode="auto">
            <a:xfrm>
              <a:off x="3516" y="2053"/>
              <a:ext cx="324" cy="120"/>
              <a:chOff x="2496" y="1448"/>
              <a:chExt cx="432" cy="120"/>
            </a:xfrm>
          </p:grpSpPr>
          <p:sp>
            <p:nvSpPr>
              <p:cNvPr id="20553" name="Line 191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54" name="Line 192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38" name="Group 193"/>
            <p:cNvGrpSpPr>
              <a:grpSpLocks noChangeAspect="1"/>
            </p:cNvGrpSpPr>
            <p:nvPr/>
          </p:nvGrpSpPr>
          <p:grpSpPr bwMode="auto">
            <a:xfrm>
              <a:off x="3516" y="2227"/>
              <a:ext cx="324" cy="120"/>
              <a:chOff x="2496" y="1448"/>
              <a:chExt cx="432" cy="120"/>
            </a:xfrm>
          </p:grpSpPr>
          <p:sp>
            <p:nvSpPr>
              <p:cNvPr id="20551" name="Line 194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52" name="Line 195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39" name="Group 196"/>
            <p:cNvGrpSpPr>
              <a:grpSpLocks noChangeAspect="1"/>
            </p:cNvGrpSpPr>
            <p:nvPr/>
          </p:nvGrpSpPr>
          <p:grpSpPr bwMode="auto">
            <a:xfrm>
              <a:off x="3516" y="2401"/>
              <a:ext cx="324" cy="120"/>
              <a:chOff x="2496" y="1448"/>
              <a:chExt cx="432" cy="120"/>
            </a:xfrm>
          </p:grpSpPr>
          <p:sp>
            <p:nvSpPr>
              <p:cNvPr id="20549" name="Line 197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50" name="Line 198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40" name="Group 199"/>
            <p:cNvGrpSpPr>
              <a:grpSpLocks noChangeAspect="1"/>
            </p:cNvGrpSpPr>
            <p:nvPr/>
          </p:nvGrpSpPr>
          <p:grpSpPr bwMode="auto">
            <a:xfrm>
              <a:off x="3516" y="2575"/>
              <a:ext cx="324" cy="120"/>
              <a:chOff x="2496" y="1448"/>
              <a:chExt cx="432" cy="120"/>
            </a:xfrm>
          </p:grpSpPr>
          <p:sp>
            <p:nvSpPr>
              <p:cNvPr id="20547" name="Line 200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48" name="Line 201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41" name="Group 202"/>
            <p:cNvGrpSpPr>
              <a:grpSpLocks noChangeAspect="1"/>
            </p:cNvGrpSpPr>
            <p:nvPr/>
          </p:nvGrpSpPr>
          <p:grpSpPr bwMode="auto">
            <a:xfrm>
              <a:off x="3516" y="2736"/>
              <a:ext cx="324" cy="120"/>
              <a:chOff x="2496" y="1448"/>
              <a:chExt cx="432" cy="120"/>
            </a:xfrm>
          </p:grpSpPr>
          <p:sp>
            <p:nvSpPr>
              <p:cNvPr id="20545" name="Line 203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46" name="Line 204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42" name="Group 205"/>
            <p:cNvGrpSpPr>
              <a:grpSpLocks noChangeAspect="1"/>
            </p:cNvGrpSpPr>
            <p:nvPr/>
          </p:nvGrpSpPr>
          <p:grpSpPr bwMode="auto">
            <a:xfrm>
              <a:off x="3516" y="2910"/>
              <a:ext cx="324" cy="120"/>
              <a:chOff x="2496" y="1448"/>
              <a:chExt cx="432" cy="120"/>
            </a:xfrm>
          </p:grpSpPr>
          <p:sp>
            <p:nvSpPr>
              <p:cNvPr id="20543" name="Line 206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44" name="Line 207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</p:grpSp>
      <p:grpSp>
        <p:nvGrpSpPr>
          <p:cNvPr id="20488" name="Group 208"/>
          <p:cNvGrpSpPr>
            <a:grpSpLocks noChangeAspect="1"/>
          </p:cNvGrpSpPr>
          <p:nvPr/>
        </p:nvGrpSpPr>
        <p:grpSpPr bwMode="auto">
          <a:xfrm>
            <a:off x="6192838" y="3452813"/>
            <a:ext cx="207962" cy="419100"/>
            <a:chOff x="2496" y="1448"/>
            <a:chExt cx="432" cy="352"/>
          </a:xfrm>
        </p:grpSpPr>
        <p:grpSp>
          <p:nvGrpSpPr>
            <p:cNvPr id="20529" name="Group 209"/>
            <p:cNvGrpSpPr>
              <a:grpSpLocks noChangeAspect="1"/>
            </p:cNvGrpSpPr>
            <p:nvPr/>
          </p:nvGrpSpPr>
          <p:grpSpPr bwMode="auto">
            <a:xfrm>
              <a:off x="2496" y="1448"/>
              <a:ext cx="432" cy="120"/>
              <a:chOff x="2496" y="1448"/>
              <a:chExt cx="432" cy="120"/>
            </a:xfrm>
          </p:grpSpPr>
          <p:sp>
            <p:nvSpPr>
              <p:cNvPr id="20533" name="Line 210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34" name="Line 211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30" name="Group 212"/>
            <p:cNvGrpSpPr>
              <a:grpSpLocks noChangeAspect="1"/>
            </p:cNvGrpSpPr>
            <p:nvPr/>
          </p:nvGrpSpPr>
          <p:grpSpPr bwMode="auto">
            <a:xfrm>
              <a:off x="2496" y="1680"/>
              <a:ext cx="432" cy="120"/>
              <a:chOff x="2496" y="1448"/>
              <a:chExt cx="432" cy="120"/>
            </a:xfrm>
          </p:grpSpPr>
          <p:sp>
            <p:nvSpPr>
              <p:cNvPr id="20531" name="Line 213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32" name="Line 214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</p:grpSp>
      <p:sp>
        <p:nvSpPr>
          <p:cNvPr id="20489" name="Text Box 215"/>
          <p:cNvSpPr txBox="1">
            <a:spLocks noChangeAspect="1" noChangeArrowheads="1"/>
          </p:cNvSpPr>
          <p:nvPr/>
        </p:nvSpPr>
        <p:spPr bwMode="auto">
          <a:xfrm flipH="1">
            <a:off x="5908675" y="3343275"/>
            <a:ext cx="32067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900"/>
              <a:t>D0</a:t>
            </a:r>
          </a:p>
          <a:p>
            <a:r>
              <a:rPr lang="en-US" sz="900"/>
              <a:t>D1</a:t>
            </a:r>
          </a:p>
          <a:p>
            <a:r>
              <a:rPr lang="en-US" sz="900"/>
              <a:t>D2</a:t>
            </a:r>
          </a:p>
          <a:p>
            <a:r>
              <a:rPr lang="en-US" sz="900"/>
              <a:t>D3</a:t>
            </a:r>
          </a:p>
        </p:txBody>
      </p:sp>
      <p:sp>
        <p:nvSpPr>
          <p:cNvPr id="20490" name="Rectangle 217"/>
          <p:cNvSpPr>
            <a:spLocks noChangeAspect="1" noChangeArrowheads="1"/>
          </p:cNvSpPr>
          <p:nvPr/>
        </p:nvSpPr>
        <p:spPr bwMode="auto">
          <a:xfrm>
            <a:off x="3027363" y="2362200"/>
            <a:ext cx="1312862" cy="25685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491" name="Text Box 218"/>
          <p:cNvSpPr txBox="1">
            <a:spLocks noChangeAspect="1" noChangeArrowheads="1"/>
          </p:cNvSpPr>
          <p:nvPr/>
        </p:nvSpPr>
        <p:spPr bwMode="auto">
          <a:xfrm>
            <a:off x="3094038" y="2392363"/>
            <a:ext cx="1243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000"/>
              <a:t>4-to-16 line Decoder</a:t>
            </a:r>
          </a:p>
        </p:txBody>
      </p:sp>
      <p:sp>
        <p:nvSpPr>
          <p:cNvPr id="20492" name="Text Box 219"/>
          <p:cNvSpPr txBox="1">
            <a:spLocks noChangeAspect="1" noChangeArrowheads="1"/>
          </p:cNvSpPr>
          <p:nvPr/>
        </p:nvSpPr>
        <p:spPr bwMode="auto">
          <a:xfrm>
            <a:off x="3987800" y="2597150"/>
            <a:ext cx="3778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900"/>
              <a:t>O0</a:t>
            </a:r>
          </a:p>
          <a:p>
            <a:r>
              <a:rPr lang="en-US" sz="900"/>
              <a:t>O1</a:t>
            </a:r>
          </a:p>
          <a:p>
            <a:r>
              <a:rPr lang="en-US" sz="900"/>
              <a:t>O2</a:t>
            </a:r>
          </a:p>
          <a:p>
            <a:r>
              <a:rPr lang="en-US" sz="900"/>
              <a:t>O3</a:t>
            </a:r>
          </a:p>
          <a:p>
            <a:r>
              <a:rPr lang="en-US" sz="900"/>
              <a:t>O4</a:t>
            </a:r>
          </a:p>
          <a:p>
            <a:r>
              <a:rPr lang="en-US" sz="900"/>
              <a:t>O5</a:t>
            </a:r>
          </a:p>
          <a:p>
            <a:r>
              <a:rPr lang="en-US" sz="900"/>
              <a:t>O6</a:t>
            </a:r>
          </a:p>
          <a:p>
            <a:r>
              <a:rPr lang="en-US" sz="900"/>
              <a:t>O7</a:t>
            </a:r>
          </a:p>
          <a:p>
            <a:r>
              <a:rPr lang="en-US" sz="900"/>
              <a:t>O8</a:t>
            </a:r>
          </a:p>
          <a:p>
            <a:r>
              <a:rPr lang="en-US" sz="900"/>
              <a:t>O9</a:t>
            </a:r>
          </a:p>
          <a:p>
            <a:r>
              <a:rPr lang="en-US" sz="900"/>
              <a:t>O10</a:t>
            </a:r>
          </a:p>
          <a:p>
            <a:r>
              <a:rPr lang="en-US" sz="900"/>
              <a:t>O11</a:t>
            </a:r>
          </a:p>
          <a:p>
            <a:r>
              <a:rPr lang="en-US" sz="900"/>
              <a:t>O12</a:t>
            </a:r>
          </a:p>
          <a:p>
            <a:r>
              <a:rPr lang="en-US" sz="900"/>
              <a:t>O13</a:t>
            </a:r>
          </a:p>
          <a:p>
            <a:r>
              <a:rPr lang="en-US" sz="900"/>
              <a:t>O14</a:t>
            </a:r>
          </a:p>
          <a:p>
            <a:r>
              <a:rPr lang="en-US" sz="900"/>
              <a:t>O15</a:t>
            </a:r>
          </a:p>
        </p:txBody>
      </p:sp>
      <p:grpSp>
        <p:nvGrpSpPr>
          <p:cNvPr id="20493" name="Group 220"/>
          <p:cNvGrpSpPr>
            <a:grpSpLocks/>
          </p:cNvGrpSpPr>
          <p:nvPr/>
        </p:nvGrpSpPr>
        <p:grpSpPr bwMode="auto">
          <a:xfrm>
            <a:off x="4340225" y="2667000"/>
            <a:ext cx="231775" cy="2111375"/>
            <a:chOff x="1150" y="2708"/>
            <a:chExt cx="324" cy="1330"/>
          </a:xfrm>
        </p:grpSpPr>
        <p:grpSp>
          <p:nvGrpSpPr>
            <p:cNvPr id="20505" name="Group 221"/>
            <p:cNvGrpSpPr>
              <a:grpSpLocks noChangeAspect="1"/>
            </p:cNvGrpSpPr>
            <p:nvPr/>
          </p:nvGrpSpPr>
          <p:grpSpPr bwMode="auto">
            <a:xfrm>
              <a:off x="1150" y="2708"/>
              <a:ext cx="324" cy="120"/>
              <a:chOff x="2496" y="1448"/>
              <a:chExt cx="432" cy="120"/>
            </a:xfrm>
          </p:grpSpPr>
          <p:sp>
            <p:nvSpPr>
              <p:cNvPr id="20527" name="Line 222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28" name="Line 223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06" name="Group 224"/>
            <p:cNvGrpSpPr>
              <a:grpSpLocks noChangeAspect="1"/>
            </p:cNvGrpSpPr>
            <p:nvPr/>
          </p:nvGrpSpPr>
          <p:grpSpPr bwMode="auto">
            <a:xfrm>
              <a:off x="1150" y="2881"/>
              <a:ext cx="324" cy="120"/>
              <a:chOff x="2496" y="1448"/>
              <a:chExt cx="432" cy="120"/>
            </a:xfrm>
          </p:grpSpPr>
          <p:sp>
            <p:nvSpPr>
              <p:cNvPr id="20525" name="Line 225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26" name="Line 226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07" name="Group 227"/>
            <p:cNvGrpSpPr>
              <a:grpSpLocks noChangeAspect="1"/>
            </p:cNvGrpSpPr>
            <p:nvPr/>
          </p:nvGrpSpPr>
          <p:grpSpPr bwMode="auto">
            <a:xfrm>
              <a:off x="1150" y="3061"/>
              <a:ext cx="324" cy="120"/>
              <a:chOff x="2496" y="1448"/>
              <a:chExt cx="432" cy="120"/>
            </a:xfrm>
          </p:grpSpPr>
          <p:sp>
            <p:nvSpPr>
              <p:cNvPr id="20523" name="Line 228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24" name="Line 229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08" name="Group 230"/>
            <p:cNvGrpSpPr>
              <a:grpSpLocks noChangeAspect="1"/>
            </p:cNvGrpSpPr>
            <p:nvPr/>
          </p:nvGrpSpPr>
          <p:grpSpPr bwMode="auto">
            <a:xfrm>
              <a:off x="1150" y="3235"/>
              <a:ext cx="324" cy="120"/>
              <a:chOff x="2496" y="1448"/>
              <a:chExt cx="432" cy="120"/>
            </a:xfrm>
          </p:grpSpPr>
          <p:sp>
            <p:nvSpPr>
              <p:cNvPr id="20521" name="Line 231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22" name="Line 232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09" name="Group 233"/>
            <p:cNvGrpSpPr>
              <a:grpSpLocks noChangeAspect="1"/>
            </p:cNvGrpSpPr>
            <p:nvPr/>
          </p:nvGrpSpPr>
          <p:grpSpPr bwMode="auto">
            <a:xfrm>
              <a:off x="1150" y="3409"/>
              <a:ext cx="324" cy="120"/>
              <a:chOff x="2496" y="1448"/>
              <a:chExt cx="432" cy="120"/>
            </a:xfrm>
          </p:grpSpPr>
          <p:sp>
            <p:nvSpPr>
              <p:cNvPr id="20519" name="Line 234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20" name="Line 235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10" name="Group 236"/>
            <p:cNvGrpSpPr>
              <a:grpSpLocks noChangeAspect="1"/>
            </p:cNvGrpSpPr>
            <p:nvPr/>
          </p:nvGrpSpPr>
          <p:grpSpPr bwMode="auto">
            <a:xfrm>
              <a:off x="1150" y="3583"/>
              <a:ext cx="324" cy="120"/>
              <a:chOff x="2496" y="1448"/>
              <a:chExt cx="432" cy="120"/>
            </a:xfrm>
          </p:grpSpPr>
          <p:sp>
            <p:nvSpPr>
              <p:cNvPr id="20517" name="Line 237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18" name="Line 238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11" name="Group 239"/>
            <p:cNvGrpSpPr>
              <a:grpSpLocks noChangeAspect="1"/>
            </p:cNvGrpSpPr>
            <p:nvPr/>
          </p:nvGrpSpPr>
          <p:grpSpPr bwMode="auto">
            <a:xfrm>
              <a:off x="1150" y="3744"/>
              <a:ext cx="324" cy="120"/>
              <a:chOff x="2496" y="1448"/>
              <a:chExt cx="432" cy="120"/>
            </a:xfrm>
          </p:grpSpPr>
          <p:sp>
            <p:nvSpPr>
              <p:cNvPr id="20515" name="Line 240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16" name="Line 241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12" name="Group 242"/>
            <p:cNvGrpSpPr>
              <a:grpSpLocks noChangeAspect="1"/>
            </p:cNvGrpSpPr>
            <p:nvPr/>
          </p:nvGrpSpPr>
          <p:grpSpPr bwMode="auto">
            <a:xfrm>
              <a:off x="1150" y="3918"/>
              <a:ext cx="324" cy="120"/>
              <a:chOff x="2496" y="1448"/>
              <a:chExt cx="432" cy="120"/>
            </a:xfrm>
          </p:grpSpPr>
          <p:sp>
            <p:nvSpPr>
              <p:cNvPr id="20513" name="Line 243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14" name="Line 244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</p:grpSp>
      <p:grpSp>
        <p:nvGrpSpPr>
          <p:cNvPr id="20494" name="Group 245"/>
          <p:cNvGrpSpPr>
            <a:grpSpLocks noChangeAspect="1"/>
          </p:cNvGrpSpPr>
          <p:nvPr/>
        </p:nvGrpSpPr>
        <p:grpSpPr bwMode="auto">
          <a:xfrm>
            <a:off x="2743200" y="3397250"/>
            <a:ext cx="284163" cy="419100"/>
            <a:chOff x="2496" y="1448"/>
            <a:chExt cx="432" cy="352"/>
          </a:xfrm>
        </p:grpSpPr>
        <p:grpSp>
          <p:nvGrpSpPr>
            <p:cNvPr id="20499" name="Group 246"/>
            <p:cNvGrpSpPr>
              <a:grpSpLocks noChangeAspect="1"/>
            </p:cNvGrpSpPr>
            <p:nvPr/>
          </p:nvGrpSpPr>
          <p:grpSpPr bwMode="auto">
            <a:xfrm>
              <a:off x="2496" y="1448"/>
              <a:ext cx="432" cy="120"/>
              <a:chOff x="2496" y="1448"/>
              <a:chExt cx="432" cy="120"/>
            </a:xfrm>
          </p:grpSpPr>
          <p:sp>
            <p:nvSpPr>
              <p:cNvPr id="20503" name="Line 247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04" name="Line 248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00" name="Group 249"/>
            <p:cNvGrpSpPr>
              <a:grpSpLocks noChangeAspect="1"/>
            </p:cNvGrpSpPr>
            <p:nvPr/>
          </p:nvGrpSpPr>
          <p:grpSpPr bwMode="auto">
            <a:xfrm>
              <a:off x="2496" y="1680"/>
              <a:ext cx="432" cy="120"/>
              <a:chOff x="2496" y="1448"/>
              <a:chExt cx="432" cy="120"/>
            </a:xfrm>
          </p:grpSpPr>
          <p:sp>
            <p:nvSpPr>
              <p:cNvPr id="20501" name="Line 250"/>
              <p:cNvSpPr>
                <a:spLocks noChangeAspect="1" noChangeShapeType="1"/>
              </p:cNvSpPr>
              <p:nvPr/>
            </p:nvSpPr>
            <p:spPr bwMode="auto">
              <a:xfrm>
                <a:off x="2496" y="1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0502" name="Line 251"/>
              <p:cNvSpPr>
                <a:spLocks noChangeAspect="1" noChangeShapeType="1"/>
              </p:cNvSpPr>
              <p:nvPr/>
            </p:nvSpPr>
            <p:spPr bwMode="auto">
              <a:xfrm>
                <a:off x="2496" y="15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</p:grpSp>
      <p:sp>
        <p:nvSpPr>
          <p:cNvPr id="20495" name="Text Box 252"/>
          <p:cNvSpPr txBox="1">
            <a:spLocks noChangeAspect="1" noChangeArrowheads="1"/>
          </p:cNvSpPr>
          <p:nvPr/>
        </p:nvSpPr>
        <p:spPr bwMode="auto">
          <a:xfrm>
            <a:off x="2990850" y="3287713"/>
            <a:ext cx="3206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900"/>
              <a:t>D0</a:t>
            </a:r>
          </a:p>
          <a:p>
            <a:r>
              <a:rPr lang="en-US" sz="900"/>
              <a:t>D1</a:t>
            </a:r>
          </a:p>
          <a:p>
            <a:r>
              <a:rPr lang="en-US" sz="900"/>
              <a:t>D2</a:t>
            </a:r>
          </a:p>
          <a:p>
            <a:r>
              <a:rPr lang="en-US" sz="900"/>
              <a:t>D3</a:t>
            </a:r>
          </a:p>
        </p:txBody>
      </p:sp>
      <p:sp>
        <p:nvSpPr>
          <p:cNvPr id="20496" name="Text Box 253"/>
          <p:cNvSpPr txBox="1">
            <a:spLocks noChangeArrowheads="1"/>
          </p:cNvSpPr>
          <p:nvPr/>
        </p:nvSpPr>
        <p:spPr bwMode="auto">
          <a:xfrm>
            <a:off x="2438400" y="3260725"/>
            <a:ext cx="301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000"/>
              <a:t>Z</a:t>
            </a:r>
          </a:p>
          <a:p>
            <a:r>
              <a:rPr lang="en-US" sz="1000"/>
              <a:t>Y</a:t>
            </a:r>
          </a:p>
          <a:p>
            <a:r>
              <a:rPr lang="en-US" sz="1000"/>
              <a:t>X</a:t>
            </a:r>
          </a:p>
          <a:p>
            <a:r>
              <a:rPr lang="en-US" sz="1000"/>
              <a:t>W</a:t>
            </a:r>
          </a:p>
        </p:txBody>
      </p:sp>
      <p:sp>
        <p:nvSpPr>
          <p:cNvPr id="20497" name="Text Box 254"/>
          <p:cNvSpPr txBox="1">
            <a:spLocks noChangeArrowheads="1"/>
          </p:cNvSpPr>
          <p:nvPr/>
        </p:nvSpPr>
        <p:spPr bwMode="auto">
          <a:xfrm>
            <a:off x="6384925" y="3305175"/>
            <a:ext cx="244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000" b="1">
                <a:solidFill>
                  <a:srgbClr val="FF3300"/>
                </a:solidFill>
              </a:rPr>
              <a:t>?</a:t>
            </a:r>
          </a:p>
          <a:p>
            <a:r>
              <a:rPr lang="en-US" sz="1000" b="1">
                <a:solidFill>
                  <a:srgbClr val="FF3300"/>
                </a:solidFill>
              </a:rPr>
              <a:t>?</a:t>
            </a:r>
          </a:p>
          <a:p>
            <a:r>
              <a:rPr lang="en-US" sz="1000" b="1">
                <a:solidFill>
                  <a:srgbClr val="FF3300"/>
                </a:solidFill>
              </a:rPr>
              <a:t>?</a:t>
            </a:r>
          </a:p>
          <a:p>
            <a:r>
              <a:rPr lang="en-US" sz="1000" b="1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20498" name="TextBox 80"/>
          <p:cNvSpPr txBox="1">
            <a:spLocks noChangeArrowheads="1"/>
          </p:cNvSpPr>
          <p:nvPr/>
        </p:nvSpPr>
        <p:spPr bwMode="auto">
          <a:xfrm>
            <a:off x="3200400" y="5410200"/>
            <a:ext cx="3144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What will be the output?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5: Excess-3 Code Converter</a:t>
            </a:r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3657600" cy="4114800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decoder can be used with the inputs being W,X,Y,Z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It will be a 4x16 decoder, with only a single output bit equal to 1 for any input combination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An encoder (16x4) will take as input the 16 bit output from the decoder, and will generate the appropriate output in excess-3 format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For this to function correctly, the output from the decoder must be displaced 3 places while being connected to the encoder input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It may be noted that outputs 10,11,12,13,14,15 of the decoder are not used – since we are dealing with BCD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4888" y="1752600"/>
            <a:ext cx="3905250" cy="4371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Magnitude comparator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Design of 4-bit magnitude comparator</a:t>
            </a:r>
          </a:p>
          <a:p>
            <a:pPr lvl="1"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Design Examples using MSI components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Adding Three 4-bit numbers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Building 4-to-16 Decoders with 2-to-4 Decoders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Getting the larger of 2 numbers (Maximum)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Excess-3 Code Converter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Design = Different possibilities</a:t>
            </a:r>
          </a:p>
          <a:p>
            <a:pPr>
              <a:buFont typeface="Arial" charset="0"/>
              <a:buChar char="•"/>
            </a:pPr>
            <a:r>
              <a:rPr lang="en-US" smtClean="0"/>
              <a:t>Better designer = more practice</a:t>
            </a:r>
          </a:p>
          <a:p>
            <a:pPr>
              <a:buFont typeface="Arial" charset="0"/>
              <a:buChar char="•"/>
            </a:pPr>
            <a:r>
              <a:rPr lang="en-US" smtClean="0"/>
              <a:t>More design examples in the textbook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Magnitude Comparator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b="1" dirty="0" smtClean="0"/>
              <a:t>Definition: </a:t>
            </a:r>
            <a:r>
              <a:rPr lang="en-US" dirty="0" smtClean="0"/>
              <a:t>A magnitude comparator is a combinational circuit that compares two numbers A &amp; B to determine whether:</a:t>
            </a:r>
          </a:p>
          <a:p>
            <a:pPr lvl="1">
              <a:defRPr/>
            </a:pPr>
            <a:r>
              <a:rPr lang="en-US" dirty="0" smtClean="0"/>
              <a:t>A &gt; B, or</a:t>
            </a:r>
          </a:p>
          <a:p>
            <a:pPr lvl="1">
              <a:defRPr/>
            </a:pPr>
            <a:r>
              <a:rPr lang="en-US" dirty="0" smtClean="0"/>
              <a:t>A = B, or</a:t>
            </a:r>
          </a:p>
          <a:p>
            <a:pPr lvl="1">
              <a:defRPr/>
            </a:pPr>
            <a:r>
              <a:rPr lang="en-US" dirty="0" smtClean="0"/>
              <a:t>A &lt; B</a:t>
            </a:r>
          </a:p>
          <a:p>
            <a:pPr>
              <a:defRPr/>
            </a:pPr>
            <a:r>
              <a:rPr lang="en-US" b="1" dirty="0" smtClean="0"/>
              <a:t>Inputs</a:t>
            </a:r>
          </a:p>
          <a:p>
            <a:pPr lvl="1">
              <a:defRPr/>
            </a:pPr>
            <a:r>
              <a:rPr lang="en-US" dirty="0" smtClean="0"/>
              <a:t>First n-bit number A</a:t>
            </a:r>
          </a:p>
          <a:p>
            <a:pPr lvl="1">
              <a:defRPr/>
            </a:pPr>
            <a:r>
              <a:rPr lang="en-US" dirty="0" smtClean="0"/>
              <a:t>Second n-bit number B</a:t>
            </a:r>
          </a:p>
          <a:p>
            <a:pPr>
              <a:defRPr/>
            </a:pPr>
            <a:r>
              <a:rPr lang="en-US" b="1" dirty="0" smtClean="0"/>
              <a:t>Outputs</a:t>
            </a:r>
          </a:p>
          <a:p>
            <a:pPr lvl="1">
              <a:defRPr/>
            </a:pPr>
            <a:r>
              <a:rPr lang="en-US" dirty="0" smtClean="0"/>
              <a:t>3 output signals (GT, EQ, LT), where:</a:t>
            </a:r>
          </a:p>
          <a:p>
            <a:pPr lvl="2">
              <a:defRPr/>
            </a:pPr>
            <a:r>
              <a:rPr lang="en-US" dirty="0" smtClean="0"/>
              <a:t>GT = 1 IFF A &gt; B</a:t>
            </a:r>
          </a:p>
          <a:p>
            <a:pPr lvl="2">
              <a:defRPr/>
            </a:pPr>
            <a:r>
              <a:rPr lang="en-US" dirty="0" smtClean="0"/>
              <a:t>EQ = 1 IFF A = B</a:t>
            </a:r>
          </a:p>
          <a:p>
            <a:pPr lvl="2">
              <a:defRPr/>
            </a:pPr>
            <a:r>
              <a:rPr lang="en-US" dirty="0" smtClean="0"/>
              <a:t>LT = 1 IFF A &lt; B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Note:</a:t>
            </a:r>
            <a:r>
              <a:rPr lang="en-US" dirty="0" smtClean="0"/>
              <a:t> Exactly One of these 3 outputs equals 1, while the other 2 outputs are 0`s</a:t>
            </a:r>
            <a:endParaRPr lang="en-US" dirty="0"/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6262688" y="2819400"/>
            <a:ext cx="1828800" cy="1828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5125" name="AutoShape 7"/>
          <p:cNvSpPr>
            <a:spLocks noChangeArrowheads="1"/>
          </p:cNvSpPr>
          <p:nvPr/>
        </p:nvSpPr>
        <p:spPr bwMode="auto">
          <a:xfrm>
            <a:off x="5272088" y="32004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5500688" y="31242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5257800" y="2855913"/>
            <a:ext cx="822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n-bit input</a:t>
            </a:r>
          </a:p>
        </p:txBody>
      </p:sp>
      <p:sp>
        <p:nvSpPr>
          <p:cNvPr id="5128" name="AutoShape 11"/>
          <p:cNvSpPr>
            <a:spLocks noChangeArrowheads="1"/>
          </p:cNvSpPr>
          <p:nvPr/>
        </p:nvSpPr>
        <p:spPr bwMode="auto">
          <a:xfrm>
            <a:off x="5286375" y="41910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 flipH="1">
            <a:off x="5514975" y="4114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5272088" y="3846513"/>
            <a:ext cx="822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n-bit input</a:t>
            </a:r>
          </a:p>
        </p:txBody>
      </p:sp>
      <p:sp>
        <p:nvSpPr>
          <p:cNvPr id="5131" name="Line 14"/>
          <p:cNvSpPr>
            <a:spLocks noChangeShapeType="1"/>
          </p:cNvSpPr>
          <p:nvPr/>
        </p:nvSpPr>
        <p:spPr bwMode="auto">
          <a:xfrm>
            <a:off x="8091488" y="3124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8091488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8091488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7634288" y="2971800"/>
            <a:ext cx="4016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GT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7634288" y="3611563"/>
            <a:ext cx="401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EQ</a:t>
            </a:r>
          </a:p>
        </p:txBody>
      </p:sp>
      <p:sp>
        <p:nvSpPr>
          <p:cNvPr id="5136" name="Text Box 19"/>
          <p:cNvSpPr txBox="1">
            <a:spLocks noChangeArrowheads="1"/>
          </p:cNvSpPr>
          <p:nvPr/>
        </p:nvSpPr>
        <p:spPr bwMode="auto">
          <a:xfrm>
            <a:off x="7646626" y="4221163"/>
            <a:ext cx="359499" cy="2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 dirty="0" smtClean="0"/>
              <a:t>LT</a:t>
            </a:r>
            <a:endParaRPr lang="en-US" sz="1200" b="1" dirty="0"/>
          </a:p>
        </p:txBody>
      </p:sp>
      <p:sp>
        <p:nvSpPr>
          <p:cNvPr id="5137" name="Text Box 20"/>
          <p:cNvSpPr txBox="1">
            <a:spLocks noChangeArrowheads="1"/>
          </p:cNvSpPr>
          <p:nvPr/>
        </p:nvSpPr>
        <p:spPr bwMode="auto">
          <a:xfrm>
            <a:off x="6491288" y="2895600"/>
            <a:ext cx="122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n-bit magnitude</a:t>
            </a:r>
          </a:p>
          <a:p>
            <a:r>
              <a:rPr lang="en-US" sz="1200" b="1"/>
              <a:t>comparator</a:t>
            </a:r>
          </a:p>
        </p:txBody>
      </p:sp>
      <p:sp>
        <p:nvSpPr>
          <p:cNvPr id="5138" name="Text Box 21"/>
          <p:cNvSpPr txBox="1">
            <a:spLocks noChangeArrowheads="1"/>
          </p:cNvSpPr>
          <p:nvPr/>
        </p:nvSpPr>
        <p:spPr bwMode="auto">
          <a:xfrm>
            <a:off x="6324600" y="3124200"/>
            <a:ext cx="290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A</a:t>
            </a:r>
          </a:p>
        </p:txBody>
      </p:sp>
      <p:sp>
        <p:nvSpPr>
          <p:cNvPr id="5139" name="Text Box 22"/>
          <p:cNvSpPr txBox="1">
            <a:spLocks noChangeArrowheads="1"/>
          </p:cNvSpPr>
          <p:nvPr/>
        </p:nvSpPr>
        <p:spPr bwMode="auto">
          <a:xfrm>
            <a:off x="6324600" y="4144963"/>
            <a:ext cx="282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B</a:t>
            </a:r>
          </a:p>
        </p:txBody>
      </p:sp>
      <p:sp>
        <p:nvSpPr>
          <p:cNvPr id="5140" name="Footer Placeholder 3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1: Magnitude Comparator (4-bit)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/>
              <a:t>Problem: </a:t>
            </a:r>
            <a:r>
              <a:rPr lang="en-US" sz="2400" smtClean="0"/>
              <a:t>Design a magnitude comparator that compares 2 4-bit numbers A and B and determines whether:</a:t>
            </a:r>
          </a:p>
          <a:p>
            <a:pPr lvl="1"/>
            <a:r>
              <a:rPr lang="en-US" sz="2000" smtClean="0"/>
              <a:t>A &gt; B, or</a:t>
            </a:r>
          </a:p>
          <a:p>
            <a:pPr lvl="1"/>
            <a:r>
              <a:rPr lang="en-US" sz="2000" smtClean="0"/>
              <a:t>A = B, or</a:t>
            </a:r>
          </a:p>
          <a:p>
            <a:pPr lvl="1"/>
            <a:r>
              <a:rPr lang="en-US" sz="2000" smtClean="0"/>
              <a:t>A &lt; B</a:t>
            </a:r>
          </a:p>
        </p:txBody>
      </p:sp>
      <p:sp>
        <p:nvSpPr>
          <p:cNvPr id="6148" name="Footer Placeholder 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6262688" y="2819400"/>
            <a:ext cx="1828800" cy="1828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6150" name="AutoShape 24"/>
          <p:cNvSpPr>
            <a:spLocks noChangeArrowheads="1"/>
          </p:cNvSpPr>
          <p:nvPr/>
        </p:nvSpPr>
        <p:spPr bwMode="auto">
          <a:xfrm>
            <a:off x="5272088" y="32004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6151" name="Line 25"/>
          <p:cNvSpPr>
            <a:spLocks noChangeShapeType="1"/>
          </p:cNvSpPr>
          <p:nvPr/>
        </p:nvSpPr>
        <p:spPr bwMode="auto">
          <a:xfrm flipH="1">
            <a:off x="5500688" y="31242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6152" name="Text Box 26"/>
          <p:cNvSpPr txBox="1">
            <a:spLocks noChangeArrowheads="1"/>
          </p:cNvSpPr>
          <p:nvPr/>
        </p:nvSpPr>
        <p:spPr bwMode="auto">
          <a:xfrm>
            <a:off x="5241925" y="2855913"/>
            <a:ext cx="8556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4-bit input</a:t>
            </a:r>
          </a:p>
        </p:txBody>
      </p:sp>
      <p:sp>
        <p:nvSpPr>
          <p:cNvPr id="6153" name="AutoShape 28"/>
          <p:cNvSpPr>
            <a:spLocks noChangeArrowheads="1"/>
          </p:cNvSpPr>
          <p:nvPr/>
        </p:nvSpPr>
        <p:spPr bwMode="auto">
          <a:xfrm>
            <a:off x="5286375" y="41910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6154" name="Line 29"/>
          <p:cNvSpPr>
            <a:spLocks noChangeShapeType="1"/>
          </p:cNvSpPr>
          <p:nvPr/>
        </p:nvSpPr>
        <p:spPr bwMode="auto">
          <a:xfrm flipH="1">
            <a:off x="5514975" y="4114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6155" name="Text Box 30"/>
          <p:cNvSpPr txBox="1">
            <a:spLocks noChangeArrowheads="1"/>
          </p:cNvSpPr>
          <p:nvPr/>
        </p:nvSpPr>
        <p:spPr bwMode="auto">
          <a:xfrm>
            <a:off x="5256213" y="3846513"/>
            <a:ext cx="85566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4-bit input</a:t>
            </a:r>
          </a:p>
        </p:txBody>
      </p:sp>
      <p:sp>
        <p:nvSpPr>
          <p:cNvPr id="6156" name="Line 31"/>
          <p:cNvSpPr>
            <a:spLocks noChangeShapeType="1"/>
          </p:cNvSpPr>
          <p:nvPr/>
        </p:nvSpPr>
        <p:spPr bwMode="auto">
          <a:xfrm>
            <a:off x="8091488" y="3124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6157" name="Line 32"/>
          <p:cNvSpPr>
            <a:spLocks noChangeShapeType="1"/>
          </p:cNvSpPr>
          <p:nvPr/>
        </p:nvSpPr>
        <p:spPr bwMode="auto">
          <a:xfrm>
            <a:off x="8091488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6158" name="Line 33"/>
          <p:cNvSpPr>
            <a:spLocks noChangeShapeType="1"/>
          </p:cNvSpPr>
          <p:nvPr/>
        </p:nvSpPr>
        <p:spPr bwMode="auto">
          <a:xfrm>
            <a:off x="8091488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6159" name="Text Box 34"/>
          <p:cNvSpPr txBox="1">
            <a:spLocks noChangeArrowheads="1"/>
          </p:cNvSpPr>
          <p:nvPr/>
        </p:nvSpPr>
        <p:spPr bwMode="auto">
          <a:xfrm>
            <a:off x="7634288" y="2971800"/>
            <a:ext cx="4016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GT</a:t>
            </a:r>
          </a:p>
        </p:txBody>
      </p:sp>
      <p:sp>
        <p:nvSpPr>
          <p:cNvPr id="6160" name="Text Box 35"/>
          <p:cNvSpPr txBox="1">
            <a:spLocks noChangeArrowheads="1"/>
          </p:cNvSpPr>
          <p:nvPr/>
        </p:nvSpPr>
        <p:spPr bwMode="auto">
          <a:xfrm>
            <a:off x="7634288" y="3611563"/>
            <a:ext cx="401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EQ</a:t>
            </a:r>
          </a:p>
        </p:txBody>
      </p:sp>
      <p:sp>
        <p:nvSpPr>
          <p:cNvPr id="6161" name="Text Box 36"/>
          <p:cNvSpPr txBox="1">
            <a:spLocks noChangeArrowheads="1"/>
          </p:cNvSpPr>
          <p:nvPr/>
        </p:nvSpPr>
        <p:spPr bwMode="auto">
          <a:xfrm>
            <a:off x="7634288" y="4221163"/>
            <a:ext cx="384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LE</a:t>
            </a:r>
          </a:p>
        </p:txBody>
      </p:sp>
      <p:sp>
        <p:nvSpPr>
          <p:cNvPr id="6162" name="Text Box 37"/>
          <p:cNvSpPr txBox="1">
            <a:spLocks noChangeArrowheads="1"/>
          </p:cNvSpPr>
          <p:nvPr/>
        </p:nvSpPr>
        <p:spPr bwMode="auto">
          <a:xfrm>
            <a:off x="6494463" y="2895600"/>
            <a:ext cx="1217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4-bit magnitude</a:t>
            </a:r>
          </a:p>
          <a:p>
            <a:r>
              <a:rPr lang="en-US" sz="1200" b="1"/>
              <a:t>comparator</a:t>
            </a:r>
          </a:p>
        </p:txBody>
      </p:sp>
      <p:sp>
        <p:nvSpPr>
          <p:cNvPr id="6163" name="Text Box 38"/>
          <p:cNvSpPr txBox="1">
            <a:spLocks noChangeArrowheads="1"/>
          </p:cNvSpPr>
          <p:nvPr/>
        </p:nvSpPr>
        <p:spPr bwMode="auto">
          <a:xfrm>
            <a:off x="6324600" y="3124200"/>
            <a:ext cx="290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A</a:t>
            </a:r>
          </a:p>
        </p:txBody>
      </p:sp>
      <p:sp>
        <p:nvSpPr>
          <p:cNvPr id="6164" name="Text Box 39"/>
          <p:cNvSpPr txBox="1">
            <a:spLocks noChangeArrowheads="1"/>
          </p:cNvSpPr>
          <p:nvPr/>
        </p:nvSpPr>
        <p:spPr bwMode="auto">
          <a:xfrm>
            <a:off x="6324600" y="4144963"/>
            <a:ext cx="282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1: Magnitude Comparator (4-bit)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4572000" cy="4035425"/>
          </a:xfrm>
        </p:spPr>
        <p:txBody>
          <a:bodyPr/>
          <a:lstStyle/>
          <a:p>
            <a:r>
              <a:rPr lang="en-US" sz="2000" b="1" smtClean="0"/>
              <a:t>Solution:</a:t>
            </a:r>
            <a:endParaRPr lang="en-US" sz="2000" smtClean="0"/>
          </a:p>
          <a:p>
            <a:r>
              <a:rPr lang="en-US" sz="2000" smtClean="0"/>
              <a:t>Inputs: 8-bits (A ⇒ 4-bits , B ⇒ 4-bits)</a:t>
            </a:r>
          </a:p>
          <a:p>
            <a:pPr lvl="1"/>
            <a:r>
              <a:rPr lang="en-US" sz="1600" smtClean="0"/>
              <a:t>A and B are two 4-bit numbers</a:t>
            </a:r>
          </a:p>
          <a:p>
            <a:r>
              <a:rPr lang="en-US" sz="2000" smtClean="0"/>
              <a:t>Let A = A</a:t>
            </a:r>
            <a:r>
              <a:rPr lang="en-US" sz="2000" baseline="-25000" smtClean="0"/>
              <a:t>3</a:t>
            </a:r>
            <a:r>
              <a:rPr lang="en-US" sz="2000" smtClean="0"/>
              <a:t>A</a:t>
            </a:r>
            <a:r>
              <a:rPr lang="en-US" sz="2000" baseline="-25000" smtClean="0"/>
              <a:t>2</a:t>
            </a:r>
            <a:r>
              <a:rPr lang="en-US" sz="2000" smtClean="0"/>
              <a:t>A</a:t>
            </a:r>
            <a:r>
              <a:rPr lang="en-US" sz="2000" baseline="-25000" smtClean="0"/>
              <a:t>1</a:t>
            </a:r>
            <a:r>
              <a:rPr lang="en-US" sz="2000" smtClean="0"/>
              <a:t>A</a:t>
            </a:r>
            <a:r>
              <a:rPr lang="en-US" sz="2000" baseline="-25000" smtClean="0"/>
              <a:t>0</a:t>
            </a:r>
            <a:r>
              <a:rPr lang="en-US" sz="2000" smtClean="0"/>
              <a:t> , and</a:t>
            </a:r>
          </a:p>
          <a:p>
            <a:r>
              <a:rPr lang="en-US" sz="2000" smtClean="0"/>
              <a:t>Let B = B</a:t>
            </a:r>
            <a:r>
              <a:rPr lang="en-US" sz="2000" baseline="-25000" smtClean="0"/>
              <a:t>3</a:t>
            </a:r>
            <a:r>
              <a:rPr lang="en-US" sz="2000" smtClean="0"/>
              <a:t>B</a:t>
            </a:r>
            <a:r>
              <a:rPr lang="en-US" sz="2000" baseline="-25000" smtClean="0"/>
              <a:t>2</a:t>
            </a:r>
            <a:r>
              <a:rPr lang="en-US" sz="2000" smtClean="0"/>
              <a:t>B</a:t>
            </a:r>
            <a:r>
              <a:rPr lang="en-US" sz="2000" baseline="-25000" smtClean="0"/>
              <a:t>1</a:t>
            </a:r>
            <a:r>
              <a:rPr lang="en-US" sz="2000" smtClean="0"/>
              <a:t>B</a:t>
            </a:r>
            <a:r>
              <a:rPr lang="en-US" sz="2000" baseline="-25000" smtClean="0"/>
              <a:t>0</a:t>
            </a:r>
          </a:p>
          <a:p>
            <a:r>
              <a:rPr lang="en-US" sz="2000" smtClean="0"/>
              <a:t>Inputs have 2</a:t>
            </a:r>
            <a:r>
              <a:rPr lang="en-US" sz="2000" baseline="30000" smtClean="0"/>
              <a:t>8</a:t>
            </a:r>
            <a:r>
              <a:rPr lang="en-US" sz="2000" smtClean="0"/>
              <a:t> (256) possible combinations (size of truth table and K-map?)</a:t>
            </a:r>
          </a:p>
          <a:p>
            <a:r>
              <a:rPr lang="en-US" sz="2000" smtClean="0"/>
              <a:t>Not easy to design using conventional techniques</a:t>
            </a:r>
          </a:p>
        </p:txBody>
      </p:sp>
      <p:sp>
        <p:nvSpPr>
          <p:cNvPr id="225302" name="Rectangle 22"/>
          <p:cNvSpPr>
            <a:spLocks noChangeArrowheads="1"/>
          </p:cNvSpPr>
          <p:nvPr/>
        </p:nvSpPr>
        <p:spPr bwMode="auto">
          <a:xfrm>
            <a:off x="6262688" y="2819400"/>
            <a:ext cx="1828800" cy="1828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7173" name="AutoShape 24"/>
          <p:cNvSpPr>
            <a:spLocks noChangeArrowheads="1"/>
          </p:cNvSpPr>
          <p:nvPr/>
        </p:nvSpPr>
        <p:spPr bwMode="auto">
          <a:xfrm>
            <a:off x="5272088" y="32004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7174" name="Line 25"/>
          <p:cNvSpPr>
            <a:spLocks noChangeShapeType="1"/>
          </p:cNvSpPr>
          <p:nvPr/>
        </p:nvSpPr>
        <p:spPr bwMode="auto">
          <a:xfrm flipH="1">
            <a:off x="5500688" y="31242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175" name="Text Box 26"/>
          <p:cNvSpPr txBox="1">
            <a:spLocks noChangeArrowheads="1"/>
          </p:cNvSpPr>
          <p:nvPr/>
        </p:nvSpPr>
        <p:spPr bwMode="auto">
          <a:xfrm>
            <a:off x="5241925" y="2855913"/>
            <a:ext cx="854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4-bit input</a:t>
            </a:r>
          </a:p>
        </p:txBody>
      </p:sp>
      <p:sp>
        <p:nvSpPr>
          <p:cNvPr id="7176" name="AutoShape 28"/>
          <p:cNvSpPr>
            <a:spLocks noChangeArrowheads="1"/>
          </p:cNvSpPr>
          <p:nvPr/>
        </p:nvSpPr>
        <p:spPr bwMode="auto">
          <a:xfrm>
            <a:off x="5286375" y="41910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7177" name="Line 29"/>
          <p:cNvSpPr>
            <a:spLocks noChangeShapeType="1"/>
          </p:cNvSpPr>
          <p:nvPr/>
        </p:nvSpPr>
        <p:spPr bwMode="auto">
          <a:xfrm flipH="1">
            <a:off x="5514975" y="4114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178" name="Text Box 30"/>
          <p:cNvSpPr txBox="1">
            <a:spLocks noChangeArrowheads="1"/>
          </p:cNvSpPr>
          <p:nvPr/>
        </p:nvSpPr>
        <p:spPr bwMode="auto">
          <a:xfrm>
            <a:off x="5256213" y="3846513"/>
            <a:ext cx="854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4-bit input</a:t>
            </a:r>
          </a:p>
        </p:txBody>
      </p:sp>
      <p:sp>
        <p:nvSpPr>
          <p:cNvPr id="7179" name="Line 31"/>
          <p:cNvSpPr>
            <a:spLocks noChangeShapeType="1"/>
          </p:cNvSpPr>
          <p:nvPr/>
        </p:nvSpPr>
        <p:spPr bwMode="auto">
          <a:xfrm>
            <a:off x="8091488" y="3124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180" name="Line 32"/>
          <p:cNvSpPr>
            <a:spLocks noChangeShapeType="1"/>
          </p:cNvSpPr>
          <p:nvPr/>
        </p:nvSpPr>
        <p:spPr bwMode="auto">
          <a:xfrm>
            <a:off x="8091488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181" name="Line 33"/>
          <p:cNvSpPr>
            <a:spLocks noChangeShapeType="1"/>
          </p:cNvSpPr>
          <p:nvPr/>
        </p:nvSpPr>
        <p:spPr bwMode="auto">
          <a:xfrm>
            <a:off x="8091488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182" name="Text Box 34"/>
          <p:cNvSpPr txBox="1">
            <a:spLocks noChangeArrowheads="1"/>
          </p:cNvSpPr>
          <p:nvPr/>
        </p:nvSpPr>
        <p:spPr bwMode="auto">
          <a:xfrm>
            <a:off x="7634288" y="2971800"/>
            <a:ext cx="4016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GT</a:t>
            </a:r>
          </a:p>
        </p:txBody>
      </p:sp>
      <p:sp>
        <p:nvSpPr>
          <p:cNvPr id="7183" name="Text Box 35"/>
          <p:cNvSpPr txBox="1">
            <a:spLocks noChangeArrowheads="1"/>
          </p:cNvSpPr>
          <p:nvPr/>
        </p:nvSpPr>
        <p:spPr bwMode="auto">
          <a:xfrm>
            <a:off x="7634288" y="3611563"/>
            <a:ext cx="401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EQ</a:t>
            </a: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7634288" y="4221163"/>
            <a:ext cx="384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LE</a:t>
            </a: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6494463" y="2895600"/>
            <a:ext cx="1217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4-bit magnitude</a:t>
            </a:r>
          </a:p>
          <a:p>
            <a:r>
              <a:rPr lang="en-US" sz="1200" b="1"/>
              <a:t>comparator</a:t>
            </a:r>
          </a:p>
        </p:txBody>
      </p:sp>
      <p:sp>
        <p:nvSpPr>
          <p:cNvPr id="7186" name="Text Box 38"/>
          <p:cNvSpPr txBox="1">
            <a:spLocks noChangeArrowheads="1"/>
          </p:cNvSpPr>
          <p:nvPr/>
        </p:nvSpPr>
        <p:spPr bwMode="auto">
          <a:xfrm>
            <a:off x="6324600" y="3124200"/>
            <a:ext cx="290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A</a:t>
            </a:r>
          </a:p>
        </p:txBody>
      </p:sp>
      <p:sp>
        <p:nvSpPr>
          <p:cNvPr id="7187" name="Text Box 39"/>
          <p:cNvSpPr txBox="1">
            <a:spLocks noChangeArrowheads="1"/>
          </p:cNvSpPr>
          <p:nvPr/>
        </p:nvSpPr>
        <p:spPr bwMode="auto">
          <a:xfrm>
            <a:off x="6324600" y="4144963"/>
            <a:ext cx="282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B</a:t>
            </a:r>
          </a:p>
        </p:txBody>
      </p:sp>
      <p:sp>
        <p:nvSpPr>
          <p:cNvPr id="7188" name="Text Box 40"/>
          <p:cNvSpPr txBox="1">
            <a:spLocks noChangeArrowheads="1"/>
          </p:cNvSpPr>
          <p:nvPr/>
        </p:nvSpPr>
        <p:spPr bwMode="auto">
          <a:xfrm>
            <a:off x="2994025" y="5486400"/>
            <a:ext cx="4738688" cy="587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>
                <a:latin typeface="Tahoma" pitchFamily="34" charset="0"/>
              </a:rPr>
              <a:t>The circuit possesses certain amount of regularity </a:t>
            </a:r>
          </a:p>
          <a:p>
            <a:r>
              <a:rPr lang="en-US" sz="1600">
                <a:latin typeface="Tahoma" pitchFamily="34" charset="0"/>
              </a:rPr>
              <a:t>⇒ </a:t>
            </a:r>
            <a:r>
              <a:rPr lang="en-US" sz="1600" i="1">
                <a:latin typeface="Tahoma" pitchFamily="34" charset="0"/>
              </a:rPr>
              <a:t>can be designed algorithmically</a:t>
            </a:r>
            <a:r>
              <a:rPr lang="en-US" sz="1600">
                <a:latin typeface="Tahoma" pitchFamily="34" charset="0"/>
              </a:rPr>
              <a:t>.</a:t>
            </a:r>
          </a:p>
        </p:txBody>
      </p:sp>
      <p:sp>
        <p:nvSpPr>
          <p:cNvPr id="7189" name="Footer Placeholder 3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1: Magnitude Comparator (4-bit)</a:t>
            </a:r>
            <a:endParaRPr lang="en-US" smtClean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693025" cy="41910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b="1" dirty="0" smtClean="0"/>
              <a:t>Designing EQ:</a:t>
            </a:r>
            <a:br>
              <a:rPr lang="en-US" b="1" dirty="0" smtClean="0"/>
            </a:br>
            <a:endParaRPr lang="en-US" b="1" dirty="0" smtClean="0"/>
          </a:p>
          <a:p>
            <a:pPr>
              <a:defRPr/>
            </a:pPr>
            <a:r>
              <a:rPr lang="en-US" dirty="0" smtClean="0"/>
              <a:t>Define X</a:t>
            </a:r>
            <a:r>
              <a:rPr lang="en-US" baseline="-25000" dirty="0" smtClean="0"/>
              <a:t>i</a:t>
            </a:r>
            <a:r>
              <a:rPr lang="en-US" dirty="0" smtClean="0"/>
              <a:t> = A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xnor</a:t>
            </a:r>
            <a:r>
              <a:rPr lang="en-US" dirty="0" smtClean="0"/>
              <a:t> B</a:t>
            </a:r>
            <a:r>
              <a:rPr lang="en-US" baseline="-25000" dirty="0" smtClean="0"/>
              <a:t>i</a:t>
            </a:r>
            <a:r>
              <a:rPr lang="en-US" dirty="0" smtClean="0"/>
              <a:t> = A</a:t>
            </a:r>
            <a:r>
              <a:rPr lang="en-US" baseline="-25000" dirty="0" smtClean="0"/>
              <a:t>i</a:t>
            </a:r>
            <a:r>
              <a:rPr lang="en-US" dirty="0" smtClean="0"/>
              <a:t> B</a:t>
            </a:r>
            <a:r>
              <a:rPr lang="en-US" baseline="-25000" dirty="0" smtClean="0"/>
              <a:t>i</a:t>
            </a:r>
            <a:r>
              <a:rPr lang="en-US" dirty="0" smtClean="0"/>
              <a:t> + A</a:t>
            </a:r>
            <a:r>
              <a:rPr lang="en-US" baseline="-25000" dirty="0" smtClean="0"/>
              <a:t>i</a:t>
            </a:r>
            <a:r>
              <a:rPr lang="en-US" dirty="0" smtClean="0"/>
              <a:t>’ B</a:t>
            </a:r>
            <a:r>
              <a:rPr lang="en-US" baseline="-25000" dirty="0" smtClean="0"/>
              <a:t>i</a:t>
            </a:r>
            <a:r>
              <a:rPr lang="en-US" dirty="0" smtClean="0"/>
              <a:t>’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  <a:r>
              <a:rPr lang="en-US" dirty="0" smtClean="0"/>
              <a:t> = 1 IFF A</a:t>
            </a:r>
            <a:r>
              <a:rPr lang="en-US" baseline="-25000" dirty="0" smtClean="0"/>
              <a:t>i</a:t>
            </a:r>
            <a:r>
              <a:rPr lang="en-US" dirty="0" smtClean="0"/>
              <a:t> = B</a:t>
            </a:r>
            <a:r>
              <a:rPr lang="en-US" baseline="-25000" dirty="0" smtClean="0"/>
              <a:t>i</a:t>
            </a:r>
            <a:r>
              <a:rPr lang="en-US" dirty="0" smtClean="0"/>
              <a:t> ∀ </a:t>
            </a:r>
            <a:r>
              <a:rPr lang="en-US" dirty="0" err="1" smtClean="0"/>
              <a:t>i</a:t>
            </a:r>
            <a:r>
              <a:rPr lang="en-US" dirty="0" smtClean="0"/>
              <a:t> =0, 1, 2 and 3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= 0 IFF A</a:t>
            </a:r>
            <a:r>
              <a:rPr lang="en-US" baseline="-25000" dirty="0" smtClean="0"/>
              <a:t>i</a:t>
            </a:r>
            <a:r>
              <a:rPr lang="en-US" dirty="0" smtClean="0"/>
              <a:t> ≠ B</a:t>
            </a:r>
            <a:r>
              <a:rPr lang="en-US" baseline="-25000" dirty="0" smtClean="0"/>
              <a:t>i</a:t>
            </a:r>
          </a:p>
          <a:p>
            <a:pPr>
              <a:defRPr/>
            </a:pPr>
            <a:r>
              <a:rPr lang="en-US" dirty="0" smtClean="0"/>
              <a:t>Therefore the condition for A = B or EQ=1 IFF</a:t>
            </a:r>
          </a:p>
          <a:p>
            <a:pPr lvl="1">
              <a:defRPr/>
            </a:pP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= B</a:t>
            </a:r>
            <a:r>
              <a:rPr lang="en-US" baseline="-25000" dirty="0" smtClean="0"/>
              <a:t>3</a:t>
            </a:r>
            <a:r>
              <a:rPr lang="en-US" dirty="0" smtClean="0"/>
              <a:t> → (X</a:t>
            </a:r>
            <a:r>
              <a:rPr lang="en-US" baseline="-25000" dirty="0" smtClean="0"/>
              <a:t>3</a:t>
            </a:r>
            <a:r>
              <a:rPr lang="en-US" dirty="0" smtClean="0"/>
              <a:t> = 1), and</a:t>
            </a:r>
          </a:p>
          <a:p>
            <a:pPr lvl="1">
              <a:defRPr/>
            </a:pP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= B</a:t>
            </a:r>
            <a:r>
              <a:rPr lang="en-US" baseline="-25000" dirty="0" smtClean="0"/>
              <a:t>2</a:t>
            </a:r>
            <a:r>
              <a:rPr lang="en-US" dirty="0" smtClean="0"/>
              <a:t> → (X</a:t>
            </a:r>
            <a:r>
              <a:rPr lang="en-US" baseline="-25000" dirty="0" smtClean="0"/>
              <a:t>2</a:t>
            </a:r>
            <a:r>
              <a:rPr lang="en-US" dirty="0" smtClean="0"/>
              <a:t> = 1), and</a:t>
            </a:r>
          </a:p>
          <a:p>
            <a:pPr lvl="1">
              <a:defRPr/>
            </a:pP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= B</a:t>
            </a:r>
            <a:r>
              <a:rPr lang="en-US" baseline="-25000" dirty="0" smtClean="0"/>
              <a:t>1</a:t>
            </a:r>
            <a:r>
              <a:rPr lang="en-US" dirty="0" smtClean="0"/>
              <a:t> → (X</a:t>
            </a:r>
            <a:r>
              <a:rPr lang="en-US" baseline="-25000" dirty="0" smtClean="0"/>
              <a:t>1</a:t>
            </a:r>
            <a:r>
              <a:rPr lang="en-US" dirty="0" smtClean="0"/>
              <a:t> = 1), and</a:t>
            </a:r>
          </a:p>
          <a:p>
            <a:pPr lvl="1">
              <a:defRPr/>
            </a:pPr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= B</a:t>
            </a:r>
            <a:r>
              <a:rPr lang="en-US" baseline="-25000" dirty="0" smtClean="0"/>
              <a:t>0</a:t>
            </a:r>
            <a:r>
              <a:rPr lang="en-US" dirty="0" smtClean="0"/>
              <a:t> → (X</a:t>
            </a:r>
            <a:r>
              <a:rPr lang="en-US" baseline="-25000" dirty="0" smtClean="0"/>
              <a:t>0</a:t>
            </a:r>
            <a:r>
              <a:rPr lang="en-US" dirty="0" smtClean="0"/>
              <a:t> = 1).</a:t>
            </a:r>
          </a:p>
          <a:p>
            <a:pPr>
              <a:defRPr/>
            </a:pPr>
            <a:r>
              <a:rPr lang="en-US" dirty="0" smtClean="0"/>
              <a:t>Thus, EQ=1 IFF X</a:t>
            </a:r>
            <a:r>
              <a:rPr lang="en-US" baseline="-25000" dirty="0" smtClean="0"/>
              <a:t>3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X</a:t>
            </a:r>
            <a:r>
              <a:rPr lang="en-US" baseline="-25000" dirty="0" smtClean="0"/>
              <a:t>0</a:t>
            </a:r>
            <a:r>
              <a:rPr lang="en-US" dirty="0" smtClean="0"/>
              <a:t> = 1. In other words, </a:t>
            </a:r>
          </a:p>
          <a:p>
            <a:pPr>
              <a:defRPr/>
            </a:pPr>
            <a:r>
              <a:rPr lang="en-US" dirty="0" smtClean="0"/>
              <a:t>        EQ = X</a:t>
            </a:r>
            <a:r>
              <a:rPr lang="en-US" baseline="-25000" dirty="0" smtClean="0"/>
              <a:t>3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X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196" name="Footer Placeholder 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1: Magnitude Comparator (4-bit)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3400" b="1" dirty="0" smtClean="0"/>
              <a:t>Designing GT and LT: </a:t>
            </a:r>
            <a:br>
              <a:rPr lang="en-US" sz="3400" b="1" dirty="0" smtClean="0"/>
            </a:br>
            <a:endParaRPr lang="en-US" sz="3400" b="1" dirty="0" smtClean="0"/>
          </a:p>
          <a:p>
            <a:pPr>
              <a:defRPr/>
            </a:pPr>
            <a:r>
              <a:rPr lang="en-US" dirty="0" smtClean="0"/>
              <a:t>GT = 1 if A &gt; B: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If A</a:t>
            </a:r>
            <a:r>
              <a:rPr lang="en-US" baseline="-25000" dirty="0" smtClean="0"/>
              <a:t>3</a:t>
            </a:r>
            <a:r>
              <a:rPr lang="en-US" dirty="0" smtClean="0"/>
              <a:t> &gt; B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</a:t>
            </a:r>
            <a:r>
              <a:rPr lang="en-US" baseline="-25000" dirty="0" smtClean="0"/>
              <a:t>3 </a:t>
            </a:r>
            <a:r>
              <a:rPr lang="en-US" dirty="0" smtClean="0"/>
              <a:t>= 1 and B</a:t>
            </a:r>
            <a:r>
              <a:rPr lang="en-US" baseline="-25000" dirty="0" smtClean="0"/>
              <a:t>3</a:t>
            </a:r>
            <a:r>
              <a:rPr lang="en-US" dirty="0" smtClean="0"/>
              <a:t> = 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If A</a:t>
            </a:r>
            <a:r>
              <a:rPr lang="en-US" baseline="-25000" dirty="0" smtClean="0"/>
              <a:t>3</a:t>
            </a:r>
            <a:r>
              <a:rPr lang="en-US" dirty="0" smtClean="0"/>
              <a:t> = B</a:t>
            </a:r>
            <a:r>
              <a:rPr lang="en-US" baseline="-25000" dirty="0" smtClean="0"/>
              <a:t>3</a:t>
            </a:r>
            <a:r>
              <a:rPr lang="en-US" dirty="0" smtClean="0"/>
              <a:t> and A</a:t>
            </a:r>
            <a:r>
              <a:rPr lang="en-US" baseline="-25000" dirty="0" smtClean="0"/>
              <a:t>2</a:t>
            </a:r>
            <a:r>
              <a:rPr lang="en-US" dirty="0" smtClean="0"/>
              <a:t> &gt; B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If A</a:t>
            </a:r>
            <a:r>
              <a:rPr lang="en-US" baseline="-25000" dirty="0" smtClean="0"/>
              <a:t>3</a:t>
            </a:r>
            <a:r>
              <a:rPr lang="en-US" dirty="0" smtClean="0"/>
              <a:t> = B</a:t>
            </a:r>
            <a:r>
              <a:rPr lang="en-US" baseline="-25000" dirty="0" smtClean="0"/>
              <a:t>3</a:t>
            </a:r>
            <a:r>
              <a:rPr lang="en-US" dirty="0" smtClean="0"/>
              <a:t> and A</a:t>
            </a:r>
            <a:r>
              <a:rPr lang="en-US" baseline="-25000" dirty="0" smtClean="0"/>
              <a:t>2</a:t>
            </a:r>
            <a:r>
              <a:rPr lang="en-US" dirty="0" smtClean="0"/>
              <a:t> = B</a:t>
            </a:r>
            <a:r>
              <a:rPr lang="en-US" baseline="-25000" dirty="0" smtClean="0"/>
              <a:t>2</a:t>
            </a:r>
            <a:r>
              <a:rPr lang="en-US" dirty="0" smtClean="0"/>
              <a:t> and A</a:t>
            </a:r>
            <a:r>
              <a:rPr lang="en-US" baseline="-25000" dirty="0" smtClean="0"/>
              <a:t>1</a:t>
            </a:r>
            <a:r>
              <a:rPr lang="en-US" dirty="0" smtClean="0"/>
              <a:t> &gt; A</a:t>
            </a:r>
            <a:r>
              <a:rPr lang="en-US" baseline="-25000" dirty="0" smtClean="0"/>
              <a:t>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If A</a:t>
            </a:r>
            <a:r>
              <a:rPr lang="en-US" baseline="-25000" dirty="0" smtClean="0"/>
              <a:t>3</a:t>
            </a:r>
            <a:r>
              <a:rPr lang="en-US" dirty="0" smtClean="0"/>
              <a:t> = B</a:t>
            </a:r>
            <a:r>
              <a:rPr lang="en-US" baseline="-25000" dirty="0" smtClean="0"/>
              <a:t>3</a:t>
            </a:r>
            <a:r>
              <a:rPr lang="en-US" dirty="0" smtClean="0"/>
              <a:t> and A</a:t>
            </a:r>
            <a:r>
              <a:rPr lang="en-US" baseline="-25000" dirty="0" smtClean="0"/>
              <a:t>2</a:t>
            </a:r>
            <a:r>
              <a:rPr lang="en-US" dirty="0" smtClean="0"/>
              <a:t> = B</a:t>
            </a:r>
            <a:r>
              <a:rPr lang="en-US" baseline="-25000" dirty="0" smtClean="0"/>
              <a:t>2</a:t>
            </a:r>
            <a:r>
              <a:rPr lang="en-US" dirty="0" smtClean="0"/>
              <a:t> and A</a:t>
            </a:r>
            <a:r>
              <a:rPr lang="en-US" baseline="-25000" dirty="0" smtClean="0"/>
              <a:t>1</a:t>
            </a:r>
            <a:r>
              <a:rPr lang="en-US" dirty="0" smtClean="0"/>
              <a:t> = B</a:t>
            </a:r>
            <a:r>
              <a:rPr lang="en-US" baseline="-25000" dirty="0" smtClean="0"/>
              <a:t>1</a:t>
            </a:r>
            <a:r>
              <a:rPr lang="en-US" dirty="0" smtClean="0"/>
              <a:t> and A</a:t>
            </a:r>
            <a:r>
              <a:rPr lang="en-US" baseline="-25000" dirty="0" smtClean="0"/>
              <a:t>0</a:t>
            </a:r>
            <a:r>
              <a:rPr lang="en-US" dirty="0" smtClean="0"/>
              <a:t> &gt; B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Therefore,</a:t>
            </a:r>
          </a:p>
          <a:p>
            <a:pPr lvl="1">
              <a:defRPr/>
            </a:pPr>
            <a:r>
              <a:rPr lang="en-US" dirty="0" smtClean="0"/>
              <a:t>GT = A</a:t>
            </a:r>
            <a:r>
              <a:rPr lang="en-US" baseline="-25000" dirty="0" smtClean="0"/>
              <a:t>3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‘ + X</a:t>
            </a:r>
            <a:r>
              <a:rPr lang="en-US" baseline="-25000" dirty="0" smtClean="0"/>
              <a:t>3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 B</a:t>
            </a:r>
            <a:r>
              <a:rPr lang="en-US" baseline="-25000" dirty="0" smtClean="0"/>
              <a:t>2</a:t>
            </a:r>
            <a:r>
              <a:rPr lang="en-US" dirty="0" smtClean="0"/>
              <a:t>‘ + X</a:t>
            </a:r>
            <a:r>
              <a:rPr lang="en-US" baseline="-25000" dirty="0" smtClean="0"/>
              <a:t>3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 smtClean="0"/>
              <a:t>‘ + X</a:t>
            </a:r>
            <a:r>
              <a:rPr lang="en-US" baseline="-25000" dirty="0" smtClean="0"/>
              <a:t>3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B</a:t>
            </a:r>
            <a:r>
              <a:rPr lang="en-US" baseline="-25000" dirty="0" smtClean="0"/>
              <a:t>0</a:t>
            </a:r>
            <a:r>
              <a:rPr lang="en-US" dirty="0" smtClean="0"/>
              <a:t>‘</a:t>
            </a:r>
          </a:p>
          <a:p>
            <a:pPr lvl="1">
              <a:defRPr/>
            </a:pPr>
            <a:r>
              <a:rPr lang="en-US" dirty="0" smtClean="0"/>
              <a:t>Similarly, LT = A</a:t>
            </a:r>
            <a:r>
              <a:rPr lang="en-US" baseline="-25000" dirty="0" smtClean="0"/>
              <a:t>3</a:t>
            </a:r>
            <a:r>
              <a:rPr lang="en-US" dirty="0" smtClean="0"/>
              <a:t>’B</a:t>
            </a:r>
            <a:r>
              <a:rPr lang="en-US" baseline="-25000" dirty="0" smtClean="0"/>
              <a:t>3</a:t>
            </a:r>
            <a:r>
              <a:rPr lang="en-US" dirty="0" smtClean="0"/>
              <a:t> + X</a:t>
            </a:r>
            <a:r>
              <a:rPr lang="en-US" baseline="-25000" dirty="0" smtClean="0"/>
              <a:t>3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‘B</a:t>
            </a:r>
            <a:r>
              <a:rPr lang="en-US" baseline="-25000" dirty="0" smtClean="0"/>
              <a:t>2</a:t>
            </a:r>
            <a:r>
              <a:rPr lang="en-US" dirty="0" smtClean="0"/>
              <a:t> + X</a:t>
            </a:r>
            <a:r>
              <a:rPr lang="en-US" baseline="-25000" dirty="0" smtClean="0"/>
              <a:t>3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’B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3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’ B</a:t>
            </a:r>
            <a:r>
              <a:rPr lang="en-US" baseline="-25000" dirty="0" smtClean="0"/>
              <a:t>0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1: Magnitude Comparator (4-bit)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2819400" cy="4035425"/>
          </a:xfrm>
        </p:spPr>
        <p:txBody>
          <a:bodyPr/>
          <a:lstStyle/>
          <a:p>
            <a:r>
              <a:rPr lang="en-US" sz="1800" b="1" smtClean="0"/>
              <a:t>EQ = X</a:t>
            </a:r>
            <a:r>
              <a:rPr lang="en-US" sz="1800" b="1" baseline="-25000" smtClean="0"/>
              <a:t>3</a:t>
            </a:r>
            <a:r>
              <a:rPr lang="en-US" sz="1800" b="1" smtClean="0"/>
              <a:t> X</a:t>
            </a:r>
            <a:r>
              <a:rPr lang="en-US" sz="1800" b="1" baseline="-25000" smtClean="0"/>
              <a:t>2</a:t>
            </a:r>
            <a:r>
              <a:rPr lang="en-US" sz="1800" b="1" smtClean="0"/>
              <a:t> X</a:t>
            </a:r>
            <a:r>
              <a:rPr lang="en-US" sz="1800" b="1" baseline="-25000" smtClean="0"/>
              <a:t>1</a:t>
            </a:r>
            <a:r>
              <a:rPr lang="en-US" sz="1800" b="1" smtClean="0"/>
              <a:t> X</a:t>
            </a:r>
            <a:r>
              <a:rPr lang="en-US" sz="1800" b="1" baseline="-25000" smtClean="0"/>
              <a:t>0</a:t>
            </a:r>
            <a:endParaRPr lang="en-US" smtClean="0"/>
          </a:p>
          <a:p>
            <a:endParaRPr lang="en-US" sz="1800" b="1" smtClean="0"/>
          </a:p>
          <a:p>
            <a:r>
              <a:rPr lang="en-US" sz="1800" b="1" smtClean="0"/>
              <a:t>GT = A</a:t>
            </a:r>
            <a:r>
              <a:rPr lang="en-US" sz="1800" b="1" baseline="-25000" smtClean="0"/>
              <a:t>3</a:t>
            </a:r>
            <a:r>
              <a:rPr lang="en-US" sz="1800" b="1" smtClean="0"/>
              <a:t>B</a:t>
            </a:r>
            <a:r>
              <a:rPr lang="en-US" sz="1800" b="1" baseline="-25000" smtClean="0"/>
              <a:t>3</a:t>
            </a:r>
            <a:r>
              <a:rPr lang="en-US" sz="1800" b="1" smtClean="0"/>
              <a:t>’  </a:t>
            </a:r>
            <a:br>
              <a:rPr lang="en-US" sz="1800" b="1" smtClean="0"/>
            </a:br>
            <a:r>
              <a:rPr lang="en-US" sz="1800" b="1" smtClean="0"/>
              <a:t>+  X</a:t>
            </a:r>
            <a:r>
              <a:rPr lang="en-US" sz="1800" b="1" baseline="-25000" smtClean="0"/>
              <a:t>3</a:t>
            </a:r>
            <a:r>
              <a:rPr lang="en-US" sz="1800" b="1" smtClean="0"/>
              <a:t>A</a:t>
            </a:r>
            <a:r>
              <a:rPr lang="en-US" sz="1800" b="1" baseline="-25000" smtClean="0"/>
              <a:t>2</a:t>
            </a:r>
            <a:r>
              <a:rPr lang="en-US" sz="1800" b="1" smtClean="0"/>
              <a:t>B</a:t>
            </a:r>
            <a:r>
              <a:rPr lang="en-US" sz="1800" b="1" baseline="-25000" smtClean="0"/>
              <a:t>2</a:t>
            </a:r>
            <a:r>
              <a:rPr lang="en-US" sz="1800" b="1" smtClean="0"/>
              <a:t>’ </a:t>
            </a:r>
            <a:br>
              <a:rPr lang="en-US" sz="1800" b="1" smtClean="0"/>
            </a:br>
            <a:r>
              <a:rPr lang="en-US" sz="1800" b="1" smtClean="0"/>
              <a:t>+  X</a:t>
            </a:r>
            <a:r>
              <a:rPr lang="en-US" sz="1800" b="1" baseline="-25000" smtClean="0"/>
              <a:t>3</a:t>
            </a:r>
            <a:r>
              <a:rPr lang="en-US" sz="1800" b="1" smtClean="0"/>
              <a:t>X</a:t>
            </a:r>
            <a:r>
              <a:rPr lang="en-US" sz="1800" b="1" baseline="-25000" smtClean="0"/>
              <a:t>2</a:t>
            </a:r>
            <a:r>
              <a:rPr lang="en-US" sz="1800" b="1" smtClean="0"/>
              <a:t>A</a:t>
            </a:r>
            <a:r>
              <a:rPr lang="en-US" sz="1800" b="1" baseline="-25000" smtClean="0"/>
              <a:t>1</a:t>
            </a:r>
            <a:r>
              <a:rPr lang="en-US" sz="1800" b="1" smtClean="0"/>
              <a:t>B</a:t>
            </a:r>
            <a:r>
              <a:rPr lang="en-US" sz="1800" b="1" baseline="-25000" smtClean="0"/>
              <a:t>1</a:t>
            </a:r>
            <a:r>
              <a:rPr lang="en-US" sz="1800" b="1" smtClean="0"/>
              <a:t>’  </a:t>
            </a:r>
            <a:br>
              <a:rPr lang="en-US" sz="1800" b="1" smtClean="0"/>
            </a:br>
            <a:r>
              <a:rPr lang="en-US" sz="1800" b="1" smtClean="0"/>
              <a:t>+  X</a:t>
            </a:r>
            <a:r>
              <a:rPr lang="en-US" sz="1800" b="1" baseline="-25000" smtClean="0"/>
              <a:t>3</a:t>
            </a:r>
            <a:r>
              <a:rPr lang="en-US" sz="1800" b="1" smtClean="0"/>
              <a:t>X</a:t>
            </a:r>
            <a:r>
              <a:rPr lang="en-US" sz="1800" b="1" baseline="-25000" smtClean="0"/>
              <a:t>2</a:t>
            </a:r>
            <a:r>
              <a:rPr lang="en-US" sz="1800" b="1" smtClean="0"/>
              <a:t>X</a:t>
            </a:r>
            <a:r>
              <a:rPr lang="en-US" sz="1800" b="1" baseline="-25000" smtClean="0"/>
              <a:t>1</a:t>
            </a:r>
            <a:r>
              <a:rPr lang="en-US" sz="1800" b="1" smtClean="0"/>
              <a:t>A</a:t>
            </a:r>
            <a:r>
              <a:rPr lang="en-US" sz="1800" b="1" baseline="-25000" smtClean="0"/>
              <a:t>0</a:t>
            </a:r>
            <a:r>
              <a:rPr lang="en-US" sz="1800" b="1" smtClean="0"/>
              <a:t>B</a:t>
            </a:r>
            <a:r>
              <a:rPr lang="en-US" sz="1800" b="1" baseline="-25000" smtClean="0"/>
              <a:t>0</a:t>
            </a:r>
            <a:r>
              <a:rPr lang="en-US" sz="1800" b="1" smtClean="0"/>
              <a:t>’</a:t>
            </a:r>
          </a:p>
          <a:p>
            <a:endParaRPr lang="en-US" sz="1800" b="1" smtClean="0"/>
          </a:p>
          <a:p>
            <a:r>
              <a:rPr lang="en-US" sz="1800" b="1" smtClean="0"/>
              <a:t>LT = B</a:t>
            </a:r>
            <a:r>
              <a:rPr lang="en-US" sz="1800" b="1" baseline="-25000" smtClean="0"/>
              <a:t>3</a:t>
            </a:r>
            <a:r>
              <a:rPr lang="en-US" sz="1800" b="1" smtClean="0"/>
              <a:t>A</a:t>
            </a:r>
            <a:r>
              <a:rPr lang="en-US" sz="1800" b="1" baseline="-25000" smtClean="0"/>
              <a:t>3</a:t>
            </a:r>
            <a:r>
              <a:rPr lang="en-US" sz="1800" b="1" smtClean="0"/>
              <a:t>’ </a:t>
            </a:r>
            <a:br>
              <a:rPr lang="en-US" sz="1800" b="1" smtClean="0"/>
            </a:br>
            <a:r>
              <a:rPr lang="en-US" sz="1800" b="1" smtClean="0"/>
              <a:t>+  X</a:t>
            </a:r>
            <a:r>
              <a:rPr lang="en-US" sz="1800" b="1" baseline="-25000" smtClean="0"/>
              <a:t>3</a:t>
            </a:r>
            <a:r>
              <a:rPr lang="en-US" sz="1800" b="1" smtClean="0"/>
              <a:t>B</a:t>
            </a:r>
            <a:r>
              <a:rPr lang="en-US" sz="1800" b="1" baseline="-25000" smtClean="0"/>
              <a:t>2</a:t>
            </a:r>
            <a:r>
              <a:rPr lang="en-US" sz="1800" b="1" smtClean="0"/>
              <a:t>A</a:t>
            </a:r>
            <a:r>
              <a:rPr lang="en-US" sz="1800" b="1" baseline="-25000" smtClean="0"/>
              <a:t>2</a:t>
            </a:r>
            <a:r>
              <a:rPr lang="en-US" sz="1800" b="1" smtClean="0"/>
              <a:t>’ </a:t>
            </a:r>
            <a:br>
              <a:rPr lang="en-US" sz="1800" b="1" smtClean="0"/>
            </a:br>
            <a:r>
              <a:rPr lang="en-US" sz="1800" b="1" smtClean="0"/>
              <a:t>+  X</a:t>
            </a:r>
            <a:r>
              <a:rPr lang="en-US" sz="1800" b="1" baseline="-25000" smtClean="0"/>
              <a:t>3</a:t>
            </a:r>
            <a:r>
              <a:rPr lang="en-US" sz="1800" b="1" smtClean="0"/>
              <a:t>X</a:t>
            </a:r>
            <a:r>
              <a:rPr lang="en-US" sz="1800" b="1" baseline="-25000" smtClean="0"/>
              <a:t>2</a:t>
            </a:r>
            <a:r>
              <a:rPr lang="en-US" sz="1800" b="1" smtClean="0"/>
              <a:t>B</a:t>
            </a:r>
            <a:r>
              <a:rPr lang="en-US" sz="1800" b="1" baseline="-25000" smtClean="0"/>
              <a:t>1</a:t>
            </a:r>
            <a:r>
              <a:rPr lang="en-US" sz="1800" b="1" smtClean="0"/>
              <a:t>A</a:t>
            </a:r>
            <a:r>
              <a:rPr lang="en-US" sz="1800" b="1" baseline="-25000" smtClean="0"/>
              <a:t>1</a:t>
            </a:r>
            <a:r>
              <a:rPr lang="en-US" sz="1800" b="1" smtClean="0"/>
              <a:t>’ </a:t>
            </a:r>
            <a:br>
              <a:rPr lang="en-US" sz="1800" b="1" smtClean="0"/>
            </a:br>
            <a:r>
              <a:rPr lang="en-US" sz="1800" b="1" smtClean="0"/>
              <a:t>+  X</a:t>
            </a:r>
            <a:r>
              <a:rPr lang="en-US" sz="1800" b="1" baseline="-25000" smtClean="0"/>
              <a:t>3</a:t>
            </a:r>
            <a:r>
              <a:rPr lang="en-US" sz="1800" b="1" smtClean="0"/>
              <a:t>X</a:t>
            </a:r>
            <a:r>
              <a:rPr lang="en-US" sz="1800" b="1" baseline="-25000" smtClean="0"/>
              <a:t>2</a:t>
            </a:r>
            <a:r>
              <a:rPr lang="en-US" sz="1800" b="1" smtClean="0"/>
              <a:t>X</a:t>
            </a:r>
            <a:r>
              <a:rPr lang="en-US" sz="1800" b="1" baseline="-25000" smtClean="0"/>
              <a:t>1</a:t>
            </a:r>
            <a:r>
              <a:rPr lang="en-US" sz="1800" b="1" smtClean="0"/>
              <a:t>B</a:t>
            </a:r>
            <a:r>
              <a:rPr lang="en-US" sz="1800" b="1" baseline="-25000" smtClean="0"/>
              <a:t>0</a:t>
            </a:r>
            <a:r>
              <a:rPr lang="en-US" sz="1800" b="1" smtClean="0"/>
              <a:t>A</a:t>
            </a:r>
            <a:r>
              <a:rPr lang="en-US" sz="1800" b="1" baseline="-25000" smtClean="0"/>
              <a:t>0</a:t>
            </a:r>
            <a:r>
              <a:rPr lang="en-US" sz="1800" b="1" smtClean="0"/>
              <a:t>’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2313" y="1793875"/>
            <a:ext cx="528002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109913" y="1779588"/>
            <a:ext cx="5486400" cy="4419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490913" y="5818188"/>
            <a:ext cx="1889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4-bit magnitude comparator</a:t>
            </a:r>
          </a:p>
        </p:txBody>
      </p:sp>
      <p:sp>
        <p:nvSpPr>
          <p:cNvPr id="10247" name="Footer Placeholder 2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1: Magnitude Comparator (4-bit)</a:t>
            </a:r>
            <a:endParaRPr lang="en-US" sz="2800" smtClean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693025" cy="2133600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Do you need all three outputs?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Two outputs can tell about the third one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Example: when A is NOT GREATER THAN B, and A is NOT LESS THAN B THEN A is EQUAL TO B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Therefore, we can save some logic gates:</a:t>
            </a:r>
            <a:endParaRPr lang="en-US" dirty="0"/>
          </a:p>
        </p:txBody>
      </p:sp>
      <p:grpSp>
        <p:nvGrpSpPr>
          <p:cNvPr id="11268" name="Group 49"/>
          <p:cNvGrpSpPr>
            <a:grpSpLocks/>
          </p:cNvGrpSpPr>
          <p:nvPr/>
        </p:nvGrpSpPr>
        <p:grpSpPr bwMode="auto">
          <a:xfrm>
            <a:off x="5743575" y="4846638"/>
            <a:ext cx="1222375" cy="592137"/>
            <a:chOff x="3616" y="3071"/>
            <a:chExt cx="770" cy="373"/>
          </a:xfrm>
        </p:grpSpPr>
        <p:sp>
          <p:nvSpPr>
            <p:cNvPr id="11287" name="Text Box 13"/>
            <p:cNvSpPr txBox="1">
              <a:spLocks noChangeArrowheads="1"/>
            </p:cNvSpPr>
            <p:nvPr/>
          </p:nvSpPr>
          <p:spPr bwMode="auto">
            <a:xfrm>
              <a:off x="4144" y="3071"/>
              <a:ext cx="24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EQ</a:t>
              </a:r>
            </a:p>
          </p:txBody>
        </p:sp>
        <p:grpSp>
          <p:nvGrpSpPr>
            <p:cNvPr id="11288" name="Group 14"/>
            <p:cNvGrpSpPr>
              <a:grpSpLocks noChangeAspect="1"/>
            </p:cNvGrpSpPr>
            <p:nvPr/>
          </p:nvGrpSpPr>
          <p:grpSpPr bwMode="auto">
            <a:xfrm>
              <a:off x="3616" y="3072"/>
              <a:ext cx="744" cy="372"/>
              <a:chOff x="4126" y="3552"/>
              <a:chExt cx="1115" cy="590"/>
            </a:xfrm>
          </p:grpSpPr>
          <p:sp>
            <p:nvSpPr>
              <p:cNvPr id="11290" name="Freeform 15"/>
              <p:cNvSpPr>
                <a:spLocks noChangeAspect="1"/>
              </p:cNvSpPr>
              <p:nvPr/>
            </p:nvSpPr>
            <p:spPr bwMode="auto">
              <a:xfrm>
                <a:off x="4127" y="3552"/>
                <a:ext cx="75" cy="590"/>
              </a:xfrm>
              <a:custGeom>
                <a:avLst/>
                <a:gdLst>
                  <a:gd name="T0" fmla="*/ 0 w 192"/>
                  <a:gd name="T1" fmla="*/ 0 h 1152"/>
                  <a:gd name="T2" fmla="*/ 75 w 192"/>
                  <a:gd name="T3" fmla="*/ 295 h 1152"/>
                  <a:gd name="T4" fmla="*/ 0 w 192"/>
                  <a:gd name="T5" fmla="*/ 590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11291" name="Group 16"/>
              <p:cNvGrpSpPr>
                <a:grpSpLocks noChangeAspect="1"/>
              </p:cNvGrpSpPr>
              <p:nvPr/>
            </p:nvGrpSpPr>
            <p:grpSpPr bwMode="auto">
              <a:xfrm>
                <a:off x="4127" y="3552"/>
                <a:ext cx="680" cy="295"/>
                <a:chOff x="2880" y="2736"/>
                <a:chExt cx="1728" cy="576"/>
              </a:xfrm>
            </p:grpSpPr>
            <p:sp>
              <p:nvSpPr>
                <p:cNvPr id="11296" name="Line 17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1297" name="Freeform 18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1292" name="Group 19"/>
              <p:cNvGrpSpPr>
                <a:grpSpLocks noChangeAspect="1"/>
              </p:cNvGrpSpPr>
              <p:nvPr/>
            </p:nvGrpSpPr>
            <p:grpSpPr bwMode="auto">
              <a:xfrm flipV="1">
                <a:off x="4126" y="3843"/>
                <a:ext cx="680" cy="295"/>
                <a:chOff x="2880" y="2736"/>
                <a:chExt cx="1728" cy="576"/>
              </a:xfrm>
            </p:grpSpPr>
            <p:sp>
              <p:nvSpPr>
                <p:cNvPr id="11294" name="Line 20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1295" name="Freeform 21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11293" name="Line 22"/>
              <p:cNvSpPr>
                <a:spLocks noChangeAspect="1" noChangeShapeType="1"/>
              </p:cNvSpPr>
              <p:nvPr/>
            </p:nvSpPr>
            <p:spPr bwMode="auto">
              <a:xfrm>
                <a:off x="4808" y="3838"/>
                <a:ext cx="4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1289" name="Oval 23"/>
            <p:cNvSpPr>
              <a:spLocks noChangeAspect="1" noChangeArrowheads="1"/>
            </p:cNvSpPr>
            <p:nvPr/>
          </p:nvSpPr>
          <p:spPr bwMode="auto">
            <a:xfrm rot="5400000">
              <a:off x="4053" y="3204"/>
              <a:ext cx="81" cy="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232473" name="Rectangle 25"/>
          <p:cNvSpPr>
            <a:spLocks noChangeArrowheads="1"/>
          </p:cNvSpPr>
          <p:nvPr/>
        </p:nvSpPr>
        <p:spPr bwMode="auto">
          <a:xfrm>
            <a:off x="3062288" y="4267200"/>
            <a:ext cx="1828800" cy="1828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11270" name="AutoShape 27"/>
          <p:cNvSpPr>
            <a:spLocks noChangeArrowheads="1"/>
          </p:cNvSpPr>
          <p:nvPr/>
        </p:nvSpPr>
        <p:spPr bwMode="auto">
          <a:xfrm>
            <a:off x="2071688" y="46482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1271" name="Line 28"/>
          <p:cNvSpPr>
            <a:spLocks noChangeShapeType="1"/>
          </p:cNvSpPr>
          <p:nvPr/>
        </p:nvSpPr>
        <p:spPr bwMode="auto">
          <a:xfrm flipH="1">
            <a:off x="2300288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1272" name="Text Box 29"/>
          <p:cNvSpPr txBox="1">
            <a:spLocks noChangeArrowheads="1"/>
          </p:cNvSpPr>
          <p:nvPr/>
        </p:nvSpPr>
        <p:spPr bwMode="auto">
          <a:xfrm>
            <a:off x="2057400" y="4303713"/>
            <a:ext cx="822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4-bit input</a:t>
            </a:r>
          </a:p>
        </p:txBody>
      </p:sp>
      <p:sp>
        <p:nvSpPr>
          <p:cNvPr id="11273" name="AutoShape 31"/>
          <p:cNvSpPr>
            <a:spLocks noChangeArrowheads="1"/>
          </p:cNvSpPr>
          <p:nvPr/>
        </p:nvSpPr>
        <p:spPr bwMode="auto">
          <a:xfrm>
            <a:off x="2085975" y="56388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1274" name="Line 32"/>
          <p:cNvSpPr>
            <a:spLocks noChangeShapeType="1"/>
          </p:cNvSpPr>
          <p:nvPr/>
        </p:nvSpPr>
        <p:spPr bwMode="auto">
          <a:xfrm flipH="1">
            <a:off x="2314575" y="5562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1275" name="Text Box 33"/>
          <p:cNvSpPr txBox="1">
            <a:spLocks noChangeArrowheads="1"/>
          </p:cNvSpPr>
          <p:nvPr/>
        </p:nvSpPr>
        <p:spPr bwMode="auto">
          <a:xfrm>
            <a:off x="2071688" y="5294313"/>
            <a:ext cx="822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/>
              <a:t>4-bit input</a:t>
            </a:r>
          </a:p>
        </p:txBody>
      </p:sp>
      <p:sp>
        <p:nvSpPr>
          <p:cNvPr id="11276" name="Line 34"/>
          <p:cNvSpPr>
            <a:spLocks noChangeShapeType="1"/>
          </p:cNvSpPr>
          <p:nvPr/>
        </p:nvSpPr>
        <p:spPr bwMode="auto">
          <a:xfrm>
            <a:off x="4891088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1277" name="Line 36"/>
          <p:cNvSpPr>
            <a:spLocks noChangeShapeType="1"/>
          </p:cNvSpPr>
          <p:nvPr/>
        </p:nvSpPr>
        <p:spPr bwMode="auto">
          <a:xfrm>
            <a:off x="4891088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1278" name="Text Box 37"/>
          <p:cNvSpPr txBox="1">
            <a:spLocks noChangeArrowheads="1"/>
          </p:cNvSpPr>
          <p:nvPr/>
        </p:nvSpPr>
        <p:spPr bwMode="auto">
          <a:xfrm>
            <a:off x="4433888" y="4419600"/>
            <a:ext cx="4016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GT</a:t>
            </a:r>
          </a:p>
        </p:txBody>
      </p:sp>
      <p:sp>
        <p:nvSpPr>
          <p:cNvPr id="11279" name="Text Box 38"/>
          <p:cNvSpPr txBox="1">
            <a:spLocks noChangeArrowheads="1"/>
          </p:cNvSpPr>
          <p:nvPr/>
        </p:nvSpPr>
        <p:spPr bwMode="auto">
          <a:xfrm>
            <a:off x="4433888" y="5059363"/>
            <a:ext cx="401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EQ</a:t>
            </a:r>
          </a:p>
        </p:txBody>
      </p:sp>
      <p:sp>
        <p:nvSpPr>
          <p:cNvPr id="11280" name="Text Box 39"/>
          <p:cNvSpPr txBox="1">
            <a:spLocks noChangeArrowheads="1"/>
          </p:cNvSpPr>
          <p:nvPr/>
        </p:nvSpPr>
        <p:spPr bwMode="auto">
          <a:xfrm>
            <a:off x="4446226" y="5668963"/>
            <a:ext cx="359499" cy="2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 smtClean="0"/>
              <a:t>LT</a:t>
            </a:r>
            <a:endParaRPr lang="en-US" sz="1200" b="1" dirty="0"/>
          </a:p>
        </p:txBody>
      </p:sp>
      <p:sp>
        <p:nvSpPr>
          <p:cNvPr id="11281" name="Text Box 40"/>
          <p:cNvSpPr txBox="1">
            <a:spLocks noChangeArrowheads="1"/>
          </p:cNvSpPr>
          <p:nvPr/>
        </p:nvSpPr>
        <p:spPr bwMode="auto">
          <a:xfrm>
            <a:off x="3294063" y="4343400"/>
            <a:ext cx="1217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4-bit magnitude</a:t>
            </a:r>
          </a:p>
          <a:p>
            <a:r>
              <a:rPr lang="en-US" sz="1200" b="1"/>
              <a:t>comparator</a:t>
            </a:r>
          </a:p>
        </p:txBody>
      </p:sp>
      <p:sp>
        <p:nvSpPr>
          <p:cNvPr id="11282" name="Text Box 41"/>
          <p:cNvSpPr txBox="1">
            <a:spLocks noChangeArrowheads="1"/>
          </p:cNvSpPr>
          <p:nvPr/>
        </p:nvSpPr>
        <p:spPr bwMode="auto">
          <a:xfrm>
            <a:off x="3124200" y="4572000"/>
            <a:ext cx="290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A</a:t>
            </a:r>
          </a:p>
        </p:txBody>
      </p:sp>
      <p:sp>
        <p:nvSpPr>
          <p:cNvPr id="11283" name="Text Box 42"/>
          <p:cNvSpPr txBox="1">
            <a:spLocks noChangeArrowheads="1"/>
          </p:cNvSpPr>
          <p:nvPr/>
        </p:nvSpPr>
        <p:spPr bwMode="auto">
          <a:xfrm>
            <a:off x="3124200" y="5592763"/>
            <a:ext cx="282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/>
              <a:t>B</a:t>
            </a:r>
          </a:p>
        </p:txBody>
      </p:sp>
      <p:sp>
        <p:nvSpPr>
          <p:cNvPr id="11284" name="Freeform 47"/>
          <p:cNvSpPr>
            <a:spLocks/>
          </p:cNvSpPr>
          <p:nvPr/>
        </p:nvSpPr>
        <p:spPr bwMode="auto">
          <a:xfrm>
            <a:off x="5257800" y="4572000"/>
            <a:ext cx="533400" cy="381000"/>
          </a:xfrm>
          <a:custGeom>
            <a:avLst/>
            <a:gdLst>
              <a:gd name="T0" fmla="*/ 0 w 336"/>
              <a:gd name="T1" fmla="*/ 0 h 240"/>
              <a:gd name="T2" fmla="*/ 0 w 336"/>
              <a:gd name="T3" fmla="*/ 381000 h 240"/>
              <a:gd name="T4" fmla="*/ 533400 w 336"/>
              <a:gd name="T5" fmla="*/ 381000 h 240"/>
              <a:gd name="T6" fmla="*/ 0 60000 65536"/>
              <a:gd name="T7" fmla="*/ 0 60000 65536"/>
              <a:gd name="T8" fmla="*/ 0 60000 65536"/>
              <a:gd name="T9" fmla="*/ 0 w 336"/>
              <a:gd name="T10" fmla="*/ 0 h 240"/>
              <a:gd name="T11" fmla="*/ 336 w 33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240">
                <a:moveTo>
                  <a:pt x="0" y="0"/>
                </a:moveTo>
                <a:lnTo>
                  <a:pt x="0" y="240"/>
                </a:lnTo>
                <a:lnTo>
                  <a:pt x="336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1285" name="Freeform 48"/>
          <p:cNvSpPr>
            <a:spLocks/>
          </p:cNvSpPr>
          <p:nvPr/>
        </p:nvSpPr>
        <p:spPr bwMode="auto">
          <a:xfrm>
            <a:off x="5257800" y="5334000"/>
            <a:ext cx="533400" cy="457200"/>
          </a:xfrm>
          <a:custGeom>
            <a:avLst/>
            <a:gdLst>
              <a:gd name="T0" fmla="*/ 0 w 336"/>
              <a:gd name="T1" fmla="*/ 457200 h 288"/>
              <a:gd name="T2" fmla="*/ 0 w 336"/>
              <a:gd name="T3" fmla="*/ 0 h 288"/>
              <a:gd name="T4" fmla="*/ 533400 w 336"/>
              <a:gd name="T5" fmla="*/ 0 h 288"/>
              <a:gd name="T6" fmla="*/ 0 60000 65536"/>
              <a:gd name="T7" fmla="*/ 0 60000 65536"/>
              <a:gd name="T8" fmla="*/ 0 60000 65536"/>
              <a:gd name="T9" fmla="*/ 0 w 336"/>
              <a:gd name="T10" fmla="*/ 0 h 288"/>
              <a:gd name="T11" fmla="*/ 336 w 336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1286" name="Footer Placeholder 4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17957</TotalTime>
  <Words>1078</Words>
  <Application>Microsoft Office PowerPoint</Application>
  <PresentationFormat>On-screen Show (4:3)</PresentationFormat>
  <Paragraphs>467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1_Default Design</vt:lpstr>
      <vt:lpstr>COE 202: Digital Logic Design Combinational Circuits Part 4 </vt:lpstr>
      <vt:lpstr>Objectives</vt:lpstr>
      <vt:lpstr>Magnitude Comparator</vt:lpstr>
      <vt:lpstr>Example 1: Magnitude Comparator (4-bit)</vt:lpstr>
      <vt:lpstr>Example 1: Magnitude Comparator (4-bit)</vt:lpstr>
      <vt:lpstr>Example 1: Magnitude Comparator (4-bit)</vt:lpstr>
      <vt:lpstr>Example 1: Magnitude Comparator (4-bit)</vt:lpstr>
      <vt:lpstr>Example 1: Magnitude Comparator (4-bit)</vt:lpstr>
      <vt:lpstr>Example 1: Magnitude Comparator (4-bit)</vt:lpstr>
      <vt:lpstr>Example 2: Adding three 4-bit numbers</vt:lpstr>
      <vt:lpstr>Example 2: Adding three 4-bit numbers</vt:lpstr>
      <vt:lpstr>Example 2: Adding three 4-bit numbers</vt:lpstr>
      <vt:lpstr>Example 3: 4-to-16 Decoder</vt:lpstr>
      <vt:lpstr>Example 3: 4-to-16 Decoder</vt:lpstr>
      <vt:lpstr>Example 4: The larger of 2 numbers</vt:lpstr>
      <vt:lpstr>Example 4: The larger of 2 numbers</vt:lpstr>
      <vt:lpstr>Example 5: Excess-3 Code Converter</vt:lpstr>
      <vt:lpstr>Example 5: Excess-3 Code Converter</vt:lpstr>
      <vt:lpstr>Example 5: Excess-3 Code Converter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Combinational Circuits Part 4</dc:title>
  <dc:creator>marwan</dc:creator>
  <cp:lastModifiedBy>Dr. Marwan Abu-Amara</cp:lastModifiedBy>
  <cp:revision>1339</cp:revision>
  <cp:lastPrinted>1601-01-01T00:00:00Z</cp:lastPrinted>
  <dcterms:created xsi:type="dcterms:W3CDTF">2009-02-22T06:15:20Z</dcterms:created>
  <dcterms:modified xsi:type="dcterms:W3CDTF">2013-11-28T08:07:49Z</dcterms:modified>
</cp:coreProperties>
</file>