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3"/>
  </p:notesMasterIdLst>
  <p:sldIdLst>
    <p:sldId id="256" r:id="rId3"/>
    <p:sldId id="277" r:id="rId4"/>
    <p:sldId id="311" r:id="rId5"/>
    <p:sldId id="312" r:id="rId6"/>
    <p:sldId id="313" r:id="rId7"/>
    <p:sldId id="333" r:id="rId8"/>
    <p:sldId id="328" r:id="rId9"/>
    <p:sldId id="331" r:id="rId10"/>
    <p:sldId id="330" r:id="rId11"/>
    <p:sldId id="315" r:id="rId12"/>
    <p:sldId id="317" r:id="rId13"/>
    <p:sldId id="318" r:id="rId14"/>
    <p:sldId id="332" r:id="rId15"/>
    <p:sldId id="329" r:id="rId16"/>
    <p:sldId id="321" r:id="rId17"/>
    <p:sldId id="322" r:id="rId18"/>
    <p:sldId id="323" r:id="rId19"/>
    <p:sldId id="324" r:id="rId20"/>
    <p:sldId id="326" r:id="rId21"/>
    <p:sldId id="310" r:id="rId22"/>
  </p:sldIdLst>
  <p:sldSz cx="9144000" cy="6858000" type="screen4x3"/>
  <p:notesSz cx="6858000" cy="9144000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006600"/>
    <a:srgbClr val="00B0F0"/>
    <a:srgbClr val="6699FF"/>
    <a:srgbClr val="292929"/>
    <a:srgbClr val="CC3300"/>
    <a:srgbClr val="FF505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1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57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8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EA6FC5E-FAA8-4748-BE8F-FA096D6C47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C2A80C1-A016-4929-A228-A0D1F259F5F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8E804-636B-438A-AAE9-7E671784D6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0529-CD8C-4027-A2A4-EA1640E2CE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533400"/>
            <a:ext cx="1922462" cy="5407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8163" cy="5407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4489E-2F5B-4084-BE31-0A3C0436F2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3025" cy="40354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FFFA0-25EE-4278-AA74-8B1E31659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1DE82-AC73-4E88-A76A-102047EAB5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F66EC-21C7-4984-A97F-E98B0B6C77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7050D-EB95-4512-8CB5-2EB61B872C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D37DA-D4EC-428F-AE08-4232287CD9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DC2B5-7CCC-43CE-B911-0D432BCD96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D862C-B1F2-45FC-953A-03468B6841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1A781-58CC-43AF-BB26-E98E9A0FC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0A950-5601-4BBB-937D-56CCE29626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BE192-B997-4A04-8D28-FE8A9F09A6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8381B-E8C0-4AEC-AA1F-2A0B8B1608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C1996-833D-405E-AC1D-4C73BC8047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8D70D-56DF-4BC2-B588-F4FECAF37F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857250"/>
            <a:ext cx="2055812" cy="527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018213" cy="527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D76E1-9D2B-4234-AD9F-DA75A0AA81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7250"/>
            <a:ext cx="7769225" cy="226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F2DEF-23AB-4377-AB3F-8FF29AC48C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398EA-3A17-455A-AF0B-7D6496762D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0313" cy="40354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971B4-E8D9-49AE-AFCE-212D563B54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19766-F1EA-4FEF-B455-DA44F69C2B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04522-580E-4E02-A970-B623DCCD08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3B97F-E533-459B-A55D-A1542B39A5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11224-FD93-4EBE-9EAA-C14928A2F9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C4CED-8688-4B8A-A237-CDDCBA3AAC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30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3025" cy="403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4039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400800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0849E8E-52BC-446D-94E0-7A97E8DE8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1" name="Group 6"/>
          <p:cNvGrpSpPr>
            <a:grpSpLocks/>
          </p:cNvGrpSpPr>
          <p:nvPr/>
        </p:nvGrpSpPr>
        <p:grpSpPr bwMode="auto">
          <a:xfrm>
            <a:off x="168275" y="228600"/>
            <a:ext cx="8821738" cy="6094413"/>
            <a:chOff x="106" y="144"/>
            <a:chExt cx="5557" cy="3839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44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480" y="1077"/>
              <a:ext cx="4848" cy="1"/>
            </a:xfrm>
            <a:prstGeom prst="line">
              <a:avLst/>
            </a:prstGeom>
            <a:noFill/>
            <a:ln w="3816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3366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solidFill>
              <a:srgbClr val="CC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50"/>
            <a:ext cx="7769225" cy="226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3912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391275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796AE28-FCA1-48D6-91B2-C5A356A1B6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377950"/>
            <a:ext cx="8077200" cy="24257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700" i="1" smtClean="0">
                <a:solidFill>
                  <a:srgbClr val="000000"/>
                </a:solidFill>
              </a:rPr>
              <a:t>COE 202: Digital Logic Design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Combinational Circuits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Part 1</a:t>
            </a:r>
            <a:r>
              <a:rPr lang="en-US" sz="2100" i="1" smtClean="0">
                <a:solidFill>
                  <a:srgbClr val="000000"/>
                </a:solidFill>
              </a:rPr>
              <a:t/>
            </a:r>
            <a:br>
              <a:rPr lang="en-US" sz="2100" i="1" smtClean="0">
                <a:solidFill>
                  <a:srgbClr val="000000"/>
                </a:solidFill>
              </a:rPr>
            </a:br>
            <a:endParaRPr lang="en-US" sz="2100" i="1" smtClean="0">
              <a:solidFill>
                <a:srgbClr val="000000"/>
              </a:solidFill>
            </a:endParaRP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395538" y="3924300"/>
            <a:ext cx="4606925" cy="156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Courtesy of Dr. Ahmad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Almulhem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2743200" cy="838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000" b="1" u="sng" smtClean="0">
                <a:solidFill>
                  <a:schemeClr val="tx1"/>
                </a:solidFill>
              </a:rPr>
              <a:t>Step 2 (Formulation)</a:t>
            </a:r>
            <a:r>
              <a:rPr lang="en-US" sz="2000" b="1" smtClean="0">
                <a:solidFill>
                  <a:schemeClr val="tx1"/>
                </a:solidFill>
              </a:rPr>
              <a:t> </a:t>
            </a:r>
          </a:p>
          <a:p>
            <a:pPr algn="ctr">
              <a:buFont typeface="Wingdings" pitchFamily="2" charset="2"/>
              <a:buNone/>
            </a:pPr>
            <a:r>
              <a:rPr lang="en-US" sz="1800" smtClean="0">
                <a:solidFill>
                  <a:schemeClr val="tx1"/>
                </a:solidFill>
              </a:rPr>
              <a:t>Obtain Truth table</a:t>
            </a:r>
          </a:p>
        </p:txBody>
      </p:sp>
      <p:graphicFrame>
        <p:nvGraphicFramePr>
          <p:cNvPr id="269466" name="Group 154"/>
          <p:cNvGraphicFramePr>
            <a:graphicFrameLocks noGrp="1"/>
          </p:cNvGraphicFramePr>
          <p:nvPr/>
        </p:nvGraphicFramePr>
        <p:xfrm>
          <a:off x="990600" y="2862263"/>
          <a:ext cx="2011680" cy="3291840"/>
        </p:xfrm>
        <a:graphic>
          <a:graphicData uri="http://schemas.openxmlformats.org/drawingml/2006/table">
            <a:tbl>
              <a:tblPr/>
              <a:tblGrid>
                <a:gridCol w="502920"/>
                <a:gridCol w="502920"/>
                <a:gridCol w="502920"/>
                <a:gridCol w="50292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30" name="Rectangle 155"/>
          <p:cNvSpPr>
            <a:spLocks noChangeArrowheads="1"/>
          </p:cNvSpPr>
          <p:nvPr/>
        </p:nvSpPr>
        <p:spPr bwMode="auto">
          <a:xfrm>
            <a:off x="4267200" y="2971800"/>
            <a:ext cx="2971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1" name="Line 156"/>
          <p:cNvSpPr>
            <a:spLocks noChangeShapeType="1"/>
          </p:cNvSpPr>
          <p:nvPr/>
        </p:nvSpPr>
        <p:spPr bwMode="auto">
          <a:xfrm>
            <a:off x="4267200" y="3352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2" name="Line 157"/>
          <p:cNvSpPr>
            <a:spLocks noChangeShapeType="1"/>
          </p:cNvSpPr>
          <p:nvPr/>
        </p:nvSpPr>
        <p:spPr bwMode="auto">
          <a:xfrm>
            <a:off x="5715000" y="2971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3" name="Line 158"/>
          <p:cNvSpPr>
            <a:spLocks noChangeShapeType="1"/>
          </p:cNvSpPr>
          <p:nvPr/>
        </p:nvSpPr>
        <p:spPr bwMode="auto">
          <a:xfrm>
            <a:off x="4953000" y="2971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4" name="Line 159"/>
          <p:cNvSpPr>
            <a:spLocks noChangeShapeType="1"/>
          </p:cNvSpPr>
          <p:nvPr/>
        </p:nvSpPr>
        <p:spPr bwMode="auto">
          <a:xfrm>
            <a:off x="6477000" y="2971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5" name="Line 160"/>
          <p:cNvSpPr>
            <a:spLocks noChangeShapeType="1"/>
          </p:cNvSpPr>
          <p:nvPr/>
        </p:nvSpPr>
        <p:spPr bwMode="auto">
          <a:xfrm flipH="1" flipV="1">
            <a:off x="3886200" y="2667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6" name="Text Box 161"/>
          <p:cNvSpPr txBox="1">
            <a:spLocks noChangeArrowheads="1"/>
          </p:cNvSpPr>
          <p:nvPr/>
        </p:nvSpPr>
        <p:spPr bwMode="auto">
          <a:xfrm>
            <a:off x="3733800" y="2667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2337" name="Text Box 162"/>
          <p:cNvSpPr txBox="1">
            <a:spLocks noChangeArrowheads="1"/>
          </p:cNvSpPr>
          <p:nvPr/>
        </p:nvSpPr>
        <p:spPr bwMode="auto">
          <a:xfrm>
            <a:off x="3962400" y="2438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YZ</a:t>
            </a:r>
          </a:p>
        </p:txBody>
      </p:sp>
      <p:sp>
        <p:nvSpPr>
          <p:cNvPr id="12338" name="Text Box 163"/>
          <p:cNvSpPr txBox="1">
            <a:spLocks noChangeArrowheads="1"/>
          </p:cNvSpPr>
          <p:nvPr/>
        </p:nvSpPr>
        <p:spPr bwMode="auto">
          <a:xfrm>
            <a:off x="3962400" y="2954338"/>
            <a:ext cx="3048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2339" name="Text Box 164"/>
          <p:cNvSpPr txBox="1">
            <a:spLocks noChangeArrowheads="1"/>
          </p:cNvSpPr>
          <p:nvPr/>
        </p:nvSpPr>
        <p:spPr bwMode="auto">
          <a:xfrm>
            <a:off x="4267200" y="26670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00         01           11         10</a:t>
            </a:r>
          </a:p>
        </p:txBody>
      </p:sp>
      <p:sp>
        <p:nvSpPr>
          <p:cNvPr id="12340" name="Text Box 166"/>
          <p:cNvSpPr txBox="1">
            <a:spLocks noChangeArrowheads="1"/>
          </p:cNvSpPr>
          <p:nvPr/>
        </p:nvSpPr>
        <p:spPr bwMode="auto">
          <a:xfrm>
            <a:off x="4495800" y="2954338"/>
            <a:ext cx="27432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0         0            0          0</a:t>
            </a:r>
            <a:endParaRPr lang="en-US" i="1" baseline="-25000"/>
          </a:p>
          <a:p>
            <a:pPr>
              <a:spcBef>
                <a:spcPct val="50000"/>
              </a:spcBef>
            </a:pPr>
            <a:r>
              <a:rPr lang="en-US" i="1"/>
              <a:t>0         1  </a:t>
            </a:r>
            <a:r>
              <a:rPr lang="en-US" i="1" baseline="-25000"/>
              <a:t>              </a:t>
            </a:r>
            <a:r>
              <a:rPr lang="en-US" i="1"/>
              <a:t>1          1</a:t>
            </a:r>
            <a:endParaRPr lang="en-US" i="1" baseline="-25000"/>
          </a:p>
        </p:txBody>
      </p:sp>
      <p:sp>
        <p:nvSpPr>
          <p:cNvPr id="12341" name="Text Box 167"/>
          <p:cNvSpPr txBox="1">
            <a:spLocks noChangeArrowheads="1"/>
          </p:cNvSpPr>
          <p:nvPr/>
        </p:nvSpPr>
        <p:spPr bwMode="auto">
          <a:xfrm>
            <a:off x="4495800" y="1981200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/>
              <a:t>Step 3 (Optimization)</a:t>
            </a:r>
          </a:p>
        </p:txBody>
      </p:sp>
      <p:sp>
        <p:nvSpPr>
          <p:cNvPr id="12342" name="Oval 168"/>
          <p:cNvSpPr>
            <a:spLocks noChangeArrowheads="1"/>
          </p:cNvSpPr>
          <p:nvPr/>
        </p:nvSpPr>
        <p:spPr bwMode="auto">
          <a:xfrm>
            <a:off x="5105400" y="3352800"/>
            <a:ext cx="12954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3" name="Oval 169"/>
          <p:cNvSpPr>
            <a:spLocks noChangeArrowheads="1"/>
          </p:cNvSpPr>
          <p:nvPr/>
        </p:nvSpPr>
        <p:spPr bwMode="auto">
          <a:xfrm>
            <a:off x="5943600" y="3352800"/>
            <a:ext cx="12954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4" name="Text Box 170"/>
          <p:cNvSpPr txBox="1">
            <a:spLocks noChangeArrowheads="1"/>
          </p:cNvSpPr>
          <p:nvPr/>
        </p:nvSpPr>
        <p:spPr bwMode="auto">
          <a:xfrm>
            <a:off x="7315200" y="28956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 = XZ + XY</a:t>
            </a:r>
          </a:p>
        </p:txBody>
      </p:sp>
      <p:sp>
        <p:nvSpPr>
          <p:cNvPr id="12345" name="AutoShape 171"/>
          <p:cNvSpPr>
            <a:spLocks noChangeArrowheads="1"/>
          </p:cNvSpPr>
          <p:nvPr/>
        </p:nvSpPr>
        <p:spPr bwMode="auto">
          <a:xfrm>
            <a:off x="5486400" y="4329113"/>
            <a:ext cx="685800" cy="5334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6" name="Oval 172"/>
          <p:cNvSpPr>
            <a:spLocks noChangeArrowheads="1"/>
          </p:cNvSpPr>
          <p:nvPr/>
        </p:nvSpPr>
        <p:spPr bwMode="auto">
          <a:xfrm>
            <a:off x="6172200" y="4543425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7" name="AutoShape 173"/>
          <p:cNvSpPr>
            <a:spLocks noChangeArrowheads="1"/>
          </p:cNvSpPr>
          <p:nvPr/>
        </p:nvSpPr>
        <p:spPr bwMode="auto">
          <a:xfrm>
            <a:off x="5486400" y="5091113"/>
            <a:ext cx="685800" cy="5334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8" name="Oval 174"/>
          <p:cNvSpPr>
            <a:spLocks noChangeArrowheads="1"/>
          </p:cNvSpPr>
          <p:nvPr/>
        </p:nvSpPr>
        <p:spPr bwMode="auto">
          <a:xfrm>
            <a:off x="6172200" y="5305425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9" name="AutoShape 175"/>
          <p:cNvSpPr>
            <a:spLocks noChangeArrowheads="1"/>
          </p:cNvSpPr>
          <p:nvPr/>
        </p:nvSpPr>
        <p:spPr bwMode="auto">
          <a:xfrm>
            <a:off x="6705600" y="4800600"/>
            <a:ext cx="685800" cy="533400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0" name="Oval 176"/>
          <p:cNvSpPr>
            <a:spLocks noChangeArrowheads="1"/>
          </p:cNvSpPr>
          <p:nvPr/>
        </p:nvSpPr>
        <p:spPr bwMode="auto">
          <a:xfrm>
            <a:off x="7391400" y="5014913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1" name="Line 177"/>
          <p:cNvSpPr>
            <a:spLocks noChangeShapeType="1"/>
          </p:cNvSpPr>
          <p:nvPr/>
        </p:nvSpPr>
        <p:spPr bwMode="auto">
          <a:xfrm>
            <a:off x="5029200" y="44815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2" name="Line 178"/>
          <p:cNvSpPr>
            <a:spLocks noChangeShapeType="1"/>
          </p:cNvSpPr>
          <p:nvPr/>
        </p:nvSpPr>
        <p:spPr bwMode="auto">
          <a:xfrm>
            <a:off x="5029200" y="47101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3" name="Line 179"/>
          <p:cNvSpPr>
            <a:spLocks noChangeShapeType="1"/>
          </p:cNvSpPr>
          <p:nvPr/>
        </p:nvSpPr>
        <p:spPr bwMode="auto">
          <a:xfrm>
            <a:off x="5029200" y="52435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4" name="Line 180"/>
          <p:cNvSpPr>
            <a:spLocks noChangeShapeType="1"/>
          </p:cNvSpPr>
          <p:nvPr/>
        </p:nvSpPr>
        <p:spPr bwMode="auto">
          <a:xfrm>
            <a:off x="5029200" y="54721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5" name="Text Box 181"/>
          <p:cNvSpPr txBox="1">
            <a:spLocks noChangeArrowheads="1"/>
          </p:cNvSpPr>
          <p:nvPr/>
        </p:nvSpPr>
        <p:spPr bwMode="auto">
          <a:xfrm>
            <a:off x="4724400" y="4343400"/>
            <a:ext cx="4572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X</a:t>
            </a:r>
          </a:p>
          <a:p>
            <a:pPr>
              <a:spcBef>
                <a:spcPct val="50000"/>
              </a:spcBef>
            </a:pPr>
            <a:r>
              <a:rPr lang="en-US" sz="1400"/>
              <a:t>Z</a:t>
            </a:r>
          </a:p>
        </p:txBody>
      </p:sp>
      <p:sp>
        <p:nvSpPr>
          <p:cNvPr id="12356" name="Text Box 182"/>
          <p:cNvSpPr txBox="1">
            <a:spLocks noChangeArrowheads="1"/>
          </p:cNvSpPr>
          <p:nvPr/>
        </p:nvSpPr>
        <p:spPr bwMode="auto">
          <a:xfrm>
            <a:off x="4724400" y="5057775"/>
            <a:ext cx="4572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X</a:t>
            </a:r>
          </a:p>
          <a:p>
            <a:pPr>
              <a:spcBef>
                <a:spcPct val="50000"/>
              </a:spcBef>
            </a:pPr>
            <a:r>
              <a:rPr lang="en-US" sz="1400"/>
              <a:t>Y</a:t>
            </a:r>
          </a:p>
        </p:txBody>
      </p:sp>
      <p:sp>
        <p:nvSpPr>
          <p:cNvPr id="12357" name="Line 183"/>
          <p:cNvSpPr>
            <a:spLocks noChangeShapeType="1"/>
          </p:cNvSpPr>
          <p:nvPr/>
        </p:nvSpPr>
        <p:spPr bwMode="auto">
          <a:xfrm>
            <a:off x="6324600" y="463391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8" name="Line 184"/>
          <p:cNvSpPr>
            <a:spLocks noChangeShapeType="1"/>
          </p:cNvSpPr>
          <p:nvPr/>
        </p:nvSpPr>
        <p:spPr bwMode="auto">
          <a:xfrm>
            <a:off x="6324600" y="539591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9" name="Line 185"/>
          <p:cNvSpPr>
            <a:spLocks noChangeShapeType="1"/>
          </p:cNvSpPr>
          <p:nvPr/>
        </p:nvSpPr>
        <p:spPr bwMode="auto">
          <a:xfrm>
            <a:off x="6477000" y="4648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0" name="Line 186"/>
          <p:cNvSpPr>
            <a:spLocks noChangeShapeType="1"/>
          </p:cNvSpPr>
          <p:nvPr/>
        </p:nvSpPr>
        <p:spPr bwMode="auto">
          <a:xfrm>
            <a:off x="6477000" y="502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1" name="Line 187"/>
          <p:cNvSpPr>
            <a:spLocks noChangeShapeType="1"/>
          </p:cNvSpPr>
          <p:nvPr/>
        </p:nvSpPr>
        <p:spPr bwMode="auto">
          <a:xfrm>
            <a:off x="7543800" y="5105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2" name="Text Box 188"/>
          <p:cNvSpPr txBox="1">
            <a:spLocks noChangeArrowheads="1"/>
          </p:cNvSpPr>
          <p:nvPr/>
        </p:nvSpPr>
        <p:spPr bwMode="auto">
          <a:xfrm>
            <a:off x="7696200" y="4876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</a:p>
        </p:txBody>
      </p:sp>
      <p:sp>
        <p:nvSpPr>
          <p:cNvPr id="12363" name="Text Box 189"/>
          <p:cNvSpPr txBox="1">
            <a:spLocks noChangeArrowheads="1"/>
          </p:cNvSpPr>
          <p:nvPr/>
        </p:nvSpPr>
        <p:spPr bwMode="auto">
          <a:xfrm>
            <a:off x="4191000" y="3948113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Circuit Diagram</a:t>
            </a:r>
          </a:p>
        </p:txBody>
      </p:sp>
      <p:sp>
        <p:nvSpPr>
          <p:cNvPr id="12364" name="Footer Placeholder 3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2365" name="Title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3025" cy="41148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b="1" dirty="0" smtClean="0"/>
              <a:t>Question (BCD to Excess-3 Code Converter)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Code converters convert from one code to another (BCD to Excess-3 in this example)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inputs are defined by the code that is to be converted (BCD in this example)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outputs are defined by the converted code (Excess-3 in this example)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Recall Excess-3 code is a decimal digit plus three converted into binary, i.e. 0 is 0011, 1 is 0100, etc.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5675" name="Group 219"/>
          <p:cNvGraphicFramePr>
            <a:graphicFrameLocks noGrp="1"/>
          </p:cNvGraphicFramePr>
          <p:nvPr>
            <p:ph sz="half" idx="2"/>
          </p:nvPr>
        </p:nvGraphicFramePr>
        <p:xfrm>
          <a:off x="3048000" y="1752600"/>
          <a:ext cx="5867401" cy="4361498"/>
        </p:xfrm>
        <a:graphic>
          <a:graphicData uri="http://schemas.openxmlformats.org/drawingml/2006/table">
            <a:tbl>
              <a:tblPr/>
              <a:tblGrid>
                <a:gridCol w="1143001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BCD Input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Excess 3 Output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Decimal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10-15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other inputs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445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 (cont.)</a:t>
            </a:r>
          </a:p>
        </p:txBody>
      </p:sp>
      <p:sp>
        <p:nvSpPr>
          <p:cNvPr id="1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2895600" cy="3962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b="1" u="sng" smtClean="0">
                <a:solidFill>
                  <a:schemeClr val="tx1"/>
                </a:solidFill>
              </a:rPr>
              <a:t>Step 1 (Specification)</a:t>
            </a:r>
          </a:p>
          <a:p>
            <a:r>
              <a:rPr lang="en-US" sz="1800" smtClean="0">
                <a:solidFill>
                  <a:schemeClr val="tx1"/>
                </a:solidFill>
              </a:rPr>
              <a:t>4-bit BCD input (A,B,C,D)</a:t>
            </a:r>
          </a:p>
          <a:p>
            <a:r>
              <a:rPr lang="en-US" sz="1800" smtClean="0">
                <a:solidFill>
                  <a:schemeClr val="tx1"/>
                </a:solidFill>
              </a:rPr>
              <a:t>4-bit E-3 output (W,X,Y,Z)</a:t>
            </a:r>
          </a:p>
          <a:p>
            <a:pPr>
              <a:buFont typeface="Wingdings" pitchFamily="2" charset="2"/>
              <a:buNone/>
            </a:pPr>
            <a:endParaRPr lang="en-US" sz="180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endParaRPr lang="en-US" sz="1800" b="1" u="sng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1800" b="1" u="sng" smtClean="0">
                <a:solidFill>
                  <a:schemeClr val="tx1"/>
                </a:solidFill>
              </a:rPr>
              <a:t>Step 2 (Formulation)</a:t>
            </a:r>
            <a:r>
              <a:rPr lang="en-US" sz="1800" b="1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solidFill>
                  <a:schemeClr val="tx1"/>
                </a:solidFill>
              </a:rPr>
              <a:t>Obtain Truth table</a:t>
            </a:r>
          </a:p>
        </p:txBody>
      </p:sp>
      <p:sp>
        <p:nvSpPr>
          <p:cNvPr id="14453" name="Rectangle 7"/>
          <p:cNvSpPr>
            <a:spLocks noChangeArrowheads="1"/>
          </p:cNvSpPr>
          <p:nvPr/>
        </p:nvSpPr>
        <p:spPr bwMode="auto">
          <a:xfrm>
            <a:off x="304800" y="3657600"/>
            <a:ext cx="2590800" cy="2270125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54" name="Rectangle 8"/>
          <p:cNvSpPr>
            <a:spLocks noChangeArrowheads="1"/>
          </p:cNvSpPr>
          <p:nvPr/>
        </p:nvSpPr>
        <p:spPr bwMode="auto">
          <a:xfrm>
            <a:off x="3048000" y="1752600"/>
            <a:ext cx="5867400" cy="43434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5675" name="Group 219"/>
          <p:cNvGraphicFramePr>
            <a:graphicFrameLocks noGrp="1"/>
          </p:cNvGraphicFramePr>
          <p:nvPr>
            <p:ph sz="half" idx="2"/>
          </p:nvPr>
        </p:nvGraphicFramePr>
        <p:xfrm>
          <a:off x="3048000" y="1752600"/>
          <a:ext cx="5867401" cy="4361498"/>
        </p:xfrm>
        <a:graphic>
          <a:graphicData uri="http://schemas.openxmlformats.org/drawingml/2006/table">
            <a:tbl>
              <a:tblPr/>
              <a:tblGrid>
                <a:gridCol w="1143001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BCD Input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Excess 3 Output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Decimal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10-15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other inputs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547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 (cont.)</a:t>
            </a:r>
          </a:p>
        </p:txBody>
      </p:sp>
      <p:sp>
        <p:nvSpPr>
          <p:cNvPr id="1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2895600" cy="3962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b="1" u="sng" smtClean="0">
                <a:solidFill>
                  <a:schemeClr val="tx1"/>
                </a:solidFill>
              </a:rPr>
              <a:t>Step 1 (Specification)</a:t>
            </a:r>
          </a:p>
          <a:p>
            <a:r>
              <a:rPr lang="en-US" sz="1800" smtClean="0">
                <a:solidFill>
                  <a:schemeClr val="tx1"/>
                </a:solidFill>
              </a:rPr>
              <a:t>4-bit BCD input (A,B,C,D)</a:t>
            </a:r>
          </a:p>
          <a:p>
            <a:r>
              <a:rPr lang="en-US" sz="1800" smtClean="0">
                <a:solidFill>
                  <a:schemeClr val="tx1"/>
                </a:solidFill>
              </a:rPr>
              <a:t>4-bit E-3 output (W,X,Y,Z)</a:t>
            </a:r>
          </a:p>
          <a:p>
            <a:pPr>
              <a:buFont typeface="Wingdings" pitchFamily="2" charset="2"/>
              <a:buNone/>
            </a:pPr>
            <a:endParaRPr lang="en-US" sz="180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endParaRPr lang="en-US" sz="1800" b="1" u="sng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1800" b="1" u="sng" smtClean="0">
                <a:solidFill>
                  <a:schemeClr val="tx1"/>
                </a:solidFill>
              </a:rPr>
              <a:t>Step 2 (Formulation)</a:t>
            </a:r>
            <a:r>
              <a:rPr lang="en-US" sz="1800" b="1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solidFill>
                  <a:schemeClr val="tx1"/>
                </a:solidFill>
              </a:rPr>
              <a:t>Obtain Truth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303463"/>
            <a:ext cx="4005263" cy="3792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2052638" y="6048375"/>
            <a:ext cx="11477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/>
              <a:t>src: online CD</a:t>
            </a:r>
          </a:p>
        </p:txBody>
      </p:sp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2686050"/>
            <a:ext cx="3900487" cy="287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6390" name="TextBox 8"/>
          <p:cNvSpPr txBox="1">
            <a:spLocks noChangeArrowheads="1"/>
          </p:cNvSpPr>
          <p:nvPr/>
        </p:nvSpPr>
        <p:spPr bwMode="auto">
          <a:xfrm>
            <a:off x="6276975" y="5791200"/>
            <a:ext cx="13430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/>
              <a:t>src: Mano’s book</a:t>
            </a:r>
          </a:p>
        </p:txBody>
      </p:sp>
      <p:sp>
        <p:nvSpPr>
          <p:cNvPr id="16391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 (cont.)</a:t>
            </a:r>
          </a:p>
        </p:txBody>
      </p:sp>
      <p:sp>
        <p:nvSpPr>
          <p:cNvPr id="16392" name="Rectangle 10"/>
          <p:cNvSpPr>
            <a:spLocks noChangeArrowheads="1"/>
          </p:cNvSpPr>
          <p:nvPr/>
        </p:nvSpPr>
        <p:spPr bwMode="auto">
          <a:xfrm>
            <a:off x="3375025" y="1808163"/>
            <a:ext cx="2492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u="sng"/>
              <a:t>Step 3 (Optimization)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813175"/>
            <a:ext cx="7693025" cy="2587625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seven-segment display is digital readout found in electronic devices like clocks, TVs, etc.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Made of seven light-emitting diodes (LED) segments; each segment is controlled separately.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u="sng" dirty="0" smtClean="0"/>
              <a:t>A BCD-to-Seven-Segment decoder</a:t>
            </a:r>
            <a:r>
              <a:rPr lang="en-US" b="1" dirty="0" smtClean="0"/>
              <a:t> </a:t>
            </a:r>
            <a:r>
              <a:rPr lang="en-US" dirty="0" smtClean="0"/>
              <a:t>is a combinational circuit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Accepts a decimal digit in BCD (input)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Generates appropriate outputs for the segments to display the input decimal digit (output)</a:t>
            </a:r>
            <a:endParaRPr lang="en-US" dirty="0"/>
          </a:p>
        </p:txBody>
      </p:sp>
      <p:sp>
        <p:nvSpPr>
          <p:cNvPr id="17412" name="Footer Placeholder 2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pic>
        <p:nvPicPr>
          <p:cNvPr id="17413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6525" y="2362200"/>
            <a:ext cx="5848350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7414" name="Rectangle 31"/>
          <p:cNvSpPr>
            <a:spLocks noChangeArrowheads="1"/>
          </p:cNvSpPr>
          <p:nvPr/>
        </p:nvSpPr>
        <p:spPr bwMode="auto">
          <a:xfrm>
            <a:off x="822325" y="1792288"/>
            <a:ext cx="7483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/>
              <a:t>Question (BCD-to-Seven-Segment Decoder)</a:t>
            </a:r>
          </a:p>
        </p:txBody>
      </p:sp>
      <p:sp>
        <p:nvSpPr>
          <p:cNvPr id="17415" name="TextBox 32"/>
          <p:cNvSpPr txBox="1">
            <a:spLocks noChangeArrowheads="1"/>
          </p:cNvSpPr>
          <p:nvPr/>
        </p:nvSpPr>
        <p:spPr bwMode="auto">
          <a:xfrm>
            <a:off x="7543800" y="2847975"/>
            <a:ext cx="13430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/>
              <a:t>src: Mano’s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4724400" cy="4035425"/>
          </a:xfrm>
        </p:spPr>
        <p:txBody>
          <a:bodyPr/>
          <a:lstStyle/>
          <a:p>
            <a:r>
              <a:rPr lang="en-US" sz="2400" u="sng" smtClean="0"/>
              <a:t>Step 1 (Specification):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4 inputs (A, B, C, D)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7 outputs (a, b, c, d, e, f, g)</a:t>
            </a:r>
          </a:p>
        </p:txBody>
      </p:sp>
      <p:sp>
        <p:nvSpPr>
          <p:cNvPr id="18436" name="Footer Placeholder 3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905000"/>
            <a:ext cx="914400" cy="1171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438" name="Rectangle 10"/>
          <p:cNvSpPr>
            <a:spLocks noChangeArrowheads="1"/>
          </p:cNvSpPr>
          <p:nvPr/>
        </p:nvSpPr>
        <p:spPr bwMode="auto">
          <a:xfrm>
            <a:off x="6477000" y="4114800"/>
            <a:ext cx="1905000" cy="914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BCD-to-Seven-Segment</a:t>
            </a:r>
          </a:p>
          <a:p>
            <a:r>
              <a:rPr lang="en-US"/>
              <a:t>Decoder</a:t>
            </a:r>
          </a:p>
        </p:txBody>
      </p:sp>
      <p:cxnSp>
        <p:nvCxnSpPr>
          <p:cNvPr id="18439" name="Straight Arrow Connector 12"/>
          <p:cNvCxnSpPr>
            <a:cxnSpLocks noChangeShapeType="1"/>
          </p:cNvCxnSpPr>
          <p:nvPr/>
        </p:nvCxnSpPr>
        <p:spPr bwMode="auto">
          <a:xfrm rot="5400000" flipH="1" flipV="1">
            <a:off x="6823869" y="5263356"/>
            <a:ext cx="533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40" name="Straight Arrow Connector 15"/>
          <p:cNvCxnSpPr>
            <a:cxnSpLocks noChangeShapeType="1"/>
          </p:cNvCxnSpPr>
          <p:nvPr/>
        </p:nvCxnSpPr>
        <p:spPr bwMode="auto">
          <a:xfrm rot="5400000" flipH="1" flipV="1">
            <a:off x="7052469" y="5263356"/>
            <a:ext cx="533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41" name="Straight Arrow Connector 16"/>
          <p:cNvCxnSpPr>
            <a:cxnSpLocks noChangeShapeType="1"/>
          </p:cNvCxnSpPr>
          <p:nvPr/>
        </p:nvCxnSpPr>
        <p:spPr bwMode="auto">
          <a:xfrm rot="5400000" flipH="1" flipV="1">
            <a:off x="7281069" y="5263356"/>
            <a:ext cx="533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42" name="Straight Arrow Connector 17"/>
          <p:cNvCxnSpPr>
            <a:cxnSpLocks noChangeShapeType="1"/>
          </p:cNvCxnSpPr>
          <p:nvPr/>
        </p:nvCxnSpPr>
        <p:spPr bwMode="auto">
          <a:xfrm rot="5400000" flipH="1" flipV="1">
            <a:off x="7509669" y="5263356"/>
            <a:ext cx="533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8443" name="TextBox 18"/>
          <p:cNvSpPr txBox="1">
            <a:spLocks noChangeArrowheads="1"/>
          </p:cNvSpPr>
          <p:nvPr/>
        </p:nvSpPr>
        <p:spPr bwMode="auto">
          <a:xfrm>
            <a:off x="6950075" y="5514975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18444" name="TextBox 19"/>
          <p:cNvSpPr txBox="1">
            <a:spLocks noChangeArrowheads="1"/>
          </p:cNvSpPr>
          <p:nvPr/>
        </p:nvSpPr>
        <p:spPr bwMode="auto">
          <a:xfrm>
            <a:off x="7170738" y="5514975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B</a:t>
            </a:r>
          </a:p>
        </p:txBody>
      </p:sp>
      <p:sp>
        <p:nvSpPr>
          <p:cNvPr id="18445" name="TextBox 20"/>
          <p:cNvSpPr txBox="1">
            <a:spLocks noChangeArrowheads="1"/>
          </p:cNvSpPr>
          <p:nvPr/>
        </p:nvSpPr>
        <p:spPr bwMode="auto">
          <a:xfrm>
            <a:off x="7385050" y="5514975"/>
            <a:ext cx="315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</a:p>
        </p:txBody>
      </p:sp>
      <p:sp>
        <p:nvSpPr>
          <p:cNvPr id="18446" name="TextBox 21"/>
          <p:cNvSpPr txBox="1">
            <a:spLocks noChangeArrowheads="1"/>
          </p:cNvSpPr>
          <p:nvPr/>
        </p:nvSpPr>
        <p:spPr bwMode="auto">
          <a:xfrm>
            <a:off x="7635875" y="5514975"/>
            <a:ext cx="314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</a:t>
            </a:r>
          </a:p>
        </p:txBody>
      </p:sp>
      <p:cxnSp>
        <p:nvCxnSpPr>
          <p:cNvPr id="18447" name="Straight Arrow Connector 22"/>
          <p:cNvCxnSpPr>
            <a:cxnSpLocks noChangeShapeType="1"/>
          </p:cNvCxnSpPr>
          <p:nvPr/>
        </p:nvCxnSpPr>
        <p:spPr bwMode="auto">
          <a:xfrm rot="5400000" flipH="1" flipV="1">
            <a:off x="6515894" y="3867944"/>
            <a:ext cx="533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48" name="Straight Arrow Connector 23"/>
          <p:cNvCxnSpPr>
            <a:cxnSpLocks noChangeShapeType="1"/>
          </p:cNvCxnSpPr>
          <p:nvPr/>
        </p:nvCxnSpPr>
        <p:spPr bwMode="auto">
          <a:xfrm rot="5400000" flipH="1" flipV="1">
            <a:off x="6744494" y="3867944"/>
            <a:ext cx="533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49" name="Straight Arrow Connector 24"/>
          <p:cNvCxnSpPr>
            <a:cxnSpLocks noChangeShapeType="1"/>
          </p:cNvCxnSpPr>
          <p:nvPr/>
        </p:nvCxnSpPr>
        <p:spPr bwMode="auto">
          <a:xfrm rot="5400000" flipH="1" flipV="1">
            <a:off x="6973094" y="3867944"/>
            <a:ext cx="533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50" name="Straight Arrow Connector 25"/>
          <p:cNvCxnSpPr>
            <a:cxnSpLocks noChangeShapeType="1"/>
          </p:cNvCxnSpPr>
          <p:nvPr/>
        </p:nvCxnSpPr>
        <p:spPr bwMode="auto">
          <a:xfrm rot="5400000" flipH="1" flipV="1">
            <a:off x="7201694" y="3867944"/>
            <a:ext cx="533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51" name="Straight Arrow Connector 26"/>
          <p:cNvCxnSpPr>
            <a:cxnSpLocks noChangeShapeType="1"/>
          </p:cNvCxnSpPr>
          <p:nvPr/>
        </p:nvCxnSpPr>
        <p:spPr bwMode="auto">
          <a:xfrm rot="5400000" flipH="1" flipV="1">
            <a:off x="7381082" y="3863181"/>
            <a:ext cx="5334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52" name="Straight Arrow Connector 27"/>
          <p:cNvCxnSpPr>
            <a:cxnSpLocks noChangeShapeType="1"/>
          </p:cNvCxnSpPr>
          <p:nvPr/>
        </p:nvCxnSpPr>
        <p:spPr bwMode="auto">
          <a:xfrm rot="5400000" flipH="1" flipV="1">
            <a:off x="7609682" y="3863181"/>
            <a:ext cx="5334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53" name="Straight Arrow Connector 28"/>
          <p:cNvCxnSpPr>
            <a:cxnSpLocks noChangeShapeType="1"/>
          </p:cNvCxnSpPr>
          <p:nvPr/>
        </p:nvCxnSpPr>
        <p:spPr bwMode="auto">
          <a:xfrm rot="5400000" flipH="1" flipV="1">
            <a:off x="7838282" y="3863181"/>
            <a:ext cx="5334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8454" name="TextBox 29"/>
          <p:cNvSpPr txBox="1">
            <a:spLocks noChangeArrowheads="1"/>
          </p:cNvSpPr>
          <p:nvPr/>
        </p:nvSpPr>
        <p:spPr bwMode="auto">
          <a:xfrm>
            <a:off x="6492875" y="3292475"/>
            <a:ext cx="1905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a   b  c   d  e   f   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1856" name="Group 256"/>
          <p:cNvGraphicFramePr>
            <a:graphicFrameLocks noGrp="1"/>
          </p:cNvGraphicFramePr>
          <p:nvPr>
            <p:ph idx="1"/>
          </p:nvPr>
        </p:nvGraphicFramePr>
        <p:xfrm>
          <a:off x="1116013" y="2209800"/>
          <a:ext cx="6275074" cy="3962400"/>
        </p:xfrm>
        <a:graphic>
          <a:graphicData uri="http://schemas.openxmlformats.org/drawingml/2006/table">
            <a:tbl>
              <a:tblPr/>
              <a:tblGrid>
                <a:gridCol w="914400"/>
                <a:gridCol w="487334"/>
                <a:gridCol w="487334"/>
                <a:gridCol w="487334"/>
                <a:gridCol w="487334"/>
                <a:gridCol w="487334"/>
                <a:gridCol w="487334"/>
                <a:gridCol w="487334"/>
                <a:gridCol w="487334"/>
                <a:gridCol w="487334"/>
                <a:gridCol w="487334"/>
                <a:gridCol w="487334"/>
              </a:tblGrid>
              <a:tr h="30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BCD Input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 Segment Decoder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Decimal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10-15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All Other Inputs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6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960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 (cont.)</a:t>
            </a:r>
          </a:p>
        </p:txBody>
      </p:sp>
      <p:sp>
        <p:nvSpPr>
          <p:cNvPr id="19608" name="Rectangle 5"/>
          <p:cNvSpPr>
            <a:spLocks noChangeArrowheads="1"/>
          </p:cNvSpPr>
          <p:nvPr/>
        </p:nvSpPr>
        <p:spPr bwMode="auto">
          <a:xfrm>
            <a:off x="784225" y="1752600"/>
            <a:ext cx="2492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u="sng"/>
              <a:t>Step 2 (Formulation)</a:t>
            </a:r>
            <a:r>
              <a:rPr lang="en-US" b="1"/>
              <a:t> </a:t>
            </a:r>
          </a:p>
        </p:txBody>
      </p:sp>
      <p:cxnSp>
        <p:nvCxnSpPr>
          <p:cNvPr id="19609" name="Elbow Connector 7"/>
          <p:cNvCxnSpPr>
            <a:cxnSpLocks noChangeShapeType="1"/>
          </p:cNvCxnSpPr>
          <p:nvPr/>
        </p:nvCxnSpPr>
        <p:spPr bwMode="auto">
          <a:xfrm rot="5400000">
            <a:off x="7429500" y="5295900"/>
            <a:ext cx="914400" cy="533400"/>
          </a:xfrm>
          <a:prstGeom prst="bentConnector3">
            <a:avLst>
              <a:gd name="adj1" fmla="val 99125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610" name="TextBox 9"/>
          <p:cNvSpPr txBox="1">
            <a:spLocks noChangeArrowheads="1"/>
          </p:cNvSpPr>
          <p:nvPr/>
        </p:nvSpPr>
        <p:spPr bwMode="auto">
          <a:xfrm>
            <a:off x="7645400" y="3859213"/>
            <a:ext cx="1025525" cy="11699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Invalid BCD codes</a:t>
            </a:r>
          </a:p>
          <a:p>
            <a:r>
              <a:rPr lang="en-US" sz="1400"/>
              <a:t>=</a:t>
            </a:r>
          </a:p>
          <a:p>
            <a:r>
              <a:rPr lang="en-US" sz="1400"/>
              <a:t>No Light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11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0483" name="Title 1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 (cont.)</a:t>
            </a:r>
          </a:p>
        </p:txBody>
      </p:sp>
      <p:pic>
        <p:nvPicPr>
          <p:cNvPr id="20484" name="Picture 1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" y="2203450"/>
            <a:ext cx="1819275" cy="1685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0485" name="Picture 1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3350" y="2203450"/>
            <a:ext cx="1924050" cy="1685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0486" name="Picture 1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1375" y="2203450"/>
            <a:ext cx="1809750" cy="1685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0487" name="Picture 1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5100" y="2203450"/>
            <a:ext cx="1714500" cy="1676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0488" name="Picture 1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4257675"/>
            <a:ext cx="1733550" cy="1685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0489" name="Picture 1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4248150"/>
            <a:ext cx="1733550" cy="1695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0490" name="Picture 11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24400" y="4298950"/>
            <a:ext cx="1752600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491" name="TextBox 123"/>
          <p:cNvSpPr txBox="1">
            <a:spLocks noChangeArrowheads="1"/>
          </p:cNvSpPr>
          <p:nvPr/>
        </p:nvSpPr>
        <p:spPr bwMode="auto">
          <a:xfrm>
            <a:off x="1724025" y="3879850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</a:t>
            </a:r>
            <a:endParaRPr lang="en-US" sz="1400" b="1" baseline="-25000"/>
          </a:p>
        </p:txBody>
      </p:sp>
      <p:sp>
        <p:nvSpPr>
          <p:cNvPr id="20492" name="TextBox 124"/>
          <p:cNvSpPr txBox="1">
            <a:spLocks noChangeArrowheads="1"/>
          </p:cNvSpPr>
          <p:nvPr/>
        </p:nvSpPr>
        <p:spPr bwMode="auto">
          <a:xfrm>
            <a:off x="3624263" y="3883025"/>
            <a:ext cx="293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b</a:t>
            </a:r>
            <a:endParaRPr lang="en-US" sz="1400" b="1" baseline="-25000"/>
          </a:p>
        </p:txBody>
      </p:sp>
      <p:sp>
        <p:nvSpPr>
          <p:cNvPr id="20493" name="TextBox 125"/>
          <p:cNvSpPr txBox="1">
            <a:spLocks noChangeArrowheads="1"/>
          </p:cNvSpPr>
          <p:nvPr/>
        </p:nvSpPr>
        <p:spPr bwMode="auto">
          <a:xfrm>
            <a:off x="5686425" y="3883025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c</a:t>
            </a:r>
            <a:endParaRPr lang="en-US" sz="1400" b="1" baseline="-25000"/>
          </a:p>
        </p:txBody>
      </p:sp>
      <p:sp>
        <p:nvSpPr>
          <p:cNvPr id="20494" name="TextBox 126"/>
          <p:cNvSpPr txBox="1">
            <a:spLocks noChangeArrowheads="1"/>
          </p:cNvSpPr>
          <p:nvPr/>
        </p:nvSpPr>
        <p:spPr bwMode="auto">
          <a:xfrm>
            <a:off x="7434263" y="3883025"/>
            <a:ext cx="293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d</a:t>
            </a:r>
            <a:endParaRPr lang="en-US" sz="1400" b="1" baseline="-25000"/>
          </a:p>
        </p:txBody>
      </p:sp>
      <p:sp>
        <p:nvSpPr>
          <p:cNvPr id="20495" name="TextBox 127"/>
          <p:cNvSpPr txBox="1">
            <a:spLocks noChangeArrowheads="1"/>
          </p:cNvSpPr>
          <p:nvPr/>
        </p:nvSpPr>
        <p:spPr bwMode="auto">
          <a:xfrm>
            <a:off x="1757363" y="5899150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e</a:t>
            </a:r>
            <a:endParaRPr lang="en-US" sz="1400" b="1" baseline="-25000"/>
          </a:p>
        </p:txBody>
      </p:sp>
      <p:sp>
        <p:nvSpPr>
          <p:cNvPr id="20496" name="TextBox 128"/>
          <p:cNvSpPr txBox="1">
            <a:spLocks noChangeArrowheads="1"/>
          </p:cNvSpPr>
          <p:nvPr/>
        </p:nvSpPr>
        <p:spPr bwMode="auto">
          <a:xfrm>
            <a:off x="3683000" y="5902325"/>
            <a:ext cx="242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f</a:t>
            </a:r>
            <a:endParaRPr lang="en-US" sz="1400" b="1" baseline="-25000"/>
          </a:p>
        </p:txBody>
      </p:sp>
      <p:sp>
        <p:nvSpPr>
          <p:cNvPr id="20497" name="TextBox 129"/>
          <p:cNvSpPr txBox="1">
            <a:spLocks noChangeArrowheads="1"/>
          </p:cNvSpPr>
          <p:nvPr/>
        </p:nvSpPr>
        <p:spPr bwMode="auto">
          <a:xfrm>
            <a:off x="5715000" y="5902325"/>
            <a:ext cx="293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g</a:t>
            </a:r>
            <a:endParaRPr lang="en-US" sz="1400" b="1" baseline="-25000"/>
          </a:p>
        </p:txBody>
      </p:sp>
      <p:sp>
        <p:nvSpPr>
          <p:cNvPr id="20498" name="Rectangle 131"/>
          <p:cNvSpPr>
            <a:spLocks noChangeArrowheads="1"/>
          </p:cNvSpPr>
          <p:nvPr/>
        </p:nvSpPr>
        <p:spPr bwMode="auto">
          <a:xfrm>
            <a:off x="750888" y="1752600"/>
            <a:ext cx="2557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en-US" b="1" u="sng"/>
              <a:t>Step 3 (Optimization)</a:t>
            </a:r>
            <a:r>
              <a:rPr lang="en-US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743200"/>
            <a:ext cx="5867400" cy="3352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a = A’C + A’BD + AB’C’ + B’C’D’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b = A’B’ + A’C’D’ + A’CD + B’C’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c = A’B + B’C’ + A’C’ + A’D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d = A’CD’ + A’B’C + B’C’D’+AB’C’+A’BC’D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e = A’CD’ + B’C’D’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f = A’BC’ + A’C’D’ + A’BD’ + AB’C’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g = A’CD’ + A’B’C + A’BC’ + AB’C’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150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 (cont.)</a:t>
            </a:r>
          </a:p>
        </p:txBody>
      </p:sp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2774950" y="5791200"/>
            <a:ext cx="2787650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Exercise: Draw the circuit</a:t>
            </a:r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750888" y="1752600"/>
            <a:ext cx="37449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en-US" b="1" u="sng"/>
              <a:t>Step 3 (Optimization)</a:t>
            </a:r>
            <a:r>
              <a:rPr lang="en-US" b="1"/>
              <a:t>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800" smtClean="0"/>
              <a:t>Types of Logic Circuits</a:t>
            </a:r>
          </a:p>
          <a:p>
            <a:pPr lvl="1">
              <a:buFont typeface="Arial" charset="0"/>
              <a:buChar char="•"/>
            </a:pPr>
            <a:r>
              <a:rPr lang="en-US" sz="2300" smtClean="0"/>
              <a:t>Combinational</a:t>
            </a:r>
          </a:p>
          <a:p>
            <a:pPr lvl="1">
              <a:buFont typeface="Arial" charset="0"/>
              <a:buChar char="•"/>
            </a:pPr>
            <a:r>
              <a:rPr lang="en-US" sz="2300" smtClean="0"/>
              <a:t>Sequential</a:t>
            </a:r>
          </a:p>
          <a:p>
            <a:pPr>
              <a:buFont typeface="Arial" charset="0"/>
              <a:buChar char="•"/>
            </a:pPr>
            <a:r>
              <a:rPr lang="en-US" sz="2800" smtClean="0"/>
              <a:t>Designing Combinational Circuits</a:t>
            </a:r>
          </a:p>
          <a:p>
            <a:pPr lvl="1">
              <a:buFont typeface="Arial" charset="0"/>
              <a:buChar char="•"/>
            </a:pPr>
            <a:r>
              <a:rPr lang="en-US" sz="2300" smtClean="0"/>
              <a:t>Procedure</a:t>
            </a:r>
          </a:p>
          <a:p>
            <a:pPr lvl="1">
              <a:buFont typeface="Arial" charset="0"/>
              <a:buChar char="•"/>
            </a:pPr>
            <a:r>
              <a:rPr lang="en-US" sz="2300" smtClean="0"/>
              <a:t>Examples</a:t>
            </a:r>
          </a:p>
          <a:p>
            <a:pPr>
              <a:buFont typeface="Arial" charset="0"/>
              <a:buChar char="•"/>
            </a:pPr>
            <a:endParaRPr lang="en-US" sz="2800" smtClean="0"/>
          </a:p>
          <a:p>
            <a:endParaRPr lang="en-US" sz="2800" smtClean="0"/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There are two types of logic circuits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300" dirty="0" smtClean="0"/>
              <a:t>Combinational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300" dirty="0" smtClean="0"/>
              <a:t>Sequential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Design Procedure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300" dirty="0" smtClean="0"/>
              <a:t>Specification *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300" dirty="0" smtClean="0"/>
              <a:t>Formulation *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300" dirty="0" smtClean="0"/>
              <a:t>Optimization *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300" dirty="0" smtClean="0"/>
              <a:t>Technology Mapping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300" dirty="0" smtClean="0"/>
              <a:t>Verification</a:t>
            </a:r>
            <a:endParaRPr lang="en-US" sz="1900" dirty="0" smtClean="0"/>
          </a:p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Examples</a:t>
            </a: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Combinational Circuits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Two classes of logic circuits: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Combinational Circuits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Sequential Circuits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</a:t>
            </a:r>
            <a:r>
              <a:rPr lang="en-US" b="1" u="sng" dirty="0" smtClean="0"/>
              <a:t>Combinational circuit</a:t>
            </a:r>
            <a:r>
              <a:rPr lang="en-US" dirty="0" smtClean="0"/>
              <a:t> consists of logic gates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Output depends only on input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</a:t>
            </a:r>
            <a:r>
              <a:rPr lang="en-US" b="1" u="sng" dirty="0" smtClean="0"/>
              <a:t>Sequential circuit</a:t>
            </a:r>
            <a:r>
              <a:rPr lang="en-US" dirty="0" smtClean="0"/>
              <a:t> consists of logic gates and memory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Output depends on current inputs and previous ones (stored in memory)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Memory defines the state of the circuit.</a:t>
            </a:r>
            <a:endParaRPr lang="en-US" dirty="0"/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Combinational Circuits</a:t>
            </a:r>
          </a:p>
        </p:txBody>
      </p:sp>
      <p:sp>
        <p:nvSpPr>
          <p:cNvPr id="6147" name="Footer Placeholder 1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6148" name="Rectangle 19"/>
          <p:cNvSpPr>
            <a:spLocks noChangeArrowheads="1"/>
          </p:cNvSpPr>
          <p:nvPr/>
        </p:nvSpPr>
        <p:spPr bwMode="auto">
          <a:xfrm>
            <a:off x="914400" y="4254500"/>
            <a:ext cx="7620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>
                <a:cs typeface="Times New Roman" pitchFamily="18" charset="0"/>
              </a:rPr>
              <a:t>A combinational circuit has:</a:t>
            </a:r>
          </a:p>
          <a:p>
            <a:pPr lvl="1" algn="l">
              <a:buFont typeface="Arial" charset="0"/>
              <a:buChar char="•"/>
            </a:pPr>
            <a:r>
              <a:rPr lang="en-US" sz="2000">
                <a:cs typeface="Times New Roman" pitchFamily="18" charset="0"/>
              </a:rPr>
              <a:t>n Boolean inputs (1 or more),</a:t>
            </a:r>
          </a:p>
          <a:p>
            <a:pPr lvl="1" algn="l">
              <a:buFont typeface="Arial" charset="0"/>
              <a:buChar char="•"/>
            </a:pPr>
            <a:r>
              <a:rPr lang="en-US" sz="2000">
                <a:cs typeface="Times New Roman" pitchFamily="18" charset="0"/>
              </a:rPr>
              <a:t>m Boolean outputs (1 or more)</a:t>
            </a:r>
          </a:p>
          <a:p>
            <a:pPr lvl="1" algn="l">
              <a:buFont typeface="Arial" charset="0"/>
              <a:buChar char="•"/>
            </a:pPr>
            <a:r>
              <a:rPr lang="en-US" sz="2000">
                <a:cs typeface="Times New Roman" pitchFamily="18" charset="0"/>
              </a:rPr>
              <a:t>logic gates mapping the inputs to the outputs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3394075" y="2438400"/>
            <a:ext cx="1863725" cy="10668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/>
          </a:p>
          <a:p>
            <a:r>
              <a:rPr lang="en-US" b="1"/>
              <a:t>Combinational</a:t>
            </a:r>
          </a:p>
          <a:p>
            <a:r>
              <a:rPr lang="en-US" b="1"/>
              <a:t>Circuits</a:t>
            </a:r>
          </a:p>
        </p:txBody>
      </p:sp>
      <p:cxnSp>
        <p:nvCxnSpPr>
          <p:cNvPr id="6150" name="Straight Arrow Connector 7"/>
          <p:cNvCxnSpPr>
            <a:cxnSpLocks noChangeShapeType="1"/>
          </p:cNvCxnSpPr>
          <p:nvPr/>
        </p:nvCxnSpPr>
        <p:spPr bwMode="auto">
          <a:xfrm>
            <a:off x="2479675" y="2971800"/>
            <a:ext cx="83820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1" name="Straight Arrow Connector 11"/>
          <p:cNvCxnSpPr>
            <a:cxnSpLocks noChangeShapeType="1"/>
          </p:cNvCxnSpPr>
          <p:nvPr/>
        </p:nvCxnSpPr>
        <p:spPr bwMode="auto">
          <a:xfrm>
            <a:off x="5289550" y="2971800"/>
            <a:ext cx="83820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52" name="TextBox 12"/>
          <p:cNvSpPr txBox="1">
            <a:spLocks noChangeArrowheads="1"/>
          </p:cNvSpPr>
          <p:nvPr/>
        </p:nvSpPr>
        <p:spPr bwMode="auto">
          <a:xfrm>
            <a:off x="1404938" y="2819400"/>
            <a:ext cx="1082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n inputs</a:t>
            </a:r>
          </a:p>
        </p:txBody>
      </p:sp>
      <p:cxnSp>
        <p:nvCxnSpPr>
          <p:cNvPr id="6153" name="Straight Connector 14"/>
          <p:cNvCxnSpPr>
            <a:cxnSpLocks noChangeShapeType="1"/>
          </p:cNvCxnSpPr>
          <p:nvPr/>
        </p:nvCxnSpPr>
        <p:spPr bwMode="auto">
          <a:xfrm rot="5400000">
            <a:off x="2746375" y="2884488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154" name="TextBox 15"/>
          <p:cNvSpPr txBox="1">
            <a:spLocks noChangeArrowheads="1"/>
          </p:cNvSpPr>
          <p:nvPr/>
        </p:nvSpPr>
        <p:spPr bwMode="auto">
          <a:xfrm>
            <a:off x="6189663" y="2830513"/>
            <a:ext cx="1300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m outputs</a:t>
            </a:r>
          </a:p>
        </p:txBody>
      </p:sp>
      <p:cxnSp>
        <p:nvCxnSpPr>
          <p:cNvPr id="6155" name="Straight Connector 16"/>
          <p:cNvCxnSpPr>
            <a:cxnSpLocks noChangeShapeType="1"/>
          </p:cNvCxnSpPr>
          <p:nvPr/>
        </p:nvCxnSpPr>
        <p:spPr bwMode="auto">
          <a:xfrm rot="5400000">
            <a:off x="5578475" y="2884488"/>
            <a:ext cx="22860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Designing Combinational Circuits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mtClean="0"/>
              <a:t>How to design a combinational circuit?</a:t>
            </a:r>
          </a:p>
          <a:p>
            <a:pPr>
              <a:buFont typeface="Arial" charset="0"/>
              <a:buChar char="•"/>
            </a:pPr>
            <a:endParaRPr lang="en-US" smtClean="0"/>
          </a:p>
          <a:p>
            <a:pPr lvl="1">
              <a:buFont typeface="Arial" charset="0"/>
              <a:buChar char="•"/>
            </a:pPr>
            <a:r>
              <a:rPr lang="en-US" smtClean="0"/>
              <a:t>Use all the information and tools you learned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Binary system, Boolean Algebra, K-Maps, etc.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Follow the step-by-step procedure given next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Procedure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4419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Specification</a:t>
            </a:r>
          </a:p>
          <a:p>
            <a:pPr marL="971550" lvl="1" indent="-514350">
              <a:buFont typeface="Arial" pitchFamily="34" charset="0"/>
              <a:buChar char="•"/>
              <a:defRPr/>
            </a:pPr>
            <a:r>
              <a:rPr lang="en-US" dirty="0" smtClean="0"/>
              <a:t>Write a specification for the circuit if one is not already available</a:t>
            </a:r>
          </a:p>
          <a:p>
            <a:pPr marL="971550" lvl="1" indent="-514350">
              <a:buFont typeface="Arial" pitchFamily="34" charset="0"/>
              <a:buChar char="•"/>
              <a:defRPr/>
            </a:pPr>
            <a:r>
              <a:rPr lang="en-US" dirty="0" smtClean="0"/>
              <a:t>Specify/Label input and output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Formulation</a:t>
            </a:r>
          </a:p>
          <a:p>
            <a:pPr marL="971550" lvl="1" indent="-514350">
              <a:buFont typeface="Arial" pitchFamily="34" charset="0"/>
              <a:buChar char="•"/>
              <a:defRPr/>
            </a:pPr>
            <a:r>
              <a:rPr lang="en-US" dirty="0" smtClean="0"/>
              <a:t>Derive a truth table or initial Boolean equations that define the required relationships between the inputs and outputs, if not in the specification</a:t>
            </a:r>
          </a:p>
          <a:p>
            <a:pPr marL="971550" lvl="1" indent="-514350">
              <a:buFont typeface="Arial" pitchFamily="34" charset="0"/>
              <a:buChar char="•"/>
              <a:defRPr/>
            </a:pPr>
            <a:r>
              <a:rPr lang="en-US" dirty="0" smtClean="0"/>
              <a:t>Apply hierarchical design if appropriate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Optimization</a:t>
            </a:r>
          </a:p>
          <a:p>
            <a:pPr marL="971550" lvl="1" indent="-514350">
              <a:buFont typeface="Arial" pitchFamily="34" charset="0"/>
              <a:buChar char="•"/>
              <a:defRPr/>
            </a:pPr>
            <a:r>
              <a:rPr lang="en-US" dirty="0" smtClean="0"/>
              <a:t>Apply 2-level and multiple-level optimization (Boolean Algebra, K-Map, software)</a:t>
            </a:r>
          </a:p>
          <a:p>
            <a:pPr marL="971550" lvl="1" indent="-514350">
              <a:buFont typeface="Arial" pitchFamily="34" charset="0"/>
              <a:buChar char="•"/>
              <a:defRPr/>
            </a:pPr>
            <a:r>
              <a:rPr lang="en-US" dirty="0" smtClean="0"/>
              <a:t>Draw a logic diagram or provide a </a:t>
            </a:r>
            <a:r>
              <a:rPr lang="en-US" dirty="0" err="1" smtClean="0"/>
              <a:t>netlist</a:t>
            </a:r>
            <a:r>
              <a:rPr lang="en-US" dirty="0" smtClean="0"/>
              <a:t> for the resulting circuit using ANDs, ORs, and inverters</a:t>
            </a:r>
            <a:endParaRPr lang="en-US" dirty="0"/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Procedure (Cont.)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3025" cy="4191000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AutoNum type="arabicPeriod" startAt="4"/>
              <a:defRPr/>
            </a:pPr>
            <a:r>
              <a:rPr lang="en-US" sz="2400" dirty="0" smtClean="0"/>
              <a:t>Technology Mapping</a:t>
            </a:r>
          </a:p>
          <a:p>
            <a:pPr marL="1009650" lvl="1" indent="-609600">
              <a:buFont typeface="Arial" pitchFamily="34" charset="0"/>
              <a:buChar char="•"/>
              <a:defRPr/>
            </a:pPr>
            <a:r>
              <a:rPr lang="en-US" sz="2000" dirty="0" smtClean="0"/>
              <a:t>Map the logic diagram or </a:t>
            </a:r>
            <a:r>
              <a:rPr lang="en-US" sz="2000" dirty="0" err="1" smtClean="0"/>
              <a:t>netlist</a:t>
            </a:r>
            <a:r>
              <a:rPr lang="en-US" sz="2000" dirty="0" smtClean="0"/>
              <a:t> to the implementation technology selected (e.g. map into NANDs)</a:t>
            </a:r>
          </a:p>
          <a:p>
            <a:pPr marL="609600" indent="-609600">
              <a:buFont typeface="Wingdings" pitchFamily="2" charset="2"/>
              <a:buAutoNum type="arabicPeriod" startAt="4"/>
              <a:defRPr/>
            </a:pPr>
            <a:r>
              <a:rPr lang="en-US" sz="2400" dirty="0" smtClean="0"/>
              <a:t>Verification</a:t>
            </a:r>
          </a:p>
          <a:p>
            <a:pPr marL="990600" lvl="1" indent="-533400">
              <a:buFont typeface="Arial" pitchFamily="34" charset="0"/>
              <a:buChar char="•"/>
              <a:defRPr/>
            </a:pPr>
            <a:r>
              <a:rPr lang="en-US" sz="2000" dirty="0" smtClean="0"/>
              <a:t>Verify the correctness of the final design manually or using simulation </a:t>
            </a:r>
            <a:endParaRPr lang="en-US" sz="2000" dirty="0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914400" y="4724400"/>
            <a:ext cx="2967038" cy="12001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 u="sng"/>
              <a:t>Practical Considerations:</a:t>
            </a:r>
          </a:p>
          <a:p>
            <a:pPr algn="l">
              <a:buFont typeface="Arial" charset="0"/>
              <a:buChar char="•"/>
            </a:pPr>
            <a:r>
              <a:rPr lang="en-US"/>
              <a:t> Cost of gates (Number)</a:t>
            </a:r>
          </a:p>
          <a:p>
            <a:pPr algn="l">
              <a:buFont typeface="Arial" charset="0"/>
              <a:buChar char="•"/>
            </a:pPr>
            <a:r>
              <a:rPr lang="en-US"/>
              <a:t> Maximum allowed delay</a:t>
            </a:r>
          </a:p>
          <a:p>
            <a:pPr algn="l">
              <a:buFont typeface="Arial" charset="0"/>
              <a:buChar char="•"/>
            </a:pPr>
            <a:r>
              <a:rPr lang="en-US"/>
              <a:t> Fanin/Fanout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3025" cy="41910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b="1" dirty="0" smtClean="0"/>
              <a:t>Question:</a:t>
            </a:r>
            <a:r>
              <a:rPr lang="en-US" dirty="0" smtClean="0"/>
              <a:t> Design a circuit that has a 3-bit input and a single output (F) specified as follows: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F = 0, when the input is less than (5)</a:t>
            </a:r>
            <a:r>
              <a:rPr lang="en-US" baseline="-25000" dirty="0" smtClean="0"/>
              <a:t>10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F = 1, otherwise</a:t>
            </a:r>
            <a:endParaRPr lang="en-US" baseline="-25000" dirty="0" smtClean="0"/>
          </a:p>
          <a:p>
            <a:pPr>
              <a:defRPr/>
            </a:pPr>
            <a:r>
              <a:rPr lang="en-US" b="1" dirty="0" smtClean="0"/>
              <a:t>Solution</a:t>
            </a:r>
            <a:r>
              <a:rPr lang="en-US" dirty="0" smtClean="0"/>
              <a:t>: </a:t>
            </a:r>
          </a:p>
          <a:p>
            <a:pPr>
              <a:defRPr/>
            </a:pPr>
            <a:r>
              <a:rPr lang="en-US" u="sng" dirty="0" smtClean="0"/>
              <a:t>Step 1 (Specification)</a:t>
            </a:r>
            <a:r>
              <a:rPr lang="en-US" dirty="0" smtClean="0"/>
              <a:t>: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Label the inputs (3 bits) as X, Y, Z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X is the most significant bit, Z is the least significant bit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output (1 bit) is F: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F = 1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(101)</a:t>
            </a:r>
            <a:r>
              <a:rPr lang="en-US" baseline="-25000" dirty="0" smtClean="0"/>
              <a:t>2</a:t>
            </a:r>
            <a:r>
              <a:rPr lang="en-US" dirty="0" smtClean="0"/>
              <a:t>, (110)</a:t>
            </a:r>
            <a:r>
              <a:rPr lang="en-US" baseline="-25000" dirty="0" smtClean="0"/>
              <a:t>2</a:t>
            </a:r>
            <a:r>
              <a:rPr lang="en-US" dirty="0" smtClean="0"/>
              <a:t>, (111)</a:t>
            </a:r>
            <a:r>
              <a:rPr lang="en-US" baseline="-25000" dirty="0" smtClean="0"/>
              <a:t>2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F = 0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other inputs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533400" y="3336925"/>
            <a:ext cx="8001000" cy="27432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 (cont.)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3025" cy="41910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b="1" dirty="0" smtClean="0"/>
              <a:t>Question:</a:t>
            </a:r>
            <a:r>
              <a:rPr lang="en-US" dirty="0" smtClean="0"/>
              <a:t> Design a circuit that has a 3-bit input and a single output (F) specified as follows: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F = 0, when the input is less than (5)</a:t>
            </a:r>
            <a:r>
              <a:rPr lang="en-US" baseline="-25000" dirty="0" smtClean="0"/>
              <a:t>10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F = 1, otherwise</a:t>
            </a:r>
            <a:endParaRPr lang="en-US" baseline="-25000" dirty="0" smtClean="0"/>
          </a:p>
          <a:p>
            <a:pPr>
              <a:defRPr/>
            </a:pPr>
            <a:r>
              <a:rPr lang="en-US" b="1" dirty="0" smtClean="0"/>
              <a:t>Solution</a:t>
            </a:r>
            <a:r>
              <a:rPr lang="en-US" dirty="0" smtClean="0"/>
              <a:t>: </a:t>
            </a:r>
          </a:p>
          <a:p>
            <a:pPr>
              <a:defRPr/>
            </a:pPr>
            <a:r>
              <a:rPr lang="en-US" u="sng" dirty="0" smtClean="0"/>
              <a:t>Step 1 (Specification)</a:t>
            </a:r>
            <a:r>
              <a:rPr lang="en-US" dirty="0" smtClean="0"/>
              <a:t>: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Label the inputs (3 bits) as X, Y, Z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X is the most significant bit, Z is the least significant bit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output (1 bit) is F: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F = 1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(101)</a:t>
            </a:r>
            <a:r>
              <a:rPr lang="en-US" baseline="-25000" dirty="0" smtClean="0"/>
              <a:t>2</a:t>
            </a:r>
            <a:r>
              <a:rPr lang="en-US" dirty="0" smtClean="0"/>
              <a:t>, (110)</a:t>
            </a:r>
            <a:r>
              <a:rPr lang="en-US" baseline="-25000" dirty="0" smtClean="0"/>
              <a:t>2</a:t>
            </a:r>
            <a:r>
              <a:rPr lang="en-US" dirty="0" smtClean="0"/>
              <a:t>, (111)</a:t>
            </a:r>
            <a:r>
              <a:rPr lang="en-US" baseline="-25000" dirty="0" smtClean="0"/>
              <a:t>2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F = 0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other inputs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10524</TotalTime>
  <Words>1401</Words>
  <Application>Microsoft Office PowerPoint</Application>
  <PresentationFormat>On-screen Show (4:3)</PresentationFormat>
  <Paragraphs>589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Times New Roman</vt:lpstr>
      <vt:lpstr>Arial Black</vt:lpstr>
      <vt:lpstr>Wingdings</vt:lpstr>
      <vt:lpstr>Default Design</vt:lpstr>
      <vt:lpstr>1_Default Design</vt:lpstr>
      <vt:lpstr>COE 202: Digital Logic Design Combinational Circuits Part 1 </vt:lpstr>
      <vt:lpstr>Objectives</vt:lpstr>
      <vt:lpstr>Combinational Circuits</vt:lpstr>
      <vt:lpstr>Combinational Circuits</vt:lpstr>
      <vt:lpstr>Designing Combinational Circuits</vt:lpstr>
      <vt:lpstr>Design Procedure</vt:lpstr>
      <vt:lpstr>Design Procedure (Cont.)</vt:lpstr>
      <vt:lpstr>Example 1</vt:lpstr>
      <vt:lpstr>Example 1 (cont.)</vt:lpstr>
      <vt:lpstr>Example 1 (cont.)</vt:lpstr>
      <vt:lpstr>Example 2</vt:lpstr>
      <vt:lpstr>Example 2 (cont.)</vt:lpstr>
      <vt:lpstr>Example 2 (cont.)</vt:lpstr>
      <vt:lpstr>Example 2 (cont.)</vt:lpstr>
      <vt:lpstr>Example 3</vt:lpstr>
      <vt:lpstr>Example 3 (cont.)</vt:lpstr>
      <vt:lpstr>Example 3 (cont.)</vt:lpstr>
      <vt:lpstr>Example 3 (cont.)</vt:lpstr>
      <vt:lpstr>Example 3 (cont.)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202: Digital Logic Design Combinational Logic Part 4</dc:title>
  <dc:creator>marwan</dc:creator>
  <cp:lastModifiedBy>Dr. Marwan Abu-Amara</cp:lastModifiedBy>
  <cp:revision>1092</cp:revision>
  <cp:lastPrinted>1601-01-01T00:00:00Z</cp:lastPrinted>
  <dcterms:created xsi:type="dcterms:W3CDTF">2009-02-22T06:15:20Z</dcterms:created>
  <dcterms:modified xsi:type="dcterms:W3CDTF">2012-03-03T01:36:58Z</dcterms:modified>
</cp:coreProperties>
</file>