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45" r:id="rId22"/>
    <p:sldId id="430" r:id="rId23"/>
    <p:sldId id="431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432" r:id="rId34"/>
    <p:sldId id="433" r:id="rId35"/>
    <p:sldId id="434" r:id="rId36"/>
    <p:sldId id="379" r:id="rId37"/>
    <p:sldId id="435" r:id="rId38"/>
    <p:sldId id="381" r:id="rId39"/>
    <p:sldId id="382" r:id="rId40"/>
    <p:sldId id="383" r:id="rId41"/>
    <p:sldId id="384" r:id="rId42"/>
    <p:sldId id="385" r:id="rId43"/>
    <p:sldId id="436" r:id="rId44"/>
    <p:sldId id="387" r:id="rId45"/>
    <p:sldId id="388" r:id="rId46"/>
    <p:sldId id="389" r:id="rId47"/>
    <p:sldId id="390" r:id="rId48"/>
    <p:sldId id="391" r:id="rId49"/>
    <p:sldId id="448" r:id="rId50"/>
    <p:sldId id="392" r:id="rId51"/>
    <p:sldId id="437" r:id="rId52"/>
    <p:sldId id="446" r:id="rId53"/>
    <p:sldId id="447" r:id="rId54"/>
    <p:sldId id="410" r:id="rId55"/>
    <p:sldId id="397" r:id="rId56"/>
    <p:sldId id="411" r:id="rId57"/>
    <p:sldId id="439" r:id="rId58"/>
    <p:sldId id="413" r:id="rId59"/>
    <p:sldId id="414" r:id="rId60"/>
    <p:sldId id="415" r:id="rId61"/>
    <p:sldId id="416" r:id="rId62"/>
    <p:sldId id="440" r:id="rId63"/>
    <p:sldId id="418" r:id="rId64"/>
    <p:sldId id="419" r:id="rId65"/>
    <p:sldId id="420" r:id="rId66"/>
    <p:sldId id="441" r:id="rId67"/>
    <p:sldId id="442" r:id="rId68"/>
    <p:sldId id="443" r:id="rId69"/>
    <p:sldId id="444" r:id="rId70"/>
    <p:sldId id="421" r:id="rId71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E5E5"/>
    <a:srgbClr val="FFCCFF"/>
    <a:srgbClr val="99FF99"/>
    <a:srgbClr val="99FF66"/>
    <a:srgbClr val="00CC00"/>
    <a:srgbClr val="FF99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88" autoAdjust="0"/>
    <p:restoredTop sz="96412" autoAdjust="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70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43F066A-1019-4BE1-A463-181C535824D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85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9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582C98-059C-499C-BF5C-6720868F4B1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865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1F058A-130D-4412-A5DD-6098EACE4066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57802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16615C-5E4C-491A-8F40-4B4C647554F4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7879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1ECECD-0C06-4629-AFA7-50B63EFE4AC9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75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929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mtClean="0"/>
              <a:t>Morgan Kaufmann Publishers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AAA1F-6B77-4715-AC3B-DE78A04EC022}" type="datetime3">
              <a:rPr lang="en-AU" smtClean="0"/>
              <a:pPr eaLnBrk="1" hangingPunct="1"/>
              <a:t>17 April, 2018</a:t>
            </a:fld>
            <a:endParaRPr lang="en-AU" smtClean="0"/>
          </a:p>
        </p:txBody>
      </p:sp>
      <p:sp>
        <p:nvSpPr>
          <p:cNvPr id="686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mtClean="0"/>
              <a:t>Chapter 4 — The Processor</a:t>
            </a:r>
          </a:p>
        </p:txBody>
      </p:sp>
      <p:sp>
        <p:nvSpPr>
          <p:cNvPr id="686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5EA5FA-7528-4AC9-8615-3C71D0850E29}" type="slidenum">
              <a:rPr lang="en-AU" smtClean="0"/>
              <a:pPr eaLnBrk="1" hangingPunct="1"/>
              <a:t>9</a:t>
            </a:fld>
            <a:endParaRPr lang="en-AU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832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B48810-A66E-4C7A-9E6C-9789700CABF5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96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39031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RegWr</a:t>
            </a:r>
            <a:r>
              <a:rPr lang="en-US" dirty="0" smtClean="0"/>
              <a:t>” is needed to make sure that the instruction is NOT a branch instruction (BEQ/BNE) as such instruction does not modify a destination register.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82C98-059C-499C-BF5C-6720868F4B12}" type="slidenum">
              <a:rPr lang="ar-SA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008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7DA59FF-0E23-43D6-AF04-AE22815EDED9}" type="datetime3">
              <a:rPr lang="en-AU"/>
              <a:pPr/>
              <a:t>17 April, 2018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17C10-A1FE-4647-8292-72FB3129DFDC}" type="slidenum">
              <a:rPr lang="en-AU"/>
              <a:pPr/>
              <a:t>64</a:t>
            </a:fld>
            <a:endParaRPr lang="en-AU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6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57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17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6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10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3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1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05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93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694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Pipelined Processor Design	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COE 301 Computer Organization –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KFUPM	 </a:t>
            </a:r>
            <a:r>
              <a:rPr lang="en-US" altLang="en-US" sz="1000" i="1" dirty="0"/>
              <a:t>© Muhamed Mudawar</a:t>
            </a:r>
            <a:r>
              <a:rPr lang="en-US" altLang="en-US" dirty="0"/>
              <a:t>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3E5E12C4-DFB8-4C0D-AA5B-00FCA36F7FBF}" type="slidenum">
              <a:rPr lang="ar-SA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/>
              <a:t>Pipelined Processor Design</a:t>
            </a:r>
            <a:endParaRPr lang="en-US" altLang="en-US" sz="280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08388"/>
            <a:ext cx="8229600" cy="2816225"/>
          </a:xfrm>
        </p:spPr>
        <p:txBody>
          <a:bodyPr/>
          <a:lstStyle/>
          <a:p>
            <a:pPr lvl="0" eaLnBrk="0" hangingPunct="0"/>
            <a:r>
              <a:rPr lang="en-US" dirty="0">
                <a:solidFill>
                  <a:srgbClr val="000000"/>
                </a:solidFill>
              </a:rPr>
              <a:t>COE 301 Computer Organization </a:t>
            </a:r>
          </a:p>
          <a:p>
            <a:pPr lvl="0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ICS 233 Computer Architecture and Assembly Language</a:t>
            </a:r>
          </a:p>
          <a:p>
            <a:pPr lvl="0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Dr. Marwan Abu-Amara</a:t>
            </a:r>
          </a:p>
          <a:p>
            <a:pPr lvl="0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College of Computer Sciences and Engineering</a:t>
            </a:r>
          </a:p>
          <a:p>
            <a:pPr lvl="0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King Fahd University of Petroleum and Minerals</a:t>
            </a:r>
          </a:p>
          <a:p>
            <a:pPr lvl="0">
              <a:lnSpc>
                <a:spcPct val="9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[Adapted from slides of Dr. M. Mudawar and </a:t>
            </a:r>
            <a:r>
              <a:rPr lang="en-US" altLang="en-US" sz="1800" dirty="0" smtClean="0">
                <a:solidFill>
                  <a:srgbClr val="000000"/>
                </a:solidFill>
              </a:rPr>
              <a:t>Prof. </a:t>
            </a:r>
            <a:r>
              <a:rPr lang="en-US" altLang="en-US" sz="1800" dirty="0">
                <a:solidFill>
                  <a:srgbClr val="000000"/>
                </a:solidFill>
              </a:rPr>
              <a:t>A. El-Maleh, KFUPM]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mtClean="0"/>
              <a:t>Single-Cycle vs Pipelined Performance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rIns="0"/>
          <a:lstStyle/>
          <a:p>
            <a:pPr eaLnBrk="1" hangingPunct="1"/>
            <a:r>
              <a:rPr lang="en-US" smtClean="0"/>
              <a:t>Consider a 5-stage instruction execution in which …</a:t>
            </a:r>
          </a:p>
          <a:p>
            <a:pPr lvl="1" eaLnBrk="1" hangingPunct="1"/>
            <a:r>
              <a:rPr lang="en-US" smtClean="0"/>
              <a:t>Instruction fetch = ALU operation = Data memory access = 200 ps</a:t>
            </a:r>
          </a:p>
          <a:p>
            <a:pPr lvl="1" eaLnBrk="1" hangingPunct="1"/>
            <a:r>
              <a:rPr lang="en-US" smtClean="0"/>
              <a:t>Register read = register write = 150 ps</a:t>
            </a:r>
          </a:p>
          <a:p>
            <a:pPr eaLnBrk="1" hangingPunct="1"/>
            <a:r>
              <a:rPr lang="en-US" smtClean="0"/>
              <a:t>What is the clock cycle of the single-cycle processor?</a:t>
            </a:r>
          </a:p>
          <a:p>
            <a:pPr eaLnBrk="1" hangingPunct="1"/>
            <a:r>
              <a:rPr lang="en-US" smtClean="0"/>
              <a:t>What is the clock cycle of the pipelined processor?</a:t>
            </a:r>
          </a:p>
          <a:p>
            <a:pPr eaLnBrk="1" hangingPunct="1"/>
            <a:r>
              <a:rPr lang="en-US" smtClean="0"/>
              <a:t>What is the speedup factor of pipelined execution?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Single-Cycle Clock =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921621" name="Rectangle 21"/>
          <p:cNvSpPr>
            <a:spLocks noChangeArrowheads="1"/>
          </p:cNvSpPr>
          <p:nvPr/>
        </p:nvSpPr>
        <p:spPr bwMode="auto">
          <a:xfrm>
            <a:off x="3730625" y="4616450"/>
            <a:ext cx="470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200+150+200+200+150 = </a:t>
            </a:r>
            <a:r>
              <a:rPr lang="en-US" sz="2400">
                <a:solidFill>
                  <a:srgbClr val="FF0000"/>
                </a:solidFill>
              </a:rPr>
              <a:t>900 ps</a:t>
            </a:r>
          </a:p>
        </p:txBody>
      </p:sp>
      <p:grpSp>
        <p:nvGrpSpPr>
          <p:cNvPr id="921635" name="Group 35"/>
          <p:cNvGrpSpPr>
            <a:grpSpLocks/>
          </p:cNvGrpSpPr>
          <p:nvPr/>
        </p:nvGrpSpPr>
        <p:grpSpPr bwMode="auto">
          <a:xfrm>
            <a:off x="827088" y="5303838"/>
            <a:ext cx="7350125" cy="917575"/>
            <a:chOff x="521" y="3341"/>
            <a:chExt cx="4630" cy="578"/>
          </a:xfrm>
        </p:grpSpPr>
        <p:grpSp>
          <p:nvGrpSpPr>
            <p:cNvPr id="12294" name="Group 26"/>
            <p:cNvGrpSpPr>
              <a:grpSpLocks/>
            </p:cNvGrpSpPr>
            <p:nvPr/>
          </p:nvGrpSpPr>
          <p:grpSpPr bwMode="auto">
            <a:xfrm>
              <a:off x="521" y="3341"/>
              <a:ext cx="2317" cy="374"/>
              <a:chOff x="793" y="3341"/>
              <a:chExt cx="2317" cy="374"/>
            </a:xfrm>
          </p:grpSpPr>
          <p:sp>
            <p:nvSpPr>
              <p:cNvPr id="12303" name="Line 5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4" name="Text Box 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2305" name="Text Box 1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  <p:sp>
            <p:nvSpPr>
              <p:cNvPr id="12306" name="Text Box 1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2307" name="Text Box 8"/>
              <p:cNvSpPr txBox="1">
                <a:spLocks noChangeArrowheads="1"/>
              </p:cNvSpPr>
              <p:nvPr/>
            </p:nvSpPr>
            <p:spPr bwMode="auto">
              <a:xfrm>
                <a:off x="793" y="3341"/>
                <a:ext cx="52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2308" name="Text Box 6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900 ps</a:t>
                </a:r>
              </a:p>
            </p:txBody>
          </p:sp>
          <p:sp>
            <p:nvSpPr>
              <p:cNvPr id="12309" name="Text Box 2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1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  <p:grpSp>
          <p:nvGrpSpPr>
            <p:cNvPr id="12295" name="Group 27"/>
            <p:cNvGrpSpPr>
              <a:grpSpLocks/>
            </p:cNvGrpSpPr>
            <p:nvPr/>
          </p:nvGrpSpPr>
          <p:grpSpPr bwMode="auto">
            <a:xfrm>
              <a:off x="2834" y="3545"/>
              <a:ext cx="2317" cy="374"/>
              <a:chOff x="793" y="3341"/>
              <a:chExt cx="2317" cy="374"/>
            </a:xfrm>
          </p:grpSpPr>
          <p:sp>
            <p:nvSpPr>
              <p:cNvPr id="12296" name="Line 28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297" name="Text Box 2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2298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  <p:sp>
            <p:nvSpPr>
              <p:cNvPr id="12299" name="Text Box 3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2300" name="Text Box 32"/>
              <p:cNvSpPr txBox="1">
                <a:spLocks noChangeArrowheads="1"/>
              </p:cNvSpPr>
              <p:nvPr/>
            </p:nvSpPr>
            <p:spPr bwMode="auto">
              <a:xfrm>
                <a:off x="797" y="3341"/>
                <a:ext cx="518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2301" name="Text Box 33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900 ps</a:t>
                </a:r>
              </a:p>
            </p:txBody>
          </p:sp>
          <p:sp>
            <p:nvSpPr>
              <p:cNvPr id="12302" name="Text Box 3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617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Single-Cycle versus Pipelined – cont’d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0463"/>
            <a:ext cx="8399276" cy="5072062"/>
          </a:xfrm>
        </p:spPr>
        <p:txBody>
          <a:bodyPr lIns="0" rIns="0"/>
          <a:lstStyle/>
          <a:p>
            <a:pPr eaLnBrk="1" hangingPunct="1"/>
            <a:r>
              <a:rPr lang="en-US" dirty="0" smtClean="0"/>
              <a:t>Pipelined clock cycle =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CPI for pipelined execution = </a:t>
            </a:r>
          </a:p>
          <a:p>
            <a:pPr lvl="1" eaLnBrk="1" hangingPunct="1"/>
            <a:r>
              <a:rPr lang="en-US" dirty="0" smtClean="0"/>
              <a:t>One instruction completes each cycle (ignoring 1</a:t>
            </a:r>
            <a:r>
              <a:rPr lang="en-US" baseline="30000" dirty="0" smtClean="0"/>
              <a:t>st</a:t>
            </a:r>
            <a:r>
              <a:rPr lang="en-US" dirty="0" smtClean="0"/>
              <a:t> instr. pipeline fill)</a:t>
            </a:r>
          </a:p>
          <a:p>
            <a:pPr eaLnBrk="1" hangingPunct="1"/>
            <a:r>
              <a:rPr lang="en-US" dirty="0" smtClean="0"/>
              <a:t>Speedup of pipelined execution =</a:t>
            </a:r>
          </a:p>
          <a:p>
            <a:pPr lvl="1" eaLnBrk="1" hangingPunct="1"/>
            <a:r>
              <a:rPr lang="en-US" dirty="0" smtClean="0"/>
              <a:t>Instruction count and CPI are equal in both cases</a:t>
            </a:r>
          </a:p>
          <a:p>
            <a:pPr eaLnBrk="1" hangingPunct="1"/>
            <a:r>
              <a:rPr lang="en-US" dirty="0" smtClean="0"/>
              <a:t>Speedup factor is </a:t>
            </a:r>
            <a:r>
              <a:rPr lang="en-US" dirty="0" smtClean="0">
                <a:solidFill>
                  <a:srgbClr val="FF0000"/>
                </a:solidFill>
              </a:rPr>
              <a:t>less than 5 (number of pipeline stage)</a:t>
            </a:r>
          </a:p>
          <a:p>
            <a:pPr lvl="1" eaLnBrk="1" hangingPunct="1"/>
            <a:r>
              <a:rPr lang="en-US" dirty="0" smtClean="0"/>
              <a:t>Because the pipeline stages are </a:t>
            </a:r>
            <a:r>
              <a:rPr lang="en-US" dirty="0" smtClean="0">
                <a:solidFill>
                  <a:srgbClr val="FF0000"/>
                </a:solidFill>
              </a:rPr>
              <a:t>not balanced</a:t>
            </a:r>
          </a:p>
        </p:txBody>
      </p:sp>
      <p:sp>
        <p:nvSpPr>
          <p:cNvPr id="922668" name="Rectangle 44"/>
          <p:cNvSpPr>
            <a:spLocks noChangeArrowheads="1"/>
          </p:cNvSpPr>
          <p:nvPr/>
        </p:nvSpPr>
        <p:spPr bwMode="auto">
          <a:xfrm>
            <a:off x="5327650" y="4319588"/>
            <a:ext cx="312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400"/>
              <a:t> 900 ps / 200 ps = </a:t>
            </a:r>
            <a:r>
              <a:rPr lang="en-US" sz="240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922671" name="Rectangle 47"/>
          <p:cNvSpPr>
            <a:spLocks noChangeArrowheads="1"/>
          </p:cNvSpPr>
          <p:nvPr/>
        </p:nvSpPr>
        <p:spPr bwMode="auto">
          <a:xfrm>
            <a:off x="4787900" y="3367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2672" name="Rectangle 48"/>
          <p:cNvSpPr>
            <a:spLocks noChangeArrowheads="1"/>
          </p:cNvSpPr>
          <p:nvPr/>
        </p:nvSpPr>
        <p:spPr bwMode="auto">
          <a:xfrm>
            <a:off x="3932238" y="1147763"/>
            <a:ext cx="341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400"/>
              <a:t>max(200, 150) = </a:t>
            </a:r>
            <a:r>
              <a:rPr lang="en-US" sz="2400">
                <a:solidFill>
                  <a:srgbClr val="FF0000"/>
                </a:solidFill>
              </a:rPr>
              <a:t>200 ps</a:t>
            </a:r>
          </a:p>
        </p:txBody>
      </p:sp>
      <p:grpSp>
        <p:nvGrpSpPr>
          <p:cNvPr id="922712" name="Group 88"/>
          <p:cNvGrpSpPr>
            <a:grpSpLocks/>
          </p:cNvGrpSpPr>
          <p:nvPr/>
        </p:nvGrpSpPr>
        <p:grpSpPr bwMode="auto">
          <a:xfrm>
            <a:off x="827088" y="1866900"/>
            <a:ext cx="5788025" cy="1309688"/>
            <a:chOff x="521" y="1176"/>
            <a:chExt cx="3646" cy="825"/>
          </a:xfrm>
        </p:grpSpPr>
        <p:grpSp>
          <p:nvGrpSpPr>
            <p:cNvPr id="13320" name="Group 58"/>
            <p:cNvGrpSpPr>
              <a:grpSpLocks/>
            </p:cNvGrpSpPr>
            <p:nvPr/>
          </p:nvGrpSpPr>
          <p:grpSpPr bwMode="auto">
            <a:xfrm>
              <a:off x="521" y="1412"/>
              <a:ext cx="517" cy="130"/>
              <a:chOff x="526" y="1894"/>
              <a:chExt cx="517" cy="130"/>
            </a:xfrm>
          </p:grpSpPr>
          <p:sp>
            <p:nvSpPr>
              <p:cNvPr id="13357" name="Line 7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58" name="Text Box 8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200</a:t>
                </a:r>
              </a:p>
            </p:txBody>
          </p:sp>
        </p:grp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521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IF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043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/>
                <a:t>Reg</a:t>
              </a:r>
            </a:p>
          </p:txBody>
        </p:sp>
        <p:sp>
          <p:nvSpPr>
            <p:cNvPr id="13323" name="Text Box 50"/>
            <p:cNvSpPr txBox="1">
              <a:spLocks noChangeArrowheads="1"/>
            </p:cNvSpPr>
            <p:nvPr/>
          </p:nvSpPr>
          <p:spPr bwMode="auto">
            <a:xfrm>
              <a:off x="2086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MEM</a:t>
              </a:r>
            </a:p>
          </p:txBody>
        </p:sp>
        <p:sp>
          <p:nvSpPr>
            <p:cNvPr id="13324" name="Text Box 51"/>
            <p:cNvSpPr txBox="1">
              <a:spLocks noChangeArrowheads="1"/>
            </p:cNvSpPr>
            <p:nvPr/>
          </p:nvSpPr>
          <p:spPr bwMode="auto">
            <a:xfrm>
              <a:off x="1565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ALU</a:t>
              </a:r>
            </a:p>
          </p:txBody>
        </p:sp>
        <p:sp>
          <p:nvSpPr>
            <p:cNvPr id="13325" name="Text Box 52"/>
            <p:cNvSpPr txBox="1">
              <a:spLocks noChangeArrowheads="1"/>
            </p:cNvSpPr>
            <p:nvPr/>
          </p:nvSpPr>
          <p:spPr bwMode="auto">
            <a:xfrm>
              <a:off x="2608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/>
                <a:t>Reg</a:t>
              </a:r>
            </a:p>
          </p:txBody>
        </p:sp>
        <p:grpSp>
          <p:nvGrpSpPr>
            <p:cNvPr id="13326" name="Group 84"/>
            <p:cNvGrpSpPr>
              <a:grpSpLocks/>
            </p:cNvGrpSpPr>
            <p:nvPr/>
          </p:nvGrpSpPr>
          <p:grpSpPr bwMode="auto">
            <a:xfrm>
              <a:off x="1043" y="1411"/>
              <a:ext cx="2495" cy="182"/>
              <a:chOff x="1043" y="1366"/>
              <a:chExt cx="2495" cy="182"/>
            </a:xfrm>
          </p:grpSpPr>
          <p:sp>
            <p:nvSpPr>
              <p:cNvPr id="13352" name="Text Box 53"/>
              <p:cNvSpPr txBox="1">
                <a:spLocks noChangeArrowheads="1"/>
              </p:cNvSpPr>
              <p:nvPr/>
            </p:nvSpPr>
            <p:spPr bwMode="auto">
              <a:xfrm>
                <a:off x="1043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3353" name="Text Box 54"/>
              <p:cNvSpPr txBox="1">
                <a:spLocks noChangeArrowheads="1"/>
              </p:cNvSpPr>
              <p:nvPr/>
            </p:nvSpPr>
            <p:spPr bwMode="auto">
              <a:xfrm>
                <a:off x="1565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3354" name="Text Box 55"/>
              <p:cNvSpPr txBox="1">
                <a:spLocks noChangeArrowheads="1"/>
              </p:cNvSpPr>
              <p:nvPr/>
            </p:nvSpPr>
            <p:spPr bwMode="auto">
              <a:xfrm>
                <a:off x="2609" y="1366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3355" name="Text Box 57"/>
              <p:cNvSpPr txBox="1">
                <a:spLocks noChangeArrowheads="1"/>
              </p:cNvSpPr>
              <p:nvPr/>
            </p:nvSpPr>
            <p:spPr bwMode="auto">
              <a:xfrm>
                <a:off x="3130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3356" name="Text Box 56"/>
              <p:cNvSpPr txBox="1">
                <a:spLocks noChangeArrowheads="1"/>
              </p:cNvSpPr>
              <p:nvPr/>
            </p:nvSpPr>
            <p:spPr bwMode="auto">
              <a:xfrm>
                <a:off x="2087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</p:grpSp>
        <p:grpSp>
          <p:nvGrpSpPr>
            <p:cNvPr id="13327" name="Group 82"/>
            <p:cNvGrpSpPr>
              <a:grpSpLocks/>
            </p:cNvGrpSpPr>
            <p:nvPr/>
          </p:nvGrpSpPr>
          <p:grpSpPr bwMode="auto">
            <a:xfrm>
              <a:off x="1565" y="1644"/>
              <a:ext cx="2494" cy="182"/>
              <a:chOff x="1565" y="1547"/>
              <a:chExt cx="2494" cy="182"/>
            </a:xfrm>
          </p:grpSpPr>
          <p:sp>
            <p:nvSpPr>
              <p:cNvPr id="13347" name="Text Box 59"/>
              <p:cNvSpPr txBox="1">
                <a:spLocks noChangeArrowheads="1"/>
              </p:cNvSpPr>
              <p:nvPr/>
            </p:nvSpPr>
            <p:spPr bwMode="auto">
              <a:xfrm>
                <a:off x="1565" y="1547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3348" name="Text Box 60"/>
              <p:cNvSpPr txBox="1">
                <a:spLocks noChangeArrowheads="1"/>
              </p:cNvSpPr>
              <p:nvPr/>
            </p:nvSpPr>
            <p:spPr bwMode="auto">
              <a:xfrm>
                <a:off x="2086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3349" name="Text Box 61"/>
              <p:cNvSpPr txBox="1">
                <a:spLocks noChangeArrowheads="1"/>
              </p:cNvSpPr>
              <p:nvPr/>
            </p:nvSpPr>
            <p:spPr bwMode="auto">
              <a:xfrm>
                <a:off x="3129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3350" name="Text Box 62"/>
              <p:cNvSpPr txBox="1">
                <a:spLocks noChangeArrowheads="1"/>
              </p:cNvSpPr>
              <p:nvPr/>
            </p:nvSpPr>
            <p:spPr bwMode="auto">
              <a:xfrm>
                <a:off x="2608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  <p:sp>
            <p:nvSpPr>
              <p:cNvPr id="13351" name="Text Box 63"/>
              <p:cNvSpPr txBox="1">
                <a:spLocks noChangeArrowheads="1"/>
              </p:cNvSpPr>
              <p:nvPr/>
            </p:nvSpPr>
            <p:spPr bwMode="auto">
              <a:xfrm>
                <a:off x="3651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  <p:grpSp>
          <p:nvGrpSpPr>
            <p:cNvPr id="13328" name="Group 64"/>
            <p:cNvGrpSpPr>
              <a:grpSpLocks/>
            </p:cNvGrpSpPr>
            <p:nvPr/>
          </p:nvGrpSpPr>
          <p:grpSpPr bwMode="auto">
            <a:xfrm>
              <a:off x="1048" y="1661"/>
              <a:ext cx="517" cy="130"/>
              <a:chOff x="526" y="1894"/>
              <a:chExt cx="517" cy="130"/>
            </a:xfrm>
          </p:grpSpPr>
          <p:sp>
            <p:nvSpPr>
              <p:cNvPr id="13345" name="Line 65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6" name="Text Box 66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200</a:t>
                </a:r>
              </a:p>
            </p:txBody>
          </p:sp>
        </p:grpSp>
        <p:grpSp>
          <p:nvGrpSpPr>
            <p:cNvPr id="13329" name="Group 87"/>
            <p:cNvGrpSpPr>
              <a:grpSpLocks/>
            </p:cNvGrpSpPr>
            <p:nvPr/>
          </p:nvGrpSpPr>
          <p:grpSpPr bwMode="auto">
            <a:xfrm>
              <a:off x="1569" y="1871"/>
              <a:ext cx="2598" cy="130"/>
              <a:chOff x="1569" y="1826"/>
              <a:chExt cx="2598" cy="130"/>
            </a:xfrm>
          </p:grpSpPr>
          <p:grpSp>
            <p:nvGrpSpPr>
              <p:cNvPr id="13330" name="Group 67"/>
              <p:cNvGrpSpPr>
                <a:grpSpLocks/>
              </p:cNvGrpSpPr>
              <p:nvPr/>
            </p:nvGrpSpPr>
            <p:grpSpPr bwMode="auto">
              <a:xfrm>
                <a:off x="1569" y="1826"/>
                <a:ext cx="517" cy="130"/>
                <a:chOff x="526" y="1894"/>
                <a:chExt cx="517" cy="130"/>
              </a:xfrm>
            </p:grpSpPr>
            <p:sp>
              <p:nvSpPr>
                <p:cNvPr id="13343" name="Line 68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1" name="Group 70"/>
              <p:cNvGrpSpPr>
                <a:grpSpLocks/>
              </p:cNvGrpSpPr>
              <p:nvPr/>
            </p:nvGrpSpPr>
            <p:grpSpPr bwMode="auto">
              <a:xfrm>
                <a:off x="2086" y="1826"/>
                <a:ext cx="517" cy="130"/>
                <a:chOff x="526" y="1894"/>
                <a:chExt cx="517" cy="130"/>
              </a:xfrm>
            </p:grpSpPr>
            <p:sp>
              <p:nvSpPr>
                <p:cNvPr id="13341" name="Line 71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2" name="Group 73"/>
              <p:cNvGrpSpPr>
                <a:grpSpLocks/>
              </p:cNvGrpSpPr>
              <p:nvPr/>
            </p:nvGrpSpPr>
            <p:grpSpPr bwMode="auto">
              <a:xfrm>
                <a:off x="2608" y="1826"/>
                <a:ext cx="517" cy="130"/>
                <a:chOff x="526" y="1894"/>
                <a:chExt cx="517" cy="130"/>
              </a:xfrm>
            </p:grpSpPr>
            <p:sp>
              <p:nvSpPr>
                <p:cNvPr id="13339" name="Line 74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0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3" name="Group 76"/>
              <p:cNvGrpSpPr>
                <a:grpSpLocks/>
              </p:cNvGrpSpPr>
              <p:nvPr/>
            </p:nvGrpSpPr>
            <p:grpSpPr bwMode="auto">
              <a:xfrm>
                <a:off x="3129" y="1826"/>
                <a:ext cx="517" cy="130"/>
                <a:chOff x="526" y="1894"/>
                <a:chExt cx="517" cy="130"/>
              </a:xfrm>
            </p:grpSpPr>
            <p:sp>
              <p:nvSpPr>
                <p:cNvPr id="13337" name="Line 77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4" name="Group 79"/>
              <p:cNvGrpSpPr>
                <a:grpSpLocks/>
              </p:cNvGrpSpPr>
              <p:nvPr/>
            </p:nvGrpSpPr>
            <p:grpSpPr bwMode="auto">
              <a:xfrm>
                <a:off x="3650" y="1826"/>
                <a:ext cx="517" cy="130"/>
                <a:chOff x="526" y="1894"/>
                <a:chExt cx="517" cy="130"/>
              </a:xfrm>
            </p:grpSpPr>
            <p:sp>
              <p:nvSpPr>
                <p:cNvPr id="13335" name="Line 80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376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68" grpId="0"/>
      <p:bldP spid="922671" grpId="0"/>
      <p:bldP spid="9226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 Performance Summary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76771"/>
            <a:ext cx="8207375" cy="4812891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Pipelining doesn’t improve </a:t>
            </a:r>
            <a:r>
              <a:rPr lang="en-US" dirty="0" smtClean="0">
                <a:solidFill>
                  <a:srgbClr val="FF0000"/>
                </a:solidFill>
              </a:rPr>
              <a:t>latency</a:t>
            </a:r>
            <a:r>
              <a:rPr lang="en-US" dirty="0" smtClean="0"/>
              <a:t> of a single instruction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However, it improves </a:t>
            </a:r>
            <a:r>
              <a:rPr lang="en-US" dirty="0" smtClean="0">
                <a:solidFill>
                  <a:srgbClr val="FF0000"/>
                </a:solidFill>
              </a:rPr>
              <a:t>throughput</a:t>
            </a:r>
            <a:r>
              <a:rPr lang="en-US" dirty="0" smtClean="0"/>
              <a:t> of entire workload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Instructions are initiated and completed at a higher rate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In a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-stage</a:t>
            </a:r>
            <a:r>
              <a:rPr lang="en-US" dirty="0" smtClean="0"/>
              <a:t> pipeline,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instructions operate </a:t>
            </a:r>
            <a:r>
              <a:rPr lang="en-US" dirty="0" smtClean="0">
                <a:solidFill>
                  <a:srgbClr val="FF0000"/>
                </a:solidFill>
              </a:rPr>
              <a:t>in parallel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Overlapped execution using multiple hardware resources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Potential speedup = </a:t>
            </a:r>
            <a:r>
              <a:rPr lang="en-US" dirty="0" smtClean="0">
                <a:solidFill>
                  <a:srgbClr val="FF0000"/>
                </a:solidFill>
              </a:rPr>
              <a:t>number of pipeline stages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Pipeline rate is limited by </a:t>
            </a:r>
            <a:r>
              <a:rPr lang="en-US" dirty="0" smtClean="0">
                <a:solidFill>
                  <a:srgbClr val="FF0000"/>
                </a:solidFill>
              </a:rPr>
              <a:t>slowest</a:t>
            </a:r>
            <a:r>
              <a:rPr lang="en-US" dirty="0" smtClean="0"/>
              <a:t> pipeline stage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Unbalanced lengths of pipeline stages reduces speedup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Also, time to </a:t>
            </a:r>
            <a:r>
              <a:rPr lang="en-US" dirty="0" smtClean="0">
                <a:solidFill>
                  <a:srgbClr val="FF0000"/>
                </a:solidFill>
              </a:rPr>
              <a:t>fill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drain</a:t>
            </a:r>
            <a:r>
              <a:rPr lang="en-US" dirty="0" smtClean="0"/>
              <a:t> pipeline reduces speedup</a:t>
            </a:r>
          </a:p>
        </p:txBody>
      </p:sp>
    </p:spTree>
    <p:extLst>
      <p:ext uri="{BB962C8B-B14F-4D97-AF65-F5344CB8AC3E}">
        <p14:creationId xmlns:p14="http://schemas.microsoft.com/office/powerpoint/2010/main" val="148435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Pipelined </a:t>
            </a:r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r>
              <a:rPr lang="en-US" dirty="0" smtClean="0">
                <a:solidFill>
                  <a:srgbClr val="FF0000"/>
                </a:solidFill>
              </a:rPr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9489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1" y="1053799"/>
            <a:ext cx="8525910" cy="159528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Shown below is the single-cycle </a:t>
            </a:r>
            <a:r>
              <a:rPr lang="en-US" altLang="en-US" dirty="0" err="1" smtClean="0"/>
              <a:t>datapath</a:t>
            </a:r>
            <a:endParaRPr lang="en-US" alt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How to pipeline this single-cycle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?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Answer:</a:t>
            </a:r>
            <a:r>
              <a:rPr lang="en-US" altLang="en-US" dirty="0" smtClean="0"/>
              <a:t> Introduce </a:t>
            </a:r>
            <a:r>
              <a:rPr lang="en-US" altLang="en-US" b="1" dirty="0" smtClean="0">
                <a:solidFill>
                  <a:srgbClr val="006600"/>
                </a:solidFill>
              </a:rPr>
              <a:t>pipeline registers </a:t>
            </a:r>
            <a:r>
              <a:rPr lang="en-US" altLang="en-US" dirty="0" smtClean="0"/>
              <a:t>at end of each stage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322029" y="2790887"/>
            <a:ext cx="8512927" cy="3437569"/>
            <a:chOff x="322028" y="2737709"/>
            <a:chExt cx="8512927" cy="3724033"/>
          </a:xfrm>
        </p:grpSpPr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1008226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22028" y="3240157"/>
              <a:ext cx="4904120" cy="2170706"/>
            </a:xfrm>
            <a:custGeom>
              <a:avLst/>
              <a:gdLst>
                <a:gd name="connsiteX0" fmla="*/ 4707172 w 4909930"/>
                <a:gd name="connsiteY0" fmla="*/ 421419 h 2170706"/>
                <a:gd name="connsiteX1" fmla="*/ 4909930 w 4909930"/>
                <a:gd name="connsiteY1" fmla="*/ 421419 h 2170706"/>
                <a:gd name="connsiteX2" fmla="*/ 4909930 w 4909930"/>
                <a:gd name="connsiteY2" fmla="*/ 0 h 2170706"/>
                <a:gd name="connsiteX3" fmla="*/ 0 w 4909930"/>
                <a:gd name="connsiteY3" fmla="*/ 0 h 2170706"/>
                <a:gd name="connsiteX4" fmla="*/ 0 w 4909930"/>
                <a:gd name="connsiteY4" fmla="*/ 2170706 h 2170706"/>
                <a:gd name="connsiteX5" fmla="*/ 532737 w 4909930"/>
                <a:gd name="connsiteY5" fmla="*/ 2170706 h 217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9930" h="2170706">
                  <a:moveTo>
                    <a:pt x="4707172" y="421419"/>
                  </a:moveTo>
                  <a:lnTo>
                    <a:pt x="4909930" y="421419"/>
                  </a:lnTo>
                  <a:lnTo>
                    <a:pt x="4909930" y="0"/>
                  </a:lnTo>
                  <a:lnTo>
                    <a:pt x="0" y="0"/>
                  </a:lnTo>
                  <a:lnTo>
                    <a:pt x="0" y="2170706"/>
                  </a:lnTo>
                  <a:lnTo>
                    <a:pt x="532737" y="217070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Line 5"/>
            <p:cNvSpPr>
              <a:spLocks noChangeShapeType="1"/>
            </p:cNvSpPr>
            <p:nvPr/>
          </p:nvSpPr>
          <p:spPr bwMode="auto">
            <a:xfrm>
              <a:off x="848931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198166" y="5718114"/>
              <a:ext cx="6143822" cy="39846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005588" y="5424426"/>
              <a:ext cx="1878330" cy="314325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615380" y="5176519"/>
              <a:ext cx="4219575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77"/>
            <p:cNvSpPr>
              <a:spLocks noChangeArrowheads="1"/>
            </p:cNvSpPr>
            <p:nvPr/>
          </p:nvSpPr>
          <p:spPr bwMode="auto">
            <a:xfrm>
              <a:off x="701100" y="300654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Branch Target Address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5790951" y="4446908"/>
              <a:ext cx="422289" cy="1039848"/>
              <a:chOff x="5652144" y="4157097"/>
              <a:chExt cx="421848" cy="1039533"/>
            </a:xfrm>
          </p:grpSpPr>
          <p:sp>
            <p:nvSpPr>
              <p:cNvPr id="9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U</a:t>
                </a:r>
              </a:p>
            </p:txBody>
          </p:sp>
        </p:grp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>
              <a:off x="5594095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3252458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auto">
            <a:xfrm flipV="1">
              <a:off x="3276270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1"/>
            <p:cNvSpPr>
              <a:spLocks noChangeShapeType="1"/>
            </p:cNvSpPr>
            <p:nvPr/>
          </p:nvSpPr>
          <p:spPr bwMode="auto">
            <a:xfrm>
              <a:off x="3684272" y="5558213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358509" y="512027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799848" y="4458021"/>
              <a:ext cx="927130" cy="1281155"/>
              <a:chOff x="1793625" y="4110295"/>
              <a:chExt cx="927187" cy="1280337"/>
            </a:xfrm>
          </p:grpSpPr>
          <p:sp>
            <p:nvSpPr>
              <p:cNvPr id="89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923"/>
                  <a:t>Address</a:t>
                </a:r>
              </a:p>
            </p:txBody>
          </p:sp>
          <p:sp>
            <p:nvSpPr>
              <p:cNvPr id="91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923"/>
                  <a:t>Instruction</a:t>
                </a:r>
              </a:p>
            </p:txBody>
          </p:sp>
          <p:sp>
            <p:nvSpPr>
              <p:cNvPr id="92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108" b="1" dirty="0"/>
                  <a:t>Instruction</a:t>
                </a:r>
              </a:p>
              <a:p>
                <a:pPr algn="ctr"/>
                <a:r>
                  <a:rPr lang="en-US" sz="1108" b="1" dirty="0"/>
                  <a:t>Memory</a:t>
                </a:r>
              </a:p>
            </p:txBody>
          </p:sp>
        </p:grpSp>
        <p:sp>
          <p:nvSpPr>
            <p:cNvPr id="18" name="Line 52"/>
            <p:cNvSpPr>
              <a:spLocks noChangeShapeType="1"/>
            </p:cNvSpPr>
            <p:nvPr/>
          </p:nvSpPr>
          <p:spPr bwMode="auto">
            <a:xfrm>
              <a:off x="2726978" y="5353401"/>
              <a:ext cx="525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1"/>
            <p:cNvSpPr>
              <a:spLocks noChangeShapeType="1"/>
            </p:cNvSpPr>
            <p:nvPr/>
          </p:nvSpPr>
          <p:spPr bwMode="auto">
            <a:xfrm flipV="1">
              <a:off x="1517264" y="4278258"/>
              <a:ext cx="0" cy="8420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3420738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Rs</a:t>
              </a:r>
            </a:p>
          </p:txBody>
        </p:sp>
        <p:sp>
          <p:nvSpPr>
            <p:cNvPr id="21" name="Rectangle 70"/>
            <p:cNvSpPr>
              <a:spLocks noChangeArrowheads="1"/>
            </p:cNvSpPr>
            <p:nvPr/>
          </p:nvSpPr>
          <p:spPr bwMode="auto">
            <a:xfrm>
              <a:off x="3298496" y="550541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Rd</a:t>
              </a:r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3880710" y="3987387"/>
              <a:ext cx="321012" cy="324814"/>
              <a:chOff x="1642213" y="2082165"/>
              <a:chExt cx="418691" cy="295097"/>
            </a:xfrm>
          </p:grpSpPr>
          <p:sp>
            <p:nvSpPr>
              <p:cNvPr id="8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108" dirty="0"/>
                  <a:t>Ext</a:t>
                </a:r>
              </a:p>
            </p:txBody>
          </p:sp>
        </p:grpSp>
        <p:sp>
          <p:nvSpPr>
            <p:cNvPr id="23" name="Rectangle 78"/>
            <p:cNvSpPr>
              <a:spLocks noChangeArrowheads="1"/>
            </p:cNvSpPr>
            <p:nvPr/>
          </p:nvSpPr>
          <p:spPr bwMode="auto">
            <a:xfrm>
              <a:off x="3420738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Rt</a:t>
              </a:r>
            </a:p>
          </p:txBody>
        </p:sp>
        <p:sp>
          <p:nvSpPr>
            <p:cNvPr id="24" name="Freeform 86"/>
            <p:cNvSpPr>
              <a:spLocks/>
            </p:cNvSpPr>
            <p:nvPr/>
          </p:nvSpPr>
          <p:spPr bwMode="auto">
            <a:xfrm>
              <a:off x="3378668" y="5180357"/>
              <a:ext cx="126210" cy="280582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Freeform 98"/>
            <p:cNvSpPr>
              <a:spLocks/>
            </p:cNvSpPr>
            <p:nvPr/>
          </p:nvSpPr>
          <p:spPr bwMode="auto">
            <a:xfrm>
              <a:off x="3252458" y="5579680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Rectangle 77"/>
            <p:cNvSpPr>
              <a:spLocks noChangeArrowheads="1"/>
            </p:cNvSpPr>
            <p:nvPr/>
          </p:nvSpPr>
          <p:spPr bwMode="auto">
            <a:xfrm>
              <a:off x="684549" y="327538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Jump Target = PC[31:28] ‖ Imm26</a:t>
              </a:r>
            </a:p>
          </p:txBody>
        </p:sp>
        <p:sp>
          <p:nvSpPr>
            <p:cNvPr id="27" name="Rectangle 111"/>
            <p:cNvSpPr>
              <a:spLocks noChangeArrowheads="1"/>
            </p:cNvSpPr>
            <p:nvPr/>
          </p:nvSpPr>
          <p:spPr bwMode="auto">
            <a:xfrm>
              <a:off x="7026066" y="4045257"/>
              <a:ext cx="631845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/>
                <a:t>ALU result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H="1">
              <a:off x="1281630" y="5487926"/>
              <a:ext cx="0" cy="625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382595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108" dirty="0" err="1"/>
                <a:t>clk</a:t>
              </a:r>
              <a:endParaRPr lang="en-US" sz="1108" dirty="0"/>
            </a:p>
          </p:txBody>
        </p:sp>
        <p:grpSp>
          <p:nvGrpSpPr>
            <p:cNvPr id="30" name="Group 10"/>
            <p:cNvGrpSpPr>
              <a:grpSpLocks/>
            </p:cNvGrpSpPr>
            <p:nvPr/>
          </p:nvGrpSpPr>
          <p:grpSpPr bwMode="auto">
            <a:xfrm>
              <a:off x="1198167" y="4678690"/>
              <a:ext cx="169867" cy="835053"/>
              <a:chOff x="1192066" y="4329914"/>
              <a:chExt cx="169912" cy="836107"/>
            </a:xfrm>
          </p:grpSpPr>
          <p:sp>
            <p:nvSpPr>
              <p:cNvPr id="84" name="Text Box 59"/>
              <p:cNvSpPr txBox="1">
                <a:spLocks noChangeArrowheads="1"/>
              </p:cNvSpPr>
              <p:nvPr/>
            </p:nvSpPr>
            <p:spPr bwMode="auto">
              <a:xfrm rot="-5400000">
                <a:off x="933536" y="4737579"/>
                <a:ext cx="686973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/>
                  <a:t>PC</a:t>
                </a:r>
              </a:p>
            </p:txBody>
          </p:sp>
          <p:sp>
            <p:nvSpPr>
              <p:cNvPr id="85" name="Text Box 60"/>
              <p:cNvSpPr txBox="1">
                <a:spLocks noChangeArrowheads="1"/>
              </p:cNvSpPr>
              <p:nvPr/>
            </p:nvSpPr>
            <p:spPr bwMode="auto">
              <a:xfrm rot="-5400000">
                <a:off x="1203248" y="4318732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738"/>
                  <a:t>00</a:t>
                </a:r>
              </a:p>
            </p:txBody>
          </p:sp>
          <p:sp>
            <p:nvSpPr>
              <p:cNvPr id="86" name="Isosceles Triangle 85"/>
              <p:cNvSpPr/>
              <p:nvPr/>
            </p:nvSpPr>
            <p:spPr bwMode="auto">
              <a:xfrm>
                <a:off x="1235854" y="5113150"/>
                <a:ext cx="87335" cy="46095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" name="Group 9"/>
            <p:cNvGrpSpPr>
              <a:grpSpLocks/>
            </p:cNvGrpSpPr>
            <p:nvPr/>
          </p:nvGrpSpPr>
          <p:grpSpPr bwMode="auto">
            <a:xfrm>
              <a:off x="6891125" y="4462783"/>
              <a:ext cx="912841" cy="1277980"/>
              <a:chOff x="6720058" y="4195080"/>
              <a:chExt cx="912351" cy="1278750"/>
            </a:xfrm>
          </p:grpSpPr>
          <p:sp>
            <p:nvSpPr>
              <p:cNvPr id="79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b="1" dirty="0"/>
                  <a:t>Data</a:t>
                </a:r>
              </a:p>
              <a:p>
                <a:pPr algn="ctr" eaLnBrk="1" hangingPunct="1"/>
                <a:r>
                  <a:rPr lang="en-US" sz="1108" b="1" dirty="0"/>
                  <a:t>Memory</a:t>
                </a:r>
              </a:p>
            </p:txBody>
          </p:sp>
          <p:sp>
            <p:nvSpPr>
              <p:cNvPr id="80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 Address</a:t>
                </a:r>
              </a:p>
            </p:txBody>
          </p:sp>
          <p:sp>
            <p:nvSpPr>
              <p:cNvPr id="81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923"/>
                  <a:t>Data_in</a:t>
                </a:r>
              </a:p>
            </p:txBody>
          </p:sp>
          <p:sp>
            <p:nvSpPr>
              <p:cNvPr id="82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/>
                  <a:t>Data_out</a:t>
                </a:r>
              </a:p>
            </p:txBody>
          </p:sp>
          <p:sp>
            <p:nvSpPr>
              <p:cNvPr id="83" name="Isosceles Triangle 82"/>
              <p:cNvSpPr/>
              <p:nvPr/>
            </p:nvSpPr>
            <p:spPr bwMode="auto">
              <a:xfrm>
                <a:off x="7127469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3843027" y="4458021"/>
              <a:ext cx="931892" cy="1279567"/>
              <a:chOff x="3639628" y="4110295"/>
              <a:chExt cx="932372" cy="1278750"/>
            </a:xfrm>
          </p:grpSpPr>
          <p:sp>
            <p:nvSpPr>
              <p:cNvPr id="7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108" b="1" dirty="0"/>
              </a:p>
              <a:p>
                <a:pPr algn="ctr" eaLnBrk="1" hangingPunct="1"/>
                <a:endParaRPr lang="en-US" sz="1108" b="1" dirty="0"/>
              </a:p>
              <a:p>
                <a:pPr algn="ctr" eaLnBrk="1" hangingPunct="1"/>
                <a:r>
                  <a:rPr lang="en-US" sz="1108" b="1" dirty="0"/>
                  <a:t>Registers</a:t>
                </a:r>
              </a:p>
            </p:txBody>
          </p:sp>
          <p:sp>
            <p:nvSpPr>
              <p:cNvPr id="7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 RA</a:t>
                </a:r>
              </a:p>
            </p:txBody>
          </p:sp>
          <p:sp>
            <p:nvSpPr>
              <p:cNvPr id="7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RB</a:t>
                </a:r>
              </a:p>
            </p:txBody>
          </p:sp>
          <p:sp>
            <p:nvSpPr>
              <p:cNvPr id="7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/>
                  <a:t>BusA</a:t>
                </a:r>
              </a:p>
            </p:txBody>
          </p:sp>
          <p:sp>
            <p:nvSpPr>
              <p:cNvPr id="7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 dirty="0" err="1"/>
                  <a:t>BusB</a:t>
                </a:r>
                <a:endParaRPr lang="en-US" sz="923" dirty="0"/>
              </a:p>
            </p:txBody>
          </p:sp>
          <p:sp>
            <p:nvSpPr>
              <p:cNvPr id="76" name="Rectangle 42"/>
              <p:cNvSpPr>
                <a:spLocks noChangeArrowheads="1"/>
              </p:cNvSpPr>
              <p:nvPr/>
            </p:nvSpPr>
            <p:spPr bwMode="auto">
              <a:xfrm>
                <a:off x="3682106" y="5108793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 dirty="0"/>
                  <a:t>RW</a:t>
                </a:r>
              </a:p>
            </p:txBody>
          </p:sp>
          <p:sp>
            <p:nvSpPr>
              <p:cNvPr id="7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 dirty="0" err="1"/>
                  <a:t>BusW</a:t>
                </a:r>
                <a:endParaRPr lang="en-US" sz="923" dirty="0"/>
              </a:p>
            </p:txBody>
          </p:sp>
          <p:sp>
            <p:nvSpPr>
              <p:cNvPr id="78" name="Isosceles Triangle 77"/>
              <p:cNvSpPr/>
              <p:nvPr/>
            </p:nvSpPr>
            <p:spPr bwMode="auto">
              <a:xfrm>
                <a:off x="3764345" y="5339440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33" name="Straight Connector 32"/>
            <p:cNvCxnSpPr/>
            <p:nvPr/>
          </p:nvCxnSpPr>
          <p:spPr bwMode="auto">
            <a:xfrm>
              <a:off x="4012130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5" name="Group 79"/>
            <p:cNvGrpSpPr>
              <a:grpSpLocks/>
            </p:cNvGrpSpPr>
            <p:nvPr/>
          </p:nvGrpSpPr>
          <p:grpSpPr bwMode="auto">
            <a:xfrm>
              <a:off x="5455979" y="5127968"/>
              <a:ext cx="169867" cy="412764"/>
              <a:chOff x="2514" y="1642"/>
              <a:chExt cx="116" cy="261"/>
            </a:xfrm>
          </p:grpSpPr>
          <p:sp>
            <p:nvSpPr>
              <p:cNvPr id="67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923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</p:grp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V="1">
              <a:off x="3255632" y="4140269"/>
              <a:ext cx="6250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03904" y="3505809"/>
              <a:ext cx="747814" cy="231389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Rectangle 77"/>
            <p:cNvSpPr>
              <a:spLocks noChangeArrowheads="1"/>
            </p:cNvSpPr>
            <p:nvPr/>
          </p:nvSpPr>
          <p:spPr bwMode="auto">
            <a:xfrm>
              <a:off x="3343040" y="3966670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Imm16</a:t>
              </a:r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>
              <a:off x="4774919" y="4662815"/>
              <a:ext cx="10033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>
              <a:off x="4774919" y="5424426"/>
              <a:ext cx="68264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6213240" y="5010739"/>
              <a:ext cx="67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Rectangle 77"/>
            <p:cNvSpPr>
              <a:spLocks noChangeArrowheads="1"/>
            </p:cNvSpPr>
            <p:nvPr/>
          </p:nvSpPr>
          <p:spPr bwMode="auto">
            <a:xfrm>
              <a:off x="1016835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Next PC Address</a:t>
              </a:r>
            </a:p>
          </p:txBody>
        </p:sp>
        <p:sp>
          <p:nvSpPr>
            <p:cNvPr id="44" name="AutoShape 118"/>
            <p:cNvSpPr>
              <a:spLocks noChangeArrowheads="1"/>
            </p:cNvSpPr>
            <p:nvPr/>
          </p:nvSpPr>
          <p:spPr bwMode="auto">
            <a:xfrm rot="16200000">
              <a:off x="3387215" y="5475379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19"/>
            <p:cNvSpPr>
              <a:spLocks noChangeArrowheads="1"/>
            </p:cNvSpPr>
            <p:nvPr/>
          </p:nvSpPr>
          <p:spPr bwMode="auto">
            <a:xfrm flipH="1">
              <a:off x="3515866" y="5346664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923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120"/>
            <p:cNvSpPr>
              <a:spLocks noChangeArrowheads="1"/>
            </p:cNvSpPr>
            <p:nvPr/>
          </p:nvSpPr>
          <p:spPr bwMode="auto">
            <a:xfrm flipH="1">
              <a:off x="3515867" y="5375240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/>
                <a:t>0</a:t>
              </a:r>
            </a:p>
          </p:txBody>
        </p:sp>
        <p:sp>
          <p:nvSpPr>
            <p:cNvPr id="47" name="Rectangle 120"/>
            <p:cNvSpPr>
              <a:spLocks noChangeArrowheads="1"/>
            </p:cNvSpPr>
            <p:nvPr/>
          </p:nvSpPr>
          <p:spPr bwMode="auto">
            <a:xfrm flipH="1">
              <a:off x="3515867" y="559273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1</a:t>
              </a:r>
            </a:p>
          </p:txBody>
        </p:sp>
        <p:grpSp>
          <p:nvGrpSpPr>
            <p:cNvPr id="48" name="Group 117"/>
            <p:cNvGrpSpPr>
              <a:grpSpLocks/>
            </p:cNvGrpSpPr>
            <p:nvPr/>
          </p:nvGrpSpPr>
          <p:grpSpPr bwMode="auto">
            <a:xfrm>
              <a:off x="8399013" y="4758068"/>
              <a:ext cx="169868" cy="639784"/>
              <a:chOff x="2514" y="1642"/>
              <a:chExt cx="116" cy="403"/>
            </a:xfrm>
          </p:grpSpPr>
          <p:sp>
            <p:nvSpPr>
              <p:cNvPr id="63" name="AutoShape 118"/>
              <p:cNvSpPr>
                <a:spLocks noChangeArrowheads="1"/>
              </p:cNvSpPr>
              <p:nvPr/>
            </p:nvSpPr>
            <p:spPr bwMode="auto">
              <a:xfrm rot="16200000">
                <a:off x="2435" y="1850"/>
                <a:ext cx="274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119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923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121"/>
              <p:cNvSpPr>
                <a:spLocks noChangeArrowheads="1"/>
              </p:cNvSpPr>
              <p:nvPr/>
            </p:nvSpPr>
            <p:spPr bwMode="auto">
              <a:xfrm flipH="1">
                <a:off x="2515" y="1933"/>
                <a:ext cx="115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66" name="Rectangle 120"/>
              <p:cNvSpPr>
                <a:spLocks noChangeArrowheads="1"/>
              </p:cNvSpPr>
              <p:nvPr/>
            </p:nvSpPr>
            <p:spPr bwMode="auto">
              <a:xfrm flipH="1">
                <a:off x="2515" y="1797"/>
                <a:ext cx="11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</p:grpSp>
        <p:sp>
          <p:nvSpPr>
            <p:cNvPr id="49" name="Line 30"/>
            <p:cNvSpPr>
              <a:spLocks noChangeShapeType="1"/>
            </p:cNvSpPr>
            <p:nvPr/>
          </p:nvSpPr>
          <p:spPr bwMode="auto">
            <a:xfrm>
              <a:off x="7803966" y="5275406"/>
              <a:ext cx="59577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6644205" y="4263964"/>
              <a:ext cx="1757363" cy="806450"/>
            </a:xfrm>
            <a:custGeom>
              <a:avLst/>
              <a:gdLst>
                <a:gd name="connsiteX0" fmla="*/ 0 w 1757238"/>
                <a:gd name="connsiteY0" fmla="*/ 747423 h 807058"/>
                <a:gd name="connsiteX1" fmla="*/ 0 w 1757238"/>
                <a:gd name="connsiteY1" fmla="*/ 0 h 807058"/>
                <a:gd name="connsiteX2" fmla="*/ 1355697 w 1757238"/>
                <a:gd name="connsiteY2" fmla="*/ 0 h 807058"/>
                <a:gd name="connsiteX3" fmla="*/ 1355697 w 1757238"/>
                <a:gd name="connsiteY3" fmla="*/ 807058 h 807058"/>
                <a:gd name="connsiteX4" fmla="*/ 1757238 w 1757238"/>
                <a:gd name="connsiteY4" fmla="*/ 807058 h 80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7238" h="807058">
                  <a:moveTo>
                    <a:pt x="0" y="747423"/>
                  </a:moveTo>
                  <a:lnTo>
                    <a:pt x="0" y="0"/>
                  </a:lnTo>
                  <a:lnTo>
                    <a:pt x="1355697" y="0"/>
                  </a:lnTo>
                  <a:lnTo>
                    <a:pt x="1355697" y="807058"/>
                  </a:lnTo>
                  <a:lnTo>
                    <a:pt x="1757238" y="807058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2" name="Group 7"/>
            <p:cNvGrpSpPr>
              <a:grpSpLocks/>
            </p:cNvGrpSpPr>
            <p:nvPr/>
          </p:nvGrpSpPr>
          <p:grpSpPr bwMode="auto">
            <a:xfrm>
              <a:off x="4725620" y="3429000"/>
              <a:ext cx="301625" cy="473819"/>
              <a:chOff x="6243635" y="1976343"/>
              <a:chExt cx="356104" cy="552202"/>
            </a:xfrm>
          </p:grpSpPr>
          <p:sp>
            <p:nvSpPr>
              <p:cNvPr id="61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477" b="1" dirty="0">
                    <a:latin typeface="+mn-lt"/>
                  </a:rPr>
                  <a:t>+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860409" y="4738626"/>
              <a:ext cx="156426" cy="754884"/>
              <a:chOff x="972589" y="1312076"/>
              <a:chExt cx="156426" cy="754884"/>
            </a:xfrm>
          </p:grpSpPr>
          <p:sp>
            <p:nvSpPr>
              <p:cNvPr id="57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  <p:sp>
            <p:nvSpPr>
              <p:cNvPr id="5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6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2</a:t>
                </a:r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696266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13915" y="3505810"/>
              <a:ext cx="2470994" cy="1617678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246135" y="2737710"/>
              <a:ext cx="0" cy="135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220648" y="2737710"/>
              <a:ext cx="0" cy="26867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287480" y="2737710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371209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477"/>
                <a:t> </a:t>
              </a:r>
              <a:r>
                <a:rPr lang="en-US" sz="1292"/>
                <a:t>+1</a:t>
              </a:r>
            </a:p>
          </p:txBody>
        </p:sp>
        <p:sp>
          <p:nvSpPr>
            <p:cNvPr id="98" name="Text Box 68"/>
            <p:cNvSpPr txBox="1">
              <a:spLocks noChangeArrowheads="1"/>
            </p:cNvSpPr>
            <p:nvPr/>
          </p:nvSpPr>
          <p:spPr bwMode="auto">
            <a:xfrm>
              <a:off x="3246135" y="2737710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ID = 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&amp; Register Read</a:t>
              </a:r>
            </a:p>
          </p:txBody>
        </p:sp>
        <p:sp>
          <p:nvSpPr>
            <p:cNvPr id="99" name="Line 5"/>
            <p:cNvSpPr>
              <a:spLocks noChangeShapeType="1"/>
            </p:cNvSpPr>
            <p:nvPr/>
          </p:nvSpPr>
          <p:spPr bwMode="auto">
            <a:xfrm>
              <a:off x="6641633" y="2737709"/>
              <a:ext cx="0" cy="29029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Text Box 71"/>
            <p:cNvSpPr txBox="1">
              <a:spLocks noChangeArrowheads="1"/>
            </p:cNvSpPr>
            <p:nvPr/>
          </p:nvSpPr>
          <p:spPr bwMode="auto">
            <a:xfrm>
              <a:off x="5226148" y="2737710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102" name="Text Box 72"/>
            <p:cNvSpPr txBox="1">
              <a:spLocks noChangeArrowheads="1"/>
            </p:cNvSpPr>
            <p:nvPr/>
          </p:nvSpPr>
          <p:spPr bwMode="auto">
            <a:xfrm>
              <a:off x="6644205" y="2737710"/>
              <a:ext cx="1839741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103" name="Text Box 73"/>
            <p:cNvSpPr txBox="1">
              <a:spLocks noChangeArrowheads="1"/>
            </p:cNvSpPr>
            <p:nvPr/>
          </p:nvSpPr>
          <p:spPr bwMode="auto">
            <a:xfrm rot="16200000">
              <a:off x="7995809" y="3249526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25667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19070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36"/>
            <p:cNvSpPr>
              <a:spLocks noChangeShapeType="1"/>
            </p:cNvSpPr>
            <p:nvPr/>
          </p:nvSpPr>
          <p:spPr bwMode="auto">
            <a:xfrm flipV="1">
              <a:off x="4321475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4112841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11" name="Line 87"/>
            <p:cNvSpPr>
              <a:spLocks noChangeShapeType="1"/>
            </p:cNvSpPr>
            <p:nvPr/>
          </p:nvSpPr>
          <p:spPr bwMode="auto">
            <a:xfrm flipV="1">
              <a:off x="3602517" y="5771704"/>
              <a:ext cx="0" cy="4642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3314820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RegDst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14" name="Rectangle 89"/>
            <p:cNvSpPr>
              <a:spLocks noChangeArrowheads="1"/>
            </p:cNvSpPr>
            <p:nvPr/>
          </p:nvSpPr>
          <p:spPr bwMode="auto">
            <a:xfrm>
              <a:off x="5350487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5" name="Line 99"/>
            <p:cNvSpPr>
              <a:spLocks noChangeShapeType="1"/>
            </p:cNvSpPr>
            <p:nvPr/>
          </p:nvSpPr>
          <p:spPr bwMode="auto">
            <a:xfrm flipV="1">
              <a:off x="5549894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6799490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70299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21" name="Line 99"/>
            <p:cNvSpPr>
              <a:spLocks noChangeShapeType="1"/>
            </p:cNvSpPr>
            <p:nvPr/>
          </p:nvSpPr>
          <p:spPr bwMode="auto">
            <a:xfrm flipV="1">
              <a:off x="7689760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Rectangle 89"/>
            <p:cNvSpPr>
              <a:spLocks noChangeArrowheads="1"/>
            </p:cNvSpPr>
            <p:nvPr/>
          </p:nvSpPr>
          <p:spPr bwMode="auto">
            <a:xfrm>
              <a:off x="8272412" y="6265205"/>
              <a:ext cx="46563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WBdata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24" name="Line 99"/>
            <p:cNvSpPr>
              <a:spLocks noChangeShapeType="1"/>
            </p:cNvSpPr>
            <p:nvPr/>
          </p:nvSpPr>
          <p:spPr bwMode="auto">
            <a:xfrm flipV="1">
              <a:off x="8491487" y="5398226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938150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650453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PCSrc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grpSp>
          <p:nvGrpSpPr>
            <p:cNvPr id="128" name="Group 854122"/>
            <p:cNvGrpSpPr>
              <a:grpSpLocks/>
            </p:cNvGrpSpPr>
            <p:nvPr/>
          </p:nvGrpSpPr>
          <p:grpSpPr bwMode="auto">
            <a:xfrm>
              <a:off x="3842305" y="3633720"/>
              <a:ext cx="422275" cy="343930"/>
              <a:chOff x="4729556" y="4496972"/>
              <a:chExt cx="421889" cy="344035"/>
            </a:xfrm>
          </p:grpSpPr>
          <p:sp>
            <p:nvSpPr>
              <p:cNvPr id="129" name="Line 75"/>
              <p:cNvSpPr>
                <a:spLocks noChangeShapeType="1"/>
              </p:cNvSpPr>
              <p:nvPr/>
            </p:nvSpPr>
            <p:spPr bwMode="auto">
              <a:xfrm>
                <a:off x="4937069" y="4670570"/>
                <a:ext cx="0" cy="1704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0" name="Rectangle 76"/>
              <p:cNvSpPr>
                <a:spLocks noChangeArrowheads="1"/>
              </p:cNvSpPr>
              <p:nvPr/>
            </p:nvSpPr>
            <p:spPr bwMode="auto">
              <a:xfrm>
                <a:off x="4729556" y="4496972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1" name="Line 87"/>
            <p:cNvSpPr>
              <a:spLocks noChangeShapeType="1"/>
            </p:cNvSpPr>
            <p:nvPr/>
          </p:nvSpPr>
          <p:spPr bwMode="auto">
            <a:xfrm flipV="1">
              <a:off x="6025667" y="4227825"/>
              <a:ext cx="0" cy="320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" name="Rectangle 88"/>
            <p:cNvSpPr>
              <a:spLocks noChangeArrowheads="1"/>
            </p:cNvSpPr>
            <p:nvPr/>
          </p:nvSpPr>
          <p:spPr bwMode="auto">
            <a:xfrm>
              <a:off x="5849671" y="4043480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Zero</a:t>
              </a: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504955" y="3502550"/>
              <a:ext cx="3222095" cy="274320"/>
            </a:xfrm>
            <a:custGeom>
              <a:avLst/>
              <a:gdLst>
                <a:gd name="connsiteX0" fmla="*/ 0 w 3232205"/>
                <a:gd name="connsiteY0" fmla="*/ 274320 h 274320"/>
                <a:gd name="connsiteX1" fmla="*/ 2079266 w 3232205"/>
                <a:gd name="connsiteY1" fmla="*/ 274320 h 274320"/>
                <a:gd name="connsiteX2" fmla="*/ 2079266 w 3232205"/>
                <a:gd name="connsiteY2" fmla="*/ 0 h 274320"/>
                <a:gd name="connsiteX3" fmla="*/ 3232205 w 3232205"/>
                <a:gd name="connsiteY3" fmla="*/ 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205" h="274320">
                  <a:moveTo>
                    <a:pt x="0" y="274320"/>
                  </a:moveTo>
                  <a:lnTo>
                    <a:pt x="2079266" y="274320"/>
                  </a:lnTo>
                  <a:lnTo>
                    <a:pt x="2079266" y="0"/>
                  </a:lnTo>
                  <a:lnTo>
                    <a:pt x="3232205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 flipV="1">
              <a:off x="4456785" y="3813053"/>
              <a:ext cx="268835" cy="329577"/>
            </a:xfrm>
            <a:custGeom>
              <a:avLst/>
              <a:gdLst>
                <a:gd name="connsiteX0" fmla="*/ 0 w 232860"/>
                <a:gd name="connsiteY0" fmla="*/ 0 h 1198375"/>
                <a:gd name="connsiteX1" fmla="*/ 0 w 232860"/>
                <a:gd name="connsiteY1" fmla="*/ 1198375 h 1198375"/>
                <a:gd name="connsiteX2" fmla="*/ 232860 w 232860"/>
                <a:gd name="connsiteY2" fmla="*/ 1198375 h 119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860" h="1198375">
                  <a:moveTo>
                    <a:pt x="0" y="0"/>
                  </a:moveTo>
                  <a:lnTo>
                    <a:pt x="0" y="1198375"/>
                  </a:lnTo>
                  <a:lnTo>
                    <a:pt x="232860" y="1198375"/>
                  </a:lnTo>
                </a:path>
              </a:pathLst>
            </a:custGeom>
            <a:noFill/>
            <a:ln w="50800">
              <a:headEnd type="oval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206240" y="4142630"/>
              <a:ext cx="1256306" cy="1095216"/>
            </a:xfrm>
            <a:custGeom>
              <a:avLst/>
              <a:gdLst>
                <a:gd name="connsiteX0" fmla="*/ 0 w 1256306"/>
                <a:gd name="connsiteY0" fmla="*/ 0 h 1113182"/>
                <a:gd name="connsiteX1" fmla="*/ 1013791 w 1256306"/>
                <a:gd name="connsiteY1" fmla="*/ 0 h 1113182"/>
                <a:gd name="connsiteX2" fmla="*/ 1013791 w 1256306"/>
                <a:gd name="connsiteY2" fmla="*/ 1113182 h 1113182"/>
                <a:gd name="connsiteX3" fmla="*/ 1256306 w 1256306"/>
                <a:gd name="connsiteY3" fmla="*/ 1113182 h 111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306" h="1113182">
                  <a:moveTo>
                    <a:pt x="0" y="0"/>
                  </a:moveTo>
                  <a:lnTo>
                    <a:pt x="1013791" y="0"/>
                  </a:lnTo>
                  <a:lnTo>
                    <a:pt x="1013791" y="1113182"/>
                  </a:lnTo>
                  <a:lnTo>
                    <a:pt x="1256306" y="111318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852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1046632" y="4993143"/>
            <a:ext cx="19148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1142376" y="3697462"/>
            <a:ext cx="7423745" cy="2214551"/>
            <a:chOff x="1142375" y="3719832"/>
            <a:chExt cx="7423745" cy="2399097"/>
          </a:xfrm>
        </p:grpSpPr>
        <p:cxnSp>
          <p:nvCxnSpPr>
            <p:cNvPr id="187" name="Straight Connector 186"/>
            <p:cNvCxnSpPr/>
            <p:nvPr/>
          </p:nvCxnSpPr>
          <p:spPr bwMode="auto">
            <a:xfrm>
              <a:off x="7370279" y="5640703"/>
              <a:ext cx="0" cy="47664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 bwMode="auto">
            <a:xfrm>
              <a:off x="6488103" y="5097804"/>
              <a:ext cx="0" cy="102112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 bwMode="auto">
            <a:xfrm>
              <a:off x="5067289" y="3719832"/>
              <a:ext cx="0" cy="23975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>
              <a:off x="3034449" y="3889860"/>
              <a:ext cx="0" cy="222354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 bwMode="auto">
            <a:xfrm>
              <a:off x="1142375" y="5299424"/>
              <a:ext cx="7423745" cy="81715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114" idx="1"/>
            </p:cNvCxnSpPr>
            <p:nvPr/>
          </p:nvCxnSpPr>
          <p:spPr bwMode="auto">
            <a:xfrm flipH="1">
              <a:off x="1320035" y="5351956"/>
              <a:ext cx="1471" cy="7614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421000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108" dirty="0" err="1"/>
                <a:t>clk</a:t>
              </a:r>
              <a:endParaRPr lang="en-US" sz="1108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050535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1" y="1053798"/>
            <a:ext cx="8525910" cy="1559834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Pipeline registers are shown in </a:t>
            </a:r>
            <a:r>
              <a:rPr lang="en-US" altLang="en-US" b="1" dirty="0" smtClean="0">
                <a:solidFill>
                  <a:srgbClr val="006600"/>
                </a:solidFill>
              </a:rPr>
              <a:t>green</a:t>
            </a:r>
            <a:r>
              <a:rPr lang="en-US" altLang="en-US" dirty="0" smtClean="0"/>
              <a:t>, including the </a:t>
            </a:r>
            <a:r>
              <a:rPr lang="en-US" altLang="en-US" b="1" dirty="0" smtClean="0">
                <a:solidFill>
                  <a:srgbClr val="006600"/>
                </a:solidFill>
              </a:rPr>
              <a:t>PC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 dirty="0" smtClean="0"/>
              <a:t>Same clock edge</a:t>
            </a:r>
            <a:r>
              <a:rPr lang="en-US" altLang="en-US" dirty="0" smtClean="0"/>
              <a:t> updates all pipeline registers and PC</a:t>
            </a:r>
          </a:p>
          <a:p>
            <a:pPr marL="663836" lvl="1" indent="-332651">
              <a:lnSpc>
                <a:spcPct val="120000"/>
              </a:lnSpc>
            </a:pPr>
            <a:r>
              <a:rPr lang="en-US" altLang="en-US" dirty="0" smtClean="0"/>
              <a:t>In addition to updating register file and data memory (for store)</a:t>
            </a:r>
          </a:p>
        </p:txBody>
      </p:sp>
      <p:sp>
        <p:nvSpPr>
          <p:cNvPr id="178" name="Line 49"/>
          <p:cNvSpPr>
            <a:spLocks noChangeShapeType="1"/>
          </p:cNvSpPr>
          <p:nvPr/>
        </p:nvSpPr>
        <p:spPr bwMode="auto">
          <a:xfrm>
            <a:off x="6251646" y="4888940"/>
            <a:ext cx="14754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60433" y="3162937"/>
            <a:ext cx="4953662" cy="2091805"/>
          </a:xfrm>
          <a:custGeom>
            <a:avLst/>
            <a:gdLst>
              <a:gd name="connsiteX0" fmla="*/ 4786685 w 4953662"/>
              <a:gd name="connsiteY0" fmla="*/ 465152 h 2266122"/>
              <a:gd name="connsiteX1" fmla="*/ 4953662 w 4953662"/>
              <a:gd name="connsiteY1" fmla="*/ 465152 h 2266122"/>
              <a:gd name="connsiteX2" fmla="*/ 4953662 w 4953662"/>
              <a:gd name="connsiteY2" fmla="*/ 0 h 2266122"/>
              <a:gd name="connsiteX3" fmla="*/ 0 w 4953662"/>
              <a:gd name="connsiteY3" fmla="*/ 0 h 2266122"/>
              <a:gd name="connsiteX4" fmla="*/ 0 w 4953662"/>
              <a:gd name="connsiteY4" fmla="*/ 2266122 h 2266122"/>
              <a:gd name="connsiteX5" fmla="*/ 536713 w 4953662"/>
              <a:gd name="connsiteY5" fmla="*/ 2266122 h 226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3662" h="2266122">
                <a:moveTo>
                  <a:pt x="4786685" y="465152"/>
                </a:moveTo>
                <a:lnTo>
                  <a:pt x="4953662" y="465152"/>
                </a:lnTo>
                <a:lnTo>
                  <a:pt x="4953662" y="0"/>
                </a:lnTo>
                <a:lnTo>
                  <a:pt x="0" y="0"/>
                </a:lnTo>
                <a:lnTo>
                  <a:pt x="0" y="2266122"/>
                </a:lnTo>
                <a:lnTo>
                  <a:pt x="536713" y="226612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Line 49"/>
          <p:cNvSpPr>
            <a:spLocks noChangeShapeType="1"/>
          </p:cNvSpPr>
          <p:nvPr/>
        </p:nvSpPr>
        <p:spPr bwMode="auto">
          <a:xfrm>
            <a:off x="4201722" y="4158022"/>
            <a:ext cx="7738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" name="Line 49"/>
          <p:cNvSpPr>
            <a:spLocks noChangeShapeType="1"/>
          </p:cNvSpPr>
          <p:nvPr/>
        </p:nvSpPr>
        <p:spPr bwMode="auto">
          <a:xfrm>
            <a:off x="4814359" y="4563425"/>
            <a:ext cx="16488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" name="Line 30"/>
          <p:cNvSpPr>
            <a:spLocks noChangeShapeType="1"/>
          </p:cNvSpPr>
          <p:nvPr/>
        </p:nvSpPr>
        <p:spPr bwMode="auto">
          <a:xfrm>
            <a:off x="5148077" y="5270932"/>
            <a:ext cx="34789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5264554" y="5269542"/>
            <a:ext cx="1134640" cy="291537"/>
          </a:xfrm>
          <a:custGeom>
            <a:avLst/>
            <a:gdLst>
              <a:gd name="connsiteX0" fmla="*/ 0 w 1664948"/>
              <a:gd name="connsiteY0" fmla="*/ 0 h 322418"/>
              <a:gd name="connsiteX1" fmla="*/ 0 w 1664948"/>
              <a:gd name="connsiteY1" fmla="*/ 322418 h 322418"/>
              <a:gd name="connsiteX2" fmla="*/ 1442955 w 1664948"/>
              <a:gd name="connsiteY2" fmla="*/ 322418 h 322418"/>
              <a:gd name="connsiteX3" fmla="*/ 1442955 w 1664948"/>
              <a:gd name="connsiteY3" fmla="*/ 121567 h 322418"/>
              <a:gd name="connsiteX4" fmla="*/ 1664948 w 1664948"/>
              <a:gd name="connsiteY4" fmla="*/ 121567 h 32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4948" h="322418">
                <a:moveTo>
                  <a:pt x="0" y="0"/>
                </a:moveTo>
                <a:lnTo>
                  <a:pt x="0" y="322418"/>
                </a:lnTo>
                <a:lnTo>
                  <a:pt x="1442955" y="322418"/>
                </a:lnTo>
                <a:lnTo>
                  <a:pt x="1442955" y="121567"/>
                </a:lnTo>
                <a:lnTo>
                  <a:pt x="1664948" y="121567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653785" y="5042094"/>
            <a:ext cx="4104360" cy="676632"/>
          </a:xfrm>
          <a:custGeom>
            <a:avLst/>
            <a:gdLst>
              <a:gd name="connsiteX0" fmla="*/ 3955774 w 4218167"/>
              <a:gd name="connsiteY0" fmla="*/ 0 h 838863"/>
              <a:gd name="connsiteX1" fmla="*/ 4218167 w 4218167"/>
              <a:gd name="connsiteY1" fmla="*/ 0 h 838863"/>
              <a:gd name="connsiteX2" fmla="*/ 4218167 w 4218167"/>
              <a:gd name="connsiteY2" fmla="*/ 838863 h 838863"/>
              <a:gd name="connsiteX3" fmla="*/ 0 w 4218167"/>
              <a:gd name="connsiteY3" fmla="*/ 838863 h 838863"/>
              <a:gd name="connsiteX4" fmla="*/ 0 w 4218167"/>
              <a:gd name="connsiteY4" fmla="*/ 648032 h 8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8167" h="838863">
                <a:moveTo>
                  <a:pt x="3955774" y="0"/>
                </a:moveTo>
                <a:lnTo>
                  <a:pt x="4218167" y="0"/>
                </a:lnTo>
                <a:lnTo>
                  <a:pt x="4218167" y="838863"/>
                </a:lnTo>
                <a:lnTo>
                  <a:pt x="0" y="838863"/>
                </a:lnTo>
                <a:lnTo>
                  <a:pt x="0" y="64803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722955" y="2968140"/>
            <a:ext cx="1580793" cy="18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923" dirty="0"/>
              <a:t>Branch Target </a:t>
            </a:r>
            <a:r>
              <a:rPr lang="en-US" sz="923" dirty="0" smtClean="0"/>
              <a:t>Address (BTA)</a:t>
            </a:r>
            <a:endParaRPr lang="en-US" sz="923" dirty="0"/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5829356" y="4368607"/>
            <a:ext cx="422289" cy="959860"/>
            <a:chOff x="5652144" y="4157097"/>
            <a:chExt cx="421848" cy="1039533"/>
          </a:xfrm>
        </p:grpSpPr>
        <p:sp>
          <p:nvSpPr>
            <p:cNvPr id="123" name="Freeform 23"/>
            <p:cNvSpPr>
              <a:spLocks/>
            </p:cNvSpPr>
            <p:nvPr/>
          </p:nvSpPr>
          <p:spPr bwMode="auto">
            <a:xfrm rot="-5400000">
              <a:off x="5343301" y="4465940"/>
              <a:ext cx="1039533" cy="421848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5715860" y="4307976"/>
              <a:ext cx="351540" cy="74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3527" tIns="41031" rIns="83527" bIns="41031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292"/>
                <a:t>A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292"/>
                <a:t>L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292"/>
                <a:t>U</a:t>
              </a:r>
            </a:p>
          </p:txBody>
        </p:sp>
      </p:grp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5632500" y="5187785"/>
            <a:ext cx="18415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3290864" y="4630920"/>
            <a:ext cx="590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V="1">
            <a:off x="3314676" y="5045637"/>
            <a:ext cx="5635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3722678" y="5343343"/>
            <a:ext cx="158755" cy="146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9"/>
          <p:cNvSpPr>
            <a:spLocks noChangeShapeType="1"/>
          </p:cNvSpPr>
          <p:nvPr/>
        </p:nvSpPr>
        <p:spPr bwMode="auto">
          <a:xfrm>
            <a:off x="1396915" y="4979694"/>
            <a:ext cx="44133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1838254" y="4378867"/>
            <a:ext cx="927130" cy="1182605"/>
            <a:chOff x="1793625" y="4110295"/>
            <a:chExt cx="927187" cy="1280337"/>
          </a:xfrm>
        </p:grpSpPr>
        <p:sp>
          <p:nvSpPr>
            <p:cNvPr id="119" name="Rectangle 47"/>
            <p:cNvSpPr>
              <a:spLocks noChangeArrowheads="1"/>
            </p:cNvSpPr>
            <p:nvPr/>
          </p:nvSpPr>
          <p:spPr bwMode="auto">
            <a:xfrm>
              <a:off x="1793626" y="4110295"/>
              <a:ext cx="927186" cy="128033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Text Box 48"/>
            <p:cNvSpPr txBox="1">
              <a:spLocks noChangeArrowheads="1"/>
            </p:cNvSpPr>
            <p:nvPr/>
          </p:nvSpPr>
          <p:spPr bwMode="auto">
            <a:xfrm>
              <a:off x="1839033" y="4621150"/>
              <a:ext cx="632772" cy="27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923"/>
                <a:t>Address</a:t>
              </a:r>
            </a:p>
          </p:txBody>
        </p:sp>
        <p:sp>
          <p:nvSpPr>
            <p:cNvPr id="121" name="Text Box 50"/>
            <p:cNvSpPr txBox="1">
              <a:spLocks noChangeArrowheads="1"/>
            </p:cNvSpPr>
            <p:nvPr/>
          </p:nvSpPr>
          <p:spPr bwMode="auto">
            <a:xfrm>
              <a:off x="2061500" y="4889622"/>
              <a:ext cx="621194" cy="228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923"/>
                <a:t>Instruction</a:t>
              </a:r>
            </a:p>
          </p:txBody>
        </p:sp>
        <p:sp>
          <p:nvSpPr>
            <p:cNvPr id="122" name="Text Box 51"/>
            <p:cNvSpPr txBox="1">
              <a:spLocks noChangeArrowheads="1"/>
            </p:cNvSpPr>
            <p:nvPr/>
          </p:nvSpPr>
          <p:spPr bwMode="auto">
            <a:xfrm>
              <a:off x="1793625" y="4110295"/>
              <a:ext cx="927187" cy="50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108" b="1" dirty="0"/>
                <a:t>Instruction</a:t>
              </a:r>
            </a:p>
            <a:p>
              <a:pPr algn="ctr"/>
              <a:r>
                <a:rPr lang="en-US" sz="1108" b="1" dirty="0"/>
                <a:t>Memory</a:t>
              </a:r>
            </a:p>
          </p:txBody>
        </p:sp>
      </p:grp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3112611" y="5205370"/>
            <a:ext cx="17825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 flipV="1">
            <a:off x="1555669" y="4212933"/>
            <a:ext cx="0" cy="76089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Rectangle 67"/>
          <p:cNvSpPr>
            <a:spLocks noChangeArrowheads="1"/>
          </p:cNvSpPr>
          <p:nvPr/>
        </p:nvSpPr>
        <p:spPr bwMode="auto">
          <a:xfrm>
            <a:off x="3459143" y="4462395"/>
            <a:ext cx="168280" cy="12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923" dirty="0" err="1"/>
              <a:t>Rs</a:t>
            </a:r>
            <a:endParaRPr lang="en-US" sz="923" dirty="0"/>
          </a:p>
        </p:txBody>
      </p:sp>
      <p:sp>
        <p:nvSpPr>
          <p:cNvPr id="21" name="Rectangle 70"/>
          <p:cNvSpPr>
            <a:spLocks noChangeArrowheads="1"/>
          </p:cNvSpPr>
          <p:nvPr/>
        </p:nvSpPr>
        <p:spPr bwMode="auto">
          <a:xfrm>
            <a:off x="3336901" y="5275710"/>
            <a:ext cx="168280" cy="12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923"/>
              <a:t>Rd</a:t>
            </a:r>
          </a:p>
        </p:txBody>
      </p: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3880711" y="4015441"/>
            <a:ext cx="321012" cy="299828"/>
            <a:chOff x="1642213" y="2082165"/>
            <a:chExt cx="418691" cy="295097"/>
          </a:xfrm>
        </p:grpSpPr>
        <p:sp>
          <p:nvSpPr>
            <p:cNvPr id="117" name="Oval 72"/>
            <p:cNvSpPr>
              <a:spLocks noChangeArrowheads="1"/>
            </p:cNvSpPr>
            <p:nvPr/>
          </p:nvSpPr>
          <p:spPr bwMode="auto">
            <a:xfrm>
              <a:off x="1642213" y="2082165"/>
              <a:ext cx="418691" cy="274472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73"/>
            <p:cNvSpPr>
              <a:spLocks noChangeArrowheads="1"/>
            </p:cNvSpPr>
            <p:nvPr/>
          </p:nvSpPr>
          <p:spPr bwMode="auto">
            <a:xfrm>
              <a:off x="1642213" y="2101204"/>
              <a:ext cx="418691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3527" tIns="41031" rIns="83527" bIns="41031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108" dirty="0"/>
                <a:t>Ext</a:t>
              </a:r>
            </a:p>
          </p:txBody>
        </p:sp>
      </p:grp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3459143" y="4882974"/>
            <a:ext cx="168280" cy="12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923"/>
              <a:t>Rt</a:t>
            </a:r>
          </a:p>
        </p:txBody>
      </p:sp>
      <p:sp>
        <p:nvSpPr>
          <p:cNvPr id="24" name="Freeform 86"/>
          <p:cNvSpPr>
            <a:spLocks/>
          </p:cNvSpPr>
          <p:nvPr/>
        </p:nvSpPr>
        <p:spPr bwMode="auto">
          <a:xfrm>
            <a:off x="3425805" y="5045637"/>
            <a:ext cx="117479" cy="175852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Freeform 98"/>
          <p:cNvSpPr>
            <a:spLocks/>
          </p:cNvSpPr>
          <p:nvPr/>
        </p:nvSpPr>
        <p:spPr bwMode="auto">
          <a:xfrm>
            <a:off x="3290864" y="5341655"/>
            <a:ext cx="252420" cy="80599"/>
          </a:xfrm>
          <a:custGeom>
            <a:avLst/>
            <a:gdLst>
              <a:gd name="T0" fmla="*/ 0 w 374"/>
              <a:gd name="T1" fmla="*/ 0 h 87"/>
              <a:gd name="T2" fmla="*/ 0 w 374"/>
              <a:gd name="T3" fmla="*/ 2147483647 h 87"/>
              <a:gd name="T4" fmla="*/ 2147483647 w 374"/>
              <a:gd name="T5" fmla="*/ 2147483647 h 87"/>
              <a:gd name="T6" fmla="*/ 0 60000 65536"/>
              <a:gd name="T7" fmla="*/ 0 60000 65536"/>
              <a:gd name="T8" fmla="*/ 0 60000 65536"/>
              <a:gd name="T9" fmla="*/ 0 w 374"/>
              <a:gd name="T10" fmla="*/ 0 h 87"/>
              <a:gd name="T11" fmla="*/ 374 w 374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" h="87">
                <a:moveTo>
                  <a:pt x="0" y="0"/>
                </a:moveTo>
                <a:lnTo>
                  <a:pt x="0" y="87"/>
                </a:lnTo>
                <a:lnTo>
                  <a:pt x="374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722955" y="3216297"/>
            <a:ext cx="2023926" cy="19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923" dirty="0"/>
              <a:t>Jump Target = PC[31:28] ‖ Imm26</a:t>
            </a:r>
          </a:p>
        </p:txBody>
      </p:sp>
      <p:sp>
        <p:nvSpPr>
          <p:cNvPr id="27" name="Rectangle 111"/>
          <p:cNvSpPr>
            <a:spLocks noChangeArrowheads="1"/>
          </p:cNvSpPr>
          <p:nvPr/>
        </p:nvSpPr>
        <p:spPr bwMode="auto">
          <a:xfrm>
            <a:off x="7026336" y="3996212"/>
            <a:ext cx="733280" cy="16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923" dirty="0"/>
              <a:t>ALU Result</a:t>
            </a:r>
          </a:p>
        </p:txBody>
      </p:sp>
      <p:grpSp>
        <p:nvGrpSpPr>
          <p:cNvPr id="34" name="Group 79"/>
          <p:cNvGrpSpPr>
            <a:grpSpLocks/>
          </p:cNvGrpSpPr>
          <p:nvPr/>
        </p:nvGrpSpPr>
        <p:grpSpPr bwMode="auto">
          <a:xfrm>
            <a:off x="5494385" y="4997278"/>
            <a:ext cx="169867" cy="381013"/>
            <a:chOff x="2514" y="1642"/>
            <a:chExt cx="116" cy="261"/>
          </a:xfrm>
        </p:grpSpPr>
        <p:sp>
          <p:nvSpPr>
            <p:cNvPr id="97" name="AutoShape 80"/>
            <p:cNvSpPr>
              <a:spLocks noChangeArrowheads="1"/>
            </p:cNvSpPr>
            <p:nvPr/>
          </p:nvSpPr>
          <p:spPr bwMode="auto">
            <a:xfrm rot="-5400000">
              <a:off x="2442" y="1715"/>
              <a:ext cx="261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81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923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9" name="Rectangle 82"/>
            <p:cNvSpPr>
              <a:spLocks noChangeArrowheads="1"/>
            </p:cNvSpPr>
            <p:nvPr/>
          </p:nvSpPr>
          <p:spPr bwMode="auto">
            <a:xfrm flipH="1">
              <a:off x="2515" y="1655"/>
              <a:ext cx="11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1</a:t>
              </a:r>
            </a:p>
          </p:txBody>
        </p:sp>
        <p:sp>
          <p:nvSpPr>
            <p:cNvPr id="100" name="Rectangle 83"/>
            <p:cNvSpPr>
              <a:spLocks noChangeArrowheads="1"/>
            </p:cNvSpPr>
            <p:nvPr/>
          </p:nvSpPr>
          <p:spPr bwMode="auto">
            <a:xfrm flipH="1">
              <a:off x="2514" y="1785"/>
              <a:ext cx="115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0</a:t>
              </a:r>
            </a:p>
          </p:txBody>
        </p:sp>
      </p:grpSp>
      <p:sp>
        <p:nvSpPr>
          <p:cNvPr id="35" name="Line 49"/>
          <p:cNvSpPr>
            <a:spLocks noChangeShapeType="1"/>
          </p:cNvSpPr>
          <p:nvPr/>
        </p:nvSpPr>
        <p:spPr bwMode="auto">
          <a:xfrm flipV="1">
            <a:off x="3294038" y="4156563"/>
            <a:ext cx="58421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2542309" y="3428991"/>
            <a:ext cx="747814" cy="2206818"/>
          </a:xfrm>
          <a:custGeom>
            <a:avLst/>
            <a:gdLst>
              <a:gd name="connsiteX0" fmla="*/ 1908083 w 1908083"/>
              <a:gd name="connsiteY0" fmla="*/ 116282 h 116282"/>
              <a:gd name="connsiteX1" fmla="*/ 1908083 w 1908083"/>
              <a:gd name="connsiteY1" fmla="*/ 0 h 116282"/>
              <a:gd name="connsiteX2" fmla="*/ 0 w 1908083"/>
              <a:gd name="connsiteY2" fmla="*/ 0 h 11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083" h="116282">
                <a:moveTo>
                  <a:pt x="1908083" y="116282"/>
                </a:moveTo>
                <a:lnTo>
                  <a:pt x="1908083" y="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3343040" y="3996319"/>
            <a:ext cx="425718" cy="14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923" dirty="0"/>
              <a:t>Imm16</a:t>
            </a: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5148076" y="4567906"/>
            <a:ext cx="66858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6569061" y="4889067"/>
            <a:ext cx="35412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Rectangle 77"/>
          <p:cNvSpPr>
            <a:spLocks noChangeArrowheads="1"/>
          </p:cNvSpPr>
          <p:nvPr/>
        </p:nvSpPr>
        <p:spPr bwMode="auto">
          <a:xfrm>
            <a:off x="722955" y="3541150"/>
            <a:ext cx="1001731" cy="17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923" dirty="0"/>
              <a:t>Next PC Address</a:t>
            </a:r>
          </a:p>
        </p:txBody>
      </p:sp>
      <p:sp>
        <p:nvSpPr>
          <p:cNvPr id="43" name="AutoShape 118"/>
          <p:cNvSpPr>
            <a:spLocks noChangeArrowheads="1"/>
          </p:cNvSpPr>
          <p:nvPr/>
        </p:nvSpPr>
        <p:spPr bwMode="auto">
          <a:xfrm rot="16200000">
            <a:off x="3441937" y="5241504"/>
            <a:ext cx="391612" cy="168406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19"/>
          <p:cNvSpPr>
            <a:spLocks noChangeArrowheads="1"/>
          </p:cNvSpPr>
          <p:nvPr/>
        </p:nvSpPr>
        <p:spPr bwMode="auto">
          <a:xfrm flipH="1">
            <a:off x="3554272" y="5129169"/>
            <a:ext cx="168405" cy="39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923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Rectangle 120"/>
          <p:cNvSpPr>
            <a:spLocks noChangeArrowheads="1"/>
          </p:cNvSpPr>
          <p:nvPr/>
        </p:nvSpPr>
        <p:spPr bwMode="auto">
          <a:xfrm flipH="1">
            <a:off x="3554272" y="5155546"/>
            <a:ext cx="168404" cy="139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831"/>
              <a:t>0</a:t>
            </a:r>
          </a:p>
        </p:txBody>
      </p:sp>
      <p:sp>
        <p:nvSpPr>
          <p:cNvPr id="46" name="Rectangle 120"/>
          <p:cNvSpPr>
            <a:spLocks noChangeArrowheads="1"/>
          </p:cNvSpPr>
          <p:nvPr/>
        </p:nvSpPr>
        <p:spPr bwMode="auto">
          <a:xfrm flipH="1">
            <a:off x="3554272" y="5356310"/>
            <a:ext cx="168404" cy="139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831" dirty="0"/>
              <a:t>1</a:t>
            </a:r>
          </a:p>
        </p:txBody>
      </p:sp>
      <p:sp>
        <p:nvSpPr>
          <p:cNvPr id="94" name="Rectangle 119"/>
          <p:cNvSpPr>
            <a:spLocks noChangeArrowheads="1"/>
          </p:cNvSpPr>
          <p:nvPr/>
        </p:nvSpPr>
        <p:spPr bwMode="auto">
          <a:xfrm flipH="1">
            <a:off x="8228547" y="4655832"/>
            <a:ext cx="168404" cy="59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923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>
            <a:off x="7842372" y="5133375"/>
            <a:ext cx="28504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0" name="Straight Arrow Connector 49"/>
          <p:cNvCxnSpPr>
            <a:stCxn id="54" idx="1"/>
          </p:cNvCxnSpPr>
          <p:nvPr/>
        </p:nvCxnSpPr>
        <p:spPr>
          <a:xfrm>
            <a:off x="1543361" y="3748057"/>
            <a:ext cx="1384187" cy="0"/>
          </a:xfrm>
          <a:prstGeom prst="straightConnector1">
            <a:avLst/>
          </a:prstGeom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7"/>
          <p:cNvGrpSpPr>
            <a:grpSpLocks/>
          </p:cNvGrpSpPr>
          <p:nvPr/>
        </p:nvGrpSpPr>
        <p:grpSpPr bwMode="auto">
          <a:xfrm>
            <a:off x="4500806" y="3358100"/>
            <a:ext cx="301625" cy="450533"/>
            <a:chOff x="6243635" y="1976343"/>
            <a:chExt cx="356104" cy="552202"/>
          </a:xfrm>
        </p:grpSpPr>
        <p:sp>
          <p:nvSpPr>
            <p:cNvPr id="91" name="Freeform 23"/>
            <p:cNvSpPr>
              <a:spLocks/>
            </p:cNvSpPr>
            <p:nvPr/>
          </p:nvSpPr>
          <p:spPr bwMode="auto">
            <a:xfrm rot="16200000">
              <a:off x="6145586" y="2074392"/>
              <a:ext cx="552202" cy="356104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vert270" anchor="ctr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 bwMode="auto">
            <a:xfrm>
              <a:off x="6329856" y="2078178"/>
              <a:ext cx="258644" cy="31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477" b="1" dirty="0">
                  <a:latin typeface="+mn-lt"/>
                </a:rPr>
                <a:t>+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98814" y="4637886"/>
            <a:ext cx="156426" cy="696816"/>
            <a:chOff x="972589" y="1312076"/>
            <a:chExt cx="156426" cy="754884"/>
          </a:xfrm>
        </p:grpSpPr>
        <p:sp>
          <p:nvSpPr>
            <p:cNvPr id="87" name="AutoShape 120"/>
            <p:cNvSpPr>
              <a:spLocks noChangeArrowheads="1"/>
            </p:cNvSpPr>
            <p:nvPr/>
          </p:nvSpPr>
          <p:spPr bwMode="auto">
            <a:xfrm rot="16200000">
              <a:off x="673360" y="1611305"/>
              <a:ext cx="754884" cy="15642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123"/>
            <p:cNvSpPr>
              <a:spLocks noChangeArrowheads="1"/>
            </p:cNvSpPr>
            <p:nvPr/>
          </p:nvSpPr>
          <p:spPr bwMode="auto">
            <a:xfrm flipH="1">
              <a:off x="980423" y="1350411"/>
              <a:ext cx="144371" cy="156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0</a:t>
              </a:r>
            </a:p>
          </p:txBody>
        </p:sp>
        <p:sp>
          <p:nvSpPr>
            <p:cNvPr id="89" name="Rectangle 123"/>
            <p:cNvSpPr>
              <a:spLocks noChangeArrowheads="1"/>
            </p:cNvSpPr>
            <p:nvPr/>
          </p:nvSpPr>
          <p:spPr bwMode="auto">
            <a:xfrm flipH="1">
              <a:off x="980423" y="1647666"/>
              <a:ext cx="144371" cy="133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1</a:t>
              </a:r>
            </a:p>
          </p:txBody>
        </p:sp>
        <p:sp>
          <p:nvSpPr>
            <p:cNvPr id="90" name="Rectangle 123"/>
            <p:cNvSpPr>
              <a:spLocks noChangeArrowheads="1"/>
            </p:cNvSpPr>
            <p:nvPr/>
          </p:nvSpPr>
          <p:spPr bwMode="auto">
            <a:xfrm flipH="1">
              <a:off x="980423" y="1904331"/>
              <a:ext cx="144371" cy="138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2</a:t>
              </a:r>
            </a:p>
          </p:txBody>
        </p:sp>
      </p:grpSp>
      <p:sp>
        <p:nvSpPr>
          <p:cNvPr id="54" name="Freeform 53"/>
          <p:cNvSpPr/>
          <p:nvPr/>
        </p:nvSpPr>
        <p:spPr>
          <a:xfrm>
            <a:off x="734672" y="3748057"/>
            <a:ext cx="808689" cy="981798"/>
          </a:xfrm>
          <a:custGeom>
            <a:avLst/>
            <a:gdLst>
              <a:gd name="connsiteX0" fmla="*/ 808689 w 808689"/>
              <a:gd name="connsiteY0" fmla="*/ 311847 h 1152250"/>
              <a:gd name="connsiteX1" fmla="*/ 808689 w 808689"/>
              <a:gd name="connsiteY1" fmla="*/ 0 h 1152250"/>
              <a:gd name="connsiteX2" fmla="*/ 0 w 808689"/>
              <a:gd name="connsiteY2" fmla="*/ 0 h 1152250"/>
              <a:gd name="connsiteX3" fmla="*/ 0 w 808689"/>
              <a:gd name="connsiteY3" fmla="*/ 1152250 h 1152250"/>
              <a:gd name="connsiteX4" fmla="*/ 158567 w 808689"/>
              <a:gd name="connsiteY4" fmla="*/ 1152250 h 115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689" h="1152250">
                <a:moveTo>
                  <a:pt x="808689" y="311847"/>
                </a:moveTo>
                <a:lnTo>
                  <a:pt x="808689" y="0"/>
                </a:lnTo>
                <a:lnTo>
                  <a:pt x="0" y="0"/>
                </a:lnTo>
                <a:lnTo>
                  <a:pt x="0" y="1152250"/>
                </a:lnTo>
                <a:lnTo>
                  <a:pt x="158567" y="1152250"/>
                </a:lnTo>
              </a:path>
            </a:pathLst>
          </a:custGeom>
          <a:noFill/>
          <a:ln w="50800">
            <a:headEnd type="non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52320" y="3428991"/>
            <a:ext cx="2470994" cy="1564153"/>
          </a:xfrm>
          <a:custGeom>
            <a:avLst/>
            <a:gdLst>
              <a:gd name="connsiteX0" fmla="*/ 2468351 w 2468351"/>
              <a:gd name="connsiteY0" fmla="*/ 0 h 1765374"/>
              <a:gd name="connsiteX1" fmla="*/ 0 w 2468351"/>
              <a:gd name="connsiteY1" fmla="*/ 0 h 1765374"/>
              <a:gd name="connsiteX2" fmla="*/ 0 w 2468351"/>
              <a:gd name="connsiteY2" fmla="*/ 1765374 h 1765374"/>
              <a:gd name="connsiteX3" fmla="*/ 343560 w 2468351"/>
              <a:gd name="connsiteY3" fmla="*/ 1765374 h 176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351" h="1765374">
                <a:moveTo>
                  <a:pt x="2468351" y="0"/>
                </a:moveTo>
                <a:lnTo>
                  <a:pt x="0" y="0"/>
                </a:lnTo>
                <a:lnTo>
                  <a:pt x="0" y="1765374"/>
                </a:lnTo>
                <a:lnTo>
                  <a:pt x="343560" y="1765374"/>
                </a:lnTo>
              </a:path>
            </a:pathLst>
          </a:custGeom>
          <a:noFill/>
          <a:ln w="50800"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3035800" y="2790886"/>
            <a:ext cx="0" cy="77991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>
            <a:off x="5067289" y="2790887"/>
            <a:ext cx="0" cy="95717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Text Box 71"/>
          <p:cNvSpPr txBox="1">
            <a:spLocks noChangeArrowheads="1"/>
          </p:cNvSpPr>
          <p:nvPr/>
        </p:nvSpPr>
        <p:spPr bwMode="auto">
          <a:xfrm>
            <a:off x="1021692" y="2684535"/>
            <a:ext cx="1668463" cy="18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8" b="1" dirty="0">
                <a:solidFill>
                  <a:srgbClr val="FF0000"/>
                </a:solidFill>
              </a:rPr>
              <a:t>IF = Instruction Fetch</a:t>
            </a:r>
          </a:p>
        </p:txBody>
      </p:sp>
      <p:sp>
        <p:nvSpPr>
          <p:cNvPr id="59" name="Rectangle 64"/>
          <p:cNvSpPr>
            <a:spLocks noChangeArrowheads="1"/>
          </p:cNvSpPr>
          <p:nvPr/>
        </p:nvSpPr>
        <p:spPr bwMode="auto">
          <a:xfrm>
            <a:off x="1409615" y="3960879"/>
            <a:ext cx="301635" cy="252054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/>
            <a:r>
              <a:rPr lang="en-US" sz="1477"/>
              <a:t> </a:t>
            </a:r>
            <a:r>
              <a:rPr lang="en-US" sz="1292"/>
              <a:t>+1</a:t>
            </a:r>
          </a:p>
        </p:txBody>
      </p:sp>
      <p:sp>
        <p:nvSpPr>
          <p:cNvPr id="60" name="Text Box 68"/>
          <p:cNvSpPr txBox="1">
            <a:spLocks noChangeArrowheads="1"/>
          </p:cNvSpPr>
          <p:nvPr/>
        </p:nvSpPr>
        <p:spPr bwMode="auto">
          <a:xfrm>
            <a:off x="3059613" y="2684534"/>
            <a:ext cx="1973248" cy="37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8" b="1" dirty="0">
                <a:solidFill>
                  <a:srgbClr val="FF0000"/>
                </a:solidFill>
              </a:rPr>
              <a:t>ID = Instruction Decode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8" b="1" dirty="0">
                <a:solidFill>
                  <a:srgbClr val="FF0000"/>
                </a:solidFill>
              </a:rPr>
              <a:t>&amp; Register Read</a:t>
            </a:r>
          </a:p>
        </p:txBody>
      </p:sp>
      <p:sp>
        <p:nvSpPr>
          <p:cNvPr id="61" name="Line 5"/>
          <p:cNvSpPr>
            <a:spLocks noChangeShapeType="1"/>
          </p:cNvSpPr>
          <p:nvPr/>
        </p:nvSpPr>
        <p:spPr bwMode="auto">
          <a:xfrm>
            <a:off x="6488274" y="2790886"/>
            <a:ext cx="0" cy="209818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71"/>
          <p:cNvSpPr txBox="1">
            <a:spLocks noChangeArrowheads="1"/>
          </p:cNvSpPr>
          <p:nvPr/>
        </p:nvSpPr>
        <p:spPr bwMode="auto">
          <a:xfrm>
            <a:off x="5071265" y="2684535"/>
            <a:ext cx="1418058" cy="18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8" b="1" dirty="0">
                <a:solidFill>
                  <a:srgbClr val="FF0000"/>
                </a:solidFill>
              </a:rPr>
              <a:t>EX = Execute</a:t>
            </a:r>
          </a:p>
        </p:txBody>
      </p:sp>
      <p:sp>
        <p:nvSpPr>
          <p:cNvPr id="63" name="Line 5"/>
          <p:cNvSpPr>
            <a:spLocks noChangeShapeType="1"/>
          </p:cNvSpPr>
          <p:nvPr/>
        </p:nvSpPr>
        <p:spPr bwMode="auto">
          <a:xfrm>
            <a:off x="8566120" y="2790886"/>
            <a:ext cx="0" cy="233828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6530279" y="2684535"/>
            <a:ext cx="1986557" cy="18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8" b="1" dirty="0">
                <a:solidFill>
                  <a:srgbClr val="FF0000"/>
                </a:solidFill>
              </a:rPr>
              <a:t>MEM = Memory Access</a:t>
            </a:r>
          </a:p>
        </p:txBody>
      </p:sp>
      <p:sp>
        <p:nvSpPr>
          <p:cNvPr id="65" name="Text Box 73"/>
          <p:cNvSpPr txBox="1">
            <a:spLocks noChangeArrowheads="1"/>
          </p:cNvSpPr>
          <p:nvPr/>
        </p:nvSpPr>
        <p:spPr bwMode="auto">
          <a:xfrm rot="16200000">
            <a:off x="8123103" y="3706815"/>
            <a:ext cx="1211591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8" b="1" dirty="0">
                <a:solidFill>
                  <a:srgbClr val="FF0000"/>
                </a:solidFill>
              </a:rPr>
              <a:t>WB = Write Back</a:t>
            </a:r>
          </a:p>
        </p:txBody>
      </p:sp>
      <p:sp>
        <p:nvSpPr>
          <p:cNvPr id="66" name="Line 25"/>
          <p:cNvSpPr>
            <a:spLocks noChangeShapeType="1"/>
          </p:cNvSpPr>
          <p:nvPr/>
        </p:nvSpPr>
        <p:spPr bwMode="auto">
          <a:xfrm flipV="1">
            <a:off x="6064072" y="5221487"/>
            <a:ext cx="0" cy="7985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5757476" y="6047037"/>
            <a:ext cx="676275" cy="16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 dirty="0" err="1">
                <a:solidFill>
                  <a:srgbClr val="FF0000"/>
                </a:solidFill>
              </a:rPr>
              <a:t>ALUOp</a:t>
            </a:r>
            <a:endParaRPr lang="en-US" altLang="en-US" sz="923" dirty="0">
              <a:solidFill>
                <a:srgbClr val="FF0000"/>
              </a:solidFill>
            </a:endParaRPr>
          </a:p>
        </p:txBody>
      </p:sp>
      <p:sp>
        <p:nvSpPr>
          <p:cNvPr id="68" name="Line 36"/>
          <p:cNvSpPr>
            <a:spLocks noChangeShapeType="1"/>
          </p:cNvSpPr>
          <p:nvPr/>
        </p:nvSpPr>
        <p:spPr bwMode="auto">
          <a:xfrm flipV="1">
            <a:off x="4359880" y="5556032"/>
            <a:ext cx="0" cy="46396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" name="Rectangle 37"/>
          <p:cNvSpPr>
            <a:spLocks noChangeArrowheads="1"/>
          </p:cNvSpPr>
          <p:nvPr/>
        </p:nvSpPr>
        <p:spPr bwMode="auto">
          <a:xfrm>
            <a:off x="4151247" y="6047037"/>
            <a:ext cx="433547" cy="18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 dirty="0" err="1">
                <a:solidFill>
                  <a:srgbClr val="FF0000"/>
                </a:solidFill>
              </a:rPr>
              <a:t>RegWr</a:t>
            </a:r>
            <a:endParaRPr lang="en-US" altLang="en-US" sz="923" dirty="0">
              <a:solidFill>
                <a:srgbClr val="FF0000"/>
              </a:solidFill>
            </a:endParaRPr>
          </a:p>
        </p:txBody>
      </p:sp>
      <p:sp>
        <p:nvSpPr>
          <p:cNvPr id="70" name="Line 87"/>
          <p:cNvSpPr>
            <a:spLocks noChangeShapeType="1"/>
          </p:cNvSpPr>
          <p:nvPr/>
        </p:nvSpPr>
        <p:spPr bwMode="auto">
          <a:xfrm flipV="1">
            <a:off x="3640922" y="5528792"/>
            <a:ext cx="0" cy="49120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Rectangle 88"/>
          <p:cNvSpPr>
            <a:spLocks noChangeArrowheads="1"/>
          </p:cNvSpPr>
          <p:nvPr/>
        </p:nvSpPr>
        <p:spPr bwMode="auto">
          <a:xfrm>
            <a:off x="3353226" y="6047037"/>
            <a:ext cx="584200" cy="1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 dirty="0" err="1">
                <a:solidFill>
                  <a:srgbClr val="FF0000"/>
                </a:solidFill>
              </a:rPr>
              <a:t>RegDst</a:t>
            </a:r>
            <a:endParaRPr lang="en-US" altLang="en-US" sz="923" dirty="0">
              <a:solidFill>
                <a:srgbClr val="FF0000"/>
              </a:solidFill>
            </a:endParaRPr>
          </a:p>
        </p:txBody>
      </p:sp>
      <p:sp>
        <p:nvSpPr>
          <p:cNvPr id="72" name="Rectangle 89"/>
          <p:cNvSpPr>
            <a:spLocks noChangeArrowheads="1"/>
          </p:cNvSpPr>
          <p:nvPr/>
        </p:nvSpPr>
        <p:spPr bwMode="auto">
          <a:xfrm>
            <a:off x="5388893" y="6047035"/>
            <a:ext cx="422275" cy="16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>
                <a:solidFill>
                  <a:srgbClr val="FF0000"/>
                </a:solidFill>
              </a:rPr>
              <a:t>ALUSrc</a:t>
            </a:r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 flipV="1">
            <a:off x="5588299" y="5384211"/>
            <a:ext cx="0" cy="63578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Rectangle 89"/>
          <p:cNvSpPr>
            <a:spLocks noChangeArrowheads="1"/>
          </p:cNvSpPr>
          <p:nvPr/>
        </p:nvSpPr>
        <p:spPr bwMode="auto">
          <a:xfrm>
            <a:off x="6876300" y="6047035"/>
            <a:ext cx="440073" cy="16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 dirty="0" err="1">
                <a:solidFill>
                  <a:srgbClr val="FF0000"/>
                </a:solidFill>
              </a:rPr>
              <a:t>MemRd</a:t>
            </a:r>
            <a:endParaRPr lang="en-US" altLang="en-US" sz="923" dirty="0">
              <a:solidFill>
                <a:srgbClr val="FF0000"/>
              </a:solidFill>
            </a:endParaRPr>
          </a:p>
        </p:txBody>
      </p:sp>
      <p:sp>
        <p:nvSpPr>
          <p:cNvPr id="75" name="Line 99"/>
          <p:cNvSpPr>
            <a:spLocks noChangeShapeType="1"/>
          </p:cNvSpPr>
          <p:nvPr/>
        </p:nvSpPr>
        <p:spPr bwMode="auto">
          <a:xfrm flipV="1">
            <a:off x="7106730" y="5565810"/>
            <a:ext cx="0" cy="45418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" name="Rectangle 89"/>
          <p:cNvSpPr>
            <a:spLocks noChangeArrowheads="1"/>
          </p:cNvSpPr>
          <p:nvPr/>
        </p:nvSpPr>
        <p:spPr bwMode="auto">
          <a:xfrm>
            <a:off x="7452375" y="6047035"/>
            <a:ext cx="465638" cy="16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 dirty="0" err="1">
                <a:solidFill>
                  <a:srgbClr val="FF0000"/>
                </a:solidFill>
              </a:rPr>
              <a:t>MemWr</a:t>
            </a:r>
            <a:endParaRPr lang="en-US" altLang="en-US" sz="923" dirty="0">
              <a:solidFill>
                <a:srgbClr val="FF0000"/>
              </a:solidFill>
            </a:endParaRPr>
          </a:p>
        </p:txBody>
      </p:sp>
      <p:sp>
        <p:nvSpPr>
          <p:cNvPr id="77" name="Line 99"/>
          <p:cNvSpPr>
            <a:spLocks noChangeShapeType="1"/>
          </p:cNvSpPr>
          <p:nvPr/>
        </p:nvSpPr>
        <p:spPr bwMode="auto">
          <a:xfrm flipV="1">
            <a:off x="7682805" y="5565810"/>
            <a:ext cx="0" cy="45418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AutoShape 118"/>
          <p:cNvSpPr>
            <a:spLocks noChangeArrowheads="1"/>
          </p:cNvSpPr>
          <p:nvPr/>
        </p:nvSpPr>
        <p:spPr bwMode="auto">
          <a:xfrm rot="16200000">
            <a:off x="8010858" y="4960703"/>
            <a:ext cx="401529" cy="168404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121"/>
          <p:cNvSpPr>
            <a:spLocks noChangeArrowheads="1"/>
          </p:cNvSpPr>
          <p:nvPr/>
        </p:nvSpPr>
        <p:spPr bwMode="auto">
          <a:xfrm flipH="1">
            <a:off x="8128152" y="5082273"/>
            <a:ext cx="168404" cy="16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831" dirty="0"/>
              <a:t>1</a:t>
            </a:r>
          </a:p>
        </p:txBody>
      </p:sp>
      <p:sp>
        <p:nvSpPr>
          <p:cNvPr id="96" name="Rectangle 120"/>
          <p:cNvSpPr>
            <a:spLocks noChangeArrowheads="1"/>
          </p:cNvSpPr>
          <p:nvPr/>
        </p:nvSpPr>
        <p:spPr bwMode="auto">
          <a:xfrm flipH="1">
            <a:off x="8128152" y="4882974"/>
            <a:ext cx="168404" cy="13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831" dirty="0"/>
              <a:t>0</a:t>
            </a:r>
          </a:p>
        </p:txBody>
      </p:sp>
      <p:sp>
        <p:nvSpPr>
          <p:cNvPr id="78" name="Rectangle 89"/>
          <p:cNvSpPr>
            <a:spLocks noChangeArrowheads="1"/>
          </p:cNvSpPr>
          <p:nvPr/>
        </p:nvSpPr>
        <p:spPr bwMode="auto">
          <a:xfrm>
            <a:off x="7990046" y="6047035"/>
            <a:ext cx="449981" cy="16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 dirty="0" err="1">
                <a:solidFill>
                  <a:srgbClr val="FF0000"/>
                </a:solidFill>
              </a:rPr>
              <a:t>WBdata</a:t>
            </a:r>
            <a:endParaRPr lang="en-US" altLang="en-US" sz="923" dirty="0">
              <a:solidFill>
                <a:srgbClr val="FF0000"/>
              </a:solidFill>
            </a:endParaRPr>
          </a:p>
        </p:txBody>
      </p:sp>
      <p:sp>
        <p:nvSpPr>
          <p:cNvPr id="79" name="Line 99"/>
          <p:cNvSpPr>
            <a:spLocks noChangeShapeType="1"/>
          </p:cNvSpPr>
          <p:nvPr/>
        </p:nvSpPr>
        <p:spPr bwMode="auto">
          <a:xfrm flipV="1">
            <a:off x="8211210" y="5250417"/>
            <a:ext cx="0" cy="77324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Line 87"/>
          <p:cNvSpPr>
            <a:spLocks noChangeShapeType="1"/>
          </p:cNvSpPr>
          <p:nvPr/>
        </p:nvSpPr>
        <p:spPr bwMode="auto">
          <a:xfrm flipV="1">
            <a:off x="976555" y="5341962"/>
            <a:ext cx="0" cy="67803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Rectangle 88"/>
          <p:cNvSpPr>
            <a:spLocks noChangeArrowheads="1"/>
          </p:cNvSpPr>
          <p:nvPr/>
        </p:nvSpPr>
        <p:spPr bwMode="auto">
          <a:xfrm>
            <a:off x="688858" y="6047037"/>
            <a:ext cx="584200" cy="1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 dirty="0" err="1">
                <a:solidFill>
                  <a:srgbClr val="FF0000"/>
                </a:solidFill>
              </a:rPr>
              <a:t>PCSrc</a:t>
            </a:r>
            <a:endParaRPr lang="en-US" altLang="en-US" sz="923" dirty="0">
              <a:solidFill>
                <a:srgbClr val="FF0000"/>
              </a:solidFill>
            </a:endParaRPr>
          </a:p>
        </p:txBody>
      </p:sp>
      <p:grpSp>
        <p:nvGrpSpPr>
          <p:cNvPr id="82" name="Group 854122"/>
          <p:cNvGrpSpPr>
            <a:grpSpLocks/>
          </p:cNvGrpSpPr>
          <p:nvPr/>
        </p:nvGrpSpPr>
        <p:grpSpPr bwMode="auto">
          <a:xfrm>
            <a:off x="3842486" y="3653424"/>
            <a:ext cx="422275" cy="349071"/>
            <a:chOff x="4729556" y="4535383"/>
            <a:chExt cx="421889" cy="378275"/>
          </a:xfrm>
        </p:grpSpPr>
        <p:sp>
          <p:nvSpPr>
            <p:cNvPr id="85" name="Line 75"/>
            <p:cNvSpPr>
              <a:spLocks noChangeShapeType="1"/>
            </p:cNvSpPr>
            <p:nvPr/>
          </p:nvSpPr>
          <p:spPr bwMode="auto">
            <a:xfrm>
              <a:off x="4937069" y="4706894"/>
              <a:ext cx="0" cy="206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Rectangle 76"/>
            <p:cNvSpPr>
              <a:spLocks noChangeArrowheads="1"/>
            </p:cNvSpPr>
            <p:nvPr/>
          </p:nvSpPr>
          <p:spPr bwMode="auto">
            <a:xfrm>
              <a:off x="4729556" y="4535383"/>
              <a:ext cx="421889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ExtOp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Line 87"/>
          <p:cNvSpPr>
            <a:spLocks noChangeShapeType="1"/>
          </p:cNvSpPr>
          <p:nvPr/>
        </p:nvSpPr>
        <p:spPr bwMode="auto">
          <a:xfrm flipV="1">
            <a:off x="6064072" y="4199737"/>
            <a:ext cx="0" cy="26265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5904247" y="4031665"/>
            <a:ext cx="335339" cy="1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 dirty="0">
                <a:solidFill>
                  <a:srgbClr val="FF0000"/>
                </a:solidFill>
              </a:rPr>
              <a:t>Zero</a:t>
            </a:r>
          </a:p>
        </p:txBody>
      </p:sp>
      <p:sp>
        <p:nvSpPr>
          <p:cNvPr id="131" name="Line 49"/>
          <p:cNvSpPr>
            <a:spLocks noChangeShapeType="1"/>
          </p:cNvSpPr>
          <p:nvPr/>
        </p:nvSpPr>
        <p:spPr bwMode="auto">
          <a:xfrm>
            <a:off x="2765384" y="5206872"/>
            <a:ext cx="17736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" name="Line 49"/>
          <p:cNvSpPr>
            <a:spLocks noChangeShapeType="1"/>
          </p:cNvSpPr>
          <p:nvPr/>
        </p:nvSpPr>
        <p:spPr bwMode="auto">
          <a:xfrm>
            <a:off x="4813324" y="5272440"/>
            <a:ext cx="16488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" name="Line 49"/>
          <p:cNvSpPr>
            <a:spLocks noChangeShapeType="1"/>
          </p:cNvSpPr>
          <p:nvPr/>
        </p:nvSpPr>
        <p:spPr bwMode="auto">
          <a:xfrm>
            <a:off x="4802430" y="3583364"/>
            <a:ext cx="17310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4304280" y="3748058"/>
            <a:ext cx="190831" cy="409965"/>
          </a:xfrm>
          <a:custGeom>
            <a:avLst/>
            <a:gdLst>
              <a:gd name="connsiteX0" fmla="*/ 0 w 190831"/>
              <a:gd name="connsiteY0" fmla="*/ 803082 h 803082"/>
              <a:gd name="connsiteX1" fmla="*/ 0 w 190831"/>
              <a:gd name="connsiteY1" fmla="*/ 0 h 803082"/>
              <a:gd name="connsiteX2" fmla="*/ 190831 w 190831"/>
              <a:gd name="connsiteY2" fmla="*/ 0 h 80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31" h="803082">
                <a:moveTo>
                  <a:pt x="0" y="803082"/>
                </a:moveTo>
                <a:lnTo>
                  <a:pt x="0" y="0"/>
                </a:lnTo>
                <a:lnTo>
                  <a:pt x="190831" y="0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5151094" y="4159380"/>
            <a:ext cx="337621" cy="946818"/>
          </a:xfrm>
          <a:custGeom>
            <a:avLst/>
            <a:gdLst>
              <a:gd name="connsiteX0" fmla="*/ 0 w 349857"/>
              <a:gd name="connsiteY0" fmla="*/ 0 h 1025719"/>
              <a:gd name="connsiteX1" fmla="*/ 119269 w 349857"/>
              <a:gd name="connsiteY1" fmla="*/ 0 h 1025719"/>
              <a:gd name="connsiteX2" fmla="*/ 119269 w 349857"/>
              <a:gd name="connsiteY2" fmla="*/ 1025719 h 1025719"/>
              <a:gd name="connsiteX3" fmla="*/ 349857 w 349857"/>
              <a:gd name="connsiteY3" fmla="*/ 1025719 h 10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857" h="1025719">
                <a:moveTo>
                  <a:pt x="0" y="0"/>
                </a:moveTo>
                <a:lnTo>
                  <a:pt x="119269" y="0"/>
                </a:lnTo>
                <a:lnTo>
                  <a:pt x="119269" y="1025719"/>
                </a:lnTo>
                <a:lnTo>
                  <a:pt x="349857" y="1025719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3111585" y="3427165"/>
            <a:ext cx="1389221" cy="322946"/>
          </a:xfrm>
          <a:custGeom>
            <a:avLst/>
            <a:gdLst>
              <a:gd name="connsiteX0" fmla="*/ 0 w 1395454"/>
              <a:gd name="connsiteY0" fmla="*/ 349858 h 349858"/>
              <a:gd name="connsiteX1" fmla="*/ 457200 w 1395454"/>
              <a:gd name="connsiteY1" fmla="*/ 349858 h 349858"/>
              <a:gd name="connsiteX2" fmla="*/ 457200 w 1395454"/>
              <a:gd name="connsiteY2" fmla="*/ 0 h 349858"/>
              <a:gd name="connsiteX3" fmla="*/ 1395454 w 1395454"/>
              <a:gd name="connsiteY3" fmla="*/ 0 h 34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454" h="349858">
                <a:moveTo>
                  <a:pt x="0" y="349858"/>
                </a:moveTo>
                <a:lnTo>
                  <a:pt x="457200" y="349858"/>
                </a:lnTo>
                <a:lnTo>
                  <a:pt x="457200" y="0"/>
                </a:lnTo>
                <a:lnTo>
                  <a:pt x="1395454" y="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Line 30"/>
          <p:cNvSpPr>
            <a:spLocks noChangeShapeType="1"/>
          </p:cNvSpPr>
          <p:nvPr/>
        </p:nvSpPr>
        <p:spPr bwMode="auto">
          <a:xfrm>
            <a:off x="6569060" y="5378792"/>
            <a:ext cx="35412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6929531" y="4383261"/>
            <a:ext cx="912841" cy="1179674"/>
            <a:chOff x="6720058" y="4195080"/>
            <a:chExt cx="912351" cy="1278750"/>
          </a:xfrm>
        </p:grpSpPr>
        <p:sp>
          <p:nvSpPr>
            <p:cNvPr id="109" name="Text Box 8"/>
            <p:cNvSpPr txBox="1">
              <a:spLocks noChangeArrowheads="1"/>
            </p:cNvSpPr>
            <p:nvPr/>
          </p:nvSpPr>
          <p:spPr bwMode="auto">
            <a:xfrm>
              <a:off x="6720059" y="4195080"/>
              <a:ext cx="912350" cy="127875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441" rIns="844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b="1" dirty="0"/>
                <a:t>Data</a:t>
              </a:r>
            </a:p>
            <a:p>
              <a:pPr algn="ctr" eaLnBrk="1" hangingPunct="1"/>
              <a:r>
                <a:rPr lang="en-US" sz="1108" b="1" dirty="0"/>
                <a:t>Memory</a:t>
              </a:r>
            </a:p>
          </p:txBody>
        </p:sp>
        <p:sp>
          <p:nvSpPr>
            <p:cNvPr id="110" name="Rectangle 9"/>
            <p:cNvSpPr>
              <a:spLocks noChangeArrowheads="1"/>
            </p:cNvSpPr>
            <p:nvPr/>
          </p:nvSpPr>
          <p:spPr bwMode="auto">
            <a:xfrm>
              <a:off x="6720058" y="4652003"/>
              <a:ext cx="583377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 Address</a:t>
              </a:r>
            </a:p>
          </p:txBody>
        </p:sp>
        <p:sp>
          <p:nvSpPr>
            <p:cNvPr id="111" name="Rectangle 10"/>
            <p:cNvSpPr>
              <a:spLocks noChangeArrowheads="1"/>
            </p:cNvSpPr>
            <p:nvPr/>
          </p:nvSpPr>
          <p:spPr bwMode="auto">
            <a:xfrm>
              <a:off x="6762565" y="5123618"/>
              <a:ext cx="422142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923"/>
                <a:t>Data_in</a:t>
              </a:r>
            </a:p>
          </p:txBody>
        </p:sp>
        <p:sp>
          <p:nvSpPr>
            <p:cNvPr id="112" name="Rectangle 11"/>
            <p:cNvSpPr>
              <a:spLocks noChangeArrowheads="1"/>
            </p:cNvSpPr>
            <p:nvPr/>
          </p:nvSpPr>
          <p:spPr bwMode="auto">
            <a:xfrm>
              <a:off x="6954600" y="4859882"/>
              <a:ext cx="633213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923"/>
                <a:t>Data_out</a:t>
              </a:r>
            </a:p>
          </p:txBody>
        </p:sp>
        <p:sp>
          <p:nvSpPr>
            <p:cNvPr id="113" name="Isosceles Triangle 112"/>
            <p:cNvSpPr/>
            <p:nvPr/>
          </p:nvSpPr>
          <p:spPr bwMode="auto">
            <a:xfrm>
              <a:off x="7116972" y="5428929"/>
              <a:ext cx="87266" cy="4447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>
            <a:off x="3881432" y="4378867"/>
            <a:ext cx="931892" cy="1181139"/>
            <a:chOff x="3639628" y="4110295"/>
            <a:chExt cx="932372" cy="1278750"/>
          </a:xfrm>
        </p:grpSpPr>
        <p:sp>
          <p:nvSpPr>
            <p:cNvPr id="101" name="Text Box 32"/>
            <p:cNvSpPr txBox="1">
              <a:spLocks noChangeArrowheads="1"/>
            </p:cNvSpPr>
            <p:nvPr/>
          </p:nvSpPr>
          <p:spPr bwMode="auto">
            <a:xfrm>
              <a:off x="3639629" y="4110295"/>
              <a:ext cx="932371" cy="127875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8441" rIns="844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sz="1108" b="1" dirty="0"/>
            </a:p>
            <a:p>
              <a:pPr algn="ctr" eaLnBrk="1" hangingPunct="1"/>
              <a:endParaRPr lang="en-US" sz="1108" b="1" dirty="0"/>
            </a:p>
            <a:p>
              <a:pPr algn="ctr" eaLnBrk="1" hangingPunct="1"/>
              <a:r>
                <a:rPr lang="en-US" sz="1108" b="1" dirty="0"/>
                <a:t>Registers</a:t>
              </a:r>
            </a:p>
          </p:txBody>
        </p:sp>
        <p:sp>
          <p:nvSpPr>
            <p:cNvPr id="102" name="Rectangle 33"/>
            <p:cNvSpPr>
              <a:spLocks noChangeArrowheads="1"/>
            </p:cNvSpPr>
            <p:nvPr/>
          </p:nvSpPr>
          <p:spPr bwMode="auto">
            <a:xfrm>
              <a:off x="3639628" y="4292747"/>
              <a:ext cx="421848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 RA</a:t>
              </a:r>
            </a:p>
          </p:txBody>
        </p:sp>
        <p:sp>
          <p:nvSpPr>
            <p:cNvPr id="103" name="Rectangle 34"/>
            <p:cNvSpPr>
              <a:spLocks noChangeArrowheads="1"/>
            </p:cNvSpPr>
            <p:nvPr/>
          </p:nvSpPr>
          <p:spPr bwMode="auto">
            <a:xfrm>
              <a:off x="3682106" y="4702075"/>
              <a:ext cx="379370" cy="276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RB</a:t>
              </a:r>
            </a:p>
          </p:txBody>
        </p:sp>
        <p:sp>
          <p:nvSpPr>
            <p:cNvPr id="104" name="Rectangle 35"/>
            <p:cNvSpPr>
              <a:spLocks noChangeArrowheads="1"/>
            </p:cNvSpPr>
            <p:nvPr/>
          </p:nvSpPr>
          <p:spPr bwMode="auto">
            <a:xfrm>
              <a:off x="4144924" y="4239108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923"/>
                <a:t>BusA</a:t>
              </a:r>
            </a:p>
          </p:txBody>
        </p:sp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4144924" y="4955909"/>
              <a:ext cx="379370" cy="165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923" dirty="0" err="1"/>
                <a:t>BusB</a:t>
              </a:r>
              <a:endParaRPr lang="en-US" sz="923" dirty="0"/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3682106" y="5060922"/>
              <a:ext cx="261244" cy="18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RW</a:t>
              </a:r>
            </a:p>
          </p:txBody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4153665" y="5200996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923" dirty="0" err="1"/>
                <a:t>BusW</a:t>
              </a:r>
              <a:endParaRPr lang="en-US" sz="923" dirty="0"/>
            </a:p>
          </p:txBody>
        </p:sp>
        <p:sp>
          <p:nvSpPr>
            <p:cNvPr id="108" name="Isosceles Triangle 107"/>
            <p:cNvSpPr/>
            <p:nvPr/>
          </p:nvSpPr>
          <p:spPr bwMode="auto">
            <a:xfrm>
              <a:off x="3764345" y="5339440"/>
              <a:ext cx="87358" cy="46009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6" name="Line 30"/>
          <p:cNvSpPr>
            <a:spLocks noChangeShapeType="1"/>
          </p:cNvSpPr>
          <p:nvPr/>
        </p:nvSpPr>
        <p:spPr bwMode="auto">
          <a:xfrm>
            <a:off x="8295825" y="5043055"/>
            <a:ext cx="18254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6717502" y="4190492"/>
            <a:ext cx="1411356" cy="752316"/>
          </a:xfrm>
          <a:custGeom>
            <a:avLst/>
            <a:gdLst>
              <a:gd name="connsiteX0" fmla="*/ 0 w 1411356"/>
              <a:gd name="connsiteY0" fmla="*/ 751398 h 815009"/>
              <a:gd name="connsiteX1" fmla="*/ 0 w 1411356"/>
              <a:gd name="connsiteY1" fmla="*/ 0 h 815009"/>
              <a:gd name="connsiteX2" fmla="*/ 1244379 w 1411356"/>
              <a:gd name="connsiteY2" fmla="*/ 0 h 815009"/>
              <a:gd name="connsiteX3" fmla="*/ 1244379 w 1411356"/>
              <a:gd name="connsiteY3" fmla="*/ 815009 h 815009"/>
              <a:gd name="connsiteX4" fmla="*/ 1411356 w 1411356"/>
              <a:gd name="connsiteY4" fmla="*/ 815009 h 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356" h="815009">
                <a:moveTo>
                  <a:pt x="0" y="751398"/>
                </a:moveTo>
                <a:lnTo>
                  <a:pt x="0" y="0"/>
                </a:lnTo>
                <a:lnTo>
                  <a:pt x="1244379" y="0"/>
                </a:lnTo>
                <a:lnTo>
                  <a:pt x="1244379" y="815009"/>
                </a:lnTo>
                <a:lnTo>
                  <a:pt x="1411356" y="815009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36572" y="3377980"/>
            <a:ext cx="7406358" cy="2207720"/>
            <a:chOff x="1236572" y="3373727"/>
            <a:chExt cx="7406358" cy="2391697"/>
          </a:xfrm>
        </p:grpSpPr>
        <p:grpSp>
          <p:nvGrpSpPr>
            <p:cNvPr id="191" name="Group 190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0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114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/>
                    <a:t>PC</a:t>
                  </a:r>
                </a:p>
              </p:txBody>
            </p:sp>
            <p:sp>
              <p:nvSpPr>
                <p:cNvPr id="115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738"/>
                    <a:t>00</a:t>
                  </a:r>
                </a:p>
              </p:txBody>
            </p:sp>
            <p:sp>
              <p:nvSpPr>
                <p:cNvPr id="116" name="Isosceles Triangle 115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27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128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 err="1">
                      <a:latin typeface="+mn-lt"/>
                    </a:rPr>
                    <a:t>Inst</a:t>
                  </a:r>
                  <a:endParaRPr lang="en-US" sz="1108" dirty="0">
                    <a:latin typeface="+mn-lt"/>
                  </a:endParaRPr>
                </a:p>
              </p:txBody>
            </p:sp>
            <p:sp>
              <p:nvSpPr>
                <p:cNvPr id="130" name="Isosceles Triangle 1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32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1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NPC</a:t>
                  </a:r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6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>
                    <a:latin typeface="+mn-lt"/>
                  </a:rPr>
                  <a:t>BTA</a:t>
                </a:r>
              </a:p>
            </p:txBody>
          </p:sp>
          <p:grpSp>
            <p:nvGrpSpPr>
              <p:cNvPr id="148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14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150" name="Isosceles Triangle 14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51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15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153" name="Isosceles Triangle 152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5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 err="1">
                    <a:latin typeface="+mn-lt"/>
                  </a:rPr>
                  <a:t>Imm</a:t>
                </a:r>
                <a:endParaRPr lang="en-US" sz="1108" dirty="0">
                  <a:latin typeface="+mn-lt"/>
                </a:endParaRPr>
              </a:p>
            </p:txBody>
          </p:sp>
          <p:grpSp>
            <p:nvGrpSpPr>
              <p:cNvPr id="17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17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D</a:t>
                  </a:r>
                </a:p>
              </p:txBody>
            </p:sp>
            <p:sp>
              <p:nvSpPr>
                <p:cNvPr id="174" name="Isosceles Triangle 17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75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176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R</a:t>
                  </a:r>
                </a:p>
              </p:txBody>
            </p:sp>
            <p:sp>
              <p:nvSpPr>
                <p:cNvPr id="177" name="Isosceles Triangle 176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82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18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Data</a:t>
                  </a:r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167" name="Isosceles Triangle 166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812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with Register Destination</a:t>
            </a:r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347451" y="1089249"/>
            <a:ext cx="8525910" cy="1347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215" dirty="0"/>
              <a:t>Instruction in ID stage is different</a:t>
            </a:r>
            <a:r>
              <a:rPr lang="en-US" altLang="en-US" sz="2215" dirty="0">
                <a:solidFill>
                  <a:srgbClr val="FF0000"/>
                </a:solidFill>
              </a:rPr>
              <a:t> </a:t>
            </a:r>
            <a:r>
              <a:rPr lang="en-US" altLang="en-US" sz="2215" dirty="0"/>
              <a:t>from the one in WB stage</a:t>
            </a:r>
          </a:p>
          <a:p>
            <a:pPr marL="660905" lvl="1" indent="-331185" eaLnBrk="1" hangingPunct="1">
              <a:lnSpc>
                <a:spcPct val="120000"/>
              </a:lnSpc>
            </a:pPr>
            <a:r>
              <a:rPr lang="en-US" altLang="en-US" sz="1846" dirty="0"/>
              <a:t>WB stage is writing to a </a:t>
            </a:r>
            <a:r>
              <a:rPr lang="en-US" altLang="en-US" sz="1846" b="1" dirty="0">
                <a:solidFill>
                  <a:srgbClr val="FF0000"/>
                </a:solidFill>
              </a:rPr>
              <a:t>different destination register</a:t>
            </a:r>
          </a:p>
          <a:p>
            <a:pPr marL="660905" lvl="1" indent="-331185" eaLnBrk="1" hangingPunct="1">
              <a:lnSpc>
                <a:spcPct val="120000"/>
              </a:lnSpc>
            </a:pPr>
            <a:r>
              <a:rPr lang="en-US" altLang="en-US" sz="1846" dirty="0"/>
              <a:t>Writing the destination register of the instruction in the ID Stage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53226" y="5129168"/>
            <a:ext cx="584200" cy="1080476"/>
            <a:chOff x="3353225" y="5270848"/>
            <a:chExt cx="584200" cy="1170516"/>
          </a:xfrm>
        </p:grpSpPr>
        <p:sp>
          <p:nvSpPr>
            <p:cNvPr id="231" name="AutoShape 118"/>
            <p:cNvSpPr>
              <a:spLocks noChangeArrowheads="1"/>
            </p:cNvSpPr>
            <p:nvPr/>
          </p:nvSpPr>
          <p:spPr bwMode="auto">
            <a:xfrm rot="16200000">
              <a:off x="3425620" y="5399563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120"/>
            <p:cNvSpPr>
              <a:spLocks noChangeArrowheads="1"/>
            </p:cNvSpPr>
            <p:nvPr/>
          </p:nvSpPr>
          <p:spPr bwMode="auto">
            <a:xfrm flipH="1">
              <a:off x="3554272" y="5516918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1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353225" y="5703774"/>
              <a:ext cx="584200" cy="737590"/>
              <a:chOff x="3353225" y="5703774"/>
              <a:chExt cx="584200" cy="737590"/>
            </a:xfrm>
          </p:grpSpPr>
          <p:sp>
            <p:nvSpPr>
              <p:cNvPr id="267" name="Line 87"/>
              <p:cNvSpPr>
                <a:spLocks noChangeShapeType="1"/>
              </p:cNvSpPr>
              <p:nvPr/>
            </p:nvSpPr>
            <p:spPr bwMode="auto">
              <a:xfrm flipV="1">
                <a:off x="3640922" y="5703774"/>
                <a:ext cx="0" cy="5321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8" name="Rectangle 88"/>
              <p:cNvSpPr>
                <a:spLocks noChangeArrowheads="1"/>
              </p:cNvSpPr>
              <p:nvPr/>
            </p:nvSpPr>
            <p:spPr bwMode="auto">
              <a:xfrm>
                <a:off x="3353225" y="6265205"/>
                <a:ext cx="58420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2" name="Rectangle 119"/>
            <p:cNvSpPr>
              <a:spLocks noChangeArrowheads="1"/>
            </p:cNvSpPr>
            <p:nvPr/>
          </p:nvSpPr>
          <p:spPr bwMode="auto">
            <a:xfrm flipH="1">
              <a:off x="3554271" y="5270848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923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3" name="Rectangle 120"/>
            <p:cNvSpPr>
              <a:spLocks noChangeArrowheads="1"/>
            </p:cNvSpPr>
            <p:nvPr/>
          </p:nvSpPr>
          <p:spPr bwMode="auto">
            <a:xfrm flipH="1">
              <a:off x="3554272" y="529942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/>
                <a:t>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0433" y="2684535"/>
            <a:ext cx="8512927" cy="3543920"/>
            <a:chOff x="360433" y="2622495"/>
            <a:chExt cx="8512927" cy="3839247"/>
          </a:xfrm>
        </p:grpSpPr>
        <p:sp>
          <p:nvSpPr>
            <p:cNvPr id="248" name="Line 49"/>
            <p:cNvSpPr>
              <a:spLocks noChangeShapeType="1"/>
            </p:cNvSpPr>
            <p:nvPr/>
          </p:nvSpPr>
          <p:spPr bwMode="auto">
            <a:xfrm>
              <a:off x="1046631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1142375" y="3719832"/>
              <a:ext cx="7423745" cy="2399097"/>
              <a:chOff x="1142375" y="3719832"/>
              <a:chExt cx="7423745" cy="2399097"/>
            </a:xfrm>
          </p:grpSpPr>
          <p:cxnSp>
            <p:nvCxnSpPr>
              <p:cNvPr id="156" name="Straight Connector 155"/>
              <p:cNvCxnSpPr/>
              <p:nvPr/>
            </p:nvCxnSpPr>
            <p:spPr bwMode="auto">
              <a:xfrm>
                <a:off x="7370279" y="5640703"/>
                <a:ext cx="0" cy="47664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6488103" y="5097804"/>
                <a:ext cx="0" cy="102112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5067289" y="3719832"/>
                <a:ext cx="0" cy="2397552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3034449" y="3889860"/>
                <a:ext cx="0" cy="2223548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0" name="Freeform 159"/>
              <p:cNvSpPr/>
              <p:nvPr/>
            </p:nvSpPr>
            <p:spPr bwMode="auto">
              <a:xfrm>
                <a:off x="1142375" y="5299424"/>
                <a:ext cx="7423745" cy="817152"/>
              </a:xfrm>
              <a:custGeom>
                <a:avLst/>
                <a:gdLst>
                  <a:gd name="connsiteX0" fmla="*/ 291548 w 291548"/>
                  <a:gd name="connsiteY0" fmla="*/ 0 h 154608"/>
                  <a:gd name="connsiteX1" fmla="*/ 291548 w 291548"/>
                  <a:gd name="connsiteY1" fmla="*/ 154608 h 154608"/>
                  <a:gd name="connsiteX2" fmla="*/ 0 w 291548"/>
                  <a:gd name="connsiteY2" fmla="*/ 154608 h 154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1548" h="154608">
                    <a:moveTo>
                      <a:pt x="291548" y="0"/>
                    </a:moveTo>
                    <a:lnTo>
                      <a:pt x="291548" y="154608"/>
                    </a:lnTo>
                    <a:lnTo>
                      <a:pt x="0" y="154608"/>
                    </a:ln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61" name="Straight Connector 160"/>
              <p:cNvCxnSpPr>
                <a:stCxn id="339" idx="1"/>
              </p:cNvCxnSpPr>
              <p:nvPr/>
            </p:nvCxnSpPr>
            <p:spPr bwMode="auto">
              <a:xfrm flipH="1">
                <a:off x="1320035" y="5351956"/>
                <a:ext cx="1471" cy="76144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3" name="TextBox 129"/>
              <p:cNvSpPr txBox="1">
                <a:spLocks noChangeArrowheads="1"/>
              </p:cNvSpPr>
              <p:nvPr/>
            </p:nvSpPr>
            <p:spPr bwMode="auto">
              <a:xfrm>
                <a:off x="1421000" y="5931607"/>
                <a:ext cx="279409" cy="185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108" dirty="0" err="1"/>
                  <a:t>clk</a:t>
                </a:r>
                <a:endParaRPr lang="en-US" sz="1108" dirty="0"/>
              </a:p>
            </p:txBody>
          </p:sp>
          <p:cxnSp>
            <p:nvCxnSpPr>
              <p:cNvPr id="168" name="Straight Connector 167"/>
              <p:cNvCxnSpPr/>
              <p:nvPr/>
            </p:nvCxnSpPr>
            <p:spPr bwMode="auto">
              <a:xfrm>
                <a:off x="4050535" y="5740339"/>
                <a:ext cx="0" cy="37623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1" name="Line 49"/>
            <p:cNvSpPr>
              <a:spLocks noChangeShapeType="1"/>
            </p:cNvSpPr>
            <p:nvPr/>
          </p:nvSpPr>
          <p:spPr bwMode="auto">
            <a:xfrm>
              <a:off x="6251645" y="501060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60433" y="314076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Line 49"/>
            <p:cNvSpPr>
              <a:spLocks noChangeShapeType="1"/>
            </p:cNvSpPr>
            <p:nvPr/>
          </p:nvSpPr>
          <p:spPr bwMode="auto">
            <a:xfrm>
              <a:off x="4201722" y="421877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" name="Line 49"/>
            <p:cNvSpPr>
              <a:spLocks noChangeShapeType="1"/>
            </p:cNvSpPr>
            <p:nvPr/>
          </p:nvSpPr>
          <p:spPr bwMode="auto">
            <a:xfrm>
              <a:off x="4814358" y="46579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" name="Line 30"/>
            <p:cNvSpPr>
              <a:spLocks noChangeShapeType="1"/>
            </p:cNvSpPr>
            <p:nvPr/>
          </p:nvSpPr>
          <p:spPr bwMode="auto">
            <a:xfrm>
              <a:off x="5148076" y="542442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6" name="Freeform 175"/>
            <p:cNvSpPr/>
            <p:nvPr/>
          </p:nvSpPr>
          <p:spPr bwMode="auto">
            <a:xfrm>
              <a:off x="5264554" y="5422920"/>
              <a:ext cx="1134640" cy="315832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4653785" y="5176519"/>
              <a:ext cx="4104360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8" name="Rectangle 77"/>
            <p:cNvSpPr>
              <a:spLocks noChangeArrowheads="1"/>
            </p:cNvSpPr>
            <p:nvPr/>
          </p:nvSpPr>
          <p:spPr bwMode="auto">
            <a:xfrm>
              <a:off x="722954" y="292973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Branch Target Address</a:t>
              </a:r>
            </a:p>
          </p:txBody>
        </p:sp>
        <p:grpSp>
          <p:nvGrpSpPr>
            <p:cNvPr id="179" name="Group 8"/>
            <p:cNvGrpSpPr>
              <a:grpSpLocks/>
            </p:cNvGrpSpPr>
            <p:nvPr/>
          </p:nvGrpSpPr>
          <p:grpSpPr bwMode="auto">
            <a:xfrm>
              <a:off x="5829356" y="4446908"/>
              <a:ext cx="422289" cy="1039848"/>
              <a:chOff x="5652144" y="4157097"/>
              <a:chExt cx="421848" cy="1039533"/>
            </a:xfrm>
          </p:grpSpPr>
          <p:sp>
            <p:nvSpPr>
              <p:cNvPr id="180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U</a:t>
                </a:r>
              </a:p>
            </p:txBody>
          </p:sp>
        </p:grpSp>
        <p:sp>
          <p:nvSpPr>
            <p:cNvPr id="182" name="Line 30"/>
            <p:cNvSpPr>
              <a:spLocks noChangeShapeType="1"/>
            </p:cNvSpPr>
            <p:nvPr/>
          </p:nvSpPr>
          <p:spPr bwMode="auto">
            <a:xfrm>
              <a:off x="5632500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290863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 flipV="1">
              <a:off x="3314675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5" name="Line 41"/>
            <p:cNvSpPr>
              <a:spLocks noChangeShapeType="1"/>
            </p:cNvSpPr>
            <p:nvPr/>
          </p:nvSpPr>
          <p:spPr bwMode="auto">
            <a:xfrm>
              <a:off x="3722677" y="5481270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Line 49"/>
            <p:cNvSpPr>
              <a:spLocks noChangeShapeType="1"/>
            </p:cNvSpPr>
            <p:nvPr/>
          </p:nvSpPr>
          <p:spPr bwMode="auto">
            <a:xfrm>
              <a:off x="1396914" y="510891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7" name="Group 3"/>
            <p:cNvGrpSpPr>
              <a:grpSpLocks/>
            </p:cNvGrpSpPr>
            <p:nvPr/>
          </p:nvGrpSpPr>
          <p:grpSpPr bwMode="auto">
            <a:xfrm>
              <a:off x="1838253" y="4458021"/>
              <a:ext cx="927130" cy="1281155"/>
              <a:chOff x="1793625" y="4110295"/>
              <a:chExt cx="927187" cy="1280337"/>
            </a:xfrm>
          </p:grpSpPr>
          <p:sp>
            <p:nvSpPr>
              <p:cNvPr id="188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923"/>
                  <a:t>Address</a:t>
                </a:r>
              </a:p>
            </p:txBody>
          </p:sp>
          <p:sp>
            <p:nvSpPr>
              <p:cNvPr id="190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923"/>
                  <a:t>Instruction</a:t>
                </a:r>
              </a:p>
            </p:txBody>
          </p:sp>
          <p:sp>
            <p:nvSpPr>
              <p:cNvPr id="191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108" b="1" dirty="0"/>
                  <a:t>Instruction</a:t>
                </a:r>
              </a:p>
              <a:p>
                <a:pPr algn="ctr"/>
                <a:r>
                  <a:rPr lang="en-US" sz="1108" b="1" dirty="0"/>
                  <a:t>Memory</a:t>
                </a:r>
              </a:p>
            </p:txBody>
          </p:sp>
        </p:grpSp>
        <p:sp>
          <p:nvSpPr>
            <p:cNvPr id="192" name="Line 52"/>
            <p:cNvSpPr>
              <a:spLocks noChangeShapeType="1"/>
            </p:cNvSpPr>
            <p:nvPr/>
          </p:nvSpPr>
          <p:spPr bwMode="auto">
            <a:xfrm>
              <a:off x="3112611" y="535340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3" name="Line 61"/>
            <p:cNvSpPr>
              <a:spLocks noChangeShapeType="1"/>
            </p:cNvSpPr>
            <p:nvPr/>
          </p:nvSpPr>
          <p:spPr bwMode="auto">
            <a:xfrm flipV="1">
              <a:off x="1555669" y="427825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Rectangle 67"/>
            <p:cNvSpPr>
              <a:spLocks noChangeArrowheads="1"/>
            </p:cNvSpPr>
            <p:nvPr/>
          </p:nvSpPr>
          <p:spPr bwMode="auto">
            <a:xfrm>
              <a:off x="3459143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 err="1"/>
                <a:t>Rs</a:t>
              </a:r>
              <a:endParaRPr lang="en-US" sz="923" dirty="0"/>
            </a:p>
          </p:txBody>
        </p:sp>
        <p:sp>
          <p:nvSpPr>
            <p:cNvPr id="195" name="Rectangle 70"/>
            <p:cNvSpPr>
              <a:spLocks noChangeArrowheads="1"/>
            </p:cNvSpPr>
            <p:nvPr/>
          </p:nvSpPr>
          <p:spPr bwMode="auto">
            <a:xfrm>
              <a:off x="3336901" y="5429603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Rd</a:t>
              </a:r>
            </a:p>
          </p:txBody>
        </p:sp>
        <p:grpSp>
          <p:nvGrpSpPr>
            <p:cNvPr id="196" name="Group 12"/>
            <p:cNvGrpSpPr>
              <a:grpSpLocks/>
            </p:cNvGrpSpPr>
            <p:nvPr/>
          </p:nvGrpSpPr>
          <p:grpSpPr bwMode="auto">
            <a:xfrm>
              <a:off x="3880710" y="4064311"/>
              <a:ext cx="321012" cy="324814"/>
              <a:chOff x="1642213" y="2082165"/>
              <a:chExt cx="418691" cy="295097"/>
            </a:xfrm>
          </p:grpSpPr>
          <p:sp>
            <p:nvSpPr>
              <p:cNvPr id="19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108" dirty="0"/>
                  <a:t>Ext</a:t>
                </a:r>
              </a:p>
            </p:txBody>
          </p:sp>
        </p:grpSp>
        <p:sp>
          <p:nvSpPr>
            <p:cNvPr id="199" name="Rectangle 78"/>
            <p:cNvSpPr>
              <a:spLocks noChangeArrowheads="1"/>
            </p:cNvSpPr>
            <p:nvPr/>
          </p:nvSpPr>
          <p:spPr bwMode="auto">
            <a:xfrm>
              <a:off x="3459143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Rt</a:t>
              </a:r>
            </a:p>
          </p:txBody>
        </p:sp>
        <p:sp>
          <p:nvSpPr>
            <p:cNvPr id="200" name="Freeform 86"/>
            <p:cNvSpPr>
              <a:spLocks/>
            </p:cNvSpPr>
            <p:nvPr/>
          </p:nvSpPr>
          <p:spPr bwMode="auto">
            <a:xfrm>
              <a:off x="3425804" y="5180357"/>
              <a:ext cx="117479" cy="19050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1" name="Freeform 98"/>
            <p:cNvSpPr>
              <a:spLocks/>
            </p:cNvSpPr>
            <p:nvPr/>
          </p:nvSpPr>
          <p:spPr bwMode="auto">
            <a:xfrm>
              <a:off x="3290863" y="5501043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2" name="Rectangle 77"/>
            <p:cNvSpPr>
              <a:spLocks noChangeArrowheads="1"/>
            </p:cNvSpPr>
            <p:nvPr/>
          </p:nvSpPr>
          <p:spPr bwMode="auto">
            <a:xfrm>
              <a:off x="722954" y="319857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Jump Target = PC[31:28] ‖ Imm26</a:t>
              </a:r>
            </a:p>
          </p:txBody>
        </p:sp>
        <p:sp>
          <p:nvSpPr>
            <p:cNvPr id="203" name="Rectangle 111"/>
            <p:cNvSpPr>
              <a:spLocks noChangeArrowheads="1"/>
            </p:cNvSpPr>
            <p:nvPr/>
          </p:nvSpPr>
          <p:spPr bwMode="auto">
            <a:xfrm>
              <a:off x="7026335" y="404348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ALU Result</a:t>
              </a:r>
            </a:p>
          </p:txBody>
        </p:sp>
        <p:grpSp>
          <p:nvGrpSpPr>
            <p:cNvPr id="204" name="Group 9"/>
            <p:cNvGrpSpPr>
              <a:grpSpLocks/>
            </p:cNvGrpSpPr>
            <p:nvPr/>
          </p:nvGrpSpPr>
          <p:grpSpPr bwMode="auto">
            <a:xfrm>
              <a:off x="6929530" y="4462783"/>
              <a:ext cx="912841" cy="1277980"/>
              <a:chOff x="6720058" y="4195080"/>
              <a:chExt cx="912351" cy="1278750"/>
            </a:xfrm>
          </p:grpSpPr>
          <p:sp>
            <p:nvSpPr>
              <p:cNvPr id="205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b="1" dirty="0"/>
                  <a:t>Data</a:t>
                </a:r>
              </a:p>
              <a:p>
                <a:pPr algn="ctr" eaLnBrk="1" hangingPunct="1"/>
                <a:r>
                  <a:rPr lang="en-US" sz="1108" b="1" dirty="0"/>
                  <a:t>Memory</a:t>
                </a:r>
              </a:p>
            </p:txBody>
          </p:sp>
          <p:sp>
            <p:nvSpPr>
              <p:cNvPr id="206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 Address</a:t>
                </a:r>
              </a:p>
            </p:txBody>
          </p:sp>
          <p:sp>
            <p:nvSpPr>
              <p:cNvPr id="207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923"/>
                  <a:t>Data_in</a:t>
                </a:r>
              </a:p>
            </p:txBody>
          </p:sp>
          <p:sp>
            <p:nvSpPr>
              <p:cNvPr id="208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/>
                  <a:t>Data_out</a:t>
                </a:r>
              </a:p>
            </p:txBody>
          </p:sp>
          <p:sp>
            <p:nvSpPr>
              <p:cNvPr id="209" name="Isosceles Triangle 208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0" name="Group 11"/>
            <p:cNvGrpSpPr>
              <a:grpSpLocks/>
            </p:cNvGrpSpPr>
            <p:nvPr/>
          </p:nvGrpSpPr>
          <p:grpSpPr bwMode="auto">
            <a:xfrm>
              <a:off x="3881432" y="4458020"/>
              <a:ext cx="931892" cy="1283168"/>
              <a:chOff x="3639628" y="4110295"/>
              <a:chExt cx="932372" cy="1282349"/>
            </a:xfrm>
          </p:grpSpPr>
          <p:sp>
            <p:nvSpPr>
              <p:cNvPr id="21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108" b="1" dirty="0"/>
              </a:p>
              <a:p>
                <a:pPr algn="ctr" eaLnBrk="1" hangingPunct="1"/>
                <a:endParaRPr lang="en-US" sz="1108" b="1" dirty="0"/>
              </a:p>
              <a:p>
                <a:pPr algn="ctr" eaLnBrk="1" hangingPunct="1"/>
                <a:r>
                  <a:rPr lang="en-US" sz="1108" b="1" dirty="0"/>
                  <a:t>Registers</a:t>
                </a:r>
              </a:p>
            </p:txBody>
          </p:sp>
          <p:sp>
            <p:nvSpPr>
              <p:cNvPr id="21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 RA</a:t>
                </a:r>
              </a:p>
            </p:txBody>
          </p:sp>
          <p:sp>
            <p:nvSpPr>
              <p:cNvPr id="21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RB</a:t>
                </a:r>
              </a:p>
            </p:txBody>
          </p:sp>
          <p:sp>
            <p:nvSpPr>
              <p:cNvPr id="21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/>
                  <a:t>BusA</a:t>
                </a:r>
              </a:p>
            </p:txBody>
          </p:sp>
          <p:sp>
            <p:nvSpPr>
              <p:cNvPr id="21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 dirty="0" err="1"/>
                  <a:t>BusB</a:t>
                </a:r>
                <a:endParaRPr lang="en-US" sz="923" dirty="0"/>
              </a:p>
            </p:txBody>
          </p:sp>
          <p:sp>
            <p:nvSpPr>
              <p:cNvPr id="216" name="Rectangle 42"/>
              <p:cNvSpPr>
                <a:spLocks noChangeArrowheads="1"/>
              </p:cNvSpPr>
              <p:nvPr/>
            </p:nvSpPr>
            <p:spPr bwMode="auto">
              <a:xfrm>
                <a:off x="3682106" y="5039335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 dirty="0"/>
                  <a:t>RW</a:t>
                </a:r>
              </a:p>
            </p:txBody>
          </p:sp>
          <p:sp>
            <p:nvSpPr>
              <p:cNvPr id="21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 dirty="0" err="1"/>
                  <a:t>BusW</a:t>
                </a:r>
                <a:endParaRPr lang="en-US" sz="923" dirty="0"/>
              </a:p>
            </p:txBody>
          </p:sp>
          <p:sp>
            <p:nvSpPr>
              <p:cNvPr id="218" name="Isosceles Triangle 217"/>
              <p:cNvSpPr/>
              <p:nvPr/>
            </p:nvSpPr>
            <p:spPr bwMode="auto">
              <a:xfrm>
                <a:off x="3764345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9" name="Group 79"/>
            <p:cNvGrpSpPr>
              <a:grpSpLocks/>
            </p:cNvGrpSpPr>
            <p:nvPr/>
          </p:nvGrpSpPr>
          <p:grpSpPr bwMode="auto">
            <a:xfrm>
              <a:off x="5494384" y="5127968"/>
              <a:ext cx="169867" cy="412764"/>
              <a:chOff x="2514" y="1642"/>
              <a:chExt cx="116" cy="261"/>
            </a:xfrm>
          </p:grpSpPr>
          <p:sp>
            <p:nvSpPr>
              <p:cNvPr id="220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923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23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224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</p:grpSp>
        <p:sp>
          <p:nvSpPr>
            <p:cNvPr id="225" name="Line 49"/>
            <p:cNvSpPr>
              <a:spLocks noChangeShapeType="1"/>
            </p:cNvSpPr>
            <p:nvPr/>
          </p:nvSpPr>
          <p:spPr bwMode="auto">
            <a:xfrm flipV="1">
              <a:off x="3294038" y="421719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6" name="Freeform 225"/>
            <p:cNvSpPr/>
            <p:nvPr/>
          </p:nvSpPr>
          <p:spPr bwMode="auto">
            <a:xfrm>
              <a:off x="2542309" y="3428989"/>
              <a:ext cx="747814" cy="239071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ectangle 77"/>
            <p:cNvSpPr>
              <a:spLocks noChangeArrowheads="1"/>
            </p:cNvSpPr>
            <p:nvPr/>
          </p:nvSpPr>
          <p:spPr bwMode="auto">
            <a:xfrm>
              <a:off x="3343040" y="404359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Imm16</a:t>
              </a:r>
            </a:p>
          </p:txBody>
        </p:sp>
        <p:sp>
          <p:nvSpPr>
            <p:cNvPr id="228" name="Line 49"/>
            <p:cNvSpPr>
              <a:spLocks noChangeShapeType="1"/>
            </p:cNvSpPr>
            <p:nvPr/>
          </p:nvSpPr>
          <p:spPr bwMode="auto">
            <a:xfrm>
              <a:off x="5148076" y="466281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" name="Line 30"/>
            <p:cNvSpPr>
              <a:spLocks noChangeShapeType="1"/>
            </p:cNvSpPr>
            <p:nvPr/>
          </p:nvSpPr>
          <p:spPr bwMode="auto">
            <a:xfrm>
              <a:off x="6569061" y="501073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0" name="Rectangle 77"/>
            <p:cNvSpPr>
              <a:spLocks noChangeArrowheads="1"/>
            </p:cNvSpPr>
            <p:nvPr/>
          </p:nvSpPr>
          <p:spPr bwMode="auto">
            <a:xfrm>
              <a:off x="722954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Next PC Address</a:t>
              </a:r>
            </a:p>
          </p:txBody>
        </p:sp>
        <p:sp>
          <p:nvSpPr>
            <p:cNvPr id="235" name="Rectangle 119"/>
            <p:cNvSpPr>
              <a:spLocks noChangeArrowheads="1"/>
            </p:cNvSpPr>
            <p:nvPr/>
          </p:nvSpPr>
          <p:spPr bwMode="auto">
            <a:xfrm flipH="1">
              <a:off x="8228547" y="475806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923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7" name="Line 30"/>
            <p:cNvSpPr>
              <a:spLocks noChangeShapeType="1"/>
            </p:cNvSpPr>
            <p:nvPr/>
          </p:nvSpPr>
          <p:spPr bwMode="auto">
            <a:xfrm>
              <a:off x="7842371" y="527540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8" name="Straight Arrow Connector 237"/>
            <p:cNvCxnSpPr>
              <a:stCxn id="249" idx="1"/>
            </p:cNvCxnSpPr>
            <p:nvPr/>
          </p:nvCxnSpPr>
          <p:spPr>
            <a:xfrm>
              <a:off x="1543360" y="377464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9" name="Group 7"/>
            <p:cNvGrpSpPr>
              <a:grpSpLocks/>
            </p:cNvGrpSpPr>
            <p:nvPr/>
          </p:nvGrpSpPr>
          <p:grpSpPr bwMode="auto">
            <a:xfrm>
              <a:off x="4500805" y="3352190"/>
              <a:ext cx="301625" cy="488077"/>
              <a:chOff x="6243635" y="1976343"/>
              <a:chExt cx="356104" cy="552202"/>
            </a:xfrm>
          </p:grpSpPr>
          <p:sp>
            <p:nvSpPr>
              <p:cNvPr id="240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TextBox 240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477" b="1" dirty="0">
                    <a:latin typeface="+mn-lt"/>
                  </a:rPr>
                  <a:t>+</a:t>
                </a: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898814" y="4738626"/>
              <a:ext cx="156426" cy="754884"/>
              <a:chOff x="972589" y="1312076"/>
              <a:chExt cx="156426" cy="754884"/>
            </a:xfrm>
          </p:grpSpPr>
          <p:sp>
            <p:nvSpPr>
              <p:cNvPr id="243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  <p:sp>
            <p:nvSpPr>
              <p:cNvPr id="246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24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2</a:t>
                </a:r>
              </a:p>
            </p:txBody>
          </p:sp>
        </p:grpSp>
        <p:sp>
          <p:nvSpPr>
            <p:cNvPr id="249" name="Freeform 248"/>
            <p:cNvSpPr/>
            <p:nvPr/>
          </p:nvSpPr>
          <p:spPr>
            <a:xfrm>
              <a:off x="734671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52320" y="342898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Line 5"/>
            <p:cNvSpPr>
              <a:spLocks noChangeShapeType="1"/>
            </p:cNvSpPr>
            <p:nvPr/>
          </p:nvSpPr>
          <p:spPr bwMode="auto">
            <a:xfrm>
              <a:off x="3035800" y="273771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Line 5"/>
            <p:cNvSpPr>
              <a:spLocks noChangeShapeType="1"/>
            </p:cNvSpPr>
            <p:nvPr/>
          </p:nvSpPr>
          <p:spPr bwMode="auto">
            <a:xfrm>
              <a:off x="5067289" y="273771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4" name="Text Box 71"/>
            <p:cNvSpPr txBox="1">
              <a:spLocks noChangeArrowheads="1"/>
            </p:cNvSpPr>
            <p:nvPr/>
          </p:nvSpPr>
          <p:spPr bwMode="auto">
            <a:xfrm>
              <a:off x="1021692" y="262249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255" name="Rectangle 64"/>
            <p:cNvSpPr>
              <a:spLocks noChangeArrowheads="1"/>
            </p:cNvSpPr>
            <p:nvPr/>
          </p:nvSpPr>
          <p:spPr bwMode="auto">
            <a:xfrm>
              <a:off x="1409614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477"/>
                <a:t> </a:t>
              </a:r>
              <a:r>
                <a:rPr lang="en-US" sz="1292"/>
                <a:t>+1</a:t>
              </a:r>
            </a:p>
          </p:txBody>
        </p:sp>
        <p:sp>
          <p:nvSpPr>
            <p:cNvPr id="256" name="Text Box 68"/>
            <p:cNvSpPr txBox="1">
              <a:spLocks noChangeArrowheads="1"/>
            </p:cNvSpPr>
            <p:nvPr/>
          </p:nvSpPr>
          <p:spPr bwMode="auto">
            <a:xfrm>
              <a:off x="3059612" y="262249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ID = 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&amp; Register Read</a:t>
              </a:r>
            </a:p>
          </p:txBody>
        </p:sp>
        <p:sp>
          <p:nvSpPr>
            <p:cNvPr id="258" name="Line 5"/>
            <p:cNvSpPr>
              <a:spLocks noChangeShapeType="1"/>
            </p:cNvSpPr>
            <p:nvPr/>
          </p:nvSpPr>
          <p:spPr bwMode="auto">
            <a:xfrm>
              <a:off x="6488274" y="273771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" name="Text Box 71"/>
            <p:cNvSpPr txBox="1">
              <a:spLocks noChangeArrowheads="1"/>
            </p:cNvSpPr>
            <p:nvPr/>
          </p:nvSpPr>
          <p:spPr bwMode="auto">
            <a:xfrm>
              <a:off x="5071265" y="262249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260" name="Line 5"/>
            <p:cNvSpPr>
              <a:spLocks noChangeShapeType="1"/>
            </p:cNvSpPr>
            <p:nvPr/>
          </p:nvSpPr>
          <p:spPr bwMode="auto">
            <a:xfrm>
              <a:off x="856612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Text Box 72"/>
            <p:cNvSpPr txBox="1">
              <a:spLocks noChangeArrowheads="1"/>
            </p:cNvSpPr>
            <p:nvPr/>
          </p:nvSpPr>
          <p:spPr bwMode="auto">
            <a:xfrm>
              <a:off x="6530278" y="262249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262" name="Text Box 73"/>
            <p:cNvSpPr txBox="1">
              <a:spLocks noChangeArrowheads="1"/>
            </p:cNvSpPr>
            <p:nvPr/>
          </p:nvSpPr>
          <p:spPr bwMode="auto">
            <a:xfrm rot="16200000">
              <a:off x="8072619" y="374200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V="1">
              <a:off x="6064072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" name="Rectangle 26"/>
            <p:cNvSpPr>
              <a:spLocks noChangeArrowheads="1"/>
            </p:cNvSpPr>
            <p:nvPr/>
          </p:nvSpPr>
          <p:spPr bwMode="auto">
            <a:xfrm>
              <a:off x="5757475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65" name="Line 36"/>
            <p:cNvSpPr>
              <a:spLocks noChangeShapeType="1"/>
            </p:cNvSpPr>
            <p:nvPr/>
          </p:nvSpPr>
          <p:spPr bwMode="auto">
            <a:xfrm flipV="1">
              <a:off x="4359880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" name="Rectangle 37"/>
            <p:cNvSpPr>
              <a:spLocks noChangeArrowheads="1"/>
            </p:cNvSpPr>
            <p:nvPr/>
          </p:nvSpPr>
          <p:spPr bwMode="auto">
            <a:xfrm>
              <a:off x="4151246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70" name="Rectangle 89"/>
            <p:cNvSpPr>
              <a:spLocks noChangeArrowheads="1"/>
            </p:cNvSpPr>
            <p:nvPr/>
          </p:nvSpPr>
          <p:spPr bwMode="auto">
            <a:xfrm>
              <a:off x="5388892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274" name="Line 99"/>
            <p:cNvSpPr>
              <a:spLocks noChangeShapeType="1"/>
            </p:cNvSpPr>
            <p:nvPr/>
          </p:nvSpPr>
          <p:spPr bwMode="auto">
            <a:xfrm flipV="1">
              <a:off x="5588299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Rectangle 89"/>
            <p:cNvSpPr>
              <a:spLocks noChangeArrowheads="1"/>
            </p:cNvSpPr>
            <p:nvPr/>
          </p:nvSpPr>
          <p:spPr bwMode="auto">
            <a:xfrm>
              <a:off x="6837895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78" name="Line 99"/>
            <p:cNvSpPr>
              <a:spLocks noChangeShapeType="1"/>
            </p:cNvSpPr>
            <p:nvPr/>
          </p:nvSpPr>
          <p:spPr bwMode="auto">
            <a:xfrm flipV="1">
              <a:off x="70884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81" name="Line 99"/>
            <p:cNvSpPr>
              <a:spLocks noChangeShapeType="1"/>
            </p:cNvSpPr>
            <p:nvPr/>
          </p:nvSpPr>
          <p:spPr bwMode="auto">
            <a:xfrm flipV="1">
              <a:off x="7682805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" name="AutoShape 118"/>
            <p:cNvSpPr>
              <a:spLocks noChangeArrowheads="1"/>
            </p:cNvSpPr>
            <p:nvPr/>
          </p:nvSpPr>
          <p:spPr bwMode="auto">
            <a:xfrm rot="16200000">
              <a:off x="7994127" y="509536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121"/>
            <p:cNvSpPr>
              <a:spLocks noChangeArrowheads="1"/>
            </p:cNvSpPr>
            <p:nvPr/>
          </p:nvSpPr>
          <p:spPr bwMode="auto">
            <a:xfrm flipH="1">
              <a:off x="8128152" y="522004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1</a:t>
              </a:r>
            </a:p>
          </p:txBody>
        </p:sp>
        <p:sp>
          <p:nvSpPr>
            <p:cNvPr id="285" name="Rectangle 120"/>
            <p:cNvSpPr>
              <a:spLocks noChangeArrowheads="1"/>
            </p:cNvSpPr>
            <p:nvPr/>
          </p:nvSpPr>
          <p:spPr bwMode="auto">
            <a:xfrm flipH="1">
              <a:off x="8128152" y="500413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0</a:t>
              </a:r>
            </a:p>
          </p:txBody>
        </p:sp>
        <p:sp>
          <p:nvSpPr>
            <p:cNvPr id="286" name="Rectangle 89"/>
            <p:cNvSpPr>
              <a:spLocks noChangeArrowheads="1"/>
            </p:cNvSpPr>
            <p:nvPr/>
          </p:nvSpPr>
          <p:spPr bwMode="auto">
            <a:xfrm>
              <a:off x="8083101" y="6265205"/>
              <a:ext cx="40620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WBdata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87" name="Line 99"/>
            <p:cNvSpPr>
              <a:spLocks noChangeShapeType="1"/>
            </p:cNvSpPr>
            <p:nvPr/>
          </p:nvSpPr>
          <p:spPr bwMode="auto">
            <a:xfrm flipV="1">
              <a:off x="8211210" y="5402202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" name="Line 87"/>
            <p:cNvSpPr>
              <a:spLocks noChangeShapeType="1"/>
            </p:cNvSpPr>
            <p:nvPr/>
          </p:nvSpPr>
          <p:spPr bwMode="auto">
            <a:xfrm flipV="1">
              <a:off x="976555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" name="Rectangle 88"/>
            <p:cNvSpPr>
              <a:spLocks noChangeArrowheads="1"/>
            </p:cNvSpPr>
            <p:nvPr/>
          </p:nvSpPr>
          <p:spPr bwMode="auto">
            <a:xfrm>
              <a:off x="688858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PCSrc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grpSp>
          <p:nvGrpSpPr>
            <p:cNvPr id="295" name="Group 854122"/>
            <p:cNvGrpSpPr>
              <a:grpSpLocks/>
            </p:cNvGrpSpPr>
            <p:nvPr/>
          </p:nvGrpSpPr>
          <p:grpSpPr bwMode="auto">
            <a:xfrm>
              <a:off x="3842485" y="3672126"/>
              <a:ext cx="422275" cy="378160"/>
              <a:chOff x="4729556" y="4535383"/>
              <a:chExt cx="421889" cy="378275"/>
            </a:xfrm>
          </p:grpSpPr>
          <p:sp>
            <p:nvSpPr>
              <p:cNvPr id="296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2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03" name="Line 87"/>
            <p:cNvSpPr>
              <a:spLocks noChangeShapeType="1"/>
            </p:cNvSpPr>
            <p:nvPr/>
          </p:nvSpPr>
          <p:spPr bwMode="auto">
            <a:xfrm flipV="1">
              <a:off x="6064072" y="426396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4" name="Rectangle 88"/>
            <p:cNvSpPr>
              <a:spLocks noChangeArrowheads="1"/>
            </p:cNvSpPr>
            <p:nvPr/>
          </p:nvSpPr>
          <p:spPr bwMode="auto">
            <a:xfrm>
              <a:off x="5904247" y="408188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Zero</a:t>
              </a:r>
            </a:p>
          </p:txBody>
        </p:sp>
        <p:sp>
          <p:nvSpPr>
            <p:cNvPr id="305" name="Line 49"/>
            <p:cNvSpPr>
              <a:spLocks noChangeShapeType="1"/>
            </p:cNvSpPr>
            <p:nvPr/>
          </p:nvSpPr>
          <p:spPr bwMode="auto">
            <a:xfrm>
              <a:off x="2765383" y="535502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" name="Line 49"/>
            <p:cNvSpPr>
              <a:spLocks noChangeShapeType="1"/>
            </p:cNvSpPr>
            <p:nvPr/>
          </p:nvSpPr>
          <p:spPr bwMode="auto">
            <a:xfrm>
              <a:off x="4813323" y="54260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" name="Line 49"/>
            <p:cNvSpPr>
              <a:spLocks noChangeShapeType="1"/>
            </p:cNvSpPr>
            <p:nvPr/>
          </p:nvSpPr>
          <p:spPr bwMode="auto">
            <a:xfrm>
              <a:off x="4802430" y="359622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304280" y="377464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Isosceles Triangle 308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151094" y="422024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111584" y="342701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Line 30"/>
            <p:cNvSpPr>
              <a:spLocks noChangeShapeType="1"/>
            </p:cNvSpPr>
            <p:nvPr/>
          </p:nvSpPr>
          <p:spPr bwMode="auto">
            <a:xfrm>
              <a:off x="6569060" y="554127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14" name="Group 313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15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33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/>
                    <a:t>PC</a:t>
                  </a:r>
                </a:p>
              </p:txBody>
            </p:sp>
            <p:sp>
              <p:nvSpPr>
                <p:cNvPr id="340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738"/>
                    <a:t>00</a:t>
                  </a:r>
                </a:p>
              </p:txBody>
            </p:sp>
            <p:sp>
              <p:nvSpPr>
                <p:cNvPr id="341" name="Isosceles Triangle 340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6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33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 err="1">
                      <a:latin typeface="+mn-lt"/>
                    </a:rPr>
                    <a:t>Inst</a:t>
                  </a:r>
                  <a:endParaRPr lang="en-US" sz="1108" dirty="0">
                    <a:latin typeface="+mn-lt"/>
                  </a:endParaRPr>
                </a:p>
              </p:txBody>
            </p:sp>
            <p:sp>
              <p:nvSpPr>
                <p:cNvPr id="338" name="Isosceles Triangle 33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7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33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NPC</a:t>
                  </a:r>
                </a:p>
              </p:txBody>
            </p:sp>
            <p:sp>
              <p:nvSpPr>
                <p:cNvPr id="336" name="Isosceles Triangle 33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>
                    <a:latin typeface="+mn-lt"/>
                  </a:rPr>
                  <a:t>BTA</a:t>
                </a:r>
              </a:p>
            </p:txBody>
          </p:sp>
          <p:grpSp>
            <p:nvGrpSpPr>
              <p:cNvPr id="319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3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334" name="Isosceles Triangle 3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0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331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332" name="Isosceles Triangle 331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 err="1">
                    <a:latin typeface="+mn-lt"/>
                  </a:rPr>
                  <a:t>Imm</a:t>
                </a:r>
                <a:endParaRPr lang="en-US" sz="1108" dirty="0">
                  <a:latin typeface="+mn-lt"/>
                </a:endParaRPr>
              </a:p>
            </p:txBody>
          </p:sp>
          <p:grpSp>
            <p:nvGrpSpPr>
              <p:cNvPr id="32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32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D</a:t>
                  </a:r>
                </a:p>
              </p:txBody>
            </p:sp>
            <p:sp>
              <p:nvSpPr>
                <p:cNvPr id="330" name="Isosceles Triangle 3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3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32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R</a:t>
                  </a:r>
                </a:p>
              </p:txBody>
            </p:sp>
            <p:sp>
              <p:nvSpPr>
                <p:cNvPr id="328" name="Isosceles Triangle 32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4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32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Data</a:t>
                  </a:r>
                </a:p>
              </p:txBody>
            </p:sp>
            <p:sp>
              <p:nvSpPr>
                <p:cNvPr id="326" name="Isosceles Triangle 32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342" name="Line 30"/>
            <p:cNvSpPr>
              <a:spLocks noChangeShapeType="1"/>
            </p:cNvSpPr>
            <p:nvPr/>
          </p:nvSpPr>
          <p:spPr bwMode="auto">
            <a:xfrm>
              <a:off x="8295825" y="517756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6717501" y="425394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803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/>
          <p:nvPr/>
        </p:nvGrpSpPr>
        <p:grpSpPr>
          <a:xfrm>
            <a:off x="3881433" y="3889862"/>
            <a:ext cx="5030333" cy="1809080"/>
            <a:chOff x="3881432" y="3928265"/>
            <a:chExt cx="5030333" cy="1959837"/>
          </a:xfrm>
        </p:grpSpPr>
        <p:sp>
          <p:nvSpPr>
            <p:cNvPr id="5" name="Freeform 4"/>
            <p:cNvSpPr/>
            <p:nvPr/>
          </p:nvSpPr>
          <p:spPr>
            <a:xfrm>
              <a:off x="3990590" y="5206266"/>
              <a:ext cx="4767555" cy="512698"/>
            </a:xfrm>
            <a:custGeom>
              <a:avLst/>
              <a:gdLst>
                <a:gd name="connsiteX0" fmla="*/ 4651283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  <a:gd name="connsiteX0" fmla="*/ 4583257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9995" h="512698">
                  <a:moveTo>
                    <a:pt x="4583257" y="243135"/>
                  </a:moveTo>
                  <a:lnTo>
                    <a:pt x="4719995" y="243135"/>
                  </a:lnTo>
                  <a:lnTo>
                    <a:pt x="4719995" y="512698"/>
                  </a:lnTo>
                  <a:lnTo>
                    <a:pt x="0" y="51269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3881432" y="3928265"/>
              <a:ext cx="931892" cy="1283168"/>
              <a:chOff x="3639628" y="4110295"/>
              <a:chExt cx="932372" cy="1282349"/>
            </a:xfrm>
          </p:grpSpPr>
          <p:sp>
            <p:nvSpPr>
              <p:cNvPr id="54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108" b="1" dirty="0"/>
              </a:p>
              <a:p>
                <a:pPr algn="ctr" eaLnBrk="1" hangingPunct="1"/>
                <a:endParaRPr lang="en-US" sz="1108" b="1" dirty="0"/>
              </a:p>
              <a:p>
                <a:pPr algn="ctr" eaLnBrk="1" hangingPunct="1"/>
                <a:r>
                  <a:rPr lang="en-US" sz="1108" b="1" dirty="0"/>
                  <a:t>Registers</a:t>
                </a:r>
              </a:p>
            </p:txBody>
          </p:sp>
          <p:sp>
            <p:nvSpPr>
              <p:cNvPr id="55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 RA</a:t>
                </a:r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3682106" y="4724383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 dirty="0"/>
                  <a:t>RB</a:t>
                </a:r>
              </a:p>
            </p:txBody>
          </p:sp>
          <p:sp>
            <p:nvSpPr>
              <p:cNvPr id="57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/>
                  <a:t>BusA</a:t>
                </a:r>
              </a:p>
            </p:txBody>
          </p:sp>
          <p:sp>
            <p:nvSpPr>
              <p:cNvPr id="58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 dirty="0" err="1"/>
                  <a:t>BusB</a:t>
                </a:r>
                <a:endParaRPr lang="en-US" sz="923" dirty="0"/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3682106" y="5199136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 dirty="0"/>
                  <a:t>RW</a:t>
                </a:r>
              </a:p>
            </p:txBody>
          </p:sp>
          <p:sp>
            <p:nvSpPr>
              <p:cNvPr id="60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 dirty="0" err="1"/>
                  <a:t>BusW</a:t>
                </a:r>
                <a:endParaRPr lang="en-US" sz="923" dirty="0"/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3974220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5" name="Freeform 174"/>
            <p:cNvSpPr/>
            <p:nvPr/>
          </p:nvSpPr>
          <p:spPr>
            <a:xfrm>
              <a:off x="4598757" y="4630141"/>
              <a:ext cx="4313008" cy="1257961"/>
            </a:xfrm>
            <a:custGeom>
              <a:avLst/>
              <a:gdLst>
                <a:gd name="connsiteX0" fmla="*/ 4043445 w 4313008"/>
                <a:gd name="connsiteY0" fmla="*/ 0 h 1257961"/>
                <a:gd name="connsiteX1" fmla="*/ 4313008 w 4313008"/>
                <a:gd name="connsiteY1" fmla="*/ 0 h 1257961"/>
                <a:gd name="connsiteX2" fmla="*/ 4313008 w 4313008"/>
                <a:gd name="connsiteY2" fmla="*/ 1257961 h 1257961"/>
                <a:gd name="connsiteX3" fmla="*/ 0 w 4313008"/>
                <a:gd name="connsiteY3" fmla="*/ 1257961 h 1257961"/>
                <a:gd name="connsiteX4" fmla="*/ 0 w 4313008"/>
                <a:gd name="connsiteY4" fmla="*/ 581410 h 125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3008" h="1257961">
                  <a:moveTo>
                    <a:pt x="4043445" y="0"/>
                  </a:moveTo>
                  <a:lnTo>
                    <a:pt x="4313008" y="0"/>
                  </a:lnTo>
                  <a:lnTo>
                    <a:pt x="4313008" y="1257961"/>
                  </a:lnTo>
                  <a:lnTo>
                    <a:pt x="0" y="1257961"/>
                  </a:lnTo>
                  <a:lnTo>
                    <a:pt x="0" y="58141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the Destination Register</a:t>
            </a:r>
            <a:endParaRPr lang="en-US" dirty="0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347450" y="1053800"/>
            <a:ext cx="8295482" cy="102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Destination Register </a:t>
            </a:r>
            <a:r>
              <a:rPr lang="en-US" altLang="en-US" dirty="0" smtClean="0"/>
              <a:t>should be </a:t>
            </a:r>
            <a:r>
              <a:rPr lang="en-US" altLang="en-US" b="1" dirty="0" smtClean="0">
                <a:solidFill>
                  <a:srgbClr val="FF0000"/>
                </a:solidFill>
              </a:rPr>
              <a:t>pipelined </a:t>
            </a:r>
            <a:r>
              <a:rPr lang="en-US" altLang="en-US" dirty="0" smtClean="0"/>
              <a:t>from ID to WB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The WB stage writes back data knowing </a:t>
            </a:r>
            <a:r>
              <a:rPr lang="en-US" altLang="en-US" dirty="0" smtClean="0"/>
              <a:t>the destination </a:t>
            </a:r>
            <a:r>
              <a:rPr lang="en-US" altLang="en-US" dirty="0"/>
              <a:t>register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0433" y="2188224"/>
            <a:ext cx="8551332" cy="4010102"/>
            <a:chOff x="360433" y="2084825"/>
            <a:chExt cx="8551332" cy="4344277"/>
          </a:xfrm>
        </p:grpSpPr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1046631" y="458581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7368939" y="5119441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6482817" y="4576542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5067289" y="3198570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3034449" y="3368598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 bwMode="auto">
            <a:xfrm>
              <a:off x="1131803" y="4778162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H="1">
              <a:off x="1321508" y="4818235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29"/>
            <p:cNvSpPr txBox="1">
              <a:spLocks noChangeArrowheads="1"/>
            </p:cNvSpPr>
            <p:nvPr/>
          </p:nvSpPr>
          <p:spPr bwMode="auto">
            <a:xfrm>
              <a:off x="1421000" y="5848515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108" dirty="0" err="1"/>
                <a:t>clk</a:t>
              </a:r>
              <a:endParaRPr lang="en-US" sz="1108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264760" y="5219077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6251645" y="447293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0433" y="260309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4201722" y="368110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4814358" y="41202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5148076" y="488675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264554" y="4896312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77"/>
            <p:cNvSpPr>
              <a:spLocks noChangeArrowheads="1"/>
            </p:cNvSpPr>
            <p:nvPr/>
          </p:nvSpPr>
          <p:spPr bwMode="auto">
            <a:xfrm>
              <a:off x="722954" y="239206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Branch Target Address</a:t>
              </a:r>
            </a:p>
          </p:txBody>
        </p:sp>
        <p:grpSp>
          <p:nvGrpSpPr>
            <p:cNvPr id="22" name="Group 8"/>
            <p:cNvGrpSpPr>
              <a:grpSpLocks/>
            </p:cNvGrpSpPr>
            <p:nvPr/>
          </p:nvGrpSpPr>
          <p:grpSpPr bwMode="auto">
            <a:xfrm>
              <a:off x="5829356" y="3909238"/>
              <a:ext cx="422289" cy="1039848"/>
              <a:chOff x="5652144" y="4157097"/>
              <a:chExt cx="421848" cy="1039533"/>
            </a:xfrm>
          </p:grpSpPr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U</a:t>
                </a:r>
              </a:p>
            </p:txBody>
          </p:sp>
        </p:grp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5632500" y="479668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3290863" y="419341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 flipV="1">
              <a:off x="3314675" y="4696365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>
              <a:off x="1396914" y="457124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1838253" y="3920351"/>
              <a:ext cx="927130" cy="1281155"/>
              <a:chOff x="1793625" y="4110295"/>
              <a:chExt cx="927187" cy="1280337"/>
            </a:xfrm>
          </p:grpSpPr>
          <p:sp>
            <p:nvSpPr>
              <p:cNvPr id="31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923"/>
                  <a:t>Address</a:t>
                </a:r>
              </a:p>
            </p:txBody>
          </p:sp>
          <p:sp>
            <p:nvSpPr>
              <p:cNvPr id="33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923"/>
                  <a:t>Instruction</a:t>
                </a:r>
              </a:p>
            </p:txBody>
          </p:sp>
          <p:sp>
            <p:nvSpPr>
              <p:cNvPr id="34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108" b="1" dirty="0"/>
                  <a:t>Instruction</a:t>
                </a:r>
              </a:p>
              <a:p>
                <a:pPr algn="ctr"/>
                <a:r>
                  <a:rPr lang="en-US" sz="1108" b="1" dirty="0"/>
                  <a:t>Memory</a:t>
                </a:r>
              </a:p>
            </p:txBody>
          </p:sp>
        </p:grpSp>
        <p:sp>
          <p:nvSpPr>
            <p:cNvPr id="35" name="Line 52"/>
            <p:cNvSpPr>
              <a:spLocks noChangeShapeType="1"/>
            </p:cNvSpPr>
            <p:nvPr/>
          </p:nvSpPr>
          <p:spPr bwMode="auto">
            <a:xfrm>
              <a:off x="3112611" y="481573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V="1">
              <a:off x="1555669" y="374058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Rectangle 67"/>
            <p:cNvSpPr>
              <a:spLocks noChangeArrowheads="1"/>
            </p:cNvSpPr>
            <p:nvPr/>
          </p:nvSpPr>
          <p:spPr bwMode="auto">
            <a:xfrm>
              <a:off x="3459143" y="401084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 err="1"/>
                <a:t>Rs</a:t>
              </a:r>
              <a:endParaRPr lang="en-US" sz="923" dirty="0"/>
            </a:p>
          </p:txBody>
        </p:sp>
        <p:sp>
          <p:nvSpPr>
            <p:cNvPr id="38" name="Rectangle 70"/>
            <p:cNvSpPr>
              <a:spLocks noChangeArrowheads="1"/>
            </p:cNvSpPr>
            <p:nvPr/>
          </p:nvSpPr>
          <p:spPr bwMode="auto">
            <a:xfrm>
              <a:off x="3366785" y="540647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Rd</a:t>
              </a:r>
            </a:p>
          </p:txBody>
        </p: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880710" y="3526641"/>
              <a:ext cx="321012" cy="324814"/>
              <a:chOff x="1642213" y="2082165"/>
              <a:chExt cx="418691" cy="295097"/>
            </a:xfrm>
          </p:grpSpPr>
          <p:sp>
            <p:nvSpPr>
              <p:cNvPr id="40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108" dirty="0"/>
                  <a:t>Ext</a:t>
                </a:r>
              </a:p>
            </p:txBody>
          </p:sp>
        </p:grpSp>
        <p:sp>
          <p:nvSpPr>
            <p:cNvPr id="42" name="Rectangle 78"/>
            <p:cNvSpPr>
              <a:spLocks noChangeArrowheads="1"/>
            </p:cNvSpPr>
            <p:nvPr/>
          </p:nvSpPr>
          <p:spPr bwMode="auto">
            <a:xfrm>
              <a:off x="3459143" y="4520147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Rt</a:t>
              </a:r>
            </a:p>
          </p:txBody>
        </p:sp>
        <p:sp>
          <p:nvSpPr>
            <p:cNvPr id="43" name="Freeform 86"/>
            <p:cNvSpPr>
              <a:spLocks/>
            </p:cNvSpPr>
            <p:nvPr/>
          </p:nvSpPr>
          <p:spPr bwMode="auto">
            <a:xfrm>
              <a:off x="3425804" y="4700176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Freeform 98"/>
            <p:cNvSpPr>
              <a:spLocks/>
            </p:cNvSpPr>
            <p:nvPr/>
          </p:nvSpPr>
          <p:spPr bwMode="auto">
            <a:xfrm>
              <a:off x="3290863" y="5459551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Rectangle 77"/>
            <p:cNvSpPr>
              <a:spLocks noChangeArrowheads="1"/>
            </p:cNvSpPr>
            <p:nvPr/>
          </p:nvSpPr>
          <p:spPr bwMode="auto">
            <a:xfrm>
              <a:off x="722954" y="266090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Jump Target = PC[31:28] ‖ Imm26</a:t>
              </a:r>
            </a:p>
          </p:txBody>
        </p:sp>
        <p:sp>
          <p:nvSpPr>
            <p:cNvPr id="46" name="Rectangle 111"/>
            <p:cNvSpPr>
              <a:spLocks noChangeArrowheads="1"/>
            </p:cNvSpPr>
            <p:nvPr/>
          </p:nvSpPr>
          <p:spPr bwMode="auto">
            <a:xfrm>
              <a:off x="7026335" y="350581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ALU Result</a:t>
              </a:r>
            </a:p>
          </p:txBody>
        </p:sp>
        <p:grpSp>
          <p:nvGrpSpPr>
            <p:cNvPr id="47" name="Group 9"/>
            <p:cNvGrpSpPr>
              <a:grpSpLocks/>
            </p:cNvGrpSpPr>
            <p:nvPr/>
          </p:nvGrpSpPr>
          <p:grpSpPr bwMode="auto">
            <a:xfrm>
              <a:off x="6929530" y="3925113"/>
              <a:ext cx="912841" cy="1277980"/>
              <a:chOff x="6720058" y="4195080"/>
              <a:chExt cx="912351" cy="1278750"/>
            </a:xfrm>
          </p:grpSpPr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b="1" dirty="0"/>
                  <a:t>Data</a:t>
                </a:r>
              </a:p>
              <a:p>
                <a:pPr algn="ctr" eaLnBrk="1" hangingPunct="1"/>
                <a:r>
                  <a:rPr lang="en-US" sz="1108" b="1" dirty="0"/>
                  <a:t>Memory</a:t>
                </a:r>
              </a:p>
            </p:txBody>
          </p:sp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 Address</a:t>
                </a:r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923"/>
                  <a:t>Data_in</a:t>
                </a:r>
              </a:p>
            </p:txBody>
          </p:sp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/>
                  <a:t>Data_out</a:t>
                </a:r>
              </a:p>
            </p:txBody>
          </p:sp>
          <p:sp>
            <p:nvSpPr>
              <p:cNvPr id="52" name="Isosceles Triangle 51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4590298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923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367952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2891320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350592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412514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447306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301282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Next PC Address</a:t>
              </a:r>
            </a:p>
          </p:txBody>
        </p: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 flipV="1">
              <a:off x="3672827" y="5672756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Rectangle 88"/>
            <p:cNvSpPr>
              <a:spLocks noChangeArrowheads="1"/>
            </p:cNvSpPr>
            <p:nvPr/>
          </p:nvSpPr>
          <p:spPr bwMode="auto">
            <a:xfrm>
              <a:off x="3353225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RegDst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 flipH="1">
              <a:off x="8228547" y="422039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923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Line 30"/>
            <p:cNvSpPr>
              <a:spLocks noChangeShapeType="1"/>
            </p:cNvSpPr>
            <p:nvPr/>
          </p:nvSpPr>
          <p:spPr bwMode="auto">
            <a:xfrm>
              <a:off x="7842371" y="473773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83" name="Straight Arrow Connector 82"/>
            <p:cNvCxnSpPr>
              <a:stCxn id="93" idx="1"/>
            </p:cNvCxnSpPr>
            <p:nvPr/>
          </p:nvCxnSpPr>
          <p:spPr>
            <a:xfrm>
              <a:off x="1543360" y="323697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7"/>
            <p:cNvGrpSpPr>
              <a:grpSpLocks/>
            </p:cNvGrpSpPr>
            <p:nvPr/>
          </p:nvGrpSpPr>
          <p:grpSpPr bwMode="auto">
            <a:xfrm>
              <a:off x="4500805" y="2814520"/>
              <a:ext cx="301625" cy="488077"/>
              <a:chOff x="6243635" y="1976343"/>
              <a:chExt cx="356104" cy="552202"/>
            </a:xfrm>
          </p:grpSpPr>
          <p:sp>
            <p:nvSpPr>
              <p:cNvPr id="85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477" b="1" dirty="0">
                    <a:latin typeface="+mn-lt"/>
                  </a:rPr>
                  <a:t>+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898814" y="4200956"/>
              <a:ext cx="156426" cy="754884"/>
              <a:chOff x="972589" y="1312076"/>
              <a:chExt cx="156426" cy="754884"/>
            </a:xfrm>
          </p:grpSpPr>
          <p:sp>
            <p:nvSpPr>
              <p:cNvPr id="88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  <p:sp>
            <p:nvSpPr>
              <p:cNvPr id="9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91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2</a:t>
                </a:r>
              </a:p>
            </p:txBody>
          </p:sp>
        </p:grpSp>
        <p:sp>
          <p:nvSpPr>
            <p:cNvPr id="93" name="Freeform 92"/>
            <p:cNvSpPr/>
            <p:nvPr/>
          </p:nvSpPr>
          <p:spPr>
            <a:xfrm>
              <a:off x="734671" y="323697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2320" y="289131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035800" y="220004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067289" y="220004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021692" y="208482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8" name="Rectangle 64"/>
            <p:cNvSpPr>
              <a:spLocks noChangeArrowheads="1"/>
            </p:cNvSpPr>
            <p:nvPr/>
          </p:nvSpPr>
          <p:spPr bwMode="auto">
            <a:xfrm>
              <a:off x="1409614" y="346753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477"/>
                <a:t> </a:t>
              </a:r>
              <a:r>
                <a:rPr lang="en-US" sz="1292"/>
                <a:t>+1</a:t>
              </a:r>
            </a:p>
          </p:txBody>
        </p:sp>
        <p:sp>
          <p:nvSpPr>
            <p:cNvPr id="99" name="Text Box 68"/>
            <p:cNvSpPr txBox="1">
              <a:spLocks noChangeArrowheads="1"/>
            </p:cNvSpPr>
            <p:nvPr/>
          </p:nvSpPr>
          <p:spPr bwMode="auto">
            <a:xfrm>
              <a:off x="3059612" y="208482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ID = 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&amp; Register Read</a:t>
              </a:r>
            </a:p>
          </p:txBody>
        </p:sp>
        <p:sp>
          <p:nvSpPr>
            <p:cNvPr id="100" name="Line 5"/>
            <p:cNvSpPr>
              <a:spLocks noChangeShapeType="1"/>
            </p:cNvSpPr>
            <p:nvPr/>
          </p:nvSpPr>
          <p:spPr bwMode="auto">
            <a:xfrm>
              <a:off x="6488274" y="220004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Text Box 71"/>
            <p:cNvSpPr txBox="1">
              <a:spLocks noChangeArrowheads="1"/>
            </p:cNvSpPr>
            <p:nvPr/>
          </p:nvSpPr>
          <p:spPr bwMode="auto">
            <a:xfrm>
              <a:off x="5071265" y="208482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102" name="Line 5"/>
            <p:cNvSpPr>
              <a:spLocks noChangeShapeType="1"/>
            </p:cNvSpPr>
            <p:nvPr/>
          </p:nvSpPr>
          <p:spPr bwMode="auto">
            <a:xfrm>
              <a:off x="8566120" y="220004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Text Box 72"/>
            <p:cNvSpPr txBox="1">
              <a:spLocks noChangeArrowheads="1"/>
            </p:cNvSpPr>
            <p:nvPr/>
          </p:nvSpPr>
          <p:spPr bwMode="auto">
            <a:xfrm>
              <a:off x="6530278" y="208482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104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320433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64072" y="4833189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57475" y="623256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07" name="Line 36"/>
            <p:cNvSpPr>
              <a:spLocks noChangeShapeType="1"/>
            </p:cNvSpPr>
            <p:nvPr/>
          </p:nvSpPr>
          <p:spPr bwMode="auto">
            <a:xfrm flipV="1">
              <a:off x="4423897" y="5211432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" name="Rectangle 37"/>
            <p:cNvSpPr>
              <a:spLocks noChangeArrowheads="1"/>
            </p:cNvSpPr>
            <p:nvPr/>
          </p:nvSpPr>
          <p:spPr bwMode="auto">
            <a:xfrm>
              <a:off x="4215263" y="623256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09" name="Rectangle 89"/>
            <p:cNvSpPr>
              <a:spLocks noChangeArrowheads="1"/>
            </p:cNvSpPr>
            <p:nvPr/>
          </p:nvSpPr>
          <p:spPr bwMode="auto">
            <a:xfrm>
              <a:off x="5388892" y="623256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0" name="Line 99"/>
            <p:cNvSpPr>
              <a:spLocks noChangeShapeType="1"/>
            </p:cNvSpPr>
            <p:nvPr/>
          </p:nvSpPr>
          <p:spPr bwMode="auto">
            <a:xfrm flipV="1">
              <a:off x="5588299" y="5009475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Rectangle 89"/>
            <p:cNvSpPr>
              <a:spLocks noChangeArrowheads="1"/>
            </p:cNvSpPr>
            <p:nvPr/>
          </p:nvSpPr>
          <p:spPr bwMode="auto">
            <a:xfrm>
              <a:off x="6837895" y="623256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12" name="Line 99"/>
            <p:cNvSpPr>
              <a:spLocks noChangeShapeType="1"/>
            </p:cNvSpPr>
            <p:nvPr/>
          </p:nvSpPr>
          <p:spPr bwMode="auto">
            <a:xfrm flipV="1">
              <a:off x="7106730" y="5206205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7452375" y="623256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14" name="Line 99"/>
            <p:cNvSpPr>
              <a:spLocks noChangeShapeType="1"/>
            </p:cNvSpPr>
            <p:nvPr/>
          </p:nvSpPr>
          <p:spPr bwMode="auto">
            <a:xfrm flipV="1">
              <a:off x="7682805" y="5206206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" name="AutoShape 118"/>
            <p:cNvSpPr>
              <a:spLocks noChangeArrowheads="1"/>
            </p:cNvSpPr>
            <p:nvPr/>
          </p:nvSpPr>
          <p:spPr bwMode="auto">
            <a:xfrm rot="16200000">
              <a:off x="7994127" y="455769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21"/>
            <p:cNvSpPr>
              <a:spLocks noChangeArrowheads="1"/>
            </p:cNvSpPr>
            <p:nvPr/>
          </p:nvSpPr>
          <p:spPr bwMode="auto">
            <a:xfrm flipH="1">
              <a:off x="8128152" y="468237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1</a:t>
              </a:r>
            </a:p>
          </p:txBody>
        </p:sp>
        <p:sp>
          <p:nvSpPr>
            <p:cNvPr id="118" name="Rectangle 120"/>
            <p:cNvSpPr>
              <a:spLocks noChangeArrowheads="1"/>
            </p:cNvSpPr>
            <p:nvPr/>
          </p:nvSpPr>
          <p:spPr bwMode="auto">
            <a:xfrm flipH="1">
              <a:off x="8128152" y="446646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0</a:t>
              </a:r>
            </a:p>
          </p:txBody>
        </p:sp>
        <p:sp>
          <p:nvSpPr>
            <p:cNvPr id="119" name="Rectangle 89"/>
            <p:cNvSpPr>
              <a:spLocks noChangeArrowheads="1"/>
            </p:cNvSpPr>
            <p:nvPr/>
          </p:nvSpPr>
          <p:spPr bwMode="auto">
            <a:xfrm>
              <a:off x="7984895" y="6232565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WBdata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20" name="Line 99"/>
            <p:cNvSpPr>
              <a:spLocks noChangeShapeType="1"/>
            </p:cNvSpPr>
            <p:nvPr/>
          </p:nvSpPr>
          <p:spPr bwMode="auto">
            <a:xfrm flipV="1">
              <a:off x="8211210" y="4864531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Line 87"/>
            <p:cNvSpPr>
              <a:spLocks noChangeShapeType="1"/>
            </p:cNvSpPr>
            <p:nvPr/>
          </p:nvSpPr>
          <p:spPr bwMode="auto">
            <a:xfrm flipV="1">
              <a:off x="976555" y="4963703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Rectangle 88"/>
            <p:cNvSpPr>
              <a:spLocks noChangeArrowheads="1"/>
            </p:cNvSpPr>
            <p:nvPr/>
          </p:nvSpPr>
          <p:spPr bwMode="auto">
            <a:xfrm>
              <a:off x="688858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PCSrc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grpSp>
          <p:nvGrpSpPr>
            <p:cNvPr id="123" name="Group 854122"/>
            <p:cNvGrpSpPr>
              <a:grpSpLocks/>
            </p:cNvGrpSpPr>
            <p:nvPr/>
          </p:nvGrpSpPr>
          <p:grpSpPr bwMode="auto">
            <a:xfrm>
              <a:off x="3842485" y="3134456"/>
              <a:ext cx="422275" cy="378160"/>
              <a:chOff x="4729556" y="4535383"/>
              <a:chExt cx="421889" cy="378275"/>
            </a:xfrm>
          </p:grpSpPr>
          <p:sp>
            <p:nvSpPr>
              <p:cNvPr id="124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5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6064072" y="372629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5904247" y="354421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Zero</a:t>
              </a:r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>
              <a:off x="2765383" y="481735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49"/>
            <p:cNvSpPr>
              <a:spLocks noChangeShapeType="1"/>
            </p:cNvSpPr>
            <p:nvPr/>
          </p:nvSpPr>
          <p:spPr bwMode="auto">
            <a:xfrm>
              <a:off x="4813323" y="48883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" name="Line 49"/>
            <p:cNvSpPr>
              <a:spLocks noChangeShapeType="1"/>
            </p:cNvSpPr>
            <p:nvPr/>
          </p:nvSpPr>
          <p:spPr bwMode="auto">
            <a:xfrm>
              <a:off x="4802430" y="305855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304280" y="323697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5022358" y="324890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151094" y="368257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11584" y="288934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ine 30"/>
            <p:cNvSpPr>
              <a:spLocks noChangeShapeType="1"/>
            </p:cNvSpPr>
            <p:nvPr/>
          </p:nvSpPr>
          <p:spPr bwMode="auto">
            <a:xfrm>
              <a:off x="6569060" y="500360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7" name="Group 10"/>
            <p:cNvGrpSpPr>
              <a:grpSpLocks/>
            </p:cNvGrpSpPr>
            <p:nvPr/>
          </p:nvGrpSpPr>
          <p:grpSpPr bwMode="auto">
            <a:xfrm>
              <a:off x="1236572" y="4203359"/>
              <a:ext cx="169867" cy="610928"/>
              <a:chOff x="1192066" y="4392316"/>
              <a:chExt cx="169912" cy="611697"/>
            </a:xfrm>
          </p:grpSpPr>
          <p:sp>
            <p:nvSpPr>
              <p:cNvPr id="16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/>
                  <a:t>PC</a:t>
                </a:r>
              </a:p>
            </p:txBody>
          </p:sp>
          <p:sp>
            <p:nvSpPr>
              <p:cNvPr id="16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738"/>
                  <a:t>00</a:t>
                </a:r>
              </a:p>
            </p:txBody>
          </p:sp>
        </p:grpSp>
        <p:sp>
          <p:nvSpPr>
            <p:cNvPr id="159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4736139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 err="1">
                  <a:latin typeface="+mn-lt"/>
                </a:rPr>
                <a:t>Inst</a:t>
              </a:r>
              <a:endParaRPr lang="en-US" sz="1108" dirty="0">
                <a:latin typeface="+mn-lt"/>
              </a:endParaRPr>
            </a:p>
          </p:txBody>
        </p:sp>
        <p:sp>
          <p:nvSpPr>
            <p:cNvPr id="15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315517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NPC</a:t>
              </a:r>
            </a:p>
          </p:txBody>
        </p:sp>
        <p:sp>
          <p:nvSpPr>
            <p:cNvPr id="140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2980048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BTA</a:t>
              </a:r>
            </a:p>
          </p:txBody>
        </p:sp>
        <p:sp>
          <p:nvSpPr>
            <p:cNvPr id="155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038497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A</a:t>
              </a:r>
            </a:p>
          </p:txBody>
        </p:sp>
        <p:sp>
          <p:nvSpPr>
            <p:cNvPr id="153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8003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B</a:t>
              </a:r>
            </a:p>
          </p:txBody>
        </p:sp>
        <p:sp>
          <p:nvSpPr>
            <p:cNvPr id="143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3598470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 err="1">
                  <a:latin typeface="+mn-lt"/>
                </a:rPr>
                <a:t>Imm</a:t>
              </a:r>
              <a:endParaRPr lang="en-US" sz="1108" dirty="0">
                <a:latin typeface="+mn-lt"/>
              </a:endParaRP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915531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D</a:t>
              </a:r>
            </a:p>
          </p:txBody>
        </p:sp>
        <p:sp>
          <p:nvSpPr>
            <p:cNvPr id="149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38414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R</a:t>
              </a:r>
            </a:p>
          </p:txBody>
        </p:sp>
        <p:sp>
          <p:nvSpPr>
            <p:cNvPr id="147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454969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Data</a:t>
              </a:r>
            </a:p>
          </p:txBody>
        </p:sp>
        <p:sp>
          <p:nvSpPr>
            <p:cNvPr id="164" name="Line 30"/>
            <p:cNvSpPr>
              <a:spLocks noChangeShapeType="1"/>
            </p:cNvSpPr>
            <p:nvPr/>
          </p:nvSpPr>
          <p:spPr bwMode="auto">
            <a:xfrm>
              <a:off x="8295825" y="463989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717501" y="371627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3596360" y="5107816"/>
            <a:ext cx="1551717" cy="392346"/>
            <a:chOff x="3596359" y="5247716"/>
            <a:chExt cx="1551717" cy="425041"/>
          </a:xfrm>
        </p:grpSpPr>
        <p:grpSp>
          <p:nvGrpSpPr>
            <p:cNvPr id="173" name="Group 172"/>
            <p:cNvGrpSpPr/>
            <p:nvPr/>
          </p:nvGrpSpPr>
          <p:grpSpPr>
            <a:xfrm>
              <a:off x="3596359" y="5247716"/>
              <a:ext cx="169136" cy="425041"/>
              <a:chOff x="3553540" y="5247716"/>
              <a:chExt cx="169136" cy="425041"/>
            </a:xfrm>
          </p:grpSpPr>
          <p:sp>
            <p:nvSpPr>
              <p:cNvPr id="74" name="AutoShape 118"/>
              <p:cNvSpPr>
                <a:spLocks noChangeArrowheads="1"/>
              </p:cNvSpPr>
              <p:nvPr/>
            </p:nvSpPr>
            <p:spPr bwMode="auto">
              <a:xfrm rot="16200000">
                <a:off x="3425620" y="5376431"/>
                <a:ext cx="424246" cy="16840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493786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77" name="Rectangle 119"/>
              <p:cNvSpPr>
                <a:spLocks noChangeArrowheads="1"/>
              </p:cNvSpPr>
              <p:nvPr/>
            </p:nvSpPr>
            <p:spPr bwMode="auto">
              <a:xfrm flipH="1">
                <a:off x="3554271" y="5247716"/>
                <a:ext cx="168405" cy="425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923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8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276292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764765" y="5285526"/>
              <a:ext cx="1383311" cy="339101"/>
              <a:chOff x="3764765" y="5285526"/>
              <a:chExt cx="1383311" cy="339101"/>
            </a:xfrm>
          </p:grpSpPr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3764765" y="5464465"/>
                <a:ext cx="1210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93592" y="5370144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>
                    <a:latin typeface="+mn-lt"/>
                  </a:rPr>
                  <a:t>Rd2</a:t>
                </a:r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5155340" y="5136678"/>
            <a:ext cx="1413720" cy="313016"/>
            <a:chOff x="5155340" y="5278983"/>
            <a:chExt cx="1413720" cy="339101"/>
          </a:xfrm>
        </p:grpSpPr>
        <p:sp>
          <p:nvSpPr>
            <p:cNvPr id="169" name="Text Box 59"/>
            <p:cNvSpPr txBox="1">
              <a:spLocks noChangeArrowheads="1"/>
            </p:cNvSpPr>
            <p:nvPr/>
          </p:nvSpPr>
          <p:spPr bwMode="auto">
            <a:xfrm rot="16200000">
              <a:off x="6314576" y="5363601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Rd3</a:t>
              </a:r>
            </a:p>
          </p:txBody>
        </p:sp>
        <p:sp>
          <p:nvSpPr>
            <p:cNvPr id="171" name="Line 41"/>
            <p:cNvSpPr>
              <a:spLocks noChangeShapeType="1"/>
            </p:cNvSpPr>
            <p:nvPr/>
          </p:nvSpPr>
          <p:spPr bwMode="auto">
            <a:xfrm>
              <a:off x="5155340" y="5455758"/>
              <a:ext cx="1243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6569062" y="5130638"/>
            <a:ext cx="2073868" cy="313016"/>
            <a:chOff x="6569062" y="5272440"/>
            <a:chExt cx="2073868" cy="339101"/>
          </a:xfrm>
        </p:grpSpPr>
        <p:sp>
          <p:nvSpPr>
            <p:cNvPr id="170" name="Text Box 59"/>
            <p:cNvSpPr txBox="1">
              <a:spLocks noChangeArrowheads="1"/>
            </p:cNvSpPr>
            <p:nvPr/>
          </p:nvSpPr>
          <p:spPr bwMode="auto">
            <a:xfrm rot="16200000">
              <a:off x="8388446" y="5357058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Rd4</a:t>
              </a:r>
            </a:p>
          </p:txBody>
        </p:sp>
        <p:sp>
          <p:nvSpPr>
            <p:cNvPr id="172" name="Line 41"/>
            <p:cNvSpPr>
              <a:spLocks noChangeShapeType="1"/>
            </p:cNvSpPr>
            <p:nvPr/>
          </p:nvSpPr>
          <p:spPr bwMode="auto">
            <a:xfrm>
              <a:off x="6569062" y="5454299"/>
              <a:ext cx="19040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43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Graphically Representing Pipelines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3800"/>
            <a:ext cx="8229600" cy="166552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Multiple instruction execution over multiple clock cycles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Instructions are listed in execution order from top to bottom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Clock cycles move from left to right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Figure shows the use of resources at each stage and each cycle</a:t>
            </a:r>
          </a:p>
        </p:txBody>
      </p:sp>
      <p:sp>
        <p:nvSpPr>
          <p:cNvPr id="20484" name="Line 234"/>
          <p:cNvSpPr>
            <a:spLocks noChangeShapeType="1"/>
          </p:cNvSpPr>
          <p:nvPr/>
        </p:nvSpPr>
        <p:spPr bwMode="auto">
          <a:xfrm>
            <a:off x="836613" y="3167579"/>
            <a:ext cx="0" cy="28692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5" name="Line 235"/>
          <p:cNvSpPr>
            <a:spLocks noChangeShapeType="1"/>
          </p:cNvSpPr>
          <p:nvPr/>
        </p:nvSpPr>
        <p:spPr bwMode="auto">
          <a:xfrm>
            <a:off x="790575" y="3208608"/>
            <a:ext cx="7666038" cy="146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6" name="Text Box 245"/>
          <p:cNvSpPr txBox="1">
            <a:spLocks noChangeArrowheads="1"/>
          </p:cNvSpPr>
          <p:nvPr/>
        </p:nvSpPr>
        <p:spPr bwMode="auto">
          <a:xfrm>
            <a:off x="1065213" y="3082585"/>
            <a:ext cx="1508125" cy="253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77">
                <a:latin typeface="Comic Sans MS" pitchFamily="66" charset="0"/>
              </a:rPr>
              <a:t>Time (in cycles)</a:t>
            </a:r>
            <a:endParaRPr lang="en-US" altLang="en-US" sz="1477">
              <a:latin typeface="Times New Roman" pitchFamily="18" charset="0"/>
            </a:endParaRPr>
          </a:p>
        </p:txBody>
      </p:sp>
      <p:sp>
        <p:nvSpPr>
          <p:cNvPr id="20487" name="Text Box 246"/>
          <p:cNvSpPr txBox="1">
            <a:spLocks noChangeArrowheads="1"/>
          </p:cNvSpPr>
          <p:nvPr/>
        </p:nvSpPr>
        <p:spPr bwMode="auto">
          <a:xfrm rot="-5400000">
            <a:off x="-323971" y="4397646"/>
            <a:ext cx="2321169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77">
                <a:latin typeface="Comic Sans MS" pitchFamily="66" charset="0"/>
              </a:rPr>
              <a:t>Program Execution Order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154113" y="3082586"/>
            <a:ext cx="3059112" cy="3039208"/>
            <a:chOff x="1153902" y="2971801"/>
            <a:chExt cx="3059115" cy="3292474"/>
          </a:xfrm>
        </p:grpSpPr>
        <p:sp>
          <p:nvSpPr>
            <p:cNvPr id="20660" name="Text Box 248"/>
            <p:cNvSpPr txBox="1">
              <a:spLocks noChangeArrowheads="1"/>
            </p:cNvSpPr>
            <p:nvPr/>
          </p:nvSpPr>
          <p:spPr bwMode="auto">
            <a:xfrm>
              <a:off x="1153902" y="4022726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add $s1, $s2, $s3</a:t>
              </a:r>
              <a:endParaRPr lang="en-US" altLang="en-US" sz="1477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sp>
          <p:nvSpPr>
            <p:cNvPr id="20661" name="Text Box 249"/>
            <p:cNvSpPr txBox="1">
              <a:spLocks noChangeArrowheads="1"/>
            </p:cNvSpPr>
            <p:nvPr/>
          </p:nvSpPr>
          <p:spPr bwMode="auto">
            <a:xfrm>
              <a:off x="3709780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CC2</a:t>
              </a:r>
              <a:endParaRPr lang="en-US" altLang="en-US" sz="1477">
                <a:latin typeface="Times New Roman" pitchFamily="18" charset="0"/>
              </a:endParaRPr>
            </a:p>
          </p:txBody>
        </p:sp>
        <p:grpSp>
          <p:nvGrpSpPr>
            <p:cNvPr id="20662" name="Group 23"/>
            <p:cNvGrpSpPr>
              <a:grpSpLocks/>
            </p:cNvGrpSpPr>
            <p:nvPr/>
          </p:nvGrpSpPr>
          <p:grpSpPr bwMode="auto">
            <a:xfrm>
              <a:off x="3571663" y="3338515"/>
              <a:ext cx="641354" cy="547688"/>
              <a:chOff x="3571663" y="3338515"/>
              <a:chExt cx="641354" cy="547688"/>
            </a:xfrm>
          </p:grpSpPr>
          <p:cxnSp>
            <p:nvCxnSpPr>
              <p:cNvPr id="267" name="Straight Connector 266"/>
              <p:cNvCxnSpPr/>
              <p:nvPr/>
            </p:nvCxnSpPr>
            <p:spPr>
              <a:xfrm>
                <a:off x="3663741" y="36591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663741" y="35448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72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673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Reg</a:t>
                </a:r>
              </a:p>
            </p:txBody>
          </p:sp>
          <p:grpSp>
            <p:nvGrpSpPr>
              <p:cNvPr id="20674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75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6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63" name="Line 262"/>
            <p:cNvSpPr>
              <a:spLocks noChangeShapeType="1"/>
            </p:cNvSpPr>
            <p:nvPr/>
          </p:nvSpPr>
          <p:spPr bwMode="auto">
            <a:xfrm>
              <a:off x="4120943" y="4206877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64" name="Group 264"/>
            <p:cNvGrpSpPr>
              <a:grpSpLocks/>
            </p:cNvGrpSpPr>
            <p:nvPr/>
          </p:nvGrpSpPr>
          <p:grpSpPr bwMode="auto">
            <a:xfrm>
              <a:off x="3754230" y="4022727"/>
              <a:ext cx="366713" cy="366713"/>
              <a:chOff x="1910" y="3139"/>
              <a:chExt cx="231" cy="231"/>
            </a:xfrm>
          </p:grpSpPr>
          <p:sp>
            <p:nvSpPr>
              <p:cNvPr id="20668" name="Rectangle 26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669" name="Text Box 26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77"/>
                  <a:t>IM</a:t>
                </a:r>
              </a:p>
            </p:txBody>
          </p:sp>
        </p:grpSp>
        <p:sp>
          <p:nvSpPr>
            <p:cNvPr id="20665" name="Rectangle 263"/>
            <p:cNvSpPr>
              <a:spLocks noChangeArrowheads="1"/>
            </p:cNvSpPr>
            <p:nvPr/>
          </p:nvSpPr>
          <p:spPr bwMode="auto">
            <a:xfrm>
              <a:off x="3570080" y="393382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666" name="Line 262"/>
            <p:cNvSpPr>
              <a:spLocks noChangeShapeType="1"/>
            </p:cNvSpPr>
            <p:nvPr/>
          </p:nvSpPr>
          <p:spPr bwMode="auto">
            <a:xfrm>
              <a:off x="3665330" y="419893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7" name="Line 441"/>
            <p:cNvSpPr>
              <a:spLocks noChangeShapeType="1"/>
            </p:cNvSpPr>
            <p:nvPr/>
          </p:nvSpPr>
          <p:spPr bwMode="auto">
            <a:xfrm>
              <a:off x="36177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154114" y="3082586"/>
            <a:ext cx="4340225" cy="3039208"/>
            <a:chOff x="1153901" y="2971800"/>
            <a:chExt cx="4340229" cy="3292475"/>
          </a:xfrm>
        </p:grpSpPr>
        <p:grpSp>
          <p:nvGrpSpPr>
            <p:cNvPr id="20626" name="Group 24"/>
            <p:cNvGrpSpPr>
              <a:grpSpLocks/>
            </p:cNvGrpSpPr>
            <p:nvPr/>
          </p:nvGrpSpPr>
          <p:grpSpPr bwMode="auto">
            <a:xfrm>
              <a:off x="4852776" y="3338514"/>
              <a:ext cx="639762" cy="547688"/>
              <a:chOff x="4852776" y="3338514"/>
              <a:chExt cx="639762" cy="547688"/>
            </a:xfrm>
          </p:grpSpPr>
          <p:sp>
            <p:nvSpPr>
              <p:cNvPr id="20653" name="Freeform 306"/>
              <p:cNvSpPr>
                <a:spLocks/>
              </p:cNvSpPr>
              <p:nvPr/>
            </p:nvSpPr>
            <p:spPr bwMode="auto">
              <a:xfrm>
                <a:off x="4989301" y="3384551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54" name="Line 307"/>
              <p:cNvSpPr>
                <a:spLocks noChangeShapeType="1"/>
              </p:cNvSpPr>
              <p:nvPr/>
            </p:nvSpPr>
            <p:spPr bwMode="auto">
              <a:xfrm>
                <a:off x="49432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5" name="Rectangle 277"/>
              <p:cNvSpPr>
                <a:spLocks noChangeArrowheads="1"/>
              </p:cNvSpPr>
              <p:nvPr/>
            </p:nvSpPr>
            <p:spPr bwMode="auto">
              <a:xfrm>
                <a:off x="4852776" y="3338514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656" name="Line 300"/>
              <p:cNvSpPr>
                <a:spLocks noChangeShapeType="1"/>
              </p:cNvSpPr>
              <p:nvPr/>
            </p:nvSpPr>
            <p:spPr bwMode="auto">
              <a:xfrm>
                <a:off x="54004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57" name="Group 302"/>
              <p:cNvGrpSpPr>
                <a:grpSpLocks/>
              </p:cNvGrpSpPr>
              <p:nvPr/>
            </p:nvGrpSpPr>
            <p:grpSpPr bwMode="auto">
              <a:xfrm>
                <a:off x="5033751" y="3429001"/>
                <a:ext cx="366713" cy="366713"/>
                <a:chOff x="1910" y="3139"/>
                <a:chExt cx="231" cy="231"/>
              </a:xfrm>
            </p:grpSpPr>
            <p:sp>
              <p:nvSpPr>
                <p:cNvPr id="20658" name="Rectangle 303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solidFill>
                  <a:srgbClr val="9CB8FE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20659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77"/>
                    <a:t>DM</a:t>
                  </a:r>
                </a:p>
              </p:txBody>
            </p:sp>
          </p:grpSp>
        </p:grpSp>
        <p:grpSp>
          <p:nvGrpSpPr>
            <p:cNvPr id="20627" name="Group 278"/>
            <p:cNvGrpSpPr>
              <a:grpSpLocks/>
            </p:cNvGrpSpPr>
            <p:nvPr/>
          </p:nvGrpSpPr>
          <p:grpSpPr bwMode="auto">
            <a:xfrm>
              <a:off x="4852776" y="4525168"/>
              <a:ext cx="641354" cy="547688"/>
              <a:chOff x="3571663" y="3338515"/>
              <a:chExt cx="641354" cy="547688"/>
            </a:xfrm>
          </p:grpSpPr>
          <p:cxnSp>
            <p:nvCxnSpPr>
              <p:cNvPr id="280" name="Straight Connector 279"/>
              <p:cNvCxnSpPr/>
              <p:nvPr/>
            </p:nvCxnSpPr>
            <p:spPr>
              <a:xfrm>
                <a:off x="3663741" y="36583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3663741" y="35440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47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648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649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Reg</a:t>
                </a:r>
              </a:p>
            </p:txBody>
          </p:sp>
          <p:grpSp>
            <p:nvGrpSpPr>
              <p:cNvPr id="20650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51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2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8" name="Rectangle 288"/>
            <p:cNvSpPr>
              <a:spLocks noChangeArrowheads="1"/>
            </p:cNvSpPr>
            <p:nvPr/>
          </p:nvSpPr>
          <p:spPr bwMode="auto">
            <a:xfrm>
              <a:off x="4851188" y="393223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629" name="Text Box 297"/>
            <p:cNvSpPr txBox="1">
              <a:spLocks noChangeArrowheads="1"/>
            </p:cNvSpPr>
            <p:nvPr/>
          </p:nvSpPr>
          <p:spPr bwMode="auto">
            <a:xfrm>
              <a:off x="1153901" y="5211763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sub $t5, $s2, $t3</a:t>
              </a:r>
              <a:endParaRPr lang="en-US" altLang="en-US" sz="1477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20630" name="Text Box 298"/>
            <p:cNvSpPr txBox="1">
              <a:spLocks noChangeArrowheads="1"/>
            </p:cNvSpPr>
            <p:nvPr/>
          </p:nvSpPr>
          <p:spPr bwMode="auto">
            <a:xfrm>
              <a:off x="499088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CC4</a:t>
              </a:r>
              <a:endParaRPr lang="en-US" altLang="en-US" sz="1477">
                <a:latin typeface="Times New Roman" pitchFamily="18" charset="0"/>
              </a:endParaRPr>
            </a:p>
          </p:txBody>
        </p:sp>
        <p:grpSp>
          <p:nvGrpSpPr>
            <p:cNvPr id="20631" name="Group 309"/>
            <p:cNvGrpSpPr>
              <a:grpSpLocks/>
            </p:cNvGrpSpPr>
            <p:nvPr/>
          </p:nvGrpSpPr>
          <p:grpSpPr bwMode="auto">
            <a:xfrm>
              <a:off x="4943263" y="3978276"/>
              <a:ext cx="549275" cy="457200"/>
              <a:chOff x="2659" y="2131"/>
              <a:chExt cx="346" cy="288"/>
            </a:xfrm>
          </p:grpSpPr>
          <p:sp>
            <p:nvSpPr>
              <p:cNvPr id="20640" name="Freeform 310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41" name="Line 311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2" name="Group 312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643" name="Line 31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4" name="Line 31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32" name="Text Box 315"/>
            <p:cNvSpPr txBox="1">
              <a:spLocks noChangeArrowheads="1"/>
            </p:cNvSpPr>
            <p:nvPr/>
          </p:nvSpPr>
          <p:spPr bwMode="auto">
            <a:xfrm>
              <a:off x="5081375" y="4116388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8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633" name="Line 329"/>
            <p:cNvSpPr>
              <a:spLocks noChangeShapeType="1"/>
            </p:cNvSpPr>
            <p:nvPr/>
          </p:nvSpPr>
          <p:spPr bwMode="auto">
            <a:xfrm>
              <a:off x="5400464" y="539591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34" name="Group 331"/>
            <p:cNvGrpSpPr>
              <a:grpSpLocks/>
            </p:cNvGrpSpPr>
            <p:nvPr/>
          </p:nvGrpSpPr>
          <p:grpSpPr bwMode="auto">
            <a:xfrm>
              <a:off x="5033751" y="5211763"/>
              <a:ext cx="366713" cy="366713"/>
              <a:chOff x="1910" y="3139"/>
              <a:chExt cx="231" cy="231"/>
            </a:xfrm>
          </p:grpSpPr>
          <p:sp>
            <p:nvSpPr>
              <p:cNvPr id="20638" name="Rectangle 33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639" name="Text Box 33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77"/>
                  <a:t>IM</a:t>
                </a:r>
              </a:p>
            </p:txBody>
          </p:sp>
        </p:grpSp>
        <p:sp>
          <p:nvSpPr>
            <p:cNvPr id="20635" name="Rectangle 330"/>
            <p:cNvSpPr>
              <a:spLocks noChangeArrowheads="1"/>
            </p:cNvSpPr>
            <p:nvPr/>
          </p:nvSpPr>
          <p:spPr bwMode="auto">
            <a:xfrm>
              <a:off x="4852776" y="51196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636" name="Line 329"/>
            <p:cNvSpPr>
              <a:spLocks noChangeShapeType="1"/>
            </p:cNvSpPr>
            <p:nvPr/>
          </p:nvSpPr>
          <p:spPr bwMode="auto">
            <a:xfrm>
              <a:off x="4944851" y="5394326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Line 443"/>
            <p:cNvSpPr>
              <a:spLocks noChangeShapeType="1"/>
            </p:cNvSpPr>
            <p:nvPr/>
          </p:nvSpPr>
          <p:spPr bwMode="auto">
            <a:xfrm>
              <a:off x="489881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18" name="Group 20717"/>
          <p:cNvGrpSpPr>
            <a:grpSpLocks/>
          </p:cNvGrpSpPr>
          <p:nvPr/>
        </p:nvGrpSpPr>
        <p:grpSpPr bwMode="auto">
          <a:xfrm>
            <a:off x="1154114" y="3082586"/>
            <a:ext cx="4978400" cy="3040674"/>
            <a:chOff x="1153903" y="2971800"/>
            <a:chExt cx="4979120" cy="3294064"/>
          </a:xfrm>
        </p:grpSpPr>
        <p:sp>
          <p:nvSpPr>
            <p:cNvPr id="20591" name="Text Box 335"/>
            <p:cNvSpPr txBox="1">
              <a:spLocks noChangeArrowheads="1"/>
            </p:cNvSpPr>
            <p:nvPr/>
          </p:nvSpPr>
          <p:spPr bwMode="auto">
            <a:xfrm>
              <a:off x="1153903" y="5807075"/>
              <a:ext cx="16898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sw  $s2, 10($t3)</a:t>
              </a:r>
              <a:endParaRPr lang="en-US" altLang="en-US" sz="1477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grpSp>
          <p:nvGrpSpPr>
            <p:cNvPr id="20592" name="Group 20716"/>
            <p:cNvGrpSpPr>
              <a:grpSpLocks/>
            </p:cNvGrpSpPr>
            <p:nvPr/>
          </p:nvGrpSpPr>
          <p:grpSpPr bwMode="auto">
            <a:xfrm>
              <a:off x="5490950" y="2971800"/>
              <a:ext cx="642073" cy="3294064"/>
              <a:chOff x="5490950" y="2971800"/>
              <a:chExt cx="642073" cy="3294064"/>
            </a:xfrm>
          </p:grpSpPr>
          <p:sp>
            <p:nvSpPr>
              <p:cNvPr id="20593" name="Rectangle 374"/>
              <p:cNvSpPr>
                <a:spLocks noChangeArrowheads="1"/>
              </p:cNvSpPr>
              <p:nvPr/>
            </p:nvSpPr>
            <p:spPr bwMode="auto">
              <a:xfrm>
                <a:off x="5490955" y="5718176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594" name="Freeform 306"/>
              <p:cNvSpPr>
                <a:spLocks/>
              </p:cNvSpPr>
              <p:nvPr/>
            </p:nvSpPr>
            <p:spPr bwMode="auto">
              <a:xfrm>
                <a:off x="5628644" y="3979864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95" name="Line 307"/>
              <p:cNvSpPr>
                <a:spLocks noChangeShapeType="1"/>
              </p:cNvSpPr>
              <p:nvPr/>
            </p:nvSpPr>
            <p:spPr bwMode="auto">
              <a:xfrm>
                <a:off x="55826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6" name="Rectangle 277"/>
              <p:cNvSpPr>
                <a:spLocks noChangeArrowheads="1"/>
              </p:cNvSpPr>
              <p:nvPr/>
            </p:nvSpPr>
            <p:spPr bwMode="auto">
              <a:xfrm>
                <a:off x="5492119" y="3933827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597" name="Line 300"/>
              <p:cNvSpPr>
                <a:spLocks noChangeShapeType="1"/>
              </p:cNvSpPr>
              <p:nvPr/>
            </p:nvSpPr>
            <p:spPr bwMode="auto">
              <a:xfrm>
                <a:off x="60398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8" name="Text Box 304"/>
              <p:cNvSpPr txBox="1">
                <a:spLocks noChangeArrowheads="1"/>
              </p:cNvSpPr>
              <p:nvPr/>
            </p:nvSpPr>
            <p:spPr bwMode="auto">
              <a:xfrm>
                <a:off x="5673094" y="4024314"/>
                <a:ext cx="366713" cy="3651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77"/>
                  <a:t>DM</a:t>
                </a:r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>
                <a:off x="5583668" y="5440364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5583668" y="5324476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01" name="Rectangle 240"/>
              <p:cNvSpPr>
                <a:spLocks noChangeArrowheads="1"/>
              </p:cNvSpPr>
              <p:nvPr/>
            </p:nvSpPr>
            <p:spPr bwMode="auto">
              <a:xfrm>
                <a:off x="5491669" y="5119354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602" name="Text Box 254"/>
              <p:cNvSpPr txBox="1">
                <a:spLocks noChangeArrowheads="1"/>
              </p:cNvSpPr>
              <p:nvPr/>
            </p:nvSpPr>
            <p:spPr bwMode="auto">
              <a:xfrm>
                <a:off x="5674236" y="5209841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Reg</a:t>
                </a:r>
              </a:p>
            </p:txBody>
          </p:sp>
          <p:grpSp>
            <p:nvGrpSpPr>
              <p:cNvPr id="20603" name="Group 256"/>
              <p:cNvGrpSpPr>
                <a:grpSpLocks/>
              </p:cNvGrpSpPr>
              <p:nvPr/>
            </p:nvGrpSpPr>
            <p:grpSpPr bwMode="auto">
              <a:xfrm>
                <a:off x="6040948" y="5303503"/>
                <a:ext cx="92075" cy="182563"/>
                <a:chOff x="2544" y="3197"/>
                <a:chExt cx="202" cy="115"/>
              </a:xfrm>
            </p:grpSpPr>
            <p:sp>
              <p:nvSpPr>
                <p:cNvPr id="20624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5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04" name="Rectangle 326"/>
              <p:cNvSpPr>
                <a:spLocks noChangeArrowheads="1"/>
              </p:cNvSpPr>
              <p:nvPr/>
            </p:nvSpPr>
            <p:spPr bwMode="auto">
              <a:xfrm>
                <a:off x="5490950" y="4525963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grpSp>
            <p:nvGrpSpPr>
              <p:cNvPr id="20605" name="Group 28"/>
              <p:cNvGrpSpPr>
                <a:grpSpLocks/>
              </p:cNvGrpSpPr>
              <p:nvPr/>
            </p:nvGrpSpPr>
            <p:grpSpPr bwMode="auto">
              <a:xfrm>
                <a:off x="5492538" y="2971800"/>
                <a:ext cx="639767" cy="3292475"/>
                <a:chOff x="5492538" y="2971800"/>
                <a:chExt cx="639767" cy="3292475"/>
              </a:xfrm>
            </p:grpSpPr>
            <p:sp>
              <p:nvSpPr>
                <p:cNvPr id="20606" name="Rectangle 305"/>
                <p:cNvSpPr>
                  <a:spLocks noChangeArrowheads="1"/>
                </p:cNvSpPr>
                <p:nvPr/>
              </p:nvSpPr>
              <p:spPr bwMode="auto">
                <a:xfrm>
                  <a:off x="5492538" y="3338513"/>
                  <a:ext cx="92075" cy="547688"/>
                </a:xfrm>
                <a:prstGeom prst="rect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20607" name="Text Box 336"/>
                <p:cNvSpPr txBox="1">
                  <a:spLocks noChangeArrowheads="1"/>
                </p:cNvSpPr>
                <p:nvPr/>
              </p:nvSpPr>
              <p:spPr bwMode="auto">
                <a:xfrm>
                  <a:off x="5630655" y="2971800"/>
                  <a:ext cx="457200" cy="274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77">
                      <a:latin typeface="Comic Sans MS" pitchFamily="66" charset="0"/>
                    </a:rPr>
                    <a:t>CC5</a:t>
                  </a:r>
                  <a:endParaRPr lang="en-US" altLang="en-US" sz="1477">
                    <a:latin typeface="Times New Roman" pitchFamily="18" charset="0"/>
                  </a:endParaRPr>
                </a:p>
              </p:txBody>
            </p:sp>
            <p:grpSp>
              <p:nvGrpSpPr>
                <p:cNvPr id="20608" name="Group 339"/>
                <p:cNvGrpSpPr>
                  <a:grpSpLocks/>
                </p:cNvGrpSpPr>
                <p:nvPr/>
              </p:nvGrpSpPr>
              <p:grpSpPr bwMode="auto">
                <a:xfrm>
                  <a:off x="5583030" y="3428995"/>
                  <a:ext cx="458788" cy="365125"/>
                  <a:chOff x="3465" y="2159"/>
                  <a:chExt cx="289" cy="230"/>
                </a:xfrm>
              </p:grpSpPr>
              <p:sp>
                <p:nvSpPr>
                  <p:cNvPr id="20622" name="Text Box 3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23" y="2159"/>
                    <a:ext cx="231" cy="230"/>
                  </a:xfrm>
                  <a:prstGeom prst="rect">
                    <a:avLst/>
                  </a:prstGeom>
                  <a:solidFill>
                    <a:srgbClr val="FFCCFF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92"/>
                      <a:t>Reg</a:t>
                    </a:r>
                  </a:p>
                </p:txBody>
              </p:sp>
              <p:sp>
                <p:nvSpPr>
                  <p:cNvPr id="20623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3465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09" name="Group 353"/>
                <p:cNvGrpSpPr>
                  <a:grpSpLocks/>
                </p:cNvGrpSpPr>
                <p:nvPr/>
              </p:nvGrpSpPr>
              <p:grpSpPr bwMode="auto">
                <a:xfrm>
                  <a:off x="5583030" y="4572001"/>
                  <a:ext cx="549275" cy="457200"/>
                  <a:chOff x="2659" y="2131"/>
                  <a:chExt cx="346" cy="288"/>
                </a:xfrm>
              </p:grpSpPr>
              <p:sp>
                <p:nvSpPr>
                  <p:cNvPr id="20617" name="Freeform 354"/>
                  <p:cNvSpPr>
                    <a:spLocks/>
                  </p:cNvSpPr>
                  <p:nvPr/>
                </p:nvSpPr>
                <p:spPr bwMode="auto">
                  <a:xfrm>
                    <a:off x="2717" y="2131"/>
                    <a:ext cx="230" cy="288"/>
                  </a:xfrm>
                  <a:custGeom>
                    <a:avLst/>
                    <a:gdLst>
                      <a:gd name="T0" fmla="*/ 0 w 259"/>
                      <a:gd name="T1" fmla="*/ 288 h 288"/>
                      <a:gd name="T2" fmla="*/ 0 w 259"/>
                      <a:gd name="T3" fmla="*/ 173 h 288"/>
                      <a:gd name="T4" fmla="*/ 16 w 259"/>
                      <a:gd name="T5" fmla="*/ 144 h 288"/>
                      <a:gd name="T6" fmla="*/ 0 w 259"/>
                      <a:gd name="T7" fmla="*/ 116 h 288"/>
                      <a:gd name="T8" fmla="*/ 0 w 259"/>
                      <a:gd name="T9" fmla="*/ 0 h 288"/>
                      <a:gd name="T10" fmla="*/ 70 w 259"/>
                      <a:gd name="T11" fmla="*/ 58 h 288"/>
                      <a:gd name="T12" fmla="*/ 70 w 259"/>
                      <a:gd name="T13" fmla="*/ 231 h 288"/>
                      <a:gd name="T14" fmla="*/ 0 w 259"/>
                      <a:gd name="T15" fmla="*/ 288 h 28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59" h="288">
                        <a:moveTo>
                          <a:pt x="0" y="288"/>
                        </a:moveTo>
                        <a:lnTo>
                          <a:pt x="0" y="173"/>
                        </a:lnTo>
                        <a:lnTo>
                          <a:pt x="58" y="144"/>
                        </a:lnTo>
                        <a:lnTo>
                          <a:pt x="0" y="116"/>
                        </a:lnTo>
                        <a:lnTo>
                          <a:pt x="0" y="0"/>
                        </a:lnTo>
                        <a:lnTo>
                          <a:pt x="259" y="58"/>
                        </a:lnTo>
                        <a:lnTo>
                          <a:pt x="259" y="231"/>
                        </a:lnTo>
                        <a:lnTo>
                          <a:pt x="0" y="288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0618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2947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619" name="Group 356"/>
                  <p:cNvGrpSpPr>
                    <a:grpSpLocks/>
                  </p:cNvGrpSpPr>
                  <p:nvPr/>
                </p:nvGrpSpPr>
                <p:grpSpPr bwMode="auto">
                  <a:xfrm>
                    <a:off x="2659" y="2218"/>
                    <a:ext cx="58" cy="115"/>
                    <a:chOff x="2544" y="3197"/>
                    <a:chExt cx="202" cy="115"/>
                  </a:xfrm>
                </p:grpSpPr>
                <p:sp>
                  <p:nvSpPr>
                    <p:cNvPr id="20620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197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1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312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0610" name="Text Box 359"/>
                <p:cNvSpPr txBox="1">
                  <a:spLocks noChangeArrowheads="1"/>
                </p:cNvSpPr>
                <p:nvPr/>
              </p:nvSpPr>
              <p:spPr bwMode="auto">
                <a:xfrm>
                  <a:off x="5721143" y="4710113"/>
                  <a:ext cx="319088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8">
                      <a:latin typeface="Arial Narrow" pitchFamily="34" charset="0"/>
                    </a:rPr>
                    <a:t>ALU</a:t>
                  </a:r>
                </a:p>
              </p:txBody>
            </p:sp>
            <p:sp>
              <p:nvSpPr>
                <p:cNvPr id="20611" name="Line 373"/>
                <p:cNvSpPr>
                  <a:spLocks noChangeShapeType="1"/>
                </p:cNvSpPr>
                <p:nvPr/>
              </p:nvSpPr>
              <p:spPr bwMode="auto">
                <a:xfrm>
                  <a:off x="60402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12" name="Group 375"/>
                <p:cNvGrpSpPr>
                  <a:grpSpLocks/>
                </p:cNvGrpSpPr>
                <p:nvPr/>
              </p:nvGrpSpPr>
              <p:grpSpPr bwMode="auto">
                <a:xfrm>
                  <a:off x="5673518" y="5807076"/>
                  <a:ext cx="366713" cy="366713"/>
                  <a:chOff x="1910" y="3139"/>
                  <a:chExt cx="231" cy="231"/>
                </a:xfrm>
              </p:grpSpPr>
              <p:sp>
                <p:nvSpPr>
                  <p:cNvPr id="20615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3139"/>
                    <a:ext cx="115" cy="231"/>
                  </a:xfrm>
                  <a:prstGeom prst="rect">
                    <a:avLst/>
                  </a:prstGeom>
                  <a:solidFill>
                    <a:srgbClr val="9CB8FE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62"/>
                  </a:p>
                </p:txBody>
              </p:sp>
              <p:sp>
                <p:nvSpPr>
                  <p:cNvPr id="20616" name="Text Box 3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10" y="3139"/>
                    <a:ext cx="231" cy="230"/>
                  </a:xfrm>
                  <a:prstGeom prst="rect">
                    <a:avLst/>
                  </a:prstGeom>
                  <a:solidFill>
                    <a:srgbClr val="CCECFF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477"/>
                      <a:t>IM</a:t>
                    </a:r>
                  </a:p>
                </p:txBody>
              </p:sp>
            </p:grpSp>
            <p:sp>
              <p:nvSpPr>
                <p:cNvPr id="20613" name="Line 373"/>
                <p:cNvSpPr>
                  <a:spLocks noChangeShapeType="1"/>
                </p:cNvSpPr>
                <p:nvPr/>
              </p:nvSpPr>
              <p:spPr bwMode="auto">
                <a:xfrm>
                  <a:off x="55830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4" name="Line 444"/>
                <p:cNvSpPr>
                  <a:spLocks noChangeShapeType="1"/>
                </p:cNvSpPr>
                <p:nvPr/>
              </p:nvSpPr>
              <p:spPr bwMode="auto">
                <a:xfrm>
                  <a:off x="5530640" y="3063875"/>
                  <a:ext cx="0" cy="3200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719" name="Group 20718"/>
          <p:cNvGrpSpPr>
            <a:grpSpLocks/>
          </p:cNvGrpSpPr>
          <p:nvPr/>
        </p:nvGrpSpPr>
        <p:grpSpPr bwMode="auto">
          <a:xfrm>
            <a:off x="6130926" y="3082586"/>
            <a:ext cx="644525" cy="3040674"/>
            <a:chOff x="6130718" y="2971800"/>
            <a:chExt cx="644856" cy="3294064"/>
          </a:xfrm>
        </p:grpSpPr>
        <p:sp>
          <p:nvSpPr>
            <p:cNvPr id="20562" name="Freeform 306"/>
            <p:cNvSpPr>
              <a:spLocks/>
            </p:cNvSpPr>
            <p:nvPr/>
          </p:nvSpPr>
          <p:spPr bwMode="auto">
            <a:xfrm>
              <a:off x="6269580" y="4571999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63" name="Line 307"/>
            <p:cNvSpPr>
              <a:spLocks noChangeShapeType="1"/>
            </p:cNvSpPr>
            <p:nvPr/>
          </p:nvSpPr>
          <p:spPr bwMode="auto">
            <a:xfrm>
              <a:off x="62235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Rectangle 277"/>
            <p:cNvSpPr>
              <a:spLocks noChangeArrowheads="1"/>
            </p:cNvSpPr>
            <p:nvPr/>
          </p:nvSpPr>
          <p:spPr bwMode="auto">
            <a:xfrm>
              <a:off x="6133055" y="4525962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65" name="Line 300"/>
            <p:cNvSpPr>
              <a:spLocks noChangeShapeType="1"/>
            </p:cNvSpPr>
            <p:nvPr/>
          </p:nvSpPr>
          <p:spPr bwMode="auto">
            <a:xfrm>
              <a:off x="66807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Text Box 304"/>
            <p:cNvSpPr txBox="1">
              <a:spLocks noChangeArrowheads="1"/>
            </p:cNvSpPr>
            <p:nvPr/>
          </p:nvSpPr>
          <p:spPr bwMode="auto">
            <a:xfrm>
              <a:off x="6314030" y="4616449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DM</a:t>
              </a:r>
            </a:p>
          </p:txBody>
        </p:sp>
        <p:grpSp>
          <p:nvGrpSpPr>
            <p:cNvPr id="20567" name="Group 552"/>
            <p:cNvGrpSpPr>
              <a:grpSpLocks/>
            </p:cNvGrpSpPr>
            <p:nvPr/>
          </p:nvGrpSpPr>
          <p:grpSpPr bwMode="auto">
            <a:xfrm>
              <a:off x="6134220" y="5718176"/>
              <a:ext cx="641354" cy="547688"/>
              <a:chOff x="3571663" y="3338515"/>
              <a:chExt cx="641354" cy="547688"/>
            </a:xfrm>
          </p:grpSpPr>
          <p:cxnSp>
            <p:nvCxnSpPr>
              <p:cNvPr id="554" name="Straight Connector 553"/>
              <p:cNvCxnSpPr/>
              <p:nvPr/>
            </p:nvCxnSpPr>
            <p:spPr>
              <a:xfrm>
                <a:off x="3663460" y="36591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>
              <a:xfrm>
                <a:off x="3663460" y="35448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8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587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Reg</a:t>
                </a:r>
              </a:p>
            </p:txBody>
          </p:sp>
          <p:grpSp>
            <p:nvGrpSpPr>
              <p:cNvPr id="20588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89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0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68" name="Rectangle 349"/>
            <p:cNvSpPr>
              <a:spLocks noChangeArrowheads="1"/>
            </p:cNvSpPr>
            <p:nvPr/>
          </p:nvSpPr>
          <p:spPr bwMode="auto">
            <a:xfrm>
              <a:off x="6132305" y="393223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69" name="Rectangle 370"/>
            <p:cNvSpPr>
              <a:spLocks noChangeArrowheads="1"/>
            </p:cNvSpPr>
            <p:nvPr/>
          </p:nvSpPr>
          <p:spPr bwMode="auto">
            <a:xfrm>
              <a:off x="613071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70" name="Text Box 405"/>
            <p:cNvSpPr txBox="1">
              <a:spLocks noChangeArrowheads="1"/>
            </p:cNvSpPr>
            <p:nvPr/>
          </p:nvSpPr>
          <p:spPr bwMode="auto">
            <a:xfrm>
              <a:off x="6270415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CC6</a:t>
              </a:r>
              <a:endParaRPr lang="en-US" altLang="en-US" sz="1477">
                <a:latin typeface="Times New Roman" pitchFamily="18" charset="0"/>
              </a:endParaRPr>
            </a:p>
          </p:txBody>
        </p:sp>
        <p:grpSp>
          <p:nvGrpSpPr>
            <p:cNvPr id="20571" name="Group 406"/>
            <p:cNvGrpSpPr>
              <a:grpSpLocks/>
            </p:cNvGrpSpPr>
            <p:nvPr/>
          </p:nvGrpSpPr>
          <p:grpSpPr bwMode="auto">
            <a:xfrm>
              <a:off x="6222790" y="4022725"/>
              <a:ext cx="458788" cy="366713"/>
              <a:chOff x="3465" y="2159"/>
              <a:chExt cx="289" cy="231"/>
            </a:xfrm>
          </p:grpSpPr>
          <p:sp>
            <p:nvSpPr>
              <p:cNvPr id="20580" name="Rectangle 407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grpSp>
            <p:nvGrpSpPr>
              <p:cNvPr id="20581" name="Group 408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82" name="Text Box 409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292"/>
                    <a:t>Reg</a:t>
                  </a:r>
                </a:p>
              </p:txBody>
            </p:sp>
            <p:sp>
              <p:nvSpPr>
                <p:cNvPr id="20583" name="Line 411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72" name="Group 422"/>
            <p:cNvGrpSpPr>
              <a:grpSpLocks/>
            </p:cNvGrpSpPr>
            <p:nvPr/>
          </p:nvGrpSpPr>
          <p:grpSpPr bwMode="auto">
            <a:xfrm>
              <a:off x="6222790" y="5167313"/>
              <a:ext cx="549275" cy="457200"/>
              <a:chOff x="2659" y="2131"/>
              <a:chExt cx="346" cy="288"/>
            </a:xfrm>
          </p:grpSpPr>
          <p:sp>
            <p:nvSpPr>
              <p:cNvPr id="20575" name="Freeform 42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76" name="Line 42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77" name="Group 42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78" name="Line 42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9" name="Line 42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73" name="Text Box 428"/>
            <p:cNvSpPr txBox="1">
              <a:spLocks noChangeArrowheads="1"/>
            </p:cNvSpPr>
            <p:nvPr/>
          </p:nvSpPr>
          <p:spPr bwMode="auto">
            <a:xfrm>
              <a:off x="6360903" y="530542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8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74" name="Line 445"/>
            <p:cNvSpPr>
              <a:spLocks noChangeShapeType="1"/>
            </p:cNvSpPr>
            <p:nvPr/>
          </p:nvSpPr>
          <p:spPr bwMode="auto">
            <a:xfrm>
              <a:off x="6178340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20" name="Group 20719"/>
          <p:cNvGrpSpPr>
            <a:grpSpLocks/>
          </p:cNvGrpSpPr>
          <p:nvPr/>
        </p:nvGrpSpPr>
        <p:grpSpPr bwMode="auto">
          <a:xfrm>
            <a:off x="6770688" y="3082586"/>
            <a:ext cx="641350" cy="3039208"/>
            <a:chOff x="6770478" y="2971800"/>
            <a:chExt cx="641350" cy="3292476"/>
          </a:xfrm>
        </p:grpSpPr>
        <p:sp>
          <p:nvSpPr>
            <p:cNvPr id="20541" name="Freeform 306"/>
            <p:cNvSpPr>
              <a:spLocks/>
            </p:cNvSpPr>
            <p:nvPr/>
          </p:nvSpPr>
          <p:spPr bwMode="auto">
            <a:xfrm>
              <a:off x="6907421" y="5168106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42" name="Line 307"/>
            <p:cNvSpPr>
              <a:spLocks noChangeShapeType="1"/>
            </p:cNvSpPr>
            <p:nvPr/>
          </p:nvSpPr>
          <p:spPr bwMode="auto">
            <a:xfrm>
              <a:off x="68613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Rectangle 277"/>
            <p:cNvSpPr>
              <a:spLocks noChangeArrowheads="1"/>
            </p:cNvSpPr>
            <p:nvPr/>
          </p:nvSpPr>
          <p:spPr bwMode="auto">
            <a:xfrm>
              <a:off x="6770896" y="512206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44" name="Line 300"/>
            <p:cNvSpPr>
              <a:spLocks noChangeShapeType="1"/>
            </p:cNvSpPr>
            <p:nvPr/>
          </p:nvSpPr>
          <p:spPr bwMode="auto">
            <a:xfrm>
              <a:off x="73185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Text Box 304"/>
            <p:cNvSpPr txBox="1">
              <a:spLocks noChangeArrowheads="1"/>
            </p:cNvSpPr>
            <p:nvPr/>
          </p:nvSpPr>
          <p:spPr bwMode="auto">
            <a:xfrm>
              <a:off x="6951871" y="521255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DM</a:t>
              </a:r>
            </a:p>
          </p:txBody>
        </p:sp>
        <p:sp>
          <p:nvSpPr>
            <p:cNvPr id="20546" name="Text Box 379"/>
            <p:cNvSpPr txBox="1">
              <a:spLocks noChangeArrowheads="1"/>
            </p:cNvSpPr>
            <p:nvPr/>
          </p:nvSpPr>
          <p:spPr bwMode="auto">
            <a:xfrm>
              <a:off x="691017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CC7</a:t>
              </a:r>
              <a:endParaRPr lang="en-US" altLang="en-US" sz="1477">
                <a:latin typeface="Times New Roman" pitchFamily="18" charset="0"/>
              </a:endParaRPr>
            </a:p>
          </p:txBody>
        </p:sp>
        <p:grpSp>
          <p:nvGrpSpPr>
            <p:cNvPr id="20547" name="Group 380"/>
            <p:cNvGrpSpPr>
              <a:grpSpLocks/>
            </p:cNvGrpSpPr>
            <p:nvPr/>
          </p:nvGrpSpPr>
          <p:grpSpPr bwMode="auto">
            <a:xfrm>
              <a:off x="6862553" y="4616450"/>
              <a:ext cx="458788" cy="366713"/>
              <a:chOff x="3465" y="2159"/>
              <a:chExt cx="289" cy="231"/>
            </a:xfrm>
          </p:grpSpPr>
          <p:sp>
            <p:nvSpPr>
              <p:cNvPr id="20558" name="Rectangle 381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grpSp>
            <p:nvGrpSpPr>
              <p:cNvPr id="20559" name="Group 382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60" name="Text Box 383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292"/>
                    <a:t>Reg</a:t>
                  </a:r>
                </a:p>
              </p:txBody>
            </p:sp>
            <p:sp>
              <p:nvSpPr>
                <p:cNvPr id="20561" name="Line 385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48" name="Group 396"/>
            <p:cNvGrpSpPr>
              <a:grpSpLocks/>
            </p:cNvGrpSpPr>
            <p:nvPr/>
          </p:nvGrpSpPr>
          <p:grpSpPr bwMode="auto">
            <a:xfrm>
              <a:off x="6862553" y="5762626"/>
              <a:ext cx="549275" cy="457200"/>
              <a:chOff x="2659" y="2131"/>
              <a:chExt cx="346" cy="288"/>
            </a:xfrm>
          </p:grpSpPr>
          <p:sp>
            <p:nvSpPr>
              <p:cNvPr id="20553" name="Freeform 39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54" name="Line 39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55" name="Group 39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56" name="Line 40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7" name="Line 40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49" name="Text Box 402"/>
            <p:cNvSpPr txBox="1">
              <a:spLocks noChangeArrowheads="1"/>
            </p:cNvSpPr>
            <p:nvPr/>
          </p:nvSpPr>
          <p:spPr bwMode="auto">
            <a:xfrm>
              <a:off x="7000666" y="5900738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8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50" name="Rectangle 418"/>
            <p:cNvSpPr>
              <a:spLocks noChangeArrowheads="1"/>
            </p:cNvSpPr>
            <p:nvPr/>
          </p:nvSpPr>
          <p:spPr bwMode="auto">
            <a:xfrm>
              <a:off x="6772065" y="452596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51" name="Rectangle 439"/>
            <p:cNvSpPr>
              <a:spLocks noChangeArrowheads="1"/>
            </p:cNvSpPr>
            <p:nvPr/>
          </p:nvSpPr>
          <p:spPr bwMode="auto">
            <a:xfrm>
              <a:off x="6770478" y="57165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52" name="Line 446"/>
            <p:cNvSpPr>
              <a:spLocks noChangeShapeType="1"/>
            </p:cNvSpPr>
            <p:nvPr/>
          </p:nvSpPr>
          <p:spPr bwMode="auto">
            <a:xfrm>
              <a:off x="68181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412038" y="3082586"/>
            <a:ext cx="596900" cy="3039208"/>
            <a:chOff x="7411828" y="2971800"/>
            <a:chExt cx="596900" cy="3292476"/>
          </a:xfrm>
        </p:grpSpPr>
        <p:sp>
          <p:nvSpPr>
            <p:cNvPr id="20531" name="Rectangle 392"/>
            <p:cNvSpPr>
              <a:spLocks noChangeArrowheads="1"/>
            </p:cNvSpPr>
            <p:nvPr/>
          </p:nvSpPr>
          <p:spPr bwMode="auto">
            <a:xfrm>
              <a:off x="741182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32" name="Rectangle 403"/>
            <p:cNvSpPr>
              <a:spLocks noChangeArrowheads="1"/>
            </p:cNvSpPr>
            <p:nvPr/>
          </p:nvSpPr>
          <p:spPr bwMode="auto">
            <a:xfrm>
              <a:off x="7411828" y="5716588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33" name="Line 447"/>
            <p:cNvSpPr>
              <a:spLocks noChangeShapeType="1"/>
            </p:cNvSpPr>
            <p:nvPr/>
          </p:nvSpPr>
          <p:spPr bwMode="auto">
            <a:xfrm>
              <a:off x="74578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34" name="Text Box 449"/>
            <p:cNvSpPr txBox="1">
              <a:spLocks noChangeArrowheads="1"/>
            </p:cNvSpPr>
            <p:nvPr/>
          </p:nvSpPr>
          <p:spPr bwMode="auto">
            <a:xfrm>
              <a:off x="755152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CC8</a:t>
              </a:r>
              <a:endParaRPr lang="en-US" altLang="en-US" sz="1477">
                <a:latin typeface="Times New Roman" pitchFamily="18" charset="0"/>
              </a:endParaRPr>
            </a:p>
          </p:txBody>
        </p:sp>
        <p:grpSp>
          <p:nvGrpSpPr>
            <p:cNvPr id="20535" name="Group 452"/>
            <p:cNvGrpSpPr>
              <a:grpSpLocks/>
            </p:cNvGrpSpPr>
            <p:nvPr/>
          </p:nvGrpSpPr>
          <p:grpSpPr bwMode="auto">
            <a:xfrm>
              <a:off x="7502315" y="5211758"/>
              <a:ext cx="458788" cy="365125"/>
              <a:chOff x="3465" y="2159"/>
              <a:chExt cx="289" cy="230"/>
            </a:xfrm>
          </p:grpSpPr>
          <p:sp>
            <p:nvSpPr>
              <p:cNvPr id="20539" name="Text Box 45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Reg</a:t>
                </a:r>
              </a:p>
            </p:txBody>
          </p:sp>
          <p:sp>
            <p:nvSpPr>
              <p:cNvPr id="20540" name="Line 45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6" name="Rectangle 458"/>
            <p:cNvSpPr>
              <a:spLocks noChangeArrowheads="1"/>
            </p:cNvSpPr>
            <p:nvPr/>
          </p:nvSpPr>
          <p:spPr bwMode="auto">
            <a:xfrm>
              <a:off x="7595978" y="5807076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37" name="Text Box 459"/>
            <p:cNvSpPr txBox="1">
              <a:spLocks noChangeArrowheads="1"/>
            </p:cNvSpPr>
            <p:nvPr/>
          </p:nvSpPr>
          <p:spPr bwMode="auto">
            <a:xfrm>
              <a:off x="7592803" y="5807076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DM</a:t>
              </a:r>
            </a:p>
          </p:txBody>
        </p:sp>
        <p:sp>
          <p:nvSpPr>
            <p:cNvPr id="20538" name="Line 462"/>
            <p:cNvSpPr>
              <a:spLocks noChangeShapeType="1"/>
            </p:cNvSpPr>
            <p:nvPr/>
          </p:nvSpPr>
          <p:spPr bwMode="auto">
            <a:xfrm>
              <a:off x="7502315" y="599122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54113" y="3082586"/>
            <a:ext cx="2417762" cy="3033346"/>
            <a:chOff x="1153902" y="2971802"/>
            <a:chExt cx="2417762" cy="3285631"/>
          </a:xfrm>
        </p:grpSpPr>
        <p:sp>
          <p:nvSpPr>
            <p:cNvPr id="20522" name="Text Box 237"/>
            <p:cNvSpPr txBox="1">
              <a:spLocks noChangeArrowheads="1"/>
            </p:cNvSpPr>
            <p:nvPr/>
          </p:nvSpPr>
          <p:spPr bwMode="auto">
            <a:xfrm>
              <a:off x="1153902" y="3429002"/>
              <a:ext cx="1476374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lw $t6, 8($s5)</a:t>
              </a:r>
            </a:p>
          </p:txBody>
        </p:sp>
        <p:sp>
          <p:nvSpPr>
            <p:cNvPr id="20523" name="Line 239"/>
            <p:cNvSpPr>
              <a:spLocks noChangeShapeType="1"/>
            </p:cNvSpPr>
            <p:nvPr/>
          </p:nvSpPr>
          <p:spPr bwMode="auto">
            <a:xfrm>
              <a:off x="3481176" y="361315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4" name="Group 241"/>
            <p:cNvGrpSpPr>
              <a:grpSpLocks/>
            </p:cNvGrpSpPr>
            <p:nvPr/>
          </p:nvGrpSpPr>
          <p:grpSpPr bwMode="auto">
            <a:xfrm>
              <a:off x="3114463" y="3429003"/>
              <a:ext cx="366713" cy="366713"/>
              <a:chOff x="1910" y="3139"/>
              <a:chExt cx="231" cy="231"/>
            </a:xfrm>
          </p:grpSpPr>
          <p:sp>
            <p:nvSpPr>
              <p:cNvPr id="20529" name="Rectangle 2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530" name="Text Box 2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77"/>
                  <a:t>IM</a:t>
                </a:r>
              </a:p>
            </p:txBody>
          </p:sp>
        </p:grpSp>
        <p:sp>
          <p:nvSpPr>
            <p:cNvPr id="20525" name="Rectangle 240"/>
            <p:cNvSpPr>
              <a:spLocks noChangeArrowheads="1"/>
            </p:cNvSpPr>
            <p:nvPr/>
          </p:nvSpPr>
          <p:spPr bwMode="auto">
            <a:xfrm>
              <a:off x="2920788" y="334010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26" name="Line 239"/>
            <p:cNvSpPr>
              <a:spLocks noChangeShapeType="1"/>
            </p:cNvSpPr>
            <p:nvPr/>
          </p:nvSpPr>
          <p:spPr bwMode="auto">
            <a:xfrm>
              <a:off x="3012863" y="3611565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Text Box 244"/>
            <p:cNvSpPr txBox="1">
              <a:spLocks noChangeArrowheads="1"/>
            </p:cNvSpPr>
            <p:nvPr/>
          </p:nvSpPr>
          <p:spPr bwMode="auto">
            <a:xfrm>
              <a:off x="3070013" y="2971802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CC1</a:t>
              </a:r>
              <a:endParaRPr lang="en-US" altLang="en-US" sz="1477">
                <a:latin typeface="Times New Roman" pitchFamily="18" charset="0"/>
              </a:endParaRPr>
            </a:p>
          </p:txBody>
        </p:sp>
        <p:sp>
          <p:nvSpPr>
            <p:cNvPr id="20528" name="Line 441"/>
            <p:cNvSpPr>
              <a:spLocks noChangeShapeType="1"/>
            </p:cNvSpPr>
            <p:nvPr/>
          </p:nvSpPr>
          <p:spPr bwMode="auto">
            <a:xfrm>
              <a:off x="2966825" y="3057033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154114" y="3082586"/>
            <a:ext cx="3698875" cy="3039208"/>
            <a:chOff x="1153902" y="2971801"/>
            <a:chExt cx="3698874" cy="3292474"/>
          </a:xfrm>
        </p:grpSpPr>
        <p:grpSp>
          <p:nvGrpSpPr>
            <p:cNvPr id="20496" name="Group 268"/>
            <p:cNvGrpSpPr>
              <a:grpSpLocks/>
            </p:cNvGrpSpPr>
            <p:nvPr/>
          </p:nvGrpSpPr>
          <p:grpSpPr bwMode="auto">
            <a:xfrm>
              <a:off x="4209834" y="3931443"/>
              <a:ext cx="641354" cy="547688"/>
              <a:chOff x="3571663" y="3338515"/>
              <a:chExt cx="641354" cy="547688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3663742" y="36583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3663742" y="35440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1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517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518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Reg</a:t>
                </a:r>
              </a:p>
            </p:txBody>
          </p:sp>
          <p:grpSp>
            <p:nvGrpSpPr>
              <p:cNvPr id="20519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20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497" name="Rectangle 259"/>
            <p:cNvSpPr>
              <a:spLocks noChangeArrowheads="1"/>
            </p:cNvSpPr>
            <p:nvPr/>
          </p:nvSpPr>
          <p:spPr bwMode="auto">
            <a:xfrm>
              <a:off x="4211430" y="333851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498" name="Text Box 268"/>
            <p:cNvSpPr txBox="1">
              <a:spLocks noChangeArrowheads="1"/>
            </p:cNvSpPr>
            <p:nvPr/>
          </p:nvSpPr>
          <p:spPr bwMode="auto">
            <a:xfrm>
              <a:off x="1153902" y="4618039"/>
              <a:ext cx="1466849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ori $s4, $t3, 7</a:t>
              </a:r>
              <a:endParaRPr lang="en-US" altLang="en-US" sz="1477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grpSp>
          <p:nvGrpSpPr>
            <p:cNvPr id="20499" name="Group 270"/>
            <p:cNvGrpSpPr>
              <a:grpSpLocks/>
            </p:cNvGrpSpPr>
            <p:nvPr/>
          </p:nvGrpSpPr>
          <p:grpSpPr bwMode="auto">
            <a:xfrm>
              <a:off x="4303501" y="3384552"/>
              <a:ext cx="549275" cy="457200"/>
              <a:chOff x="2659" y="2131"/>
              <a:chExt cx="346" cy="288"/>
            </a:xfrm>
          </p:grpSpPr>
          <p:sp>
            <p:nvSpPr>
              <p:cNvPr id="20509" name="Freeform 271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0" name="Line 272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11" name="Group 273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12" name="Line 274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275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00" name="Text Box 276"/>
            <p:cNvSpPr txBox="1">
              <a:spLocks noChangeArrowheads="1"/>
            </p:cNvSpPr>
            <p:nvPr/>
          </p:nvSpPr>
          <p:spPr bwMode="auto">
            <a:xfrm>
              <a:off x="4441613" y="3522664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8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01" name="Text Box 278"/>
            <p:cNvSpPr txBox="1">
              <a:spLocks noChangeArrowheads="1"/>
            </p:cNvSpPr>
            <p:nvPr/>
          </p:nvSpPr>
          <p:spPr bwMode="auto">
            <a:xfrm>
              <a:off x="4351126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CC3</a:t>
              </a:r>
              <a:endParaRPr lang="en-US" altLang="en-US" sz="1477">
                <a:latin typeface="Times New Roman" pitchFamily="18" charset="0"/>
              </a:endParaRPr>
            </a:p>
          </p:txBody>
        </p:sp>
        <p:sp>
          <p:nvSpPr>
            <p:cNvPr id="20502" name="Line 291"/>
            <p:cNvSpPr>
              <a:spLocks noChangeShapeType="1"/>
            </p:cNvSpPr>
            <p:nvPr/>
          </p:nvSpPr>
          <p:spPr bwMode="auto">
            <a:xfrm>
              <a:off x="4760701" y="4800602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3" name="Group 293"/>
            <p:cNvGrpSpPr>
              <a:grpSpLocks/>
            </p:cNvGrpSpPr>
            <p:nvPr/>
          </p:nvGrpSpPr>
          <p:grpSpPr bwMode="auto">
            <a:xfrm>
              <a:off x="4393988" y="4616452"/>
              <a:ext cx="366713" cy="366713"/>
              <a:chOff x="1910" y="3139"/>
              <a:chExt cx="231" cy="231"/>
            </a:xfrm>
          </p:grpSpPr>
          <p:sp>
            <p:nvSpPr>
              <p:cNvPr id="20507" name="Rectangle 29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0508" name="Text Box 29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77"/>
                  <a:t>IM</a:t>
                </a:r>
              </a:p>
            </p:txBody>
          </p:sp>
        </p:grpSp>
        <p:sp>
          <p:nvSpPr>
            <p:cNvPr id="20504" name="Rectangle 292"/>
            <p:cNvSpPr>
              <a:spLocks noChangeArrowheads="1"/>
            </p:cNvSpPr>
            <p:nvPr/>
          </p:nvSpPr>
          <p:spPr bwMode="auto">
            <a:xfrm>
              <a:off x="4213013" y="4527552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505" name="Line 291"/>
            <p:cNvSpPr>
              <a:spLocks noChangeShapeType="1"/>
            </p:cNvSpPr>
            <p:nvPr/>
          </p:nvSpPr>
          <p:spPr bwMode="auto">
            <a:xfrm>
              <a:off x="4303501" y="480218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442"/>
            <p:cNvSpPr>
              <a:spLocks noChangeShapeType="1"/>
            </p:cNvSpPr>
            <p:nvPr/>
          </p:nvSpPr>
          <p:spPr bwMode="auto">
            <a:xfrm>
              <a:off x="42574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61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1" y="1089249"/>
            <a:ext cx="8183563" cy="1494692"/>
          </a:xfrm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Instruction-Time Diagram shows:</a:t>
            </a:r>
          </a:p>
          <a:p>
            <a:pPr lvl="1" eaLnBrk="1" hangingPunct="1"/>
            <a:r>
              <a:rPr lang="en-US" altLang="en-US" dirty="0" smtClean="0"/>
              <a:t>Which instruction occupying what stage at each clock cycle</a:t>
            </a:r>
          </a:p>
          <a:p>
            <a:pPr eaLnBrk="1" hangingPunct="1"/>
            <a:r>
              <a:rPr lang="en-US" altLang="en-US" dirty="0" smtClean="0"/>
              <a:t>Instruction flow is pipelined over the 5 stages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Instruction-Time Diagram</a:t>
            </a:r>
          </a:p>
        </p:txBody>
      </p:sp>
      <p:sp>
        <p:nvSpPr>
          <p:cNvPr id="908293" name="Text Box 5"/>
          <p:cNvSpPr txBox="1">
            <a:spLocks noChangeArrowheads="1"/>
          </p:cNvSpPr>
          <p:nvPr/>
        </p:nvSpPr>
        <p:spPr bwMode="auto">
          <a:xfrm>
            <a:off x="3095626" y="3893529"/>
            <a:ext cx="539750" cy="34143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77"/>
              <a:t>IF</a:t>
            </a:r>
          </a:p>
        </p:txBody>
      </p:sp>
      <p:grpSp>
        <p:nvGrpSpPr>
          <p:cNvPr id="908423" name="Group 135"/>
          <p:cNvGrpSpPr>
            <a:grpSpLocks/>
          </p:cNvGrpSpPr>
          <p:nvPr/>
        </p:nvGrpSpPr>
        <p:grpSpPr bwMode="auto">
          <a:xfrm>
            <a:off x="5794375" y="4234963"/>
            <a:ext cx="541338" cy="1345223"/>
            <a:chOff x="3650" y="2710"/>
            <a:chExt cx="341" cy="918"/>
          </a:xfrm>
        </p:grpSpPr>
        <p:sp>
          <p:nvSpPr>
            <p:cNvPr id="21574" name="Text Box 15"/>
            <p:cNvSpPr txBox="1">
              <a:spLocks noChangeArrowheads="1"/>
            </p:cNvSpPr>
            <p:nvPr/>
          </p:nvSpPr>
          <p:spPr bwMode="auto">
            <a:xfrm>
              <a:off x="365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WB</a:t>
              </a:r>
            </a:p>
          </p:txBody>
        </p:sp>
        <p:sp>
          <p:nvSpPr>
            <p:cNvPr id="21575" name="Text Box 20"/>
            <p:cNvSpPr txBox="1">
              <a:spLocks noChangeArrowheads="1"/>
            </p:cNvSpPr>
            <p:nvPr/>
          </p:nvSpPr>
          <p:spPr bwMode="auto">
            <a:xfrm>
              <a:off x="3650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62"/>
                <a:t>–</a:t>
              </a:r>
            </a:p>
          </p:txBody>
        </p:sp>
        <p:sp>
          <p:nvSpPr>
            <p:cNvPr id="21576" name="Text Box 25"/>
            <p:cNvSpPr txBox="1">
              <a:spLocks noChangeArrowheads="1"/>
            </p:cNvSpPr>
            <p:nvPr/>
          </p:nvSpPr>
          <p:spPr bwMode="auto">
            <a:xfrm>
              <a:off x="3650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EX</a:t>
              </a:r>
            </a:p>
          </p:txBody>
        </p:sp>
        <p:sp>
          <p:nvSpPr>
            <p:cNvPr id="21577" name="Text Box 30"/>
            <p:cNvSpPr txBox="1">
              <a:spLocks noChangeArrowheads="1"/>
            </p:cNvSpPr>
            <p:nvPr/>
          </p:nvSpPr>
          <p:spPr bwMode="auto">
            <a:xfrm>
              <a:off x="3650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ID</a:t>
              </a:r>
            </a:p>
          </p:txBody>
        </p:sp>
      </p:grpSp>
      <p:grpSp>
        <p:nvGrpSpPr>
          <p:cNvPr id="908424" name="Group 136"/>
          <p:cNvGrpSpPr>
            <a:grpSpLocks/>
          </p:cNvGrpSpPr>
          <p:nvPr/>
        </p:nvGrpSpPr>
        <p:grpSpPr bwMode="auto">
          <a:xfrm>
            <a:off x="6335714" y="4570536"/>
            <a:ext cx="541337" cy="1009650"/>
            <a:chOff x="3991" y="2939"/>
            <a:chExt cx="341" cy="689"/>
          </a:xfrm>
        </p:grpSpPr>
        <p:sp>
          <p:nvSpPr>
            <p:cNvPr id="21571" name="Text Box 21"/>
            <p:cNvSpPr txBox="1">
              <a:spLocks noChangeArrowheads="1"/>
            </p:cNvSpPr>
            <p:nvPr/>
          </p:nvSpPr>
          <p:spPr bwMode="auto">
            <a:xfrm>
              <a:off x="3991" y="293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WB</a:t>
              </a:r>
            </a:p>
          </p:txBody>
        </p:sp>
        <p:sp>
          <p:nvSpPr>
            <p:cNvPr id="21572" name="Text Box 26"/>
            <p:cNvSpPr txBox="1">
              <a:spLocks noChangeArrowheads="1"/>
            </p:cNvSpPr>
            <p:nvPr/>
          </p:nvSpPr>
          <p:spPr bwMode="auto">
            <a:xfrm>
              <a:off x="3991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62"/>
                <a:t>–</a:t>
              </a:r>
            </a:p>
          </p:txBody>
        </p:sp>
        <p:sp>
          <p:nvSpPr>
            <p:cNvPr id="21573" name="Text Box 31"/>
            <p:cNvSpPr txBox="1">
              <a:spLocks noChangeArrowheads="1"/>
            </p:cNvSpPr>
            <p:nvPr/>
          </p:nvSpPr>
          <p:spPr bwMode="auto">
            <a:xfrm>
              <a:off x="3991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EX</a:t>
              </a:r>
            </a:p>
          </p:txBody>
        </p:sp>
      </p:grpSp>
      <p:grpSp>
        <p:nvGrpSpPr>
          <p:cNvPr id="908425" name="Group 137"/>
          <p:cNvGrpSpPr>
            <a:grpSpLocks/>
          </p:cNvGrpSpPr>
          <p:nvPr/>
        </p:nvGrpSpPr>
        <p:grpSpPr bwMode="auto">
          <a:xfrm>
            <a:off x="6877051" y="4907574"/>
            <a:ext cx="539750" cy="672611"/>
            <a:chOff x="4332" y="3169"/>
            <a:chExt cx="340" cy="459"/>
          </a:xfrm>
        </p:grpSpPr>
        <p:sp>
          <p:nvSpPr>
            <p:cNvPr id="21569" name="Text Box 27"/>
            <p:cNvSpPr txBox="1">
              <a:spLocks noChangeArrowheads="1"/>
            </p:cNvSpPr>
            <p:nvPr/>
          </p:nvSpPr>
          <p:spPr bwMode="auto">
            <a:xfrm>
              <a:off x="4332" y="316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WB</a:t>
              </a:r>
            </a:p>
          </p:txBody>
        </p:sp>
        <p:sp>
          <p:nvSpPr>
            <p:cNvPr id="21570" name="Text Box 32"/>
            <p:cNvSpPr txBox="1">
              <a:spLocks noChangeArrowheads="1"/>
            </p:cNvSpPr>
            <p:nvPr/>
          </p:nvSpPr>
          <p:spPr bwMode="auto">
            <a:xfrm>
              <a:off x="4332" y="339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MEM</a:t>
              </a:r>
            </a:p>
          </p:txBody>
        </p:sp>
      </p:grpSp>
      <p:sp>
        <p:nvSpPr>
          <p:cNvPr id="908321" name="Text Box 33"/>
          <p:cNvSpPr txBox="1">
            <a:spLocks noChangeArrowheads="1"/>
          </p:cNvSpPr>
          <p:nvPr/>
        </p:nvSpPr>
        <p:spPr bwMode="auto">
          <a:xfrm>
            <a:off x="7416801" y="5244613"/>
            <a:ext cx="539750" cy="3355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62"/>
              <a:t>–</a:t>
            </a:r>
          </a:p>
        </p:txBody>
      </p:sp>
      <p:grpSp>
        <p:nvGrpSpPr>
          <p:cNvPr id="908419" name="Group 131"/>
          <p:cNvGrpSpPr>
            <a:grpSpLocks/>
          </p:cNvGrpSpPr>
          <p:nvPr/>
        </p:nvGrpSpPr>
        <p:grpSpPr bwMode="auto">
          <a:xfrm>
            <a:off x="3635376" y="3893529"/>
            <a:ext cx="544513" cy="675542"/>
            <a:chOff x="2290" y="2477"/>
            <a:chExt cx="341" cy="461"/>
          </a:xfrm>
        </p:grpSpPr>
        <p:sp>
          <p:nvSpPr>
            <p:cNvPr id="21567" name="Text Box 6"/>
            <p:cNvSpPr txBox="1">
              <a:spLocks noChangeArrowheads="1"/>
            </p:cNvSpPr>
            <p:nvPr/>
          </p:nvSpPr>
          <p:spPr bwMode="auto">
            <a:xfrm>
              <a:off x="2290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ID</a:t>
              </a:r>
            </a:p>
          </p:txBody>
        </p:sp>
        <p:sp>
          <p:nvSpPr>
            <p:cNvPr id="21568" name="Text Box 11"/>
            <p:cNvSpPr txBox="1">
              <a:spLocks noChangeArrowheads="1"/>
            </p:cNvSpPr>
            <p:nvPr/>
          </p:nvSpPr>
          <p:spPr bwMode="auto">
            <a:xfrm>
              <a:off x="229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IF</a:t>
              </a:r>
            </a:p>
          </p:txBody>
        </p:sp>
      </p:grpSp>
      <p:grpSp>
        <p:nvGrpSpPr>
          <p:cNvPr id="908420" name="Group 132"/>
          <p:cNvGrpSpPr>
            <a:grpSpLocks/>
          </p:cNvGrpSpPr>
          <p:nvPr/>
        </p:nvGrpSpPr>
        <p:grpSpPr bwMode="auto">
          <a:xfrm>
            <a:off x="4179888" y="3893528"/>
            <a:ext cx="539750" cy="1012580"/>
            <a:chOff x="2631" y="2477"/>
            <a:chExt cx="342" cy="691"/>
          </a:xfrm>
        </p:grpSpPr>
        <p:sp>
          <p:nvSpPr>
            <p:cNvPr id="21564" name="Text Box 7"/>
            <p:cNvSpPr txBox="1">
              <a:spLocks noChangeArrowheads="1"/>
            </p:cNvSpPr>
            <p:nvPr/>
          </p:nvSpPr>
          <p:spPr bwMode="auto">
            <a:xfrm>
              <a:off x="2632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EX</a:t>
              </a:r>
            </a:p>
          </p:txBody>
        </p:sp>
        <p:sp>
          <p:nvSpPr>
            <p:cNvPr id="21565" name="Text Box 12"/>
            <p:cNvSpPr txBox="1">
              <a:spLocks noChangeArrowheads="1"/>
            </p:cNvSpPr>
            <p:nvPr/>
          </p:nvSpPr>
          <p:spPr bwMode="auto">
            <a:xfrm>
              <a:off x="2631" y="2710"/>
              <a:ext cx="342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ID</a:t>
              </a:r>
            </a:p>
          </p:txBody>
        </p:sp>
        <p:sp>
          <p:nvSpPr>
            <p:cNvPr id="21566" name="Text Box 17"/>
            <p:cNvSpPr txBox="1">
              <a:spLocks noChangeArrowheads="1"/>
            </p:cNvSpPr>
            <p:nvPr/>
          </p:nvSpPr>
          <p:spPr bwMode="auto">
            <a:xfrm>
              <a:off x="2632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IF</a:t>
              </a:r>
            </a:p>
          </p:txBody>
        </p:sp>
      </p:grpSp>
      <p:grpSp>
        <p:nvGrpSpPr>
          <p:cNvPr id="21515" name="Group 130"/>
          <p:cNvGrpSpPr>
            <a:grpSpLocks/>
          </p:cNvGrpSpPr>
          <p:nvPr/>
        </p:nvGrpSpPr>
        <p:grpSpPr bwMode="auto">
          <a:xfrm>
            <a:off x="2808289" y="5709152"/>
            <a:ext cx="5940425" cy="366347"/>
            <a:chOff x="1769" y="3716"/>
            <a:chExt cx="3742" cy="250"/>
          </a:xfrm>
        </p:grpSpPr>
        <p:sp>
          <p:nvSpPr>
            <p:cNvPr id="21543" name="Line 40"/>
            <p:cNvSpPr>
              <a:spLocks noChangeShapeType="1"/>
            </p:cNvSpPr>
            <p:nvPr/>
          </p:nvSpPr>
          <p:spPr bwMode="auto">
            <a:xfrm flipV="1">
              <a:off x="1769" y="3748"/>
              <a:ext cx="34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4" name="Rectangle 41"/>
            <p:cNvSpPr>
              <a:spLocks noChangeArrowheads="1"/>
            </p:cNvSpPr>
            <p:nvPr/>
          </p:nvSpPr>
          <p:spPr bwMode="auto">
            <a:xfrm>
              <a:off x="4944" y="3748"/>
              <a:ext cx="56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 algn="ctr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Time</a:t>
              </a:r>
            </a:p>
          </p:txBody>
        </p:sp>
        <p:sp>
          <p:nvSpPr>
            <p:cNvPr id="21545" name="Line 42"/>
            <p:cNvSpPr>
              <a:spLocks noChangeShapeType="1"/>
            </p:cNvSpPr>
            <p:nvPr/>
          </p:nvSpPr>
          <p:spPr bwMode="auto">
            <a:xfrm>
              <a:off x="195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6" name="Line 43"/>
            <p:cNvSpPr>
              <a:spLocks noChangeShapeType="1"/>
            </p:cNvSpPr>
            <p:nvPr/>
          </p:nvSpPr>
          <p:spPr bwMode="auto">
            <a:xfrm>
              <a:off x="229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7" name="Line 44"/>
            <p:cNvSpPr>
              <a:spLocks noChangeShapeType="1"/>
            </p:cNvSpPr>
            <p:nvPr/>
          </p:nvSpPr>
          <p:spPr bwMode="auto">
            <a:xfrm>
              <a:off x="263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8" name="Line 45"/>
            <p:cNvSpPr>
              <a:spLocks noChangeShapeType="1"/>
            </p:cNvSpPr>
            <p:nvPr/>
          </p:nvSpPr>
          <p:spPr bwMode="auto">
            <a:xfrm>
              <a:off x="297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9" name="Line 46"/>
            <p:cNvSpPr>
              <a:spLocks noChangeShapeType="1"/>
            </p:cNvSpPr>
            <p:nvPr/>
          </p:nvSpPr>
          <p:spPr bwMode="auto">
            <a:xfrm>
              <a:off x="331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0" name="Line 47"/>
            <p:cNvSpPr>
              <a:spLocks noChangeShapeType="1"/>
            </p:cNvSpPr>
            <p:nvPr/>
          </p:nvSpPr>
          <p:spPr bwMode="auto">
            <a:xfrm>
              <a:off x="365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1" name="Line 48"/>
            <p:cNvSpPr>
              <a:spLocks noChangeShapeType="1"/>
            </p:cNvSpPr>
            <p:nvPr/>
          </p:nvSpPr>
          <p:spPr bwMode="auto">
            <a:xfrm>
              <a:off x="399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2" name="Line 49"/>
            <p:cNvSpPr>
              <a:spLocks noChangeShapeType="1"/>
            </p:cNvSpPr>
            <p:nvPr/>
          </p:nvSpPr>
          <p:spPr bwMode="auto">
            <a:xfrm>
              <a:off x="433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3" name="Line 50"/>
            <p:cNvSpPr>
              <a:spLocks noChangeShapeType="1"/>
            </p:cNvSpPr>
            <p:nvPr/>
          </p:nvSpPr>
          <p:spPr bwMode="auto">
            <a:xfrm>
              <a:off x="467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4" name="Line 51"/>
            <p:cNvSpPr>
              <a:spLocks noChangeShapeType="1"/>
            </p:cNvSpPr>
            <p:nvPr/>
          </p:nvSpPr>
          <p:spPr bwMode="auto">
            <a:xfrm>
              <a:off x="501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5" name="Rectangle 53"/>
            <p:cNvSpPr>
              <a:spLocks noChangeArrowheads="1"/>
            </p:cNvSpPr>
            <p:nvPr/>
          </p:nvSpPr>
          <p:spPr bwMode="auto">
            <a:xfrm>
              <a:off x="194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CC1</a:t>
              </a:r>
            </a:p>
          </p:txBody>
        </p:sp>
        <p:sp>
          <p:nvSpPr>
            <p:cNvPr id="21556" name="Rectangle 56"/>
            <p:cNvSpPr>
              <a:spLocks noChangeArrowheads="1"/>
            </p:cNvSpPr>
            <p:nvPr/>
          </p:nvSpPr>
          <p:spPr bwMode="auto">
            <a:xfrm>
              <a:off x="296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CC4</a:t>
              </a:r>
            </a:p>
          </p:txBody>
        </p:sp>
        <p:sp>
          <p:nvSpPr>
            <p:cNvPr id="21557" name="Rectangle 57"/>
            <p:cNvSpPr>
              <a:spLocks noChangeArrowheads="1"/>
            </p:cNvSpPr>
            <p:nvPr/>
          </p:nvSpPr>
          <p:spPr bwMode="auto">
            <a:xfrm>
              <a:off x="330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CC5</a:t>
              </a:r>
            </a:p>
          </p:txBody>
        </p:sp>
        <p:sp>
          <p:nvSpPr>
            <p:cNvPr id="21558" name="Rectangle 58"/>
            <p:cNvSpPr>
              <a:spLocks noChangeArrowheads="1"/>
            </p:cNvSpPr>
            <p:nvPr/>
          </p:nvSpPr>
          <p:spPr bwMode="auto">
            <a:xfrm>
              <a:off x="364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CC6</a:t>
              </a:r>
            </a:p>
          </p:txBody>
        </p:sp>
        <p:sp>
          <p:nvSpPr>
            <p:cNvPr id="21559" name="Rectangle 59"/>
            <p:cNvSpPr>
              <a:spLocks noChangeArrowheads="1"/>
            </p:cNvSpPr>
            <p:nvPr/>
          </p:nvSpPr>
          <p:spPr bwMode="auto">
            <a:xfrm>
              <a:off x="3991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CC7</a:t>
              </a:r>
            </a:p>
          </p:txBody>
        </p:sp>
        <p:sp>
          <p:nvSpPr>
            <p:cNvPr id="21560" name="Rectangle 60"/>
            <p:cNvSpPr>
              <a:spLocks noChangeArrowheads="1"/>
            </p:cNvSpPr>
            <p:nvPr/>
          </p:nvSpPr>
          <p:spPr bwMode="auto">
            <a:xfrm>
              <a:off x="4329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CC8</a:t>
              </a:r>
            </a:p>
          </p:txBody>
        </p:sp>
        <p:sp>
          <p:nvSpPr>
            <p:cNvPr id="21561" name="Rectangle 61"/>
            <p:cNvSpPr>
              <a:spLocks noChangeArrowheads="1"/>
            </p:cNvSpPr>
            <p:nvPr/>
          </p:nvSpPr>
          <p:spPr bwMode="auto">
            <a:xfrm>
              <a:off x="467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CC9</a:t>
              </a:r>
            </a:p>
          </p:txBody>
        </p:sp>
        <p:sp>
          <p:nvSpPr>
            <p:cNvPr id="21562" name="Rectangle 54"/>
            <p:cNvSpPr>
              <a:spLocks noChangeArrowheads="1"/>
            </p:cNvSpPr>
            <p:nvPr/>
          </p:nvSpPr>
          <p:spPr bwMode="auto">
            <a:xfrm>
              <a:off x="2284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CC2</a:t>
              </a:r>
            </a:p>
          </p:txBody>
        </p:sp>
        <p:sp>
          <p:nvSpPr>
            <p:cNvPr id="21563" name="Rectangle 55"/>
            <p:cNvSpPr>
              <a:spLocks noChangeArrowheads="1"/>
            </p:cNvSpPr>
            <p:nvPr/>
          </p:nvSpPr>
          <p:spPr bwMode="auto">
            <a:xfrm>
              <a:off x="262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CC3</a:t>
              </a:r>
            </a:p>
          </p:txBody>
        </p:sp>
      </p:grpSp>
      <p:grpSp>
        <p:nvGrpSpPr>
          <p:cNvPr id="908421" name="Group 133"/>
          <p:cNvGrpSpPr>
            <a:grpSpLocks/>
          </p:cNvGrpSpPr>
          <p:nvPr/>
        </p:nvGrpSpPr>
        <p:grpSpPr bwMode="auto">
          <a:xfrm>
            <a:off x="4718050" y="3893529"/>
            <a:ext cx="538163" cy="1349619"/>
            <a:chOff x="2972" y="2477"/>
            <a:chExt cx="339" cy="921"/>
          </a:xfrm>
        </p:grpSpPr>
        <p:sp>
          <p:nvSpPr>
            <p:cNvPr id="21539" name="Text Box 8"/>
            <p:cNvSpPr txBox="1">
              <a:spLocks noChangeArrowheads="1"/>
            </p:cNvSpPr>
            <p:nvPr/>
          </p:nvSpPr>
          <p:spPr bwMode="auto">
            <a:xfrm>
              <a:off x="2972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MEM</a:t>
              </a:r>
            </a:p>
          </p:txBody>
        </p:sp>
        <p:sp>
          <p:nvSpPr>
            <p:cNvPr id="21540" name="Text Box 13"/>
            <p:cNvSpPr txBox="1">
              <a:spLocks noChangeArrowheads="1"/>
            </p:cNvSpPr>
            <p:nvPr/>
          </p:nvSpPr>
          <p:spPr bwMode="auto">
            <a:xfrm>
              <a:off x="2973" y="2710"/>
              <a:ext cx="338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EX</a:t>
              </a:r>
            </a:p>
          </p:txBody>
        </p:sp>
        <p:sp>
          <p:nvSpPr>
            <p:cNvPr id="21541" name="Text Box 18"/>
            <p:cNvSpPr txBox="1">
              <a:spLocks noChangeArrowheads="1"/>
            </p:cNvSpPr>
            <p:nvPr/>
          </p:nvSpPr>
          <p:spPr bwMode="auto">
            <a:xfrm>
              <a:off x="2973" y="2937"/>
              <a:ext cx="33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ID</a:t>
              </a:r>
            </a:p>
          </p:txBody>
        </p:sp>
        <p:sp>
          <p:nvSpPr>
            <p:cNvPr id="21542" name="Text Box 23"/>
            <p:cNvSpPr txBox="1">
              <a:spLocks noChangeArrowheads="1"/>
            </p:cNvSpPr>
            <p:nvPr/>
          </p:nvSpPr>
          <p:spPr bwMode="auto">
            <a:xfrm>
              <a:off x="2972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IF</a:t>
              </a:r>
            </a:p>
          </p:txBody>
        </p:sp>
      </p:grpSp>
      <p:grpSp>
        <p:nvGrpSpPr>
          <p:cNvPr id="908422" name="Group 134"/>
          <p:cNvGrpSpPr>
            <a:grpSpLocks/>
          </p:cNvGrpSpPr>
          <p:nvPr/>
        </p:nvGrpSpPr>
        <p:grpSpPr bwMode="auto">
          <a:xfrm>
            <a:off x="5256214" y="3893528"/>
            <a:ext cx="538162" cy="1686657"/>
            <a:chOff x="3311" y="2477"/>
            <a:chExt cx="339" cy="1151"/>
          </a:xfrm>
        </p:grpSpPr>
        <p:sp>
          <p:nvSpPr>
            <p:cNvPr id="21534" name="Text Box 9"/>
            <p:cNvSpPr txBox="1">
              <a:spLocks noChangeArrowheads="1"/>
            </p:cNvSpPr>
            <p:nvPr/>
          </p:nvSpPr>
          <p:spPr bwMode="auto">
            <a:xfrm>
              <a:off x="3311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WB</a:t>
              </a:r>
            </a:p>
          </p:txBody>
        </p:sp>
        <p:sp>
          <p:nvSpPr>
            <p:cNvPr id="21535" name="Text Box 14"/>
            <p:cNvSpPr txBox="1">
              <a:spLocks noChangeArrowheads="1"/>
            </p:cNvSpPr>
            <p:nvPr/>
          </p:nvSpPr>
          <p:spPr bwMode="auto">
            <a:xfrm>
              <a:off x="3311" y="2710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MEM</a:t>
              </a:r>
            </a:p>
          </p:txBody>
        </p:sp>
        <p:sp>
          <p:nvSpPr>
            <p:cNvPr id="21536" name="Text Box 19"/>
            <p:cNvSpPr txBox="1">
              <a:spLocks noChangeArrowheads="1"/>
            </p:cNvSpPr>
            <p:nvPr/>
          </p:nvSpPr>
          <p:spPr bwMode="auto">
            <a:xfrm>
              <a:off x="3311" y="2937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EX</a:t>
              </a:r>
            </a:p>
          </p:txBody>
        </p:sp>
        <p:sp>
          <p:nvSpPr>
            <p:cNvPr id="21537" name="Text Box 24"/>
            <p:cNvSpPr txBox="1">
              <a:spLocks noChangeArrowheads="1"/>
            </p:cNvSpPr>
            <p:nvPr/>
          </p:nvSpPr>
          <p:spPr bwMode="auto">
            <a:xfrm>
              <a:off x="3311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ID</a:t>
              </a:r>
            </a:p>
          </p:txBody>
        </p:sp>
        <p:sp>
          <p:nvSpPr>
            <p:cNvPr id="21538" name="Text Box 29"/>
            <p:cNvSpPr txBox="1">
              <a:spLocks noChangeArrowheads="1"/>
            </p:cNvSpPr>
            <p:nvPr/>
          </p:nvSpPr>
          <p:spPr bwMode="auto">
            <a:xfrm>
              <a:off x="3311" y="339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77"/>
                <a:t>IF</a:t>
              </a:r>
            </a:p>
          </p:txBody>
        </p:sp>
      </p:grpSp>
      <p:grpSp>
        <p:nvGrpSpPr>
          <p:cNvPr id="21518" name="Group 144"/>
          <p:cNvGrpSpPr>
            <a:grpSpLocks/>
          </p:cNvGrpSpPr>
          <p:nvPr/>
        </p:nvGrpSpPr>
        <p:grpSpPr bwMode="auto">
          <a:xfrm>
            <a:off x="611188" y="3626829"/>
            <a:ext cx="2386012" cy="2294792"/>
            <a:chOff x="385" y="2295"/>
            <a:chExt cx="1503" cy="1566"/>
          </a:xfrm>
        </p:grpSpPr>
        <p:sp>
          <p:nvSpPr>
            <p:cNvPr id="21527" name="Rectangle 35"/>
            <p:cNvSpPr>
              <a:spLocks noChangeArrowheads="1"/>
            </p:cNvSpPr>
            <p:nvPr/>
          </p:nvSpPr>
          <p:spPr bwMode="auto">
            <a:xfrm>
              <a:off x="704" y="247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lw	$t7, 8($s3)</a:t>
              </a:r>
            </a:p>
          </p:txBody>
        </p:sp>
        <p:sp>
          <p:nvSpPr>
            <p:cNvPr id="21528" name="Rectangle 111"/>
            <p:cNvSpPr>
              <a:spLocks noChangeArrowheads="1"/>
            </p:cNvSpPr>
            <p:nvPr/>
          </p:nvSpPr>
          <p:spPr bwMode="auto">
            <a:xfrm>
              <a:off x="704" y="2705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lw	$t6, 8($s5)</a:t>
              </a:r>
            </a:p>
          </p:txBody>
        </p:sp>
        <p:sp>
          <p:nvSpPr>
            <p:cNvPr id="21529" name="Rectangle 112"/>
            <p:cNvSpPr>
              <a:spLocks noChangeArrowheads="1"/>
            </p:cNvSpPr>
            <p:nvPr/>
          </p:nvSpPr>
          <p:spPr bwMode="auto">
            <a:xfrm>
              <a:off x="704" y="293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ori	$t4, $s3, 7</a:t>
              </a:r>
            </a:p>
          </p:txBody>
        </p:sp>
        <p:sp>
          <p:nvSpPr>
            <p:cNvPr id="21530" name="Rectangle 113"/>
            <p:cNvSpPr>
              <a:spLocks noChangeArrowheads="1"/>
            </p:cNvSpPr>
            <p:nvPr/>
          </p:nvSpPr>
          <p:spPr bwMode="auto">
            <a:xfrm>
              <a:off x="704" y="3170"/>
              <a:ext cx="1184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sub	$s5, $s2, $t3</a:t>
              </a:r>
            </a:p>
          </p:txBody>
        </p:sp>
        <p:sp>
          <p:nvSpPr>
            <p:cNvPr id="21531" name="Rectangle 114"/>
            <p:cNvSpPr>
              <a:spLocks noChangeArrowheads="1"/>
            </p:cNvSpPr>
            <p:nvPr/>
          </p:nvSpPr>
          <p:spPr bwMode="auto">
            <a:xfrm>
              <a:off x="704" y="339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sw 	$s2, 10($s3)</a:t>
              </a:r>
            </a:p>
          </p:txBody>
        </p:sp>
        <p:sp>
          <p:nvSpPr>
            <p:cNvPr id="21532" name="Line 117"/>
            <p:cNvSpPr>
              <a:spLocks noChangeShapeType="1"/>
            </p:cNvSpPr>
            <p:nvPr/>
          </p:nvSpPr>
          <p:spPr bwMode="auto">
            <a:xfrm>
              <a:off x="498" y="2295"/>
              <a:ext cx="0" cy="15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33" name="Text Box 118"/>
            <p:cNvSpPr txBox="1">
              <a:spLocks noChangeArrowheads="1"/>
            </p:cNvSpPr>
            <p:nvPr/>
          </p:nvSpPr>
          <p:spPr bwMode="auto">
            <a:xfrm rot="-5400000">
              <a:off x="-115" y="2931"/>
              <a:ext cx="1225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>
                  <a:latin typeface="Comic Sans MS" pitchFamily="66" charset="0"/>
                </a:rPr>
                <a:t>Instruction Order</a:t>
              </a:r>
            </a:p>
          </p:txBody>
        </p:sp>
      </p:grpSp>
      <p:grpSp>
        <p:nvGrpSpPr>
          <p:cNvPr id="908426" name="Group 138"/>
          <p:cNvGrpSpPr>
            <a:grpSpLocks/>
          </p:cNvGrpSpPr>
          <p:nvPr/>
        </p:nvGrpSpPr>
        <p:grpSpPr bwMode="auto">
          <a:xfrm>
            <a:off x="969963" y="2697775"/>
            <a:ext cx="4826000" cy="2885342"/>
            <a:chOff x="611" y="1661"/>
            <a:chExt cx="3040" cy="1969"/>
          </a:xfrm>
        </p:grpSpPr>
        <p:sp>
          <p:nvSpPr>
            <p:cNvPr id="21524" name="Arc 52"/>
            <p:cNvSpPr>
              <a:spLocks/>
            </p:cNvSpPr>
            <p:nvPr/>
          </p:nvSpPr>
          <p:spPr bwMode="auto">
            <a:xfrm>
              <a:off x="2925" y="2001"/>
              <a:ext cx="567" cy="477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Text Box 62"/>
            <p:cNvSpPr txBox="1">
              <a:spLocks noChangeArrowheads="1"/>
            </p:cNvSpPr>
            <p:nvPr/>
          </p:nvSpPr>
          <p:spPr bwMode="auto">
            <a:xfrm>
              <a:off x="611" y="1661"/>
              <a:ext cx="2314" cy="63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62"/>
                <a:t>Up to five instructions can be in the pipeline during the same cycle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62"/>
                <a:t>Instruction Level Parallelism (ILP)</a:t>
              </a:r>
            </a:p>
          </p:txBody>
        </p:sp>
        <p:sp>
          <p:nvSpPr>
            <p:cNvPr id="21526" name="Rectangle 34"/>
            <p:cNvSpPr>
              <a:spLocks noChangeArrowheads="1"/>
            </p:cNvSpPr>
            <p:nvPr/>
          </p:nvSpPr>
          <p:spPr bwMode="auto">
            <a:xfrm>
              <a:off x="3311" y="2478"/>
              <a:ext cx="340" cy="11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</p:grpSp>
      <p:grpSp>
        <p:nvGrpSpPr>
          <p:cNvPr id="908431" name="Group 143"/>
          <p:cNvGrpSpPr>
            <a:grpSpLocks/>
          </p:cNvGrpSpPr>
          <p:nvPr/>
        </p:nvGrpSpPr>
        <p:grpSpPr bwMode="auto">
          <a:xfrm>
            <a:off x="6227764" y="2897067"/>
            <a:ext cx="2339975" cy="2458915"/>
            <a:chOff x="3923" y="1797"/>
            <a:chExt cx="1474" cy="1678"/>
          </a:xfrm>
        </p:grpSpPr>
        <p:sp>
          <p:nvSpPr>
            <p:cNvPr id="21521" name="Text Box 63"/>
            <p:cNvSpPr txBox="1">
              <a:spLocks noChangeArrowheads="1"/>
            </p:cNvSpPr>
            <p:nvPr/>
          </p:nvSpPr>
          <p:spPr bwMode="auto">
            <a:xfrm>
              <a:off x="3923" y="1797"/>
              <a:ext cx="1474" cy="79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6462" tIns="0" rIns="66462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662"/>
                <a:t>ALU instructions skip the MEM stage. Store instructions skip the WB stage </a:t>
              </a:r>
            </a:p>
          </p:txBody>
        </p:sp>
        <p:sp>
          <p:nvSpPr>
            <p:cNvPr id="21522" name="Line 140"/>
            <p:cNvSpPr>
              <a:spLocks noChangeShapeType="1"/>
            </p:cNvSpPr>
            <p:nvPr/>
          </p:nvSpPr>
          <p:spPr bwMode="auto">
            <a:xfrm flipH="1">
              <a:off x="3923" y="2591"/>
              <a:ext cx="295" cy="45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41"/>
            <p:cNvSpPr>
              <a:spLocks noChangeShapeType="1"/>
            </p:cNvSpPr>
            <p:nvPr/>
          </p:nvSpPr>
          <p:spPr bwMode="auto">
            <a:xfrm flipH="1">
              <a:off x="4830" y="2591"/>
              <a:ext cx="0" cy="8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766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0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0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3" grpId="0" animBg="1"/>
      <p:bldP spid="9083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32925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Signals</a:t>
            </a:r>
            <a:endParaRPr lang="en-US" dirty="0"/>
          </a:p>
        </p:txBody>
      </p:sp>
      <p:sp>
        <p:nvSpPr>
          <p:cNvPr id="4" name="Rectangle 136"/>
          <p:cNvSpPr txBox="1">
            <a:spLocks noChangeArrowheads="1"/>
          </p:cNvSpPr>
          <p:nvPr/>
        </p:nvSpPr>
        <p:spPr bwMode="auto">
          <a:xfrm>
            <a:off x="512764" y="5449694"/>
            <a:ext cx="8091487" cy="4982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215"/>
              <a:t>Same control signals used in the single-cycle datapath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60433" y="1183090"/>
            <a:ext cx="8551332" cy="3947549"/>
            <a:chOff x="360433" y="995929"/>
            <a:chExt cx="8551332" cy="4276511"/>
          </a:xfrm>
        </p:grpSpPr>
        <p:sp>
          <p:nvSpPr>
            <p:cNvPr id="86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81432" y="2771603"/>
              <a:ext cx="5030333" cy="1959837"/>
              <a:chOff x="3881432" y="3928265"/>
              <a:chExt cx="5030333" cy="1959837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11"/>
              <p:cNvGrpSpPr>
                <a:grpSpLocks/>
              </p:cNvGrpSpPr>
              <p:nvPr/>
            </p:nvGrpSpPr>
            <p:grpSpPr bwMode="auto">
              <a:xfrm>
                <a:off x="3881432" y="3928265"/>
                <a:ext cx="931892" cy="1283168"/>
                <a:chOff x="3639628" y="4110295"/>
                <a:chExt cx="932372" cy="1282349"/>
              </a:xfrm>
            </p:grpSpPr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8441" rIns="844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108" b="1" dirty="0"/>
                </a:p>
                <a:p>
                  <a:pPr algn="ctr" eaLnBrk="1" hangingPunct="1"/>
                  <a:endParaRPr lang="en-US" sz="1108" b="1" dirty="0"/>
                </a:p>
                <a:p>
                  <a:pPr algn="ctr" eaLnBrk="1" hangingPunct="1"/>
                  <a:r>
                    <a:rPr lang="en-US" sz="1108" b="1" dirty="0"/>
                    <a:t>Registers</a:t>
                  </a:r>
                </a:p>
              </p:txBody>
            </p:sp>
            <p:sp>
              <p:nvSpPr>
                <p:cNvPr id="10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923"/>
                    <a:t> RA</a:t>
                  </a:r>
                </a:p>
              </p:txBody>
            </p:sp>
            <p:sp>
              <p:nvSpPr>
                <p:cNvPr id="11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923" dirty="0"/>
                    <a:t>RB</a:t>
                  </a:r>
                </a:p>
              </p:txBody>
            </p:sp>
            <p:sp>
              <p:nvSpPr>
                <p:cNvPr id="12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923"/>
                    <a:t>BusA</a:t>
                  </a:r>
                </a:p>
              </p:txBody>
            </p:sp>
            <p:sp>
              <p:nvSpPr>
                <p:cNvPr id="13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923" dirty="0" err="1"/>
                    <a:t>BusB</a:t>
                  </a:r>
                  <a:endParaRPr lang="en-US" sz="923" dirty="0"/>
                </a:p>
              </p:txBody>
            </p:sp>
            <p:sp>
              <p:nvSpPr>
                <p:cNvPr id="14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923" dirty="0"/>
                    <a:t>RW</a:t>
                  </a:r>
                </a:p>
              </p:txBody>
            </p:sp>
            <p:sp>
              <p:nvSpPr>
                <p:cNvPr id="15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923" dirty="0" err="1"/>
                    <a:t>BusW</a:t>
                  </a:r>
                  <a:endParaRPr lang="en-US" sz="923" dirty="0"/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3974220" y="5346635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8" name="Freeform 7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108" dirty="0" err="1"/>
                <a:t>clk</a:t>
              </a:r>
              <a:endParaRPr lang="en-US" sz="1108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Branch Target Address</a:t>
              </a:r>
            </a:p>
          </p:txBody>
        </p:sp>
        <p:grpSp>
          <p:nvGrpSpPr>
            <p:cNvPr id="32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U</a:t>
                </a:r>
              </a:p>
            </p:txBody>
          </p:sp>
        </p:grp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9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40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923"/>
                  <a:t>Address</a:t>
                </a:r>
              </a:p>
            </p:txBody>
          </p:sp>
          <p:sp>
            <p:nvSpPr>
              <p:cNvPr id="42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923"/>
                  <a:t>Instruction</a:t>
                </a:r>
              </a:p>
            </p:txBody>
          </p: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108" b="1" dirty="0"/>
                  <a:t>Instruction</a:t>
                </a:r>
              </a:p>
              <a:p>
                <a:pPr algn="ctr"/>
                <a:r>
                  <a:rPr lang="en-US" sz="1108" b="1" dirty="0"/>
                  <a:t>Memory</a:t>
                </a:r>
              </a:p>
            </p:txBody>
          </p:sp>
        </p:grp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 err="1"/>
                <a:t>Rs</a:t>
              </a:r>
              <a:endParaRPr lang="en-US" sz="923" dirty="0"/>
            </a:p>
          </p:txBody>
        </p:sp>
        <p:sp>
          <p:nvSpPr>
            <p:cNvPr id="47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Rd</a:t>
              </a:r>
            </a:p>
          </p:txBody>
        </p:sp>
        <p:grpSp>
          <p:nvGrpSpPr>
            <p:cNvPr id="48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49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108" dirty="0"/>
                  <a:t>Ext</a:t>
                </a:r>
              </a:p>
            </p:txBody>
          </p:sp>
        </p:grpSp>
        <p:sp>
          <p:nvSpPr>
            <p:cNvPr id="51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Rt</a:t>
              </a:r>
            </a:p>
          </p:txBody>
        </p:sp>
        <p:sp>
          <p:nvSpPr>
            <p:cNvPr id="52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Jump Target = PC[31:28] ‖ Imm26</a:t>
              </a:r>
            </a:p>
          </p:txBody>
        </p:sp>
        <p:sp>
          <p:nvSpPr>
            <p:cNvPr id="55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ALU Result</a:t>
              </a:r>
            </a:p>
          </p:txBody>
        </p:sp>
        <p:grpSp>
          <p:nvGrpSpPr>
            <p:cNvPr id="56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57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b="1" dirty="0"/>
                  <a:t>Data</a:t>
                </a:r>
              </a:p>
              <a:p>
                <a:pPr algn="ctr" eaLnBrk="1" hangingPunct="1"/>
                <a:r>
                  <a:rPr lang="en-US" sz="1108" b="1" dirty="0"/>
                  <a:t>Memory</a:t>
                </a:r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 Address</a:t>
                </a:r>
              </a:p>
            </p:txBody>
          </p:sp>
          <p:sp>
            <p:nvSpPr>
              <p:cNvPr id="59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923"/>
                  <a:t>Data_in</a:t>
                </a:r>
              </a:p>
            </p:txBody>
          </p:sp>
          <p:sp>
            <p:nvSpPr>
              <p:cNvPr id="60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/>
                  <a:t>Data_out</a:t>
                </a:r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923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Next PC Address</a:t>
              </a:r>
            </a:p>
          </p:txBody>
        </p:sp>
        <p:sp>
          <p:nvSpPr>
            <p:cNvPr id="73" name="Line 87"/>
            <p:cNvSpPr>
              <a:spLocks noChangeShapeType="1"/>
            </p:cNvSpPr>
            <p:nvPr/>
          </p:nvSpPr>
          <p:spPr bwMode="auto">
            <a:xfrm flipV="1">
              <a:off x="3672827" y="4516094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Rectangle 88"/>
            <p:cNvSpPr>
              <a:spLocks noChangeArrowheads="1"/>
            </p:cNvSpPr>
            <p:nvPr/>
          </p:nvSpPr>
          <p:spPr bwMode="auto">
            <a:xfrm>
              <a:off x="3353225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RegDst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923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7" name="Straight Arrow Connector 76"/>
            <p:cNvCxnSpPr>
              <a:stCxn id="87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79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477" b="1" dirty="0">
                    <a:latin typeface="+mn-lt"/>
                  </a:rPr>
                  <a:t>+</a:t>
                </a: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82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  <p:sp>
            <p:nvSpPr>
              <p:cNvPr id="84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8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2</a:t>
                </a:r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2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477"/>
                <a:t> </a:t>
              </a:r>
              <a:r>
                <a:rPr lang="en-US" sz="1292"/>
                <a:t>+1</a:t>
              </a:r>
            </a:p>
          </p:txBody>
        </p:sp>
        <p:sp>
          <p:nvSpPr>
            <p:cNvPr id="93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ID = Instruction Decode</a:t>
              </a: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98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 flipV="1">
              <a:off x="6064072" y="3676527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5757475" y="5075903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01" name="Line 36"/>
            <p:cNvSpPr>
              <a:spLocks noChangeShapeType="1"/>
            </p:cNvSpPr>
            <p:nvPr/>
          </p:nvSpPr>
          <p:spPr bwMode="auto">
            <a:xfrm flipV="1">
              <a:off x="4423897" y="4054770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Rectangle 37"/>
            <p:cNvSpPr>
              <a:spLocks noChangeArrowheads="1"/>
            </p:cNvSpPr>
            <p:nvPr/>
          </p:nvSpPr>
          <p:spPr bwMode="auto">
            <a:xfrm>
              <a:off x="4215263" y="5075903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89"/>
            <p:cNvSpPr>
              <a:spLocks noChangeArrowheads="1"/>
            </p:cNvSpPr>
            <p:nvPr/>
          </p:nvSpPr>
          <p:spPr bwMode="auto">
            <a:xfrm>
              <a:off x="5388892" y="5075903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 flipV="1">
              <a:off x="5588299" y="3852813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Rectangle 89"/>
            <p:cNvSpPr>
              <a:spLocks noChangeArrowheads="1"/>
            </p:cNvSpPr>
            <p:nvPr/>
          </p:nvSpPr>
          <p:spPr bwMode="auto">
            <a:xfrm>
              <a:off x="6837895" y="5075903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06" name="Line 99"/>
            <p:cNvSpPr>
              <a:spLocks noChangeShapeType="1"/>
            </p:cNvSpPr>
            <p:nvPr/>
          </p:nvSpPr>
          <p:spPr bwMode="auto">
            <a:xfrm flipV="1">
              <a:off x="7106730" y="4049543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Rectangle 89"/>
            <p:cNvSpPr>
              <a:spLocks noChangeArrowheads="1"/>
            </p:cNvSpPr>
            <p:nvPr/>
          </p:nvSpPr>
          <p:spPr bwMode="auto">
            <a:xfrm>
              <a:off x="7452375" y="5075903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99"/>
            <p:cNvSpPr>
              <a:spLocks noChangeShapeType="1"/>
            </p:cNvSpPr>
            <p:nvPr/>
          </p:nvSpPr>
          <p:spPr bwMode="auto">
            <a:xfrm flipV="1">
              <a:off x="7682805" y="4049544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1</a:t>
              </a:r>
            </a:p>
          </p:txBody>
        </p:sp>
        <p:sp>
          <p:nvSpPr>
            <p:cNvPr id="111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0</a:t>
              </a:r>
            </a:p>
          </p:txBody>
        </p:sp>
        <p:sp>
          <p:nvSpPr>
            <p:cNvPr id="112" name="Rectangle 89"/>
            <p:cNvSpPr>
              <a:spLocks noChangeArrowheads="1"/>
            </p:cNvSpPr>
            <p:nvPr/>
          </p:nvSpPr>
          <p:spPr bwMode="auto">
            <a:xfrm>
              <a:off x="7984895" y="5075903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WBdata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13" name="Line 99"/>
            <p:cNvSpPr>
              <a:spLocks noChangeShapeType="1"/>
            </p:cNvSpPr>
            <p:nvPr/>
          </p:nvSpPr>
          <p:spPr bwMode="auto">
            <a:xfrm flipV="1">
              <a:off x="8211210" y="3707869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Rectangle 88"/>
            <p:cNvSpPr>
              <a:spLocks noChangeArrowheads="1"/>
            </p:cNvSpPr>
            <p:nvPr/>
          </p:nvSpPr>
          <p:spPr bwMode="auto">
            <a:xfrm>
              <a:off x="688858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PCSrc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grpSp>
          <p:nvGrpSpPr>
            <p:cNvPr id="116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117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8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9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Zero</a:t>
              </a:r>
            </a:p>
          </p:txBody>
        </p:sp>
        <p:sp>
          <p:nvSpPr>
            <p:cNvPr id="121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Isosceles Triangle 124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9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130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/>
                  <a:t>PC</a:t>
                </a:r>
              </a:p>
            </p:txBody>
          </p:sp>
          <p:sp>
            <p:nvSpPr>
              <p:cNvPr id="131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738"/>
                  <a:t>00</a:t>
                </a:r>
              </a:p>
            </p:txBody>
          </p:sp>
        </p:grpSp>
        <p:sp>
          <p:nvSpPr>
            <p:cNvPr id="134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 err="1">
                  <a:latin typeface="+mn-lt"/>
                </a:rPr>
                <a:t>Inst</a:t>
              </a:r>
              <a:endParaRPr lang="en-US" sz="1108" dirty="0">
                <a:latin typeface="+mn-lt"/>
              </a:endParaRPr>
            </a:p>
          </p:txBody>
        </p:sp>
        <p:sp>
          <p:nvSpPr>
            <p:cNvPr id="13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NPC</a:t>
              </a:r>
            </a:p>
          </p:txBody>
        </p:sp>
        <p:sp>
          <p:nvSpPr>
            <p:cNvPr id="139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BTA</a:t>
              </a:r>
            </a:p>
          </p:txBody>
        </p:sp>
        <p:sp>
          <p:nvSpPr>
            <p:cNvPr id="141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A</a:t>
              </a:r>
            </a:p>
          </p:txBody>
        </p:sp>
        <p:sp>
          <p:nvSpPr>
            <p:cNvPr id="144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B</a:t>
              </a:r>
            </a:p>
          </p:txBody>
        </p:sp>
        <p:sp>
          <p:nvSpPr>
            <p:cNvPr id="146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 err="1">
                  <a:latin typeface="+mn-lt"/>
                </a:rPr>
                <a:t>Imm</a:t>
              </a:r>
              <a:endParaRPr lang="en-US" sz="1108" dirty="0">
                <a:latin typeface="+mn-lt"/>
              </a:endParaRPr>
            </a:p>
          </p:txBody>
        </p:sp>
        <p:sp>
          <p:nvSpPr>
            <p:cNvPr id="148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D</a:t>
              </a: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R</a:t>
              </a:r>
            </a:p>
          </p:txBody>
        </p:sp>
        <p:sp>
          <p:nvSpPr>
            <p:cNvPr id="154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Data</a:t>
              </a:r>
            </a:p>
          </p:txBody>
        </p:sp>
        <p:sp>
          <p:nvSpPr>
            <p:cNvPr id="156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159" name="Group 158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163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831" dirty="0"/>
                    <a:t>1</a:t>
                  </a:r>
                </a:p>
              </p:txBody>
            </p:sp>
            <p:sp>
              <p:nvSpPr>
                <p:cNvPr id="165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923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66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831" dirty="0"/>
                    <a:t>0</a:t>
                  </a:r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161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Rd2</a:t>
                  </a:r>
                </a:p>
              </p:txBody>
            </p:sp>
          </p:grpSp>
        </p:grpSp>
        <p:grpSp>
          <p:nvGrpSpPr>
            <p:cNvPr id="167" name="Group 166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16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>
                    <a:latin typeface="+mn-lt"/>
                  </a:rPr>
                  <a:t>Rd3</a:t>
                </a:r>
              </a:p>
            </p:txBody>
          </p:sp>
          <p:sp>
            <p:nvSpPr>
              <p:cNvPr id="169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17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>
                    <a:latin typeface="+mn-lt"/>
                  </a:rPr>
                  <a:t>Rd4</a:t>
                </a:r>
              </a:p>
            </p:txBody>
          </p:sp>
          <p:sp>
            <p:nvSpPr>
              <p:cNvPr id="172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819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3"/>
          <p:cNvGrpSpPr/>
          <p:nvPr/>
        </p:nvGrpSpPr>
        <p:grpSpPr>
          <a:xfrm>
            <a:off x="4215264" y="3903984"/>
            <a:ext cx="4570928" cy="1864767"/>
            <a:chOff x="4215263" y="4045226"/>
            <a:chExt cx="4570928" cy="2020164"/>
          </a:xfrm>
        </p:grpSpPr>
        <p:sp>
          <p:nvSpPr>
            <p:cNvPr id="229" name="Freeform 228"/>
            <p:cNvSpPr/>
            <p:nvPr/>
          </p:nvSpPr>
          <p:spPr>
            <a:xfrm>
              <a:off x="4422913" y="4045226"/>
              <a:ext cx="4363278" cy="2020164"/>
            </a:xfrm>
            <a:custGeom>
              <a:avLst/>
              <a:gdLst>
                <a:gd name="connsiteX0" fmla="*/ 4229100 w 4363278"/>
                <a:gd name="connsiteY0" fmla="*/ 2221396 h 2221396"/>
                <a:gd name="connsiteX1" fmla="*/ 4363278 w 4363278"/>
                <a:gd name="connsiteY1" fmla="*/ 2221396 h 2221396"/>
                <a:gd name="connsiteX2" fmla="*/ 4363278 w 4363278"/>
                <a:gd name="connsiteY2" fmla="*/ 1331844 h 2221396"/>
                <a:gd name="connsiteX3" fmla="*/ 0 w 4363278"/>
                <a:gd name="connsiteY3" fmla="*/ 1331844 h 2221396"/>
                <a:gd name="connsiteX4" fmla="*/ 0 w 4363278"/>
                <a:gd name="connsiteY4" fmla="*/ 0 h 22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3278" h="2221396">
                  <a:moveTo>
                    <a:pt x="4229100" y="2221396"/>
                  </a:moveTo>
                  <a:lnTo>
                    <a:pt x="4363278" y="2221396"/>
                  </a:lnTo>
                  <a:lnTo>
                    <a:pt x="4363278" y="1331844"/>
                  </a:lnTo>
                  <a:lnTo>
                    <a:pt x="0" y="13318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37"/>
            <p:cNvSpPr>
              <a:spLocks noChangeArrowheads="1"/>
            </p:cNvSpPr>
            <p:nvPr/>
          </p:nvSpPr>
          <p:spPr bwMode="auto">
            <a:xfrm>
              <a:off x="4215263" y="4990050"/>
              <a:ext cx="433547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581096" y="3582019"/>
            <a:ext cx="2074506" cy="2286909"/>
            <a:chOff x="6581096" y="3696430"/>
            <a:chExt cx="2074506" cy="2477485"/>
          </a:xfrm>
        </p:grpSpPr>
        <p:sp>
          <p:nvSpPr>
            <p:cNvPr id="220" name="Line 156"/>
            <p:cNvSpPr>
              <a:spLocks noChangeShapeType="1"/>
            </p:cNvSpPr>
            <p:nvPr/>
          </p:nvSpPr>
          <p:spPr bwMode="auto">
            <a:xfrm>
              <a:off x="6583970" y="6065390"/>
              <a:ext cx="188031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2" name="Freeform 153"/>
            <p:cNvSpPr>
              <a:spLocks/>
            </p:cNvSpPr>
            <p:nvPr/>
          </p:nvSpPr>
          <p:spPr bwMode="auto">
            <a:xfrm rot="16200000">
              <a:off x="6275997" y="4351340"/>
              <a:ext cx="1750988" cy="11394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" name="Freeform 153"/>
            <p:cNvSpPr>
              <a:spLocks/>
            </p:cNvSpPr>
            <p:nvPr/>
          </p:nvSpPr>
          <p:spPr bwMode="auto">
            <a:xfrm rot="16200000">
              <a:off x="6281911" y="3995615"/>
              <a:ext cx="2228895" cy="1630526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1" name="Freeform 153"/>
            <p:cNvSpPr>
              <a:spLocks/>
            </p:cNvSpPr>
            <p:nvPr/>
          </p:nvSpPr>
          <p:spPr bwMode="auto">
            <a:xfrm rot="16200000">
              <a:off x="6019950" y="4618258"/>
              <a:ext cx="1611823" cy="4641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27" name="Straight Connector 226"/>
            <p:cNvCxnSpPr/>
            <p:nvPr/>
          </p:nvCxnSpPr>
          <p:spPr bwMode="auto">
            <a:xfrm flipH="1">
              <a:off x="8557177" y="4888390"/>
              <a:ext cx="0" cy="1274763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8" name="Text Box 162"/>
            <p:cNvSpPr txBox="1">
              <a:spLocks noChangeArrowheads="1"/>
            </p:cNvSpPr>
            <p:nvPr/>
          </p:nvSpPr>
          <p:spPr bwMode="auto">
            <a:xfrm rot="16200000">
              <a:off x="8429636" y="5947949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71" name="Rectangle 89"/>
            <p:cNvSpPr>
              <a:spLocks noChangeArrowheads="1"/>
            </p:cNvSpPr>
            <p:nvPr/>
          </p:nvSpPr>
          <p:spPr bwMode="auto">
            <a:xfrm>
              <a:off x="6837895" y="4951645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73" name="Rectangle 89"/>
            <p:cNvSpPr>
              <a:spLocks noChangeArrowheads="1"/>
            </p:cNvSpPr>
            <p:nvPr/>
          </p:nvSpPr>
          <p:spPr bwMode="auto">
            <a:xfrm>
              <a:off x="7452375" y="4960988"/>
              <a:ext cx="465638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78" name="Rectangle 89"/>
            <p:cNvSpPr>
              <a:spLocks noChangeArrowheads="1"/>
            </p:cNvSpPr>
            <p:nvPr/>
          </p:nvSpPr>
          <p:spPr bwMode="auto">
            <a:xfrm>
              <a:off x="7984895" y="4960988"/>
              <a:ext cx="493478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WBdata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Control</a:t>
            </a:r>
            <a:endParaRPr lang="en-US" dirty="0"/>
          </a:p>
        </p:txBody>
      </p:sp>
      <p:grpSp>
        <p:nvGrpSpPr>
          <p:cNvPr id="254" name="Group 253"/>
          <p:cNvGrpSpPr/>
          <p:nvPr/>
        </p:nvGrpSpPr>
        <p:grpSpPr>
          <a:xfrm>
            <a:off x="688858" y="3684121"/>
            <a:ext cx="584200" cy="1171815"/>
            <a:chOff x="688858" y="3807041"/>
            <a:chExt cx="584200" cy="1269466"/>
          </a:xfrm>
        </p:grpSpPr>
        <p:sp>
          <p:nvSpPr>
            <p:cNvPr id="80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94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Rectangle 88"/>
            <p:cNvSpPr>
              <a:spLocks noChangeArrowheads="1"/>
            </p:cNvSpPr>
            <p:nvPr/>
          </p:nvSpPr>
          <p:spPr bwMode="auto">
            <a:xfrm>
              <a:off x="688858" y="4328181"/>
              <a:ext cx="5842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PCSrc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3459144" y="1995586"/>
            <a:ext cx="1695025" cy="3879518"/>
            <a:chOff x="3459143" y="1977794"/>
            <a:chExt cx="1695025" cy="4202811"/>
          </a:xfrm>
        </p:grpSpPr>
        <p:grpSp>
          <p:nvGrpSpPr>
            <p:cNvPr id="231" name="Group 230"/>
            <p:cNvGrpSpPr/>
            <p:nvPr/>
          </p:nvGrpSpPr>
          <p:grpSpPr>
            <a:xfrm>
              <a:off x="3459143" y="4516095"/>
              <a:ext cx="1695025" cy="1664510"/>
              <a:chOff x="3459143" y="4516095"/>
              <a:chExt cx="1695025" cy="1664510"/>
            </a:xfrm>
          </p:grpSpPr>
          <p:sp>
            <p:nvSpPr>
              <p:cNvPr id="175" name="Freeform 174"/>
              <p:cNvSpPr/>
              <p:nvPr/>
            </p:nvSpPr>
            <p:spPr bwMode="auto">
              <a:xfrm>
                <a:off x="3678745" y="4516095"/>
                <a:ext cx="48419" cy="1115978"/>
              </a:xfrm>
              <a:custGeom>
                <a:avLst/>
                <a:gdLst>
                  <a:gd name="connsiteX0" fmla="*/ 0 w 97972"/>
                  <a:gd name="connsiteY0" fmla="*/ 0 h 475861"/>
                  <a:gd name="connsiteX1" fmla="*/ 0 w 97972"/>
                  <a:gd name="connsiteY1" fmla="*/ 368559 h 475861"/>
                  <a:gd name="connsiteX2" fmla="*/ 97972 w 97972"/>
                  <a:gd name="connsiteY2" fmla="*/ 475861 h 475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7972" h="475861">
                    <a:moveTo>
                      <a:pt x="0" y="0"/>
                    </a:moveTo>
                    <a:lnTo>
                      <a:pt x="0" y="368559"/>
                    </a:lnTo>
                    <a:lnTo>
                      <a:pt x="97972" y="475861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triangle" w="med" len="med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" name="Rectangle 88"/>
              <p:cNvSpPr>
                <a:spLocks noChangeArrowheads="1"/>
              </p:cNvSpPr>
              <p:nvPr/>
            </p:nvSpPr>
            <p:spPr bwMode="auto">
              <a:xfrm>
                <a:off x="3459143" y="4990050"/>
                <a:ext cx="478281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84" name="Straight Connector 183"/>
              <p:cNvCxnSpPr/>
              <p:nvPr/>
            </p:nvCxnSpPr>
            <p:spPr bwMode="auto">
              <a:xfrm>
                <a:off x="5068443" y="4859426"/>
                <a:ext cx="0" cy="766763"/>
              </a:xfrm>
              <a:prstGeom prst="line">
                <a:avLst/>
              </a:prstGeom>
              <a:ln w="12700"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85" name="Line 156"/>
              <p:cNvSpPr>
                <a:spLocks noChangeShapeType="1"/>
              </p:cNvSpPr>
              <p:nvPr/>
            </p:nvSpPr>
            <p:spPr bwMode="auto">
              <a:xfrm>
                <a:off x="4379975" y="5873365"/>
                <a:ext cx="59474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6" name="Freeform 155"/>
              <p:cNvSpPr>
                <a:spLocks/>
              </p:cNvSpPr>
              <p:nvPr/>
            </p:nvSpPr>
            <p:spPr bwMode="auto">
              <a:xfrm>
                <a:off x="4371609" y="5656243"/>
                <a:ext cx="594117" cy="140312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44" y="0"/>
                    </a:lnTo>
                    <a:lnTo>
                      <a:pt x="259" y="0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7" name="Freeform 154"/>
              <p:cNvSpPr>
                <a:spLocks/>
              </p:cNvSpPr>
              <p:nvPr/>
            </p:nvSpPr>
            <p:spPr bwMode="auto">
              <a:xfrm flipV="1">
                <a:off x="4432037" y="6017057"/>
                <a:ext cx="538002" cy="48333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15" y="0"/>
                    </a:lnTo>
                    <a:lnTo>
                      <a:pt x="259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8" name="Text Box 160"/>
              <p:cNvSpPr txBox="1">
                <a:spLocks noChangeArrowheads="1"/>
              </p:cNvSpPr>
              <p:nvPr/>
            </p:nvSpPr>
            <p:spPr bwMode="auto">
              <a:xfrm rot="16200000">
                <a:off x="4726518" y="5752954"/>
                <a:ext cx="675852" cy="179449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23">
                    <a:solidFill>
                      <a:srgbClr val="FF0000"/>
                    </a:solidFill>
                  </a:rPr>
                  <a:t>EX</a:t>
                </a:r>
              </a:p>
            </p:txBody>
          </p:sp>
          <p:sp>
            <p:nvSpPr>
              <p:cNvPr id="217" name="Line 36"/>
              <p:cNvSpPr>
                <a:spLocks noChangeShapeType="1"/>
              </p:cNvSpPr>
              <p:nvPr/>
            </p:nvSpPr>
            <p:spPr bwMode="auto">
              <a:xfrm flipV="1">
                <a:off x="4072508" y="5449554"/>
                <a:ext cx="0" cy="17847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" name="Rectangle 76"/>
              <p:cNvSpPr>
                <a:spLocks noChangeArrowheads="1"/>
              </p:cNvSpPr>
              <p:nvPr/>
            </p:nvSpPr>
            <p:spPr bwMode="auto">
              <a:xfrm>
                <a:off x="3866118" y="5270222"/>
                <a:ext cx="422275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2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137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60433" y="1089250"/>
            <a:ext cx="8551332" cy="3594675"/>
            <a:chOff x="360433" y="995929"/>
            <a:chExt cx="8551332" cy="3894231"/>
          </a:xfrm>
        </p:grpSpPr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81432" y="2771604"/>
              <a:ext cx="5030333" cy="1959836"/>
              <a:chOff x="3881432" y="3928266"/>
              <a:chExt cx="5030333" cy="1959836"/>
            </a:xfrm>
          </p:grpSpPr>
          <p:sp>
            <p:nvSpPr>
              <p:cNvPr id="162" name="Freeform 161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3" name="Group 11"/>
              <p:cNvGrpSpPr>
                <a:grpSpLocks/>
              </p:cNvGrpSpPr>
              <p:nvPr/>
            </p:nvGrpSpPr>
            <p:grpSpPr bwMode="auto">
              <a:xfrm>
                <a:off x="3881432" y="3928266"/>
                <a:ext cx="931892" cy="1279567"/>
                <a:chOff x="3639628" y="4110295"/>
                <a:chExt cx="932372" cy="1278750"/>
              </a:xfrm>
            </p:grpSpPr>
            <p:sp>
              <p:nvSpPr>
                <p:cNvPr id="16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8441" rIns="8441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108" b="1" dirty="0"/>
                </a:p>
                <a:p>
                  <a:pPr algn="ctr" eaLnBrk="1" hangingPunct="1"/>
                  <a:endParaRPr lang="en-US" sz="1108" b="1" dirty="0"/>
                </a:p>
                <a:p>
                  <a:pPr algn="ctr" eaLnBrk="1" hangingPunct="1"/>
                  <a:r>
                    <a:rPr lang="en-US" sz="1108" b="1" dirty="0"/>
                    <a:t>Registers</a:t>
                  </a:r>
                </a:p>
              </p:txBody>
            </p:sp>
            <p:sp>
              <p:nvSpPr>
                <p:cNvPr id="166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923"/>
                    <a:t> RA</a:t>
                  </a:r>
                </a:p>
              </p:txBody>
            </p:sp>
            <p:sp>
              <p:nvSpPr>
                <p:cNvPr id="167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923" dirty="0"/>
                    <a:t>RB</a:t>
                  </a:r>
                </a:p>
              </p:txBody>
            </p:sp>
            <p:sp>
              <p:nvSpPr>
                <p:cNvPr id="168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923"/>
                    <a:t>BusA</a:t>
                  </a:r>
                </a:p>
              </p:txBody>
            </p:sp>
            <p:sp>
              <p:nvSpPr>
                <p:cNvPr id="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923" dirty="0" err="1"/>
                    <a:t>BusB</a:t>
                  </a:r>
                  <a:endParaRPr lang="en-US" sz="923" dirty="0"/>
                </a:p>
              </p:txBody>
            </p:sp>
            <p:sp>
              <p:nvSpPr>
                <p:cNvPr id="170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923" dirty="0"/>
                    <a:t>RW</a:t>
                  </a:r>
                </a:p>
              </p:txBody>
            </p:sp>
            <p:sp>
              <p:nvSpPr>
                <p:cNvPr id="171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923" dirty="0" err="1"/>
                    <a:t>BusW</a:t>
                  </a:r>
                  <a:endParaRPr lang="en-US" sz="923" dirty="0"/>
                </a:p>
              </p:txBody>
            </p:sp>
            <p:sp>
              <p:nvSpPr>
                <p:cNvPr id="172" name="Isosceles Triangle 171"/>
                <p:cNvSpPr/>
                <p:nvPr/>
              </p:nvSpPr>
              <p:spPr bwMode="auto">
                <a:xfrm>
                  <a:off x="3979193" y="5341669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64" name="Freeform 163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108" dirty="0" err="1"/>
                <a:t>clk</a:t>
              </a:r>
              <a:endParaRPr lang="en-US" sz="1108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Branch Target Address</a:t>
              </a:r>
            </a:p>
          </p:txBody>
        </p:sp>
        <p:grpSp>
          <p:nvGrpSpPr>
            <p:cNvPr id="21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160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292"/>
                  <a:t>U</a:t>
                </a:r>
              </a:p>
            </p:txBody>
          </p:sp>
        </p:grpSp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156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923"/>
                  <a:t>Address</a:t>
                </a:r>
              </a:p>
            </p:txBody>
          </p:sp>
          <p:sp>
            <p:nvSpPr>
              <p:cNvPr id="158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923"/>
                  <a:t>Instruction</a:t>
                </a:r>
              </a:p>
            </p:txBody>
          </p:sp>
          <p:sp>
            <p:nvSpPr>
              <p:cNvPr id="159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108" b="1" dirty="0"/>
                  <a:t>Instruction</a:t>
                </a:r>
              </a:p>
              <a:p>
                <a:pPr algn="ctr"/>
                <a:r>
                  <a:rPr lang="en-US" sz="1108" b="1" dirty="0"/>
                  <a:t>Memory</a:t>
                </a:r>
              </a:p>
            </p:txBody>
          </p:sp>
        </p:grpSp>
        <p:sp>
          <p:nvSpPr>
            <p:cNvPr id="27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 err="1"/>
                <a:t>Rs</a:t>
              </a:r>
              <a:endParaRPr lang="en-US" sz="923" dirty="0"/>
            </a:p>
          </p:txBody>
        </p:sp>
        <p:sp>
          <p:nvSpPr>
            <p:cNvPr id="30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Rd</a:t>
              </a:r>
            </a:p>
          </p:txBody>
        </p:sp>
        <p:grpSp>
          <p:nvGrpSpPr>
            <p:cNvPr id="31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154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108" dirty="0"/>
                  <a:t>Ext</a:t>
                </a:r>
              </a:p>
            </p:txBody>
          </p:sp>
        </p:grpSp>
        <p:sp>
          <p:nvSpPr>
            <p:cNvPr id="32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/>
                <a:t>Rt</a:t>
              </a:r>
            </a:p>
          </p:txBody>
        </p:sp>
        <p:sp>
          <p:nvSpPr>
            <p:cNvPr id="33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Jump Target = PC[31:28] ‖ Imm26</a:t>
              </a:r>
            </a:p>
          </p:txBody>
        </p:sp>
        <p:sp>
          <p:nvSpPr>
            <p:cNvPr id="36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ALU Result</a:t>
              </a:r>
            </a:p>
          </p:txBody>
        </p:sp>
        <p:grpSp>
          <p:nvGrpSpPr>
            <p:cNvPr id="37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149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b="1" dirty="0"/>
                  <a:t>Data</a:t>
                </a:r>
              </a:p>
              <a:p>
                <a:pPr algn="ctr" eaLnBrk="1" hangingPunct="1"/>
                <a:r>
                  <a:rPr lang="en-US" sz="1108" b="1" dirty="0"/>
                  <a:t>Memory</a:t>
                </a:r>
              </a:p>
            </p:txBody>
          </p:sp>
          <p:sp>
            <p:nvSpPr>
              <p:cNvPr id="150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923"/>
                  <a:t> Address</a:t>
                </a:r>
              </a:p>
            </p:txBody>
          </p:sp>
          <p:sp>
            <p:nvSpPr>
              <p:cNvPr id="151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923"/>
                  <a:t>Data_in</a:t>
                </a:r>
              </a:p>
            </p:txBody>
          </p:sp>
          <p:sp>
            <p:nvSpPr>
              <p:cNvPr id="152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923"/>
                  <a:t>Data_out</a:t>
                </a:r>
              </a:p>
            </p:txBody>
          </p:sp>
          <p:sp>
            <p:nvSpPr>
              <p:cNvPr id="153" name="Isosceles Triangle 152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8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145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923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7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148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</p:grp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Imm16</a:t>
              </a:r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Next PC Address</a:t>
              </a:r>
            </a:p>
          </p:txBody>
        </p:sp>
        <p:sp>
          <p:nvSpPr>
            <p:cNvPr id="47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923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9" name="Straight Arrow Connector 48"/>
            <p:cNvCxnSpPr>
              <a:stCxn id="53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143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477" b="1" dirty="0">
                    <a:latin typeface="+mn-lt"/>
                  </a:rPr>
                  <a:t>+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139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  <p:sp>
            <p:nvSpPr>
              <p:cNvPr id="141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142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2</a:t>
                </a:r>
              </a:p>
            </p:txBody>
          </p:sp>
        </p:grpSp>
        <p:sp>
          <p:nvSpPr>
            <p:cNvPr id="53" name="Freeform 52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58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477"/>
                <a:t> </a:t>
              </a:r>
              <a:r>
                <a:rPr lang="en-US" sz="1292"/>
                <a:t>+1</a:t>
              </a:r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ID = Instruction Decode</a:t>
              </a:r>
            </a:p>
          </p:txBody>
        </p:sp>
        <p:sp>
          <p:nvSpPr>
            <p:cNvPr id="60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EX = Execute</a:t>
              </a: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MEM = Memory Access</a:t>
              </a:r>
            </a:p>
          </p:txBody>
        </p:sp>
        <p:sp>
          <p:nvSpPr>
            <p:cNvPr id="64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75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1</a:t>
              </a:r>
            </a:p>
          </p:txBody>
        </p:sp>
        <p:sp>
          <p:nvSpPr>
            <p:cNvPr id="77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831" dirty="0"/>
                <a:t>0</a:t>
              </a:r>
            </a:p>
          </p:txBody>
        </p:sp>
        <p:sp>
          <p:nvSpPr>
            <p:cNvPr id="85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Isosceles Triangle 88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3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134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/>
                  <a:t>PC</a:t>
                </a:r>
              </a:p>
            </p:txBody>
          </p:sp>
          <p:sp>
            <p:nvSpPr>
              <p:cNvPr id="135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738"/>
                  <a:t>00</a:t>
                </a:r>
              </a:p>
            </p:txBody>
          </p:sp>
        </p:grpSp>
        <p:sp>
          <p:nvSpPr>
            <p:cNvPr id="132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 err="1">
                  <a:latin typeface="+mn-lt"/>
                </a:rPr>
                <a:t>Inst</a:t>
              </a:r>
              <a:endParaRPr lang="en-US" sz="1108" dirty="0">
                <a:latin typeface="+mn-lt"/>
              </a:endParaRPr>
            </a:p>
          </p:txBody>
        </p:sp>
        <p:sp>
          <p:nvSpPr>
            <p:cNvPr id="130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NPC</a:t>
              </a:r>
            </a:p>
          </p:txBody>
        </p:sp>
        <p:sp>
          <p:nvSpPr>
            <p:cNvPr id="96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BTA</a:t>
              </a:r>
            </a:p>
          </p:txBody>
        </p:sp>
        <p:sp>
          <p:nvSpPr>
            <p:cNvPr id="128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A</a:t>
              </a:r>
            </a:p>
          </p:txBody>
        </p:sp>
        <p:sp>
          <p:nvSpPr>
            <p:cNvPr id="126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B</a:t>
              </a:r>
            </a:p>
          </p:txBody>
        </p:sp>
        <p:sp>
          <p:nvSpPr>
            <p:cNvPr id="99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 err="1">
                  <a:latin typeface="+mn-lt"/>
                </a:rPr>
                <a:t>Imm</a:t>
              </a:r>
              <a:endParaRPr lang="en-US" sz="1108" dirty="0">
                <a:latin typeface="+mn-lt"/>
              </a:endParaRPr>
            </a:p>
          </p:txBody>
        </p:sp>
        <p:sp>
          <p:nvSpPr>
            <p:cNvPr id="124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D</a:t>
              </a:r>
            </a:p>
          </p:txBody>
        </p:sp>
        <p:sp>
          <p:nvSpPr>
            <p:cNvPr id="122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R</a:t>
              </a:r>
            </a:p>
          </p:txBody>
        </p:sp>
        <p:sp>
          <p:nvSpPr>
            <p:cNvPr id="120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Data</a:t>
              </a:r>
            </a:p>
          </p:txBody>
        </p:sp>
        <p:sp>
          <p:nvSpPr>
            <p:cNvPr id="103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116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831" dirty="0"/>
                    <a:t>1</a:t>
                  </a:r>
                </a:p>
              </p:txBody>
            </p:sp>
            <p:sp>
              <p:nvSpPr>
                <p:cNvPr id="118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923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19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831" dirty="0"/>
                    <a:t>0</a:t>
                  </a: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114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108" dirty="0">
                      <a:latin typeface="+mn-lt"/>
                    </a:rPr>
                    <a:t>Rd2</a:t>
                  </a:r>
                </a:p>
              </p:txBody>
            </p:sp>
          </p:grpSp>
        </p:grpSp>
        <p:grpSp>
          <p:nvGrpSpPr>
            <p:cNvPr id="106" name="Group 105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110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>
                    <a:latin typeface="+mn-lt"/>
                  </a:rPr>
                  <a:t>Rd3</a:t>
                </a:r>
              </a:p>
            </p:txBody>
          </p:sp>
          <p:sp>
            <p:nvSpPr>
              <p:cNvPr id="111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10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>
                    <a:latin typeface="+mn-lt"/>
                  </a:rPr>
                  <a:t>Rd4</a:t>
                </a:r>
              </a:p>
            </p:txBody>
          </p:sp>
          <p:sp>
            <p:nvSpPr>
              <p:cNvPr id="109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30" name="Group 229"/>
          <p:cNvGrpSpPr/>
          <p:nvPr/>
        </p:nvGrpSpPr>
        <p:grpSpPr>
          <a:xfrm>
            <a:off x="3153969" y="4454460"/>
            <a:ext cx="1418935" cy="1364258"/>
            <a:chOff x="3153968" y="4641575"/>
            <a:chExt cx="1418936" cy="1477946"/>
          </a:xfrm>
        </p:grpSpPr>
        <p:grpSp>
          <p:nvGrpSpPr>
            <p:cNvPr id="178" name="Group 157"/>
            <p:cNvGrpSpPr>
              <a:grpSpLocks/>
            </p:cNvGrpSpPr>
            <p:nvPr/>
          </p:nvGrpSpPr>
          <p:grpSpPr bwMode="auto">
            <a:xfrm>
              <a:off x="3578449" y="5632076"/>
              <a:ext cx="994455" cy="487445"/>
              <a:chOff x="1870" y="3110"/>
              <a:chExt cx="500" cy="223"/>
            </a:xfrm>
          </p:grpSpPr>
          <p:sp>
            <p:nvSpPr>
              <p:cNvPr id="179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500" cy="223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80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33"/>
                <a:ext cx="500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441" tIns="0" rIns="8441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Main &amp; 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89" name="Freeform 188"/>
            <p:cNvSpPr/>
            <p:nvPr/>
          </p:nvSpPr>
          <p:spPr>
            <a:xfrm>
              <a:off x="3289851" y="4641575"/>
              <a:ext cx="288593" cy="1154980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88"/>
            <p:cNvSpPr>
              <a:spLocks noChangeArrowheads="1"/>
            </p:cNvSpPr>
            <p:nvPr/>
          </p:nvSpPr>
          <p:spPr bwMode="auto">
            <a:xfrm>
              <a:off x="3164649" y="5504753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Op</a:t>
              </a:r>
            </a:p>
          </p:txBody>
        </p:sp>
        <p:cxnSp>
          <p:nvCxnSpPr>
            <p:cNvPr id="192" name="Straight Arrow Connector 191"/>
            <p:cNvCxnSpPr/>
            <p:nvPr/>
          </p:nvCxnSpPr>
          <p:spPr>
            <a:xfrm>
              <a:off x="3428757" y="598858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6" name="Rectangle 88"/>
            <p:cNvSpPr>
              <a:spLocks noChangeArrowheads="1"/>
            </p:cNvSpPr>
            <p:nvPr/>
          </p:nvSpPr>
          <p:spPr bwMode="auto">
            <a:xfrm>
              <a:off x="3153968" y="5912065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func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148070" y="3596903"/>
            <a:ext cx="1439514" cy="2278201"/>
            <a:chOff x="5148070" y="3712554"/>
            <a:chExt cx="1439514" cy="2468051"/>
          </a:xfrm>
        </p:grpSpPr>
        <p:sp>
          <p:nvSpPr>
            <p:cNvPr id="206" name="Line 156"/>
            <p:cNvSpPr>
              <a:spLocks noChangeShapeType="1"/>
            </p:cNvSpPr>
            <p:nvPr/>
          </p:nvSpPr>
          <p:spPr bwMode="auto">
            <a:xfrm>
              <a:off x="5148070" y="5873365"/>
              <a:ext cx="12511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Freeform 153"/>
            <p:cNvSpPr>
              <a:spLocks/>
            </p:cNvSpPr>
            <p:nvPr/>
          </p:nvSpPr>
          <p:spPr bwMode="auto">
            <a:xfrm rot="16200000">
              <a:off x="4508254" y="4493487"/>
              <a:ext cx="1717415" cy="423240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1" name="Freeform 153"/>
            <p:cNvSpPr>
              <a:spLocks/>
            </p:cNvSpPr>
            <p:nvPr/>
          </p:nvSpPr>
          <p:spPr bwMode="auto">
            <a:xfrm rot="16200000">
              <a:off x="4606747" y="4261149"/>
              <a:ext cx="1982341" cy="885151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07" name="Straight Connector 206"/>
            <p:cNvCxnSpPr/>
            <p:nvPr/>
          </p:nvCxnSpPr>
          <p:spPr bwMode="auto">
            <a:xfrm flipH="1">
              <a:off x="6482864" y="4904562"/>
              <a:ext cx="0" cy="1020763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0" name="Rectangle 89"/>
            <p:cNvSpPr>
              <a:spLocks noChangeArrowheads="1"/>
            </p:cNvSpPr>
            <p:nvPr/>
          </p:nvSpPr>
          <p:spPr bwMode="auto">
            <a:xfrm>
              <a:off x="5281015" y="4990050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ALUSrc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12" name="Rectangle 26"/>
            <p:cNvSpPr>
              <a:spLocks noChangeArrowheads="1"/>
            </p:cNvSpPr>
            <p:nvPr/>
          </p:nvSpPr>
          <p:spPr bwMode="auto">
            <a:xfrm>
              <a:off x="5832004" y="4990050"/>
              <a:ext cx="429809" cy="180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16" name="Text Box 161"/>
            <p:cNvSpPr txBox="1">
              <a:spLocks noChangeArrowheads="1"/>
            </p:cNvSpPr>
            <p:nvPr/>
          </p:nvSpPr>
          <p:spPr bwMode="auto">
            <a:xfrm rot="16200000">
              <a:off x="6183973" y="5776994"/>
              <a:ext cx="616789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MEM</a:t>
              </a:r>
            </a:p>
          </p:txBody>
        </p:sp>
      </p:grpSp>
      <p:sp>
        <p:nvSpPr>
          <p:cNvPr id="256" name="Rectangle 191"/>
          <p:cNvSpPr txBox="1">
            <a:spLocks noChangeArrowheads="1"/>
          </p:cNvSpPr>
          <p:nvPr/>
        </p:nvSpPr>
        <p:spPr bwMode="auto">
          <a:xfrm>
            <a:off x="5617851" y="1479208"/>
            <a:ext cx="2676480" cy="74446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46" dirty="0"/>
              <a:t>Pipeline control signals just like data</a:t>
            </a:r>
          </a:p>
        </p:txBody>
      </p:sp>
      <p:grpSp>
        <p:nvGrpSpPr>
          <p:cNvPr id="259" name="Group 258"/>
          <p:cNvGrpSpPr/>
          <p:nvPr/>
        </p:nvGrpSpPr>
        <p:grpSpPr>
          <a:xfrm>
            <a:off x="5904247" y="2373824"/>
            <a:ext cx="335339" cy="430732"/>
            <a:chOff x="5904247" y="2387553"/>
            <a:chExt cx="335339" cy="466626"/>
          </a:xfrm>
        </p:grpSpPr>
        <p:sp>
          <p:nvSpPr>
            <p:cNvPr id="257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Zero</a:t>
              </a: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60633" y="4842485"/>
            <a:ext cx="5267238" cy="1305320"/>
            <a:chOff x="282352" y="4960275"/>
            <a:chExt cx="5706175" cy="1414097"/>
          </a:xfrm>
        </p:grpSpPr>
        <p:grpSp>
          <p:nvGrpSpPr>
            <p:cNvPr id="253" name="Group 252"/>
            <p:cNvGrpSpPr/>
            <p:nvPr/>
          </p:nvGrpSpPr>
          <p:grpSpPr>
            <a:xfrm>
              <a:off x="282352" y="4960275"/>
              <a:ext cx="1618155" cy="821252"/>
              <a:chOff x="-154497" y="5378690"/>
              <a:chExt cx="1493680" cy="821252"/>
            </a:xfrm>
          </p:grpSpPr>
          <p:sp>
            <p:nvSpPr>
              <p:cNvPr id="246" name="AutoShape 158"/>
              <p:cNvSpPr>
                <a:spLocks noChangeArrowheads="1"/>
              </p:cNvSpPr>
              <p:nvPr/>
            </p:nvSpPr>
            <p:spPr bwMode="auto">
              <a:xfrm>
                <a:off x="257286" y="5378836"/>
                <a:ext cx="595530" cy="504043"/>
              </a:xfrm>
              <a:prstGeom prst="roundRect">
                <a:avLst>
                  <a:gd name="adj" fmla="val 36948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47" name="Text Box 159"/>
              <p:cNvSpPr txBox="1">
                <a:spLocks noChangeArrowheads="1"/>
              </p:cNvSpPr>
              <p:nvPr/>
            </p:nvSpPr>
            <p:spPr bwMode="auto">
              <a:xfrm>
                <a:off x="257286" y="5378690"/>
                <a:ext cx="595530" cy="504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441" tIns="0" rIns="8441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PC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  <p:sp>
            <p:nvSpPr>
              <p:cNvPr id="252" name="Rectangle 88"/>
              <p:cNvSpPr>
                <a:spLocks noChangeArrowheads="1"/>
              </p:cNvSpPr>
              <p:nvPr/>
            </p:nvSpPr>
            <p:spPr bwMode="auto">
              <a:xfrm>
                <a:off x="1031943" y="5553101"/>
                <a:ext cx="30724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Zero</a:t>
                </a:r>
              </a:p>
            </p:txBody>
          </p:sp>
          <p:sp>
            <p:nvSpPr>
              <p:cNvPr id="193" name="Line 87"/>
              <p:cNvSpPr>
                <a:spLocks noChangeShapeType="1"/>
              </p:cNvSpPr>
              <p:nvPr/>
            </p:nvSpPr>
            <p:spPr bwMode="auto">
              <a:xfrm flipH="1">
                <a:off x="859948" y="5641181"/>
                <a:ext cx="163195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" name="Rectangle 88"/>
              <p:cNvSpPr>
                <a:spLocks noChangeArrowheads="1"/>
              </p:cNvSpPr>
              <p:nvPr/>
            </p:nvSpPr>
            <p:spPr bwMode="auto">
              <a:xfrm>
                <a:off x="753597" y="5998095"/>
                <a:ext cx="141803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J</a:t>
                </a:r>
              </a:p>
            </p:txBody>
          </p:sp>
          <p:sp>
            <p:nvSpPr>
              <p:cNvPr id="198" name="Rectangle 88"/>
              <p:cNvSpPr>
                <a:spLocks noChangeArrowheads="1"/>
              </p:cNvSpPr>
              <p:nvPr/>
            </p:nvSpPr>
            <p:spPr bwMode="auto">
              <a:xfrm>
                <a:off x="-154497" y="5987155"/>
                <a:ext cx="583376" cy="212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BEQ, BNE</a:t>
                </a:r>
              </a:p>
            </p:txBody>
          </p:sp>
        </p:grpSp>
        <p:sp>
          <p:nvSpPr>
            <p:cNvPr id="4" name="Freeform 3"/>
            <p:cNvSpPr/>
            <p:nvPr/>
          </p:nvSpPr>
          <p:spPr>
            <a:xfrm>
              <a:off x="951399" y="5459972"/>
              <a:ext cx="5037128" cy="914400"/>
            </a:xfrm>
            <a:custGeom>
              <a:avLst/>
              <a:gdLst>
                <a:gd name="connsiteX0" fmla="*/ 4635426 w 5037128"/>
                <a:gd name="connsiteY0" fmla="*/ 496842 h 914400"/>
                <a:gd name="connsiteX1" fmla="*/ 5037128 w 5037128"/>
                <a:gd name="connsiteY1" fmla="*/ 496842 h 914400"/>
                <a:gd name="connsiteX2" fmla="*/ 5037128 w 5037128"/>
                <a:gd name="connsiteY2" fmla="*/ 914400 h 914400"/>
                <a:gd name="connsiteX3" fmla="*/ 0 w 5037128"/>
                <a:gd name="connsiteY3" fmla="*/ 914400 h 914400"/>
                <a:gd name="connsiteX4" fmla="*/ 0 w 5037128"/>
                <a:gd name="connsiteY4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7128" h="914400">
                  <a:moveTo>
                    <a:pt x="4635426" y="496842"/>
                  </a:moveTo>
                  <a:lnTo>
                    <a:pt x="5037128" y="496842"/>
                  </a:lnTo>
                  <a:lnTo>
                    <a:pt x="5037128" y="914400"/>
                  </a:lnTo>
                  <a:lnTo>
                    <a:pt x="0" y="914400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189309" y="5465258"/>
              <a:ext cx="3222575" cy="681836"/>
            </a:xfrm>
            <a:custGeom>
              <a:avLst/>
              <a:gdLst>
                <a:gd name="connsiteX0" fmla="*/ 3208329 w 3208329"/>
                <a:gd name="connsiteY0" fmla="*/ 549697 h 681836"/>
                <a:gd name="connsiteX1" fmla="*/ 3208329 w 3208329"/>
                <a:gd name="connsiteY1" fmla="*/ 681836 h 681836"/>
                <a:gd name="connsiteX2" fmla="*/ 0 w 3208329"/>
                <a:gd name="connsiteY2" fmla="*/ 681836 h 681836"/>
                <a:gd name="connsiteX3" fmla="*/ 5286 w 3208329"/>
                <a:gd name="connsiteY3" fmla="*/ 554982 h 681836"/>
                <a:gd name="connsiteX4" fmla="*/ 5286 w 3208329"/>
                <a:gd name="connsiteY4" fmla="*/ 0 h 68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8329" h="681836">
                  <a:moveTo>
                    <a:pt x="3208329" y="549697"/>
                  </a:moveTo>
                  <a:lnTo>
                    <a:pt x="3208329" y="681836"/>
                  </a:lnTo>
                  <a:lnTo>
                    <a:pt x="0" y="681836"/>
                  </a:lnTo>
                  <a:lnTo>
                    <a:pt x="5286" y="554982"/>
                  </a:lnTo>
                  <a:lnTo>
                    <a:pt x="5286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36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5425" y="552452"/>
            <a:ext cx="1352550" cy="44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62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Pipelined Control – Cont'd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7450" y="1053800"/>
            <a:ext cx="8796550" cy="522559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tabLst>
                <a:tab pos="2646551" algn="l"/>
              </a:tabLst>
            </a:pPr>
            <a:r>
              <a:rPr lang="en-US" altLang="en-US" dirty="0" smtClean="0"/>
              <a:t>ID stage generates all the control signals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2646551" algn="l"/>
              </a:tabLst>
            </a:pPr>
            <a:r>
              <a:rPr lang="en-US" altLang="en-US" dirty="0" smtClean="0"/>
              <a:t>Pipeline the control signals as the instruction moves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tabLst>
                <a:tab pos="2646551" algn="l"/>
              </a:tabLst>
            </a:pPr>
            <a:r>
              <a:rPr lang="en-US" altLang="en-US" dirty="0" smtClean="0"/>
              <a:t>Extend the pipeline registers to include the control signals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2646551" algn="l"/>
              </a:tabLst>
            </a:pPr>
            <a:r>
              <a:rPr lang="en-US" altLang="en-US" dirty="0" smtClean="0"/>
              <a:t>Each stage uses some of the control signals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tabLst>
                <a:tab pos="2646551" algn="l"/>
              </a:tabLst>
            </a:pPr>
            <a:r>
              <a:rPr lang="en-US" altLang="en-US" dirty="0" smtClean="0"/>
              <a:t>Instruction Decode and Register Read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tabLst>
                <a:tab pos="2646551" algn="l"/>
              </a:tabLst>
            </a:pPr>
            <a:r>
              <a:rPr lang="en-US" altLang="en-US" dirty="0" smtClean="0"/>
              <a:t>Control signals are generated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tabLst>
                <a:tab pos="2646551" algn="l"/>
              </a:tabLst>
            </a:pPr>
            <a:r>
              <a:rPr lang="en-US" altLang="en-US" dirty="0" err="1" smtClean="0">
                <a:solidFill>
                  <a:srgbClr val="FF0000"/>
                </a:solidFill>
              </a:rPr>
              <a:t>RegDst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ExtOp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are used in this </a:t>
            </a:r>
            <a:r>
              <a:rPr lang="en-US" altLang="en-US" dirty="0"/>
              <a:t>stage , </a:t>
            </a:r>
            <a:r>
              <a:rPr lang="en-US" altLang="en-US" dirty="0">
                <a:solidFill>
                  <a:srgbClr val="FF0000"/>
                </a:solidFill>
              </a:rPr>
              <a:t>J</a:t>
            </a:r>
            <a:r>
              <a:rPr lang="en-US" altLang="en-US" dirty="0"/>
              <a:t> (Jump) is used by PC control</a:t>
            </a:r>
            <a:endParaRPr lang="en-US" altLang="en-US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tabLst>
                <a:tab pos="2862263" algn="l"/>
              </a:tabLst>
            </a:pPr>
            <a:r>
              <a:rPr lang="en-US" altLang="en-US" dirty="0" smtClean="0"/>
              <a:t>Execution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ALUSrc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ALUOp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>
              <a:lnSpc>
                <a:spcPct val="110000"/>
              </a:lnSpc>
              <a:spcBef>
                <a:spcPts val="600"/>
              </a:spcBef>
              <a:tabLst>
                <a:tab pos="2646551" algn="l"/>
              </a:tabLst>
            </a:pPr>
            <a:r>
              <a:rPr lang="en-US" altLang="en-US" dirty="0" smtClean="0"/>
              <a:t>ALU generates </a:t>
            </a:r>
            <a:r>
              <a:rPr lang="en-US" altLang="en-US" dirty="0" smtClean="0">
                <a:solidFill>
                  <a:srgbClr val="FF0000"/>
                </a:solidFill>
              </a:rPr>
              <a:t>zero</a:t>
            </a:r>
            <a:r>
              <a:rPr lang="en-US" altLang="en-US" dirty="0" smtClean="0"/>
              <a:t> signal for </a:t>
            </a:r>
            <a:r>
              <a:rPr lang="en-US" altLang="en-US" dirty="0"/>
              <a:t>PC control logic (Branch Control)</a:t>
            </a:r>
            <a:endParaRPr lang="en-US" altLang="en-US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tabLst>
                <a:tab pos="2862263" algn="l"/>
              </a:tabLst>
            </a:pPr>
            <a:r>
              <a:rPr lang="en-US" altLang="en-US" dirty="0" smtClean="0"/>
              <a:t>Memory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MemRd</a:t>
            </a:r>
            <a:r>
              <a:rPr lang="en-US" alt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MemWr</a:t>
            </a:r>
            <a:r>
              <a:rPr lang="en-US" alt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/>
              <a:t> and </a:t>
            </a:r>
            <a:r>
              <a:rPr lang="en-US" altLang="en-US" dirty="0" err="1" smtClean="0">
                <a:solidFill>
                  <a:srgbClr val="FF0000"/>
                </a:solidFill>
              </a:rPr>
              <a:t>WBdata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tabLst>
                <a:tab pos="2862263" algn="l"/>
              </a:tabLst>
            </a:pPr>
            <a:r>
              <a:rPr lang="en-US" altLang="en-US" dirty="0" smtClean="0"/>
              <a:t>Write Back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RegWr</a:t>
            </a:r>
            <a:r>
              <a:rPr lang="en-US" altLang="en-US" dirty="0" smtClean="0"/>
              <a:t> control signal is used in the last stage</a:t>
            </a:r>
          </a:p>
        </p:txBody>
      </p:sp>
    </p:spTree>
    <p:extLst>
      <p:ext uri="{BB962C8B-B14F-4D97-AF65-F5344CB8AC3E}">
        <p14:creationId xmlns:p14="http://schemas.microsoft.com/office/powerpoint/2010/main" val="2986802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Signals Summary</a:t>
            </a:r>
            <a:endParaRPr lang="en-US" dirty="0"/>
          </a:p>
        </p:txBody>
      </p:sp>
      <p:graphicFrame>
        <p:nvGraphicFramePr>
          <p:cNvPr id="4" name="Group 969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309045" y="1089251"/>
          <a:ext cx="8564315" cy="4703854"/>
        </p:xfrm>
        <a:graphic>
          <a:graphicData uri="http://schemas.openxmlformats.org/drawingml/2006/table">
            <a:tbl>
              <a:tblPr/>
              <a:tblGrid>
                <a:gridCol w="7298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2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2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88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98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79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60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8084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42098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4150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7432" marR="27432" marT="91447" marB="914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RegDst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solidFill>
                            <a:schemeClr val="bg1"/>
                          </a:solidFill>
                        </a:rPr>
                        <a:t>ExtOp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ALUSrc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MemRd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MemWr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WBdata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RegWr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PCSrc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1=Rd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1=sign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SLTI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1=sign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ANDI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0=zero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0=zero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1=sign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1=sign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0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BNE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X</a:t>
                      </a:r>
                      <a:endParaRPr lang="en-US" sz="1300" dirty="0"/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= jump target</a:t>
                      </a:r>
                    </a:p>
                  </a:txBody>
                  <a:tcPr marL="27433" marR="27433" marT="84414" marB="84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Rectangle 191"/>
          <p:cNvSpPr txBox="1">
            <a:spLocks noChangeArrowheads="1"/>
          </p:cNvSpPr>
          <p:nvPr/>
        </p:nvSpPr>
        <p:spPr bwMode="auto">
          <a:xfrm>
            <a:off x="654690" y="5892828"/>
            <a:ext cx="7911430" cy="40768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46" dirty="0" err="1"/>
              <a:t>PCSrc</a:t>
            </a:r>
            <a:r>
              <a:rPr lang="en-US" altLang="en-US" sz="1846" dirty="0"/>
              <a:t> = 0 or 2 (BTA) for BEQ and BNE, depending on the zero flag</a:t>
            </a:r>
          </a:p>
        </p:txBody>
      </p:sp>
    </p:spTree>
    <p:extLst>
      <p:ext uri="{BB962C8B-B14F-4D97-AF65-F5344CB8AC3E}">
        <p14:creationId xmlns:p14="http://schemas.microsoft.com/office/powerpoint/2010/main" val="283742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7737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rIns="0"/>
          <a:lstStyle/>
          <a:p>
            <a:pPr marL="342900" indent="-342900" eaLnBrk="1" hangingPunct="1">
              <a:spcBef>
                <a:spcPct val="25000"/>
              </a:spcBef>
            </a:pPr>
            <a:r>
              <a:rPr lang="en-US" smtClean="0">
                <a:solidFill>
                  <a:srgbClr val="FF0000"/>
                </a:solidFill>
              </a:rPr>
              <a:t>Hazards:</a:t>
            </a:r>
            <a:r>
              <a:rPr lang="en-US" smtClean="0"/>
              <a:t> situations that would cause incorrect execution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smtClean="0"/>
              <a:t>If next instruction were launched during its designated clock cycle</a:t>
            </a:r>
          </a:p>
          <a:p>
            <a:pPr marL="342900" indent="-342900" eaLnBrk="1" hangingPunct="1">
              <a:spcBef>
                <a:spcPct val="25000"/>
              </a:spcBef>
              <a:buFontTx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Structural hazards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smtClean="0"/>
              <a:t>Caused by resource contention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smtClean="0"/>
              <a:t>Using same resource by two instructions during the same cycle</a:t>
            </a:r>
          </a:p>
          <a:p>
            <a:pPr marL="342900" indent="-342900" eaLnBrk="1" hangingPunct="1">
              <a:spcBef>
                <a:spcPct val="25000"/>
              </a:spcBef>
              <a:buFontTx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Data hazards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smtClean="0"/>
              <a:t>An instruction may compute a result needed by next instruction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smtClean="0"/>
              <a:t>Hardware can detect dependencies between instructions</a:t>
            </a:r>
          </a:p>
          <a:p>
            <a:pPr marL="342900" indent="-342900" eaLnBrk="1" hangingPunct="1">
              <a:spcBef>
                <a:spcPct val="25000"/>
              </a:spcBef>
              <a:buFontTx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Control hazards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smtClean="0"/>
              <a:t>Caused by instructions that change control flow (branches/jumps)</a:t>
            </a:r>
          </a:p>
          <a:p>
            <a:pPr marL="742950" lvl="1" indent="-285750" eaLnBrk="1" hangingPunct="1">
              <a:spcBef>
                <a:spcPct val="25000"/>
              </a:spcBef>
            </a:pPr>
            <a:r>
              <a:rPr lang="en-US" smtClean="0"/>
              <a:t>Delays in changing the flow of control</a:t>
            </a:r>
          </a:p>
          <a:p>
            <a:pPr marL="342900" indent="-342900" eaLnBrk="1" hangingPunct="1">
              <a:spcBef>
                <a:spcPct val="25000"/>
              </a:spcBef>
            </a:pPr>
            <a:r>
              <a:rPr lang="en-US" smtClean="0"/>
              <a:t>Hazards complicate pipeline control and limit performance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 Hazards</a:t>
            </a:r>
          </a:p>
        </p:txBody>
      </p:sp>
    </p:spTree>
    <p:extLst>
      <p:ext uri="{BB962C8B-B14F-4D97-AF65-F5344CB8AC3E}">
        <p14:creationId xmlns:p14="http://schemas.microsoft.com/office/powerpoint/2010/main" val="2682187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Hazards</a:t>
            </a:r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3788"/>
            <a:ext cx="8255000" cy="3090862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smtClean="0">
                <a:solidFill>
                  <a:srgbClr val="FF0000"/>
                </a:solidFill>
              </a:rPr>
              <a:t>Problem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Attempt to use the same hardware resource by two different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mtClean="0"/>
              <a:t>	instructions during the same cycle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>
                <a:solidFill>
                  <a:srgbClr val="FF0000"/>
                </a:solidFill>
              </a:rPr>
              <a:t>Example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Writing back ALU result in stage 4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Conflict with writing load data in stage 5</a:t>
            </a:r>
          </a:p>
        </p:txBody>
      </p:sp>
      <p:grpSp>
        <p:nvGrpSpPr>
          <p:cNvPr id="948279" name="Group 55"/>
          <p:cNvGrpSpPr>
            <a:grpSpLocks/>
          </p:cNvGrpSpPr>
          <p:nvPr/>
        </p:nvGrpSpPr>
        <p:grpSpPr bwMode="auto">
          <a:xfrm>
            <a:off x="611188" y="4027488"/>
            <a:ext cx="8137525" cy="2209800"/>
            <a:chOff x="385" y="2537"/>
            <a:chExt cx="5126" cy="1392"/>
          </a:xfrm>
        </p:grpSpPr>
        <p:sp>
          <p:nvSpPr>
            <p:cNvPr id="28681" name="Text Box 5"/>
            <p:cNvSpPr txBox="1">
              <a:spLocks noChangeArrowheads="1"/>
            </p:cNvSpPr>
            <p:nvPr/>
          </p:nvSpPr>
          <p:spPr bwMode="auto">
            <a:xfrm>
              <a:off x="331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WB</a:t>
              </a:r>
            </a:p>
          </p:txBody>
        </p:sp>
        <p:sp>
          <p:nvSpPr>
            <p:cNvPr id="28682" name="Text Box 6"/>
            <p:cNvSpPr txBox="1">
              <a:spLocks noChangeArrowheads="1"/>
            </p:cNvSpPr>
            <p:nvPr/>
          </p:nvSpPr>
          <p:spPr bwMode="auto">
            <a:xfrm>
              <a:off x="3312" y="2906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WB</a:t>
              </a:r>
            </a:p>
          </p:txBody>
        </p:sp>
        <p:sp>
          <p:nvSpPr>
            <p:cNvPr id="28683" name="Text Box 7"/>
            <p:cNvSpPr txBox="1">
              <a:spLocks noChangeArrowheads="1"/>
            </p:cNvSpPr>
            <p:nvPr/>
          </p:nvSpPr>
          <p:spPr bwMode="auto">
            <a:xfrm>
              <a:off x="331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EX</a:t>
              </a:r>
            </a:p>
          </p:txBody>
        </p:sp>
        <p:sp>
          <p:nvSpPr>
            <p:cNvPr id="28684" name="Text Box 8"/>
            <p:cNvSpPr txBox="1">
              <a:spLocks noChangeArrowheads="1"/>
            </p:cNvSpPr>
            <p:nvPr/>
          </p:nvSpPr>
          <p:spPr bwMode="auto">
            <a:xfrm>
              <a:off x="3311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ID</a:t>
              </a:r>
            </a:p>
          </p:txBody>
        </p:sp>
        <p:sp>
          <p:nvSpPr>
            <p:cNvPr id="28685" name="Text Box 9"/>
            <p:cNvSpPr txBox="1">
              <a:spLocks noChangeArrowheads="1"/>
            </p:cNvSpPr>
            <p:nvPr/>
          </p:nvSpPr>
          <p:spPr bwMode="auto">
            <a:xfrm>
              <a:off x="3651" y="3139"/>
              <a:ext cx="341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WB</a:t>
              </a:r>
            </a:p>
          </p:txBody>
        </p:sp>
        <p:sp>
          <p:nvSpPr>
            <p:cNvPr id="28686" name="Text Box 10"/>
            <p:cNvSpPr txBox="1">
              <a:spLocks noChangeArrowheads="1"/>
            </p:cNvSpPr>
            <p:nvPr/>
          </p:nvSpPr>
          <p:spPr bwMode="auto">
            <a:xfrm>
              <a:off x="3651" y="3362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EX</a:t>
              </a:r>
            </a:p>
          </p:txBody>
        </p:sp>
        <p:sp>
          <p:nvSpPr>
            <p:cNvPr id="28687" name="Text Box 11"/>
            <p:cNvSpPr txBox="1">
              <a:spLocks noChangeArrowheads="1"/>
            </p:cNvSpPr>
            <p:nvPr/>
          </p:nvSpPr>
          <p:spPr bwMode="auto">
            <a:xfrm>
              <a:off x="3992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MEM</a:t>
              </a:r>
            </a:p>
          </p:txBody>
        </p:sp>
        <p:sp>
          <p:nvSpPr>
            <p:cNvPr id="28688" name="Text Box 12"/>
            <p:cNvSpPr txBox="1">
              <a:spLocks noChangeArrowheads="1"/>
            </p:cNvSpPr>
            <p:nvPr/>
          </p:nvSpPr>
          <p:spPr bwMode="auto">
            <a:xfrm>
              <a:off x="1950" y="2678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IF</a:t>
              </a:r>
            </a:p>
          </p:txBody>
        </p:sp>
        <p:sp>
          <p:nvSpPr>
            <p:cNvPr id="28689" name="Text Box 13"/>
            <p:cNvSpPr txBox="1">
              <a:spLocks noChangeArrowheads="1"/>
            </p:cNvSpPr>
            <p:nvPr/>
          </p:nvSpPr>
          <p:spPr bwMode="auto">
            <a:xfrm>
              <a:off x="229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ID</a:t>
              </a:r>
            </a:p>
          </p:txBody>
        </p:sp>
        <p:sp>
          <p:nvSpPr>
            <p:cNvPr id="28690" name="Text Box 14"/>
            <p:cNvSpPr txBox="1">
              <a:spLocks noChangeArrowheads="1"/>
            </p:cNvSpPr>
            <p:nvPr/>
          </p:nvSpPr>
          <p:spPr bwMode="auto">
            <a:xfrm>
              <a:off x="2290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IF</a:t>
              </a:r>
            </a:p>
          </p:txBody>
        </p:sp>
        <p:grpSp>
          <p:nvGrpSpPr>
            <p:cNvPr id="28691" name="Group 15"/>
            <p:cNvGrpSpPr>
              <a:grpSpLocks/>
            </p:cNvGrpSpPr>
            <p:nvPr/>
          </p:nvGrpSpPr>
          <p:grpSpPr bwMode="auto">
            <a:xfrm>
              <a:off x="1769" y="3685"/>
              <a:ext cx="3742" cy="244"/>
              <a:chOff x="1769" y="3716"/>
              <a:chExt cx="3742" cy="244"/>
            </a:xfrm>
          </p:grpSpPr>
          <p:sp>
            <p:nvSpPr>
              <p:cNvPr id="28705" name="Line 16"/>
              <p:cNvSpPr>
                <a:spLocks noChangeShapeType="1"/>
              </p:cNvSpPr>
              <p:nvPr/>
            </p:nvSpPr>
            <p:spPr bwMode="auto">
              <a:xfrm flipV="1">
                <a:off x="1769" y="3748"/>
                <a:ext cx="34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6" name="Rectangle 17"/>
              <p:cNvSpPr>
                <a:spLocks noChangeArrowheads="1"/>
              </p:cNvSpPr>
              <p:nvPr/>
            </p:nvSpPr>
            <p:spPr bwMode="auto">
              <a:xfrm>
                <a:off x="4944" y="3748"/>
                <a:ext cx="56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114300" lvl="1" algn="ctr" eaLnBrk="0" hangingPunct="0"/>
                <a:r>
                  <a:rPr lang="en-US" sz="1600">
                    <a:latin typeface="Comic Sans MS" pitchFamily="66" charset="0"/>
                  </a:rPr>
                  <a:t>Time</a:t>
                </a:r>
              </a:p>
            </p:txBody>
          </p:sp>
          <p:sp>
            <p:nvSpPr>
              <p:cNvPr id="28707" name="Line 18"/>
              <p:cNvSpPr>
                <a:spLocks noChangeShapeType="1"/>
              </p:cNvSpPr>
              <p:nvPr/>
            </p:nvSpPr>
            <p:spPr bwMode="auto">
              <a:xfrm>
                <a:off x="195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8" name="Line 19"/>
              <p:cNvSpPr>
                <a:spLocks noChangeShapeType="1"/>
              </p:cNvSpPr>
              <p:nvPr/>
            </p:nvSpPr>
            <p:spPr bwMode="auto">
              <a:xfrm>
                <a:off x="229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9" name="Line 20"/>
              <p:cNvSpPr>
                <a:spLocks noChangeShapeType="1"/>
              </p:cNvSpPr>
              <p:nvPr/>
            </p:nvSpPr>
            <p:spPr bwMode="auto">
              <a:xfrm>
                <a:off x="263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0" name="Line 21"/>
              <p:cNvSpPr>
                <a:spLocks noChangeShapeType="1"/>
              </p:cNvSpPr>
              <p:nvPr/>
            </p:nvSpPr>
            <p:spPr bwMode="auto">
              <a:xfrm>
                <a:off x="297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1" name="Line 22"/>
              <p:cNvSpPr>
                <a:spLocks noChangeShapeType="1"/>
              </p:cNvSpPr>
              <p:nvPr/>
            </p:nvSpPr>
            <p:spPr bwMode="auto">
              <a:xfrm>
                <a:off x="331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2" name="Line 23"/>
              <p:cNvSpPr>
                <a:spLocks noChangeShapeType="1"/>
              </p:cNvSpPr>
              <p:nvPr/>
            </p:nvSpPr>
            <p:spPr bwMode="auto">
              <a:xfrm>
                <a:off x="365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3" name="Line 24"/>
              <p:cNvSpPr>
                <a:spLocks noChangeShapeType="1"/>
              </p:cNvSpPr>
              <p:nvPr/>
            </p:nvSpPr>
            <p:spPr bwMode="auto">
              <a:xfrm>
                <a:off x="399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4" name="Line 25"/>
              <p:cNvSpPr>
                <a:spLocks noChangeShapeType="1"/>
              </p:cNvSpPr>
              <p:nvPr/>
            </p:nvSpPr>
            <p:spPr bwMode="auto">
              <a:xfrm>
                <a:off x="433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5" name="Line 26"/>
              <p:cNvSpPr>
                <a:spLocks noChangeShapeType="1"/>
              </p:cNvSpPr>
              <p:nvPr/>
            </p:nvSpPr>
            <p:spPr bwMode="auto">
              <a:xfrm>
                <a:off x="467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6" name="Line 27"/>
              <p:cNvSpPr>
                <a:spLocks noChangeShapeType="1"/>
              </p:cNvSpPr>
              <p:nvPr/>
            </p:nvSpPr>
            <p:spPr bwMode="auto">
              <a:xfrm>
                <a:off x="501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7" name="Rectangle 28"/>
              <p:cNvSpPr>
                <a:spLocks noChangeArrowheads="1"/>
              </p:cNvSpPr>
              <p:nvPr/>
            </p:nvSpPr>
            <p:spPr bwMode="auto">
              <a:xfrm>
                <a:off x="194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14300" lvl="1" eaLnBrk="0" hangingPunct="0"/>
                <a:r>
                  <a:rPr lang="en-US" sz="160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28718" name="Rectangle 29"/>
              <p:cNvSpPr>
                <a:spLocks noChangeArrowheads="1"/>
              </p:cNvSpPr>
              <p:nvPr/>
            </p:nvSpPr>
            <p:spPr bwMode="auto">
              <a:xfrm>
                <a:off x="296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14300" lvl="1" eaLnBrk="0" hangingPunct="0"/>
                <a:r>
                  <a:rPr lang="en-US" sz="160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28719" name="Rectangle 30"/>
              <p:cNvSpPr>
                <a:spLocks noChangeArrowheads="1"/>
              </p:cNvSpPr>
              <p:nvPr/>
            </p:nvSpPr>
            <p:spPr bwMode="auto">
              <a:xfrm>
                <a:off x="330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14300" lvl="1" eaLnBrk="0" hangingPunct="0"/>
                <a:r>
                  <a:rPr lang="en-US" sz="160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28720" name="Rectangle 31"/>
              <p:cNvSpPr>
                <a:spLocks noChangeArrowheads="1"/>
              </p:cNvSpPr>
              <p:nvPr/>
            </p:nvSpPr>
            <p:spPr bwMode="auto">
              <a:xfrm>
                <a:off x="364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14300" lvl="1" eaLnBrk="0" hangingPunct="0"/>
                <a:r>
                  <a:rPr lang="en-US" sz="160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28721" name="Rectangle 32"/>
              <p:cNvSpPr>
                <a:spLocks noChangeArrowheads="1"/>
              </p:cNvSpPr>
              <p:nvPr/>
            </p:nvSpPr>
            <p:spPr bwMode="auto">
              <a:xfrm>
                <a:off x="3991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14300" lvl="1" eaLnBrk="0" hangingPunct="0"/>
                <a:r>
                  <a:rPr lang="en-US" sz="160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28722" name="Rectangle 33"/>
              <p:cNvSpPr>
                <a:spLocks noChangeArrowheads="1"/>
              </p:cNvSpPr>
              <p:nvPr/>
            </p:nvSpPr>
            <p:spPr bwMode="auto">
              <a:xfrm>
                <a:off x="4329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14300" lvl="1" eaLnBrk="0" hangingPunct="0"/>
                <a:r>
                  <a:rPr lang="en-US" sz="160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28723" name="Rectangle 34"/>
              <p:cNvSpPr>
                <a:spLocks noChangeArrowheads="1"/>
              </p:cNvSpPr>
              <p:nvPr/>
            </p:nvSpPr>
            <p:spPr bwMode="auto">
              <a:xfrm>
                <a:off x="467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14300" lvl="1" eaLnBrk="0" hangingPunct="0"/>
                <a:r>
                  <a:rPr lang="en-US" sz="160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28724" name="Rectangle 35"/>
              <p:cNvSpPr>
                <a:spLocks noChangeArrowheads="1"/>
              </p:cNvSpPr>
              <p:nvPr/>
            </p:nvSpPr>
            <p:spPr bwMode="auto">
              <a:xfrm>
                <a:off x="2284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14300" lvl="1" eaLnBrk="0" hangingPunct="0"/>
                <a:r>
                  <a:rPr lang="en-US" sz="160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28725" name="Rectangle 36"/>
              <p:cNvSpPr>
                <a:spLocks noChangeArrowheads="1"/>
              </p:cNvSpPr>
              <p:nvPr/>
            </p:nvSpPr>
            <p:spPr bwMode="auto">
              <a:xfrm>
                <a:off x="262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14300" lvl="1" eaLnBrk="0" hangingPunct="0"/>
                <a:r>
                  <a:rPr lang="en-US" sz="1600">
                    <a:latin typeface="Comic Sans MS" pitchFamily="66" charset="0"/>
                  </a:rPr>
                  <a:t>CC3</a:t>
                </a:r>
              </a:p>
            </p:txBody>
          </p:sp>
        </p:grpSp>
        <p:sp>
          <p:nvSpPr>
            <p:cNvPr id="28692" name="Text Box 37"/>
            <p:cNvSpPr txBox="1">
              <a:spLocks noChangeArrowheads="1"/>
            </p:cNvSpPr>
            <p:nvPr/>
          </p:nvSpPr>
          <p:spPr bwMode="auto">
            <a:xfrm>
              <a:off x="263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EX</a:t>
              </a:r>
            </a:p>
          </p:txBody>
        </p:sp>
        <p:sp>
          <p:nvSpPr>
            <p:cNvPr id="28693" name="Text Box 38"/>
            <p:cNvSpPr txBox="1">
              <a:spLocks noChangeArrowheads="1"/>
            </p:cNvSpPr>
            <p:nvPr/>
          </p:nvSpPr>
          <p:spPr bwMode="auto">
            <a:xfrm>
              <a:off x="263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ID</a:t>
              </a:r>
            </a:p>
          </p:txBody>
        </p:sp>
        <p:sp>
          <p:nvSpPr>
            <p:cNvPr id="28694" name="Text Box 39"/>
            <p:cNvSpPr txBox="1">
              <a:spLocks noChangeArrowheads="1"/>
            </p:cNvSpPr>
            <p:nvPr/>
          </p:nvSpPr>
          <p:spPr bwMode="auto">
            <a:xfrm>
              <a:off x="263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IF</a:t>
              </a:r>
            </a:p>
          </p:txBody>
        </p:sp>
        <p:sp>
          <p:nvSpPr>
            <p:cNvPr id="28695" name="Text Box 40"/>
            <p:cNvSpPr txBox="1">
              <a:spLocks noChangeArrowheads="1"/>
            </p:cNvSpPr>
            <p:nvPr/>
          </p:nvSpPr>
          <p:spPr bwMode="auto">
            <a:xfrm>
              <a:off x="2971" y="2678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MEM</a:t>
              </a:r>
            </a:p>
          </p:txBody>
        </p:sp>
        <p:sp>
          <p:nvSpPr>
            <p:cNvPr id="28696" name="Text Box 41"/>
            <p:cNvSpPr txBox="1">
              <a:spLocks noChangeArrowheads="1"/>
            </p:cNvSpPr>
            <p:nvPr/>
          </p:nvSpPr>
          <p:spPr bwMode="auto">
            <a:xfrm>
              <a:off x="297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EX</a:t>
              </a:r>
            </a:p>
          </p:txBody>
        </p:sp>
        <p:sp>
          <p:nvSpPr>
            <p:cNvPr id="28697" name="Text Box 42"/>
            <p:cNvSpPr txBox="1">
              <a:spLocks noChangeArrowheads="1"/>
            </p:cNvSpPr>
            <p:nvPr/>
          </p:nvSpPr>
          <p:spPr bwMode="auto">
            <a:xfrm>
              <a:off x="2971" y="3139"/>
              <a:ext cx="339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ID</a:t>
              </a:r>
            </a:p>
          </p:txBody>
        </p:sp>
        <p:sp>
          <p:nvSpPr>
            <p:cNvPr id="28698" name="Text Box 43"/>
            <p:cNvSpPr txBox="1">
              <a:spLocks noChangeArrowheads="1"/>
            </p:cNvSpPr>
            <p:nvPr/>
          </p:nvSpPr>
          <p:spPr bwMode="auto">
            <a:xfrm>
              <a:off x="2971" y="3362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IF</a:t>
              </a:r>
            </a:p>
          </p:txBody>
        </p:sp>
        <p:sp>
          <p:nvSpPr>
            <p:cNvPr id="28699" name="Rectangle 44"/>
            <p:cNvSpPr>
              <a:spLocks noChangeArrowheads="1"/>
            </p:cNvSpPr>
            <p:nvPr/>
          </p:nvSpPr>
          <p:spPr bwMode="auto">
            <a:xfrm>
              <a:off x="704" y="2674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tabLst>
                  <a:tab pos="447675" algn="l"/>
                </a:tabLst>
              </a:pPr>
              <a:r>
                <a:rPr lang="en-US" sz="1600" dirty="0" err="1">
                  <a:latin typeface="Comic Sans MS" pitchFamily="66" charset="0"/>
                </a:rPr>
                <a:t>lw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latin typeface="Comic Sans MS" pitchFamily="66" charset="0"/>
                </a:rPr>
                <a:t>$t6</a:t>
              </a:r>
              <a:r>
                <a:rPr lang="en-US" sz="1600" dirty="0">
                  <a:latin typeface="Comic Sans MS" pitchFamily="66" charset="0"/>
                </a:rPr>
                <a:t>, 8</a:t>
              </a:r>
              <a:r>
                <a:rPr lang="en-US" sz="1600" dirty="0" smtClean="0">
                  <a:latin typeface="Comic Sans MS" pitchFamily="66" charset="0"/>
                </a:rPr>
                <a:t>($s5</a:t>
              </a:r>
              <a:r>
                <a:rPr lang="en-US" sz="16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28700" name="Rectangle 45"/>
            <p:cNvSpPr>
              <a:spLocks noChangeArrowheads="1"/>
            </p:cNvSpPr>
            <p:nvPr/>
          </p:nvSpPr>
          <p:spPr bwMode="auto">
            <a:xfrm>
              <a:off x="704" y="290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tabLst>
                  <a:tab pos="447675" algn="l"/>
                </a:tabLst>
              </a:pPr>
              <a:r>
                <a:rPr lang="en-US" sz="1600" dirty="0" err="1">
                  <a:latin typeface="Comic Sans MS" pitchFamily="66" charset="0"/>
                </a:rPr>
                <a:t>ori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latin typeface="Comic Sans MS" pitchFamily="66" charset="0"/>
                </a:rPr>
                <a:t>$t4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latin typeface="Comic Sans MS" pitchFamily="66" charset="0"/>
                </a:rPr>
                <a:t>$s3</a:t>
              </a:r>
              <a:r>
                <a:rPr lang="en-US" sz="1600" dirty="0">
                  <a:latin typeface="Comic Sans MS" pitchFamily="66" charset="0"/>
                </a:rPr>
                <a:t>, 7</a:t>
              </a:r>
            </a:p>
          </p:txBody>
        </p:sp>
        <p:sp>
          <p:nvSpPr>
            <p:cNvPr id="28701" name="Rectangle 46"/>
            <p:cNvSpPr>
              <a:spLocks noChangeArrowheads="1"/>
            </p:cNvSpPr>
            <p:nvPr/>
          </p:nvSpPr>
          <p:spPr bwMode="auto">
            <a:xfrm>
              <a:off x="704" y="3139"/>
              <a:ext cx="120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tabLst>
                  <a:tab pos="447675" algn="l"/>
                </a:tabLst>
              </a:pPr>
              <a:r>
                <a:rPr lang="en-US" sz="1600" dirty="0">
                  <a:latin typeface="Comic Sans MS" pitchFamily="66" charset="0"/>
                </a:rPr>
                <a:t>sub	</a:t>
              </a:r>
              <a:r>
                <a:rPr lang="en-US" sz="1600" dirty="0" smtClean="0">
                  <a:latin typeface="Comic Sans MS" pitchFamily="66" charset="0"/>
                </a:rPr>
                <a:t>$t5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latin typeface="Comic Sans MS" pitchFamily="66" charset="0"/>
                </a:rPr>
                <a:t>$s2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latin typeface="Comic Sans MS" pitchFamily="66" charset="0"/>
                </a:rPr>
                <a:t>$s3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28702" name="Rectangle 47"/>
            <p:cNvSpPr>
              <a:spLocks noChangeArrowheads="1"/>
            </p:cNvSpPr>
            <p:nvPr/>
          </p:nvSpPr>
          <p:spPr bwMode="auto">
            <a:xfrm>
              <a:off x="704" y="3366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tabLst>
                  <a:tab pos="447675" algn="l"/>
                </a:tabLst>
              </a:pPr>
              <a:r>
                <a:rPr lang="en-US" sz="1600" dirty="0" err="1">
                  <a:latin typeface="Comic Sans MS" pitchFamily="66" charset="0"/>
                </a:rPr>
                <a:t>sw</a:t>
              </a:r>
              <a:r>
                <a:rPr lang="en-US" sz="1600" dirty="0">
                  <a:latin typeface="Comic Sans MS" pitchFamily="66" charset="0"/>
                </a:rPr>
                <a:t> 	</a:t>
              </a:r>
              <a:r>
                <a:rPr lang="en-US" sz="1600" dirty="0" smtClean="0">
                  <a:latin typeface="Comic Sans MS" pitchFamily="66" charset="0"/>
                </a:rPr>
                <a:t>$s2</a:t>
              </a:r>
              <a:r>
                <a:rPr lang="en-US" sz="1600" dirty="0">
                  <a:latin typeface="Comic Sans MS" pitchFamily="66" charset="0"/>
                </a:rPr>
                <a:t>, 10</a:t>
              </a:r>
              <a:r>
                <a:rPr lang="en-US" sz="1600" dirty="0" smtClean="0">
                  <a:latin typeface="Comic Sans MS" pitchFamily="66" charset="0"/>
                </a:rPr>
                <a:t>($s3</a:t>
              </a:r>
              <a:r>
                <a:rPr lang="en-US" sz="16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28703" name="Line 48"/>
            <p:cNvSpPr>
              <a:spLocks noChangeShapeType="1"/>
            </p:cNvSpPr>
            <p:nvPr/>
          </p:nvSpPr>
          <p:spPr bwMode="auto">
            <a:xfrm flipH="1">
              <a:off x="498" y="2537"/>
              <a:ext cx="1" cy="1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4" name="Text Box 49"/>
            <p:cNvSpPr txBox="1">
              <a:spLocks noChangeArrowheads="1"/>
            </p:cNvSpPr>
            <p:nvPr/>
          </p:nvSpPr>
          <p:spPr bwMode="auto">
            <a:xfrm rot="-5400000">
              <a:off x="22" y="3036"/>
              <a:ext cx="952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Instructions</a:t>
              </a:r>
            </a:p>
          </p:txBody>
        </p:sp>
      </p:grpSp>
      <p:grpSp>
        <p:nvGrpSpPr>
          <p:cNvPr id="948278" name="Group 54"/>
          <p:cNvGrpSpPr>
            <a:grpSpLocks/>
          </p:cNvGrpSpPr>
          <p:nvPr/>
        </p:nvGrpSpPr>
        <p:grpSpPr bwMode="auto">
          <a:xfrm>
            <a:off x="5256213" y="2276475"/>
            <a:ext cx="3240087" cy="2700338"/>
            <a:chOff x="3311" y="1434"/>
            <a:chExt cx="2041" cy="1701"/>
          </a:xfrm>
        </p:grpSpPr>
        <p:sp>
          <p:nvSpPr>
            <p:cNvPr id="28678" name="Text Box 51"/>
            <p:cNvSpPr txBox="1">
              <a:spLocks noChangeArrowheads="1"/>
            </p:cNvSpPr>
            <p:nvPr/>
          </p:nvSpPr>
          <p:spPr bwMode="auto">
            <a:xfrm>
              <a:off x="3946" y="1434"/>
              <a:ext cx="1406" cy="102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rgbClr val="FF0000"/>
                  </a:solidFill>
                </a:rPr>
                <a:t>Structural Hazard</a:t>
              </a:r>
            </a:p>
            <a:p>
              <a:pPr algn="ctr">
                <a:spcBef>
                  <a:spcPct val="20000"/>
                </a:spcBef>
              </a:pPr>
              <a:r>
                <a:rPr lang="en-US"/>
                <a:t>Two instructions are attempting to write the register file during same cycle </a:t>
              </a:r>
            </a:p>
          </p:txBody>
        </p:sp>
        <p:sp>
          <p:nvSpPr>
            <p:cNvPr id="28679" name="Rectangle 52"/>
            <p:cNvSpPr>
              <a:spLocks noChangeArrowheads="1"/>
            </p:cNvSpPr>
            <p:nvPr/>
          </p:nvSpPr>
          <p:spPr bwMode="auto">
            <a:xfrm>
              <a:off x="3311" y="2682"/>
              <a:ext cx="340" cy="45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Arc 53"/>
            <p:cNvSpPr>
              <a:spLocks/>
            </p:cNvSpPr>
            <p:nvPr/>
          </p:nvSpPr>
          <p:spPr bwMode="auto">
            <a:xfrm flipV="1">
              <a:off x="3651" y="2455"/>
              <a:ext cx="998" cy="4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4929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Resolving Structural Hazards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3788"/>
            <a:ext cx="8229600" cy="51435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Serious Hazard: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Hazard cannot be ignored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Solution 1: Delay Access to Resource</a:t>
            </a:r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Must have mechanism to delay instruction access to resource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Delay all write backs to the register file to stage 5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mtClean="0"/>
              <a:t>ALU instructions bypass stage 4 (memory) without doing anything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Solution 2: Add more hardware resources (more costly)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Add more hardware to eliminate the structural hazard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mtClean="0"/>
              <a:t>Redesign the register file to have two write ports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mtClean="0"/>
              <a:t>First write port can be used to write back ALU results in stage 4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smtClean="0"/>
              <a:t>Second write port can be used to write back load data in stage 5</a:t>
            </a:r>
          </a:p>
        </p:txBody>
      </p:sp>
    </p:spTree>
    <p:extLst>
      <p:ext uri="{BB962C8B-B14F-4D97-AF65-F5344CB8AC3E}">
        <p14:creationId xmlns:p14="http://schemas.microsoft.com/office/powerpoint/2010/main" val="1879668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16956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Dependency between instructions causes a data hazard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The dependent instructions are close to each other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Pipelined execution might change the order of operand access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Read After Write – RAW Hazard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Given two instructions </a:t>
            </a:r>
            <a:r>
              <a:rPr lang="en-US" i="1" dirty="0" smtClean="0"/>
              <a:t>I </a:t>
            </a:r>
            <a:r>
              <a:rPr lang="en-US" dirty="0" smtClean="0"/>
              <a:t>and </a:t>
            </a:r>
            <a:r>
              <a:rPr lang="en-US" i="1" dirty="0" smtClean="0"/>
              <a:t>J</a:t>
            </a:r>
            <a:r>
              <a:rPr lang="en-US" dirty="0" smtClean="0"/>
              <a:t>, where </a:t>
            </a:r>
            <a:r>
              <a:rPr lang="en-US" i="1" dirty="0" smtClean="0"/>
              <a:t>I </a:t>
            </a:r>
            <a:r>
              <a:rPr lang="en-US" dirty="0" smtClean="0"/>
              <a:t>comes before </a:t>
            </a:r>
            <a:r>
              <a:rPr lang="en-US" i="1" dirty="0" smtClean="0"/>
              <a:t>J</a:t>
            </a:r>
            <a:endParaRPr lang="en-US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Instruction </a:t>
            </a:r>
            <a:r>
              <a:rPr lang="en-US" i="1" dirty="0" smtClean="0"/>
              <a:t>J </a:t>
            </a:r>
            <a:r>
              <a:rPr lang="en-US" dirty="0" smtClean="0"/>
              <a:t>should read an operand after it is written by </a:t>
            </a:r>
            <a:r>
              <a:rPr lang="en-US" i="1" dirty="0" smtClean="0"/>
              <a:t>I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Called a </a:t>
            </a:r>
            <a:r>
              <a:rPr lang="en-US" dirty="0" smtClean="0">
                <a:solidFill>
                  <a:srgbClr val="FF0000"/>
                </a:solidFill>
              </a:rPr>
              <a:t>data dependence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/>
              <a:t>in compiler terminology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I: add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$s1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$s2, $s3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$s1 is written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J: sub $s4,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$s1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$s3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$s1 is read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Hazard occurs when </a:t>
            </a:r>
            <a:r>
              <a:rPr lang="en-US" i="1" dirty="0" smtClean="0"/>
              <a:t>J</a:t>
            </a:r>
            <a:r>
              <a:rPr lang="en-US" dirty="0" smtClean="0"/>
              <a:t> reads the operand before </a:t>
            </a:r>
            <a:r>
              <a:rPr lang="en-US" i="1" dirty="0" smtClean="0"/>
              <a:t>I </a:t>
            </a:r>
            <a:r>
              <a:rPr lang="en-US" dirty="0" smtClean="0"/>
              <a:t>writes 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Hazards</a:t>
            </a:r>
          </a:p>
        </p:txBody>
      </p:sp>
    </p:spTree>
    <p:extLst>
      <p:ext uri="{BB962C8B-B14F-4D97-AF65-F5344CB8AC3E}">
        <p14:creationId xmlns:p14="http://schemas.microsoft.com/office/powerpoint/2010/main" val="6443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87450"/>
            <a:ext cx="8229600" cy="5099050"/>
          </a:xfrm>
        </p:spPr>
        <p:txBody>
          <a:bodyPr/>
          <a:lstStyle/>
          <a:p>
            <a:pPr marL="342900" indent="-342900" eaLnBrk="1" hangingPunct="1">
              <a:spcBef>
                <a:spcPct val="130000"/>
              </a:spcBef>
            </a:pPr>
            <a:r>
              <a:rPr lang="en-US" smtClean="0"/>
              <a:t>Laundry Example: Three Stages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smtClean="0"/>
              <a:t>Wash dirty load of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smtClean="0"/>
              <a:t>Dry wet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smtClean="0"/>
              <a:t>Fold and put clothes into drawers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smtClean="0"/>
              <a:t>Each stage takes 30 minutes to complete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smtClean="0"/>
              <a:t>Four loads of clothes to wash, dry, and fold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7262813" y="2651125"/>
            <a:ext cx="673100" cy="800100"/>
            <a:chOff x="4012" y="2316"/>
            <a:chExt cx="424" cy="504"/>
          </a:xfrm>
        </p:grpSpPr>
        <p:grpSp>
          <p:nvGrpSpPr>
            <p:cNvPr id="5149" name="Group 4"/>
            <p:cNvGrpSpPr>
              <a:grpSpLocks/>
            </p:cNvGrpSpPr>
            <p:nvPr/>
          </p:nvGrpSpPr>
          <p:grpSpPr bwMode="auto">
            <a:xfrm>
              <a:off x="4012" y="2316"/>
              <a:ext cx="424" cy="504"/>
              <a:chOff x="4012" y="2316"/>
              <a:chExt cx="424" cy="504"/>
            </a:xfrm>
          </p:grpSpPr>
          <p:sp>
            <p:nvSpPr>
              <p:cNvPr id="5152" name="AutoShape 5"/>
              <p:cNvSpPr>
                <a:spLocks noChangeArrowheads="1"/>
              </p:cNvSpPr>
              <p:nvPr/>
            </p:nvSpPr>
            <p:spPr bwMode="auto">
              <a:xfrm>
                <a:off x="4012" y="2396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AutoShape 6"/>
              <p:cNvSpPr>
                <a:spLocks noChangeArrowheads="1"/>
              </p:cNvSpPr>
              <p:nvPr/>
            </p:nvSpPr>
            <p:spPr bwMode="auto">
              <a:xfrm>
                <a:off x="4108" y="2316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50" name="Oval 7"/>
            <p:cNvSpPr>
              <a:spLocks noChangeArrowheads="1"/>
            </p:cNvSpPr>
            <p:nvPr/>
          </p:nvSpPr>
          <p:spPr bwMode="auto">
            <a:xfrm>
              <a:off x="4140" y="2356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AutoShape 8"/>
            <p:cNvSpPr>
              <a:spLocks noChangeArrowheads="1"/>
            </p:cNvSpPr>
            <p:nvPr/>
          </p:nvSpPr>
          <p:spPr bwMode="auto">
            <a:xfrm>
              <a:off x="4064" y="2592"/>
              <a:ext cx="224" cy="96"/>
            </a:xfrm>
            <a:prstGeom prst="octagon">
              <a:avLst>
                <a:gd name="adj" fmla="val 29282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4" name="Group 9"/>
          <p:cNvGrpSpPr>
            <a:grpSpLocks/>
          </p:cNvGrpSpPr>
          <p:nvPr/>
        </p:nvGrpSpPr>
        <p:grpSpPr bwMode="auto">
          <a:xfrm>
            <a:off x="7254875" y="3703638"/>
            <a:ext cx="661988" cy="649287"/>
            <a:chOff x="4341" y="2964"/>
            <a:chExt cx="452" cy="409"/>
          </a:xfrm>
        </p:grpSpPr>
        <p:grpSp>
          <p:nvGrpSpPr>
            <p:cNvPr id="5142" name="Group 10"/>
            <p:cNvGrpSpPr>
              <a:grpSpLocks/>
            </p:cNvGrpSpPr>
            <p:nvPr/>
          </p:nvGrpSpPr>
          <p:grpSpPr bwMode="auto">
            <a:xfrm>
              <a:off x="4343" y="3157"/>
              <a:ext cx="450" cy="216"/>
              <a:chOff x="4009" y="3157"/>
              <a:chExt cx="415" cy="216"/>
            </a:xfrm>
          </p:grpSpPr>
          <p:sp>
            <p:nvSpPr>
              <p:cNvPr id="5145" name="Freeform 11"/>
              <p:cNvSpPr>
                <a:spLocks/>
              </p:cNvSpPr>
              <p:nvPr/>
            </p:nvSpPr>
            <p:spPr bwMode="auto">
              <a:xfrm>
                <a:off x="4211" y="3158"/>
                <a:ext cx="96" cy="215"/>
              </a:xfrm>
              <a:custGeom>
                <a:avLst/>
                <a:gdLst>
                  <a:gd name="T0" fmla="*/ 69 w 96"/>
                  <a:gd name="T1" fmla="*/ 0 h 215"/>
                  <a:gd name="T2" fmla="*/ 95 w 96"/>
                  <a:gd name="T3" fmla="*/ 0 h 215"/>
                  <a:gd name="T4" fmla="*/ 26 w 96"/>
                  <a:gd name="T5" fmla="*/ 214 h 215"/>
                  <a:gd name="T6" fmla="*/ 0 w 96"/>
                  <a:gd name="T7" fmla="*/ 214 h 215"/>
                  <a:gd name="T8" fmla="*/ 69 w 96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000099"/>
              </a:solidFill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Rectangle 12"/>
              <p:cNvSpPr>
                <a:spLocks noChangeArrowheads="1"/>
              </p:cNvSpPr>
              <p:nvPr/>
            </p:nvSpPr>
            <p:spPr bwMode="auto">
              <a:xfrm>
                <a:off x="4206" y="3157"/>
                <a:ext cx="218" cy="12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13"/>
              <p:cNvSpPr>
                <a:spLocks noChangeArrowheads="1"/>
              </p:cNvSpPr>
              <p:nvPr/>
            </p:nvSpPr>
            <p:spPr bwMode="auto">
              <a:xfrm>
                <a:off x="4205" y="3248"/>
                <a:ext cx="218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14"/>
              <p:cNvSpPr>
                <a:spLocks noChangeArrowheads="1"/>
              </p:cNvSpPr>
              <p:nvPr/>
            </p:nvSpPr>
            <p:spPr bwMode="auto">
              <a:xfrm>
                <a:off x="4009" y="3248"/>
                <a:ext cx="116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43" name="Oval 15"/>
            <p:cNvSpPr>
              <a:spLocks noChangeArrowheads="1"/>
            </p:cNvSpPr>
            <p:nvPr/>
          </p:nvSpPr>
          <p:spPr bwMode="auto">
            <a:xfrm>
              <a:off x="4432" y="2964"/>
              <a:ext cx="60" cy="55"/>
            </a:xfrm>
            <a:prstGeom prst="ellipse">
              <a:avLst/>
            </a:prstGeom>
            <a:solidFill>
              <a:srgbClr val="000099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Freeform 16"/>
            <p:cNvSpPr>
              <a:spLocks/>
            </p:cNvSpPr>
            <p:nvPr/>
          </p:nvSpPr>
          <p:spPr bwMode="auto">
            <a:xfrm>
              <a:off x="4341" y="3041"/>
              <a:ext cx="235" cy="332"/>
            </a:xfrm>
            <a:custGeom>
              <a:avLst/>
              <a:gdLst>
                <a:gd name="T0" fmla="*/ 2 w 217"/>
                <a:gd name="T1" fmla="*/ 153 h 332"/>
                <a:gd name="T2" fmla="*/ 1 w 217"/>
                <a:gd name="T3" fmla="*/ 157 h 332"/>
                <a:gd name="T4" fmla="*/ 0 w 217"/>
                <a:gd name="T5" fmla="*/ 163 h 332"/>
                <a:gd name="T6" fmla="*/ 0 w 217"/>
                <a:gd name="T7" fmla="*/ 168 h 332"/>
                <a:gd name="T8" fmla="*/ 2 w 217"/>
                <a:gd name="T9" fmla="*/ 174 h 332"/>
                <a:gd name="T10" fmla="*/ 5 w 217"/>
                <a:gd name="T11" fmla="*/ 179 h 332"/>
                <a:gd name="T12" fmla="*/ 16 w 217"/>
                <a:gd name="T13" fmla="*/ 183 h 332"/>
                <a:gd name="T14" fmla="*/ 23 w 217"/>
                <a:gd name="T15" fmla="*/ 186 h 332"/>
                <a:gd name="T16" fmla="*/ 29 w 217"/>
                <a:gd name="T17" fmla="*/ 186 h 332"/>
                <a:gd name="T18" fmla="*/ 40 w 217"/>
                <a:gd name="T19" fmla="*/ 186 h 332"/>
                <a:gd name="T20" fmla="*/ 248 w 217"/>
                <a:gd name="T21" fmla="*/ 331 h 332"/>
                <a:gd name="T22" fmla="*/ 311 w 217"/>
                <a:gd name="T23" fmla="*/ 159 h 332"/>
                <a:gd name="T24" fmla="*/ 310 w 217"/>
                <a:gd name="T25" fmla="*/ 155 h 332"/>
                <a:gd name="T26" fmla="*/ 309 w 217"/>
                <a:gd name="T27" fmla="*/ 152 h 332"/>
                <a:gd name="T28" fmla="*/ 302 w 217"/>
                <a:gd name="T29" fmla="*/ 149 h 332"/>
                <a:gd name="T30" fmla="*/ 297 w 217"/>
                <a:gd name="T31" fmla="*/ 147 h 332"/>
                <a:gd name="T32" fmla="*/ 291 w 217"/>
                <a:gd name="T33" fmla="*/ 145 h 332"/>
                <a:gd name="T34" fmla="*/ 280 w 217"/>
                <a:gd name="T35" fmla="*/ 145 h 332"/>
                <a:gd name="T36" fmla="*/ 274 w 217"/>
                <a:gd name="T37" fmla="*/ 145 h 332"/>
                <a:gd name="T38" fmla="*/ 269 w 217"/>
                <a:gd name="T39" fmla="*/ 145 h 332"/>
                <a:gd name="T40" fmla="*/ 182 w 217"/>
                <a:gd name="T41" fmla="*/ 84 h 332"/>
                <a:gd name="T42" fmla="*/ 352 w 217"/>
                <a:gd name="T43" fmla="*/ 104 h 332"/>
                <a:gd name="T44" fmla="*/ 355 w 217"/>
                <a:gd name="T45" fmla="*/ 103 h 332"/>
                <a:gd name="T46" fmla="*/ 363 w 217"/>
                <a:gd name="T47" fmla="*/ 103 h 332"/>
                <a:gd name="T48" fmla="*/ 369 w 217"/>
                <a:gd name="T49" fmla="*/ 100 h 332"/>
                <a:gd name="T50" fmla="*/ 374 w 217"/>
                <a:gd name="T51" fmla="*/ 97 h 332"/>
                <a:gd name="T52" fmla="*/ 377 w 217"/>
                <a:gd name="T53" fmla="*/ 93 h 332"/>
                <a:gd name="T54" fmla="*/ 378 w 217"/>
                <a:gd name="T55" fmla="*/ 88 h 332"/>
                <a:gd name="T56" fmla="*/ 377 w 217"/>
                <a:gd name="T57" fmla="*/ 83 h 332"/>
                <a:gd name="T58" fmla="*/ 371 w 217"/>
                <a:gd name="T59" fmla="*/ 79 h 332"/>
                <a:gd name="T60" fmla="*/ 366 w 217"/>
                <a:gd name="T61" fmla="*/ 76 h 332"/>
                <a:gd name="T62" fmla="*/ 358 w 217"/>
                <a:gd name="T63" fmla="*/ 73 h 332"/>
                <a:gd name="T64" fmla="*/ 354 w 217"/>
                <a:gd name="T65" fmla="*/ 72 h 332"/>
                <a:gd name="T66" fmla="*/ 238 w 217"/>
                <a:gd name="T67" fmla="*/ 72 h 332"/>
                <a:gd name="T68" fmla="*/ 217 w 217"/>
                <a:gd name="T69" fmla="*/ 47 h 332"/>
                <a:gd name="T70" fmla="*/ 218 w 217"/>
                <a:gd name="T71" fmla="*/ 41 h 332"/>
                <a:gd name="T72" fmla="*/ 221 w 217"/>
                <a:gd name="T73" fmla="*/ 34 h 332"/>
                <a:gd name="T74" fmla="*/ 221 w 217"/>
                <a:gd name="T75" fmla="*/ 27 h 332"/>
                <a:gd name="T76" fmla="*/ 217 w 217"/>
                <a:gd name="T77" fmla="*/ 21 h 332"/>
                <a:gd name="T78" fmla="*/ 214 w 217"/>
                <a:gd name="T79" fmla="*/ 17 h 332"/>
                <a:gd name="T80" fmla="*/ 211 w 217"/>
                <a:gd name="T81" fmla="*/ 12 h 332"/>
                <a:gd name="T82" fmla="*/ 200 w 217"/>
                <a:gd name="T83" fmla="*/ 8 h 332"/>
                <a:gd name="T84" fmla="*/ 194 w 217"/>
                <a:gd name="T85" fmla="*/ 4 h 332"/>
                <a:gd name="T86" fmla="*/ 182 w 217"/>
                <a:gd name="T87" fmla="*/ 1 h 332"/>
                <a:gd name="T88" fmla="*/ 169 w 217"/>
                <a:gd name="T89" fmla="*/ 0 h 332"/>
                <a:gd name="T90" fmla="*/ 159 w 217"/>
                <a:gd name="T91" fmla="*/ 0 h 332"/>
                <a:gd name="T92" fmla="*/ 147 w 217"/>
                <a:gd name="T93" fmla="*/ 1 h 332"/>
                <a:gd name="T94" fmla="*/ 133 w 217"/>
                <a:gd name="T95" fmla="*/ 3 h 332"/>
                <a:gd name="T96" fmla="*/ 122 w 217"/>
                <a:gd name="T97" fmla="*/ 7 h 332"/>
                <a:gd name="T98" fmla="*/ 114 w 217"/>
                <a:gd name="T99" fmla="*/ 13 h 332"/>
                <a:gd name="T100" fmla="*/ 109 w 217"/>
                <a:gd name="T101" fmla="*/ 19 h 332"/>
                <a:gd name="T102" fmla="*/ 103 w 217"/>
                <a:gd name="T103" fmla="*/ 25 h 3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17" h="332">
                  <a:moveTo>
                    <a:pt x="59" y="25"/>
                  </a:moveTo>
                  <a:lnTo>
                    <a:pt x="2" y="153"/>
                  </a:lnTo>
                  <a:lnTo>
                    <a:pt x="1" y="155"/>
                  </a:lnTo>
                  <a:lnTo>
                    <a:pt x="1" y="157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8"/>
                  </a:lnTo>
                  <a:lnTo>
                    <a:pt x="1" y="171"/>
                  </a:lnTo>
                  <a:lnTo>
                    <a:pt x="2" y="174"/>
                  </a:lnTo>
                  <a:lnTo>
                    <a:pt x="3" y="176"/>
                  </a:lnTo>
                  <a:lnTo>
                    <a:pt x="5" y="179"/>
                  </a:lnTo>
                  <a:lnTo>
                    <a:pt x="7" y="181"/>
                  </a:lnTo>
                  <a:lnTo>
                    <a:pt x="9" y="183"/>
                  </a:lnTo>
                  <a:lnTo>
                    <a:pt x="12" y="184"/>
                  </a:lnTo>
                  <a:lnTo>
                    <a:pt x="14" y="186"/>
                  </a:lnTo>
                  <a:lnTo>
                    <a:pt x="15" y="186"/>
                  </a:lnTo>
                  <a:lnTo>
                    <a:pt x="17" y="186"/>
                  </a:lnTo>
                  <a:lnTo>
                    <a:pt x="20" y="186"/>
                  </a:lnTo>
                  <a:lnTo>
                    <a:pt x="23" y="186"/>
                  </a:lnTo>
                  <a:lnTo>
                    <a:pt x="141" y="186"/>
                  </a:lnTo>
                  <a:lnTo>
                    <a:pt x="141" y="331"/>
                  </a:lnTo>
                  <a:lnTo>
                    <a:pt x="178" y="331"/>
                  </a:lnTo>
                  <a:lnTo>
                    <a:pt x="178" y="159"/>
                  </a:lnTo>
                  <a:lnTo>
                    <a:pt x="178" y="157"/>
                  </a:lnTo>
                  <a:lnTo>
                    <a:pt x="177" y="155"/>
                  </a:lnTo>
                  <a:lnTo>
                    <a:pt x="176" y="153"/>
                  </a:lnTo>
                  <a:lnTo>
                    <a:pt x="176" y="152"/>
                  </a:lnTo>
                  <a:lnTo>
                    <a:pt x="175" y="151"/>
                  </a:lnTo>
                  <a:lnTo>
                    <a:pt x="173" y="149"/>
                  </a:lnTo>
                  <a:lnTo>
                    <a:pt x="172" y="148"/>
                  </a:lnTo>
                  <a:lnTo>
                    <a:pt x="170" y="147"/>
                  </a:lnTo>
                  <a:lnTo>
                    <a:pt x="168" y="146"/>
                  </a:lnTo>
                  <a:lnTo>
                    <a:pt x="166" y="145"/>
                  </a:lnTo>
                  <a:lnTo>
                    <a:pt x="164" y="145"/>
                  </a:lnTo>
                  <a:lnTo>
                    <a:pt x="161" y="145"/>
                  </a:lnTo>
                  <a:lnTo>
                    <a:pt x="159" y="145"/>
                  </a:lnTo>
                  <a:lnTo>
                    <a:pt x="157" y="145"/>
                  </a:lnTo>
                  <a:lnTo>
                    <a:pt x="155" y="145"/>
                  </a:lnTo>
                  <a:lnTo>
                    <a:pt x="153" y="145"/>
                  </a:lnTo>
                  <a:lnTo>
                    <a:pt x="85" y="141"/>
                  </a:lnTo>
                  <a:lnTo>
                    <a:pt x="104" y="84"/>
                  </a:lnTo>
                  <a:lnTo>
                    <a:pt x="118" y="104"/>
                  </a:lnTo>
                  <a:lnTo>
                    <a:pt x="201" y="104"/>
                  </a:lnTo>
                  <a:lnTo>
                    <a:pt x="203" y="103"/>
                  </a:lnTo>
                  <a:lnTo>
                    <a:pt x="204" y="103"/>
                  </a:lnTo>
                  <a:lnTo>
                    <a:pt x="206" y="103"/>
                  </a:lnTo>
                  <a:lnTo>
                    <a:pt x="207" y="103"/>
                  </a:lnTo>
                  <a:lnTo>
                    <a:pt x="209" y="101"/>
                  </a:lnTo>
                  <a:lnTo>
                    <a:pt x="211" y="100"/>
                  </a:lnTo>
                  <a:lnTo>
                    <a:pt x="212" y="98"/>
                  </a:lnTo>
                  <a:lnTo>
                    <a:pt x="214" y="97"/>
                  </a:lnTo>
                  <a:lnTo>
                    <a:pt x="215" y="95"/>
                  </a:lnTo>
                  <a:lnTo>
                    <a:pt x="215" y="93"/>
                  </a:lnTo>
                  <a:lnTo>
                    <a:pt x="216" y="91"/>
                  </a:lnTo>
                  <a:lnTo>
                    <a:pt x="216" y="88"/>
                  </a:lnTo>
                  <a:lnTo>
                    <a:pt x="216" y="85"/>
                  </a:lnTo>
                  <a:lnTo>
                    <a:pt x="215" y="83"/>
                  </a:lnTo>
                  <a:lnTo>
                    <a:pt x="214" y="81"/>
                  </a:lnTo>
                  <a:lnTo>
                    <a:pt x="213" y="79"/>
                  </a:lnTo>
                  <a:lnTo>
                    <a:pt x="211" y="77"/>
                  </a:lnTo>
                  <a:lnTo>
                    <a:pt x="210" y="76"/>
                  </a:lnTo>
                  <a:lnTo>
                    <a:pt x="208" y="74"/>
                  </a:lnTo>
                  <a:lnTo>
                    <a:pt x="206" y="73"/>
                  </a:lnTo>
                  <a:lnTo>
                    <a:pt x="205" y="72"/>
                  </a:lnTo>
                  <a:lnTo>
                    <a:pt x="203" y="72"/>
                  </a:lnTo>
                  <a:lnTo>
                    <a:pt x="201" y="72"/>
                  </a:lnTo>
                  <a:lnTo>
                    <a:pt x="137" y="72"/>
                  </a:lnTo>
                  <a:lnTo>
                    <a:pt x="123" y="49"/>
                  </a:lnTo>
                  <a:lnTo>
                    <a:pt x="125" y="47"/>
                  </a:lnTo>
                  <a:lnTo>
                    <a:pt x="126" y="44"/>
                  </a:lnTo>
                  <a:lnTo>
                    <a:pt x="126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7"/>
                  </a:lnTo>
                  <a:lnTo>
                    <a:pt x="126" y="24"/>
                  </a:lnTo>
                  <a:lnTo>
                    <a:pt x="125" y="21"/>
                  </a:lnTo>
                  <a:lnTo>
                    <a:pt x="124" y="20"/>
                  </a:lnTo>
                  <a:lnTo>
                    <a:pt x="123" y="17"/>
                  </a:lnTo>
                  <a:lnTo>
                    <a:pt x="122" y="15"/>
                  </a:lnTo>
                  <a:lnTo>
                    <a:pt x="120" y="12"/>
                  </a:lnTo>
                  <a:lnTo>
                    <a:pt x="118" y="10"/>
                  </a:lnTo>
                  <a:lnTo>
                    <a:pt x="115" y="8"/>
                  </a:lnTo>
                  <a:lnTo>
                    <a:pt x="113" y="6"/>
                  </a:lnTo>
                  <a:lnTo>
                    <a:pt x="110" y="4"/>
                  </a:lnTo>
                  <a:lnTo>
                    <a:pt x="107" y="3"/>
                  </a:lnTo>
                  <a:lnTo>
                    <a:pt x="104" y="1"/>
                  </a:lnTo>
                  <a:lnTo>
                    <a:pt x="100" y="1"/>
                  </a:lnTo>
                  <a:lnTo>
                    <a:pt x="97" y="0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1" y="2"/>
                  </a:lnTo>
                  <a:lnTo>
                    <a:pt x="77" y="3"/>
                  </a:lnTo>
                  <a:lnTo>
                    <a:pt x="74" y="5"/>
                  </a:lnTo>
                  <a:lnTo>
                    <a:pt x="70" y="7"/>
                  </a:lnTo>
                  <a:lnTo>
                    <a:pt x="68" y="10"/>
                  </a:lnTo>
                  <a:lnTo>
                    <a:pt x="66" y="13"/>
                  </a:lnTo>
                  <a:lnTo>
                    <a:pt x="64" y="15"/>
                  </a:lnTo>
                  <a:lnTo>
                    <a:pt x="62" y="19"/>
                  </a:lnTo>
                  <a:lnTo>
                    <a:pt x="60" y="21"/>
                  </a:lnTo>
                  <a:lnTo>
                    <a:pt x="59" y="25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17"/>
          <p:cNvGrpSpPr>
            <a:grpSpLocks/>
          </p:cNvGrpSpPr>
          <p:nvPr/>
        </p:nvGrpSpPr>
        <p:grpSpPr bwMode="auto">
          <a:xfrm>
            <a:off x="7275513" y="1600200"/>
            <a:ext cx="673100" cy="800100"/>
            <a:chOff x="4020" y="1580"/>
            <a:chExt cx="424" cy="504"/>
          </a:xfrm>
        </p:grpSpPr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20" y="1580"/>
              <a:ext cx="424" cy="504"/>
              <a:chOff x="4020" y="1580"/>
              <a:chExt cx="424" cy="504"/>
            </a:xfrm>
          </p:grpSpPr>
          <p:grpSp>
            <p:nvGrpSpPr>
              <p:cNvPr id="5138" name="Group 19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sp>
              <p:nvSpPr>
                <p:cNvPr id="5140" name="AutoShape 20"/>
                <p:cNvSpPr>
                  <a:spLocks noChangeArrowheads="1"/>
                </p:cNvSpPr>
                <p:nvPr/>
              </p:nvSpPr>
              <p:spPr bwMode="auto">
                <a:xfrm>
                  <a:off x="4020" y="1660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1" name="AutoShape 21"/>
                <p:cNvSpPr>
                  <a:spLocks noChangeArrowheads="1"/>
                </p:cNvSpPr>
                <p:nvPr/>
              </p:nvSpPr>
              <p:spPr bwMode="auto">
                <a:xfrm>
                  <a:off x="4116" y="1580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9" name="AutoShape 22"/>
              <p:cNvSpPr>
                <a:spLocks noChangeArrowheads="1"/>
              </p:cNvSpPr>
              <p:nvPr/>
            </p:nvSpPr>
            <p:spPr bwMode="auto">
              <a:xfrm>
                <a:off x="4104" y="1696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Oval 23"/>
            <p:cNvSpPr>
              <a:spLocks noChangeArrowheads="1"/>
            </p:cNvSpPr>
            <p:nvPr/>
          </p:nvSpPr>
          <p:spPr bwMode="auto">
            <a:xfrm>
              <a:off x="4348" y="1620"/>
              <a:ext cx="56" cy="32"/>
            </a:xfrm>
            <a:prstGeom prst="ellipse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6" name="Group 24"/>
          <p:cNvGrpSpPr>
            <a:grpSpLocks/>
          </p:cNvGrpSpPr>
          <p:nvPr/>
        </p:nvGrpSpPr>
        <p:grpSpPr bwMode="auto">
          <a:xfrm>
            <a:off x="7094538" y="4724400"/>
            <a:ext cx="1106487" cy="1081088"/>
            <a:chOff x="4841" y="3236"/>
            <a:chExt cx="756" cy="681"/>
          </a:xfrm>
        </p:grpSpPr>
        <p:sp>
          <p:nvSpPr>
            <p:cNvPr id="5128" name="Freeform 25"/>
            <p:cNvSpPr>
              <a:spLocks/>
            </p:cNvSpPr>
            <p:nvPr/>
          </p:nvSpPr>
          <p:spPr bwMode="auto">
            <a:xfrm>
              <a:off x="4841" y="3236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26"/>
            <p:cNvSpPr>
              <a:spLocks noChangeArrowheads="1"/>
            </p:cNvSpPr>
            <p:nvPr/>
          </p:nvSpPr>
          <p:spPr bwMode="auto">
            <a:xfrm>
              <a:off x="4902" y="3286"/>
              <a:ext cx="26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130" name="Freeform 27"/>
            <p:cNvSpPr>
              <a:spLocks/>
            </p:cNvSpPr>
            <p:nvPr/>
          </p:nvSpPr>
          <p:spPr bwMode="auto">
            <a:xfrm>
              <a:off x="5231" y="3236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28"/>
            <p:cNvSpPr>
              <a:spLocks noChangeArrowheads="1"/>
            </p:cNvSpPr>
            <p:nvPr/>
          </p:nvSpPr>
          <p:spPr bwMode="auto">
            <a:xfrm>
              <a:off x="5291" y="3286"/>
              <a:ext cx="26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132" name="Freeform 29"/>
            <p:cNvSpPr>
              <a:spLocks/>
            </p:cNvSpPr>
            <p:nvPr/>
          </p:nvSpPr>
          <p:spPr bwMode="auto">
            <a:xfrm>
              <a:off x="4860" y="3581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30"/>
            <p:cNvSpPr>
              <a:spLocks noChangeArrowheads="1"/>
            </p:cNvSpPr>
            <p:nvPr/>
          </p:nvSpPr>
          <p:spPr bwMode="auto">
            <a:xfrm>
              <a:off x="4915" y="3631"/>
              <a:ext cx="27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134" name="Freeform 31"/>
            <p:cNvSpPr>
              <a:spLocks/>
            </p:cNvSpPr>
            <p:nvPr/>
          </p:nvSpPr>
          <p:spPr bwMode="auto">
            <a:xfrm>
              <a:off x="5241" y="3581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32"/>
            <p:cNvSpPr>
              <a:spLocks noChangeArrowheads="1"/>
            </p:cNvSpPr>
            <p:nvPr/>
          </p:nvSpPr>
          <p:spPr bwMode="auto">
            <a:xfrm>
              <a:off x="5295" y="3631"/>
              <a:ext cx="27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D</a:t>
              </a:r>
            </a:p>
          </p:txBody>
        </p:sp>
      </p:grpSp>
      <p:sp>
        <p:nvSpPr>
          <p:cNvPr id="5127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Pipelining Example</a:t>
            </a:r>
          </a:p>
        </p:txBody>
      </p:sp>
    </p:spTree>
    <p:extLst>
      <p:ext uri="{BB962C8B-B14F-4D97-AF65-F5344CB8AC3E}">
        <p14:creationId xmlns:p14="http://schemas.microsoft.com/office/powerpoint/2010/main" val="269780992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13173" y="1777585"/>
            <a:ext cx="5040315" cy="2927351"/>
            <a:chOff x="3313173" y="1777585"/>
            <a:chExt cx="5040315" cy="2927351"/>
          </a:xfrm>
        </p:grpSpPr>
        <p:sp>
          <p:nvSpPr>
            <p:cNvPr id="285" name="Text Box 304"/>
            <p:cNvSpPr txBox="1">
              <a:spLocks noChangeArrowheads="1"/>
            </p:cNvSpPr>
            <p:nvPr/>
          </p:nvSpPr>
          <p:spPr bwMode="auto">
            <a:xfrm>
              <a:off x="5426136" y="1868073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DM</a:t>
              </a:r>
            </a:p>
          </p:txBody>
        </p:sp>
        <p:cxnSp>
          <p:nvCxnSpPr>
            <p:cNvPr id="267" name="Straight Connector 266"/>
            <p:cNvCxnSpPr/>
            <p:nvPr/>
          </p:nvCxnSpPr>
          <p:spPr>
            <a:xfrm>
              <a:off x="4056051" y="2098502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4056123" y="1983287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9" name="Rectangle 240"/>
            <p:cNvSpPr>
              <a:spLocks noChangeArrowheads="1"/>
            </p:cNvSpPr>
            <p:nvPr/>
          </p:nvSpPr>
          <p:spPr bwMode="auto">
            <a:xfrm>
              <a:off x="3964048" y="177758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Text Box 254"/>
            <p:cNvSpPr txBox="1">
              <a:spLocks noChangeArrowheads="1"/>
            </p:cNvSpPr>
            <p:nvPr/>
          </p:nvSpPr>
          <p:spPr bwMode="auto">
            <a:xfrm>
              <a:off x="4146615" y="186807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273" name="Line 257"/>
            <p:cNvSpPr>
              <a:spLocks noChangeShapeType="1"/>
            </p:cNvSpPr>
            <p:nvPr/>
          </p:nvSpPr>
          <p:spPr bwMode="auto">
            <a:xfrm>
              <a:off x="4513327" y="19617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258"/>
            <p:cNvSpPr>
              <a:spLocks noChangeShapeType="1"/>
            </p:cNvSpPr>
            <p:nvPr/>
          </p:nvSpPr>
          <p:spPr bwMode="auto">
            <a:xfrm>
              <a:off x="4513327" y="21442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Line 262"/>
            <p:cNvSpPr>
              <a:spLocks noChangeShapeType="1"/>
            </p:cNvSpPr>
            <p:nvPr/>
          </p:nvSpPr>
          <p:spPr bwMode="auto">
            <a:xfrm>
              <a:off x="4513328" y="264594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Rectangle 265"/>
            <p:cNvSpPr>
              <a:spLocks noChangeArrowheads="1"/>
            </p:cNvSpPr>
            <p:nvPr/>
          </p:nvSpPr>
          <p:spPr bwMode="auto">
            <a:xfrm>
              <a:off x="4329178" y="2461799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Text Box 266"/>
            <p:cNvSpPr txBox="1">
              <a:spLocks noChangeArrowheads="1"/>
            </p:cNvSpPr>
            <p:nvPr/>
          </p:nvSpPr>
          <p:spPr bwMode="auto">
            <a:xfrm>
              <a:off x="4146615" y="2461799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IM</a:t>
              </a:r>
            </a:p>
          </p:txBody>
        </p:sp>
        <p:sp>
          <p:nvSpPr>
            <p:cNvPr id="278" name="Rectangle 263"/>
            <p:cNvSpPr>
              <a:spLocks noChangeArrowheads="1"/>
            </p:cNvSpPr>
            <p:nvPr/>
          </p:nvSpPr>
          <p:spPr bwMode="auto">
            <a:xfrm>
              <a:off x="3962465" y="237289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Line 262"/>
            <p:cNvSpPr>
              <a:spLocks noChangeShapeType="1"/>
            </p:cNvSpPr>
            <p:nvPr/>
          </p:nvSpPr>
          <p:spPr bwMode="auto">
            <a:xfrm>
              <a:off x="4057715" y="263801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Freeform 306"/>
            <p:cNvSpPr>
              <a:spLocks/>
            </p:cNvSpPr>
            <p:nvPr/>
          </p:nvSpPr>
          <p:spPr bwMode="auto">
            <a:xfrm>
              <a:off x="5381686" y="1823623"/>
              <a:ext cx="457192" cy="232407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236"/>
                <a:gd name="connsiteX1" fmla="*/ 0 w 10000"/>
                <a:gd name="connsiteY1" fmla="*/ 0 h 10236"/>
                <a:gd name="connsiteX2" fmla="*/ 10000 w 10000"/>
                <a:gd name="connsiteY2" fmla="*/ 0 h 10236"/>
                <a:gd name="connsiteX3" fmla="*/ 9949 w 10000"/>
                <a:gd name="connsiteY3" fmla="*/ 10236 h 10236"/>
                <a:gd name="connsiteX0" fmla="*/ 0 w 10102"/>
                <a:gd name="connsiteY0" fmla="*/ 10000 h 10236"/>
                <a:gd name="connsiteX1" fmla="*/ 0 w 10102"/>
                <a:gd name="connsiteY1" fmla="*/ 0 h 10236"/>
                <a:gd name="connsiteX2" fmla="*/ 10000 w 10102"/>
                <a:gd name="connsiteY2" fmla="*/ 0 h 10236"/>
                <a:gd name="connsiteX3" fmla="*/ 10102 w 10102"/>
                <a:gd name="connsiteY3" fmla="*/ 10236 h 10236"/>
                <a:gd name="connsiteX0" fmla="*/ 0 w 10000"/>
                <a:gd name="connsiteY0" fmla="*/ 10000 h 10236"/>
                <a:gd name="connsiteX1" fmla="*/ 0 w 10000"/>
                <a:gd name="connsiteY1" fmla="*/ 0 h 10236"/>
                <a:gd name="connsiteX2" fmla="*/ 10000 w 10000"/>
                <a:gd name="connsiteY2" fmla="*/ 0 h 10236"/>
                <a:gd name="connsiteX3" fmla="*/ 10000 w 10000"/>
                <a:gd name="connsiteY3" fmla="*/ 10236 h 1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1" name="Line 307"/>
            <p:cNvSpPr>
              <a:spLocks noChangeShapeType="1"/>
            </p:cNvSpPr>
            <p:nvPr/>
          </p:nvSpPr>
          <p:spPr bwMode="auto">
            <a:xfrm>
              <a:off x="53356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Rectangle 277"/>
            <p:cNvSpPr>
              <a:spLocks noChangeArrowheads="1"/>
            </p:cNvSpPr>
            <p:nvPr/>
          </p:nvSpPr>
          <p:spPr bwMode="auto">
            <a:xfrm>
              <a:off x="5245161" y="1777586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Line 300"/>
            <p:cNvSpPr>
              <a:spLocks noChangeShapeType="1"/>
            </p:cNvSpPr>
            <p:nvPr/>
          </p:nvSpPr>
          <p:spPr bwMode="auto">
            <a:xfrm>
              <a:off x="57928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6" name="Straight Connector 285"/>
            <p:cNvCxnSpPr/>
            <p:nvPr/>
          </p:nvCxnSpPr>
          <p:spPr>
            <a:xfrm>
              <a:off x="5337164" y="3285155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337236" y="3169940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88" name="Rectangle 240"/>
            <p:cNvSpPr>
              <a:spLocks noChangeArrowheads="1"/>
            </p:cNvSpPr>
            <p:nvPr/>
          </p:nvSpPr>
          <p:spPr bwMode="auto">
            <a:xfrm>
              <a:off x="5245161" y="296424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254"/>
            <p:cNvSpPr txBox="1">
              <a:spLocks noChangeArrowheads="1"/>
            </p:cNvSpPr>
            <p:nvPr/>
          </p:nvSpPr>
          <p:spPr bwMode="auto">
            <a:xfrm>
              <a:off x="5427728" y="3054727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292" name="Line 257"/>
            <p:cNvSpPr>
              <a:spLocks noChangeShapeType="1"/>
            </p:cNvSpPr>
            <p:nvPr/>
          </p:nvSpPr>
          <p:spPr bwMode="auto">
            <a:xfrm>
              <a:off x="5794440" y="314838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258"/>
            <p:cNvSpPr>
              <a:spLocks noChangeShapeType="1"/>
            </p:cNvSpPr>
            <p:nvPr/>
          </p:nvSpPr>
          <p:spPr bwMode="auto">
            <a:xfrm>
              <a:off x="5794440" y="333095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Rectangle 288"/>
            <p:cNvSpPr>
              <a:spLocks noChangeArrowheads="1"/>
            </p:cNvSpPr>
            <p:nvPr/>
          </p:nvSpPr>
          <p:spPr bwMode="auto">
            <a:xfrm>
              <a:off x="5243573" y="2371311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Freeform 310"/>
            <p:cNvSpPr>
              <a:spLocks/>
            </p:cNvSpPr>
            <p:nvPr/>
          </p:nvSpPr>
          <p:spPr bwMode="auto">
            <a:xfrm>
              <a:off x="5427723" y="2417348"/>
              <a:ext cx="365125" cy="457200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25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113 w 259"/>
                <a:gd name="T11" fmla="*/ 58 h 288"/>
                <a:gd name="T12" fmla="*/ 113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6" name="Line 311"/>
            <p:cNvSpPr>
              <a:spLocks noChangeShapeType="1"/>
            </p:cNvSpPr>
            <p:nvPr/>
          </p:nvSpPr>
          <p:spPr bwMode="auto">
            <a:xfrm>
              <a:off x="5792848" y="264594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Line 313"/>
            <p:cNvSpPr>
              <a:spLocks noChangeShapeType="1"/>
            </p:cNvSpPr>
            <p:nvPr/>
          </p:nvSpPr>
          <p:spPr bwMode="auto">
            <a:xfrm>
              <a:off x="5335648" y="25554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Line 314"/>
            <p:cNvSpPr>
              <a:spLocks noChangeShapeType="1"/>
            </p:cNvSpPr>
            <p:nvPr/>
          </p:nvSpPr>
          <p:spPr bwMode="auto">
            <a:xfrm>
              <a:off x="5335648" y="27380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Text Box 315"/>
            <p:cNvSpPr txBox="1">
              <a:spLocks noChangeArrowheads="1"/>
            </p:cNvSpPr>
            <p:nvPr/>
          </p:nvSpPr>
          <p:spPr bwMode="auto">
            <a:xfrm>
              <a:off x="5473760" y="2555460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00" name="Line 329"/>
            <p:cNvSpPr>
              <a:spLocks noChangeShapeType="1"/>
            </p:cNvSpPr>
            <p:nvPr/>
          </p:nvSpPr>
          <p:spPr bwMode="auto">
            <a:xfrm>
              <a:off x="5792849" y="383498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Rectangle 332"/>
            <p:cNvSpPr>
              <a:spLocks noChangeArrowheads="1"/>
            </p:cNvSpPr>
            <p:nvPr/>
          </p:nvSpPr>
          <p:spPr bwMode="auto">
            <a:xfrm>
              <a:off x="5608699" y="365083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" name="Text Box 333"/>
            <p:cNvSpPr txBox="1">
              <a:spLocks noChangeArrowheads="1"/>
            </p:cNvSpPr>
            <p:nvPr/>
          </p:nvSpPr>
          <p:spPr bwMode="auto">
            <a:xfrm>
              <a:off x="5426136" y="36508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IM</a:t>
              </a:r>
            </a:p>
          </p:txBody>
        </p:sp>
        <p:sp>
          <p:nvSpPr>
            <p:cNvPr id="303" name="Rectangle 330"/>
            <p:cNvSpPr>
              <a:spLocks noChangeArrowheads="1"/>
            </p:cNvSpPr>
            <p:nvPr/>
          </p:nvSpPr>
          <p:spPr bwMode="auto">
            <a:xfrm>
              <a:off x="5245161" y="35587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" name="Line 329"/>
            <p:cNvSpPr>
              <a:spLocks noChangeShapeType="1"/>
            </p:cNvSpPr>
            <p:nvPr/>
          </p:nvSpPr>
          <p:spPr bwMode="auto">
            <a:xfrm>
              <a:off x="5337236" y="38333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Rectangle 374"/>
            <p:cNvSpPr>
              <a:spLocks noChangeArrowheads="1"/>
            </p:cNvSpPr>
            <p:nvPr/>
          </p:nvSpPr>
          <p:spPr bwMode="auto">
            <a:xfrm>
              <a:off x="5883340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Freeform 306"/>
            <p:cNvSpPr>
              <a:spLocks/>
            </p:cNvSpPr>
            <p:nvPr/>
          </p:nvSpPr>
          <p:spPr bwMode="auto">
            <a:xfrm>
              <a:off x="6021029" y="2418936"/>
              <a:ext cx="457192" cy="232407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236"/>
                <a:gd name="connsiteX1" fmla="*/ 0 w 10000"/>
                <a:gd name="connsiteY1" fmla="*/ 0 h 10236"/>
                <a:gd name="connsiteX2" fmla="*/ 10000 w 10000"/>
                <a:gd name="connsiteY2" fmla="*/ 0 h 10236"/>
                <a:gd name="connsiteX3" fmla="*/ 9949 w 10000"/>
                <a:gd name="connsiteY3" fmla="*/ 10236 h 10236"/>
                <a:gd name="connsiteX0" fmla="*/ 0 w 10102"/>
                <a:gd name="connsiteY0" fmla="*/ 10000 h 10236"/>
                <a:gd name="connsiteX1" fmla="*/ 0 w 10102"/>
                <a:gd name="connsiteY1" fmla="*/ 0 h 10236"/>
                <a:gd name="connsiteX2" fmla="*/ 10000 w 10102"/>
                <a:gd name="connsiteY2" fmla="*/ 0 h 10236"/>
                <a:gd name="connsiteX3" fmla="*/ 10102 w 10102"/>
                <a:gd name="connsiteY3" fmla="*/ 10236 h 10236"/>
                <a:gd name="connsiteX0" fmla="*/ 0 w 10000"/>
                <a:gd name="connsiteY0" fmla="*/ 10000 h 10236"/>
                <a:gd name="connsiteX1" fmla="*/ 0 w 10000"/>
                <a:gd name="connsiteY1" fmla="*/ 0 h 10236"/>
                <a:gd name="connsiteX2" fmla="*/ 10000 w 10000"/>
                <a:gd name="connsiteY2" fmla="*/ 0 h 10236"/>
                <a:gd name="connsiteX3" fmla="*/ 10000 w 10000"/>
                <a:gd name="connsiteY3" fmla="*/ 10236 h 1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" name="Line 307"/>
            <p:cNvSpPr>
              <a:spLocks noChangeShapeType="1"/>
            </p:cNvSpPr>
            <p:nvPr/>
          </p:nvSpPr>
          <p:spPr bwMode="auto">
            <a:xfrm>
              <a:off x="59749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Rectangle 277"/>
            <p:cNvSpPr>
              <a:spLocks noChangeArrowheads="1"/>
            </p:cNvSpPr>
            <p:nvPr/>
          </p:nvSpPr>
          <p:spPr bwMode="auto">
            <a:xfrm>
              <a:off x="5884504" y="237289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Line 300"/>
            <p:cNvSpPr>
              <a:spLocks noChangeShapeType="1"/>
            </p:cNvSpPr>
            <p:nvPr/>
          </p:nvSpPr>
          <p:spPr bwMode="auto">
            <a:xfrm>
              <a:off x="64321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Text Box 304"/>
            <p:cNvSpPr txBox="1">
              <a:spLocks noChangeArrowheads="1"/>
            </p:cNvSpPr>
            <p:nvPr/>
          </p:nvSpPr>
          <p:spPr bwMode="auto">
            <a:xfrm>
              <a:off x="6065479" y="246338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DM</a:t>
              </a:r>
            </a:p>
          </p:txBody>
        </p:sp>
        <p:cxnSp>
          <p:nvCxnSpPr>
            <p:cNvPr id="311" name="Straight Connector 310"/>
            <p:cNvCxnSpPr/>
            <p:nvPr/>
          </p:nvCxnSpPr>
          <p:spPr>
            <a:xfrm>
              <a:off x="5976057" y="3879341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5976129" y="3764126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13" name="Rectangle 240"/>
            <p:cNvSpPr>
              <a:spLocks noChangeArrowheads="1"/>
            </p:cNvSpPr>
            <p:nvPr/>
          </p:nvSpPr>
          <p:spPr bwMode="auto">
            <a:xfrm>
              <a:off x="5884054" y="355842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" name="Text Box 254"/>
            <p:cNvSpPr txBox="1">
              <a:spLocks noChangeArrowheads="1"/>
            </p:cNvSpPr>
            <p:nvPr/>
          </p:nvSpPr>
          <p:spPr bwMode="auto">
            <a:xfrm>
              <a:off x="6066621" y="3648913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17" name="Line 257"/>
            <p:cNvSpPr>
              <a:spLocks noChangeShapeType="1"/>
            </p:cNvSpPr>
            <p:nvPr/>
          </p:nvSpPr>
          <p:spPr bwMode="auto">
            <a:xfrm>
              <a:off x="6433333" y="374257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Line 258"/>
            <p:cNvSpPr>
              <a:spLocks noChangeShapeType="1"/>
            </p:cNvSpPr>
            <p:nvPr/>
          </p:nvSpPr>
          <p:spPr bwMode="auto">
            <a:xfrm>
              <a:off x="6433333" y="392513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Rectangle 326"/>
            <p:cNvSpPr>
              <a:spLocks noChangeArrowheads="1"/>
            </p:cNvSpPr>
            <p:nvPr/>
          </p:nvSpPr>
          <p:spPr bwMode="auto">
            <a:xfrm>
              <a:off x="5883335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" name="Rectangle 305"/>
            <p:cNvSpPr>
              <a:spLocks noChangeArrowheads="1"/>
            </p:cNvSpPr>
            <p:nvPr/>
          </p:nvSpPr>
          <p:spPr bwMode="auto">
            <a:xfrm>
              <a:off x="5884923" y="177758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340"/>
            <p:cNvSpPr txBox="1">
              <a:spLocks noChangeArrowheads="1"/>
            </p:cNvSpPr>
            <p:nvPr/>
          </p:nvSpPr>
          <p:spPr bwMode="auto">
            <a:xfrm>
              <a:off x="6067490" y="186807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24" name="Line 342"/>
            <p:cNvSpPr>
              <a:spLocks noChangeShapeType="1"/>
            </p:cNvSpPr>
            <p:nvPr/>
          </p:nvSpPr>
          <p:spPr bwMode="auto">
            <a:xfrm>
              <a:off x="5975415" y="205222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Freeform 354"/>
            <p:cNvSpPr>
              <a:spLocks/>
            </p:cNvSpPr>
            <p:nvPr/>
          </p:nvSpPr>
          <p:spPr bwMode="auto">
            <a:xfrm>
              <a:off x="6067490" y="3011073"/>
              <a:ext cx="365125" cy="457200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25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113 w 259"/>
                <a:gd name="T11" fmla="*/ 58 h 288"/>
                <a:gd name="T12" fmla="*/ 113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6" name="Line 355"/>
            <p:cNvSpPr>
              <a:spLocks noChangeShapeType="1"/>
            </p:cNvSpPr>
            <p:nvPr/>
          </p:nvSpPr>
          <p:spPr bwMode="auto">
            <a:xfrm>
              <a:off x="6432615" y="323967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Line 357"/>
            <p:cNvSpPr>
              <a:spLocks noChangeShapeType="1"/>
            </p:cNvSpPr>
            <p:nvPr/>
          </p:nvSpPr>
          <p:spPr bwMode="auto">
            <a:xfrm>
              <a:off x="5975415" y="314918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Line 358"/>
            <p:cNvSpPr>
              <a:spLocks noChangeShapeType="1"/>
            </p:cNvSpPr>
            <p:nvPr/>
          </p:nvSpPr>
          <p:spPr bwMode="auto">
            <a:xfrm>
              <a:off x="5975415" y="333174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Text Box 359"/>
            <p:cNvSpPr txBox="1">
              <a:spLocks noChangeArrowheads="1"/>
            </p:cNvSpPr>
            <p:nvPr/>
          </p:nvSpPr>
          <p:spPr bwMode="auto">
            <a:xfrm>
              <a:off x="6113528" y="314918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0" name="Line 373"/>
            <p:cNvSpPr>
              <a:spLocks noChangeShapeType="1"/>
            </p:cNvSpPr>
            <p:nvPr/>
          </p:nvSpPr>
          <p:spPr bwMode="auto">
            <a:xfrm>
              <a:off x="64326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Rectangle 376"/>
            <p:cNvSpPr>
              <a:spLocks noChangeArrowheads="1"/>
            </p:cNvSpPr>
            <p:nvPr/>
          </p:nvSpPr>
          <p:spPr bwMode="auto">
            <a:xfrm>
              <a:off x="6248466" y="4246148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" name="Text Box 377"/>
            <p:cNvSpPr txBox="1">
              <a:spLocks noChangeArrowheads="1"/>
            </p:cNvSpPr>
            <p:nvPr/>
          </p:nvSpPr>
          <p:spPr bwMode="auto">
            <a:xfrm>
              <a:off x="6065903" y="4246148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IM</a:t>
              </a:r>
            </a:p>
          </p:txBody>
        </p:sp>
        <p:sp>
          <p:nvSpPr>
            <p:cNvPr id="333" name="Line 373"/>
            <p:cNvSpPr>
              <a:spLocks noChangeShapeType="1"/>
            </p:cNvSpPr>
            <p:nvPr/>
          </p:nvSpPr>
          <p:spPr bwMode="auto">
            <a:xfrm>
              <a:off x="59754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Freeform 306"/>
            <p:cNvSpPr>
              <a:spLocks/>
            </p:cNvSpPr>
            <p:nvPr/>
          </p:nvSpPr>
          <p:spPr bwMode="auto">
            <a:xfrm>
              <a:off x="6661965" y="3011071"/>
              <a:ext cx="457192" cy="232407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236"/>
                <a:gd name="connsiteX1" fmla="*/ 0 w 10000"/>
                <a:gd name="connsiteY1" fmla="*/ 0 h 10236"/>
                <a:gd name="connsiteX2" fmla="*/ 10000 w 10000"/>
                <a:gd name="connsiteY2" fmla="*/ 0 h 10236"/>
                <a:gd name="connsiteX3" fmla="*/ 9949 w 10000"/>
                <a:gd name="connsiteY3" fmla="*/ 10236 h 10236"/>
                <a:gd name="connsiteX0" fmla="*/ 0 w 10102"/>
                <a:gd name="connsiteY0" fmla="*/ 10000 h 10236"/>
                <a:gd name="connsiteX1" fmla="*/ 0 w 10102"/>
                <a:gd name="connsiteY1" fmla="*/ 0 h 10236"/>
                <a:gd name="connsiteX2" fmla="*/ 10000 w 10102"/>
                <a:gd name="connsiteY2" fmla="*/ 0 h 10236"/>
                <a:gd name="connsiteX3" fmla="*/ 10102 w 10102"/>
                <a:gd name="connsiteY3" fmla="*/ 10236 h 10236"/>
                <a:gd name="connsiteX0" fmla="*/ 0 w 10000"/>
                <a:gd name="connsiteY0" fmla="*/ 10000 h 10236"/>
                <a:gd name="connsiteX1" fmla="*/ 0 w 10000"/>
                <a:gd name="connsiteY1" fmla="*/ 0 h 10236"/>
                <a:gd name="connsiteX2" fmla="*/ 10000 w 10000"/>
                <a:gd name="connsiteY2" fmla="*/ 0 h 10236"/>
                <a:gd name="connsiteX3" fmla="*/ 10000 w 10000"/>
                <a:gd name="connsiteY3" fmla="*/ 10236 h 1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5" name="Line 307"/>
            <p:cNvSpPr>
              <a:spLocks noChangeShapeType="1"/>
            </p:cNvSpPr>
            <p:nvPr/>
          </p:nvSpPr>
          <p:spPr bwMode="auto">
            <a:xfrm>
              <a:off x="66159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Rectangle 277"/>
            <p:cNvSpPr>
              <a:spLocks noChangeArrowheads="1"/>
            </p:cNvSpPr>
            <p:nvPr/>
          </p:nvSpPr>
          <p:spPr bwMode="auto">
            <a:xfrm>
              <a:off x="6525440" y="2965034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Line 300"/>
            <p:cNvSpPr>
              <a:spLocks noChangeShapeType="1"/>
            </p:cNvSpPr>
            <p:nvPr/>
          </p:nvSpPr>
          <p:spPr bwMode="auto">
            <a:xfrm>
              <a:off x="70731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Text Box 304"/>
            <p:cNvSpPr txBox="1">
              <a:spLocks noChangeArrowheads="1"/>
            </p:cNvSpPr>
            <p:nvPr/>
          </p:nvSpPr>
          <p:spPr bwMode="auto">
            <a:xfrm>
              <a:off x="6706415" y="3055521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DM</a:t>
              </a:r>
            </a:p>
          </p:txBody>
        </p:sp>
        <p:cxnSp>
          <p:nvCxnSpPr>
            <p:cNvPr id="339" name="Straight Connector 338"/>
            <p:cNvCxnSpPr/>
            <p:nvPr/>
          </p:nvCxnSpPr>
          <p:spPr>
            <a:xfrm>
              <a:off x="6618608" y="4478163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>
              <a:off x="6618680" y="4362948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41" name="Rectangle 240"/>
            <p:cNvSpPr>
              <a:spLocks noChangeArrowheads="1"/>
            </p:cNvSpPr>
            <p:nvPr/>
          </p:nvSpPr>
          <p:spPr bwMode="auto">
            <a:xfrm>
              <a:off x="6526605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" name="Text Box 254"/>
            <p:cNvSpPr txBox="1">
              <a:spLocks noChangeArrowheads="1"/>
            </p:cNvSpPr>
            <p:nvPr/>
          </p:nvSpPr>
          <p:spPr bwMode="auto">
            <a:xfrm>
              <a:off x="6709172" y="42477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45" name="Line 257"/>
            <p:cNvSpPr>
              <a:spLocks noChangeShapeType="1"/>
            </p:cNvSpPr>
            <p:nvPr/>
          </p:nvSpPr>
          <p:spPr bwMode="auto">
            <a:xfrm>
              <a:off x="7075884" y="434139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Line 258"/>
            <p:cNvSpPr>
              <a:spLocks noChangeShapeType="1"/>
            </p:cNvSpPr>
            <p:nvPr/>
          </p:nvSpPr>
          <p:spPr bwMode="auto">
            <a:xfrm>
              <a:off x="7075884" y="452396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Rectangle 349"/>
            <p:cNvSpPr>
              <a:spLocks noChangeArrowheads="1"/>
            </p:cNvSpPr>
            <p:nvPr/>
          </p:nvSpPr>
          <p:spPr bwMode="auto">
            <a:xfrm>
              <a:off x="6524690" y="237131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Rectangle 370"/>
            <p:cNvSpPr>
              <a:spLocks noChangeArrowheads="1"/>
            </p:cNvSpPr>
            <p:nvPr/>
          </p:nvSpPr>
          <p:spPr bwMode="auto">
            <a:xfrm>
              <a:off x="652310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" name="Text Box 409"/>
            <p:cNvSpPr txBox="1">
              <a:spLocks noChangeArrowheads="1"/>
            </p:cNvSpPr>
            <p:nvPr/>
          </p:nvSpPr>
          <p:spPr bwMode="auto">
            <a:xfrm>
              <a:off x="6707250" y="2461797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52" name="Line 411"/>
            <p:cNvSpPr>
              <a:spLocks noChangeShapeType="1"/>
            </p:cNvSpPr>
            <p:nvPr/>
          </p:nvSpPr>
          <p:spPr bwMode="auto">
            <a:xfrm>
              <a:off x="6615175" y="264594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Freeform 423"/>
            <p:cNvSpPr>
              <a:spLocks/>
            </p:cNvSpPr>
            <p:nvPr/>
          </p:nvSpPr>
          <p:spPr bwMode="auto">
            <a:xfrm>
              <a:off x="6707250" y="3606385"/>
              <a:ext cx="365125" cy="457200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25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113 w 259"/>
                <a:gd name="T11" fmla="*/ 58 h 288"/>
                <a:gd name="T12" fmla="*/ 113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4" name="Line 424"/>
            <p:cNvSpPr>
              <a:spLocks noChangeShapeType="1"/>
            </p:cNvSpPr>
            <p:nvPr/>
          </p:nvSpPr>
          <p:spPr bwMode="auto">
            <a:xfrm>
              <a:off x="7072375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Line 426"/>
            <p:cNvSpPr>
              <a:spLocks noChangeShapeType="1"/>
            </p:cNvSpPr>
            <p:nvPr/>
          </p:nvSpPr>
          <p:spPr bwMode="auto">
            <a:xfrm>
              <a:off x="6615175" y="37444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Line 427"/>
            <p:cNvSpPr>
              <a:spLocks noChangeShapeType="1"/>
            </p:cNvSpPr>
            <p:nvPr/>
          </p:nvSpPr>
          <p:spPr bwMode="auto">
            <a:xfrm>
              <a:off x="6615175" y="39270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Text Box 428"/>
            <p:cNvSpPr txBox="1">
              <a:spLocks noChangeArrowheads="1"/>
            </p:cNvSpPr>
            <p:nvPr/>
          </p:nvSpPr>
          <p:spPr bwMode="auto">
            <a:xfrm>
              <a:off x="6753288" y="3744497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58" name="Freeform 306"/>
            <p:cNvSpPr>
              <a:spLocks/>
            </p:cNvSpPr>
            <p:nvPr/>
          </p:nvSpPr>
          <p:spPr bwMode="auto">
            <a:xfrm>
              <a:off x="7299806" y="3607178"/>
              <a:ext cx="457192" cy="232407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236"/>
                <a:gd name="connsiteX1" fmla="*/ 0 w 10000"/>
                <a:gd name="connsiteY1" fmla="*/ 0 h 10236"/>
                <a:gd name="connsiteX2" fmla="*/ 10000 w 10000"/>
                <a:gd name="connsiteY2" fmla="*/ 0 h 10236"/>
                <a:gd name="connsiteX3" fmla="*/ 9949 w 10000"/>
                <a:gd name="connsiteY3" fmla="*/ 10236 h 10236"/>
                <a:gd name="connsiteX0" fmla="*/ 0 w 10102"/>
                <a:gd name="connsiteY0" fmla="*/ 10000 h 10236"/>
                <a:gd name="connsiteX1" fmla="*/ 0 w 10102"/>
                <a:gd name="connsiteY1" fmla="*/ 0 h 10236"/>
                <a:gd name="connsiteX2" fmla="*/ 10000 w 10102"/>
                <a:gd name="connsiteY2" fmla="*/ 0 h 10236"/>
                <a:gd name="connsiteX3" fmla="*/ 10102 w 10102"/>
                <a:gd name="connsiteY3" fmla="*/ 10236 h 10236"/>
                <a:gd name="connsiteX0" fmla="*/ 0 w 10000"/>
                <a:gd name="connsiteY0" fmla="*/ 10000 h 10236"/>
                <a:gd name="connsiteX1" fmla="*/ 0 w 10000"/>
                <a:gd name="connsiteY1" fmla="*/ 0 h 10236"/>
                <a:gd name="connsiteX2" fmla="*/ 10000 w 10000"/>
                <a:gd name="connsiteY2" fmla="*/ 0 h 10236"/>
                <a:gd name="connsiteX3" fmla="*/ 10000 w 10000"/>
                <a:gd name="connsiteY3" fmla="*/ 10236 h 1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" name="Line 307"/>
            <p:cNvSpPr>
              <a:spLocks noChangeShapeType="1"/>
            </p:cNvSpPr>
            <p:nvPr/>
          </p:nvSpPr>
          <p:spPr bwMode="auto">
            <a:xfrm>
              <a:off x="72537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Rectangle 277"/>
            <p:cNvSpPr>
              <a:spLocks noChangeArrowheads="1"/>
            </p:cNvSpPr>
            <p:nvPr/>
          </p:nvSpPr>
          <p:spPr bwMode="auto">
            <a:xfrm>
              <a:off x="7163281" y="3561141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" name="Line 300"/>
            <p:cNvSpPr>
              <a:spLocks noChangeShapeType="1"/>
            </p:cNvSpPr>
            <p:nvPr/>
          </p:nvSpPr>
          <p:spPr bwMode="auto">
            <a:xfrm>
              <a:off x="77109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Text Box 304"/>
            <p:cNvSpPr txBox="1">
              <a:spLocks noChangeArrowheads="1"/>
            </p:cNvSpPr>
            <p:nvPr/>
          </p:nvSpPr>
          <p:spPr bwMode="auto">
            <a:xfrm>
              <a:off x="7344256" y="3651628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DM</a:t>
              </a:r>
            </a:p>
          </p:txBody>
        </p:sp>
        <p:sp>
          <p:nvSpPr>
            <p:cNvPr id="364" name="Text Box 383"/>
            <p:cNvSpPr txBox="1">
              <a:spLocks noChangeArrowheads="1"/>
            </p:cNvSpPr>
            <p:nvPr/>
          </p:nvSpPr>
          <p:spPr bwMode="auto">
            <a:xfrm>
              <a:off x="7347013" y="305552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66" name="Line 385"/>
            <p:cNvSpPr>
              <a:spLocks noChangeShapeType="1"/>
            </p:cNvSpPr>
            <p:nvPr/>
          </p:nvSpPr>
          <p:spPr bwMode="auto">
            <a:xfrm>
              <a:off x="7254938" y="323967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Freeform 397"/>
            <p:cNvSpPr>
              <a:spLocks/>
            </p:cNvSpPr>
            <p:nvPr/>
          </p:nvSpPr>
          <p:spPr bwMode="auto">
            <a:xfrm>
              <a:off x="7347013" y="4201698"/>
              <a:ext cx="365125" cy="457200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25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113 w 259"/>
                <a:gd name="T11" fmla="*/ 58 h 288"/>
                <a:gd name="T12" fmla="*/ 113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" name="Line 398"/>
            <p:cNvSpPr>
              <a:spLocks noChangeShapeType="1"/>
            </p:cNvSpPr>
            <p:nvPr/>
          </p:nvSpPr>
          <p:spPr bwMode="auto">
            <a:xfrm>
              <a:off x="7712138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" name="Line 400"/>
            <p:cNvSpPr>
              <a:spLocks noChangeShapeType="1"/>
            </p:cNvSpPr>
            <p:nvPr/>
          </p:nvSpPr>
          <p:spPr bwMode="auto">
            <a:xfrm>
              <a:off x="7254938" y="433981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Line 401"/>
            <p:cNvSpPr>
              <a:spLocks noChangeShapeType="1"/>
            </p:cNvSpPr>
            <p:nvPr/>
          </p:nvSpPr>
          <p:spPr bwMode="auto">
            <a:xfrm>
              <a:off x="7254938" y="452237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Text Box 402"/>
            <p:cNvSpPr txBox="1">
              <a:spLocks noChangeArrowheads="1"/>
            </p:cNvSpPr>
            <p:nvPr/>
          </p:nvSpPr>
          <p:spPr bwMode="auto">
            <a:xfrm>
              <a:off x="7393051" y="4339810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72" name="Rectangle 418"/>
            <p:cNvSpPr>
              <a:spLocks noChangeArrowheads="1"/>
            </p:cNvSpPr>
            <p:nvPr/>
          </p:nvSpPr>
          <p:spPr bwMode="auto">
            <a:xfrm>
              <a:off x="7164450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Rectangle 439"/>
            <p:cNvSpPr>
              <a:spLocks noChangeArrowheads="1"/>
            </p:cNvSpPr>
            <p:nvPr/>
          </p:nvSpPr>
          <p:spPr bwMode="auto">
            <a:xfrm>
              <a:off x="7162863" y="41556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" name="Rectangle 392"/>
            <p:cNvSpPr>
              <a:spLocks noChangeArrowheads="1"/>
            </p:cNvSpPr>
            <p:nvPr/>
          </p:nvSpPr>
          <p:spPr bwMode="auto">
            <a:xfrm>
              <a:off x="780421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Rectangle 403"/>
            <p:cNvSpPr>
              <a:spLocks noChangeArrowheads="1"/>
            </p:cNvSpPr>
            <p:nvPr/>
          </p:nvSpPr>
          <p:spPr bwMode="auto">
            <a:xfrm>
              <a:off x="7804213" y="4155660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" name="Text Box 453"/>
            <p:cNvSpPr txBox="1">
              <a:spLocks noChangeArrowheads="1"/>
            </p:cNvSpPr>
            <p:nvPr/>
          </p:nvSpPr>
          <p:spPr bwMode="auto">
            <a:xfrm>
              <a:off x="7986775" y="3650835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79" name="Line 455"/>
            <p:cNvSpPr>
              <a:spLocks noChangeShapeType="1"/>
            </p:cNvSpPr>
            <p:nvPr/>
          </p:nvSpPr>
          <p:spPr bwMode="auto">
            <a:xfrm>
              <a:off x="7894700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Text Box 459"/>
            <p:cNvSpPr txBox="1">
              <a:spLocks noChangeArrowheads="1"/>
            </p:cNvSpPr>
            <p:nvPr/>
          </p:nvSpPr>
          <p:spPr bwMode="auto">
            <a:xfrm>
              <a:off x="7985188" y="4246148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DM</a:t>
              </a:r>
            </a:p>
          </p:txBody>
        </p:sp>
        <p:sp>
          <p:nvSpPr>
            <p:cNvPr id="382" name="Line 462"/>
            <p:cNvSpPr>
              <a:spLocks noChangeShapeType="1"/>
            </p:cNvSpPr>
            <p:nvPr/>
          </p:nvSpPr>
          <p:spPr bwMode="auto">
            <a:xfrm>
              <a:off x="7894700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Line 239"/>
            <p:cNvSpPr>
              <a:spLocks noChangeShapeType="1"/>
            </p:cNvSpPr>
            <p:nvPr/>
          </p:nvSpPr>
          <p:spPr bwMode="auto">
            <a:xfrm>
              <a:off x="3873561" y="205222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Rectangle 242"/>
            <p:cNvSpPr>
              <a:spLocks noChangeArrowheads="1"/>
            </p:cNvSpPr>
            <p:nvPr/>
          </p:nvSpPr>
          <p:spPr bwMode="auto">
            <a:xfrm>
              <a:off x="3689411" y="186807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Text Box 243"/>
            <p:cNvSpPr txBox="1">
              <a:spLocks noChangeArrowheads="1"/>
            </p:cNvSpPr>
            <p:nvPr/>
          </p:nvSpPr>
          <p:spPr bwMode="auto">
            <a:xfrm>
              <a:off x="3506848" y="186807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IM</a:t>
              </a:r>
            </a:p>
          </p:txBody>
        </p:sp>
        <p:sp>
          <p:nvSpPr>
            <p:cNvPr id="386" name="Rectangle 240"/>
            <p:cNvSpPr>
              <a:spLocks noChangeArrowheads="1"/>
            </p:cNvSpPr>
            <p:nvPr/>
          </p:nvSpPr>
          <p:spPr bwMode="auto">
            <a:xfrm>
              <a:off x="3313173" y="17791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Line 239"/>
            <p:cNvSpPr>
              <a:spLocks noChangeShapeType="1"/>
            </p:cNvSpPr>
            <p:nvPr/>
          </p:nvSpPr>
          <p:spPr bwMode="auto">
            <a:xfrm>
              <a:off x="3405248" y="2050637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8" name="Straight Connector 387"/>
            <p:cNvCxnSpPr/>
            <p:nvPr/>
          </p:nvCxnSpPr>
          <p:spPr>
            <a:xfrm>
              <a:off x="4694222" y="2691430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4694294" y="2576215"/>
              <a:ext cx="90492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90" name="Rectangle 240"/>
            <p:cNvSpPr>
              <a:spLocks noChangeArrowheads="1"/>
            </p:cNvSpPr>
            <p:nvPr/>
          </p:nvSpPr>
          <p:spPr bwMode="auto">
            <a:xfrm>
              <a:off x="4602219" y="237051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254"/>
            <p:cNvSpPr txBox="1">
              <a:spLocks noChangeArrowheads="1"/>
            </p:cNvSpPr>
            <p:nvPr/>
          </p:nvSpPr>
          <p:spPr bwMode="auto">
            <a:xfrm>
              <a:off x="4784786" y="2461002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94" name="Line 257"/>
            <p:cNvSpPr>
              <a:spLocks noChangeShapeType="1"/>
            </p:cNvSpPr>
            <p:nvPr/>
          </p:nvSpPr>
          <p:spPr bwMode="auto">
            <a:xfrm>
              <a:off x="5151498" y="255466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Line 258"/>
            <p:cNvSpPr>
              <a:spLocks noChangeShapeType="1"/>
            </p:cNvSpPr>
            <p:nvPr/>
          </p:nvSpPr>
          <p:spPr bwMode="auto">
            <a:xfrm>
              <a:off x="5151498" y="273722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" name="Rectangle 259"/>
            <p:cNvSpPr>
              <a:spLocks noChangeArrowheads="1"/>
            </p:cNvSpPr>
            <p:nvPr/>
          </p:nvSpPr>
          <p:spPr bwMode="auto">
            <a:xfrm>
              <a:off x="4603815" y="177758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Freeform 271"/>
            <p:cNvSpPr>
              <a:spLocks/>
            </p:cNvSpPr>
            <p:nvPr/>
          </p:nvSpPr>
          <p:spPr bwMode="auto">
            <a:xfrm>
              <a:off x="4787961" y="1823624"/>
              <a:ext cx="365125" cy="457200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25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113 w 259"/>
                <a:gd name="T11" fmla="*/ 58 h 288"/>
                <a:gd name="T12" fmla="*/ 113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8" name="Line 272"/>
            <p:cNvSpPr>
              <a:spLocks noChangeShapeType="1"/>
            </p:cNvSpPr>
            <p:nvPr/>
          </p:nvSpPr>
          <p:spPr bwMode="auto">
            <a:xfrm>
              <a:off x="5153086" y="20522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" name="Line 274"/>
            <p:cNvSpPr>
              <a:spLocks noChangeShapeType="1"/>
            </p:cNvSpPr>
            <p:nvPr/>
          </p:nvSpPr>
          <p:spPr bwMode="auto">
            <a:xfrm>
              <a:off x="4695886" y="196173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Line 275"/>
            <p:cNvSpPr>
              <a:spLocks noChangeShapeType="1"/>
            </p:cNvSpPr>
            <p:nvPr/>
          </p:nvSpPr>
          <p:spPr bwMode="auto">
            <a:xfrm>
              <a:off x="4695886" y="214430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Text Box 276"/>
            <p:cNvSpPr txBox="1">
              <a:spLocks noChangeArrowheads="1"/>
            </p:cNvSpPr>
            <p:nvPr/>
          </p:nvSpPr>
          <p:spPr bwMode="auto">
            <a:xfrm>
              <a:off x="4833998" y="1961736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402" name="Line 291"/>
            <p:cNvSpPr>
              <a:spLocks noChangeShapeType="1"/>
            </p:cNvSpPr>
            <p:nvPr/>
          </p:nvSpPr>
          <p:spPr bwMode="auto">
            <a:xfrm>
              <a:off x="5153086" y="3239674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Text Box 295"/>
            <p:cNvSpPr txBox="1">
              <a:spLocks noChangeArrowheads="1"/>
            </p:cNvSpPr>
            <p:nvPr/>
          </p:nvSpPr>
          <p:spPr bwMode="auto">
            <a:xfrm>
              <a:off x="4786373" y="305552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/>
                <a:t>IM</a:t>
              </a:r>
            </a:p>
          </p:txBody>
        </p:sp>
        <p:sp>
          <p:nvSpPr>
            <p:cNvPr id="405" name="Rectangle 292"/>
            <p:cNvSpPr>
              <a:spLocks noChangeArrowheads="1"/>
            </p:cNvSpPr>
            <p:nvPr/>
          </p:nvSpPr>
          <p:spPr bwMode="auto">
            <a:xfrm>
              <a:off x="4605398" y="296662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Line 291"/>
            <p:cNvSpPr>
              <a:spLocks noChangeShapeType="1"/>
            </p:cNvSpPr>
            <p:nvPr/>
          </p:nvSpPr>
          <p:spPr bwMode="auto">
            <a:xfrm>
              <a:off x="4695886" y="324126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7" name="Line 5"/>
          <p:cNvSpPr>
            <a:spLocks noChangeShapeType="1"/>
          </p:cNvSpPr>
          <p:nvPr/>
        </p:nvSpPr>
        <p:spPr bwMode="auto">
          <a:xfrm>
            <a:off x="669346" y="1252538"/>
            <a:ext cx="0" cy="3382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8" name="Line 6"/>
          <p:cNvSpPr>
            <a:spLocks noChangeShapeType="1"/>
          </p:cNvSpPr>
          <p:nvPr/>
        </p:nvSpPr>
        <p:spPr bwMode="auto">
          <a:xfrm flipV="1">
            <a:off x="586795" y="1304925"/>
            <a:ext cx="80739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9" name="Text Box 7"/>
          <p:cNvSpPr txBox="1">
            <a:spLocks noChangeArrowheads="1"/>
          </p:cNvSpPr>
          <p:nvPr/>
        </p:nvSpPr>
        <p:spPr bwMode="auto">
          <a:xfrm>
            <a:off x="870959" y="1160463"/>
            <a:ext cx="140335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Time (cycles)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2780" name="Text Box 8"/>
          <p:cNvSpPr txBox="1">
            <a:spLocks noChangeArrowheads="1"/>
          </p:cNvSpPr>
          <p:nvPr/>
        </p:nvSpPr>
        <p:spPr bwMode="auto">
          <a:xfrm rot="16200000">
            <a:off x="-587954" y="2889250"/>
            <a:ext cx="2514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Program Execution Order</a:t>
            </a:r>
          </a:p>
        </p:txBody>
      </p:sp>
      <p:sp>
        <p:nvSpPr>
          <p:cNvPr id="32781" name="Text Box 9"/>
          <p:cNvSpPr txBox="1">
            <a:spLocks noChangeArrowheads="1"/>
          </p:cNvSpPr>
          <p:nvPr/>
        </p:nvSpPr>
        <p:spPr bwMode="auto">
          <a:xfrm>
            <a:off x="1901448" y="1435100"/>
            <a:ext cx="1392238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latin typeface="Comic Sans MS" pitchFamily="66" charset="0"/>
              </a:rPr>
              <a:t>value of 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sz="1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782" name="Text Box 10"/>
          <p:cNvSpPr txBox="1">
            <a:spLocks noChangeArrowheads="1"/>
          </p:cNvSpPr>
          <p:nvPr/>
        </p:nvSpPr>
        <p:spPr bwMode="auto">
          <a:xfrm>
            <a:off x="1034471" y="1892300"/>
            <a:ext cx="17478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sub	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3473362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CC1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2785" name="Text Box 18"/>
          <p:cNvSpPr txBox="1">
            <a:spLocks noChangeArrowheads="1"/>
          </p:cNvSpPr>
          <p:nvPr/>
        </p:nvSpPr>
        <p:spPr bwMode="auto">
          <a:xfrm>
            <a:off x="3430500" y="1435100"/>
            <a:ext cx="506413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latin typeface="Comic Sans MS" pitchFamily="66" charset="0"/>
              </a:rPr>
              <a:t>10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32786" name="Line 19"/>
          <p:cNvSpPr>
            <a:spLocks noChangeShapeType="1"/>
          </p:cNvSpPr>
          <p:nvPr/>
        </p:nvSpPr>
        <p:spPr bwMode="auto">
          <a:xfrm>
            <a:off x="4002117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7" name="Text Box 20"/>
          <p:cNvSpPr txBox="1">
            <a:spLocks noChangeArrowheads="1"/>
          </p:cNvSpPr>
          <p:nvPr/>
        </p:nvSpPr>
        <p:spPr bwMode="auto">
          <a:xfrm>
            <a:off x="4087842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CC2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1045584" y="2486025"/>
            <a:ext cx="18256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 smtClean="0">
                <a:latin typeface="Comic Sans MS" pitchFamily="66" charset="0"/>
              </a:rPr>
              <a:t>add</a:t>
            </a:r>
            <a:r>
              <a:rPr lang="en-US" sz="1600" dirty="0">
                <a:latin typeface="Comic Sans MS" pitchFamily="66" charset="0"/>
              </a:rPr>
              <a:t>	$s4, 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sz="1600" dirty="0">
                <a:latin typeface="Comic Sans MS" pitchFamily="66" charset="0"/>
              </a:rPr>
              <a:t>, $t5</a:t>
            </a:r>
          </a:p>
        </p:txBody>
      </p:sp>
      <p:sp>
        <p:nvSpPr>
          <p:cNvPr id="32790" name="Text Box 40"/>
          <p:cNvSpPr txBox="1">
            <a:spLocks noChangeArrowheads="1"/>
          </p:cNvSpPr>
          <p:nvPr/>
        </p:nvSpPr>
        <p:spPr bwMode="auto">
          <a:xfrm>
            <a:off x="4083385" y="1435100"/>
            <a:ext cx="506413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latin typeface="Comic Sans MS" pitchFamily="66" charset="0"/>
              </a:rPr>
              <a:t>10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32791" name="Line 41"/>
          <p:cNvSpPr>
            <a:spLocks noChangeShapeType="1"/>
          </p:cNvSpPr>
          <p:nvPr/>
        </p:nvSpPr>
        <p:spPr bwMode="auto">
          <a:xfrm>
            <a:off x="4653415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2" name="Text Box 42"/>
          <p:cNvSpPr txBox="1">
            <a:spLocks noChangeArrowheads="1"/>
          </p:cNvSpPr>
          <p:nvPr/>
        </p:nvSpPr>
        <p:spPr bwMode="auto">
          <a:xfrm>
            <a:off x="4740728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latin typeface="Comic Sans MS" pitchFamily="66" charset="0"/>
              </a:rPr>
              <a:t>CC3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32793" name="Text Box 43"/>
          <p:cNvSpPr txBox="1">
            <a:spLocks noChangeArrowheads="1"/>
          </p:cNvSpPr>
          <p:nvPr/>
        </p:nvSpPr>
        <p:spPr bwMode="auto">
          <a:xfrm>
            <a:off x="1045584" y="3081338"/>
            <a:ext cx="1736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Comic Sans MS" pitchFamily="66" charset="0"/>
              </a:rPr>
              <a:t>or	$s6, $t3, 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795" name="Text Box 71"/>
          <p:cNvSpPr txBox="1">
            <a:spLocks noChangeArrowheads="1"/>
          </p:cNvSpPr>
          <p:nvPr/>
        </p:nvSpPr>
        <p:spPr bwMode="auto">
          <a:xfrm>
            <a:off x="4697865" y="1435100"/>
            <a:ext cx="506413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10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2796" name="Line 72"/>
          <p:cNvSpPr>
            <a:spLocks noChangeShapeType="1"/>
          </p:cNvSpPr>
          <p:nvPr/>
        </p:nvSpPr>
        <p:spPr bwMode="auto">
          <a:xfrm>
            <a:off x="5281088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7" name="Text Box 73"/>
          <p:cNvSpPr txBox="1">
            <a:spLocks noChangeArrowheads="1"/>
          </p:cNvSpPr>
          <p:nvPr/>
        </p:nvSpPr>
        <p:spPr bwMode="auto">
          <a:xfrm>
            <a:off x="5366813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latin typeface="Comic Sans MS" pitchFamily="66" charset="0"/>
              </a:rPr>
              <a:t>CC4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32798" name="Text Box 74"/>
          <p:cNvSpPr txBox="1">
            <a:spLocks noChangeArrowheads="1"/>
          </p:cNvSpPr>
          <p:nvPr/>
        </p:nvSpPr>
        <p:spPr bwMode="auto">
          <a:xfrm>
            <a:off x="1048759" y="3675063"/>
            <a:ext cx="1736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 smtClean="0">
                <a:latin typeface="Comic Sans MS" pitchFamily="66" charset="0"/>
              </a:rPr>
              <a:t>and</a:t>
            </a:r>
            <a:r>
              <a:rPr lang="en-US" sz="1600" dirty="0">
                <a:latin typeface="Comic Sans MS" pitchFamily="66" charset="0"/>
              </a:rPr>
              <a:t>	$s7, </a:t>
            </a:r>
            <a:r>
              <a:rPr lang="en-US" sz="1600" dirty="0" smtClean="0">
                <a:latin typeface="Comic Sans MS" pitchFamily="66" charset="0"/>
              </a:rPr>
              <a:t>$t4, 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800" name="Text Box 111"/>
          <p:cNvSpPr txBox="1">
            <a:spLocks noChangeArrowheads="1"/>
          </p:cNvSpPr>
          <p:nvPr/>
        </p:nvSpPr>
        <p:spPr bwMode="auto">
          <a:xfrm>
            <a:off x="5323950" y="1435100"/>
            <a:ext cx="506413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10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2801" name="Line 112"/>
          <p:cNvSpPr>
            <a:spLocks noChangeShapeType="1"/>
          </p:cNvSpPr>
          <p:nvPr/>
        </p:nvSpPr>
        <p:spPr bwMode="auto">
          <a:xfrm>
            <a:off x="5933973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2" name="Text Box 113"/>
          <p:cNvSpPr txBox="1">
            <a:spLocks noChangeArrowheads="1"/>
          </p:cNvSpPr>
          <p:nvPr/>
        </p:nvSpPr>
        <p:spPr bwMode="auto">
          <a:xfrm>
            <a:off x="6660978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CC6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2804" name="Text Box 150"/>
          <p:cNvSpPr txBox="1">
            <a:spLocks noChangeArrowheads="1"/>
          </p:cNvSpPr>
          <p:nvPr/>
        </p:nvSpPr>
        <p:spPr bwMode="auto">
          <a:xfrm>
            <a:off x="6618115" y="1435100"/>
            <a:ext cx="506413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2805" name="Line 151"/>
          <p:cNvSpPr>
            <a:spLocks noChangeShapeType="1"/>
          </p:cNvSpPr>
          <p:nvPr/>
        </p:nvSpPr>
        <p:spPr bwMode="auto">
          <a:xfrm>
            <a:off x="7201338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6" name="Text Box 152"/>
          <p:cNvSpPr txBox="1">
            <a:spLocks noChangeArrowheads="1"/>
          </p:cNvSpPr>
          <p:nvPr/>
        </p:nvSpPr>
        <p:spPr bwMode="auto">
          <a:xfrm>
            <a:off x="7287063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CC7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2808" name="Text Box 178"/>
          <p:cNvSpPr txBox="1">
            <a:spLocks noChangeArrowheads="1"/>
          </p:cNvSpPr>
          <p:nvPr/>
        </p:nvSpPr>
        <p:spPr bwMode="auto">
          <a:xfrm>
            <a:off x="7244200" y="1435100"/>
            <a:ext cx="506413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809" name="Line 179"/>
          <p:cNvSpPr>
            <a:spLocks noChangeShapeType="1"/>
          </p:cNvSpPr>
          <p:nvPr/>
        </p:nvSpPr>
        <p:spPr bwMode="auto">
          <a:xfrm>
            <a:off x="7854223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10" name="Text Box 180"/>
          <p:cNvSpPr txBox="1">
            <a:spLocks noChangeArrowheads="1"/>
          </p:cNvSpPr>
          <p:nvPr/>
        </p:nvSpPr>
        <p:spPr bwMode="auto">
          <a:xfrm>
            <a:off x="7941535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latin typeface="Comic Sans MS" pitchFamily="66" charset="0"/>
              </a:rPr>
              <a:t>CC8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32812" name="Text Box 195"/>
          <p:cNvSpPr txBox="1">
            <a:spLocks noChangeArrowheads="1"/>
          </p:cNvSpPr>
          <p:nvPr/>
        </p:nvSpPr>
        <p:spPr bwMode="auto">
          <a:xfrm>
            <a:off x="7898673" y="1435100"/>
            <a:ext cx="50482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814" name="Text Box 197"/>
          <p:cNvSpPr txBox="1">
            <a:spLocks noChangeArrowheads="1"/>
          </p:cNvSpPr>
          <p:nvPr/>
        </p:nvSpPr>
        <p:spPr bwMode="auto">
          <a:xfrm>
            <a:off x="6038396" y="1160463"/>
            <a:ext cx="42227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latin typeface="Comic Sans MS" pitchFamily="66" charset="0"/>
              </a:rPr>
              <a:t>CC5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32815" name="Text Box 198"/>
          <p:cNvSpPr txBox="1">
            <a:spLocks noChangeArrowheads="1"/>
          </p:cNvSpPr>
          <p:nvPr/>
        </p:nvSpPr>
        <p:spPr bwMode="auto">
          <a:xfrm>
            <a:off x="1045584" y="4270375"/>
            <a:ext cx="1736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sw	$t8, 10(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sz="1600">
                <a:latin typeface="Comic Sans MS" pitchFamily="66" charset="0"/>
              </a:rPr>
              <a:t>)</a:t>
            </a:r>
          </a:p>
        </p:txBody>
      </p:sp>
      <p:sp>
        <p:nvSpPr>
          <p:cNvPr id="32817" name="Text Box 241"/>
          <p:cNvSpPr txBox="1">
            <a:spLocks noChangeArrowheads="1"/>
          </p:cNvSpPr>
          <p:nvPr/>
        </p:nvSpPr>
        <p:spPr bwMode="auto">
          <a:xfrm>
            <a:off x="5995533" y="1435100"/>
            <a:ext cx="506413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 smtClean="0">
                <a:latin typeface="Comic Sans MS" pitchFamily="66" charset="0"/>
              </a:rPr>
              <a:t>10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32818" name="Line 242"/>
          <p:cNvSpPr>
            <a:spLocks noChangeShapeType="1"/>
          </p:cNvSpPr>
          <p:nvPr/>
        </p:nvSpPr>
        <p:spPr bwMode="auto">
          <a:xfrm>
            <a:off x="6575253" y="1252538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1" name="Line 19"/>
          <p:cNvSpPr>
            <a:spLocks noChangeShapeType="1"/>
          </p:cNvSpPr>
          <p:nvPr/>
        </p:nvSpPr>
        <p:spPr bwMode="auto">
          <a:xfrm>
            <a:off x="3347787" y="1253107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 RAW Data Hazard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19650"/>
            <a:ext cx="8435975" cy="1489075"/>
          </a:xfrm>
        </p:spPr>
        <p:txBody>
          <a:bodyPr lIns="0" tIns="46038" rIns="0" bIns="46038"/>
          <a:lstStyle/>
          <a:p>
            <a:pPr eaLnBrk="1" hangingPunct="1">
              <a:spcBef>
                <a:spcPct val="30000"/>
              </a:spcBef>
            </a:pPr>
            <a:r>
              <a:rPr lang="en-US" dirty="0" smtClean="0"/>
              <a:t>Result of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US" dirty="0" smtClean="0"/>
              <a:t> is needed by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US" dirty="0" smtClean="0"/>
              <a:t>, &amp;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sw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instructions</a:t>
            </a:r>
            <a:endParaRPr lang="en-US" dirty="0" smtClean="0">
              <a:latin typeface="Comic Sans MS" pitchFamily="66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Instructions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dirty="0" smtClean="0"/>
              <a:t> will read </a:t>
            </a:r>
            <a:r>
              <a:rPr lang="en-US" dirty="0" smtClean="0">
                <a:solidFill>
                  <a:srgbClr val="FF0000"/>
                </a:solidFill>
              </a:rPr>
              <a:t>old value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$s2</a:t>
            </a:r>
            <a:r>
              <a:rPr lang="en-US" dirty="0" smtClean="0"/>
              <a:t> from </a:t>
            </a:r>
            <a:r>
              <a:rPr lang="en-US" dirty="0" err="1" smtClean="0"/>
              <a:t>reg</a:t>
            </a:r>
            <a:r>
              <a:rPr lang="en-US" dirty="0" smtClean="0"/>
              <a:t> file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During CC5, </a:t>
            </a:r>
            <a:r>
              <a:rPr lang="en-US" dirty="0" smtClean="0">
                <a:solidFill>
                  <a:srgbClr val="FF0000"/>
                </a:solidFill>
              </a:rPr>
              <a:t>$s2</a:t>
            </a:r>
            <a:r>
              <a:rPr lang="en-US" dirty="0" smtClean="0"/>
              <a:t> is written at end of cycle, </a:t>
            </a:r>
            <a:r>
              <a:rPr lang="en-US" dirty="0" smtClean="0">
                <a:solidFill>
                  <a:srgbClr val="FF0000"/>
                </a:solidFill>
              </a:rPr>
              <a:t>old </a:t>
            </a:r>
            <a:r>
              <a:rPr lang="en-US" dirty="0">
                <a:solidFill>
                  <a:srgbClr val="FF0000"/>
                </a:solidFill>
              </a:rPr>
              <a:t>value</a:t>
            </a:r>
            <a:r>
              <a:rPr lang="en-US" dirty="0"/>
              <a:t> is </a:t>
            </a:r>
            <a:r>
              <a:rPr lang="en-US" dirty="0" smtClean="0"/>
              <a:t>read</a:t>
            </a:r>
          </a:p>
        </p:txBody>
      </p:sp>
      <p:sp>
        <p:nvSpPr>
          <p:cNvPr id="951540" name="Line 244"/>
          <p:cNvSpPr>
            <a:spLocks noChangeShapeType="1"/>
          </p:cNvSpPr>
          <p:nvPr/>
        </p:nvSpPr>
        <p:spPr bwMode="auto">
          <a:xfrm flipH="1">
            <a:off x="5633302" y="2118390"/>
            <a:ext cx="578779" cy="1121284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1" name="Line 245"/>
          <p:cNvSpPr>
            <a:spLocks noChangeShapeType="1"/>
          </p:cNvSpPr>
          <p:nvPr/>
        </p:nvSpPr>
        <p:spPr bwMode="auto">
          <a:xfrm flipH="1">
            <a:off x="4968142" y="2118389"/>
            <a:ext cx="1243941" cy="519622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2" name="Line 246"/>
          <p:cNvSpPr>
            <a:spLocks noChangeShapeType="1"/>
          </p:cNvSpPr>
          <p:nvPr/>
        </p:nvSpPr>
        <p:spPr bwMode="auto">
          <a:xfrm>
            <a:off x="6212083" y="2118390"/>
            <a:ext cx="680445" cy="231032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39" name="Line 243"/>
          <p:cNvSpPr>
            <a:spLocks noChangeShapeType="1"/>
          </p:cNvSpPr>
          <p:nvPr/>
        </p:nvSpPr>
        <p:spPr bwMode="auto">
          <a:xfrm>
            <a:off x="6212084" y="2118390"/>
            <a:ext cx="30494" cy="174040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/>
      <p:bldP spid="951540" grpId="0" animBg="1"/>
      <p:bldP spid="951541" grpId="0" animBg="1"/>
      <p:bldP spid="951542" grpId="0" animBg="1"/>
      <p:bldP spid="95153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roup 252"/>
          <p:cNvGrpSpPr/>
          <p:nvPr/>
        </p:nvGrpSpPr>
        <p:grpSpPr>
          <a:xfrm>
            <a:off x="6066636" y="2562669"/>
            <a:ext cx="507023" cy="365125"/>
            <a:chOff x="3701781" y="1965326"/>
            <a:chExt cx="507023" cy="365125"/>
          </a:xfrm>
        </p:grpSpPr>
        <p:sp>
          <p:nvSpPr>
            <p:cNvPr id="25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grpSp>
          <p:nvGrpSpPr>
            <p:cNvPr id="25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25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0" name="Rectangle 106"/>
          <p:cNvSpPr>
            <a:spLocks noChangeArrowheads="1"/>
          </p:cNvSpPr>
          <p:nvPr/>
        </p:nvSpPr>
        <p:spPr bwMode="auto">
          <a:xfrm>
            <a:off x="5976554" y="2476152"/>
            <a:ext cx="85725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1" name="Group 210"/>
          <p:cNvGrpSpPr/>
          <p:nvPr/>
        </p:nvGrpSpPr>
        <p:grpSpPr>
          <a:xfrm>
            <a:off x="4886161" y="2560637"/>
            <a:ext cx="507023" cy="365125"/>
            <a:chOff x="3701781" y="1965326"/>
            <a:chExt cx="507023" cy="365125"/>
          </a:xfrm>
        </p:grpSpPr>
        <p:sp>
          <p:nvSpPr>
            <p:cNvPr id="212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grpSp>
          <p:nvGrpSpPr>
            <p:cNvPr id="21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21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1: Stalling the Pipeline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3824288"/>
            <a:ext cx="8377755" cy="2462212"/>
          </a:xfrm>
        </p:spPr>
        <p:txBody>
          <a:bodyPr lIns="0" tIns="46038" rIns="0" bIns="46038"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Three stall cycles during </a:t>
            </a:r>
            <a:r>
              <a:rPr lang="en-US" dirty="0" smtClean="0">
                <a:solidFill>
                  <a:srgbClr val="FF0000"/>
                </a:solidFill>
              </a:rPr>
              <a:t>CC3</a:t>
            </a:r>
            <a:r>
              <a:rPr lang="en-US" dirty="0" smtClean="0"/>
              <a:t> thru </a:t>
            </a:r>
            <a:r>
              <a:rPr lang="en-US" dirty="0" smtClean="0">
                <a:solidFill>
                  <a:srgbClr val="FF0000"/>
                </a:solidFill>
              </a:rPr>
              <a:t>CC5</a:t>
            </a:r>
            <a:r>
              <a:rPr lang="en-US" dirty="0" smtClean="0"/>
              <a:t> (wasting 3 cycles)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Stall cycles delay execution of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add </a:t>
            </a:r>
            <a:r>
              <a:rPr lang="en-US" dirty="0" smtClean="0"/>
              <a:t>&amp; fetching of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dirty="0" smtClean="0"/>
              <a:t> instruction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Stall cycles insert 3 bubbles (No operations) into the ALU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dirty="0"/>
              <a:t> instruction </a:t>
            </a:r>
            <a:r>
              <a:rPr lang="en-US" dirty="0" smtClean="0"/>
              <a:t>remains in the second stage </a:t>
            </a:r>
            <a:r>
              <a:rPr lang="en-US" dirty="0"/>
              <a:t>until </a:t>
            </a:r>
            <a:r>
              <a:rPr lang="en-US" dirty="0" smtClean="0">
                <a:solidFill>
                  <a:srgbClr val="FF0000"/>
                </a:solidFill>
              </a:rPr>
              <a:t>CC6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instruction is not fetched until </a:t>
            </a:r>
            <a:r>
              <a:rPr lang="en-US" dirty="0" smtClean="0">
                <a:solidFill>
                  <a:srgbClr val="FF0000"/>
                </a:solidFill>
              </a:rPr>
              <a:t>CC6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39" name="Group 238"/>
          <p:cNvGrpSpPr/>
          <p:nvPr/>
        </p:nvGrpSpPr>
        <p:grpSpPr>
          <a:xfrm>
            <a:off x="7243494" y="2509042"/>
            <a:ext cx="506413" cy="412751"/>
            <a:chOff x="4886056" y="1917701"/>
            <a:chExt cx="506413" cy="412751"/>
          </a:xfrm>
        </p:grpSpPr>
        <p:sp>
          <p:nvSpPr>
            <p:cNvPr id="240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1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244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242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10000"/>
                <a:gd name="connsiteY0" fmla="*/ 10000 h 10000"/>
                <a:gd name="connsiteX1" fmla="*/ 0 w 10000"/>
                <a:gd name="connsiteY1" fmla="*/ 0 h 10000"/>
                <a:gd name="connsiteX2" fmla="*/ 9085 w 10000"/>
                <a:gd name="connsiteY2" fmla="*/ 0 h 10000"/>
                <a:gd name="connsiteX3" fmla="*/ 9085 w 10000"/>
                <a:gd name="connsiteY3" fmla="*/ 6042 h 10000"/>
                <a:gd name="connsiteX4" fmla="*/ 10000 w 10000"/>
                <a:gd name="connsiteY4" fmla="*/ 8477 h 10000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564"/>
                <a:gd name="connsiteX1" fmla="*/ 0 w 10000"/>
                <a:gd name="connsiteY1" fmla="*/ 0 h 10564"/>
                <a:gd name="connsiteX2" fmla="*/ 10000 w 10000"/>
                <a:gd name="connsiteY2" fmla="*/ 0 h 10564"/>
                <a:gd name="connsiteX3" fmla="*/ 9937 w 10000"/>
                <a:gd name="connsiteY3" fmla="*/ 10564 h 10564"/>
                <a:gd name="connsiteX0" fmla="*/ 0 w 10065"/>
                <a:gd name="connsiteY0" fmla="*/ 10000 h 10100"/>
                <a:gd name="connsiteX1" fmla="*/ 0 w 10065"/>
                <a:gd name="connsiteY1" fmla="*/ 0 h 10100"/>
                <a:gd name="connsiteX2" fmla="*/ 10000 w 10065"/>
                <a:gd name="connsiteY2" fmla="*/ 0 h 10100"/>
                <a:gd name="connsiteX3" fmla="*/ 10063 w 10065"/>
                <a:gd name="connsiteY3" fmla="*/ 10100 h 10100"/>
                <a:gd name="connsiteX0" fmla="*/ 0 w 10000"/>
                <a:gd name="connsiteY0" fmla="*/ 10000 h 10000"/>
                <a:gd name="connsiteX1" fmla="*/ 0 w 10000"/>
                <a:gd name="connsiteY1" fmla="*/ 0 h 10000"/>
                <a:gd name="connsiteX2" fmla="*/ 10000 w 10000"/>
                <a:gd name="connsiteY2" fmla="*/ 0 h 10000"/>
                <a:gd name="connsiteX3" fmla="*/ 9937 w 10000"/>
                <a:gd name="connsiteY3" fmla="*/ 9752 h 10000"/>
                <a:gd name="connsiteX0" fmla="*/ 0 w 10006"/>
                <a:gd name="connsiteY0" fmla="*/ 10000 h 10332"/>
                <a:gd name="connsiteX1" fmla="*/ 0 w 10006"/>
                <a:gd name="connsiteY1" fmla="*/ 0 h 10332"/>
                <a:gd name="connsiteX2" fmla="*/ 10000 w 10006"/>
                <a:gd name="connsiteY2" fmla="*/ 0 h 10332"/>
                <a:gd name="connsiteX3" fmla="*/ 10000 w 10006"/>
                <a:gd name="connsiteY3" fmla="*/ 10332 h 1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3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6656195" y="3193386"/>
            <a:ext cx="507023" cy="365125"/>
            <a:chOff x="3701781" y="1965326"/>
            <a:chExt cx="507023" cy="365125"/>
          </a:xfrm>
        </p:grpSpPr>
        <p:sp>
          <p:nvSpPr>
            <p:cNvPr id="23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grpSp>
          <p:nvGrpSpPr>
            <p:cNvPr id="235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236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0" name="Group 219"/>
          <p:cNvGrpSpPr/>
          <p:nvPr/>
        </p:nvGrpSpPr>
        <p:grpSpPr>
          <a:xfrm>
            <a:off x="5480963" y="2556668"/>
            <a:ext cx="507023" cy="365125"/>
            <a:chOff x="3701781" y="1965326"/>
            <a:chExt cx="507023" cy="365125"/>
          </a:xfrm>
        </p:grpSpPr>
        <p:sp>
          <p:nvSpPr>
            <p:cNvPr id="221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grpSp>
          <p:nvGrpSpPr>
            <p:cNvPr id="226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227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4291359" y="2564606"/>
            <a:ext cx="507023" cy="365125"/>
            <a:chOff x="3701781" y="1965326"/>
            <a:chExt cx="507023" cy="365125"/>
          </a:xfrm>
        </p:grpSpPr>
        <p:sp>
          <p:nvSpPr>
            <p:cNvPr id="203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grpSp>
          <p:nvGrpSpPr>
            <p:cNvPr id="208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02" name="Line 5"/>
          <p:cNvSpPr>
            <a:spLocks noChangeShapeType="1"/>
          </p:cNvSpPr>
          <p:nvPr/>
        </p:nvSpPr>
        <p:spPr bwMode="auto">
          <a:xfrm>
            <a:off x="604442" y="1330326"/>
            <a:ext cx="0" cy="2376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3" name="Line 6"/>
          <p:cNvSpPr>
            <a:spLocks noChangeShapeType="1"/>
          </p:cNvSpPr>
          <p:nvPr/>
        </p:nvSpPr>
        <p:spPr bwMode="auto">
          <a:xfrm>
            <a:off x="533003" y="1366837"/>
            <a:ext cx="7956307" cy="39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Text Box 7"/>
          <p:cNvSpPr txBox="1">
            <a:spLocks noChangeArrowheads="1"/>
          </p:cNvSpPr>
          <p:nvPr/>
        </p:nvSpPr>
        <p:spPr bwMode="auto">
          <a:xfrm>
            <a:off x="804467" y="1233488"/>
            <a:ext cx="1563688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Time (in cycles)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3805" name="Text Box 8"/>
          <p:cNvSpPr txBox="1">
            <a:spLocks noChangeArrowheads="1"/>
          </p:cNvSpPr>
          <p:nvPr/>
        </p:nvSpPr>
        <p:spPr bwMode="auto">
          <a:xfrm rot="16200000">
            <a:off x="-324246" y="2403476"/>
            <a:ext cx="183356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Instruction Order</a:t>
            </a:r>
          </a:p>
        </p:txBody>
      </p:sp>
      <p:sp>
        <p:nvSpPr>
          <p:cNvPr id="33806" name="Text Box 9"/>
          <p:cNvSpPr txBox="1">
            <a:spLocks noChangeArrowheads="1"/>
          </p:cNvSpPr>
          <p:nvPr/>
        </p:nvSpPr>
        <p:spPr bwMode="auto">
          <a:xfrm>
            <a:off x="804467" y="1508126"/>
            <a:ext cx="1392238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value of 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07" name="Text Box 10"/>
          <p:cNvSpPr txBox="1">
            <a:spLocks noChangeArrowheads="1"/>
          </p:cNvSpPr>
          <p:nvPr/>
        </p:nvSpPr>
        <p:spPr bwMode="auto">
          <a:xfrm>
            <a:off x="3154093" y="1233488"/>
            <a:ext cx="4222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CC1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3808" name="Text Box 11"/>
          <p:cNvSpPr txBox="1">
            <a:spLocks noChangeArrowheads="1"/>
          </p:cNvSpPr>
          <p:nvPr/>
        </p:nvSpPr>
        <p:spPr bwMode="auto">
          <a:xfrm>
            <a:off x="3111231" y="1508126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10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3809" name="Text Box 12"/>
          <p:cNvSpPr txBox="1">
            <a:spLocks noChangeArrowheads="1"/>
          </p:cNvSpPr>
          <p:nvPr/>
        </p:nvSpPr>
        <p:spPr bwMode="auto">
          <a:xfrm>
            <a:off x="3744643" y="1233488"/>
            <a:ext cx="4222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CC2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3810" name="Text Box 13"/>
          <p:cNvSpPr txBox="1">
            <a:spLocks noChangeArrowheads="1"/>
          </p:cNvSpPr>
          <p:nvPr/>
        </p:nvSpPr>
        <p:spPr bwMode="auto">
          <a:xfrm>
            <a:off x="3701781" y="1508126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10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3811" name="Text Box 14"/>
          <p:cNvSpPr txBox="1">
            <a:spLocks noChangeArrowheads="1"/>
          </p:cNvSpPr>
          <p:nvPr/>
        </p:nvSpPr>
        <p:spPr bwMode="auto">
          <a:xfrm>
            <a:off x="4336781" y="1233488"/>
            <a:ext cx="4222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CC3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3812" name="Text Box 15"/>
          <p:cNvSpPr txBox="1">
            <a:spLocks noChangeArrowheads="1"/>
          </p:cNvSpPr>
          <p:nvPr/>
        </p:nvSpPr>
        <p:spPr bwMode="auto">
          <a:xfrm>
            <a:off x="4293918" y="1508126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latin typeface="Comic Sans MS" pitchFamily="66" charset="0"/>
              </a:rPr>
              <a:t>10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33813" name="Text Box 16"/>
          <p:cNvSpPr txBox="1">
            <a:spLocks noChangeArrowheads="1"/>
          </p:cNvSpPr>
          <p:nvPr/>
        </p:nvSpPr>
        <p:spPr bwMode="auto">
          <a:xfrm>
            <a:off x="4927331" y="1233488"/>
            <a:ext cx="4222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CC4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3814" name="Text Box 17"/>
          <p:cNvSpPr txBox="1">
            <a:spLocks noChangeArrowheads="1"/>
          </p:cNvSpPr>
          <p:nvPr/>
        </p:nvSpPr>
        <p:spPr bwMode="auto">
          <a:xfrm>
            <a:off x="4884468" y="1508126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10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3815" name="Text Box 18"/>
          <p:cNvSpPr txBox="1">
            <a:spLocks noChangeArrowheads="1"/>
          </p:cNvSpPr>
          <p:nvPr/>
        </p:nvSpPr>
        <p:spPr bwMode="auto">
          <a:xfrm>
            <a:off x="6108431" y="1233488"/>
            <a:ext cx="4222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CC6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3816" name="Text Box 19"/>
          <p:cNvSpPr txBox="1">
            <a:spLocks noChangeArrowheads="1"/>
          </p:cNvSpPr>
          <p:nvPr/>
        </p:nvSpPr>
        <p:spPr bwMode="auto">
          <a:xfrm>
            <a:off x="6065568" y="1508126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3817" name="Text Box 20"/>
          <p:cNvSpPr txBox="1">
            <a:spLocks noChangeArrowheads="1"/>
          </p:cNvSpPr>
          <p:nvPr/>
        </p:nvSpPr>
        <p:spPr bwMode="auto">
          <a:xfrm>
            <a:off x="6698981" y="1233488"/>
            <a:ext cx="4222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CC7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3818" name="Text Box 21"/>
          <p:cNvSpPr txBox="1">
            <a:spLocks noChangeArrowheads="1"/>
          </p:cNvSpPr>
          <p:nvPr/>
        </p:nvSpPr>
        <p:spPr bwMode="auto">
          <a:xfrm>
            <a:off x="6656118" y="1508126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19" name="Text Box 22"/>
          <p:cNvSpPr txBox="1">
            <a:spLocks noChangeArrowheads="1"/>
          </p:cNvSpPr>
          <p:nvPr/>
        </p:nvSpPr>
        <p:spPr bwMode="auto">
          <a:xfrm>
            <a:off x="7291118" y="1233488"/>
            <a:ext cx="4222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latin typeface="Comic Sans MS" pitchFamily="66" charset="0"/>
              </a:rPr>
              <a:t>CC8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33820" name="Text Box 23"/>
          <p:cNvSpPr txBox="1">
            <a:spLocks noChangeArrowheads="1"/>
          </p:cNvSpPr>
          <p:nvPr/>
        </p:nvSpPr>
        <p:spPr bwMode="auto">
          <a:xfrm>
            <a:off x="7248256" y="1508126"/>
            <a:ext cx="5048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21" name="Text Box 24"/>
          <p:cNvSpPr txBox="1">
            <a:spLocks noChangeArrowheads="1"/>
          </p:cNvSpPr>
          <p:nvPr/>
        </p:nvSpPr>
        <p:spPr bwMode="auto">
          <a:xfrm>
            <a:off x="5517881" y="1233488"/>
            <a:ext cx="4222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Comic Sans MS" pitchFamily="66" charset="0"/>
              </a:rPr>
              <a:t>CC5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33822" name="Text Box 25"/>
          <p:cNvSpPr txBox="1">
            <a:spLocks noChangeArrowheads="1"/>
          </p:cNvSpPr>
          <p:nvPr/>
        </p:nvSpPr>
        <p:spPr bwMode="auto">
          <a:xfrm>
            <a:off x="5475018" y="1508126"/>
            <a:ext cx="5064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 smtClean="0">
                <a:latin typeface="Comic Sans MS" pitchFamily="66" charset="0"/>
              </a:rPr>
              <a:t>10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33824" name="Rectangle 35"/>
          <p:cNvSpPr>
            <a:spLocks noChangeArrowheads="1"/>
          </p:cNvSpPr>
          <p:nvPr/>
        </p:nvSpPr>
        <p:spPr bwMode="auto">
          <a:xfrm>
            <a:off x="4800331" y="2468563"/>
            <a:ext cx="84138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Text Box 37"/>
          <p:cNvSpPr txBox="1">
            <a:spLocks noChangeArrowheads="1"/>
          </p:cNvSpPr>
          <p:nvPr/>
        </p:nvSpPr>
        <p:spPr bwMode="auto">
          <a:xfrm>
            <a:off x="977504" y="2559051"/>
            <a:ext cx="17541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 smtClean="0">
                <a:latin typeface="Comic Sans MS" pitchFamily="66" charset="0"/>
              </a:rPr>
              <a:t>add</a:t>
            </a:r>
            <a:r>
              <a:rPr lang="en-US" sz="1600" dirty="0">
                <a:latin typeface="Comic Sans MS" pitchFamily="66" charset="0"/>
              </a:rPr>
              <a:t>	$s4, 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sz="1600" dirty="0">
                <a:latin typeface="Comic Sans MS" pitchFamily="66" charset="0"/>
              </a:rPr>
              <a:t>, $t5</a:t>
            </a:r>
          </a:p>
        </p:txBody>
      </p:sp>
      <p:grpSp>
        <p:nvGrpSpPr>
          <p:cNvPr id="33827" name="Group 38"/>
          <p:cNvGrpSpPr>
            <a:grpSpLocks/>
          </p:cNvGrpSpPr>
          <p:nvPr/>
        </p:nvGrpSpPr>
        <p:grpSpPr bwMode="auto">
          <a:xfrm>
            <a:off x="3785918" y="2468563"/>
            <a:ext cx="506413" cy="547688"/>
            <a:chOff x="1910" y="2102"/>
            <a:chExt cx="346" cy="345"/>
          </a:xfrm>
        </p:grpSpPr>
        <p:sp>
          <p:nvSpPr>
            <p:cNvPr id="33937" name="Line 39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Rectangle 40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939" name="Group 41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40" name="Rectangle 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41" name="Text Box 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IM</a:t>
                </a:r>
              </a:p>
            </p:txBody>
          </p:sp>
        </p:grpSp>
      </p:grpSp>
      <p:sp>
        <p:nvSpPr>
          <p:cNvPr id="33828" name="Text Box 44"/>
          <p:cNvSpPr txBox="1">
            <a:spLocks noChangeArrowheads="1"/>
          </p:cNvSpPr>
          <p:nvPr/>
        </p:nvSpPr>
        <p:spPr bwMode="auto">
          <a:xfrm>
            <a:off x="977504" y="3187205"/>
            <a:ext cx="17541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or	$s6, $t3, 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grpSp>
        <p:nvGrpSpPr>
          <p:cNvPr id="33829" name="Group 45"/>
          <p:cNvGrpSpPr>
            <a:grpSpLocks/>
          </p:cNvGrpSpPr>
          <p:nvPr/>
        </p:nvGrpSpPr>
        <p:grpSpPr bwMode="auto">
          <a:xfrm>
            <a:off x="6149782" y="3095130"/>
            <a:ext cx="506413" cy="547688"/>
            <a:chOff x="1910" y="2102"/>
            <a:chExt cx="346" cy="345"/>
          </a:xfrm>
        </p:grpSpPr>
        <p:sp>
          <p:nvSpPr>
            <p:cNvPr id="33932" name="Line 46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Rectangle 47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934" name="Group 48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35" name="Rectangle 49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36" name="Text Box 50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dirty="0"/>
                  <a:t>IM</a:t>
                </a:r>
              </a:p>
            </p:txBody>
          </p:sp>
        </p:grpSp>
      </p:grpSp>
      <p:sp>
        <p:nvSpPr>
          <p:cNvPr id="33928" name="Rectangle 60"/>
          <p:cNvSpPr>
            <a:spLocks noChangeArrowheads="1"/>
          </p:cNvSpPr>
          <p:nvPr/>
        </p:nvSpPr>
        <p:spPr bwMode="auto">
          <a:xfrm>
            <a:off x="7164928" y="3093542"/>
            <a:ext cx="84992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32" name="Group 71"/>
          <p:cNvGrpSpPr>
            <a:grpSpLocks/>
          </p:cNvGrpSpPr>
          <p:nvPr/>
        </p:nvGrpSpPr>
        <p:grpSpPr bwMode="auto">
          <a:xfrm>
            <a:off x="7246745" y="3095130"/>
            <a:ext cx="590550" cy="547688"/>
            <a:chOff x="2659" y="2102"/>
            <a:chExt cx="403" cy="345"/>
          </a:xfrm>
        </p:grpSpPr>
        <p:grpSp>
          <p:nvGrpSpPr>
            <p:cNvPr id="33906" name="Group 7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09" name="Freeform 7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25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113 w 259"/>
                  <a:gd name="T11" fmla="*/ 58 h 288"/>
                  <a:gd name="T12" fmla="*/ 113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10" name="Line 7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11" name="Group 7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2" name="Line 7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3" name="Line 7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907" name="Text Box 7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08" name="Rectangle 7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82" name="Group 81"/>
          <p:cNvGrpSpPr>
            <a:grpSpLocks/>
          </p:cNvGrpSpPr>
          <p:nvPr/>
        </p:nvGrpSpPr>
        <p:grpSpPr bwMode="auto">
          <a:xfrm>
            <a:off x="6656119" y="2468563"/>
            <a:ext cx="590595" cy="547688"/>
            <a:chOff x="2659" y="2102"/>
            <a:chExt cx="403" cy="345"/>
          </a:xfrm>
        </p:grpSpPr>
        <p:grpSp>
          <p:nvGrpSpPr>
            <p:cNvPr id="33898" name="Group 8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01" name="Freeform 8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25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113 w 259"/>
                  <a:gd name="T11" fmla="*/ 58 h 288"/>
                  <a:gd name="T12" fmla="*/ 113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02" name="Line 8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03" name="Group 8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04" name="Line 8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5" name="Line 8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899" name="Text Box 8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00" name="Rectangle 8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94" name="Group 92"/>
          <p:cNvGrpSpPr>
            <a:grpSpLocks/>
          </p:cNvGrpSpPr>
          <p:nvPr/>
        </p:nvGrpSpPr>
        <p:grpSpPr bwMode="auto">
          <a:xfrm>
            <a:off x="7834378" y="2560633"/>
            <a:ext cx="423529" cy="365125"/>
            <a:chOff x="3465" y="2159"/>
            <a:chExt cx="289" cy="230"/>
          </a:xfrm>
        </p:grpSpPr>
        <p:sp>
          <p:nvSpPr>
            <p:cNvPr id="33895" name="Text Box 93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3897" name="Line 95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88" name="Rectangle 102"/>
          <p:cNvSpPr>
            <a:spLocks noChangeArrowheads="1"/>
          </p:cNvSpPr>
          <p:nvPr/>
        </p:nvSpPr>
        <p:spPr bwMode="auto">
          <a:xfrm>
            <a:off x="7750845" y="2470151"/>
            <a:ext cx="8499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105"/>
          <p:cNvSpPr>
            <a:spLocks noChangeArrowheads="1"/>
          </p:cNvSpPr>
          <p:nvPr/>
        </p:nvSpPr>
        <p:spPr bwMode="auto">
          <a:xfrm>
            <a:off x="6568806" y="2473326"/>
            <a:ext cx="85725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Rectangle 106"/>
          <p:cNvSpPr>
            <a:spLocks noChangeArrowheads="1"/>
          </p:cNvSpPr>
          <p:nvPr/>
        </p:nvSpPr>
        <p:spPr bwMode="auto">
          <a:xfrm>
            <a:off x="5390881" y="2470151"/>
            <a:ext cx="85725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Text Box 115"/>
          <p:cNvSpPr txBox="1">
            <a:spLocks noChangeArrowheads="1"/>
          </p:cNvSpPr>
          <p:nvPr/>
        </p:nvSpPr>
        <p:spPr bwMode="auto">
          <a:xfrm>
            <a:off x="964804" y="1965326"/>
            <a:ext cx="17637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>
                <a:latin typeface="Comic Sans MS" pitchFamily="66" charset="0"/>
              </a:rPr>
              <a:t>sub	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3843" name="Line 116"/>
          <p:cNvSpPr>
            <a:spLocks noChangeShapeType="1"/>
          </p:cNvSpPr>
          <p:nvPr/>
        </p:nvSpPr>
        <p:spPr bwMode="auto">
          <a:xfrm>
            <a:off x="3533506" y="2149476"/>
            <a:ext cx="84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4" name="Rectangle 117"/>
          <p:cNvSpPr>
            <a:spLocks noChangeArrowheads="1"/>
          </p:cNvSpPr>
          <p:nvPr/>
        </p:nvSpPr>
        <p:spPr bwMode="auto">
          <a:xfrm>
            <a:off x="3617643" y="1874838"/>
            <a:ext cx="84138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45" name="Group 118"/>
          <p:cNvGrpSpPr>
            <a:grpSpLocks/>
          </p:cNvGrpSpPr>
          <p:nvPr/>
        </p:nvGrpSpPr>
        <p:grpSpPr bwMode="auto">
          <a:xfrm>
            <a:off x="3195368" y="1965326"/>
            <a:ext cx="338138" cy="366713"/>
            <a:chOff x="1910" y="3139"/>
            <a:chExt cx="231" cy="231"/>
          </a:xfrm>
        </p:grpSpPr>
        <p:sp>
          <p:nvSpPr>
            <p:cNvPr id="33878" name="Rectangle 119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9" name="Text Box 120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/>
                <a:t>IM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01781" y="1965326"/>
            <a:ext cx="507023" cy="365125"/>
            <a:chOff x="3701781" y="1965326"/>
            <a:chExt cx="507023" cy="365125"/>
          </a:xfrm>
        </p:grpSpPr>
        <p:sp>
          <p:nvSpPr>
            <p:cNvPr id="33875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grpSp>
          <p:nvGrpSpPr>
            <p:cNvPr id="3387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876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7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74" name="Rectangle 129"/>
          <p:cNvSpPr>
            <a:spLocks noChangeArrowheads="1"/>
          </p:cNvSpPr>
          <p:nvPr/>
        </p:nvSpPr>
        <p:spPr bwMode="auto">
          <a:xfrm>
            <a:off x="4207339" y="1874838"/>
            <a:ext cx="84992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49" name="Group 131"/>
          <p:cNvGrpSpPr>
            <a:grpSpLocks/>
          </p:cNvGrpSpPr>
          <p:nvPr/>
        </p:nvGrpSpPr>
        <p:grpSpPr bwMode="auto">
          <a:xfrm>
            <a:off x="4292331" y="1920876"/>
            <a:ext cx="506413" cy="457200"/>
            <a:chOff x="2659" y="2131"/>
            <a:chExt cx="346" cy="288"/>
          </a:xfrm>
        </p:grpSpPr>
        <p:sp>
          <p:nvSpPr>
            <p:cNvPr id="33866" name="Freeform 132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25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113 w 259"/>
                <a:gd name="T11" fmla="*/ 58 h 288"/>
                <a:gd name="T12" fmla="*/ 113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67" name="Line 133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68" name="Group 134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33869" name="Line 135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0" name="Line 136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50" name="Text Box 137"/>
          <p:cNvSpPr txBox="1">
            <a:spLocks noChangeArrowheads="1"/>
          </p:cNvSpPr>
          <p:nvPr/>
        </p:nvSpPr>
        <p:spPr bwMode="auto">
          <a:xfrm>
            <a:off x="4419331" y="2058988"/>
            <a:ext cx="2952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33851" name="Rectangle 138"/>
          <p:cNvSpPr>
            <a:spLocks noChangeArrowheads="1"/>
          </p:cNvSpPr>
          <p:nvPr/>
        </p:nvSpPr>
        <p:spPr bwMode="auto">
          <a:xfrm>
            <a:off x="4798743" y="1874838"/>
            <a:ext cx="84138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1" name="Rectangle 144"/>
          <p:cNvSpPr>
            <a:spLocks noChangeArrowheads="1"/>
          </p:cNvSpPr>
          <p:nvPr/>
        </p:nvSpPr>
        <p:spPr bwMode="auto">
          <a:xfrm>
            <a:off x="5393184" y="1873251"/>
            <a:ext cx="85010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886056" y="1917701"/>
            <a:ext cx="506413" cy="412751"/>
            <a:chOff x="4886056" y="1917701"/>
            <a:chExt cx="506413" cy="412751"/>
          </a:xfrm>
        </p:grpSpPr>
        <p:sp>
          <p:nvSpPr>
            <p:cNvPr id="33852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60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64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5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33862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10000"/>
                <a:gd name="connsiteY0" fmla="*/ 10000 h 10000"/>
                <a:gd name="connsiteX1" fmla="*/ 0 w 10000"/>
                <a:gd name="connsiteY1" fmla="*/ 0 h 10000"/>
                <a:gd name="connsiteX2" fmla="*/ 9085 w 10000"/>
                <a:gd name="connsiteY2" fmla="*/ 0 h 10000"/>
                <a:gd name="connsiteX3" fmla="*/ 9085 w 10000"/>
                <a:gd name="connsiteY3" fmla="*/ 6042 h 10000"/>
                <a:gd name="connsiteX4" fmla="*/ 10000 w 10000"/>
                <a:gd name="connsiteY4" fmla="*/ 8477 h 10000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564"/>
                <a:gd name="connsiteX1" fmla="*/ 0 w 10000"/>
                <a:gd name="connsiteY1" fmla="*/ 0 h 10564"/>
                <a:gd name="connsiteX2" fmla="*/ 10000 w 10000"/>
                <a:gd name="connsiteY2" fmla="*/ 0 h 10564"/>
                <a:gd name="connsiteX3" fmla="*/ 9937 w 10000"/>
                <a:gd name="connsiteY3" fmla="*/ 10564 h 10564"/>
                <a:gd name="connsiteX0" fmla="*/ 0 w 10065"/>
                <a:gd name="connsiteY0" fmla="*/ 10000 h 10100"/>
                <a:gd name="connsiteX1" fmla="*/ 0 w 10065"/>
                <a:gd name="connsiteY1" fmla="*/ 0 h 10100"/>
                <a:gd name="connsiteX2" fmla="*/ 10000 w 10065"/>
                <a:gd name="connsiteY2" fmla="*/ 0 h 10100"/>
                <a:gd name="connsiteX3" fmla="*/ 10063 w 10065"/>
                <a:gd name="connsiteY3" fmla="*/ 10100 h 10100"/>
                <a:gd name="connsiteX0" fmla="*/ 0 w 10000"/>
                <a:gd name="connsiteY0" fmla="*/ 10000 h 10000"/>
                <a:gd name="connsiteX1" fmla="*/ 0 w 10000"/>
                <a:gd name="connsiteY1" fmla="*/ 0 h 10000"/>
                <a:gd name="connsiteX2" fmla="*/ 10000 w 10000"/>
                <a:gd name="connsiteY2" fmla="*/ 0 h 10000"/>
                <a:gd name="connsiteX3" fmla="*/ 9937 w 10000"/>
                <a:gd name="connsiteY3" fmla="*/ 9752 h 10000"/>
                <a:gd name="connsiteX0" fmla="*/ 0 w 10006"/>
                <a:gd name="connsiteY0" fmla="*/ 10000 h 10332"/>
                <a:gd name="connsiteX1" fmla="*/ 0 w 10006"/>
                <a:gd name="connsiteY1" fmla="*/ 0 h 10332"/>
                <a:gd name="connsiteX2" fmla="*/ 10000 w 10006"/>
                <a:gd name="connsiteY2" fmla="*/ 0 h 10332"/>
                <a:gd name="connsiteX3" fmla="*/ 10000 w 10006"/>
                <a:gd name="connsiteY3" fmla="*/ 10332 h 1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63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55" name="Group 148"/>
          <p:cNvGrpSpPr>
            <a:grpSpLocks/>
          </p:cNvGrpSpPr>
          <p:nvPr/>
        </p:nvGrpSpPr>
        <p:grpSpPr bwMode="auto">
          <a:xfrm>
            <a:off x="5473431" y="1965321"/>
            <a:ext cx="423863" cy="365125"/>
            <a:chOff x="3465" y="2159"/>
            <a:chExt cx="289" cy="230"/>
          </a:xfrm>
        </p:grpSpPr>
        <p:sp>
          <p:nvSpPr>
            <p:cNvPr id="33857" name="Text Box 14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3859" name="Line 15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036594" y="1877360"/>
            <a:ext cx="160948" cy="547688"/>
            <a:chOff x="3151015" y="1877360"/>
            <a:chExt cx="160948" cy="547688"/>
          </a:xfrm>
          <a:solidFill>
            <a:srgbClr val="92D050"/>
          </a:solidFill>
        </p:grpSpPr>
        <p:sp>
          <p:nvSpPr>
            <p:cNvPr id="160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3620584" y="2470944"/>
            <a:ext cx="160948" cy="547688"/>
            <a:chOff x="3151015" y="1877360"/>
            <a:chExt cx="160948" cy="547688"/>
          </a:xfrm>
        </p:grpSpPr>
        <p:sp>
          <p:nvSpPr>
            <p:cNvPr id="163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5982498" y="3102899"/>
            <a:ext cx="160948" cy="547688"/>
            <a:chOff x="3151015" y="1877360"/>
            <a:chExt cx="160948" cy="547688"/>
          </a:xfrm>
        </p:grpSpPr>
        <p:sp>
          <p:nvSpPr>
            <p:cNvPr id="166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7" name="Text Box 22"/>
          <p:cNvSpPr txBox="1">
            <a:spLocks noChangeArrowheads="1"/>
          </p:cNvSpPr>
          <p:nvPr/>
        </p:nvSpPr>
        <p:spPr bwMode="auto">
          <a:xfrm>
            <a:off x="7869270" y="1229817"/>
            <a:ext cx="42227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 smtClean="0">
                <a:latin typeface="Comic Sans MS" pitchFamily="66" charset="0"/>
              </a:rPr>
              <a:t>CC9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188" name="Text Box 23"/>
          <p:cNvSpPr txBox="1">
            <a:spLocks noChangeArrowheads="1"/>
          </p:cNvSpPr>
          <p:nvPr/>
        </p:nvSpPr>
        <p:spPr bwMode="auto">
          <a:xfrm>
            <a:off x="7826408" y="1504455"/>
            <a:ext cx="5048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942" name="Line 27"/>
          <p:cNvSpPr>
            <a:spLocks noChangeShapeType="1"/>
          </p:cNvSpPr>
          <p:nvPr/>
        </p:nvSpPr>
        <p:spPr bwMode="auto">
          <a:xfrm>
            <a:off x="3658918" y="1325563"/>
            <a:ext cx="0" cy="234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943" name="Line 28"/>
          <p:cNvSpPr>
            <a:spLocks noChangeShapeType="1"/>
          </p:cNvSpPr>
          <p:nvPr/>
        </p:nvSpPr>
        <p:spPr bwMode="auto">
          <a:xfrm>
            <a:off x="4841606" y="1325563"/>
            <a:ext cx="0" cy="234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944" name="Line 29"/>
          <p:cNvSpPr>
            <a:spLocks noChangeShapeType="1"/>
          </p:cNvSpPr>
          <p:nvPr/>
        </p:nvSpPr>
        <p:spPr bwMode="auto">
          <a:xfrm>
            <a:off x="5425806" y="1325563"/>
            <a:ext cx="0" cy="234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945" name="Line 30"/>
          <p:cNvSpPr>
            <a:spLocks noChangeShapeType="1"/>
          </p:cNvSpPr>
          <p:nvPr/>
        </p:nvSpPr>
        <p:spPr bwMode="auto">
          <a:xfrm>
            <a:off x="6613256" y="1325563"/>
            <a:ext cx="0" cy="234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946" name="Line 31"/>
          <p:cNvSpPr>
            <a:spLocks noChangeShapeType="1"/>
          </p:cNvSpPr>
          <p:nvPr/>
        </p:nvSpPr>
        <p:spPr bwMode="auto">
          <a:xfrm>
            <a:off x="7795943" y="1325563"/>
            <a:ext cx="0" cy="234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948" name="Line 33"/>
          <p:cNvSpPr>
            <a:spLocks noChangeShapeType="1"/>
          </p:cNvSpPr>
          <p:nvPr/>
        </p:nvSpPr>
        <p:spPr bwMode="auto">
          <a:xfrm>
            <a:off x="7203806" y="1325563"/>
            <a:ext cx="0" cy="234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949" name="Line 34"/>
          <p:cNvSpPr>
            <a:spLocks noChangeShapeType="1"/>
          </p:cNvSpPr>
          <p:nvPr/>
        </p:nvSpPr>
        <p:spPr bwMode="auto">
          <a:xfrm>
            <a:off x="4249468" y="1325563"/>
            <a:ext cx="0" cy="234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" name="Line 27"/>
          <p:cNvSpPr>
            <a:spLocks noChangeShapeType="1"/>
          </p:cNvSpPr>
          <p:nvPr/>
        </p:nvSpPr>
        <p:spPr bwMode="auto">
          <a:xfrm>
            <a:off x="3077869" y="1328085"/>
            <a:ext cx="0" cy="234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952473" name="Group 153"/>
          <p:cNvGrpSpPr>
            <a:grpSpLocks/>
          </p:cNvGrpSpPr>
          <p:nvPr/>
        </p:nvGrpSpPr>
        <p:grpSpPr bwMode="auto">
          <a:xfrm>
            <a:off x="4571575" y="2239960"/>
            <a:ext cx="1747838" cy="479424"/>
            <a:chOff x="2788" y="1411"/>
            <a:chExt cx="1101" cy="302"/>
          </a:xfrm>
        </p:grpSpPr>
        <p:sp>
          <p:nvSpPr>
            <p:cNvPr id="33798" name="Line 154"/>
            <p:cNvSpPr>
              <a:spLocks noChangeShapeType="1"/>
            </p:cNvSpPr>
            <p:nvPr/>
          </p:nvSpPr>
          <p:spPr bwMode="auto">
            <a:xfrm>
              <a:off x="3516" y="1411"/>
              <a:ext cx="1" cy="2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799" name="Line 155"/>
            <p:cNvSpPr>
              <a:spLocks noChangeShapeType="1"/>
            </p:cNvSpPr>
            <p:nvPr/>
          </p:nvSpPr>
          <p:spPr bwMode="auto">
            <a:xfrm flipH="1">
              <a:off x="2788" y="1412"/>
              <a:ext cx="729" cy="2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0" name="Line 156"/>
            <p:cNvSpPr>
              <a:spLocks noChangeShapeType="1"/>
            </p:cNvSpPr>
            <p:nvPr/>
          </p:nvSpPr>
          <p:spPr bwMode="auto">
            <a:xfrm flipH="1">
              <a:off x="3145" y="1411"/>
              <a:ext cx="371" cy="30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1" name="Line 157"/>
            <p:cNvSpPr>
              <a:spLocks noChangeShapeType="1"/>
            </p:cNvSpPr>
            <p:nvPr/>
          </p:nvSpPr>
          <p:spPr bwMode="auto">
            <a:xfrm>
              <a:off x="3524" y="1414"/>
              <a:ext cx="365" cy="2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303165" y="2966159"/>
            <a:ext cx="464528" cy="2579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stall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892492" y="2966159"/>
            <a:ext cx="464528" cy="2579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stall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190" name="Group 189"/>
          <p:cNvGrpSpPr/>
          <p:nvPr/>
        </p:nvGrpSpPr>
        <p:grpSpPr>
          <a:xfrm>
            <a:off x="7837698" y="3138816"/>
            <a:ext cx="506413" cy="412751"/>
            <a:chOff x="4886056" y="1917701"/>
            <a:chExt cx="506413" cy="412751"/>
          </a:xfrm>
        </p:grpSpPr>
        <p:sp>
          <p:nvSpPr>
            <p:cNvPr id="191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2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201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193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10000"/>
                <a:gd name="connsiteY0" fmla="*/ 10000 h 10000"/>
                <a:gd name="connsiteX1" fmla="*/ 0 w 10000"/>
                <a:gd name="connsiteY1" fmla="*/ 0 h 10000"/>
                <a:gd name="connsiteX2" fmla="*/ 9085 w 10000"/>
                <a:gd name="connsiteY2" fmla="*/ 0 h 10000"/>
                <a:gd name="connsiteX3" fmla="*/ 9085 w 10000"/>
                <a:gd name="connsiteY3" fmla="*/ 6042 h 10000"/>
                <a:gd name="connsiteX4" fmla="*/ 10000 w 10000"/>
                <a:gd name="connsiteY4" fmla="*/ 8477 h 10000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564"/>
                <a:gd name="connsiteX1" fmla="*/ 0 w 10000"/>
                <a:gd name="connsiteY1" fmla="*/ 0 h 10564"/>
                <a:gd name="connsiteX2" fmla="*/ 10000 w 10000"/>
                <a:gd name="connsiteY2" fmla="*/ 0 h 10564"/>
                <a:gd name="connsiteX3" fmla="*/ 9937 w 10000"/>
                <a:gd name="connsiteY3" fmla="*/ 10564 h 10564"/>
                <a:gd name="connsiteX0" fmla="*/ 0 w 10065"/>
                <a:gd name="connsiteY0" fmla="*/ 10000 h 10100"/>
                <a:gd name="connsiteX1" fmla="*/ 0 w 10065"/>
                <a:gd name="connsiteY1" fmla="*/ 0 h 10100"/>
                <a:gd name="connsiteX2" fmla="*/ 10000 w 10065"/>
                <a:gd name="connsiteY2" fmla="*/ 0 h 10100"/>
                <a:gd name="connsiteX3" fmla="*/ 10063 w 10065"/>
                <a:gd name="connsiteY3" fmla="*/ 10100 h 10100"/>
                <a:gd name="connsiteX0" fmla="*/ 0 w 10000"/>
                <a:gd name="connsiteY0" fmla="*/ 10000 h 10000"/>
                <a:gd name="connsiteX1" fmla="*/ 0 w 10000"/>
                <a:gd name="connsiteY1" fmla="*/ 0 h 10000"/>
                <a:gd name="connsiteX2" fmla="*/ 10000 w 10000"/>
                <a:gd name="connsiteY2" fmla="*/ 0 h 10000"/>
                <a:gd name="connsiteX3" fmla="*/ 9937 w 10000"/>
                <a:gd name="connsiteY3" fmla="*/ 9752 h 10000"/>
                <a:gd name="connsiteX0" fmla="*/ 0 w 10006"/>
                <a:gd name="connsiteY0" fmla="*/ 10000 h 10332"/>
                <a:gd name="connsiteX1" fmla="*/ 0 w 10006"/>
                <a:gd name="connsiteY1" fmla="*/ 0 h 10332"/>
                <a:gd name="connsiteX2" fmla="*/ 10000 w 10006"/>
                <a:gd name="connsiteY2" fmla="*/ 0 h 10332"/>
                <a:gd name="connsiteX3" fmla="*/ 10000 w 10006"/>
                <a:gd name="connsiteY3" fmla="*/ 10332 h 1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9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947" name="Line 32"/>
          <p:cNvSpPr>
            <a:spLocks noChangeShapeType="1"/>
          </p:cNvSpPr>
          <p:nvPr/>
        </p:nvSpPr>
        <p:spPr bwMode="auto">
          <a:xfrm>
            <a:off x="6022706" y="1325563"/>
            <a:ext cx="0" cy="234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1" name="TextBox 260"/>
          <p:cNvSpPr txBox="1"/>
          <p:nvPr/>
        </p:nvSpPr>
        <p:spPr>
          <a:xfrm>
            <a:off x="5494479" y="2966159"/>
            <a:ext cx="464528" cy="2579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stall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build="p"/>
      <p:bldP spid="3" grpId="0"/>
      <p:bldP spid="189" grpId="0"/>
      <p:bldP spid="26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36894" y="2661366"/>
            <a:ext cx="7890821" cy="3571199"/>
            <a:chOff x="598488" y="2661366"/>
            <a:chExt cx="7890821" cy="3571199"/>
          </a:xfrm>
        </p:grpSpPr>
        <p:grpSp>
          <p:nvGrpSpPr>
            <p:cNvPr id="3" name="Group 2"/>
            <p:cNvGrpSpPr/>
            <p:nvPr/>
          </p:nvGrpSpPr>
          <p:grpSpPr>
            <a:xfrm>
              <a:off x="5269312" y="3345578"/>
              <a:ext cx="507128" cy="412751"/>
              <a:chOff x="5269312" y="3345578"/>
              <a:chExt cx="507128" cy="412751"/>
            </a:xfrm>
          </p:grpSpPr>
          <p:sp>
            <p:nvSpPr>
              <p:cNvPr id="425" name="Line 77"/>
              <p:cNvSpPr>
                <a:spLocks noChangeShapeType="1"/>
              </p:cNvSpPr>
              <p:nvPr/>
            </p:nvSpPr>
            <p:spPr bwMode="auto">
              <a:xfrm>
                <a:off x="5691430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7" name="Group 79"/>
              <p:cNvGrpSpPr>
                <a:grpSpLocks/>
              </p:cNvGrpSpPr>
              <p:nvPr/>
            </p:nvGrpSpPr>
            <p:grpSpPr bwMode="auto">
              <a:xfrm>
                <a:off x="5352856" y="3391616"/>
                <a:ext cx="338574" cy="366713"/>
                <a:chOff x="1910" y="3139"/>
                <a:chExt cx="231" cy="231"/>
              </a:xfrm>
            </p:grpSpPr>
            <p:sp>
              <p:nvSpPr>
                <p:cNvPr id="431" name="Rectangle 80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2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1600"/>
                    <a:t>DM</a:t>
                  </a:r>
                </a:p>
              </p:txBody>
            </p:sp>
          </p:grpSp>
          <p:sp>
            <p:nvSpPr>
              <p:cNvPr id="429" name="Freeform 83"/>
              <p:cNvSpPr>
                <a:spLocks/>
              </p:cNvSpPr>
              <p:nvPr/>
            </p:nvSpPr>
            <p:spPr bwMode="auto">
              <a:xfrm>
                <a:off x="5311817" y="3345578"/>
                <a:ext cx="422321" cy="228600"/>
              </a:xfrm>
              <a:custGeom>
                <a:avLst/>
                <a:gdLst>
                  <a:gd name="T0" fmla="*/ 0 w 317"/>
                  <a:gd name="T1" fmla="*/ 144 h 144"/>
                  <a:gd name="T2" fmla="*/ 0 w 317"/>
                  <a:gd name="T3" fmla="*/ 0 h 144"/>
                  <a:gd name="T4" fmla="*/ 288 w 317"/>
                  <a:gd name="T5" fmla="*/ 0 h 144"/>
                  <a:gd name="T6" fmla="*/ 288 w 317"/>
                  <a:gd name="T7" fmla="*/ 87 h 144"/>
                  <a:gd name="T8" fmla="*/ 317 w 317"/>
                  <a:gd name="T9" fmla="*/ 87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connsiteX0" fmla="*/ 0 w 9085"/>
                  <a:gd name="connsiteY0" fmla="*/ 10000 h 10000"/>
                  <a:gd name="connsiteX1" fmla="*/ 0 w 9085"/>
                  <a:gd name="connsiteY1" fmla="*/ 0 h 10000"/>
                  <a:gd name="connsiteX2" fmla="*/ 9085 w 9085"/>
                  <a:gd name="connsiteY2" fmla="*/ 0 h 10000"/>
                  <a:gd name="connsiteX3" fmla="*/ 9085 w 9085"/>
                  <a:gd name="connsiteY3" fmla="*/ 6042 h 10000"/>
                  <a:gd name="connsiteX0" fmla="*/ 0 w 10000"/>
                  <a:gd name="connsiteY0" fmla="*/ 10000 h 10100"/>
                  <a:gd name="connsiteX1" fmla="*/ 0 w 10000"/>
                  <a:gd name="connsiteY1" fmla="*/ 0 h 10100"/>
                  <a:gd name="connsiteX2" fmla="*/ 10000 w 10000"/>
                  <a:gd name="connsiteY2" fmla="*/ 0 h 10100"/>
                  <a:gd name="connsiteX3" fmla="*/ 9937 w 10000"/>
                  <a:gd name="connsiteY3" fmla="*/ 10100 h 10100"/>
                  <a:gd name="connsiteX0" fmla="*/ 0 w 10126"/>
                  <a:gd name="connsiteY0" fmla="*/ 10000 h 10100"/>
                  <a:gd name="connsiteX1" fmla="*/ 0 w 10126"/>
                  <a:gd name="connsiteY1" fmla="*/ 0 h 10100"/>
                  <a:gd name="connsiteX2" fmla="*/ 10000 w 10126"/>
                  <a:gd name="connsiteY2" fmla="*/ 0 h 10100"/>
                  <a:gd name="connsiteX3" fmla="*/ 10125 w 10126"/>
                  <a:gd name="connsiteY3" fmla="*/ 10100 h 10100"/>
                  <a:gd name="connsiteX0" fmla="*/ 0 w 10005"/>
                  <a:gd name="connsiteY0" fmla="*/ 10000 h 10000"/>
                  <a:gd name="connsiteX1" fmla="*/ 0 w 10005"/>
                  <a:gd name="connsiteY1" fmla="*/ 0 h 10000"/>
                  <a:gd name="connsiteX2" fmla="*/ 10000 w 10005"/>
                  <a:gd name="connsiteY2" fmla="*/ 0 h 10000"/>
                  <a:gd name="connsiteX3" fmla="*/ 9999 w 10005"/>
                  <a:gd name="connsiteY3" fmla="*/ 9984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05" h="1000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cubicBezTo>
                      <a:pt x="9979" y="3367"/>
                      <a:pt x="10020" y="6617"/>
                      <a:pt x="9999" y="9984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0" name="Line 84"/>
              <p:cNvSpPr>
                <a:spLocks noChangeShapeType="1"/>
              </p:cNvSpPr>
              <p:nvPr/>
            </p:nvSpPr>
            <p:spPr bwMode="auto">
              <a:xfrm>
                <a:off x="5269312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0" name="Group 519"/>
            <p:cNvGrpSpPr/>
            <p:nvPr/>
          </p:nvGrpSpPr>
          <p:grpSpPr>
            <a:xfrm>
              <a:off x="6449312" y="5776159"/>
              <a:ext cx="507023" cy="365125"/>
              <a:chOff x="4085037" y="3393203"/>
              <a:chExt cx="507023" cy="365125"/>
            </a:xfrm>
          </p:grpSpPr>
          <p:sp>
            <p:nvSpPr>
              <p:cNvPr id="521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grpSp>
            <p:nvGrpSpPr>
              <p:cNvPr id="526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527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1" name="Group 510"/>
            <p:cNvGrpSpPr/>
            <p:nvPr/>
          </p:nvGrpSpPr>
          <p:grpSpPr>
            <a:xfrm>
              <a:off x="5858762" y="5179515"/>
              <a:ext cx="507023" cy="365125"/>
              <a:chOff x="4085037" y="3393203"/>
              <a:chExt cx="507023" cy="365125"/>
            </a:xfrm>
          </p:grpSpPr>
          <p:sp>
            <p:nvSpPr>
              <p:cNvPr id="512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grpSp>
            <p:nvGrpSpPr>
              <p:cNvPr id="517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518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9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02" name="Group 501"/>
            <p:cNvGrpSpPr/>
            <p:nvPr/>
          </p:nvGrpSpPr>
          <p:grpSpPr>
            <a:xfrm>
              <a:off x="5269417" y="4582809"/>
              <a:ext cx="507023" cy="365125"/>
              <a:chOff x="4085037" y="3393203"/>
              <a:chExt cx="507023" cy="365125"/>
            </a:xfrm>
          </p:grpSpPr>
          <p:sp>
            <p:nvSpPr>
              <p:cNvPr id="503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4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7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grpSp>
            <p:nvGrpSpPr>
              <p:cNvPr id="508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509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0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93" name="Group 492"/>
            <p:cNvGrpSpPr/>
            <p:nvPr/>
          </p:nvGrpSpPr>
          <p:grpSpPr>
            <a:xfrm>
              <a:off x="4677174" y="3987723"/>
              <a:ext cx="507023" cy="365125"/>
              <a:chOff x="4085037" y="3393203"/>
              <a:chExt cx="507023" cy="365125"/>
            </a:xfrm>
          </p:grpSpPr>
          <p:sp>
            <p:nvSpPr>
              <p:cNvPr id="494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8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grpSp>
            <p:nvGrpSpPr>
              <p:cNvPr id="499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500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1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" name="Group 1"/>
            <p:cNvGrpSpPr/>
            <p:nvPr/>
          </p:nvGrpSpPr>
          <p:grpSpPr>
            <a:xfrm>
              <a:off x="4085037" y="3393203"/>
              <a:ext cx="507023" cy="365125"/>
              <a:chOff x="4085037" y="3393203"/>
              <a:chExt cx="507023" cy="365125"/>
            </a:xfrm>
          </p:grpSpPr>
          <p:sp>
            <p:nvSpPr>
              <p:cNvPr id="489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grpSp>
            <p:nvGrpSpPr>
              <p:cNvPr id="471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474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5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6" name="Group 235"/>
            <p:cNvGrpSpPr/>
            <p:nvPr/>
          </p:nvGrpSpPr>
          <p:grpSpPr>
            <a:xfrm>
              <a:off x="5769996" y="5684878"/>
              <a:ext cx="170293" cy="547687"/>
              <a:chOff x="3555577" y="1954782"/>
              <a:chExt cx="170293" cy="547687"/>
            </a:xfrm>
          </p:grpSpPr>
          <p:sp>
            <p:nvSpPr>
              <p:cNvPr id="487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5183403" y="5088203"/>
              <a:ext cx="170293" cy="547687"/>
              <a:chOff x="3555577" y="1954782"/>
              <a:chExt cx="170293" cy="547687"/>
            </a:xfrm>
          </p:grpSpPr>
          <p:sp>
            <p:nvSpPr>
              <p:cNvPr id="485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8" name="Group 237"/>
            <p:cNvGrpSpPr/>
            <p:nvPr/>
          </p:nvGrpSpPr>
          <p:grpSpPr>
            <a:xfrm>
              <a:off x="4589252" y="4491528"/>
              <a:ext cx="170293" cy="547687"/>
              <a:chOff x="3555577" y="1954782"/>
              <a:chExt cx="170293" cy="547687"/>
            </a:xfrm>
          </p:grpSpPr>
          <p:sp>
            <p:nvSpPr>
              <p:cNvPr id="483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4002659" y="3894853"/>
              <a:ext cx="170293" cy="547687"/>
              <a:chOff x="3555577" y="1954782"/>
              <a:chExt cx="170293" cy="547687"/>
            </a:xfrm>
          </p:grpSpPr>
          <p:sp>
            <p:nvSpPr>
              <p:cNvPr id="481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0" name="Line 12"/>
            <p:cNvSpPr>
              <a:spLocks noChangeShapeType="1"/>
            </p:cNvSpPr>
            <p:nvPr/>
          </p:nvSpPr>
          <p:spPr bwMode="auto">
            <a:xfrm>
              <a:off x="3490044" y="3577922"/>
              <a:ext cx="834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5"/>
            <p:cNvSpPr>
              <a:spLocks noChangeShapeType="1"/>
            </p:cNvSpPr>
            <p:nvPr/>
          </p:nvSpPr>
          <p:spPr bwMode="auto">
            <a:xfrm>
              <a:off x="766763" y="2753441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2" name="Line 6"/>
            <p:cNvSpPr>
              <a:spLocks noChangeShapeType="1"/>
            </p:cNvSpPr>
            <p:nvPr/>
          </p:nvSpPr>
          <p:spPr bwMode="auto">
            <a:xfrm flipV="1">
              <a:off x="684212" y="2805828"/>
              <a:ext cx="78050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3" name="Text Box 7"/>
            <p:cNvSpPr txBox="1">
              <a:spLocks noChangeArrowheads="1"/>
            </p:cNvSpPr>
            <p:nvPr/>
          </p:nvSpPr>
          <p:spPr bwMode="auto">
            <a:xfrm>
              <a:off x="968376" y="2661366"/>
              <a:ext cx="140335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Time (cycles)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44" name="Text Box 8"/>
            <p:cNvSpPr txBox="1">
              <a:spLocks noChangeArrowheads="1"/>
            </p:cNvSpPr>
            <p:nvPr/>
          </p:nvSpPr>
          <p:spPr bwMode="auto">
            <a:xfrm rot="16200000">
              <a:off x="-490537" y="4390153"/>
              <a:ext cx="25146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Program Execution Order</a:t>
              </a:r>
            </a:p>
          </p:txBody>
        </p:sp>
        <p:sp>
          <p:nvSpPr>
            <p:cNvPr id="245" name="Text Box 9"/>
            <p:cNvSpPr txBox="1">
              <a:spLocks noChangeArrowheads="1"/>
            </p:cNvSpPr>
            <p:nvPr/>
          </p:nvSpPr>
          <p:spPr bwMode="auto">
            <a:xfrm>
              <a:off x="1998865" y="2936003"/>
              <a:ext cx="1392238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>
                  <a:latin typeface="Comic Sans MS" pitchFamily="66" charset="0"/>
                </a:rPr>
                <a:t>value of </a:t>
              </a:r>
              <a:r>
                <a:rPr lang="en-US" sz="1600" dirty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endParaRPr lang="en-US" sz="16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46" name="Text Box 10"/>
            <p:cNvSpPr txBox="1">
              <a:spLocks noChangeArrowheads="1"/>
            </p:cNvSpPr>
            <p:nvPr/>
          </p:nvSpPr>
          <p:spPr bwMode="auto">
            <a:xfrm>
              <a:off x="1131888" y="3393203"/>
              <a:ext cx="174783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Comic Sans MS" pitchFamily="66" charset="0"/>
                </a:rPr>
                <a:t>sub	</a:t>
              </a:r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>
                  <a:latin typeface="Comic Sans MS" pitchFamily="66" charset="0"/>
                </a:rPr>
                <a:t>, $t1, $t3</a:t>
              </a:r>
            </a:p>
          </p:txBody>
        </p:sp>
        <p:sp>
          <p:nvSpPr>
            <p:cNvPr id="480" name="Text Box 16"/>
            <p:cNvSpPr txBox="1">
              <a:spLocks noChangeArrowheads="1"/>
            </p:cNvSpPr>
            <p:nvPr/>
          </p:nvSpPr>
          <p:spPr bwMode="auto">
            <a:xfrm>
              <a:off x="3578624" y="3393210"/>
              <a:ext cx="33809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IM</a:t>
              </a:r>
            </a:p>
          </p:txBody>
        </p:sp>
        <p:sp>
          <p:nvSpPr>
            <p:cNvPr id="248" name="Text Box 17"/>
            <p:cNvSpPr txBox="1">
              <a:spLocks noChangeArrowheads="1"/>
            </p:cNvSpPr>
            <p:nvPr/>
          </p:nvSpPr>
          <p:spPr bwMode="auto">
            <a:xfrm>
              <a:off x="353734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CC1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49" name="Text Box 18"/>
            <p:cNvSpPr txBox="1">
              <a:spLocks noChangeArrowheads="1"/>
            </p:cNvSpPr>
            <p:nvPr/>
          </p:nvSpPr>
          <p:spPr bwMode="auto">
            <a:xfrm>
              <a:off x="349448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Comic Sans MS" pitchFamily="66" charset="0"/>
                </a:rPr>
                <a:t>10</a:t>
              </a:r>
              <a:endParaRPr lang="en-US" sz="1400">
                <a:latin typeface="Times New Roman" pitchFamily="18" charset="0"/>
              </a:endParaRPr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3916721" y="2753441"/>
              <a:ext cx="168316" cy="3475037"/>
              <a:chOff x="3916721" y="1252538"/>
              <a:chExt cx="168316" cy="3475037"/>
            </a:xfrm>
          </p:grpSpPr>
          <p:sp>
            <p:nvSpPr>
              <p:cNvPr id="476" name="Line 12"/>
              <p:cNvSpPr>
                <a:spLocks noChangeShapeType="1"/>
              </p:cNvSpPr>
              <p:nvPr/>
            </p:nvSpPr>
            <p:spPr bwMode="auto">
              <a:xfrm>
                <a:off x="3916721" y="2076450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" name="Rectangle 13"/>
              <p:cNvSpPr>
                <a:spLocks noChangeArrowheads="1"/>
              </p:cNvSpPr>
              <p:nvPr/>
            </p:nvSpPr>
            <p:spPr bwMode="auto">
              <a:xfrm>
                <a:off x="4000147" y="1801813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" name="Line 19"/>
              <p:cNvSpPr>
                <a:spLocks noChangeShapeType="1"/>
              </p:cNvSpPr>
              <p:nvPr/>
            </p:nvSpPr>
            <p:spPr bwMode="auto">
              <a:xfrm>
                <a:off x="4042174" y="1252538"/>
                <a:ext cx="0" cy="34750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51" name="Text Box 20"/>
            <p:cNvSpPr txBox="1">
              <a:spLocks noChangeArrowheads="1"/>
            </p:cNvSpPr>
            <p:nvPr/>
          </p:nvSpPr>
          <p:spPr bwMode="auto">
            <a:xfrm>
              <a:off x="412789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CC2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52" name="Text Box 21"/>
            <p:cNvSpPr txBox="1">
              <a:spLocks noChangeArrowheads="1"/>
            </p:cNvSpPr>
            <p:nvPr/>
          </p:nvSpPr>
          <p:spPr bwMode="auto">
            <a:xfrm>
              <a:off x="1143001" y="3986928"/>
              <a:ext cx="18256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Comic Sans MS" pitchFamily="66" charset="0"/>
                </a:rPr>
                <a:t>add</a:t>
              </a:r>
              <a:r>
                <a:rPr lang="en-US" sz="1600" dirty="0">
                  <a:latin typeface="Comic Sans MS" pitchFamily="66" charset="0"/>
                </a:rPr>
                <a:t>	$s4, </a:t>
              </a:r>
              <a:r>
                <a:rPr lang="en-US" sz="1600" dirty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 dirty="0">
                  <a:latin typeface="Comic Sans MS" pitchFamily="66" charset="0"/>
                </a:rPr>
                <a:t>, $t5</a:t>
              </a:r>
            </a:p>
          </p:txBody>
        </p:sp>
        <p:sp>
          <p:nvSpPr>
            <p:cNvPr id="472" name="Rectangle 32"/>
            <p:cNvSpPr>
              <a:spLocks noChangeArrowheads="1"/>
            </p:cNvSpPr>
            <p:nvPr/>
          </p:nvSpPr>
          <p:spPr bwMode="auto">
            <a:xfrm>
              <a:off x="4590595" y="330271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0" name="Group 34"/>
            <p:cNvGrpSpPr>
              <a:grpSpLocks/>
            </p:cNvGrpSpPr>
            <p:nvPr/>
          </p:nvGrpSpPr>
          <p:grpSpPr bwMode="auto">
            <a:xfrm>
              <a:off x="4168564" y="3896441"/>
              <a:ext cx="507023" cy="547687"/>
              <a:chOff x="1910" y="2102"/>
              <a:chExt cx="346" cy="345"/>
            </a:xfrm>
          </p:grpSpPr>
          <p:sp>
            <p:nvSpPr>
              <p:cNvPr id="461" name="Line 3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" name="Rectangle 3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" name="Text Box 3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IM</a:t>
                </a:r>
              </a:p>
            </p:txBody>
          </p:sp>
        </p:grpSp>
        <p:sp>
          <p:nvSpPr>
            <p:cNvPr id="254" name="Text Box 40"/>
            <p:cNvSpPr txBox="1">
              <a:spLocks noChangeArrowheads="1"/>
            </p:cNvSpPr>
            <p:nvPr/>
          </p:nvSpPr>
          <p:spPr bwMode="auto">
            <a:xfrm>
              <a:off x="408503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Comic Sans MS" pitchFamily="66" charset="0"/>
                </a:rPr>
                <a:t>10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255" name="Line 41"/>
            <p:cNvSpPr>
              <a:spLocks noChangeShapeType="1"/>
            </p:cNvSpPr>
            <p:nvPr/>
          </p:nvSpPr>
          <p:spPr bwMode="auto">
            <a:xfrm>
              <a:off x="4632724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" name="Text Box 42"/>
            <p:cNvSpPr txBox="1">
              <a:spLocks noChangeArrowheads="1"/>
            </p:cNvSpPr>
            <p:nvPr/>
          </p:nvSpPr>
          <p:spPr bwMode="auto">
            <a:xfrm>
              <a:off x="47200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CC3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57" name="Text Box 43"/>
            <p:cNvSpPr txBox="1">
              <a:spLocks noChangeArrowheads="1"/>
            </p:cNvSpPr>
            <p:nvPr/>
          </p:nvSpPr>
          <p:spPr bwMode="auto">
            <a:xfrm>
              <a:off x="1143001" y="4582241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Comic Sans MS" pitchFamily="66" charset="0"/>
                </a:rPr>
                <a:t>or	</a:t>
              </a:r>
              <a:r>
                <a:rPr lang="en-US" sz="1600" dirty="0">
                  <a:solidFill>
                    <a:srgbClr val="FF0000"/>
                  </a:solidFill>
                  <a:latin typeface="Comic Sans MS" pitchFamily="66" charset="0"/>
                </a:rPr>
                <a:t>$s6</a:t>
              </a:r>
              <a:r>
                <a:rPr lang="en-US" sz="1600" dirty="0">
                  <a:latin typeface="Comic Sans MS" pitchFamily="66" charset="0"/>
                </a:rPr>
                <a:t>, $t3, </a:t>
              </a:r>
              <a:r>
                <a:rPr lang="en-US" sz="1600" dirty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grpSp>
          <p:nvGrpSpPr>
            <p:cNvPr id="451" name="Group 46"/>
            <p:cNvGrpSpPr>
              <a:grpSpLocks/>
            </p:cNvGrpSpPr>
            <p:nvPr/>
          </p:nvGrpSpPr>
          <p:grpSpPr bwMode="auto">
            <a:xfrm>
              <a:off x="4675587" y="3348753"/>
              <a:ext cx="507023" cy="457200"/>
              <a:chOff x="2659" y="2131"/>
              <a:chExt cx="346" cy="288"/>
            </a:xfrm>
          </p:grpSpPr>
          <p:sp>
            <p:nvSpPr>
              <p:cNvPr id="454" name="Freeform 4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25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113 w 259"/>
                  <a:gd name="T11" fmla="*/ 58 h 288"/>
                  <a:gd name="T12" fmla="*/ 113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5" name="Line 4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56" name="Group 4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57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8" name="Line 5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2" name="Text Box 52"/>
            <p:cNvSpPr txBox="1">
              <a:spLocks noChangeArrowheads="1"/>
            </p:cNvSpPr>
            <p:nvPr/>
          </p:nvSpPr>
          <p:spPr bwMode="auto">
            <a:xfrm>
              <a:off x="4803075" y="3486866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453" name="Rectangle 53"/>
            <p:cNvSpPr>
              <a:spLocks noChangeArrowheads="1"/>
            </p:cNvSpPr>
            <p:nvPr/>
          </p:nvSpPr>
          <p:spPr bwMode="auto">
            <a:xfrm>
              <a:off x="5182610" y="3302716"/>
              <a:ext cx="83527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Rectangle 63"/>
            <p:cNvSpPr>
              <a:spLocks noChangeArrowheads="1"/>
            </p:cNvSpPr>
            <p:nvPr/>
          </p:nvSpPr>
          <p:spPr bwMode="auto">
            <a:xfrm>
              <a:off x="5181145" y="3896441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" name="Line 66"/>
            <p:cNvSpPr>
              <a:spLocks noChangeShapeType="1"/>
            </p:cNvSpPr>
            <p:nvPr/>
          </p:nvSpPr>
          <p:spPr bwMode="auto">
            <a:xfrm>
              <a:off x="5097618" y="4764803"/>
              <a:ext cx="8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" name="Rectangle 67"/>
            <p:cNvSpPr>
              <a:spLocks noChangeArrowheads="1"/>
            </p:cNvSpPr>
            <p:nvPr/>
          </p:nvSpPr>
          <p:spPr bwMode="auto">
            <a:xfrm>
              <a:off x="5181145" y="449016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" name="Text Box 70"/>
            <p:cNvSpPr txBox="1">
              <a:spLocks noChangeArrowheads="1"/>
            </p:cNvSpPr>
            <p:nvPr/>
          </p:nvSpPr>
          <p:spPr bwMode="auto">
            <a:xfrm>
              <a:off x="4759114" y="4580660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/>
                <a:t>IM</a:t>
              </a:r>
            </a:p>
          </p:txBody>
        </p:sp>
        <p:sp>
          <p:nvSpPr>
            <p:cNvPr id="259" name="Text Box 71"/>
            <p:cNvSpPr txBox="1">
              <a:spLocks noChangeArrowheads="1"/>
            </p:cNvSpPr>
            <p:nvPr/>
          </p:nvSpPr>
          <p:spPr bwMode="auto">
            <a:xfrm>
              <a:off x="46771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Comic Sans MS" pitchFamily="66" charset="0"/>
                </a:rPr>
                <a:t>10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260" name="Line 72"/>
            <p:cNvSpPr>
              <a:spLocks noChangeShapeType="1"/>
            </p:cNvSpPr>
            <p:nvPr/>
          </p:nvSpPr>
          <p:spPr bwMode="auto">
            <a:xfrm>
              <a:off x="52248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Text Box 73"/>
            <p:cNvSpPr txBox="1">
              <a:spLocks noChangeArrowheads="1"/>
            </p:cNvSpPr>
            <p:nvPr/>
          </p:nvSpPr>
          <p:spPr bwMode="auto">
            <a:xfrm>
              <a:off x="53105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CC4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62" name="Text Box 74"/>
            <p:cNvSpPr txBox="1">
              <a:spLocks noChangeArrowheads="1"/>
            </p:cNvSpPr>
            <p:nvPr/>
          </p:nvSpPr>
          <p:spPr bwMode="auto">
            <a:xfrm>
              <a:off x="1146176" y="5175966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Comic Sans MS" pitchFamily="66" charset="0"/>
                </a:rPr>
                <a:t>and</a:t>
              </a:r>
              <a:r>
                <a:rPr lang="en-US" sz="1600" dirty="0">
                  <a:latin typeface="Comic Sans MS" pitchFamily="66" charset="0"/>
                </a:rPr>
                <a:t>	$s7, </a:t>
              </a:r>
              <a:r>
                <a:rPr lang="en-US" sz="1600" dirty="0">
                  <a:solidFill>
                    <a:srgbClr val="FF0000"/>
                  </a:solidFill>
                  <a:latin typeface="Comic Sans MS" pitchFamily="66" charset="0"/>
                </a:rPr>
                <a:t>$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s6</a:t>
              </a:r>
              <a:r>
                <a:rPr lang="en-US" sz="1600" dirty="0" smtClean="0">
                  <a:latin typeface="Comic Sans MS" pitchFamily="66" charset="0"/>
                </a:rPr>
                <a:t>, </a:t>
              </a:r>
              <a:r>
                <a:rPr lang="en-US" sz="1600" dirty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sp>
          <p:nvSpPr>
            <p:cNvPr id="428" name="Rectangle 82"/>
            <p:cNvSpPr>
              <a:spLocks noChangeArrowheads="1"/>
            </p:cNvSpPr>
            <p:nvPr/>
          </p:nvSpPr>
          <p:spPr bwMode="auto">
            <a:xfrm>
              <a:off x="5776440" y="330112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" name="Group 85"/>
            <p:cNvGrpSpPr>
              <a:grpSpLocks/>
            </p:cNvGrpSpPr>
            <p:nvPr/>
          </p:nvGrpSpPr>
          <p:grpSpPr bwMode="auto">
            <a:xfrm>
              <a:off x="5269312" y="3894853"/>
              <a:ext cx="590672" cy="547688"/>
              <a:chOff x="2659" y="2102"/>
              <a:chExt cx="403" cy="345"/>
            </a:xfrm>
          </p:grpSpPr>
          <p:grpSp>
            <p:nvGrpSpPr>
              <p:cNvPr id="417" name="Group 8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420" name="Freeform 8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25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113 w 259"/>
                    <a:gd name="T11" fmla="*/ 58 h 288"/>
                    <a:gd name="T12" fmla="*/ 113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1" name="Line 8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2" name="Group 8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423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4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18" name="Text Box 9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19" name="Rectangle 9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" name="Rectangle 103"/>
            <p:cNvSpPr>
              <a:spLocks noChangeArrowheads="1"/>
            </p:cNvSpPr>
            <p:nvPr/>
          </p:nvSpPr>
          <p:spPr bwMode="auto">
            <a:xfrm>
              <a:off x="5774974" y="44885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1" name="Group 105"/>
            <p:cNvGrpSpPr>
              <a:grpSpLocks/>
            </p:cNvGrpSpPr>
            <p:nvPr/>
          </p:nvGrpSpPr>
          <p:grpSpPr bwMode="auto">
            <a:xfrm>
              <a:off x="5352856" y="5083891"/>
              <a:ext cx="507128" cy="547688"/>
              <a:chOff x="1910" y="2102"/>
              <a:chExt cx="346" cy="345"/>
            </a:xfrm>
          </p:grpSpPr>
          <p:sp>
            <p:nvSpPr>
              <p:cNvPr id="402" name="Line 10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" name="Rectangle 10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" name="Text Box 11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IM</a:t>
                </a:r>
              </a:p>
            </p:txBody>
          </p:sp>
        </p:grpSp>
        <p:sp>
          <p:nvSpPr>
            <p:cNvPr id="264" name="Text Box 111"/>
            <p:cNvSpPr txBox="1">
              <a:spLocks noChangeArrowheads="1"/>
            </p:cNvSpPr>
            <p:nvPr/>
          </p:nvSpPr>
          <p:spPr bwMode="auto">
            <a:xfrm>
              <a:off x="52677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Comic Sans MS" pitchFamily="66" charset="0"/>
                </a:rPr>
                <a:t>10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265" name="Line 112"/>
            <p:cNvSpPr>
              <a:spLocks noChangeShapeType="1"/>
            </p:cNvSpPr>
            <p:nvPr/>
          </p:nvSpPr>
          <p:spPr bwMode="auto">
            <a:xfrm>
              <a:off x="5816860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" name="Text Box 113"/>
            <p:cNvSpPr txBox="1">
              <a:spLocks noChangeArrowheads="1"/>
            </p:cNvSpPr>
            <p:nvPr/>
          </p:nvSpPr>
          <p:spPr bwMode="auto">
            <a:xfrm>
              <a:off x="64916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CC6</a:t>
              </a:r>
              <a:endParaRPr lang="en-US" sz="1600">
                <a:latin typeface="Times New Roman" pitchFamily="18" charset="0"/>
              </a:endParaRPr>
            </a:p>
          </p:txBody>
        </p:sp>
        <p:grpSp>
          <p:nvGrpSpPr>
            <p:cNvPr id="394" name="Group 117"/>
            <p:cNvGrpSpPr>
              <a:grpSpLocks/>
            </p:cNvGrpSpPr>
            <p:nvPr/>
          </p:nvGrpSpPr>
          <p:grpSpPr bwMode="auto">
            <a:xfrm>
              <a:off x="6447237" y="3986923"/>
              <a:ext cx="423584" cy="365125"/>
              <a:chOff x="3465" y="2159"/>
              <a:chExt cx="289" cy="230"/>
            </a:xfrm>
          </p:grpSpPr>
          <p:sp>
            <p:nvSpPr>
              <p:cNvPr id="395" name="Text Box 118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397" name="Line 120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5" name="Line 122"/>
            <p:cNvSpPr>
              <a:spLocks noChangeShapeType="1"/>
            </p:cNvSpPr>
            <p:nvPr/>
          </p:nvSpPr>
          <p:spPr bwMode="auto">
            <a:xfrm>
              <a:off x="6869355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7" name="Group 124"/>
            <p:cNvGrpSpPr>
              <a:grpSpLocks/>
            </p:cNvGrpSpPr>
            <p:nvPr/>
          </p:nvGrpSpPr>
          <p:grpSpPr bwMode="auto">
            <a:xfrm>
              <a:off x="6530781" y="4580654"/>
              <a:ext cx="338574" cy="366713"/>
              <a:chOff x="1910" y="3139"/>
              <a:chExt cx="231" cy="231"/>
            </a:xfrm>
          </p:grpSpPr>
          <p:sp>
            <p:nvSpPr>
              <p:cNvPr id="391" name="Rectangle 12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" name="Text Box 12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388" name="Rectangle 127"/>
            <p:cNvSpPr>
              <a:spLocks noChangeArrowheads="1"/>
            </p:cNvSpPr>
            <p:nvPr/>
          </p:nvSpPr>
          <p:spPr bwMode="auto">
            <a:xfrm>
              <a:off x="6954365" y="4490166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Line 129"/>
            <p:cNvSpPr>
              <a:spLocks noChangeShapeType="1"/>
            </p:cNvSpPr>
            <p:nvPr/>
          </p:nvSpPr>
          <p:spPr bwMode="auto">
            <a:xfrm>
              <a:off x="6447237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5" name="Group 130"/>
            <p:cNvGrpSpPr>
              <a:grpSpLocks/>
            </p:cNvGrpSpPr>
            <p:nvPr/>
          </p:nvGrpSpPr>
          <p:grpSpPr bwMode="auto">
            <a:xfrm>
              <a:off x="6447237" y="5085478"/>
              <a:ext cx="590672" cy="547688"/>
              <a:chOff x="2659" y="2102"/>
              <a:chExt cx="403" cy="345"/>
            </a:xfrm>
          </p:grpSpPr>
          <p:grpSp>
            <p:nvGrpSpPr>
              <p:cNvPr id="377" name="Group 131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80" name="Freeform 132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25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113 w 259"/>
                    <a:gd name="T11" fmla="*/ 58 h 288"/>
                    <a:gd name="T12" fmla="*/ 113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81" name="Line 133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82" name="Group 134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83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4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8" name="Text Box 137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79" name="Rectangle 138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3" name="Rectangle 148"/>
            <p:cNvSpPr>
              <a:spLocks noChangeArrowheads="1"/>
            </p:cNvSpPr>
            <p:nvPr/>
          </p:nvSpPr>
          <p:spPr bwMode="auto">
            <a:xfrm>
              <a:off x="6952899" y="568079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Text Box 150"/>
            <p:cNvSpPr txBox="1">
              <a:spLocks noChangeArrowheads="1"/>
            </p:cNvSpPr>
            <p:nvPr/>
          </p:nvSpPr>
          <p:spPr bwMode="auto">
            <a:xfrm>
              <a:off x="64488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>
                  <a:solidFill>
                    <a:srgbClr val="FF0000"/>
                  </a:solidFill>
                  <a:latin typeface="Comic Sans MS" pitchFamily="66" charset="0"/>
                </a:rPr>
                <a:t>20</a:t>
              </a:r>
            </a:p>
          </p:txBody>
        </p:sp>
        <p:sp>
          <p:nvSpPr>
            <p:cNvPr id="269" name="Line 151"/>
            <p:cNvSpPr>
              <a:spLocks noChangeShapeType="1"/>
            </p:cNvSpPr>
            <p:nvPr/>
          </p:nvSpPr>
          <p:spPr bwMode="auto">
            <a:xfrm>
              <a:off x="699651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0" name="Text Box 152"/>
            <p:cNvSpPr txBox="1">
              <a:spLocks noChangeArrowheads="1"/>
            </p:cNvSpPr>
            <p:nvPr/>
          </p:nvSpPr>
          <p:spPr bwMode="auto">
            <a:xfrm>
              <a:off x="70822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CC7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360" name="Text Box 157"/>
            <p:cNvSpPr txBox="1">
              <a:spLocks noChangeArrowheads="1"/>
            </p:cNvSpPr>
            <p:nvPr/>
          </p:nvSpPr>
          <p:spPr bwMode="auto">
            <a:xfrm>
              <a:off x="7122797" y="4580653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dirty="0"/>
                <a:t>Reg</a:t>
              </a:r>
            </a:p>
          </p:txBody>
        </p:sp>
        <p:sp>
          <p:nvSpPr>
            <p:cNvPr id="362" name="Line 159"/>
            <p:cNvSpPr>
              <a:spLocks noChangeShapeType="1"/>
            </p:cNvSpPr>
            <p:nvPr/>
          </p:nvSpPr>
          <p:spPr bwMode="auto">
            <a:xfrm>
              <a:off x="7037787" y="4764803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Line 161"/>
            <p:cNvSpPr>
              <a:spLocks noChangeShapeType="1"/>
            </p:cNvSpPr>
            <p:nvPr/>
          </p:nvSpPr>
          <p:spPr bwMode="auto">
            <a:xfrm>
              <a:off x="7459905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2" name="Group 163"/>
            <p:cNvGrpSpPr>
              <a:grpSpLocks/>
            </p:cNvGrpSpPr>
            <p:nvPr/>
          </p:nvGrpSpPr>
          <p:grpSpPr bwMode="auto">
            <a:xfrm>
              <a:off x="7121331" y="5175966"/>
              <a:ext cx="338574" cy="366713"/>
              <a:chOff x="1910" y="3139"/>
              <a:chExt cx="231" cy="231"/>
            </a:xfrm>
          </p:grpSpPr>
          <p:sp>
            <p:nvSpPr>
              <p:cNvPr id="356" name="Rectangle 16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" name="Text Box 16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353" name="Rectangle 166"/>
            <p:cNvSpPr>
              <a:spLocks noChangeArrowheads="1"/>
            </p:cNvSpPr>
            <p:nvPr/>
          </p:nvSpPr>
          <p:spPr bwMode="auto">
            <a:xfrm>
              <a:off x="7544915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" name="Line 168"/>
            <p:cNvSpPr>
              <a:spLocks noChangeShapeType="1"/>
            </p:cNvSpPr>
            <p:nvPr/>
          </p:nvSpPr>
          <p:spPr bwMode="auto">
            <a:xfrm>
              <a:off x="7037787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Freeform 171"/>
            <p:cNvSpPr>
              <a:spLocks/>
            </p:cNvSpPr>
            <p:nvPr/>
          </p:nvSpPr>
          <p:spPr bwMode="auto">
            <a:xfrm>
              <a:off x="7122797" y="5726829"/>
              <a:ext cx="337108" cy="457200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25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113 w 259"/>
                <a:gd name="T11" fmla="*/ 58 h 288"/>
                <a:gd name="T12" fmla="*/ 113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6" name="Line 172"/>
            <p:cNvSpPr>
              <a:spLocks noChangeShapeType="1"/>
            </p:cNvSpPr>
            <p:nvPr/>
          </p:nvSpPr>
          <p:spPr bwMode="auto">
            <a:xfrm>
              <a:off x="7459905" y="595542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7" name="Group 173"/>
            <p:cNvGrpSpPr>
              <a:grpSpLocks/>
            </p:cNvGrpSpPr>
            <p:nvPr/>
          </p:nvGrpSpPr>
          <p:grpSpPr bwMode="auto">
            <a:xfrm>
              <a:off x="7037787" y="5864942"/>
              <a:ext cx="85010" cy="182563"/>
              <a:chOff x="2544" y="3197"/>
              <a:chExt cx="202" cy="115"/>
            </a:xfrm>
          </p:grpSpPr>
          <p:sp>
            <p:nvSpPr>
              <p:cNvPr id="348" name="Line 174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Line 175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3" name="Text Box 176"/>
            <p:cNvSpPr txBox="1">
              <a:spLocks noChangeArrowheads="1"/>
            </p:cNvSpPr>
            <p:nvPr/>
          </p:nvSpPr>
          <p:spPr bwMode="auto">
            <a:xfrm>
              <a:off x="7165302" y="5864941"/>
              <a:ext cx="29460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44" name="Rectangle 177"/>
            <p:cNvSpPr>
              <a:spLocks noChangeArrowheads="1"/>
            </p:cNvSpPr>
            <p:nvPr/>
          </p:nvSpPr>
          <p:spPr bwMode="auto">
            <a:xfrm>
              <a:off x="7544915" y="5680791"/>
              <a:ext cx="8354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Text Box 178"/>
            <p:cNvSpPr txBox="1">
              <a:spLocks noChangeArrowheads="1"/>
            </p:cNvSpPr>
            <p:nvPr/>
          </p:nvSpPr>
          <p:spPr bwMode="auto">
            <a:xfrm>
              <a:off x="70393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273" name="Line 179"/>
            <p:cNvSpPr>
              <a:spLocks noChangeShapeType="1"/>
            </p:cNvSpPr>
            <p:nvPr/>
          </p:nvSpPr>
          <p:spPr bwMode="auto">
            <a:xfrm>
              <a:off x="75870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4" name="Text Box 180"/>
            <p:cNvSpPr txBox="1">
              <a:spLocks noChangeArrowheads="1"/>
            </p:cNvSpPr>
            <p:nvPr/>
          </p:nvSpPr>
          <p:spPr bwMode="auto">
            <a:xfrm>
              <a:off x="7674374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>
                  <a:latin typeface="Comic Sans MS" pitchFamily="66" charset="0"/>
                </a:rPr>
                <a:t>CC8</a:t>
              </a:r>
              <a:endParaRPr lang="en-US" sz="1600" dirty="0">
                <a:latin typeface="Times New Roman" pitchFamily="18" charset="0"/>
              </a:endParaRPr>
            </a:p>
          </p:txBody>
        </p:sp>
        <p:grpSp>
          <p:nvGrpSpPr>
            <p:cNvPr id="335" name="Group 185"/>
            <p:cNvGrpSpPr>
              <a:grpSpLocks/>
            </p:cNvGrpSpPr>
            <p:nvPr/>
          </p:nvGrpSpPr>
          <p:grpSpPr bwMode="auto">
            <a:xfrm>
              <a:off x="7628343" y="5175971"/>
              <a:ext cx="430913" cy="365125"/>
              <a:chOff x="3465" y="2159"/>
              <a:chExt cx="294" cy="230"/>
            </a:xfrm>
          </p:grpSpPr>
          <p:sp>
            <p:nvSpPr>
              <p:cNvPr id="336" name="Text Box 186"/>
              <p:cNvSpPr txBox="1">
                <a:spLocks noChangeArrowheads="1"/>
              </p:cNvSpPr>
              <p:nvPr/>
            </p:nvSpPr>
            <p:spPr bwMode="auto">
              <a:xfrm>
                <a:off x="3528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338" name="Line 18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9" name="Rectangle 190"/>
            <p:cNvSpPr>
              <a:spLocks noChangeArrowheads="1"/>
            </p:cNvSpPr>
            <p:nvPr/>
          </p:nvSpPr>
          <p:spPr bwMode="auto">
            <a:xfrm>
              <a:off x="7880435" y="5771278"/>
              <a:ext cx="168554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191"/>
            <p:cNvSpPr txBox="1">
              <a:spLocks noChangeArrowheads="1"/>
            </p:cNvSpPr>
            <p:nvPr/>
          </p:nvSpPr>
          <p:spPr bwMode="auto">
            <a:xfrm>
              <a:off x="7721209" y="5771278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/>
                <a:t>DM</a:t>
              </a:r>
            </a:p>
          </p:txBody>
        </p:sp>
        <p:sp>
          <p:nvSpPr>
            <p:cNvPr id="333" name="Line 194"/>
            <p:cNvSpPr>
              <a:spLocks noChangeShapeType="1"/>
            </p:cNvSpPr>
            <p:nvPr/>
          </p:nvSpPr>
          <p:spPr bwMode="auto">
            <a:xfrm>
              <a:off x="7628337" y="5955428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Text Box 195"/>
            <p:cNvSpPr txBox="1">
              <a:spLocks noChangeArrowheads="1"/>
            </p:cNvSpPr>
            <p:nvPr/>
          </p:nvSpPr>
          <p:spPr bwMode="auto">
            <a:xfrm>
              <a:off x="7631512" y="2936003"/>
              <a:ext cx="50482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278" name="Text Box 197"/>
            <p:cNvSpPr txBox="1">
              <a:spLocks noChangeArrowheads="1"/>
            </p:cNvSpPr>
            <p:nvPr/>
          </p:nvSpPr>
          <p:spPr bwMode="auto">
            <a:xfrm>
              <a:off x="59011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CC5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279" name="Text Box 198"/>
            <p:cNvSpPr txBox="1">
              <a:spLocks noChangeArrowheads="1"/>
            </p:cNvSpPr>
            <p:nvPr/>
          </p:nvSpPr>
          <p:spPr bwMode="auto">
            <a:xfrm>
              <a:off x="1143001" y="5771278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Comic Sans MS" pitchFamily="66" charset="0"/>
                </a:rPr>
                <a:t>sw	$t8, 10(</a:t>
              </a:r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322" name="Group 202"/>
            <p:cNvGrpSpPr>
              <a:grpSpLocks/>
            </p:cNvGrpSpPr>
            <p:nvPr/>
          </p:nvGrpSpPr>
          <p:grpSpPr bwMode="auto">
            <a:xfrm>
              <a:off x="5856687" y="3393198"/>
              <a:ext cx="423584" cy="365125"/>
              <a:chOff x="3465" y="2159"/>
              <a:chExt cx="289" cy="230"/>
            </a:xfrm>
          </p:grpSpPr>
          <p:sp>
            <p:nvSpPr>
              <p:cNvPr id="323" name="Text Box 20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325" name="Line 20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3" name="Line 207"/>
            <p:cNvSpPr>
              <a:spLocks noChangeShapeType="1"/>
            </p:cNvSpPr>
            <p:nvPr/>
          </p:nvSpPr>
          <p:spPr bwMode="auto">
            <a:xfrm>
              <a:off x="6278805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5" name="Group 209"/>
            <p:cNvGrpSpPr>
              <a:grpSpLocks/>
            </p:cNvGrpSpPr>
            <p:nvPr/>
          </p:nvGrpSpPr>
          <p:grpSpPr bwMode="auto">
            <a:xfrm>
              <a:off x="5940231" y="3986929"/>
              <a:ext cx="338574" cy="366713"/>
              <a:chOff x="1910" y="3139"/>
              <a:chExt cx="231" cy="231"/>
            </a:xfrm>
          </p:grpSpPr>
          <p:sp>
            <p:nvSpPr>
              <p:cNvPr id="319" name="Rectangle 210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" name="Text Box 211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316" name="Rectangle 212"/>
            <p:cNvSpPr>
              <a:spLocks noChangeArrowheads="1"/>
            </p:cNvSpPr>
            <p:nvPr/>
          </p:nvSpPr>
          <p:spPr bwMode="auto">
            <a:xfrm>
              <a:off x="6363815" y="389644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Line 214"/>
            <p:cNvSpPr>
              <a:spLocks noChangeShapeType="1"/>
            </p:cNvSpPr>
            <p:nvPr/>
          </p:nvSpPr>
          <p:spPr bwMode="auto">
            <a:xfrm>
              <a:off x="5856687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" name="Group 215"/>
            <p:cNvGrpSpPr>
              <a:grpSpLocks/>
            </p:cNvGrpSpPr>
            <p:nvPr/>
          </p:nvGrpSpPr>
          <p:grpSpPr bwMode="auto">
            <a:xfrm>
              <a:off x="5856687" y="4490166"/>
              <a:ext cx="590672" cy="547688"/>
              <a:chOff x="2659" y="2102"/>
              <a:chExt cx="403" cy="345"/>
            </a:xfrm>
          </p:grpSpPr>
          <p:grpSp>
            <p:nvGrpSpPr>
              <p:cNvPr id="305" name="Group 21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08" name="Freeform 21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25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113 w 259"/>
                    <a:gd name="T11" fmla="*/ 58 h 288"/>
                    <a:gd name="T12" fmla="*/ 113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09" name="Line 21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0" name="Group 21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11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2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06" name="Text Box 22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07" name="Rectangle 22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1" name="Rectangle 233"/>
            <p:cNvSpPr>
              <a:spLocks noChangeArrowheads="1"/>
            </p:cNvSpPr>
            <p:nvPr/>
          </p:nvSpPr>
          <p:spPr bwMode="auto">
            <a:xfrm>
              <a:off x="6362349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9" name="Group 235"/>
            <p:cNvGrpSpPr>
              <a:grpSpLocks/>
            </p:cNvGrpSpPr>
            <p:nvPr/>
          </p:nvGrpSpPr>
          <p:grpSpPr bwMode="auto">
            <a:xfrm>
              <a:off x="5940231" y="5680791"/>
              <a:ext cx="507128" cy="547688"/>
              <a:chOff x="1910" y="2102"/>
              <a:chExt cx="346" cy="345"/>
            </a:xfrm>
          </p:grpSpPr>
          <p:sp>
            <p:nvSpPr>
              <p:cNvPr id="290" name="Line 23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Rectangle 23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" name="Text Box 24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IM</a:t>
                </a:r>
              </a:p>
            </p:txBody>
          </p:sp>
        </p:grpSp>
        <p:sp>
          <p:nvSpPr>
            <p:cNvPr id="281" name="Text Box 241"/>
            <p:cNvSpPr txBox="1">
              <a:spLocks noChangeArrowheads="1"/>
            </p:cNvSpPr>
            <p:nvPr/>
          </p:nvSpPr>
          <p:spPr bwMode="auto">
            <a:xfrm>
              <a:off x="58582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 smtClean="0">
                  <a:latin typeface="Comic Sans MS" pitchFamily="66" charset="0"/>
                </a:rPr>
                <a:t>10</a:t>
              </a:r>
              <a:endParaRPr lang="en-US" sz="1400" dirty="0">
                <a:latin typeface="Times New Roman" pitchFamily="18" charset="0"/>
              </a:endParaRPr>
            </a:p>
          </p:txBody>
        </p:sp>
        <p:sp>
          <p:nvSpPr>
            <p:cNvPr id="282" name="Line 242"/>
            <p:cNvSpPr>
              <a:spLocks noChangeShapeType="1"/>
            </p:cNvSpPr>
            <p:nvPr/>
          </p:nvSpPr>
          <p:spPr bwMode="auto">
            <a:xfrm>
              <a:off x="64059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" name="Rectangle 13"/>
            <p:cNvSpPr>
              <a:spLocks noChangeArrowheads="1"/>
            </p:cNvSpPr>
            <p:nvPr/>
          </p:nvSpPr>
          <p:spPr bwMode="auto">
            <a:xfrm>
              <a:off x="3403177" y="3303285"/>
              <a:ext cx="84890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Line 19"/>
            <p:cNvSpPr>
              <a:spLocks noChangeShapeType="1"/>
            </p:cNvSpPr>
            <p:nvPr/>
          </p:nvSpPr>
          <p:spPr bwMode="auto">
            <a:xfrm>
              <a:off x="3445204" y="2754010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3" name="Freeform 83"/>
            <p:cNvSpPr>
              <a:spLocks/>
            </p:cNvSpPr>
            <p:nvPr/>
          </p:nvSpPr>
          <p:spPr bwMode="auto">
            <a:xfrm>
              <a:off x="5902206" y="3940096"/>
              <a:ext cx="422321" cy="22860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100"/>
                <a:gd name="connsiteX1" fmla="*/ 0 w 10000"/>
                <a:gd name="connsiteY1" fmla="*/ 0 h 10100"/>
                <a:gd name="connsiteX2" fmla="*/ 10000 w 10000"/>
                <a:gd name="connsiteY2" fmla="*/ 0 h 10100"/>
                <a:gd name="connsiteX3" fmla="*/ 9937 w 10000"/>
                <a:gd name="connsiteY3" fmla="*/ 10100 h 10100"/>
                <a:gd name="connsiteX0" fmla="*/ 0 w 10126"/>
                <a:gd name="connsiteY0" fmla="*/ 10000 h 10100"/>
                <a:gd name="connsiteX1" fmla="*/ 0 w 10126"/>
                <a:gd name="connsiteY1" fmla="*/ 0 h 10100"/>
                <a:gd name="connsiteX2" fmla="*/ 10000 w 10126"/>
                <a:gd name="connsiteY2" fmla="*/ 0 h 10100"/>
                <a:gd name="connsiteX3" fmla="*/ 10125 w 10126"/>
                <a:gd name="connsiteY3" fmla="*/ 10100 h 10100"/>
                <a:gd name="connsiteX0" fmla="*/ 0 w 10005"/>
                <a:gd name="connsiteY0" fmla="*/ 10000 h 10000"/>
                <a:gd name="connsiteX1" fmla="*/ 0 w 10005"/>
                <a:gd name="connsiteY1" fmla="*/ 0 h 10000"/>
                <a:gd name="connsiteX2" fmla="*/ 10000 w 10005"/>
                <a:gd name="connsiteY2" fmla="*/ 0 h 10000"/>
                <a:gd name="connsiteX3" fmla="*/ 9999 w 10005"/>
                <a:gd name="connsiteY3" fmla="*/ 99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7" name="Freeform 83"/>
            <p:cNvSpPr>
              <a:spLocks/>
            </p:cNvSpPr>
            <p:nvPr/>
          </p:nvSpPr>
          <p:spPr bwMode="auto">
            <a:xfrm>
              <a:off x="6489877" y="4534616"/>
              <a:ext cx="422321" cy="22860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100"/>
                <a:gd name="connsiteX1" fmla="*/ 0 w 10000"/>
                <a:gd name="connsiteY1" fmla="*/ 0 h 10100"/>
                <a:gd name="connsiteX2" fmla="*/ 10000 w 10000"/>
                <a:gd name="connsiteY2" fmla="*/ 0 h 10100"/>
                <a:gd name="connsiteX3" fmla="*/ 9937 w 10000"/>
                <a:gd name="connsiteY3" fmla="*/ 10100 h 10100"/>
                <a:gd name="connsiteX0" fmla="*/ 0 w 10126"/>
                <a:gd name="connsiteY0" fmla="*/ 10000 h 10100"/>
                <a:gd name="connsiteX1" fmla="*/ 0 w 10126"/>
                <a:gd name="connsiteY1" fmla="*/ 0 h 10100"/>
                <a:gd name="connsiteX2" fmla="*/ 10000 w 10126"/>
                <a:gd name="connsiteY2" fmla="*/ 0 h 10100"/>
                <a:gd name="connsiteX3" fmla="*/ 10125 w 10126"/>
                <a:gd name="connsiteY3" fmla="*/ 10100 h 10100"/>
                <a:gd name="connsiteX0" fmla="*/ 0 w 10005"/>
                <a:gd name="connsiteY0" fmla="*/ 10000 h 10000"/>
                <a:gd name="connsiteX1" fmla="*/ 0 w 10005"/>
                <a:gd name="connsiteY1" fmla="*/ 0 h 10000"/>
                <a:gd name="connsiteX2" fmla="*/ 10000 w 10005"/>
                <a:gd name="connsiteY2" fmla="*/ 0 h 10000"/>
                <a:gd name="connsiteX3" fmla="*/ 9999 w 10005"/>
                <a:gd name="connsiteY3" fmla="*/ 99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8" name="Freeform 83"/>
            <p:cNvSpPr>
              <a:spLocks/>
            </p:cNvSpPr>
            <p:nvPr/>
          </p:nvSpPr>
          <p:spPr bwMode="auto">
            <a:xfrm>
              <a:off x="7082237" y="5134868"/>
              <a:ext cx="422321" cy="22860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288 w 317"/>
                <a:gd name="T5" fmla="*/ 0 h 144"/>
                <a:gd name="T6" fmla="*/ 288 w 317"/>
                <a:gd name="T7" fmla="*/ 87 h 144"/>
                <a:gd name="T8" fmla="*/ 317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100"/>
                <a:gd name="connsiteX1" fmla="*/ 0 w 10000"/>
                <a:gd name="connsiteY1" fmla="*/ 0 h 10100"/>
                <a:gd name="connsiteX2" fmla="*/ 10000 w 10000"/>
                <a:gd name="connsiteY2" fmla="*/ 0 h 10100"/>
                <a:gd name="connsiteX3" fmla="*/ 9937 w 10000"/>
                <a:gd name="connsiteY3" fmla="*/ 10100 h 10100"/>
                <a:gd name="connsiteX0" fmla="*/ 0 w 10126"/>
                <a:gd name="connsiteY0" fmla="*/ 10000 h 10100"/>
                <a:gd name="connsiteX1" fmla="*/ 0 w 10126"/>
                <a:gd name="connsiteY1" fmla="*/ 0 h 10100"/>
                <a:gd name="connsiteX2" fmla="*/ 10000 w 10126"/>
                <a:gd name="connsiteY2" fmla="*/ 0 h 10100"/>
                <a:gd name="connsiteX3" fmla="*/ 10125 w 10126"/>
                <a:gd name="connsiteY3" fmla="*/ 10100 h 10100"/>
                <a:gd name="connsiteX0" fmla="*/ 0 w 10005"/>
                <a:gd name="connsiteY0" fmla="*/ 10000 h 10000"/>
                <a:gd name="connsiteX1" fmla="*/ 0 w 10005"/>
                <a:gd name="connsiteY1" fmla="*/ 0 h 10000"/>
                <a:gd name="connsiteX2" fmla="*/ 10000 w 10005"/>
                <a:gd name="connsiteY2" fmla="*/ 0 h 10000"/>
                <a:gd name="connsiteX3" fmla="*/ 9999 w 10005"/>
                <a:gd name="connsiteY3" fmla="*/ 99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53576" name="Freeform 232"/>
          <p:cNvSpPr>
            <a:spLocks/>
          </p:cNvSpPr>
          <p:nvPr/>
        </p:nvSpPr>
        <p:spPr bwMode="auto">
          <a:xfrm>
            <a:off x="5644093" y="3348754"/>
            <a:ext cx="249200" cy="1504204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317">
                <a:moveTo>
                  <a:pt x="0" y="0"/>
                </a:moveTo>
                <a:lnTo>
                  <a:pt x="57" y="317"/>
                </a:lnTo>
                <a:lnTo>
                  <a:pt x="86" y="317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2: Forwarding ALU Result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62950" cy="1565275"/>
          </a:xfrm>
        </p:spPr>
        <p:txBody>
          <a:bodyPr lIns="0" tIns="46038" rIns="0" bIns="46038"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ALU result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forwarded</a:t>
            </a:r>
            <a:r>
              <a:rPr lang="en-US" dirty="0" smtClean="0"/>
              <a:t> (fed back) to the </a:t>
            </a:r>
            <a:r>
              <a:rPr lang="en-US" dirty="0" smtClean="0">
                <a:solidFill>
                  <a:srgbClr val="FF0000"/>
                </a:solidFill>
              </a:rPr>
              <a:t>ALU input</a:t>
            </a:r>
          </a:p>
          <a:p>
            <a:pPr lvl="1" eaLnBrk="1" hangingPunct="1"/>
            <a:r>
              <a:rPr lang="en-US" dirty="0" smtClean="0"/>
              <a:t>No bubbles are inserted into the pipeline and </a:t>
            </a:r>
            <a:r>
              <a:rPr lang="en-US" dirty="0" smtClean="0">
                <a:solidFill>
                  <a:srgbClr val="FF0000"/>
                </a:solidFill>
              </a:rPr>
              <a:t>no cycles are wasted</a:t>
            </a:r>
          </a:p>
          <a:p>
            <a:pPr eaLnBrk="1" hangingPunct="1"/>
            <a:r>
              <a:rPr lang="en-US" dirty="0" smtClean="0"/>
              <a:t>ALU result is forwarded from </a:t>
            </a:r>
            <a:r>
              <a:rPr lang="en-US" dirty="0" smtClean="0">
                <a:solidFill>
                  <a:srgbClr val="FF0000"/>
                </a:solidFill>
              </a:rPr>
              <a:t>EX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MEM,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WB</a:t>
            </a:r>
            <a:r>
              <a:rPr lang="en-US" dirty="0" smtClean="0"/>
              <a:t> stages</a:t>
            </a:r>
          </a:p>
        </p:txBody>
      </p:sp>
      <p:sp>
        <p:nvSpPr>
          <p:cNvPr id="953575" name="Freeform 231"/>
          <p:cNvSpPr>
            <a:spLocks/>
          </p:cNvSpPr>
          <p:nvPr/>
        </p:nvSpPr>
        <p:spPr bwMode="auto">
          <a:xfrm>
            <a:off x="5177787" y="3571845"/>
            <a:ext cx="135693" cy="508522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  <a:gd name="connsiteX0" fmla="*/ 0 w 10000"/>
              <a:gd name="connsiteY0" fmla="*/ 0 h 10105"/>
              <a:gd name="connsiteX1" fmla="*/ 3901 w 10000"/>
              <a:gd name="connsiteY1" fmla="*/ 10105 h 10105"/>
              <a:gd name="connsiteX2" fmla="*/ 10000 w 10000"/>
              <a:gd name="connsiteY2" fmla="*/ 10000 h 1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" name="Freeform 232"/>
          <p:cNvSpPr>
            <a:spLocks/>
          </p:cNvSpPr>
          <p:nvPr/>
        </p:nvSpPr>
        <p:spPr bwMode="auto">
          <a:xfrm>
            <a:off x="5936983" y="3577922"/>
            <a:ext cx="554614" cy="1877818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  <a:gd name="connsiteX0" fmla="*/ 0 w 8545"/>
              <a:gd name="connsiteY0" fmla="*/ 0 h 10000"/>
              <a:gd name="connsiteX1" fmla="*/ 6628 w 8545"/>
              <a:gd name="connsiteY1" fmla="*/ 10000 h 10000"/>
              <a:gd name="connsiteX2" fmla="*/ 8545 w 8545"/>
              <a:gd name="connsiteY2" fmla="*/ 10000 h 10000"/>
              <a:gd name="connsiteX0" fmla="*/ 0 w 9527"/>
              <a:gd name="connsiteY0" fmla="*/ 0 h 10000"/>
              <a:gd name="connsiteX1" fmla="*/ 7757 w 9527"/>
              <a:gd name="connsiteY1" fmla="*/ 10000 h 10000"/>
              <a:gd name="connsiteX2" fmla="*/ 9527 w 9527"/>
              <a:gd name="connsiteY2" fmla="*/ 99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7" h="10000">
                <a:moveTo>
                  <a:pt x="0" y="0"/>
                </a:moveTo>
                <a:lnTo>
                  <a:pt x="7757" y="10000"/>
                </a:lnTo>
                <a:lnTo>
                  <a:pt x="9527" y="9969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4" name="Freeform 231"/>
          <p:cNvSpPr>
            <a:spLocks/>
          </p:cNvSpPr>
          <p:nvPr/>
        </p:nvSpPr>
        <p:spPr bwMode="auto">
          <a:xfrm>
            <a:off x="6357105" y="4761106"/>
            <a:ext cx="135693" cy="508522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  <a:gd name="connsiteX0" fmla="*/ 0 w 10000"/>
              <a:gd name="connsiteY0" fmla="*/ 0 h 10105"/>
              <a:gd name="connsiteX1" fmla="*/ 3901 w 10000"/>
              <a:gd name="connsiteY1" fmla="*/ 10105 h 10105"/>
              <a:gd name="connsiteX2" fmla="*/ 10000 w 10000"/>
              <a:gd name="connsiteY2" fmla="*/ 10000 h 1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576" grpId="0" animBg="1"/>
      <p:bldP spid="953575" grpId="0" animBg="1"/>
      <p:bldP spid="233" grpId="0" animBg="1"/>
      <p:bldP spid="2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077145" y="4563424"/>
            <a:ext cx="138906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Forwarding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760663" y="3916914"/>
            <a:ext cx="1060450" cy="1236785"/>
            <a:chOff x="3057361" y="3842867"/>
            <a:chExt cx="1060598" cy="1339396"/>
          </a:xfrm>
        </p:grpSpPr>
        <p:sp>
          <p:nvSpPr>
            <p:cNvPr id="238" name="Freeform 237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5970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35976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7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8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35979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3</a:t>
                  </a:r>
                </a:p>
              </p:txBody>
            </p:sp>
          </p:grpSp>
        </p:grpSp>
        <p:grpSp>
          <p:nvGrpSpPr>
            <p:cNvPr id="35971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35972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3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4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35975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3</a:t>
                  </a:r>
                </a:p>
              </p:txBody>
            </p:sp>
          </p:grpSp>
        </p:grpSp>
      </p:grp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565025" y="3885082"/>
            <a:ext cx="186763" cy="64580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R</a:t>
            </a:r>
          </a:p>
        </p:txBody>
      </p:sp>
      <p:sp>
        <p:nvSpPr>
          <p:cNvPr id="35845" name="Line 19"/>
          <p:cNvSpPr>
            <a:spLocks noChangeShapeType="1"/>
          </p:cNvSpPr>
          <p:nvPr/>
        </p:nvSpPr>
        <p:spPr bwMode="auto">
          <a:xfrm>
            <a:off x="4630739" y="4489880"/>
            <a:ext cx="174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46" name="Group 18"/>
          <p:cNvGrpSpPr>
            <a:grpSpLocks/>
          </p:cNvGrpSpPr>
          <p:nvPr/>
        </p:nvGrpSpPr>
        <p:grpSpPr bwMode="auto">
          <a:xfrm>
            <a:off x="5746751" y="4677451"/>
            <a:ext cx="330200" cy="237392"/>
            <a:chOff x="5851661" y="4446665"/>
            <a:chExt cx="330225" cy="257161"/>
          </a:xfrm>
        </p:grpSpPr>
        <p:sp>
          <p:nvSpPr>
            <p:cNvPr id="35965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6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7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</p:grpSp>
      <p:grpSp>
        <p:nvGrpSpPr>
          <p:cNvPr id="35847" name="Group 178"/>
          <p:cNvGrpSpPr>
            <a:grpSpLocks/>
          </p:cNvGrpSpPr>
          <p:nvPr/>
        </p:nvGrpSpPr>
        <p:grpSpPr bwMode="auto">
          <a:xfrm>
            <a:off x="4683126" y="4667192"/>
            <a:ext cx="168275" cy="247650"/>
            <a:chOff x="4584469" y="3621025"/>
            <a:chExt cx="168288" cy="268835"/>
          </a:xfrm>
        </p:grpSpPr>
        <p:sp>
          <p:nvSpPr>
            <p:cNvPr id="35963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  <p:sp>
          <p:nvSpPr>
            <p:cNvPr id="35964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48" name="Line 30"/>
          <p:cNvSpPr>
            <a:spLocks noChangeShapeType="1"/>
          </p:cNvSpPr>
          <p:nvPr/>
        </p:nvSpPr>
        <p:spPr bwMode="auto">
          <a:xfrm>
            <a:off x="5229226" y="4199736"/>
            <a:ext cx="334963" cy="146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0" name="Line 19"/>
          <p:cNvSpPr>
            <a:spLocks noChangeShapeType="1"/>
          </p:cNvSpPr>
          <p:nvPr/>
        </p:nvSpPr>
        <p:spPr bwMode="auto">
          <a:xfrm>
            <a:off x="7392988" y="4589526"/>
            <a:ext cx="311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1" name="Line 41"/>
          <p:cNvSpPr>
            <a:spLocks noChangeShapeType="1"/>
          </p:cNvSpPr>
          <p:nvPr/>
        </p:nvSpPr>
        <p:spPr bwMode="auto">
          <a:xfrm flipV="1">
            <a:off x="5746751" y="5342736"/>
            <a:ext cx="1958975" cy="14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" name="Freeform 127"/>
          <p:cNvSpPr/>
          <p:nvPr/>
        </p:nvSpPr>
        <p:spPr bwMode="auto">
          <a:xfrm>
            <a:off x="539476" y="4831316"/>
            <a:ext cx="7256738" cy="108731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3" name="TextBox 129"/>
          <p:cNvSpPr txBox="1">
            <a:spLocks noChangeArrowheads="1"/>
          </p:cNvSpPr>
          <p:nvPr/>
        </p:nvSpPr>
        <p:spPr bwMode="auto">
          <a:xfrm>
            <a:off x="644125" y="5731060"/>
            <a:ext cx="279400" cy="16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92"/>
              <a:t>clk</a:t>
            </a:r>
          </a:p>
        </p:txBody>
      </p:sp>
      <p:cxnSp>
        <p:nvCxnSpPr>
          <p:cNvPr id="134" name="Straight Connector 133"/>
          <p:cNvCxnSpPr/>
          <p:nvPr/>
        </p:nvCxnSpPr>
        <p:spPr bwMode="auto">
          <a:xfrm flipH="1">
            <a:off x="2256172" y="4991042"/>
            <a:ext cx="1588" cy="924657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856" name="Group 35902"/>
          <p:cNvGrpSpPr>
            <a:grpSpLocks/>
          </p:cNvGrpSpPr>
          <p:nvPr/>
        </p:nvGrpSpPr>
        <p:grpSpPr bwMode="auto">
          <a:xfrm>
            <a:off x="2546351" y="5127322"/>
            <a:ext cx="285750" cy="142143"/>
            <a:chOff x="2802809" y="4888390"/>
            <a:chExt cx="284476" cy="153979"/>
          </a:xfrm>
        </p:grpSpPr>
        <p:sp>
          <p:nvSpPr>
            <p:cNvPr id="35961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  <p:sp>
          <p:nvSpPr>
            <p:cNvPr id="35962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57" name="Freeform 123"/>
          <p:cNvSpPr>
            <a:spLocks/>
          </p:cNvSpPr>
          <p:nvPr/>
        </p:nvSpPr>
        <p:spPr bwMode="auto">
          <a:xfrm>
            <a:off x="2609850" y="4592457"/>
            <a:ext cx="5467350" cy="1189892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58" name="Group 250"/>
          <p:cNvGrpSpPr>
            <a:grpSpLocks/>
          </p:cNvGrpSpPr>
          <p:nvPr/>
        </p:nvGrpSpPr>
        <p:grpSpPr bwMode="auto">
          <a:xfrm>
            <a:off x="1235137" y="4031662"/>
            <a:ext cx="617475" cy="162657"/>
            <a:chOff x="1534369" y="3828873"/>
            <a:chExt cx="618116" cy="176202"/>
          </a:xfrm>
        </p:grpSpPr>
        <p:sp>
          <p:nvSpPr>
            <p:cNvPr id="35959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 err="1"/>
                <a:t>Rs</a:t>
              </a:r>
              <a:endParaRPr lang="en-US" altLang="en-US" sz="923" dirty="0"/>
            </a:p>
          </p:txBody>
        </p:sp>
        <p:sp>
          <p:nvSpPr>
            <p:cNvPr id="35960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83" name="Straight Connector 182"/>
          <p:cNvCxnSpPr/>
          <p:nvPr/>
        </p:nvCxnSpPr>
        <p:spPr bwMode="auto">
          <a:xfrm>
            <a:off x="1017188" y="5056984"/>
            <a:ext cx="0" cy="861646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0" name="Rectangle 125"/>
          <p:cNvSpPr>
            <a:spLocks noChangeArrowheads="1"/>
          </p:cNvSpPr>
          <p:nvPr/>
        </p:nvSpPr>
        <p:spPr bwMode="auto">
          <a:xfrm>
            <a:off x="923526" y="4070782"/>
            <a:ext cx="182563" cy="98545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Instruction</a:t>
            </a:r>
          </a:p>
        </p:txBody>
      </p:sp>
      <p:cxnSp>
        <p:nvCxnSpPr>
          <p:cNvPr id="15515" name="Straight Arrow Connector 15514"/>
          <p:cNvCxnSpPr>
            <a:stCxn id="35954" idx="2"/>
            <a:endCxn id="169" idx="1"/>
          </p:cNvCxnSpPr>
          <p:nvPr/>
        </p:nvCxnSpPr>
        <p:spPr bwMode="auto">
          <a:xfrm>
            <a:off x="1713528" y="5339071"/>
            <a:ext cx="2105623" cy="2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5863" name="Group 22"/>
          <p:cNvGrpSpPr>
            <a:grpSpLocks/>
          </p:cNvGrpSpPr>
          <p:nvPr/>
        </p:nvGrpSpPr>
        <p:grpSpPr bwMode="auto">
          <a:xfrm>
            <a:off x="1576411" y="5194730"/>
            <a:ext cx="141287" cy="288681"/>
            <a:chOff x="2135890" y="5038869"/>
            <a:chExt cx="141297" cy="312720"/>
          </a:xfrm>
        </p:grpSpPr>
        <p:sp>
          <p:nvSpPr>
            <p:cNvPr id="3595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3595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0</a:t>
              </a:r>
            </a:p>
          </p:txBody>
        </p:sp>
        <p:sp>
          <p:nvSpPr>
            <p:cNvPr id="3595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1</a:t>
              </a:r>
            </a:p>
          </p:txBody>
        </p:sp>
      </p:grpSp>
      <p:sp>
        <p:nvSpPr>
          <p:cNvPr id="35864" name="Freeform 86"/>
          <p:cNvSpPr>
            <a:spLocks/>
          </p:cNvSpPr>
          <p:nvPr/>
        </p:nvSpPr>
        <p:spPr bwMode="auto">
          <a:xfrm>
            <a:off x="1384386" y="4475228"/>
            <a:ext cx="192025" cy="794238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6492250" y="5106808"/>
            <a:ext cx="0" cy="811823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 bwMode="auto">
          <a:xfrm>
            <a:off x="5656263" y="5505391"/>
            <a:ext cx="0" cy="411774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67" name="Rectangle 111"/>
          <p:cNvSpPr>
            <a:spLocks noChangeArrowheads="1"/>
          </p:cNvSpPr>
          <p:nvPr/>
        </p:nvSpPr>
        <p:spPr bwMode="auto">
          <a:xfrm>
            <a:off x="6234114" y="3719088"/>
            <a:ext cx="631825" cy="16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/>
              <a:t>ALU result</a:t>
            </a:r>
          </a:p>
        </p:txBody>
      </p:sp>
      <p:sp>
        <p:nvSpPr>
          <p:cNvPr id="35868" name="Line 113"/>
          <p:cNvSpPr>
            <a:spLocks noChangeShapeType="1"/>
          </p:cNvSpPr>
          <p:nvPr/>
        </p:nvSpPr>
        <p:spPr bwMode="auto">
          <a:xfrm>
            <a:off x="6932613" y="4763907"/>
            <a:ext cx="292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69" name="Group 26"/>
          <p:cNvGrpSpPr>
            <a:grpSpLocks/>
          </p:cNvGrpSpPr>
          <p:nvPr/>
        </p:nvGrpSpPr>
        <p:grpSpPr bwMode="auto">
          <a:xfrm>
            <a:off x="6942139" y="4555822"/>
            <a:ext cx="179387" cy="253512"/>
            <a:chOff x="7083653" y="4344933"/>
            <a:chExt cx="179401" cy="274622"/>
          </a:xfrm>
        </p:grpSpPr>
        <p:sp>
          <p:nvSpPr>
            <p:cNvPr id="35952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53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</p:grpSp>
      <p:grpSp>
        <p:nvGrpSpPr>
          <p:cNvPr id="35870" name="Group 25"/>
          <p:cNvGrpSpPr>
            <a:grpSpLocks/>
          </p:cNvGrpSpPr>
          <p:nvPr/>
        </p:nvGrpSpPr>
        <p:grpSpPr bwMode="auto">
          <a:xfrm>
            <a:off x="7224714" y="4274468"/>
            <a:ext cx="169862" cy="605204"/>
            <a:chOff x="7371744" y="4040738"/>
            <a:chExt cx="169143" cy="655807"/>
          </a:xfrm>
        </p:grpSpPr>
        <p:sp>
          <p:nvSpPr>
            <p:cNvPr id="35949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35950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0</a:t>
              </a:r>
            </a:p>
          </p:txBody>
        </p:sp>
        <p:sp>
          <p:nvSpPr>
            <p:cNvPr id="35951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1</a:t>
              </a:r>
            </a:p>
          </p:txBody>
        </p:sp>
      </p:grpSp>
      <p:sp>
        <p:nvSpPr>
          <p:cNvPr id="35871" name="Freeform 122"/>
          <p:cNvSpPr>
            <a:spLocks/>
          </p:cNvSpPr>
          <p:nvPr/>
        </p:nvSpPr>
        <p:spPr bwMode="auto">
          <a:xfrm>
            <a:off x="5865814" y="3921311"/>
            <a:ext cx="1357312" cy="449873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2" name="Group 17"/>
          <p:cNvGrpSpPr>
            <a:grpSpLocks/>
          </p:cNvGrpSpPr>
          <p:nvPr/>
        </p:nvGrpSpPr>
        <p:grpSpPr bwMode="auto">
          <a:xfrm>
            <a:off x="6076950" y="4057591"/>
            <a:ext cx="855663" cy="1055077"/>
            <a:chOff x="6181886" y="3689410"/>
            <a:chExt cx="855727" cy="1143904"/>
          </a:xfrm>
        </p:grpSpPr>
        <p:grpSp>
          <p:nvGrpSpPr>
            <p:cNvPr id="35943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35945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108" b="1"/>
              </a:p>
              <a:p>
                <a:pPr algn="ctr" eaLnBrk="1" hangingPunct="1">
                  <a:spcBef>
                    <a:spcPts val="277"/>
                  </a:spcBef>
                  <a:buNone/>
                </a:pPr>
                <a:r>
                  <a:rPr lang="en-US" altLang="en-US" sz="1108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b="1"/>
                  <a:t>Memory</a:t>
                </a:r>
              </a:p>
            </p:txBody>
          </p:sp>
          <p:sp>
            <p:nvSpPr>
              <p:cNvPr id="35946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 Address</a:t>
                </a:r>
              </a:p>
            </p:txBody>
          </p:sp>
          <p:sp>
            <p:nvSpPr>
              <p:cNvPr id="35947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Data_in</a:t>
                </a:r>
              </a:p>
            </p:txBody>
          </p:sp>
          <p:sp>
            <p:nvSpPr>
              <p:cNvPr id="35948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Data_out</a:t>
                </a:r>
              </a:p>
            </p:txBody>
          </p:sp>
        </p:grpSp>
        <p:sp>
          <p:nvSpPr>
            <p:cNvPr id="132" name="Isosceles Triangle 13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873" name="Line 19"/>
          <p:cNvSpPr>
            <a:spLocks noChangeShapeType="1"/>
          </p:cNvSpPr>
          <p:nvPr/>
        </p:nvSpPr>
        <p:spPr bwMode="auto">
          <a:xfrm flipV="1">
            <a:off x="5754689" y="4202665"/>
            <a:ext cx="314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4" name="Group 35858"/>
          <p:cNvGrpSpPr>
            <a:grpSpLocks/>
          </p:cNvGrpSpPr>
          <p:nvPr/>
        </p:nvGrpSpPr>
        <p:grpSpPr bwMode="auto">
          <a:xfrm>
            <a:off x="6016625" y="3704436"/>
            <a:ext cx="179388" cy="253511"/>
            <a:chOff x="6910603" y="3237058"/>
            <a:chExt cx="179400" cy="274623"/>
          </a:xfrm>
        </p:grpSpPr>
        <p:sp>
          <p:nvSpPr>
            <p:cNvPr id="35941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42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</p:grpSp>
      <p:sp>
        <p:nvSpPr>
          <p:cNvPr id="177" name="Rectangle 125"/>
          <p:cNvSpPr>
            <a:spLocks noChangeArrowheads="1"/>
          </p:cNvSpPr>
          <p:nvPr/>
        </p:nvSpPr>
        <p:spPr bwMode="auto">
          <a:xfrm>
            <a:off x="7705726" y="5172747"/>
            <a:ext cx="182563" cy="334862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923" dirty="0"/>
              <a:t>Rd4</a:t>
            </a:r>
          </a:p>
        </p:txBody>
      </p:sp>
      <p:grpSp>
        <p:nvGrpSpPr>
          <p:cNvPr id="35876" name="Group 9"/>
          <p:cNvGrpSpPr>
            <a:grpSpLocks/>
          </p:cNvGrpSpPr>
          <p:nvPr/>
        </p:nvGrpSpPr>
        <p:grpSpPr bwMode="auto">
          <a:xfrm>
            <a:off x="4813301" y="3765980"/>
            <a:ext cx="422275" cy="861646"/>
            <a:chOff x="4892475" y="3725602"/>
            <a:chExt cx="422307" cy="932358"/>
          </a:xfrm>
        </p:grpSpPr>
        <p:sp>
          <p:nvSpPr>
            <p:cNvPr id="35937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8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3527" tIns="41031" rIns="83527" bIns="41031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92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92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92"/>
                <a:t>U</a:t>
              </a:r>
            </a:p>
          </p:txBody>
        </p:sp>
      </p:grpSp>
      <p:sp>
        <p:nvSpPr>
          <p:cNvPr id="35877" name="Line 95"/>
          <p:cNvSpPr>
            <a:spLocks noChangeShapeType="1"/>
          </p:cNvSpPr>
          <p:nvPr/>
        </p:nvSpPr>
        <p:spPr bwMode="auto">
          <a:xfrm flipV="1">
            <a:off x="4005264" y="4873811"/>
            <a:ext cx="15589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1" name="Straight Connector 170"/>
          <p:cNvCxnSpPr/>
          <p:nvPr/>
        </p:nvCxnSpPr>
        <p:spPr bwMode="auto">
          <a:xfrm>
            <a:off x="3914775" y="5500996"/>
            <a:ext cx="0" cy="416169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9" name="Line 41"/>
          <p:cNvSpPr>
            <a:spLocks noChangeShapeType="1"/>
          </p:cNvSpPr>
          <p:nvPr/>
        </p:nvSpPr>
        <p:spPr bwMode="auto">
          <a:xfrm>
            <a:off x="4010026" y="5344199"/>
            <a:ext cx="1554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80" name="Group 234"/>
          <p:cNvGrpSpPr>
            <a:grpSpLocks/>
          </p:cNvGrpSpPr>
          <p:nvPr/>
        </p:nvGrpSpPr>
        <p:grpSpPr bwMode="auto">
          <a:xfrm>
            <a:off x="2046129" y="3538517"/>
            <a:ext cx="336787" cy="280442"/>
            <a:chOff x="4255441" y="2061799"/>
            <a:chExt cx="356282" cy="297222"/>
          </a:xfrm>
        </p:grpSpPr>
        <p:sp>
          <p:nvSpPr>
            <p:cNvPr id="35935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35936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3527" tIns="41031" rIns="83527" bIns="41031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92" dirty="0"/>
                <a:t>Ext</a:t>
              </a:r>
            </a:p>
          </p:txBody>
        </p:sp>
      </p:grpSp>
      <p:sp>
        <p:nvSpPr>
          <p:cNvPr id="35884" name="Rectangle 77"/>
          <p:cNvSpPr>
            <a:spLocks noChangeArrowheads="1"/>
          </p:cNvSpPr>
          <p:nvPr/>
        </p:nvSpPr>
        <p:spPr bwMode="auto">
          <a:xfrm>
            <a:off x="1384385" y="3514216"/>
            <a:ext cx="420687" cy="1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23" dirty="0"/>
              <a:t>Imm16</a:t>
            </a:r>
          </a:p>
        </p:txBody>
      </p:sp>
      <p:grpSp>
        <p:nvGrpSpPr>
          <p:cNvPr id="35885" name="Group 159"/>
          <p:cNvGrpSpPr>
            <a:grpSpLocks/>
          </p:cNvGrpSpPr>
          <p:nvPr/>
        </p:nvGrpSpPr>
        <p:grpSpPr bwMode="auto">
          <a:xfrm>
            <a:off x="4503739" y="4318431"/>
            <a:ext cx="155575" cy="348762"/>
            <a:chOff x="2135890" y="5038869"/>
            <a:chExt cx="141297" cy="312720"/>
          </a:xfrm>
        </p:grpSpPr>
        <p:sp>
          <p:nvSpPr>
            <p:cNvPr id="35932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1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0</a:t>
              </a:r>
            </a:p>
          </p:txBody>
        </p:sp>
      </p:grpSp>
      <p:sp>
        <p:nvSpPr>
          <p:cNvPr id="172" name="Rectangle 125"/>
          <p:cNvSpPr>
            <a:spLocks noChangeArrowheads="1"/>
          </p:cNvSpPr>
          <p:nvPr/>
        </p:nvSpPr>
        <p:spPr bwMode="auto">
          <a:xfrm>
            <a:off x="5564457" y="5172700"/>
            <a:ext cx="187329" cy="33555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923" dirty="0"/>
              <a:t>Rd3</a:t>
            </a:r>
          </a:p>
        </p:txBody>
      </p:sp>
      <p:sp>
        <p:nvSpPr>
          <p:cNvPr id="35888" name="Freeform 86"/>
          <p:cNvSpPr>
            <a:spLocks/>
          </p:cNvSpPr>
          <p:nvPr/>
        </p:nvSpPr>
        <p:spPr bwMode="auto">
          <a:xfrm flipV="1">
            <a:off x="4226355" y="4599783"/>
            <a:ext cx="280558" cy="274027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9" name="Rectangle 125"/>
          <p:cNvSpPr>
            <a:spLocks noChangeArrowheads="1"/>
          </p:cNvSpPr>
          <p:nvPr/>
        </p:nvSpPr>
        <p:spPr bwMode="auto">
          <a:xfrm>
            <a:off x="3819152" y="5170251"/>
            <a:ext cx="186765" cy="33806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923" dirty="0"/>
              <a:t>Rd2</a:t>
            </a:r>
          </a:p>
        </p:txBody>
      </p:sp>
      <p:sp>
        <p:nvSpPr>
          <p:cNvPr id="151" name="Rectangle 125"/>
          <p:cNvSpPr>
            <a:spLocks noChangeArrowheads="1"/>
          </p:cNvSpPr>
          <p:nvPr/>
        </p:nvSpPr>
        <p:spPr bwMode="auto">
          <a:xfrm>
            <a:off x="3819152" y="3878782"/>
            <a:ext cx="186763" cy="645808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A</a:t>
            </a:r>
          </a:p>
        </p:txBody>
      </p:sp>
      <p:sp>
        <p:nvSpPr>
          <p:cNvPr id="194" name="Rectangle 125"/>
          <p:cNvSpPr>
            <a:spLocks noChangeArrowheads="1"/>
          </p:cNvSpPr>
          <p:nvPr/>
        </p:nvSpPr>
        <p:spPr bwMode="auto">
          <a:xfrm>
            <a:off x="3819749" y="4524443"/>
            <a:ext cx="186763" cy="64580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B</a:t>
            </a:r>
          </a:p>
        </p:txBody>
      </p:sp>
      <p:sp>
        <p:nvSpPr>
          <p:cNvPr id="203" name="Rectangle 125"/>
          <p:cNvSpPr>
            <a:spLocks noChangeArrowheads="1"/>
          </p:cNvSpPr>
          <p:nvPr/>
        </p:nvSpPr>
        <p:spPr bwMode="auto">
          <a:xfrm>
            <a:off x="7701533" y="4269721"/>
            <a:ext cx="186763" cy="64580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Data</a:t>
            </a:r>
          </a:p>
        </p:txBody>
      </p:sp>
      <p:sp>
        <p:nvSpPr>
          <p:cNvPr id="204" name="Rectangle 125"/>
          <p:cNvSpPr>
            <a:spLocks noChangeArrowheads="1"/>
          </p:cNvSpPr>
          <p:nvPr/>
        </p:nvSpPr>
        <p:spPr bwMode="auto">
          <a:xfrm>
            <a:off x="5565025" y="4527013"/>
            <a:ext cx="186763" cy="64580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D</a:t>
            </a:r>
          </a:p>
        </p:txBody>
      </p:sp>
      <p:sp>
        <p:nvSpPr>
          <p:cNvPr id="205" name="Rectangle 125"/>
          <p:cNvSpPr>
            <a:spLocks noChangeArrowheads="1"/>
          </p:cNvSpPr>
          <p:nvPr/>
        </p:nvSpPr>
        <p:spPr bwMode="auto">
          <a:xfrm>
            <a:off x="3819749" y="3485539"/>
            <a:ext cx="186763" cy="39697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 err="1"/>
              <a:t>Imm</a:t>
            </a:r>
            <a:endParaRPr lang="en-US" sz="1108" dirty="0"/>
          </a:p>
        </p:txBody>
      </p:sp>
      <p:sp>
        <p:nvSpPr>
          <p:cNvPr id="206" name="Freeform 205"/>
          <p:cNvSpPr/>
          <p:nvPr/>
        </p:nvSpPr>
        <p:spPr bwMode="auto">
          <a:xfrm flipV="1">
            <a:off x="4010026" y="3909588"/>
            <a:ext cx="803275" cy="222738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897" name="Group 206"/>
          <p:cNvGrpSpPr>
            <a:grpSpLocks/>
          </p:cNvGrpSpPr>
          <p:nvPr/>
        </p:nvGrpSpPr>
        <p:grpSpPr bwMode="auto">
          <a:xfrm>
            <a:off x="4505325" y="3710296"/>
            <a:ext cx="168275" cy="247650"/>
            <a:chOff x="4584469" y="3621025"/>
            <a:chExt cx="168288" cy="268835"/>
          </a:xfrm>
        </p:grpSpPr>
        <p:sp>
          <p:nvSpPr>
            <p:cNvPr id="359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  <p:sp>
          <p:nvSpPr>
            <p:cNvPr id="359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99" name="Group 235"/>
          <p:cNvGrpSpPr>
            <a:grpSpLocks/>
          </p:cNvGrpSpPr>
          <p:nvPr/>
        </p:nvGrpSpPr>
        <p:grpSpPr bwMode="auto">
          <a:xfrm>
            <a:off x="1855789" y="3921311"/>
            <a:ext cx="904875" cy="1094642"/>
            <a:chOff x="2152485" y="3657196"/>
            <a:chExt cx="904875" cy="1185868"/>
          </a:xfrm>
        </p:grpSpPr>
        <p:sp>
          <p:nvSpPr>
            <p:cNvPr id="2" name="Rectangle 1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2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41" rIns="844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/>
                <a:t>Register File</a:t>
              </a:r>
            </a:p>
          </p:txBody>
        </p:sp>
        <p:sp>
          <p:nvSpPr>
            <p:cNvPr id="35923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RB</a:t>
              </a:r>
            </a:p>
          </p:txBody>
        </p:sp>
        <p:sp>
          <p:nvSpPr>
            <p:cNvPr id="35924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923"/>
                <a:t>BusA</a:t>
              </a:r>
            </a:p>
          </p:txBody>
        </p:sp>
        <p:sp>
          <p:nvSpPr>
            <p:cNvPr id="35925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923"/>
                <a:t>BusB</a:t>
              </a:r>
            </a:p>
          </p:txBody>
        </p:sp>
        <p:sp>
          <p:nvSpPr>
            <p:cNvPr id="35926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RW</a:t>
              </a:r>
            </a:p>
          </p:txBody>
        </p:sp>
        <p:sp>
          <p:nvSpPr>
            <p:cNvPr id="35927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923"/>
                <a:t>BusW</a:t>
              </a:r>
            </a:p>
          </p:txBody>
        </p:sp>
        <p:sp>
          <p:nvSpPr>
            <p:cNvPr id="146" name="Isosceles Triangle 14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9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RA</a:t>
              </a:r>
            </a:p>
          </p:txBody>
        </p:sp>
      </p:grpSp>
      <p:grpSp>
        <p:nvGrpSpPr>
          <p:cNvPr id="35900" name="Group 252"/>
          <p:cNvGrpSpPr>
            <a:grpSpLocks/>
          </p:cNvGrpSpPr>
          <p:nvPr/>
        </p:nvGrpSpPr>
        <p:grpSpPr bwMode="auto">
          <a:xfrm>
            <a:off x="1235138" y="4315270"/>
            <a:ext cx="617475" cy="162658"/>
            <a:chOff x="1532062" y="3828873"/>
            <a:chExt cx="620423" cy="176202"/>
          </a:xfrm>
        </p:grpSpPr>
        <p:sp>
          <p:nvSpPr>
            <p:cNvPr id="3591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 err="1"/>
                <a:t>Rt</a:t>
              </a:r>
              <a:endParaRPr lang="en-US" altLang="en-US" sz="923" dirty="0"/>
            </a:p>
          </p:txBody>
        </p:sp>
        <p:sp>
          <p:nvSpPr>
            <p:cNvPr id="3592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901" name="Rectangle 3"/>
          <p:cNvSpPr txBox="1">
            <a:spLocks noChangeArrowheads="1"/>
          </p:cNvSpPr>
          <p:nvPr/>
        </p:nvSpPr>
        <p:spPr bwMode="auto">
          <a:xfrm>
            <a:off x="347449" y="1124701"/>
            <a:ext cx="8525911" cy="159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215" dirty="0"/>
              <a:t>Two multiplexers added at the inputs of A &amp; B registers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1846" dirty="0"/>
              <a:t>Data from </a:t>
            </a:r>
            <a:r>
              <a:rPr lang="en-US" altLang="en-US" sz="1846" dirty="0">
                <a:solidFill>
                  <a:srgbClr val="FF0000"/>
                </a:solidFill>
              </a:rPr>
              <a:t>ALU stage, MEM stage, </a:t>
            </a:r>
            <a:r>
              <a:rPr lang="en-US" altLang="en-US" sz="1846" dirty="0"/>
              <a:t>and</a:t>
            </a:r>
            <a:r>
              <a:rPr lang="en-US" altLang="en-US" sz="1846" dirty="0">
                <a:solidFill>
                  <a:srgbClr val="FF0000"/>
                </a:solidFill>
              </a:rPr>
              <a:t> WB stage</a:t>
            </a:r>
            <a:r>
              <a:rPr lang="en-US" altLang="en-US" sz="1846" dirty="0"/>
              <a:t> is fed back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215" dirty="0"/>
              <a:t>Two signals: </a:t>
            </a:r>
            <a:r>
              <a:rPr lang="en-US" altLang="en-US" sz="2215" dirty="0" err="1">
                <a:solidFill>
                  <a:srgbClr val="FF0000"/>
                </a:solidFill>
              </a:rPr>
              <a:t>ForwardA</a:t>
            </a:r>
            <a:r>
              <a:rPr lang="en-US" altLang="en-US" sz="2215" dirty="0"/>
              <a:t> and </a:t>
            </a:r>
            <a:r>
              <a:rPr lang="en-US" altLang="en-US" sz="2215" dirty="0" err="1">
                <a:solidFill>
                  <a:srgbClr val="FF0000"/>
                </a:solidFill>
              </a:rPr>
              <a:t>ForwardB</a:t>
            </a:r>
            <a:r>
              <a:rPr lang="en-US" altLang="en-US" sz="2215" dirty="0"/>
              <a:t> to control forwarding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279776" y="4396097"/>
            <a:ext cx="200025" cy="1386254"/>
            <a:chOff x="3576972" y="4361001"/>
            <a:chExt cx="199369" cy="1502813"/>
          </a:xfrm>
        </p:grpSpPr>
        <p:sp>
          <p:nvSpPr>
            <p:cNvPr id="35917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3" name="Straight Arrow Connector 23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3160713" y="3390842"/>
            <a:ext cx="2192337" cy="1402373"/>
            <a:chOff x="3407209" y="3277568"/>
            <a:chExt cx="2038332" cy="1519480"/>
          </a:xfrm>
        </p:grpSpPr>
        <p:sp>
          <p:nvSpPr>
            <p:cNvPr id="216" name="Freeform 215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17" name="Straight Arrow Connector 216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>
            <a:grpSpLocks/>
          </p:cNvGrpSpPr>
          <p:nvPr/>
        </p:nvGrpSpPr>
        <p:grpSpPr bwMode="auto">
          <a:xfrm>
            <a:off x="2995614" y="3267749"/>
            <a:ext cx="4505325" cy="1669073"/>
            <a:chOff x="3302633" y="3139679"/>
            <a:chExt cx="4303363" cy="1808147"/>
          </a:xfrm>
        </p:grpSpPr>
        <p:sp>
          <p:nvSpPr>
            <p:cNvPr id="221" name="Freeform 220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2" name="Straight Arrow Connector 221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159125" y="2861788"/>
            <a:ext cx="781050" cy="3403275"/>
            <a:chOff x="3455954" y="2698831"/>
            <a:chExt cx="781064" cy="3687096"/>
          </a:xfrm>
        </p:grpSpPr>
        <p:grpSp>
          <p:nvGrpSpPr>
            <p:cNvPr id="35907" name="Group 35845"/>
            <p:cNvGrpSpPr>
              <a:grpSpLocks/>
            </p:cNvGrpSpPr>
            <p:nvPr/>
          </p:nvGrpSpPr>
          <p:grpSpPr bwMode="auto">
            <a:xfrm>
              <a:off x="3463906" y="2698831"/>
              <a:ext cx="773112" cy="1136079"/>
              <a:chOff x="3681721" y="2862541"/>
              <a:chExt cx="772976" cy="1135170"/>
            </a:xfrm>
          </p:grpSpPr>
          <p:sp>
            <p:nvSpPr>
              <p:cNvPr id="35911" name="Line 99"/>
              <p:cNvSpPr>
                <a:spLocks noChangeShapeType="1"/>
              </p:cNvSpPr>
              <p:nvPr/>
            </p:nvSpPr>
            <p:spPr bwMode="auto">
              <a:xfrm flipH="1">
                <a:off x="4071862" y="3117835"/>
                <a:ext cx="0" cy="8798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2" name="Rectangle 89"/>
              <p:cNvSpPr>
                <a:spLocks noChangeArrowheads="1"/>
              </p:cNvSpPr>
              <p:nvPr/>
            </p:nvSpPr>
            <p:spPr bwMode="auto">
              <a:xfrm>
                <a:off x="3681721" y="2862541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 err="1">
                    <a:solidFill>
                      <a:srgbClr val="FF0000"/>
                    </a:solidFill>
                  </a:rPr>
                  <a:t>ForwardA</a:t>
                </a:r>
                <a:endParaRPr lang="en-US" altLang="en-US" sz="1108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5908" name="Group 255"/>
            <p:cNvGrpSpPr>
              <a:grpSpLocks/>
            </p:cNvGrpSpPr>
            <p:nvPr/>
          </p:nvGrpSpPr>
          <p:grpSpPr bwMode="auto">
            <a:xfrm>
              <a:off x="3455954" y="5192187"/>
              <a:ext cx="773112" cy="1193740"/>
              <a:chOff x="3681721" y="2111863"/>
              <a:chExt cx="772976" cy="1192784"/>
            </a:xfrm>
          </p:grpSpPr>
          <p:sp>
            <p:nvSpPr>
              <p:cNvPr id="35909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3"/>
                <a:ext cx="0" cy="9758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0" name="Rectangle 89"/>
              <p:cNvSpPr>
                <a:spLocks noChangeArrowheads="1"/>
              </p:cNvSpPr>
              <p:nvPr/>
            </p:nvSpPr>
            <p:spPr bwMode="auto">
              <a:xfrm>
                <a:off x="3681721" y="3087730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 err="1">
                    <a:solidFill>
                      <a:srgbClr val="FF0000"/>
                    </a:solidFill>
                  </a:rPr>
                  <a:t>ForwardB</a:t>
                </a:r>
                <a:endParaRPr lang="en-US" altLang="en-US" sz="1108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" name="Freeform 4"/>
          <p:cNvSpPr/>
          <p:nvPr/>
        </p:nvSpPr>
        <p:spPr>
          <a:xfrm>
            <a:off x="4005470" y="3675062"/>
            <a:ext cx="496956" cy="738554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35138" y="3535351"/>
            <a:ext cx="0" cy="2127046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4" name="Group 178"/>
          <p:cNvGrpSpPr>
            <a:grpSpLocks/>
          </p:cNvGrpSpPr>
          <p:nvPr/>
        </p:nvGrpSpPr>
        <p:grpSpPr bwMode="auto">
          <a:xfrm>
            <a:off x="2637095" y="3473625"/>
            <a:ext cx="168275" cy="247650"/>
            <a:chOff x="4584469" y="3621025"/>
            <a:chExt cx="168288" cy="268835"/>
          </a:xfrm>
        </p:grpSpPr>
        <p:sp>
          <p:nvSpPr>
            <p:cNvPr id="15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  <p:sp>
          <p:nvSpPr>
            <p:cNvPr id="15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7" name="Line 95"/>
          <p:cNvSpPr>
            <a:spLocks noChangeShapeType="1"/>
          </p:cNvSpPr>
          <p:nvPr/>
        </p:nvSpPr>
        <p:spPr bwMode="auto">
          <a:xfrm flipV="1">
            <a:off x="2375169" y="3680245"/>
            <a:ext cx="143992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1" name="Line 40"/>
          <p:cNvSpPr>
            <a:spLocks noChangeShapeType="1"/>
          </p:cNvSpPr>
          <p:nvPr/>
        </p:nvSpPr>
        <p:spPr bwMode="auto">
          <a:xfrm>
            <a:off x="1235139" y="3677154"/>
            <a:ext cx="80213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971510" y="5012616"/>
            <a:ext cx="5999098" cy="619628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252"/>
          <p:cNvGrpSpPr>
            <a:grpSpLocks/>
          </p:cNvGrpSpPr>
          <p:nvPr/>
        </p:nvGrpSpPr>
        <p:grpSpPr bwMode="auto">
          <a:xfrm>
            <a:off x="1230767" y="5414268"/>
            <a:ext cx="345645" cy="161454"/>
            <a:chOff x="1532062" y="4005075"/>
            <a:chExt cx="347295" cy="174897"/>
          </a:xfrm>
        </p:grpSpPr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Rd</a:t>
              </a:r>
            </a:p>
          </p:txBody>
        </p:sp>
        <p:sp>
          <p:nvSpPr>
            <p:cNvPr id="168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840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Control Signals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329673"/>
              </p:ext>
            </p:extLst>
          </p:nvPr>
        </p:nvGraphicFramePr>
        <p:xfrm>
          <a:off x="461964" y="1160151"/>
          <a:ext cx="8216900" cy="5034015"/>
        </p:xfrm>
        <a:graphic>
          <a:graphicData uri="http://schemas.openxmlformats.org/drawingml/2006/table">
            <a:tbl>
              <a:tblPr/>
              <a:tblGrid>
                <a:gridCol w="15809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35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Signal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Explanation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ALU operand comes from register file = Value of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A (from EX stage)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MEM stage)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WB stage)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ALU operand comes from register file = Value of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B (from EX stage)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MEM stage)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9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WB stage)</a:t>
                      </a:r>
                    </a:p>
                  </a:txBody>
                  <a:tcPr marL="91444" marR="45722" marT="42203" marB="422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Example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4040" y="4563424"/>
            <a:ext cx="138906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57558" y="3916914"/>
            <a:ext cx="1060450" cy="1236785"/>
            <a:chOff x="3057361" y="3842867"/>
            <a:chExt cx="1060598" cy="1339396"/>
          </a:xfrm>
        </p:grpSpPr>
        <p:sp>
          <p:nvSpPr>
            <p:cNvPr id="6" name="Freeform 5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14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17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3</a:t>
                  </a:r>
                </a:p>
              </p:txBody>
            </p:sp>
          </p:grp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3</a:t>
                  </a:r>
                </a:p>
              </p:txBody>
            </p:sp>
          </p:grpSp>
        </p:grpSp>
      </p:grpSp>
      <p:sp>
        <p:nvSpPr>
          <p:cNvPr id="18" name="Rectangle 125"/>
          <p:cNvSpPr>
            <a:spLocks noChangeArrowheads="1"/>
          </p:cNvSpPr>
          <p:nvPr/>
        </p:nvSpPr>
        <p:spPr bwMode="auto">
          <a:xfrm>
            <a:off x="5861920" y="3885082"/>
            <a:ext cx="186763" cy="64580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R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4927634" y="4489880"/>
            <a:ext cx="174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43646" y="4677451"/>
            <a:ext cx="330200" cy="237392"/>
            <a:chOff x="5851661" y="4446665"/>
            <a:chExt cx="330225" cy="257161"/>
          </a:xfrm>
        </p:grpSpPr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</p:grpSp>
      <p:grpSp>
        <p:nvGrpSpPr>
          <p:cNvPr id="24" name="Group 178"/>
          <p:cNvGrpSpPr>
            <a:grpSpLocks/>
          </p:cNvGrpSpPr>
          <p:nvPr/>
        </p:nvGrpSpPr>
        <p:grpSpPr bwMode="auto">
          <a:xfrm>
            <a:off x="4980020" y="4667192"/>
            <a:ext cx="168275" cy="247650"/>
            <a:chOff x="4584469" y="3621025"/>
            <a:chExt cx="168288" cy="268835"/>
          </a:xfrm>
        </p:grpSpPr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5526121" y="4199736"/>
            <a:ext cx="334963" cy="146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7689884" y="4589526"/>
            <a:ext cx="311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V="1">
            <a:off x="6043646" y="5342736"/>
            <a:ext cx="1958975" cy="14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836371" y="4831316"/>
            <a:ext cx="7256738" cy="108731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TextBox 129"/>
          <p:cNvSpPr txBox="1">
            <a:spLocks noChangeArrowheads="1"/>
          </p:cNvSpPr>
          <p:nvPr/>
        </p:nvSpPr>
        <p:spPr bwMode="auto">
          <a:xfrm>
            <a:off x="941021" y="5731060"/>
            <a:ext cx="279400" cy="16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92"/>
              <a:t>clk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2553067" y="4991042"/>
            <a:ext cx="1588" cy="924657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5902"/>
          <p:cNvGrpSpPr>
            <a:grpSpLocks/>
          </p:cNvGrpSpPr>
          <p:nvPr/>
        </p:nvGrpSpPr>
        <p:grpSpPr bwMode="auto">
          <a:xfrm>
            <a:off x="2843246" y="5127322"/>
            <a:ext cx="285750" cy="142143"/>
            <a:chOff x="2802809" y="4888390"/>
            <a:chExt cx="284476" cy="153979"/>
          </a:xfrm>
        </p:grpSpPr>
        <p:sp>
          <p:nvSpPr>
            <p:cNvPr id="34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  <p:sp>
          <p:nvSpPr>
            <p:cNvPr id="35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" name="Freeform 123"/>
          <p:cNvSpPr>
            <a:spLocks/>
          </p:cNvSpPr>
          <p:nvPr/>
        </p:nvSpPr>
        <p:spPr bwMode="auto">
          <a:xfrm>
            <a:off x="2906746" y="4592457"/>
            <a:ext cx="5467350" cy="1189892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7" name="Group 250"/>
          <p:cNvGrpSpPr>
            <a:grpSpLocks/>
          </p:cNvGrpSpPr>
          <p:nvPr/>
        </p:nvGrpSpPr>
        <p:grpSpPr bwMode="auto">
          <a:xfrm>
            <a:off x="1532032" y="4031662"/>
            <a:ext cx="617475" cy="162657"/>
            <a:chOff x="1534369" y="3828873"/>
            <a:chExt cx="618116" cy="176202"/>
          </a:xfrm>
        </p:grpSpPr>
        <p:sp>
          <p:nvSpPr>
            <p:cNvPr id="38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 err="1"/>
                <a:t>Rs</a:t>
              </a:r>
              <a:endParaRPr lang="en-US" altLang="en-US" sz="923" dirty="0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40" name="Straight Connector 39"/>
          <p:cNvCxnSpPr/>
          <p:nvPr/>
        </p:nvCxnSpPr>
        <p:spPr bwMode="auto">
          <a:xfrm>
            <a:off x="1314083" y="5056984"/>
            <a:ext cx="0" cy="861646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125"/>
          <p:cNvSpPr>
            <a:spLocks noChangeArrowheads="1"/>
          </p:cNvSpPr>
          <p:nvPr/>
        </p:nvSpPr>
        <p:spPr bwMode="auto">
          <a:xfrm>
            <a:off x="1220421" y="4070782"/>
            <a:ext cx="182563" cy="98545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Instruction</a:t>
            </a:r>
          </a:p>
        </p:txBody>
      </p:sp>
      <p:cxnSp>
        <p:nvCxnSpPr>
          <p:cNvPr id="42" name="Straight Arrow Connector 41"/>
          <p:cNvCxnSpPr>
            <a:stCxn id="44" idx="2"/>
            <a:endCxn id="88" idx="1"/>
          </p:cNvCxnSpPr>
          <p:nvPr/>
        </p:nvCxnSpPr>
        <p:spPr bwMode="auto">
          <a:xfrm>
            <a:off x="2010424" y="5339071"/>
            <a:ext cx="2105623" cy="2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1873306" y="5194730"/>
            <a:ext cx="141287" cy="288681"/>
            <a:chOff x="2135890" y="5038869"/>
            <a:chExt cx="141297" cy="312720"/>
          </a:xfrm>
        </p:grpSpPr>
        <p:sp>
          <p:nvSpPr>
            <p:cNvPr id="4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4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0</a:t>
              </a:r>
            </a:p>
          </p:txBody>
        </p:sp>
        <p:sp>
          <p:nvSpPr>
            <p:cNvPr id="4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1</a:t>
              </a:r>
            </a:p>
          </p:txBody>
        </p:sp>
      </p:grpSp>
      <p:sp>
        <p:nvSpPr>
          <p:cNvPr id="47" name="Freeform 86"/>
          <p:cNvSpPr>
            <a:spLocks/>
          </p:cNvSpPr>
          <p:nvPr/>
        </p:nvSpPr>
        <p:spPr bwMode="auto">
          <a:xfrm>
            <a:off x="1681281" y="4475228"/>
            <a:ext cx="192025" cy="794238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789145" y="5106808"/>
            <a:ext cx="0" cy="811823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5953158" y="5505391"/>
            <a:ext cx="0" cy="411774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111"/>
          <p:cNvSpPr>
            <a:spLocks noChangeArrowheads="1"/>
          </p:cNvSpPr>
          <p:nvPr/>
        </p:nvSpPr>
        <p:spPr bwMode="auto">
          <a:xfrm>
            <a:off x="6531009" y="3719088"/>
            <a:ext cx="631825" cy="16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/>
              <a:t>ALU result</a:t>
            </a:r>
          </a:p>
        </p:txBody>
      </p:sp>
      <p:sp>
        <p:nvSpPr>
          <p:cNvPr id="51" name="Line 113"/>
          <p:cNvSpPr>
            <a:spLocks noChangeShapeType="1"/>
          </p:cNvSpPr>
          <p:nvPr/>
        </p:nvSpPr>
        <p:spPr bwMode="auto">
          <a:xfrm>
            <a:off x="7229508" y="4763907"/>
            <a:ext cx="292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7239033" y="4555822"/>
            <a:ext cx="179387" cy="253512"/>
            <a:chOff x="7083653" y="4344933"/>
            <a:chExt cx="179401" cy="274622"/>
          </a:xfrm>
        </p:grpSpPr>
        <p:sp>
          <p:nvSpPr>
            <p:cNvPr id="53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</p:grpSp>
      <p:grpSp>
        <p:nvGrpSpPr>
          <p:cNvPr id="55" name="Group 25"/>
          <p:cNvGrpSpPr>
            <a:grpSpLocks/>
          </p:cNvGrpSpPr>
          <p:nvPr/>
        </p:nvGrpSpPr>
        <p:grpSpPr bwMode="auto">
          <a:xfrm>
            <a:off x="7521609" y="4274468"/>
            <a:ext cx="169862" cy="605204"/>
            <a:chOff x="7371744" y="4040738"/>
            <a:chExt cx="169143" cy="655807"/>
          </a:xfrm>
        </p:grpSpPr>
        <p:sp>
          <p:nvSpPr>
            <p:cNvPr id="56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7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0</a:t>
              </a:r>
            </a:p>
          </p:txBody>
        </p:sp>
        <p:sp>
          <p:nvSpPr>
            <p:cNvPr id="58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1</a:t>
              </a:r>
            </a:p>
          </p:txBody>
        </p:sp>
      </p:grpSp>
      <p:sp>
        <p:nvSpPr>
          <p:cNvPr id="59" name="Freeform 122"/>
          <p:cNvSpPr>
            <a:spLocks/>
          </p:cNvSpPr>
          <p:nvPr/>
        </p:nvSpPr>
        <p:spPr bwMode="auto">
          <a:xfrm>
            <a:off x="6162708" y="3921311"/>
            <a:ext cx="1357312" cy="449873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0" name="Group 17"/>
          <p:cNvGrpSpPr>
            <a:grpSpLocks/>
          </p:cNvGrpSpPr>
          <p:nvPr/>
        </p:nvGrpSpPr>
        <p:grpSpPr bwMode="auto">
          <a:xfrm>
            <a:off x="6373845" y="4057591"/>
            <a:ext cx="855663" cy="1055077"/>
            <a:chOff x="6181886" y="3689410"/>
            <a:chExt cx="855727" cy="1143904"/>
          </a:xfrm>
        </p:grpSpPr>
        <p:grpSp>
          <p:nvGrpSpPr>
            <p:cNvPr id="61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8441" rIns="844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108" b="1"/>
              </a:p>
              <a:p>
                <a:pPr algn="ctr" eaLnBrk="1" hangingPunct="1">
                  <a:spcBef>
                    <a:spcPts val="277"/>
                  </a:spcBef>
                  <a:buNone/>
                </a:pPr>
                <a:r>
                  <a:rPr lang="en-US" altLang="en-US" sz="1108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b="1"/>
                  <a:t>Memory</a:t>
                </a:r>
              </a:p>
            </p:txBody>
          </p:sp>
          <p:sp>
            <p:nvSpPr>
              <p:cNvPr id="64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 Address</a:t>
                </a:r>
              </a:p>
            </p:txBody>
          </p:sp>
          <p:sp>
            <p:nvSpPr>
              <p:cNvPr id="65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Data_in</a:t>
                </a:r>
              </a:p>
            </p:txBody>
          </p:sp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Data_out</a:t>
                </a:r>
              </a:p>
            </p:txBody>
          </p:sp>
        </p:grpSp>
        <p:sp>
          <p:nvSpPr>
            <p:cNvPr id="62" name="Isosceles Triangle 6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7" name="Line 19"/>
          <p:cNvSpPr>
            <a:spLocks noChangeShapeType="1"/>
          </p:cNvSpPr>
          <p:nvPr/>
        </p:nvSpPr>
        <p:spPr bwMode="auto">
          <a:xfrm flipV="1">
            <a:off x="6051584" y="4202665"/>
            <a:ext cx="314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8" name="Group 35858"/>
          <p:cNvGrpSpPr>
            <a:grpSpLocks/>
          </p:cNvGrpSpPr>
          <p:nvPr/>
        </p:nvGrpSpPr>
        <p:grpSpPr bwMode="auto">
          <a:xfrm>
            <a:off x="6313521" y="3704436"/>
            <a:ext cx="179388" cy="253511"/>
            <a:chOff x="6910603" y="3237058"/>
            <a:chExt cx="179400" cy="274623"/>
          </a:xfrm>
        </p:grpSpPr>
        <p:sp>
          <p:nvSpPr>
            <p:cNvPr id="69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</p:grpSp>
      <p:sp>
        <p:nvSpPr>
          <p:cNvPr id="71" name="Rectangle 125"/>
          <p:cNvSpPr>
            <a:spLocks noChangeArrowheads="1"/>
          </p:cNvSpPr>
          <p:nvPr/>
        </p:nvSpPr>
        <p:spPr bwMode="auto">
          <a:xfrm>
            <a:off x="8002621" y="5172747"/>
            <a:ext cx="182563" cy="334862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923" dirty="0"/>
              <a:t>Rd4</a:t>
            </a:r>
          </a:p>
        </p:txBody>
      </p:sp>
      <p:grpSp>
        <p:nvGrpSpPr>
          <p:cNvPr id="72" name="Group 9"/>
          <p:cNvGrpSpPr>
            <a:grpSpLocks/>
          </p:cNvGrpSpPr>
          <p:nvPr/>
        </p:nvGrpSpPr>
        <p:grpSpPr bwMode="auto">
          <a:xfrm>
            <a:off x="5110196" y="3765980"/>
            <a:ext cx="422275" cy="861646"/>
            <a:chOff x="4892475" y="3725602"/>
            <a:chExt cx="422307" cy="932358"/>
          </a:xfrm>
        </p:grpSpPr>
        <p:sp>
          <p:nvSpPr>
            <p:cNvPr id="73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3527" tIns="41031" rIns="83527" bIns="41031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92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92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92"/>
                <a:t>U</a:t>
              </a:r>
            </a:p>
          </p:txBody>
        </p:sp>
      </p:grpSp>
      <p:sp>
        <p:nvSpPr>
          <p:cNvPr id="75" name="Line 95"/>
          <p:cNvSpPr>
            <a:spLocks noChangeShapeType="1"/>
          </p:cNvSpPr>
          <p:nvPr/>
        </p:nvSpPr>
        <p:spPr bwMode="auto">
          <a:xfrm flipV="1">
            <a:off x="4302159" y="4873811"/>
            <a:ext cx="15589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4211670" y="5500996"/>
            <a:ext cx="0" cy="416169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4306921" y="5344199"/>
            <a:ext cx="1554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8" name="Group 234"/>
          <p:cNvGrpSpPr>
            <a:grpSpLocks/>
          </p:cNvGrpSpPr>
          <p:nvPr/>
        </p:nvGrpSpPr>
        <p:grpSpPr bwMode="auto">
          <a:xfrm>
            <a:off x="2343024" y="3538517"/>
            <a:ext cx="336787" cy="280442"/>
            <a:chOff x="4255441" y="2061799"/>
            <a:chExt cx="356282" cy="297222"/>
          </a:xfrm>
        </p:grpSpPr>
        <p:sp>
          <p:nvSpPr>
            <p:cNvPr id="79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80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3527" tIns="41031" rIns="83527" bIns="41031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92" dirty="0"/>
                <a:t>Ext</a:t>
              </a:r>
            </a:p>
          </p:txBody>
        </p:sp>
      </p:grpSp>
      <p:sp>
        <p:nvSpPr>
          <p:cNvPr id="81" name="Rectangle 77"/>
          <p:cNvSpPr>
            <a:spLocks noChangeArrowheads="1"/>
          </p:cNvSpPr>
          <p:nvPr/>
        </p:nvSpPr>
        <p:spPr bwMode="auto">
          <a:xfrm>
            <a:off x="1681280" y="3514216"/>
            <a:ext cx="420687" cy="1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23" dirty="0"/>
              <a:t>Imm16</a:t>
            </a:r>
          </a:p>
        </p:txBody>
      </p:sp>
      <p:grpSp>
        <p:nvGrpSpPr>
          <p:cNvPr id="82" name="Group 159"/>
          <p:cNvGrpSpPr>
            <a:grpSpLocks/>
          </p:cNvGrpSpPr>
          <p:nvPr/>
        </p:nvGrpSpPr>
        <p:grpSpPr bwMode="auto">
          <a:xfrm>
            <a:off x="4800633" y="4318431"/>
            <a:ext cx="155575" cy="348762"/>
            <a:chOff x="2135890" y="5038869"/>
            <a:chExt cx="141297" cy="312720"/>
          </a:xfrm>
        </p:grpSpPr>
        <p:sp>
          <p:nvSpPr>
            <p:cNvPr id="83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84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1</a:t>
              </a:r>
            </a:p>
          </p:txBody>
        </p:sp>
        <p:sp>
          <p:nvSpPr>
            <p:cNvPr id="85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0</a:t>
              </a:r>
            </a:p>
          </p:txBody>
        </p:sp>
      </p:grpSp>
      <p:sp>
        <p:nvSpPr>
          <p:cNvPr id="86" name="Rectangle 125"/>
          <p:cNvSpPr>
            <a:spLocks noChangeArrowheads="1"/>
          </p:cNvSpPr>
          <p:nvPr/>
        </p:nvSpPr>
        <p:spPr bwMode="auto">
          <a:xfrm>
            <a:off x="5861352" y="5172700"/>
            <a:ext cx="187329" cy="33555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923" dirty="0"/>
              <a:t>Rd3</a:t>
            </a:r>
          </a:p>
        </p:txBody>
      </p:sp>
      <p:sp>
        <p:nvSpPr>
          <p:cNvPr id="87" name="Freeform 86"/>
          <p:cNvSpPr>
            <a:spLocks/>
          </p:cNvSpPr>
          <p:nvPr/>
        </p:nvSpPr>
        <p:spPr bwMode="auto">
          <a:xfrm flipV="1">
            <a:off x="4523250" y="4599783"/>
            <a:ext cx="280558" cy="274027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" name="Rectangle 125"/>
          <p:cNvSpPr>
            <a:spLocks noChangeArrowheads="1"/>
          </p:cNvSpPr>
          <p:nvPr/>
        </p:nvSpPr>
        <p:spPr bwMode="auto">
          <a:xfrm>
            <a:off x="4116047" y="5170251"/>
            <a:ext cx="186765" cy="33806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923" dirty="0"/>
              <a:t>Rd2</a:t>
            </a:r>
          </a:p>
        </p:txBody>
      </p:sp>
      <p:sp>
        <p:nvSpPr>
          <p:cNvPr id="89" name="Rectangle 125"/>
          <p:cNvSpPr>
            <a:spLocks noChangeArrowheads="1"/>
          </p:cNvSpPr>
          <p:nvPr/>
        </p:nvSpPr>
        <p:spPr bwMode="auto">
          <a:xfrm>
            <a:off x="4116047" y="3878782"/>
            <a:ext cx="186763" cy="645808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A</a:t>
            </a:r>
          </a:p>
        </p:txBody>
      </p:sp>
      <p:sp>
        <p:nvSpPr>
          <p:cNvPr id="90" name="Rectangle 125"/>
          <p:cNvSpPr>
            <a:spLocks noChangeArrowheads="1"/>
          </p:cNvSpPr>
          <p:nvPr/>
        </p:nvSpPr>
        <p:spPr bwMode="auto">
          <a:xfrm>
            <a:off x="4116644" y="4524443"/>
            <a:ext cx="186763" cy="64580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B</a:t>
            </a:r>
          </a:p>
        </p:txBody>
      </p:sp>
      <p:sp>
        <p:nvSpPr>
          <p:cNvPr id="91" name="Rectangle 125"/>
          <p:cNvSpPr>
            <a:spLocks noChangeArrowheads="1"/>
          </p:cNvSpPr>
          <p:nvPr/>
        </p:nvSpPr>
        <p:spPr bwMode="auto">
          <a:xfrm>
            <a:off x="7998428" y="4269721"/>
            <a:ext cx="186763" cy="64580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Data</a:t>
            </a:r>
          </a:p>
        </p:txBody>
      </p:sp>
      <p:sp>
        <p:nvSpPr>
          <p:cNvPr id="92" name="Rectangle 125"/>
          <p:cNvSpPr>
            <a:spLocks noChangeArrowheads="1"/>
          </p:cNvSpPr>
          <p:nvPr/>
        </p:nvSpPr>
        <p:spPr bwMode="auto">
          <a:xfrm>
            <a:off x="5861920" y="4527013"/>
            <a:ext cx="186763" cy="64580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/>
              <a:t>D</a:t>
            </a:r>
          </a:p>
        </p:txBody>
      </p:sp>
      <p:sp>
        <p:nvSpPr>
          <p:cNvPr id="93" name="Rectangle 125"/>
          <p:cNvSpPr>
            <a:spLocks noChangeArrowheads="1"/>
          </p:cNvSpPr>
          <p:nvPr/>
        </p:nvSpPr>
        <p:spPr bwMode="auto">
          <a:xfrm>
            <a:off x="4116644" y="3485539"/>
            <a:ext cx="186763" cy="39697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108" dirty="0" err="1"/>
              <a:t>Imm</a:t>
            </a:r>
            <a:endParaRPr lang="en-US" sz="1108" dirty="0"/>
          </a:p>
        </p:txBody>
      </p:sp>
      <p:sp>
        <p:nvSpPr>
          <p:cNvPr id="94" name="Freeform 93"/>
          <p:cNvSpPr/>
          <p:nvPr/>
        </p:nvSpPr>
        <p:spPr bwMode="auto">
          <a:xfrm flipV="1">
            <a:off x="4306921" y="3909588"/>
            <a:ext cx="803275" cy="222738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5" name="Group 206"/>
          <p:cNvGrpSpPr>
            <a:grpSpLocks/>
          </p:cNvGrpSpPr>
          <p:nvPr/>
        </p:nvGrpSpPr>
        <p:grpSpPr bwMode="auto">
          <a:xfrm>
            <a:off x="4802221" y="3710296"/>
            <a:ext cx="168275" cy="247650"/>
            <a:chOff x="4584469" y="3621025"/>
            <a:chExt cx="168288" cy="268835"/>
          </a:xfrm>
        </p:grpSpPr>
        <p:sp>
          <p:nvSpPr>
            <p:cNvPr id="96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  <p:sp>
          <p:nvSpPr>
            <p:cNvPr id="97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8" name="Group 235"/>
          <p:cNvGrpSpPr>
            <a:grpSpLocks/>
          </p:cNvGrpSpPr>
          <p:nvPr/>
        </p:nvGrpSpPr>
        <p:grpSpPr bwMode="auto">
          <a:xfrm>
            <a:off x="2152684" y="3921311"/>
            <a:ext cx="904875" cy="1094642"/>
            <a:chOff x="2152485" y="3657196"/>
            <a:chExt cx="904875" cy="1185868"/>
          </a:xfrm>
        </p:grpSpPr>
        <p:sp>
          <p:nvSpPr>
            <p:cNvPr id="99" name="Rectangle 98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441" rIns="844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8" b="1"/>
                <a:t>Register File</a:t>
              </a:r>
            </a:p>
          </p:txBody>
        </p:sp>
        <p:sp>
          <p:nvSpPr>
            <p:cNvPr id="101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RB</a:t>
              </a:r>
            </a:p>
          </p:txBody>
        </p:sp>
        <p:sp>
          <p:nvSpPr>
            <p:cNvPr id="102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923"/>
                <a:t>BusA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923"/>
                <a:t>BusB</a:t>
              </a:r>
            </a:p>
          </p:txBody>
        </p:sp>
        <p:sp>
          <p:nvSpPr>
            <p:cNvPr id="104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RW</a:t>
              </a:r>
            </a:p>
          </p:txBody>
        </p:sp>
        <p:sp>
          <p:nvSpPr>
            <p:cNvPr id="105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923"/>
                <a:t>BusW</a:t>
              </a:r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RA</a:t>
              </a:r>
            </a:p>
          </p:txBody>
        </p:sp>
      </p:grpSp>
      <p:grpSp>
        <p:nvGrpSpPr>
          <p:cNvPr id="108" name="Group 252"/>
          <p:cNvGrpSpPr>
            <a:grpSpLocks/>
          </p:cNvGrpSpPr>
          <p:nvPr/>
        </p:nvGrpSpPr>
        <p:grpSpPr bwMode="auto">
          <a:xfrm>
            <a:off x="1532033" y="4315270"/>
            <a:ext cx="617475" cy="162658"/>
            <a:chOff x="1532062" y="3828873"/>
            <a:chExt cx="620423" cy="176202"/>
          </a:xfrm>
        </p:grpSpPr>
        <p:sp>
          <p:nvSpPr>
            <p:cNvPr id="10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 err="1"/>
                <a:t>Rt</a:t>
              </a:r>
              <a:endParaRPr lang="en-US" altLang="en-US" sz="923" dirty="0"/>
            </a:p>
          </p:txBody>
        </p:sp>
        <p:sp>
          <p:nvSpPr>
            <p:cNvPr id="11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1" name="Group 110"/>
          <p:cNvGrpSpPr>
            <a:grpSpLocks/>
          </p:cNvGrpSpPr>
          <p:nvPr/>
        </p:nvGrpSpPr>
        <p:grpSpPr bwMode="auto">
          <a:xfrm>
            <a:off x="3576670" y="4396097"/>
            <a:ext cx="200025" cy="1386254"/>
            <a:chOff x="3576972" y="4361001"/>
            <a:chExt cx="199369" cy="1502813"/>
          </a:xfrm>
        </p:grpSpPr>
        <p:sp>
          <p:nvSpPr>
            <p:cNvPr id="112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3457608" y="3390842"/>
            <a:ext cx="2192337" cy="1402373"/>
            <a:chOff x="3407209" y="3277568"/>
            <a:chExt cx="2038332" cy="1519480"/>
          </a:xfrm>
        </p:grpSpPr>
        <p:sp>
          <p:nvSpPr>
            <p:cNvPr id="115" name="Freeform 114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3292509" y="3267749"/>
            <a:ext cx="4505325" cy="1669073"/>
            <a:chOff x="3302633" y="3139679"/>
            <a:chExt cx="4303363" cy="1808147"/>
          </a:xfrm>
        </p:grpSpPr>
        <p:sp>
          <p:nvSpPr>
            <p:cNvPr id="118" name="Freeform 117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9" name="Straight Arrow Connector 118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27" name="Freeform 126"/>
          <p:cNvSpPr/>
          <p:nvPr/>
        </p:nvSpPr>
        <p:spPr>
          <a:xfrm>
            <a:off x="4302365" y="3675062"/>
            <a:ext cx="496956" cy="738554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1532033" y="3535351"/>
            <a:ext cx="0" cy="2127046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29" name="Group 178"/>
          <p:cNvGrpSpPr>
            <a:grpSpLocks/>
          </p:cNvGrpSpPr>
          <p:nvPr/>
        </p:nvGrpSpPr>
        <p:grpSpPr bwMode="auto">
          <a:xfrm>
            <a:off x="2933991" y="3473625"/>
            <a:ext cx="168275" cy="247650"/>
            <a:chOff x="4584469" y="3621025"/>
            <a:chExt cx="168288" cy="268835"/>
          </a:xfrm>
        </p:grpSpPr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 32</a:t>
              </a:r>
            </a:p>
          </p:txBody>
        </p:sp>
        <p:sp>
          <p:nvSpPr>
            <p:cNvPr id="1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" name="Line 95"/>
          <p:cNvSpPr>
            <a:spLocks noChangeShapeType="1"/>
          </p:cNvSpPr>
          <p:nvPr/>
        </p:nvSpPr>
        <p:spPr bwMode="auto">
          <a:xfrm flipV="1">
            <a:off x="2672064" y="3680245"/>
            <a:ext cx="143992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Line 40"/>
          <p:cNvSpPr>
            <a:spLocks noChangeShapeType="1"/>
          </p:cNvSpPr>
          <p:nvPr/>
        </p:nvSpPr>
        <p:spPr bwMode="auto">
          <a:xfrm>
            <a:off x="1532034" y="3677154"/>
            <a:ext cx="80213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268406" y="5012616"/>
            <a:ext cx="5999098" cy="619628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252"/>
          <p:cNvGrpSpPr>
            <a:grpSpLocks/>
          </p:cNvGrpSpPr>
          <p:nvPr/>
        </p:nvGrpSpPr>
        <p:grpSpPr bwMode="auto">
          <a:xfrm>
            <a:off x="1527662" y="5414268"/>
            <a:ext cx="345645" cy="161454"/>
            <a:chOff x="1532062" y="4005075"/>
            <a:chExt cx="347295" cy="174897"/>
          </a:xfrm>
        </p:grpSpPr>
        <p:sp>
          <p:nvSpPr>
            <p:cNvPr id="136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Rd</a:t>
              </a:r>
            </a:p>
          </p:txBody>
        </p:sp>
        <p:sp>
          <p:nvSpPr>
            <p:cNvPr id="137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8" name="Rectangle 3"/>
          <p:cNvSpPr txBox="1">
            <a:spLocks noChangeArrowheads="1"/>
          </p:cNvSpPr>
          <p:nvPr/>
        </p:nvSpPr>
        <p:spPr bwMode="auto">
          <a:xfrm>
            <a:off x="232236" y="1124701"/>
            <a:ext cx="2843910" cy="1500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7143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7143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1846" b="1" dirty="0"/>
              <a:t>Instruction sequence: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1846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1846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sz="1846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1846" b="1" dirty="0">
                <a:latin typeface="Consolas" panose="020B0609020204030204" pitchFamily="49" charset="0"/>
                <a:cs typeface="Consolas" panose="020B0609020204030204" pitchFamily="49" charset="0"/>
              </a:rPr>
              <a:t>, 4($t0)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46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1846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46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r>
              <a:rPr lang="en-US" altLang="en-US" sz="1846" b="1" dirty="0">
                <a:latin typeface="Consolas" panose="020B0609020204030204" pitchFamily="49" charset="0"/>
                <a:cs typeface="Consolas" panose="020B0609020204030204" pitchFamily="49" charset="0"/>
              </a:rPr>
              <a:t>, $t1, 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46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1846" b="1" dirty="0">
                <a:latin typeface="Consolas" panose="020B0609020204030204" pitchFamily="49" charset="0"/>
                <a:cs typeface="Consolas" panose="020B0609020204030204" pitchFamily="49" charset="0"/>
              </a:rPr>
              <a:t>	$t3, </a:t>
            </a:r>
            <a:r>
              <a:rPr lang="en-US" altLang="en-US" sz="1846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1846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846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endParaRPr lang="en-US" altLang="en-US" sz="2215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9" name="Rectangle 103"/>
          <p:cNvSpPr>
            <a:spLocks noChangeArrowheads="1"/>
          </p:cNvSpPr>
          <p:nvPr/>
        </p:nvSpPr>
        <p:spPr bwMode="auto">
          <a:xfrm>
            <a:off x="4546600" y="1122955"/>
            <a:ext cx="3865900" cy="1097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1846" dirty="0"/>
              <a:t>When </a:t>
            </a:r>
            <a:r>
              <a:rPr lang="en-US" altLang="en-US" sz="1846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1846" dirty="0"/>
              <a:t> instruction in ID stage</a:t>
            </a:r>
          </a:p>
          <a:p>
            <a:pPr eaLnBrk="1" hangingPunct="1">
              <a:spcBef>
                <a:spcPts val="554"/>
              </a:spcBef>
              <a:buNone/>
            </a:pPr>
            <a:r>
              <a:rPr lang="en-US" altLang="en-US" sz="1846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1846" dirty="0"/>
              <a:t> will be in the </a:t>
            </a:r>
            <a:r>
              <a:rPr lang="en-US" altLang="en-US" sz="1846" dirty="0" smtClean="0"/>
              <a:t>EX </a:t>
            </a:r>
            <a:r>
              <a:rPr lang="en-US" altLang="en-US" sz="1846" dirty="0"/>
              <a:t>stage</a:t>
            </a:r>
          </a:p>
          <a:p>
            <a:pPr eaLnBrk="1" hangingPunct="1">
              <a:spcBef>
                <a:spcPts val="554"/>
              </a:spcBef>
              <a:buNone/>
            </a:pPr>
            <a:r>
              <a:rPr lang="en-US" altLang="en-US" sz="1846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1846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46" dirty="0"/>
              <a:t>will be in the MEM stage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374040" y="2846456"/>
            <a:ext cx="6605660" cy="298938"/>
            <a:chOff x="1077145" y="2797910"/>
            <a:chExt cx="6605660" cy="323850"/>
          </a:xfrm>
        </p:grpSpPr>
        <p:sp>
          <p:nvSpPr>
            <p:cNvPr id="140" name="Rectangle 98"/>
            <p:cNvSpPr>
              <a:spLocks noChangeArrowheads="1"/>
            </p:cNvSpPr>
            <p:nvPr/>
          </p:nvSpPr>
          <p:spPr bwMode="auto">
            <a:xfrm>
              <a:off x="5844480" y="2797910"/>
              <a:ext cx="1838325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lw</a:t>
              </a:r>
              <a:r>
                <a:rPr lang="en-US" altLang="en-US" sz="1477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477" b="1" dirty="0">
                  <a:latin typeface="Consolas" panose="020B0609020204030204" pitchFamily="49" charset="0"/>
                  <a:cs typeface="Consolas" panose="020B0609020204030204" pitchFamily="49" charset="0"/>
                </a:rPr>
                <a:t>,4($t0)</a:t>
              </a:r>
            </a:p>
          </p:txBody>
        </p:sp>
        <p:sp>
          <p:nvSpPr>
            <p:cNvPr id="141" name="Rectangle 100"/>
            <p:cNvSpPr>
              <a:spLocks noChangeArrowheads="1"/>
            </p:cNvSpPr>
            <p:nvPr/>
          </p:nvSpPr>
          <p:spPr bwMode="auto">
            <a:xfrm>
              <a:off x="3966467" y="2797910"/>
              <a:ext cx="1681163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ori</a:t>
              </a:r>
              <a:r>
                <a:rPr lang="en-US" altLang="en-US" sz="1477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  <a:r>
                <a:rPr lang="en-US" altLang="en-US" sz="1477" b="1" dirty="0">
                  <a:latin typeface="Consolas" panose="020B0609020204030204" pitchFamily="49" charset="0"/>
                  <a:cs typeface="Consolas" panose="020B0609020204030204" pitchFamily="49" charset="0"/>
                </a:rPr>
                <a:t>,$t1,2</a:t>
              </a:r>
            </a:p>
          </p:txBody>
        </p:sp>
        <p:sp>
          <p:nvSpPr>
            <p:cNvPr id="142" name="Rectangle 101"/>
            <p:cNvSpPr>
              <a:spLocks noChangeArrowheads="1"/>
            </p:cNvSpPr>
            <p:nvPr/>
          </p:nvSpPr>
          <p:spPr bwMode="auto">
            <a:xfrm>
              <a:off x="1077145" y="2797910"/>
              <a:ext cx="1919288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1" dirty="0">
                  <a:latin typeface="Consolas" panose="020B0609020204030204" pitchFamily="49" charset="0"/>
                  <a:cs typeface="Consolas" panose="020B0609020204030204" pitchFamily="49" charset="0"/>
                </a:rPr>
                <a:t>sub $t3,</a:t>
              </a:r>
              <a:r>
                <a:rPr lang="en-US" alt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477" b="1" dirty="0">
                  <a:latin typeface="Consolas" panose="020B0609020204030204" pitchFamily="49" charset="0"/>
                  <a:cs typeface="Consolas" panose="020B0609020204030204" pitchFamily="49" charset="0"/>
                </a:rPr>
                <a:t>,</a:t>
              </a:r>
              <a:r>
                <a:rPr lang="en-US" altLang="en-US" sz="1477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781513" y="4416742"/>
            <a:ext cx="2907190" cy="351151"/>
            <a:chOff x="4484618" y="4499054"/>
            <a:chExt cx="2907190" cy="380414"/>
          </a:xfrm>
        </p:grpSpPr>
        <p:sp>
          <p:nvSpPr>
            <p:cNvPr id="144" name="Freeform 110"/>
            <p:cNvSpPr>
              <a:spLocks/>
            </p:cNvSpPr>
            <p:nvPr/>
          </p:nvSpPr>
          <p:spPr bwMode="auto">
            <a:xfrm>
              <a:off x="7221945" y="4685793"/>
              <a:ext cx="169863" cy="193675"/>
            </a:xfrm>
            <a:custGeom>
              <a:avLst/>
              <a:gdLst>
                <a:gd name="T0" fmla="*/ 0 w 182"/>
                <a:gd name="T1" fmla="*/ 157 h 114"/>
                <a:gd name="T2" fmla="*/ 5 w 182"/>
                <a:gd name="T3" fmla="*/ 157 h 114"/>
                <a:gd name="T4" fmla="*/ 16 w 182"/>
                <a:gd name="T5" fmla="*/ 0 h 114"/>
                <a:gd name="T6" fmla="*/ 22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07"/>
            <p:cNvSpPr>
              <a:spLocks/>
            </p:cNvSpPr>
            <p:nvPr/>
          </p:nvSpPr>
          <p:spPr bwMode="auto">
            <a:xfrm flipV="1">
              <a:off x="4484618" y="4499054"/>
              <a:ext cx="174625" cy="82555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392071" y="2330028"/>
            <a:ext cx="3599445" cy="1935769"/>
            <a:chOff x="3392070" y="2238446"/>
            <a:chExt cx="3599445" cy="2097083"/>
          </a:xfrm>
        </p:grpSpPr>
        <p:grpSp>
          <p:nvGrpSpPr>
            <p:cNvPr id="121" name="Group 35845"/>
            <p:cNvGrpSpPr>
              <a:grpSpLocks/>
            </p:cNvGrpSpPr>
            <p:nvPr/>
          </p:nvGrpSpPr>
          <p:grpSpPr bwMode="auto">
            <a:xfrm>
              <a:off x="3392070" y="2238446"/>
              <a:ext cx="3599445" cy="1712075"/>
              <a:chOff x="3609831" y="2286901"/>
              <a:chExt cx="3598878" cy="1710810"/>
            </a:xfrm>
          </p:grpSpPr>
          <p:sp>
            <p:nvSpPr>
              <p:cNvPr id="125" name="Line 99"/>
              <p:cNvSpPr>
                <a:spLocks noChangeShapeType="1"/>
              </p:cNvSpPr>
              <p:nvPr/>
            </p:nvSpPr>
            <p:spPr bwMode="auto">
              <a:xfrm flipH="1">
                <a:off x="4071862" y="2747420"/>
                <a:ext cx="0" cy="125029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6" name="Rectangle 89"/>
              <p:cNvSpPr>
                <a:spLocks noChangeArrowheads="1"/>
              </p:cNvSpPr>
              <p:nvPr/>
            </p:nvSpPr>
            <p:spPr bwMode="auto">
              <a:xfrm>
                <a:off x="3609831" y="2286901"/>
                <a:ext cx="3598878" cy="40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62" b="1" dirty="0" err="1">
                    <a:solidFill>
                      <a:srgbClr val="FF0000"/>
                    </a:solidFill>
                  </a:rPr>
                  <a:t>ForwardA</a:t>
                </a:r>
                <a:r>
                  <a:rPr lang="en-US" altLang="en-US" sz="1662" b="1" dirty="0">
                    <a:solidFill>
                      <a:srgbClr val="FF0000"/>
                    </a:solidFill>
                  </a:rPr>
                  <a:t> = 2 </a:t>
                </a:r>
                <a:r>
                  <a:rPr lang="en-US" altLang="en-US" sz="1662" b="1" dirty="0"/>
                  <a:t>(from MEM stage)</a:t>
                </a:r>
              </a:p>
            </p:txBody>
          </p:sp>
        </p:grpSp>
        <p:sp>
          <p:nvSpPr>
            <p:cNvPr id="149" name="Freeform 107"/>
            <p:cNvSpPr>
              <a:spLocks/>
            </p:cNvSpPr>
            <p:nvPr/>
          </p:nvSpPr>
          <p:spPr bwMode="auto">
            <a:xfrm>
              <a:off x="3754471" y="4272900"/>
              <a:ext cx="184118" cy="62629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386676" y="4795804"/>
            <a:ext cx="3259195" cy="1469258"/>
            <a:chOff x="3386675" y="4909704"/>
            <a:chExt cx="3259195" cy="1591696"/>
          </a:xfrm>
        </p:grpSpPr>
        <p:grpSp>
          <p:nvGrpSpPr>
            <p:cNvPr id="122" name="Group 255"/>
            <p:cNvGrpSpPr>
              <a:grpSpLocks/>
            </p:cNvGrpSpPr>
            <p:nvPr/>
          </p:nvGrpSpPr>
          <p:grpSpPr bwMode="auto">
            <a:xfrm>
              <a:off x="3386675" y="5307729"/>
              <a:ext cx="3259195" cy="1193671"/>
              <a:chOff x="3612385" y="2111862"/>
              <a:chExt cx="3258679" cy="1192785"/>
            </a:xfrm>
          </p:grpSpPr>
          <p:sp>
            <p:nvSpPr>
              <p:cNvPr id="123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2"/>
                <a:ext cx="0" cy="9241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4" name="Rectangle 89"/>
              <p:cNvSpPr>
                <a:spLocks noChangeArrowheads="1"/>
              </p:cNvSpPr>
              <p:nvPr/>
            </p:nvSpPr>
            <p:spPr bwMode="auto">
              <a:xfrm>
                <a:off x="3612385" y="3087730"/>
                <a:ext cx="3258679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62" b="1" dirty="0" err="1">
                    <a:solidFill>
                      <a:srgbClr val="FF0000"/>
                    </a:solidFill>
                  </a:rPr>
                  <a:t>ForwardB</a:t>
                </a:r>
                <a:r>
                  <a:rPr lang="en-US" altLang="en-US" sz="1662" b="1" dirty="0">
                    <a:solidFill>
                      <a:srgbClr val="FF0000"/>
                    </a:solidFill>
                  </a:rPr>
                  <a:t> = 1 </a:t>
                </a:r>
                <a:r>
                  <a:rPr lang="en-US" altLang="en-US" sz="1662" b="1" dirty="0"/>
                  <a:t>(from </a:t>
                </a:r>
                <a:r>
                  <a:rPr lang="en-US" altLang="en-US" sz="1662" b="1" dirty="0" smtClean="0"/>
                  <a:t>EX </a:t>
                </a:r>
                <a:r>
                  <a:rPr lang="en-US" altLang="en-US" sz="1662" b="1" dirty="0"/>
                  <a:t>stage)</a:t>
                </a:r>
              </a:p>
            </p:txBody>
          </p:sp>
        </p:grpSp>
        <p:sp>
          <p:nvSpPr>
            <p:cNvPr id="150" name="Freeform 107"/>
            <p:cNvSpPr>
              <a:spLocks/>
            </p:cNvSpPr>
            <p:nvPr/>
          </p:nvSpPr>
          <p:spPr bwMode="auto">
            <a:xfrm flipV="1">
              <a:off x="3744937" y="4909704"/>
              <a:ext cx="184118" cy="79720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40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RAW Hazard Detection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07375" cy="5148262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Current</a:t>
            </a:r>
            <a:r>
              <a:rPr lang="en-US" dirty="0" smtClean="0"/>
              <a:t> instruction being decoded is in </a:t>
            </a:r>
            <a:r>
              <a:rPr lang="en-US" dirty="0" smtClean="0">
                <a:solidFill>
                  <a:srgbClr val="FF0000"/>
                </a:solidFill>
              </a:rPr>
              <a:t>Decode</a:t>
            </a:r>
            <a:r>
              <a:rPr lang="en-US" dirty="0" smtClean="0"/>
              <a:t> stage</a:t>
            </a:r>
          </a:p>
          <a:p>
            <a:pPr marL="342900" indent="-342900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Previous</a:t>
            </a:r>
            <a:r>
              <a:rPr lang="en-US" dirty="0" smtClean="0"/>
              <a:t> instruction is in the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stage</a:t>
            </a:r>
            <a:endParaRPr lang="en-US" dirty="0" smtClean="0">
              <a:solidFill>
                <a:srgbClr val="CC0000"/>
              </a:solidFill>
            </a:endParaRPr>
          </a:p>
          <a:p>
            <a:pPr marL="342900" indent="-342900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Second previous</a:t>
            </a:r>
            <a:r>
              <a:rPr lang="en-US" dirty="0" smtClean="0"/>
              <a:t> instruction is in the </a:t>
            </a:r>
            <a:r>
              <a:rPr lang="en-US" dirty="0" smtClean="0">
                <a:solidFill>
                  <a:srgbClr val="FF0000"/>
                </a:solidFill>
              </a:rPr>
              <a:t>Memory</a:t>
            </a:r>
            <a:r>
              <a:rPr lang="en-US" dirty="0" smtClean="0"/>
              <a:t> stage</a:t>
            </a:r>
          </a:p>
          <a:p>
            <a:pPr marL="342900" indent="-342900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Third previous</a:t>
            </a:r>
            <a:r>
              <a:rPr lang="en-US" dirty="0" smtClean="0"/>
              <a:t> instruction in the </a:t>
            </a:r>
            <a:r>
              <a:rPr lang="en-US" dirty="0" smtClean="0">
                <a:solidFill>
                  <a:srgbClr val="FF0000"/>
                </a:solidFill>
              </a:rPr>
              <a:t>Write Back</a:t>
            </a:r>
            <a:r>
              <a:rPr lang="en-US" dirty="0" smtClean="0"/>
              <a:t> stage</a:t>
            </a:r>
          </a:p>
          <a:p>
            <a:pPr marL="342900" indent="-342900" eaLnBrk="1" hangingPunct="1">
              <a:spcBef>
                <a:spcPts val="1800"/>
              </a:spcBef>
              <a:buFont typeface="Wingdings" pitchFamily="2" charset="2"/>
              <a:buNone/>
              <a:tabLst>
                <a:tab pos="1141413" algn="l"/>
                <a:tab pos="6400800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If		((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== Rd2) and 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EX.RegWr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))	ForwardA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141413" algn="l"/>
                <a:tab pos="6400800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Else if	((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== Rd3) and 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MEM.RegWr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))	ForwardA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None/>
              <a:tabLst>
                <a:tab pos="1141413" algn="l"/>
                <a:tab pos="6400800" algn="l"/>
              </a:tabLst>
            </a:pP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Else if	((</a:t>
            </a:r>
            <a:r>
              <a:rPr lang="en-US" sz="1800" dirty="0" err="1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800" dirty="0" err="1">
                <a:solidFill>
                  <a:srgbClr val="000099"/>
                </a:solidFill>
                <a:latin typeface="Comic Sans MS" pitchFamily="66" charset="0"/>
              </a:rPr>
              <a:t>Rs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 ==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Rd4) 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and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WB.RegWr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))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	ForwardA 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3</a:t>
            </a:r>
            <a:endParaRPr lang="en-US" sz="1800" dirty="0">
              <a:solidFill>
                <a:srgbClr val="000099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141413" algn="l"/>
                <a:tab pos="6400800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Else		ForwardA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 0</a:t>
            </a:r>
          </a:p>
          <a:p>
            <a:pPr marL="342900" indent="-342900" eaLnBrk="1" hangingPunct="1">
              <a:spcBef>
                <a:spcPts val="300"/>
              </a:spcBef>
              <a:buFont typeface="Wingdings" pitchFamily="2" charset="2"/>
              <a:buNone/>
              <a:tabLst>
                <a:tab pos="1141413" algn="l"/>
                <a:tab pos="6400800" algn="l"/>
              </a:tabLst>
            </a:pPr>
            <a:r>
              <a:rPr lang="en-US" sz="1200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141413" algn="l"/>
                <a:tab pos="6400800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If		((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== Rd2) and 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EX.RegWr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))	ForwardB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141413" algn="l"/>
                <a:tab pos="6400800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Else if	((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== Rd3) and 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MEM.RegWr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))	ForwardB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None/>
              <a:tabLst>
                <a:tab pos="1141413" algn="l"/>
                <a:tab pos="6400800" algn="l"/>
              </a:tabLst>
            </a:pP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Else if	((</a:t>
            </a:r>
            <a:r>
              <a:rPr lang="en-US" sz="1800" dirty="0" err="1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 != 0) and (</a:t>
            </a:r>
            <a:r>
              <a:rPr lang="en-US" sz="1800" dirty="0" err="1">
                <a:solidFill>
                  <a:srgbClr val="000099"/>
                </a:solidFill>
                <a:latin typeface="Comic Sans MS" pitchFamily="66" charset="0"/>
              </a:rPr>
              <a:t>Rt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 ==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Rd4) 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and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(</a:t>
            </a:r>
            <a:r>
              <a:rPr lang="en-US" sz="1800" dirty="0" err="1" smtClean="0">
                <a:solidFill>
                  <a:srgbClr val="000099"/>
                </a:solidFill>
                <a:latin typeface="Comic Sans MS" pitchFamily="66" charset="0"/>
              </a:rPr>
              <a:t>WB.RegWr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))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	ForwardB 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</a:t>
            </a:r>
            <a:r>
              <a:rPr lang="en-US" sz="1800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3</a:t>
            </a:r>
            <a:endParaRPr lang="en-US" sz="1800" dirty="0">
              <a:solidFill>
                <a:srgbClr val="000099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141413" algn="l"/>
                <a:tab pos="6400800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</a:rPr>
              <a:t>Else		ForwardB </a:t>
            </a:r>
            <a:r>
              <a:rPr lang="en-US" sz="1800" dirty="0" smtClean="0">
                <a:solidFill>
                  <a:srgbClr val="000099"/>
                </a:solidFill>
                <a:latin typeface="Comic Sans MS" pitchFamily="66" charset="0"/>
                <a:sym typeface="Wingdings" pitchFamily="2" charset="2"/>
              </a:rPr>
              <a:t> 0</a:t>
            </a:r>
            <a:endParaRPr lang="en-US" sz="1800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10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5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5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5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“Hazard Detect &amp; Forward” Logic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2883985" y="1531185"/>
            <a:ext cx="1448030" cy="2778657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ForwardB</a:t>
              </a:r>
              <a:endParaRPr lang="en-US" altLang="en-US" sz="923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ForwardA</a:t>
              </a:r>
              <a:endParaRPr lang="en-US" altLang="en-US" sz="923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728561" y="4482571"/>
            <a:ext cx="473877" cy="399910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Rs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Rt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215003" y="4274392"/>
            <a:ext cx="821133" cy="821588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en-US" sz="1108" dirty="0">
                  <a:solidFill>
                    <a:srgbClr val="FF0000"/>
                  </a:solidFill>
                </a:rPr>
                <a:t>Hazard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en-US" sz="1108" dirty="0">
                  <a:solidFill>
                    <a:srgbClr val="FF0000"/>
                  </a:solidFill>
                </a:rPr>
                <a:t>Detect &amp;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en-US" sz="1108" dirty="0">
                  <a:solidFill>
                    <a:srgbClr val="FF0000"/>
                  </a:solidFill>
                </a:rPr>
                <a:t>Forward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9046" y="1195602"/>
            <a:ext cx="8527716" cy="5030267"/>
            <a:chOff x="309045" y="1009485"/>
            <a:chExt cx="8527716" cy="5449456"/>
          </a:xfrm>
        </p:grpSpPr>
        <p:sp>
          <p:nvSpPr>
            <p:cNvPr id="181" name="Freeform 180"/>
            <p:cNvSpPr/>
            <p:nvPr/>
          </p:nvSpPr>
          <p:spPr bwMode="auto">
            <a:xfrm>
              <a:off x="1313440" y="3499931"/>
              <a:ext cx="48419" cy="2160000"/>
            </a:xfrm>
            <a:custGeom>
              <a:avLst/>
              <a:gdLst>
                <a:gd name="connsiteX0" fmla="*/ 0 w 97972"/>
                <a:gd name="connsiteY0" fmla="*/ 0 h 475861"/>
                <a:gd name="connsiteX1" fmla="*/ 0 w 97972"/>
                <a:gd name="connsiteY1" fmla="*/ 368559 h 475861"/>
                <a:gd name="connsiteX2" fmla="*/ 97972 w 97972"/>
                <a:gd name="connsiteY2" fmla="*/ 475861 h 47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972" h="475861">
                  <a:moveTo>
                    <a:pt x="0" y="0"/>
                  </a:moveTo>
                  <a:lnTo>
                    <a:pt x="0" y="368559"/>
                  </a:lnTo>
                  <a:lnTo>
                    <a:pt x="97972" y="475861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triangle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152485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663184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55"/>
            <p:cNvSpPr>
              <a:spLocks/>
            </p:cNvSpPr>
            <p:nvPr/>
          </p:nvSpPr>
          <p:spPr bwMode="auto">
            <a:xfrm>
              <a:off x="1906281" y="5651710"/>
              <a:ext cx="2520000" cy="140312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44" y="0"/>
                  </a:lnTo>
                  <a:lnTo>
                    <a:pt x="25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Freeform 154"/>
            <p:cNvSpPr>
              <a:spLocks/>
            </p:cNvSpPr>
            <p:nvPr/>
          </p:nvSpPr>
          <p:spPr bwMode="auto">
            <a:xfrm flipV="1">
              <a:off x="1906281" y="6035856"/>
              <a:ext cx="2520000" cy="130308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15" y="0"/>
                  </a:lnTo>
                  <a:lnTo>
                    <a:pt x="259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43870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433064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427388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485875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328627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328621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170964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R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236678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352690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289065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5835165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7998928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352690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09045" y="2791616"/>
              <a:ext cx="8093109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310850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92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1922897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599705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901861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Rs</a:t>
                </a:r>
                <a:endParaRPr lang="en-US" altLang="en-US" sz="923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68391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590250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380253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243135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051110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098190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260271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6840053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538553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548078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7830653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471753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682890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8441" rIns="844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108" b="1"/>
                </a:p>
                <a:p>
                  <a:pPr algn="ctr" eaLnBrk="1" hangingPunct="1">
                    <a:spcBef>
                      <a:spcPts val="277"/>
                    </a:spcBef>
                    <a:buNone/>
                  </a:pPr>
                  <a:r>
                    <a:rPr lang="en-US" altLang="en-US" sz="1108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8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23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23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23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360628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622565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311665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419240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611203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519373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615965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712853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92" dirty="0"/>
                  <a:t>Ext</a:t>
                </a:r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051110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Imm16</a:t>
              </a:r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109678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170397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4832295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425091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425091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425091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307472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Data</a:t>
              </a:r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170397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425091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 err="1"/>
                <a:t>Imm</a:t>
              </a:r>
              <a:endParaRPr lang="en-US" sz="1108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615965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111265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522513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441" rIns="844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901862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Rt</a:t>
                </a:r>
                <a:endParaRPr lang="en-US" altLang="en-US" sz="923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049796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611410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901863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303820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049641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901864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897491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Rd</a:t>
                </a:r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729877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878004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2880842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729876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188568" y="5510973"/>
              <a:ext cx="801530" cy="754118"/>
              <a:chOff x="1870" y="3110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441" tIns="0" rIns="8441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&amp; 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899974" y="3691957"/>
              <a:ext cx="288593" cy="2112274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774772" y="538365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Op</a:t>
              </a: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035927" y="60095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761138" y="59213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func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356293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Freeform 153"/>
            <p:cNvSpPr>
              <a:spLocks/>
            </p:cNvSpPr>
            <p:nvPr/>
          </p:nvSpPr>
          <p:spPr bwMode="auto">
            <a:xfrm rot="16200000">
              <a:off x="6740968" y="5283042"/>
              <a:ext cx="259514" cy="101329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39956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272025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099934" y="4404991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RegDst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519373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4" name="Line 156"/>
            <p:cNvSpPr>
              <a:spLocks noChangeShapeType="1"/>
            </p:cNvSpPr>
            <p:nvPr/>
          </p:nvSpPr>
          <p:spPr bwMode="auto">
            <a:xfrm>
              <a:off x="1990098" y="5914266"/>
              <a:ext cx="243119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135072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92760" y="5138654"/>
              <a:ext cx="0" cy="37049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9" name="Rectangle 76"/>
            <p:cNvSpPr>
              <a:spLocks noChangeArrowheads="1"/>
            </p:cNvSpPr>
            <p:nvPr/>
          </p:nvSpPr>
          <p:spPr bwMode="auto">
            <a:xfrm>
              <a:off x="1386370" y="4951396"/>
              <a:ext cx="422275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ExtOp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673313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612210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612210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Freeform 153"/>
            <p:cNvSpPr>
              <a:spLocks/>
            </p:cNvSpPr>
            <p:nvPr/>
          </p:nvSpPr>
          <p:spPr bwMode="auto">
            <a:xfrm rot="16200000">
              <a:off x="5047646" y="5043293"/>
              <a:ext cx="175881" cy="104675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260271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6" name="Rectangle 89"/>
            <p:cNvSpPr>
              <a:spLocks noChangeArrowheads="1"/>
            </p:cNvSpPr>
            <p:nvPr/>
          </p:nvSpPr>
          <p:spPr bwMode="auto">
            <a:xfrm>
              <a:off x="5413615" y="5153470"/>
              <a:ext cx="502560" cy="298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ALUSrc</a:t>
              </a:r>
              <a:endParaRPr lang="en-US" altLang="en-US" sz="923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004898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303820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89"/>
            <p:cNvSpPr>
              <a:spLocks noChangeArrowheads="1"/>
            </p:cNvSpPr>
            <p:nvPr/>
          </p:nvSpPr>
          <p:spPr bwMode="auto">
            <a:xfrm>
              <a:off x="7106730" y="5153470"/>
              <a:ext cx="560595" cy="5030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MemWr</a:t>
              </a:r>
              <a:endParaRPr lang="en-US" altLang="en-US" sz="923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WBdata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43445" y="3352707"/>
            <a:ext cx="4885939" cy="2598745"/>
            <a:chOff x="4043444" y="3346348"/>
            <a:chExt cx="4885939" cy="2815307"/>
          </a:xfrm>
        </p:grpSpPr>
        <p:grpSp>
          <p:nvGrpSpPr>
            <p:cNvPr id="225" name="Group 224"/>
            <p:cNvGrpSpPr/>
            <p:nvPr/>
          </p:nvGrpSpPr>
          <p:grpSpPr>
            <a:xfrm>
              <a:off x="4043444" y="3346348"/>
              <a:ext cx="4627340" cy="2815307"/>
              <a:chOff x="4043444" y="3346348"/>
              <a:chExt cx="4627340" cy="2815307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30729"/>
                <a:ext cx="840402" cy="102693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5006127"/>
                <a:ext cx="2496149" cy="115153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78799"/>
                <a:ext cx="4614284" cy="128285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9225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8"/>
                <a:ext cx="2460433" cy="127017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3" name="Rectangle 89"/>
            <p:cNvSpPr>
              <a:spLocks noChangeArrowheads="1"/>
            </p:cNvSpPr>
            <p:nvPr/>
          </p:nvSpPr>
          <p:spPr bwMode="auto">
            <a:xfrm>
              <a:off x="6377035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04" name="Rectangle 89"/>
            <p:cNvSpPr>
              <a:spLocks noChangeArrowheads="1"/>
            </p:cNvSpPr>
            <p:nvPr/>
          </p:nvSpPr>
          <p:spPr bwMode="auto">
            <a:xfrm>
              <a:off x="84893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05" name="Rectangle 89"/>
            <p:cNvSpPr>
              <a:spLocks noChangeArrowheads="1"/>
            </p:cNvSpPr>
            <p:nvPr/>
          </p:nvSpPr>
          <p:spPr bwMode="auto">
            <a:xfrm>
              <a:off x="46488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211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. . 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Load Delay, Hazard Detection, and Pipeline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16273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48698" y="597584"/>
            <a:ext cx="7748589" cy="5667742"/>
            <a:chOff x="548698" y="597584"/>
            <a:chExt cx="7748589" cy="5667742"/>
          </a:xfrm>
        </p:grpSpPr>
        <p:grpSp>
          <p:nvGrpSpPr>
            <p:cNvPr id="231" name="Group 230"/>
            <p:cNvGrpSpPr/>
            <p:nvPr/>
          </p:nvGrpSpPr>
          <p:grpSpPr>
            <a:xfrm>
              <a:off x="5286849" y="5714207"/>
              <a:ext cx="606446" cy="547688"/>
              <a:chOff x="3498253" y="3932239"/>
              <a:chExt cx="606446" cy="547688"/>
            </a:xfrm>
          </p:grpSpPr>
          <p:grpSp>
            <p:nvGrpSpPr>
              <p:cNvPr id="232" name="Group 231"/>
              <p:cNvGrpSpPr/>
              <p:nvPr/>
            </p:nvGrpSpPr>
            <p:grpSpPr>
              <a:xfrm>
                <a:off x="3498253" y="4022727"/>
                <a:ext cx="522919" cy="365125"/>
                <a:chOff x="3498253" y="4022727"/>
                <a:chExt cx="522919" cy="365125"/>
              </a:xfrm>
            </p:grpSpPr>
            <p:sp>
              <p:nvSpPr>
                <p:cNvPr id="234" name="Line 33"/>
                <p:cNvSpPr>
                  <a:spLocks noChangeShapeType="1"/>
                </p:cNvSpPr>
                <p:nvPr/>
              </p:nvSpPr>
              <p:spPr bwMode="auto">
                <a:xfrm>
                  <a:off x="3498253" y="4152902"/>
                  <a:ext cx="9998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" name="Line 33"/>
                <p:cNvSpPr>
                  <a:spLocks noChangeShapeType="1"/>
                </p:cNvSpPr>
                <p:nvPr/>
              </p:nvSpPr>
              <p:spPr bwMode="auto">
                <a:xfrm>
                  <a:off x="3498253" y="4273552"/>
                  <a:ext cx="1008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97676" y="4022727"/>
                  <a:ext cx="338504" cy="365125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1400" dirty="0"/>
                    <a:t>Reg</a:t>
                  </a:r>
                </a:p>
              </p:txBody>
            </p:sp>
            <p:grpSp>
              <p:nvGrpSpPr>
                <p:cNvPr id="239" name="Group 29"/>
                <p:cNvGrpSpPr>
                  <a:grpSpLocks/>
                </p:cNvGrpSpPr>
                <p:nvPr/>
              </p:nvGrpSpPr>
              <p:grpSpPr bwMode="auto">
                <a:xfrm>
                  <a:off x="3936180" y="4116389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24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33" name="Rectangle 32"/>
              <p:cNvSpPr>
                <a:spLocks noChangeArrowheads="1"/>
              </p:cNvSpPr>
              <p:nvPr/>
            </p:nvSpPr>
            <p:spPr bwMode="auto">
              <a:xfrm>
                <a:off x="4019707" y="3932239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4700549" y="5117308"/>
              <a:ext cx="606446" cy="547688"/>
              <a:chOff x="3498253" y="3932239"/>
              <a:chExt cx="606446" cy="547688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3498253" y="4022727"/>
                <a:ext cx="522919" cy="365125"/>
                <a:chOff x="3498253" y="4022727"/>
                <a:chExt cx="522919" cy="365125"/>
              </a:xfrm>
            </p:grpSpPr>
            <p:sp>
              <p:nvSpPr>
                <p:cNvPr id="223" name="Line 33"/>
                <p:cNvSpPr>
                  <a:spLocks noChangeShapeType="1"/>
                </p:cNvSpPr>
                <p:nvPr/>
              </p:nvSpPr>
              <p:spPr bwMode="auto">
                <a:xfrm>
                  <a:off x="3498253" y="4152902"/>
                  <a:ext cx="9998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4" name="Line 33"/>
                <p:cNvSpPr>
                  <a:spLocks noChangeShapeType="1"/>
                </p:cNvSpPr>
                <p:nvPr/>
              </p:nvSpPr>
              <p:spPr bwMode="auto">
                <a:xfrm>
                  <a:off x="3498253" y="4273552"/>
                  <a:ext cx="1008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97676" y="4022727"/>
                  <a:ext cx="338504" cy="365125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1400" dirty="0"/>
                    <a:t>Reg</a:t>
                  </a:r>
                </a:p>
              </p:txBody>
            </p:sp>
            <p:grpSp>
              <p:nvGrpSpPr>
                <p:cNvPr id="228" name="Group 29"/>
                <p:cNvGrpSpPr>
                  <a:grpSpLocks/>
                </p:cNvGrpSpPr>
                <p:nvPr/>
              </p:nvGrpSpPr>
              <p:grpSpPr bwMode="auto">
                <a:xfrm>
                  <a:off x="3936180" y="4116389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22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0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2" name="Rectangle 32"/>
              <p:cNvSpPr>
                <a:spLocks noChangeArrowheads="1"/>
              </p:cNvSpPr>
              <p:nvPr/>
            </p:nvSpPr>
            <p:spPr bwMode="auto">
              <a:xfrm>
                <a:off x="4019707" y="3932239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4107666" y="4528672"/>
              <a:ext cx="591454" cy="547688"/>
              <a:chOff x="3513245" y="3932239"/>
              <a:chExt cx="591454" cy="547688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3513245" y="4022727"/>
                <a:ext cx="507927" cy="365125"/>
                <a:chOff x="3513245" y="4022727"/>
                <a:chExt cx="507927" cy="365125"/>
              </a:xfrm>
            </p:grpSpPr>
            <p:sp>
              <p:nvSpPr>
                <p:cNvPr id="212" name="Line 33"/>
                <p:cNvSpPr>
                  <a:spLocks noChangeShapeType="1"/>
                </p:cNvSpPr>
                <p:nvPr/>
              </p:nvSpPr>
              <p:spPr bwMode="auto">
                <a:xfrm>
                  <a:off x="3513245" y="4152902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Line 33"/>
                <p:cNvSpPr>
                  <a:spLocks noChangeShapeType="1"/>
                </p:cNvSpPr>
                <p:nvPr/>
              </p:nvSpPr>
              <p:spPr bwMode="auto">
                <a:xfrm>
                  <a:off x="3514149" y="4273552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97676" y="4022727"/>
                  <a:ext cx="338504" cy="365125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1400" dirty="0"/>
                    <a:t>Reg</a:t>
                  </a:r>
                </a:p>
              </p:txBody>
            </p:sp>
            <p:grpSp>
              <p:nvGrpSpPr>
                <p:cNvPr id="217" name="Group 29"/>
                <p:cNvGrpSpPr>
                  <a:grpSpLocks/>
                </p:cNvGrpSpPr>
                <p:nvPr/>
              </p:nvGrpSpPr>
              <p:grpSpPr bwMode="auto">
                <a:xfrm>
                  <a:off x="3936180" y="4116389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21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11" name="Rectangle 32"/>
              <p:cNvSpPr>
                <a:spLocks noChangeArrowheads="1"/>
              </p:cNvSpPr>
              <p:nvPr/>
            </p:nvSpPr>
            <p:spPr bwMode="auto">
              <a:xfrm>
                <a:off x="4019707" y="3932239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95" name="Line 6"/>
            <p:cNvSpPr>
              <a:spLocks noChangeShapeType="1"/>
            </p:cNvSpPr>
            <p:nvPr/>
          </p:nvSpPr>
          <p:spPr bwMode="auto">
            <a:xfrm>
              <a:off x="716973" y="3657601"/>
              <a:ext cx="0" cy="2514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6" name="Line 7"/>
            <p:cNvSpPr>
              <a:spLocks noChangeShapeType="1"/>
            </p:cNvSpPr>
            <p:nvPr/>
          </p:nvSpPr>
          <p:spPr bwMode="auto">
            <a:xfrm>
              <a:off x="655061" y="3716339"/>
              <a:ext cx="76422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7" name="Text Box 8"/>
            <p:cNvSpPr txBox="1">
              <a:spLocks noChangeArrowheads="1"/>
            </p:cNvSpPr>
            <p:nvPr/>
          </p:nvSpPr>
          <p:spPr bwMode="auto">
            <a:xfrm>
              <a:off x="1188461" y="3565526"/>
              <a:ext cx="1392238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Time (cycles)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1998" name="Text Box 9"/>
            <p:cNvSpPr txBox="1">
              <a:spLocks noChangeArrowheads="1"/>
            </p:cNvSpPr>
            <p:nvPr/>
          </p:nvSpPr>
          <p:spPr bwMode="auto">
            <a:xfrm rot="16200000">
              <a:off x="-265690" y="4700589"/>
              <a:ext cx="1965325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>
                  <a:latin typeface="Comic Sans MS" pitchFamily="66" charset="0"/>
                </a:rPr>
                <a:t>Program Order</a:t>
              </a:r>
            </a:p>
          </p:txBody>
        </p:sp>
        <p:sp>
          <p:nvSpPr>
            <p:cNvPr id="42000" name="Text Box 19"/>
            <p:cNvSpPr txBox="1">
              <a:spLocks noChangeArrowheads="1"/>
            </p:cNvSpPr>
            <p:nvPr/>
          </p:nvSpPr>
          <p:spPr bwMode="auto">
            <a:xfrm>
              <a:off x="3572886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CC2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2001" name="Text Box 21"/>
            <p:cNvSpPr txBox="1">
              <a:spLocks noChangeArrowheads="1"/>
            </p:cNvSpPr>
            <p:nvPr/>
          </p:nvSpPr>
          <p:spPr bwMode="auto">
            <a:xfrm>
              <a:off x="1012248" y="4616451"/>
              <a:ext cx="175418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Comic Sans MS" pitchFamily="66" charset="0"/>
                </a:rPr>
                <a:t>add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latin typeface="Comic Sans MS" pitchFamily="66" charset="0"/>
                </a:rPr>
                <a:t>$s4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latin typeface="Comic Sans MS" pitchFamily="66" charset="0"/>
                </a:rPr>
                <a:t>$t5</a:t>
              </a:r>
              <a:endParaRPr lang="en-US" sz="1600" dirty="0">
                <a:latin typeface="Comic Sans MS" pitchFamily="66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513245" y="3932239"/>
              <a:ext cx="591454" cy="547688"/>
              <a:chOff x="3513245" y="3932239"/>
              <a:chExt cx="591454" cy="547688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513245" y="4022727"/>
                <a:ext cx="507927" cy="365125"/>
                <a:chOff x="3513245" y="4022727"/>
                <a:chExt cx="507927" cy="365125"/>
              </a:xfrm>
            </p:grpSpPr>
            <p:sp>
              <p:nvSpPr>
                <p:cNvPr id="206" name="Line 33"/>
                <p:cNvSpPr>
                  <a:spLocks noChangeShapeType="1"/>
                </p:cNvSpPr>
                <p:nvPr/>
              </p:nvSpPr>
              <p:spPr bwMode="auto">
                <a:xfrm>
                  <a:off x="3513245" y="4152902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70" name="Line 33"/>
                <p:cNvSpPr>
                  <a:spLocks noChangeShapeType="1"/>
                </p:cNvSpPr>
                <p:nvPr/>
              </p:nvSpPr>
              <p:spPr bwMode="auto">
                <a:xfrm>
                  <a:off x="3514149" y="4273552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6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97676" y="4022727"/>
                  <a:ext cx="338504" cy="365125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1400" dirty="0"/>
                    <a:t>Reg</a:t>
                  </a:r>
                </a:p>
              </p:txBody>
            </p:sp>
            <p:grpSp>
              <p:nvGrpSpPr>
                <p:cNvPr id="42168" name="Group 29"/>
                <p:cNvGrpSpPr>
                  <a:grpSpLocks/>
                </p:cNvGrpSpPr>
                <p:nvPr/>
              </p:nvGrpSpPr>
              <p:grpSpPr bwMode="auto">
                <a:xfrm>
                  <a:off x="3936180" y="4116389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217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72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2169" name="Rectangle 32"/>
              <p:cNvSpPr>
                <a:spLocks noChangeArrowheads="1"/>
              </p:cNvSpPr>
              <p:nvPr/>
            </p:nvSpPr>
            <p:spPr bwMode="auto">
              <a:xfrm>
                <a:off x="4019707" y="3932239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157" name="Group 34"/>
            <p:cNvGrpSpPr>
              <a:grpSpLocks/>
            </p:cNvGrpSpPr>
            <p:nvPr/>
          </p:nvGrpSpPr>
          <p:grpSpPr bwMode="auto">
            <a:xfrm>
              <a:off x="3597676" y="4525964"/>
              <a:ext cx="507023" cy="547688"/>
              <a:chOff x="1910" y="2102"/>
              <a:chExt cx="346" cy="345"/>
            </a:xfrm>
          </p:grpSpPr>
          <p:sp>
            <p:nvSpPr>
              <p:cNvPr id="42158" name="Line 3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9" name="Rectangle 3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62" name="Text Box 3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</p:grpSp>
        <p:sp>
          <p:nvSpPr>
            <p:cNvPr id="42003" name="Text Box 40"/>
            <p:cNvSpPr txBox="1">
              <a:spLocks noChangeArrowheads="1"/>
            </p:cNvSpPr>
            <p:nvPr/>
          </p:nvSpPr>
          <p:spPr bwMode="auto">
            <a:xfrm>
              <a:off x="416502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CC3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2004" name="Text Box 42"/>
            <p:cNvSpPr txBox="1">
              <a:spLocks noChangeArrowheads="1"/>
            </p:cNvSpPr>
            <p:nvPr/>
          </p:nvSpPr>
          <p:spPr bwMode="auto">
            <a:xfrm>
              <a:off x="1012248" y="5211764"/>
              <a:ext cx="175418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Comic Sans MS" pitchFamily="66" charset="0"/>
                </a:rPr>
                <a:t>or	</a:t>
              </a:r>
              <a:r>
                <a:rPr lang="en-US" sz="1600" dirty="0" smtClean="0">
                  <a:latin typeface="Comic Sans MS" pitchFamily="66" charset="0"/>
                </a:rPr>
                <a:t>$t6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latin typeface="Comic Sans MS" pitchFamily="66" charset="0"/>
                </a:rPr>
                <a:t>$t3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endParaRPr lang="en-US" sz="16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grpSp>
          <p:nvGrpSpPr>
            <p:cNvPr id="42130" name="Group 44"/>
            <p:cNvGrpSpPr>
              <a:grpSpLocks/>
            </p:cNvGrpSpPr>
            <p:nvPr/>
          </p:nvGrpSpPr>
          <p:grpSpPr bwMode="auto">
            <a:xfrm>
              <a:off x="4104699" y="3932239"/>
              <a:ext cx="590550" cy="547688"/>
              <a:chOff x="2659" y="2102"/>
              <a:chExt cx="403" cy="345"/>
            </a:xfrm>
          </p:grpSpPr>
          <p:grpSp>
            <p:nvGrpSpPr>
              <p:cNvPr id="42148" name="Group 45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42151" name="Freeform 46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25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113 w 259"/>
                    <a:gd name="T11" fmla="*/ 58 h 288"/>
                    <a:gd name="T12" fmla="*/ 113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152" name="Line 47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153" name="Group 48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42154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155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2149" name="Text Box 51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2150" name="Rectangle 52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132" name="Group 64"/>
            <p:cNvGrpSpPr>
              <a:grpSpLocks/>
            </p:cNvGrpSpPr>
            <p:nvPr/>
          </p:nvGrpSpPr>
          <p:grpSpPr bwMode="auto">
            <a:xfrm>
              <a:off x="4188226" y="5119689"/>
              <a:ext cx="507023" cy="547688"/>
              <a:chOff x="1910" y="2102"/>
              <a:chExt cx="346" cy="345"/>
            </a:xfrm>
          </p:grpSpPr>
          <p:sp>
            <p:nvSpPr>
              <p:cNvPr id="42133" name="Line 6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4" name="Rectangle 6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37" name="Text Box 6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</p:grpSp>
        <p:sp>
          <p:nvSpPr>
            <p:cNvPr id="42006" name="Text Box 70"/>
            <p:cNvSpPr txBox="1">
              <a:spLocks noChangeArrowheads="1"/>
            </p:cNvSpPr>
            <p:nvPr/>
          </p:nvSpPr>
          <p:spPr bwMode="auto">
            <a:xfrm>
              <a:off x="593667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CC6</a:t>
              </a:r>
              <a:endParaRPr lang="en-US" sz="1600">
                <a:latin typeface="Times New Roman" pitchFamily="18" charset="0"/>
              </a:endParaRPr>
            </a:p>
          </p:txBody>
        </p:sp>
        <p:grpSp>
          <p:nvGrpSpPr>
            <p:cNvPr id="42126" name="Group 73"/>
            <p:cNvGrpSpPr>
              <a:grpSpLocks/>
            </p:cNvGrpSpPr>
            <p:nvPr/>
          </p:nvGrpSpPr>
          <p:grpSpPr bwMode="auto">
            <a:xfrm>
              <a:off x="5892224" y="4616446"/>
              <a:ext cx="423863" cy="365125"/>
              <a:chOff x="3465" y="2159"/>
              <a:chExt cx="289" cy="230"/>
            </a:xfrm>
          </p:grpSpPr>
          <p:sp>
            <p:nvSpPr>
              <p:cNvPr id="42127" name="Text Box 74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42129" name="Line 76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117" name="Line 78"/>
            <p:cNvSpPr>
              <a:spLocks noChangeShapeType="1"/>
            </p:cNvSpPr>
            <p:nvPr/>
          </p:nvSpPr>
          <p:spPr bwMode="auto">
            <a:xfrm>
              <a:off x="6314342" y="5394327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119" name="Group 80"/>
            <p:cNvGrpSpPr>
              <a:grpSpLocks/>
            </p:cNvGrpSpPr>
            <p:nvPr/>
          </p:nvGrpSpPr>
          <p:grpSpPr bwMode="auto">
            <a:xfrm>
              <a:off x="5975768" y="5210177"/>
              <a:ext cx="338574" cy="366713"/>
              <a:chOff x="1910" y="3139"/>
              <a:chExt cx="231" cy="231"/>
            </a:xfrm>
          </p:grpSpPr>
          <p:sp>
            <p:nvSpPr>
              <p:cNvPr id="42123" name="Rectangle 81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24" name="Text Box 82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42120" name="Rectangle 83"/>
            <p:cNvSpPr>
              <a:spLocks noChangeArrowheads="1"/>
            </p:cNvSpPr>
            <p:nvPr/>
          </p:nvSpPr>
          <p:spPr bwMode="auto">
            <a:xfrm>
              <a:off x="6399352" y="5119689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22" name="Line 85"/>
            <p:cNvSpPr>
              <a:spLocks noChangeShapeType="1"/>
            </p:cNvSpPr>
            <p:nvPr/>
          </p:nvSpPr>
          <p:spPr bwMode="auto">
            <a:xfrm>
              <a:off x="5892224" y="5394327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109" name="Group 87"/>
            <p:cNvGrpSpPr>
              <a:grpSpLocks/>
            </p:cNvGrpSpPr>
            <p:nvPr/>
          </p:nvGrpSpPr>
          <p:grpSpPr bwMode="auto">
            <a:xfrm>
              <a:off x="5892224" y="5761039"/>
              <a:ext cx="507023" cy="457200"/>
              <a:chOff x="2659" y="2131"/>
              <a:chExt cx="346" cy="288"/>
            </a:xfrm>
          </p:grpSpPr>
          <p:sp>
            <p:nvSpPr>
              <p:cNvPr id="42112" name="Freeform 88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25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113 w 259"/>
                  <a:gd name="T11" fmla="*/ 58 h 288"/>
                  <a:gd name="T12" fmla="*/ 113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113" name="Line 89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114" name="Group 90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115" name="Line 91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16" name="Line 92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10" name="Text Box 93"/>
            <p:cNvSpPr txBox="1">
              <a:spLocks noChangeArrowheads="1"/>
            </p:cNvSpPr>
            <p:nvPr/>
          </p:nvSpPr>
          <p:spPr bwMode="auto">
            <a:xfrm>
              <a:off x="6019712" y="5899151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42111" name="Rectangle 94"/>
            <p:cNvSpPr>
              <a:spLocks noChangeArrowheads="1"/>
            </p:cNvSpPr>
            <p:nvPr/>
          </p:nvSpPr>
          <p:spPr bwMode="auto">
            <a:xfrm>
              <a:off x="6399247" y="5715001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Text Box 95"/>
            <p:cNvSpPr txBox="1">
              <a:spLocks noChangeArrowheads="1"/>
            </p:cNvSpPr>
            <p:nvPr/>
          </p:nvSpPr>
          <p:spPr bwMode="auto">
            <a:xfrm>
              <a:off x="652722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CC7</a:t>
              </a:r>
              <a:endParaRPr lang="en-US" sz="1600">
                <a:latin typeface="Times New Roman" pitchFamily="18" charset="0"/>
              </a:endParaRPr>
            </a:p>
          </p:txBody>
        </p:sp>
        <p:grpSp>
          <p:nvGrpSpPr>
            <p:cNvPr id="42105" name="Group 98"/>
            <p:cNvGrpSpPr>
              <a:grpSpLocks/>
            </p:cNvGrpSpPr>
            <p:nvPr/>
          </p:nvGrpSpPr>
          <p:grpSpPr bwMode="auto">
            <a:xfrm>
              <a:off x="5309449" y="4024309"/>
              <a:ext cx="1597186" cy="1550988"/>
              <a:chOff x="2665" y="1412"/>
              <a:chExt cx="1089" cy="977"/>
            </a:xfrm>
          </p:grpSpPr>
          <p:sp>
            <p:nvSpPr>
              <p:cNvPr id="42106" name="Text Box 99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42108" name="Line 101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Text Box 99"/>
              <p:cNvSpPr txBox="1">
                <a:spLocks noChangeArrowheads="1"/>
              </p:cNvSpPr>
              <p:nvPr/>
            </p:nvSpPr>
            <p:spPr bwMode="auto">
              <a:xfrm>
                <a:off x="2723" y="1412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188" name="Line 101"/>
              <p:cNvSpPr>
                <a:spLocks noChangeShapeType="1"/>
              </p:cNvSpPr>
              <p:nvPr/>
            </p:nvSpPr>
            <p:spPr bwMode="auto">
              <a:xfrm>
                <a:off x="2665" y="1527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96" name="Line 103"/>
            <p:cNvSpPr>
              <a:spLocks noChangeShapeType="1"/>
            </p:cNvSpPr>
            <p:nvPr/>
          </p:nvSpPr>
          <p:spPr bwMode="auto">
            <a:xfrm>
              <a:off x="6904892" y="598963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98" name="Group 105"/>
            <p:cNvGrpSpPr>
              <a:grpSpLocks/>
            </p:cNvGrpSpPr>
            <p:nvPr/>
          </p:nvGrpSpPr>
          <p:grpSpPr bwMode="auto">
            <a:xfrm>
              <a:off x="6566318" y="5805489"/>
              <a:ext cx="338574" cy="366713"/>
              <a:chOff x="1910" y="3139"/>
              <a:chExt cx="231" cy="231"/>
            </a:xfrm>
          </p:grpSpPr>
          <p:sp>
            <p:nvSpPr>
              <p:cNvPr id="42102" name="Rectangle 106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3" name="Text Box 107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42099" name="Rectangle 108"/>
            <p:cNvSpPr>
              <a:spLocks noChangeArrowheads="1"/>
            </p:cNvSpPr>
            <p:nvPr/>
          </p:nvSpPr>
          <p:spPr bwMode="auto">
            <a:xfrm>
              <a:off x="6989902" y="571500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1" name="Line 110"/>
            <p:cNvSpPr>
              <a:spLocks noChangeShapeType="1"/>
            </p:cNvSpPr>
            <p:nvPr/>
          </p:nvSpPr>
          <p:spPr bwMode="auto">
            <a:xfrm>
              <a:off x="6482774" y="598963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Text Box 111"/>
            <p:cNvSpPr txBox="1">
              <a:spLocks noChangeArrowheads="1"/>
            </p:cNvSpPr>
            <p:nvPr/>
          </p:nvSpPr>
          <p:spPr bwMode="auto">
            <a:xfrm>
              <a:off x="7119362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CC8</a:t>
              </a:r>
              <a:endParaRPr lang="en-US" sz="1600">
                <a:latin typeface="Times New Roman" pitchFamily="18" charset="0"/>
              </a:endParaRPr>
            </a:p>
          </p:txBody>
        </p:sp>
        <p:grpSp>
          <p:nvGrpSpPr>
            <p:cNvPr id="42092" name="Group 114"/>
            <p:cNvGrpSpPr>
              <a:grpSpLocks/>
            </p:cNvGrpSpPr>
            <p:nvPr/>
          </p:nvGrpSpPr>
          <p:grpSpPr bwMode="auto">
            <a:xfrm>
              <a:off x="7073324" y="5805484"/>
              <a:ext cx="423863" cy="365125"/>
              <a:chOff x="3465" y="2159"/>
              <a:chExt cx="289" cy="230"/>
            </a:xfrm>
          </p:grpSpPr>
          <p:sp>
            <p:nvSpPr>
              <p:cNvPr id="42093" name="Text Box 115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42095" name="Line 117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15" name="Text Box 119"/>
            <p:cNvSpPr txBox="1">
              <a:spLocks noChangeArrowheads="1"/>
            </p:cNvSpPr>
            <p:nvPr/>
          </p:nvSpPr>
          <p:spPr bwMode="auto">
            <a:xfrm>
              <a:off x="999548" y="4022726"/>
              <a:ext cx="165258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err="1">
                  <a:latin typeface="Comic Sans MS" pitchFamily="66" charset="0"/>
                </a:rPr>
                <a:t>lw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 dirty="0">
                  <a:latin typeface="Comic Sans MS" pitchFamily="66" charset="0"/>
                </a:rPr>
                <a:t>, 20</a:t>
              </a:r>
              <a:r>
                <a:rPr lang="en-US" sz="1600" dirty="0" smtClean="0">
                  <a:latin typeface="Comic Sans MS" pitchFamily="66" charset="0"/>
                </a:rPr>
                <a:t>($t1</a:t>
              </a:r>
              <a:r>
                <a:rPr lang="en-US" sz="16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198" name="Line 121"/>
            <p:cNvSpPr>
              <a:spLocks noChangeShapeType="1"/>
            </p:cNvSpPr>
            <p:nvPr/>
          </p:nvSpPr>
          <p:spPr bwMode="auto">
            <a:xfrm>
              <a:off x="2921629" y="4205289"/>
              <a:ext cx="835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6" name="Line 121"/>
            <p:cNvSpPr>
              <a:spLocks noChangeShapeType="1"/>
            </p:cNvSpPr>
            <p:nvPr/>
          </p:nvSpPr>
          <p:spPr bwMode="auto">
            <a:xfrm>
              <a:off x="3346511" y="4206877"/>
              <a:ext cx="835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87" name="Rectangle 122"/>
            <p:cNvSpPr>
              <a:spLocks noChangeArrowheads="1"/>
            </p:cNvSpPr>
            <p:nvPr/>
          </p:nvSpPr>
          <p:spPr bwMode="auto">
            <a:xfrm>
              <a:off x="3430023" y="3932239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0" name="Text Box 125"/>
            <p:cNvSpPr txBox="1">
              <a:spLocks noChangeArrowheads="1"/>
            </p:cNvSpPr>
            <p:nvPr/>
          </p:nvSpPr>
          <p:spPr bwMode="auto">
            <a:xfrm>
              <a:off x="3008071" y="4022720"/>
              <a:ext cx="338441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/>
                <a:t>IF</a:t>
              </a:r>
            </a:p>
          </p:txBody>
        </p:sp>
        <p:sp>
          <p:nvSpPr>
            <p:cNvPr id="197" name="Rectangle 122"/>
            <p:cNvSpPr>
              <a:spLocks noChangeArrowheads="1"/>
            </p:cNvSpPr>
            <p:nvPr/>
          </p:nvSpPr>
          <p:spPr bwMode="auto">
            <a:xfrm>
              <a:off x="2841048" y="3932239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Line 121"/>
            <p:cNvSpPr>
              <a:spLocks noChangeShapeType="1"/>
            </p:cNvSpPr>
            <p:nvPr/>
          </p:nvSpPr>
          <p:spPr bwMode="auto">
            <a:xfrm>
              <a:off x="3512069" y="4794252"/>
              <a:ext cx="835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122"/>
            <p:cNvSpPr>
              <a:spLocks noChangeArrowheads="1"/>
            </p:cNvSpPr>
            <p:nvPr/>
          </p:nvSpPr>
          <p:spPr bwMode="auto">
            <a:xfrm>
              <a:off x="3431488" y="4521202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Line 121"/>
            <p:cNvSpPr>
              <a:spLocks noChangeShapeType="1"/>
            </p:cNvSpPr>
            <p:nvPr/>
          </p:nvSpPr>
          <p:spPr bwMode="auto">
            <a:xfrm>
              <a:off x="4101043" y="5391152"/>
              <a:ext cx="835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Rectangle 122"/>
            <p:cNvSpPr>
              <a:spLocks noChangeArrowheads="1"/>
            </p:cNvSpPr>
            <p:nvPr/>
          </p:nvSpPr>
          <p:spPr bwMode="auto">
            <a:xfrm>
              <a:off x="4018997" y="5118102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121"/>
            <p:cNvSpPr>
              <a:spLocks noChangeShapeType="1"/>
            </p:cNvSpPr>
            <p:nvPr/>
          </p:nvSpPr>
          <p:spPr bwMode="auto">
            <a:xfrm>
              <a:off x="4697343" y="5988052"/>
              <a:ext cx="101093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Rectangle 122"/>
            <p:cNvSpPr>
              <a:spLocks noChangeArrowheads="1"/>
            </p:cNvSpPr>
            <p:nvPr/>
          </p:nvSpPr>
          <p:spPr bwMode="auto">
            <a:xfrm>
              <a:off x="4615297" y="5715002"/>
              <a:ext cx="84976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Text Box 126"/>
            <p:cNvSpPr txBox="1">
              <a:spLocks noChangeArrowheads="1"/>
            </p:cNvSpPr>
            <p:nvPr/>
          </p:nvSpPr>
          <p:spPr bwMode="auto">
            <a:xfrm>
              <a:off x="2982336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CC1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2018" name="Text Box 127"/>
            <p:cNvSpPr txBox="1">
              <a:spLocks noChangeArrowheads="1"/>
            </p:cNvSpPr>
            <p:nvPr/>
          </p:nvSpPr>
          <p:spPr bwMode="auto">
            <a:xfrm>
              <a:off x="475557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CC4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2019" name="Text Box 128"/>
            <p:cNvSpPr txBox="1">
              <a:spLocks noChangeArrowheads="1"/>
            </p:cNvSpPr>
            <p:nvPr/>
          </p:nvSpPr>
          <p:spPr bwMode="auto">
            <a:xfrm>
              <a:off x="1013836" y="5807076"/>
              <a:ext cx="179228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Comic Sans MS" pitchFamily="66" charset="0"/>
                </a:rPr>
                <a:t>and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latin typeface="Comic Sans MS" pitchFamily="66" charset="0"/>
                </a:rPr>
                <a:t>$t7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 dirty="0" smtClean="0">
                  <a:latin typeface="Comic Sans MS" pitchFamily="66" charset="0"/>
                </a:rPr>
                <a:t>, $t4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42021" name="Rectangle 130"/>
            <p:cNvSpPr>
              <a:spLocks noChangeArrowheads="1"/>
            </p:cNvSpPr>
            <p:nvPr/>
          </p:nvSpPr>
          <p:spPr bwMode="auto">
            <a:xfrm>
              <a:off x="5222299" y="3932239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Text Box 3"/>
            <p:cNvSpPr txBox="1">
              <a:spLocks noChangeArrowheads="1"/>
            </p:cNvSpPr>
            <p:nvPr/>
          </p:nvSpPr>
          <p:spPr bwMode="auto">
            <a:xfrm>
              <a:off x="4793136" y="4022726"/>
              <a:ext cx="338138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/>
                <a:t>DM</a:t>
              </a:r>
            </a:p>
          </p:txBody>
        </p:sp>
        <p:sp>
          <p:nvSpPr>
            <p:cNvPr id="42020" name="Line 129"/>
            <p:cNvSpPr>
              <a:spLocks noChangeShapeType="1"/>
            </p:cNvSpPr>
            <p:nvPr/>
          </p:nvSpPr>
          <p:spPr bwMode="auto">
            <a:xfrm>
              <a:off x="5136574" y="4206876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Freeform 131"/>
            <p:cNvSpPr>
              <a:spLocks/>
            </p:cNvSpPr>
            <p:nvPr/>
          </p:nvSpPr>
          <p:spPr bwMode="auto">
            <a:xfrm>
              <a:off x="4744170" y="3976689"/>
              <a:ext cx="436802" cy="23619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165 w 317"/>
                <a:gd name="T5" fmla="*/ 0 h 144"/>
                <a:gd name="T6" fmla="*/ 165 w 317"/>
                <a:gd name="T7" fmla="*/ 87 h 144"/>
                <a:gd name="T8" fmla="*/ 183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332"/>
                <a:gd name="connsiteX1" fmla="*/ 0 w 10000"/>
                <a:gd name="connsiteY1" fmla="*/ 0 h 10332"/>
                <a:gd name="connsiteX2" fmla="*/ 10000 w 10000"/>
                <a:gd name="connsiteY2" fmla="*/ 0 h 10332"/>
                <a:gd name="connsiteX3" fmla="*/ 10000 w 10000"/>
                <a:gd name="connsiteY3" fmla="*/ 10332 h 1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23" name="Line 132"/>
            <p:cNvSpPr>
              <a:spLocks noChangeShapeType="1"/>
            </p:cNvSpPr>
            <p:nvPr/>
          </p:nvSpPr>
          <p:spPr bwMode="auto">
            <a:xfrm>
              <a:off x="4700549" y="4203612"/>
              <a:ext cx="994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78" name="Group 134"/>
            <p:cNvGrpSpPr>
              <a:grpSpLocks/>
            </p:cNvGrpSpPr>
            <p:nvPr/>
          </p:nvGrpSpPr>
          <p:grpSpPr bwMode="auto">
            <a:xfrm>
              <a:off x="4704612" y="4572002"/>
              <a:ext cx="507023" cy="457200"/>
              <a:chOff x="2659" y="2131"/>
              <a:chExt cx="346" cy="288"/>
            </a:xfrm>
          </p:grpSpPr>
          <p:sp>
            <p:nvSpPr>
              <p:cNvPr id="42081" name="Freeform 135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25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113 w 259"/>
                  <a:gd name="T11" fmla="*/ 58 h 288"/>
                  <a:gd name="T12" fmla="*/ 113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82" name="Line 136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083" name="Group 137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084" name="Line 138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85" name="Line 139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079" name="Text Box 140"/>
            <p:cNvSpPr txBox="1">
              <a:spLocks noChangeArrowheads="1"/>
            </p:cNvSpPr>
            <p:nvPr/>
          </p:nvSpPr>
          <p:spPr bwMode="auto">
            <a:xfrm>
              <a:off x="4841787" y="4710114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42080" name="Rectangle 141"/>
            <p:cNvSpPr>
              <a:spLocks noChangeArrowheads="1"/>
            </p:cNvSpPr>
            <p:nvPr/>
          </p:nvSpPr>
          <p:spPr bwMode="auto">
            <a:xfrm>
              <a:off x="5221322" y="4525964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3" name="Line 154"/>
            <p:cNvSpPr>
              <a:spLocks noChangeShapeType="1"/>
            </p:cNvSpPr>
            <p:nvPr/>
          </p:nvSpPr>
          <p:spPr bwMode="auto">
            <a:xfrm>
              <a:off x="5136533" y="5989639"/>
              <a:ext cx="834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4" name="Rectangle 155"/>
            <p:cNvSpPr>
              <a:spLocks noChangeArrowheads="1"/>
            </p:cNvSpPr>
            <p:nvPr/>
          </p:nvSpPr>
          <p:spPr bwMode="auto">
            <a:xfrm>
              <a:off x="5219959" y="5715001"/>
              <a:ext cx="8489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065" name="Group 156"/>
            <p:cNvGrpSpPr>
              <a:grpSpLocks/>
            </p:cNvGrpSpPr>
            <p:nvPr/>
          </p:nvGrpSpPr>
          <p:grpSpPr bwMode="auto">
            <a:xfrm>
              <a:off x="4798436" y="5805489"/>
              <a:ext cx="338097" cy="366713"/>
              <a:chOff x="1910" y="3139"/>
              <a:chExt cx="231" cy="231"/>
            </a:xfrm>
          </p:grpSpPr>
          <p:sp>
            <p:nvSpPr>
              <p:cNvPr id="42066" name="Rectangle 157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7" name="Text Box 158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dirty="0"/>
                  <a:t>IF</a:t>
                </a:r>
              </a:p>
            </p:txBody>
          </p:sp>
        </p:grpSp>
        <p:sp>
          <p:nvSpPr>
            <p:cNvPr id="42027" name="Text Box 159"/>
            <p:cNvSpPr txBox="1">
              <a:spLocks noChangeArrowheads="1"/>
            </p:cNvSpPr>
            <p:nvPr/>
          </p:nvSpPr>
          <p:spPr bwMode="auto">
            <a:xfrm>
              <a:off x="5346124" y="3565526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CC5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2062" name="Line 165"/>
            <p:cNvSpPr>
              <a:spLocks noChangeShapeType="1"/>
            </p:cNvSpPr>
            <p:nvPr/>
          </p:nvSpPr>
          <p:spPr bwMode="auto">
            <a:xfrm>
              <a:off x="5301678" y="597584"/>
              <a:ext cx="850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0" name="Line 167"/>
            <p:cNvSpPr>
              <a:spLocks noChangeShapeType="1"/>
            </p:cNvSpPr>
            <p:nvPr/>
          </p:nvSpPr>
          <p:spPr bwMode="auto">
            <a:xfrm>
              <a:off x="5723792" y="4800602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52" name="Group 169"/>
            <p:cNvGrpSpPr>
              <a:grpSpLocks/>
            </p:cNvGrpSpPr>
            <p:nvPr/>
          </p:nvGrpSpPr>
          <p:grpSpPr bwMode="auto">
            <a:xfrm>
              <a:off x="5385218" y="4616452"/>
              <a:ext cx="338574" cy="366713"/>
              <a:chOff x="1910" y="3139"/>
              <a:chExt cx="231" cy="231"/>
            </a:xfrm>
          </p:grpSpPr>
          <p:sp>
            <p:nvSpPr>
              <p:cNvPr id="42056" name="Rectangle 170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57" name="Text Box 171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42053" name="Rectangle 172"/>
            <p:cNvSpPr>
              <a:spLocks noChangeArrowheads="1"/>
            </p:cNvSpPr>
            <p:nvPr/>
          </p:nvSpPr>
          <p:spPr bwMode="auto">
            <a:xfrm>
              <a:off x="5808802" y="4525964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5" name="Line 174"/>
            <p:cNvSpPr>
              <a:spLocks noChangeShapeType="1"/>
            </p:cNvSpPr>
            <p:nvPr/>
          </p:nvSpPr>
          <p:spPr bwMode="auto">
            <a:xfrm>
              <a:off x="5301674" y="4800602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42" name="Group 176"/>
            <p:cNvGrpSpPr>
              <a:grpSpLocks/>
            </p:cNvGrpSpPr>
            <p:nvPr/>
          </p:nvGrpSpPr>
          <p:grpSpPr bwMode="auto">
            <a:xfrm>
              <a:off x="5301674" y="5165727"/>
              <a:ext cx="507023" cy="457200"/>
              <a:chOff x="2659" y="2131"/>
              <a:chExt cx="346" cy="288"/>
            </a:xfrm>
          </p:grpSpPr>
          <p:sp>
            <p:nvSpPr>
              <p:cNvPr id="42045" name="Freeform 17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25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113 w 259"/>
                  <a:gd name="T11" fmla="*/ 58 h 288"/>
                  <a:gd name="T12" fmla="*/ 113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46" name="Line 17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047" name="Group 17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048" name="Line 18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9" name="Line 18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043" name="Text Box 182"/>
            <p:cNvSpPr txBox="1">
              <a:spLocks noChangeArrowheads="1"/>
            </p:cNvSpPr>
            <p:nvPr/>
          </p:nvSpPr>
          <p:spPr bwMode="auto">
            <a:xfrm>
              <a:off x="5429162" y="5303839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42044" name="Rectangle 183"/>
            <p:cNvSpPr>
              <a:spLocks noChangeArrowheads="1"/>
            </p:cNvSpPr>
            <p:nvPr/>
          </p:nvSpPr>
          <p:spPr bwMode="auto">
            <a:xfrm>
              <a:off x="5808697" y="5119689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3" name="Line 11"/>
            <p:cNvSpPr>
              <a:spLocks noChangeShapeType="1"/>
            </p:cNvSpPr>
            <p:nvPr/>
          </p:nvSpPr>
          <p:spPr bwMode="auto">
            <a:xfrm>
              <a:off x="3473986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80" name="Line 18"/>
            <p:cNvSpPr>
              <a:spLocks noChangeShapeType="1"/>
            </p:cNvSpPr>
            <p:nvPr/>
          </p:nvSpPr>
          <p:spPr bwMode="auto">
            <a:xfrm>
              <a:off x="2883911" y="3658654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74" name="Line 12"/>
            <p:cNvSpPr>
              <a:spLocks noChangeShapeType="1"/>
            </p:cNvSpPr>
            <p:nvPr/>
          </p:nvSpPr>
          <p:spPr bwMode="auto">
            <a:xfrm>
              <a:off x="4064316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75" name="Line 13"/>
            <p:cNvSpPr>
              <a:spLocks noChangeShapeType="1"/>
            </p:cNvSpPr>
            <p:nvPr/>
          </p:nvSpPr>
          <p:spPr bwMode="auto">
            <a:xfrm>
              <a:off x="4654110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76" name="Line 14"/>
            <p:cNvSpPr>
              <a:spLocks noChangeShapeType="1"/>
            </p:cNvSpPr>
            <p:nvPr/>
          </p:nvSpPr>
          <p:spPr bwMode="auto">
            <a:xfrm>
              <a:off x="5262714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77" name="Line 15"/>
            <p:cNvSpPr>
              <a:spLocks noChangeShapeType="1"/>
            </p:cNvSpPr>
            <p:nvPr/>
          </p:nvSpPr>
          <p:spPr bwMode="auto">
            <a:xfrm>
              <a:off x="5852606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78" name="Line 16"/>
            <p:cNvSpPr>
              <a:spLocks noChangeShapeType="1"/>
            </p:cNvSpPr>
            <p:nvPr/>
          </p:nvSpPr>
          <p:spPr bwMode="auto">
            <a:xfrm>
              <a:off x="6443122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79" name="Line 17"/>
            <p:cNvSpPr>
              <a:spLocks noChangeShapeType="1"/>
            </p:cNvSpPr>
            <p:nvPr/>
          </p:nvSpPr>
          <p:spPr bwMode="auto">
            <a:xfrm>
              <a:off x="7033637" y="3656017"/>
              <a:ext cx="0" cy="2606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3" name="Freeform 131"/>
            <p:cNvSpPr>
              <a:spLocks/>
            </p:cNvSpPr>
            <p:nvPr/>
          </p:nvSpPr>
          <p:spPr bwMode="auto">
            <a:xfrm>
              <a:off x="5346124" y="4564790"/>
              <a:ext cx="426448" cy="23619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165 w 317"/>
                <a:gd name="T5" fmla="*/ 0 h 144"/>
                <a:gd name="T6" fmla="*/ 165 w 317"/>
                <a:gd name="T7" fmla="*/ 87 h 144"/>
                <a:gd name="T8" fmla="*/ 183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332"/>
                <a:gd name="connsiteX1" fmla="*/ 0 w 10000"/>
                <a:gd name="connsiteY1" fmla="*/ 0 h 10332"/>
                <a:gd name="connsiteX2" fmla="*/ 10000 w 10000"/>
                <a:gd name="connsiteY2" fmla="*/ 0 h 10332"/>
                <a:gd name="connsiteX3" fmla="*/ 10000 w 10000"/>
                <a:gd name="connsiteY3" fmla="*/ 10332 h 1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4" name="Freeform 131"/>
            <p:cNvSpPr>
              <a:spLocks/>
            </p:cNvSpPr>
            <p:nvPr/>
          </p:nvSpPr>
          <p:spPr bwMode="auto">
            <a:xfrm>
              <a:off x="5937745" y="5157225"/>
              <a:ext cx="413706" cy="23619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165 w 317"/>
                <a:gd name="T5" fmla="*/ 0 h 144"/>
                <a:gd name="T6" fmla="*/ 165 w 317"/>
                <a:gd name="T7" fmla="*/ 87 h 144"/>
                <a:gd name="T8" fmla="*/ 183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332"/>
                <a:gd name="connsiteX1" fmla="*/ 0 w 10000"/>
                <a:gd name="connsiteY1" fmla="*/ 0 h 10332"/>
                <a:gd name="connsiteX2" fmla="*/ 10000 w 10000"/>
                <a:gd name="connsiteY2" fmla="*/ 0 h 10332"/>
                <a:gd name="connsiteX3" fmla="*/ 10000 w 10000"/>
                <a:gd name="connsiteY3" fmla="*/ 10332 h 1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" name="Freeform 131"/>
            <p:cNvSpPr>
              <a:spLocks/>
            </p:cNvSpPr>
            <p:nvPr/>
          </p:nvSpPr>
          <p:spPr bwMode="auto">
            <a:xfrm>
              <a:off x="6525355" y="5761039"/>
              <a:ext cx="413706" cy="236190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165 w 317"/>
                <a:gd name="T5" fmla="*/ 0 h 144"/>
                <a:gd name="T6" fmla="*/ 165 w 317"/>
                <a:gd name="T7" fmla="*/ 87 h 144"/>
                <a:gd name="T8" fmla="*/ 183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332"/>
                <a:gd name="connsiteX1" fmla="*/ 0 w 10000"/>
                <a:gd name="connsiteY1" fmla="*/ 0 h 10332"/>
                <a:gd name="connsiteX2" fmla="*/ 10000 w 10000"/>
                <a:gd name="connsiteY2" fmla="*/ 0 h 10332"/>
                <a:gd name="connsiteX3" fmla="*/ 10000 w 10000"/>
                <a:gd name="connsiteY3" fmla="*/ 10332 h 1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smtClean="0"/>
              <a:t>Load Delay</a:t>
            </a:r>
          </a:p>
        </p:txBody>
      </p:sp>
      <p:sp>
        <p:nvSpPr>
          <p:cNvPr id="958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2417762"/>
          </a:xfrm>
        </p:spPr>
        <p:txBody>
          <a:bodyPr/>
          <a:lstStyle/>
          <a:p>
            <a:pPr eaLnBrk="1" hangingPunct="1"/>
            <a:r>
              <a:rPr lang="en-US" dirty="0" smtClean="0"/>
              <a:t>Unfortunately, not all data hazards can be forwarded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Load</a:t>
            </a:r>
            <a:r>
              <a:rPr lang="en-US" dirty="0" smtClean="0"/>
              <a:t> has a delay that cannot be eliminated by forwarding</a:t>
            </a:r>
          </a:p>
          <a:p>
            <a:pPr eaLnBrk="1" hangingPunct="1"/>
            <a:r>
              <a:rPr lang="en-US" dirty="0" smtClean="0"/>
              <a:t>In the example shown below …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dirty="0" smtClean="0"/>
              <a:t> instruction does not read data until end of CC4</a:t>
            </a:r>
          </a:p>
          <a:p>
            <a:pPr lvl="1" eaLnBrk="1" hangingPunct="1"/>
            <a:r>
              <a:rPr lang="en-US" dirty="0"/>
              <a:t>C</a:t>
            </a:r>
            <a:r>
              <a:rPr lang="en-US" dirty="0" smtClean="0"/>
              <a:t>annot forward data to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dirty="0" smtClean="0"/>
              <a:t> at end of CC3 - </a:t>
            </a:r>
            <a:r>
              <a:rPr lang="en-US" dirty="0" smtClean="0">
                <a:solidFill>
                  <a:srgbClr val="FF0000"/>
                </a:solidFill>
              </a:rPr>
              <a:t>NOT possible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958659" name="Freeform 195"/>
          <p:cNvSpPr>
            <a:spLocks/>
          </p:cNvSpPr>
          <p:nvPr/>
        </p:nvSpPr>
        <p:spPr bwMode="auto">
          <a:xfrm>
            <a:off x="5126642" y="4212879"/>
            <a:ext cx="189760" cy="1279525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  <a:gd name="connsiteX0" fmla="*/ 0 w 10000"/>
              <a:gd name="connsiteY0" fmla="*/ 0 h 10000"/>
              <a:gd name="connsiteX1" fmla="*/ 4409 w 10000"/>
              <a:gd name="connsiteY1" fmla="*/ 10000 h 10000"/>
              <a:gd name="connsiteX2" fmla="*/ 10000 w 10000"/>
              <a:gd name="connsiteY2" fmla="*/ 10000 h 10000"/>
              <a:gd name="connsiteX0" fmla="*/ 0 w 13487"/>
              <a:gd name="connsiteY0" fmla="*/ 0 h 10000"/>
              <a:gd name="connsiteX1" fmla="*/ 4409 w 13487"/>
              <a:gd name="connsiteY1" fmla="*/ 10000 h 10000"/>
              <a:gd name="connsiteX2" fmla="*/ 13487 w 13487"/>
              <a:gd name="connsiteY2" fmla="*/ 10000 h 10000"/>
              <a:gd name="connsiteX0" fmla="*/ 0 w 11268"/>
              <a:gd name="connsiteY0" fmla="*/ 0 h 10000"/>
              <a:gd name="connsiteX1" fmla="*/ 4409 w 11268"/>
              <a:gd name="connsiteY1" fmla="*/ 10000 h 10000"/>
              <a:gd name="connsiteX2" fmla="*/ 11268 w 11268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68" h="10000">
                <a:moveTo>
                  <a:pt x="0" y="0"/>
                </a:moveTo>
                <a:lnTo>
                  <a:pt x="4409" y="10000"/>
                </a:lnTo>
                <a:lnTo>
                  <a:pt x="11268" y="1000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8663" name="Text Box 199"/>
          <p:cNvSpPr txBox="1">
            <a:spLocks noChangeArrowheads="1"/>
          </p:cNvSpPr>
          <p:nvPr/>
        </p:nvSpPr>
        <p:spPr bwMode="auto">
          <a:xfrm>
            <a:off x="6530655" y="3880086"/>
            <a:ext cx="2067568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However, load can forward data to </a:t>
            </a:r>
            <a:r>
              <a:rPr lang="en-US" dirty="0" smtClean="0"/>
              <a:t>2nd next and later instructions</a:t>
            </a:r>
            <a:endParaRPr lang="en-US" dirty="0"/>
          </a:p>
        </p:txBody>
      </p:sp>
      <p:sp>
        <p:nvSpPr>
          <p:cNvPr id="958661" name="Freeform 197"/>
          <p:cNvSpPr>
            <a:spLocks/>
          </p:cNvSpPr>
          <p:nvPr/>
        </p:nvSpPr>
        <p:spPr bwMode="auto">
          <a:xfrm>
            <a:off x="4575488" y="4203612"/>
            <a:ext cx="551153" cy="501650"/>
          </a:xfrm>
          <a:custGeom>
            <a:avLst/>
            <a:gdLst>
              <a:gd name="T0" fmla="*/ 2147483647 w 375"/>
              <a:gd name="T1" fmla="*/ 0 h 316"/>
              <a:gd name="T2" fmla="*/ 0 w 375"/>
              <a:gd name="T3" fmla="*/ 2147483647 h 316"/>
              <a:gd name="T4" fmla="*/ 2147483647 w 375"/>
              <a:gd name="T5" fmla="*/ 2147483647 h 3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" h="316">
                <a:moveTo>
                  <a:pt x="375" y="0"/>
                </a:moveTo>
                <a:lnTo>
                  <a:pt x="0" y="316"/>
                </a:lnTo>
                <a:lnTo>
                  <a:pt x="58" y="31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ys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95"/>
          <p:cNvSpPr>
            <a:spLocks/>
          </p:cNvSpPr>
          <p:nvPr/>
        </p:nvSpPr>
        <p:spPr bwMode="auto">
          <a:xfrm>
            <a:off x="5366455" y="4206084"/>
            <a:ext cx="526055" cy="1692273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  <a:gd name="connsiteX0" fmla="*/ 0 w 8357"/>
              <a:gd name="connsiteY0" fmla="*/ 0 h 10000"/>
              <a:gd name="connsiteX1" fmla="*/ 6628 w 8357"/>
              <a:gd name="connsiteY1" fmla="*/ 10000 h 10000"/>
              <a:gd name="connsiteX2" fmla="*/ 8357 w 8357"/>
              <a:gd name="connsiteY2" fmla="*/ 10000 h 10000"/>
              <a:gd name="connsiteX0" fmla="*/ 0 w 9636"/>
              <a:gd name="connsiteY0" fmla="*/ 0 h 10021"/>
              <a:gd name="connsiteX1" fmla="*/ 7931 w 9636"/>
              <a:gd name="connsiteY1" fmla="*/ 10000 h 10021"/>
              <a:gd name="connsiteX2" fmla="*/ 9636 w 9636"/>
              <a:gd name="connsiteY2" fmla="*/ 10021 h 1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36" h="10021">
                <a:moveTo>
                  <a:pt x="0" y="0"/>
                </a:moveTo>
                <a:lnTo>
                  <a:pt x="7931" y="10000"/>
                </a:lnTo>
                <a:lnTo>
                  <a:pt x="9636" y="10021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5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659" grpId="0" animBg="1"/>
      <p:bldP spid="958663" grpId="0" animBg="1"/>
      <p:bldP spid="958661" grpId="0" animBg="1"/>
      <p:bldP spid="1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825" y="5035550"/>
            <a:ext cx="8135938" cy="1206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Sequential laundry takes </a:t>
            </a:r>
            <a:r>
              <a:rPr lang="en-US" smtClean="0">
                <a:solidFill>
                  <a:srgbClr val="FF0000"/>
                </a:solidFill>
              </a:rPr>
              <a:t>6 hours</a:t>
            </a:r>
            <a:r>
              <a:rPr lang="en-US" smtClean="0"/>
              <a:t> for </a:t>
            </a:r>
            <a:r>
              <a:rPr 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Intuitively, we can use </a:t>
            </a:r>
            <a:r>
              <a:rPr lang="en-US" smtClean="0">
                <a:solidFill>
                  <a:srgbClr val="FF0000"/>
                </a:solidFill>
              </a:rPr>
              <a:t>pipelining</a:t>
            </a:r>
            <a:r>
              <a:rPr lang="en-US" smtClean="0"/>
              <a:t> to speed up laundry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Sequential Laundry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31838" y="1600200"/>
            <a:ext cx="635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69975" y="1325563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6 PM</a:t>
            </a:r>
          </a:p>
        </p:txBody>
      </p:sp>
      <p:grpSp>
        <p:nvGrpSpPr>
          <p:cNvPr id="901126" name="Group 6"/>
          <p:cNvGrpSpPr>
            <a:grpSpLocks/>
          </p:cNvGrpSpPr>
          <p:nvPr/>
        </p:nvGrpSpPr>
        <p:grpSpPr bwMode="auto">
          <a:xfrm>
            <a:off x="884238" y="1644650"/>
            <a:ext cx="2171700" cy="1192213"/>
            <a:chOff x="603" y="1036"/>
            <a:chExt cx="1482" cy="751"/>
          </a:xfrm>
        </p:grpSpPr>
        <p:grpSp>
          <p:nvGrpSpPr>
            <p:cNvPr id="6259" name="Group 7"/>
            <p:cNvGrpSpPr>
              <a:grpSpLocks/>
            </p:cNvGrpSpPr>
            <p:nvPr/>
          </p:nvGrpSpPr>
          <p:grpSpPr bwMode="auto">
            <a:xfrm>
              <a:off x="603" y="1411"/>
              <a:ext cx="1411" cy="376"/>
              <a:chOff x="603" y="1411"/>
              <a:chExt cx="1411" cy="376"/>
            </a:xfrm>
          </p:grpSpPr>
          <p:grpSp>
            <p:nvGrpSpPr>
              <p:cNvPr id="6264" name="Group 8"/>
              <p:cNvGrpSpPr>
                <a:grpSpLocks/>
              </p:cNvGrpSpPr>
              <p:nvPr/>
            </p:nvGrpSpPr>
            <p:grpSpPr bwMode="auto">
              <a:xfrm>
                <a:off x="977" y="1411"/>
                <a:ext cx="1037" cy="375"/>
                <a:chOff x="816" y="1843"/>
                <a:chExt cx="1037" cy="375"/>
              </a:xfrm>
            </p:grpSpPr>
            <p:grpSp>
              <p:nvGrpSpPr>
                <p:cNvPr id="6268" name="Group 9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8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85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87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88" name="AutoShap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86" name="AutoShap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84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69" name="Group 16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7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81" name="AutoShap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2" name="AutoShap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7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80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70" name="Group 22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7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7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6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7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73" name="Freeform 29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65" name="Group 30"/>
              <p:cNvGrpSpPr>
                <a:grpSpLocks/>
              </p:cNvGrpSpPr>
              <p:nvPr/>
            </p:nvGrpSpPr>
            <p:grpSpPr bwMode="auto">
              <a:xfrm>
                <a:off x="603" y="1498"/>
                <a:ext cx="288" cy="289"/>
                <a:chOff x="3062" y="2736"/>
                <a:chExt cx="288" cy="289"/>
              </a:xfrm>
            </p:grpSpPr>
            <p:sp>
              <p:nvSpPr>
                <p:cNvPr id="6266" name="Freeform 3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7" name="Rectangle 3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</p:grpSp>
        <p:grpSp>
          <p:nvGrpSpPr>
            <p:cNvPr id="6260" name="Group 33"/>
            <p:cNvGrpSpPr>
              <a:grpSpLocks/>
            </p:cNvGrpSpPr>
            <p:nvPr/>
          </p:nvGrpSpPr>
          <p:grpSpPr bwMode="auto">
            <a:xfrm>
              <a:off x="960" y="1036"/>
              <a:ext cx="1125" cy="174"/>
              <a:chOff x="960" y="1036"/>
              <a:chExt cx="1125" cy="174"/>
            </a:xfrm>
          </p:grpSpPr>
          <p:sp>
            <p:nvSpPr>
              <p:cNvPr id="6261" name="Text Box 34"/>
              <p:cNvSpPr txBox="1">
                <a:spLocks noChangeArrowheads="1"/>
              </p:cNvSpPr>
              <p:nvPr/>
            </p:nvSpPr>
            <p:spPr bwMode="auto">
              <a:xfrm>
                <a:off x="960" y="1036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62" name="Text Box 35"/>
              <p:cNvSpPr txBox="1">
                <a:spLocks noChangeArrowheads="1"/>
              </p:cNvSpPr>
              <p:nvPr/>
            </p:nvSpPr>
            <p:spPr bwMode="auto">
              <a:xfrm>
                <a:off x="1335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63" name="Text Box 36"/>
              <p:cNvSpPr txBox="1">
                <a:spLocks noChangeArrowheads="1"/>
              </p:cNvSpPr>
              <p:nvPr/>
            </p:nvSpPr>
            <p:spPr bwMode="auto">
              <a:xfrm>
                <a:off x="1710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</p:grpSp>
      <p:sp>
        <p:nvSpPr>
          <p:cNvPr id="6151" name="Line 37"/>
          <p:cNvSpPr>
            <a:spLocks noChangeShapeType="1"/>
          </p:cNvSpPr>
          <p:nvPr/>
        </p:nvSpPr>
        <p:spPr bwMode="auto">
          <a:xfrm>
            <a:off x="1281113" y="1646238"/>
            <a:ext cx="7004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2182813" y="1325563"/>
            <a:ext cx="660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6153" name="Rectangle 39"/>
          <p:cNvSpPr>
            <a:spLocks noChangeArrowheads="1"/>
          </p:cNvSpPr>
          <p:nvPr/>
        </p:nvSpPr>
        <p:spPr bwMode="auto">
          <a:xfrm>
            <a:off x="3279775" y="1325563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154" name="Rectangle 40"/>
          <p:cNvSpPr>
            <a:spLocks noChangeArrowheads="1"/>
          </p:cNvSpPr>
          <p:nvPr/>
        </p:nvSpPr>
        <p:spPr bwMode="auto">
          <a:xfrm>
            <a:off x="4360863" y="1325563"/>
            <a:ext cx="6588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55" name="Rectangle 41"/>
          <p:cNvSpPr>
            <a:spLocks noChangeArrowheads="1"/>
          </p:cNvSpPr>
          <p:nvPr/>
        </p:nvSpPr>
        <p:spPr bwMode="auto">
          <a:xfrm>
            <a:off x="5457825" y="1325563"/>
            <a:ext cx="660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6156" name="Rectangle 42"/>
          <p:cNvSpPr>
            <a:spLocks noChangeArrowheads="1"/>
          </p:cNvSpPr>
          <p:nvPr/>
        </p:nvSpPr>
        <p:spPr bwMode="auto">
          <a:xfrm>
            <a:off x="6572250" y="1325563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6157" name="Rectangle 43"/>
          <p:cNvSpPr>
            <a:spLocks noChangeArrowheads="1"/>
          </p:cNvSpPr>
          <p:nvPr/>
        </p:nvSpPr>
        <p:spPr bwMode="auto">
          <a:xfrm>
            <a:off x="7653338" y="1325563"/>
            <a:ext cx="660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12 AM</a:t>
            </a:r>
          </a:p>
        </p:txBody>
      </p:sp>
      <p:grpSp>
        <p:nvGrpSpPr>
          <p:cNvPr id="901164" name="Group 44"/>
          <p:cNvGrpSpPr>
            <a:grpSpLocks/>
          </p:cNvGrpSpPr>
          <p:nvPr/>
        </p:nvGrpSpPr>
        <p:grpSpPr bwMode="auto">
          <a:xfrm>
            <a:off x="884238" y="1644650"/>
            <a:ext cx="3817937" cy="1785938"/>
            <a:chOff x="603" y="1036"/>
            <a:chExt cx="2606" cy="1125"/>
          </a:xfrm>
        </p:grpSpPr>
        <p:grpSp>
          <p:nvGrpSpPr>
            <p:cNvPr id="6229" name="Group 45"/>
            <p:cNvGrpSpPr>
              <a:grpSpLocks/>
            </p:cNvGrpSpPr>
            <p:nvPr/>
          </p:nvGrpSpPr>
          <p:grpSpPr bwMode="auto">
            <a:xfrm>
              <a:off x="2084" y="1036"/>
              <a:ext cx="1125" cy="174"/>
              <a:chOff x="2084" y="1036"/>
              <a:chExt cx="1125" cy="174"/>
            </a:xfrm>
          </p:grpSpPr>
          <p:sp>
            <p:nvSpPr>
              <p:cNvPr id="6256" name="Text Box 46"/>
              <p:cNvSpPr txBox="1">
                <a:spLocks noChangeArrowheads="1"/>
              </p:cNvSpPr>
              <p:nvPr/>
            </p:nvSpPr>
            <p:spPr bwMode="auto">
              <a:xfrm>
                <a:off x="2084" y="1036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57" name="Text Box 47"/>
              <p:cNvSpPr txBox="1">
                <a:spLocks noChangeArrowheads="1"/>
              </p:cNvSpPr>
              <p:nvPr/>
            </p:nvSpPr>
            <p:spPr bwMode="auto">
              <a:xfrm>
                <a:off x="2459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58" name="Text Box 48"/>
              <p:cNvSpPr txBox="1">
                <a:spLocks noChangeArrowheads="1"/>
              </p:cNvSpPr>
              <p:nvPr/>
            </p:nvSpPr>
            <p:spPr bwMode="auto">
              <a:xfrm>
                <a:off x="2834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  <p:grpSp>
          <p:nvGrpSpPr>
            <p:cNvPr id="6230" name="Group 49"/>
            <p:cNvGrpSpPr>
              <a:grpSpLocks/>
            </p:cNvGrpSpPr>
            <p:nvPr/>
          </p:nvGrpSpPr>
          <p:grpSpPr bwMode="auto">
            <a:xfrm>
              <a:off x="603" y="1786"/>
              <a:ext cx="2534" cy="375"/>
              <a:chOff x="603" y="1786"/>
              <a:chExt cx="2534" cy="375"/>
            </a:xfrm>
          </p:grpSpPr>
          <p:grpSp>
            <p:nvGrpSpPr>
              <p:cNvPr id="6231" name="Group 50"/>
              <p:cNvGrpSpPr>
                <a:grpSpLocks/>
              </p:cNvGrpSpPr>
              <p:nvPr/>
            </p:nvGrpSpPr>
            <p:grpSpPr bwMode="auto">
              <a:xfrm>
                <a:off x="603" y="1872"/>
                <a:ext cx="288" cy="289"/>
                <a:chOff x="3062" y="2736"/>
                <a:chExt cx="288" cy="289"/>
              </a:xfrm>
            </p:grpSpPr>
            <p:sp>
              <p:nvSpPr>
                <p:cNvPr id="6254" name="Freeform 5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5" name="Rectangle 5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6232" name="Group 53"/>
              <p:cNvGrpSpPr>
                <a:grpSpLocks/>
              </p:cNvGrpSpPr>
              <p:nvPr/>
            </p:nvGrpSpPr>
            <p:grpSpPr bwMode="auto">
              <a:xfrm>
                <a:off x="2100" y="1786"/>
                <a:ext cx="1037" cy="375"/>
                <a:chOff x="816" y="1843"/>
                <a:chExt cx="1037" cy="375"/>
              </a:xfrm>
            </p:grpSpPr>
            <p:grpSp>
              <p:nvGrpSpPr>
                <p:cNvPr id="6233" name="Group 54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48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50" name="Group 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52" name="AutoShap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53" name="AutoShap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51" name="AutoShap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49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34" name="Group 61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43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46" name="AutoShap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7" name="AutoShap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44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5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35" name="Group 67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3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39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1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2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37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38" name="Freeform 74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195" name="Group 75"/>
          <p:cNvGrpSpPr>
            <a:grpSpLocks/>
          </p:cNvGrpSpPr>
          <p:nvPr/>
        </p:nvGrpSpPr>
        <p:grpSpPr bwMode="auto">
          <a:xfrm>
            <a:off x="884238" y="1644650"/>
            <a:ext cx="5464175" cy="2379663"/>
            <a:chOff x="603" y="1036"/>
            <a:chExt cx="3729" cy="1499"/>
          </a:xfrm>
        </p:grpSpPr>
        <p:grpSp>
          <p:nvGrpSpPr>
            <p:cNvPr id="6199" name="Group 76"/>
            <p:cNvGrpSpPr>
              <a:grpSpLocks/>
            </p:cNvGrpSpPr>
            <p:nvPr/>
          </p:nvGrpSpPr>
          <p:grpSpPr bwMode="auto">
            <a:xfrm>
              <a:off x="3207" y="1036"/>
              <a:ext cx="1125" cy="174"/>
              <a:chOff x="3207" y="1036"/>
              <a:chExt cx="1125" cy="174"/>
            </a:xfrm>
          </p:grpSpPr>
          <p:sp>
            <p:nvSpPr>
              <p:cNvPr id="6226" name="Text Box 77"/>
              <p:cNvSpPr txBox="1">
                <a:spLocks noChangeArrowheads="1"/>
              </p:cNvSpPr>
              <p:nvPr/>
            </p:nvSpPr>
            <p:spPr bwMode="auto">
              <a:xfrm>
                <a:off x="3207" y="1036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27" name="Text Box 78"/>
              <p:cNvSpPr txBox="1">
                <a:spLocks noChangeArrowheads="1"/>
              </p:cNvSpPr>
              <p:nvPr/>
            </p:nvSpPr>
            <p:spPr bwMode="auto">
              <a:xfrm>
                <a:off x="3582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28" name="Text Box 79"/>
              <p:cNvSpPr txBox="1">
                <a:spLocks noChangeArrowheads="1"/>
              </p:cNvSpPr>
              <p:nvPr/>
            </p:nvSpPr>
            <p:spPr bwMode="auto">
              <a:xfrm>
                <a:off x="3957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  <p:grpSp>
          <p:nvGrpSpPr>
            <p:cNvPr id="6200" name="Group 80"/>
            <p:cNvGrpSpPr>
              <a:grpSpLocks/>
            </p:cNvGrpSpPr>
            <p:nvPr/>
          </p:nvGrpSpPr>
          <p:grpSpPr bwMode="auto">
            <a:xfrm>
              <a:off x="603" y="2160"/>
              <a:ext cx="3657" cy="375"/>
              <a:chOff x="603" y="2160"/>
              <a:chExt cx="3657" cy="375"/>
            </a:xfrm>
          </p:grpSpPr>
          <p:grpSp>
            <p:nvGrpSpPr>
              <p:cNvPr id="6201" name="Group 81"/>
              <p:cNvGrpSpPr>
                <a:grpSpLocks/>
              </p:cNvGrpSpPr>
              <p:nvPr/>
            </p:nvGrpSpPr>
            <p:grpSpPr bwMode="auto">
              <a:xfrm>
                <a:off x="603" y="2246"/>
                <a:ext cx="288" cy="289"/>
                <a:chOff x="3062" y="2736"/>
                <a:chExt cx="288" cy="289"/>
              </a:xfrm>
            </p:grpSpPr>
            <p:sp>
              <p:nvSpPr>
                <p:cNvPr id="6224" name="Freeform 82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5" name="Rectangle 83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6202" name="Group 84"/>
              <p:cNvGrpSpPr>
                <a:grpSpLocks/>
              </p:cNvGrpSpPr>
              <p:nvPr/>
            </p:nvGrpSpPr>
            <p:grpSpPr bwMode="auto">
              <a:xfrm>
                <a:off x="3223" y="2160"/>
                <a:ext cx="1037" cy="375"/>
                <a:chOff x="816" y="1843"/>
                <a:chExt cx="1037" cy="375"/>
              </a:xfrm>
            </p:grpSpPr>
            <p:grpSp>
              <p:nvGrpSpPr>
                <p:cNvPr id="6203" name="Group 85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1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20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22" name="AutoShape 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23" name="AutoShape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21" name="AutoShap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1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04" name="Group 92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13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16" name="AutoShap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7" name="AutoShap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1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15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05" name="Group 98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06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09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0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1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2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07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08" name="Freeform 105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226" name="Group 106"/>
          <p:cNvGrpSpPr>
            <a:grpSpLocks/>
          </p:cNvGrpSpPr>
          <p:nvPr/>
        </p:nvGrpSpPr>
        <p:grpSpPr bwMode="auto">
          <a:xfrm>
            <a:off x="884238" y="1644650"/>
            <a:ext cx="7108825" cy="2974975"/>
            <a:chOff x="603" y="1036"/>
            <a:chExt cx="4852" cy="1874"/>
          </a:xfrm>
        </p:grpSpPr>
        <p:grpSp>
          <p:nvGrpSpPr>
            <p:cNvPr id="6169" name="Group 107"/>
            <p:cNvGrpSpPr>
              <a:grpSpLocks/>
            </p:cNvGrpSpPr>
            <p:nvPr/>
          </p:nvGrpSpPr>
          <p:grpSpPr bwMode="auto">
            <a:xfrm>
              <a:off x="4330" y="1036"/>
              <a:ext cx="1125" cy="174"/>
              <a:chOff x="4330" y="1036"/>
              <a:chExt cx="1125" cy="174"/>
            </a:xfrm>
          </p:grpSpPr>
          <p:sp>
            <p:nvSpPr>
              <p:cNvPr id="6196" name="Text Box 108"/>
              <p:cNvSpPr txBox="1">
                <a:spLocks noChangeArrowheads="1"/>
              </p:cNvSpPr>
              <p:nvPr/>
            </p:nvSpPr>
            <p:spPr bwMode="auto">
              <a:xfrm>
                <a:off x="4330" y="1036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197" name="Text Box 109"/>
              <p:cNvSpPr txBox="1">
                <a:spLocks noChangeArrowheads="1"/>
              </p:cNvSpPr>
              <p:nvPr/>
            </p:nvSpPr>
            <p:spPr bwMode="auto">
              <a:xfrm>
                <a:off x="4705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198" name="Text Box 110"/>
              <p:cNvSpPr txBox="1">
                <a:spLocks noChangeArrowheads="1"/>
              </p:cNvSpPr>
              <p:nvPr/>
            </p:nvSpPr>
            <p:spPr bwMode="auto">
              <a:xfrm>
                <a:off x="5080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  <p:grpSp>
          <p:nvGrpSpPr>
            <p:cNvPr id="6170" name="Group 111"/>
            <p:cNvGrpSpPr>
              <a:grpSpLocks/>
            </p:cNvGrpSpPr>
            <p:nvPr/>
          </p:nvGrpSpPr>
          <p:grpSpPr bwMode="auto">
            <a:xfrm>
              <a:off x="603" y="2535"/>
              <a:ext cx="4780" cy="375"/>
              <a:chOff x="603" y="2535"/>
              <a:chExt cx="4780" cy="375"/>
            </a:xfrm>
          </p:grpSpPr>
          <p:grpSp>
            <p:nvGrpSpPr>
              <p:cNvPr id="6171" name="Group 112"/>
              <p:cNvGrpSpPr>
                <a:grpSpLocks/>
              </p:cNvGrpSpPr>
              <p:nvPr/>
            </p:nvGrpSpPr>
            <p:grpSpPr bwMode="auto">
              <a:xfrm>
                <a:off x="603" y="2621"/>
                <a:ext cx="288" cy="289"/>
                <a:chOff x="3062" y="2736"/>
                <a:chExt cx="288" cy="289"/>
              </a:xfrm>
            </p:grpSpPr>
            <p:sp>
              <p:nvSpPr>
                <p:cNvPr id="6194" name="Freeform 113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Rectangle 114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172" name="Group 115"/>
              <p:cNvGrpSpPr>
                <a:grpSpLocks/>
              </p:cNvGrpSpPr>
              <p:nvPr/>
            </p:nvGrpSpPr>
            <p:grpSpPr bwMode="auto">
              <a:xfrm>
                <a:off x="4346" y="2535"/>
                <a:ext cx="1037" cy="375"/>
                <a:chOff x="816" y="1843"/>
                <a:chExt cx="1037" cy="375"/>
              </a:xfrm>
            </p:grpSpPr>
            <p:grpSp>
              <p:nvGrpSpPr>
                <p:cNvPr id="6173" name="Group 116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188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190" name="Group 1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192" name="AutoShap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93" name="AutoShape 1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191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89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4" name="Group 123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183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186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7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84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85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5" name="Group 129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176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179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0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2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7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78" name="Freeform 136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161" name="Group 137"/>
          <p:cNvGrpSpPr>
            <a:grpSpLocks/>
          </p:cNvGrpSpPr>
          <p:nvPr/>
        </p:nvGrpSpPr>
        <p:grpSpPr bwMode="auto">
          <a:xfrm>
            <a:off x="1406525" y="1600200"/>
            <a:ext cx="6584950" cy="46038"/>
            <a:chOff x="960" y="979"/>
            <a:chExt cx="4493" cy="58"/>
          </a:xfrm>
        </p:grpSpPr>
        <p:sp>
          <p:nvSpPr>
            <p:cNvPr id="6162" name="Line 138"/>
            <p:cNvSpPr>
              <a:spLocks noChangeShapeType="1"/>
            </p:cNvSpPr>
            <p:nvPr/>
          </p:nvSpPr>
          <p:spPr bwMode="auto">
            <a:xfrm>
              <a:off x="960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139"/>
            <p:cNvSpPr>
              <a:spLocks noChangeShapeType="1"/>
            </p:cNvSpPr>
            <p:nvPr/>
          </p:nvSpPr>
          <p:spPr bwMode="auto">
            <a:xfrm>
              <a:off x="1709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140"/>
            <p:cNvSpPr>
              <a:spLocks noChangeShapeType="1"/>
            </p:cNvSpPr>
            <p:nvPr/>
          </p:nvSpPr>
          <p:spPr bwMode="auto">
            <a:xfrm>
              <a:off x="2458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Line 141"/>
            <p:cNvSpPr>
              <a:spLocks noChangeShapeType="1"/>
            </p:cNvSpPr>
            <p:nvPr/>
          </p:nvSpPr>
          <p:spPr bwMode="auto">
            <a:xfrm>
              <a:off x="3206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Line 142"/>
            <p:cNvSpPr>
              <a:spLocks noChangeShapeType="1"/>
            </p:cNvSpPr>
            <p:nvPr/>
          </p:nvSpPr>
          <p:spPr bwMode="auto">
            <a:xfrm>
              <a:off x="3955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7" name="Line 143"/>
            <p:cNvSpPr>
              <a:spLocks noChangeShapeType="1"/>
            </p:cNvSpPr>
            <p:nvPr/>
          </p:nvSpPr>
          <p:spPr bwMode="auto">
            <a:xfrm>
              <a:off x="4704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8" name="Line 144"/>
            <p:cNvSpPr>
              <a:spLocks noChangeShapeType="1"/>
            </p:cNvSpPr>
            <p:nvPr/>
          </p:nvSpPr>
          <p:spPr bwMode="auto">
            <a:xfrm>
              <a:off x="5453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7839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Detecting RAW Hazard after Load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18318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dirty="0" smtClean="0"/>
              <a:t>Detecting a RAW hazard after a Load instruction: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load</a:t>
            </a:r>
            <a:r>
              <a:rPr lang="en-US" dirty="0" smtClean="0"/>
              <a:t> instruction will be in the </a:t>
            </a:r>
            <a:r>
              <a:rPr lang="en-US" dirty="0" smtClean="0">
                <a:solidFill>
                  <a:srgbClr val="FF0000"/>
                </a:solidFill>
              </a:rPr>
              <a:t>EX</a:t>
            </a:r>
            <a:r>
              <a:rPr lang="en-US" dirty="0" smtClean="0"/>
              <a:t> stage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dirty="0" smtClean="0"/>
              <a:t>Instruction that depends on the load data is in the </a:t>
            </a:r>
            <a:r>
              <a:rPr lang="en-US" dirty="0" smtClean="0">
                <a:solidFill>
                  <a:srgbClr val="FF0000"/>
                </a:solidFill>
              </a:rPr>
              <a:t>ID </a:t>
            </a:r>
            <a:r>
              <a:rPr lang="en-US" dirty="0" smtClean="0"/>
              <a:t>stage</a:t>
            </a:r>
          </a:p>
          <a:p>
            <a:pPr eaLnBrk="1" hangingPunct="1">
              <a:spcBef>
                <a:spcPct val="60000"/>
              </a:spcBef>
            </a:pPr>
            <a:r>
              <a:rPr lang="en-US" dirty="0" smtClean="0"/>
              <a:t>Condition for stalling the pipeline</a:t>
            </a:r>
          </a:p>
          <a:p>
            <a:pPr lvl="1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if	((</a:t>
            </a:r>
            <a:r>
              <a:rPr lang="en-US" dirty="0" err="1" smtClean="0">
                <a:solidFill>
                  <a:srgbClr val="000099"/>
                </a:solidFill>
                <a:latin typeface="Comic Sans MS" pitchFamily="66" charset="0"/>
              </a:rPr>
              <a:t>EX.MemRd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 == 1)  		// Detect Load in EX stage</a:t>
            </a:r>
          </a:p>
          <a:p>
            <a:pPr lvl="1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 (ForwardA==1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 ForwardB==1))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Stall</a:t>
            </a:r>
            <a:r>
              <a:rPr lang="en-US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 // RAW Hazard</a:t>
            </a:r>
          </a:p>
          <a:p>
            <a:pPr eaLnBrk="1" hangingPunct="1">
              <a:spcBef>
                <a:spcPct val="60000"/>
              </a:spcBef>
            </a:pPr>
            <a:r>
              <a:rPr lang="en-US" dirty="0" smtClean="0"/>
              <a:t>Insert a </a:t>
            </a:r>
            <a:r>
              <a:rPr lang="en-US" dirty="0" smtClean="0">
                <a:solidFill>
                  <a:srgbClr val="FF0000"/>
                </a:solidFill>
              </a:rPr>
              <a:t>bubble</a:t>
            </a:r>
            <a:r>
              <a:rPr lang="en-US" dirty="0" smtClean="0"/>
              <a:t> into the </a:t>
            </a:r>
            <a:r>
              <a:rPr lang="en-US" dirty="0" smtClean="0">
                <a:solidFill>
                  <a:srgbClr val="FF0000"/>
                </a:solidFill>
              </a:rPr>
              <a:t>EX</a:t>
            </a:r>
            <a:r>
              <a:rPr lang="en-US" dirty="0" smtClean="0"/>
              <a:t> stage after a load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dirty="0" smtClean="0"/>
              <a:t>Bubble is a </a:t>
            </a:r>
            <a:r>
              <a:rPr lang="en-US" dirty="0" smtClean="0">
                <a:solidFill>
                  <a:srgbClr val="FF0000"/>
                </a:solidFill>
              </a:rPr>
              <a:t>no-op</a:t>
            </a:r>
            <a:r>
              <a:rPr lang="en-US" dirty="0" smtClean="0"/>
              <a:t> that wastes one clock cycle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dirty="0" smtClean="0"/>
              <a:t>Delays the dependent instruction after load by one cycle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dirty="0" smtClean="0"/>
              <a:t>Because of RAW hazard</a:t>
            </a:r>
            <a:endParaRPr lang="en-US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65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47198" y="5072082"/>
            <a:ext cx="6743702" cy="1160483"/>
            <a:chOff x="1247198" y="5033677"/>
            <a:chExt cx="6743702" cy="1160483"/>
          </a:xfrm>
        </p:grpSpPr>
        <p:grpSp>
          <p:nvGrpSpPr>
            <p:cNvPr id="6" name="Group 5"/>
            <p:cNvGrpSpPr/>
            <p:nvPr/>
          </p:nvGrpSpPr>
          <p:grpSpPr>
            <a:xfrm>
              <a:off x="1247198" y="5640915"/>
              <a:ext cx="6743702" cy="553245"/>
              <a:chOff x="1247198" y="5640915"/>
              <a:chExt cx="6743702" cy="553245"/>
            </a:xfrm>
          </p:grpSpPr>
          <p:sp>
            <p:nvSpPr>
              <p:cNvPr id="189" name="Rectangle 54"/>
              <p:cNvSpPr>
                <a:spLocks noChangeArrowheads="1"/>
              </p:cNvSpPr>
              <p:nvPr/>
            </p:nvSpPr>
            <p:spPr bwMode="auto">
              <a:xfrm>
                <a:off x="5123752" y="5640915"/>
                <a:ext cx="8471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7" name="Group 176"/>
              <p:cNvGrpSpPr/>
              <p:nvPr/>
            </p:nvGrpSpPr>
            <p:grpSpPr>
              <a:xfrm>
                <a:off x="5800149" y="5735372"/>
                <a:ext cx="512884" cy="366713"/>
                <a:chOff x="3341111" y="4968181"/>
                <a:chExt cx="512884" cy="366713"/>
              </a:xfrm>
            </p:grpSpPr>
            <p:sp>
              <p:nvSpPr>
                <p:cNvPr id="179" name="Freeform 22"/>
                <p:cNvSpPr>
                  <a:spLocks/>
                </p:cNvSpPr>
                <p:nvPr/>
              </p:nvSpPr>
              <p:spPr bwMode="auto">
                <a:xfrm>
                  <a:off x="3600488" y="4968181"/>
                  <a:ext cx="168519" cy="366713"/>
                </a:xfrm>
                <a:custGeom>
                  <a:avLst/>
                  <a:gdLst>
                    <a:gd name="T0" fmla="*/ 0 w 115"/>
                    <a:gd name="T1" fmla="*/ 0 h 231"/>
                    <a:gd name="T2" fmla="*/ 115 w 115"/>
                    <a:gd name="T3" fmla="*/ 0 h 231"/>
                    <a:gd name="T4" fmla="*/ 115 w 115"/>
                    <a:gd name="T5" fmla="*/ 231 h 231"/>
                    <a:gd name="T6" fmla="*/ 0 w 115"/>
                    <a:gd name="T7" fmla="*/ 231 h 2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5" h="231">
                      <a:moveTo>
                        <a:pt x="0" y="0"/>
                      </a:moveTo>
                      <a:lnTo>
                        <a:pt x="115" y="0"/>
                      </a:lnTo>
                      <a:lnTo>
                        <a:pt x="115" y="231"/>
                      </a:lnTo>
                      <a:lnTo>
                        <a:pt x="0" y="23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8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30499" y="4968181"/>
                  <a:ext cx="338504" cy="366713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1400" dirty="0"/>
                    <a:t>Reg</a:t>
                  </a:r>
                </a:p>
              </p:txBody>
            </p:sp>
            <p:grpSp>
              <p:nvGrpSpPr>
                <p:cNvPr id="181" name="Group 26"/>
                <p:cNvGrpSpPr>
                  <a:grpSpLocks/>
                </p:cNvGrpSpPr>
                <p:nvPr/>
              </p:nvGrpSpPr>
              <p:grpSpPr bwMode="auto">
                <a:xfrm>
                  <a:off x="3769003" y="5061843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18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2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220593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096768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50" name="Text Box 32"/>
              <p:cNvSpPr txBox="1">
                <a:spLocks noChangeArrowheads="1"/>
              </p:cNvSpPr>
              <p:nvPr/>
            </p:nvSpPr>
            <p:spPr bwMode="auto">
              <a:xfrm>
                <a:off x="1247198" y="5792827"/>
                <a:ext cx="1749425" cy="320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Comic Sans MS" pitchFamily="66" charset="0"/>
                  </a:rPr>
                  <a:t>or	</a:t>
                </a:r>
                <a:r>
                  <a:rPr lang="en-US" sz="1600" dirty="0" smtClean="0">
                    <a:latin typeface="Comic Sans MS" pitchFamily="66" charset="0"/>
                  </a:rPr>
                  <a:t>$t6</a:t>
                </a:r>
                <a:r>
                  <a:rPr lang="en-US" sz="1600" dirty="0">
                    <a:latin typeface="Comic Sans MS" pitchFamily="66" charset="0"/>
                  </a:rPr>
                  <a:t>, </a:t>
                </a:r>
                <a:r>
                  <a:rPr lang="en-US" sz="1600" dirty="0" smtClean="0">
                    <a:latin typeface="Comic Sans MS" pitchFamily="66" charset="0"/>
                  </a:rPr>
                  <a:t>$s3</a:t>
                </a:r>
                <a:r>
                  <a:rPr lang="en-US" sz="1600" dirty="0">
                    <a:latin typeface="Comic Sans MS" pitchFamily="66" charset="0"/>
                  </a:rPr>
                  <a:t>, </a:t>
                </a:r>
                <a:r>
                  <a:rPr lang="en-US" sz="16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$s2</a:t>
                </a:r>
                <a:endParaRPr lang="en-US" sz="16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4052" name="Line 42"/>
              <p:cNvSpPr>
                <a:spLocks noChangeShapeType="1"/>
              </p:cNvSpPr>
              <p:nvPr/>
            </p:nvSpPr>
            <p:spPr bwMode="auto">
              <a:xfrm>
                <a:off x="5627111" y="5921110"/>
                <a:ext cx="841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3" name="Rectangle 43"/>
              <p:cNvSpPr>
                <a:spLocks noChangeArrowheads="1"/>
              </p:cNvSpPr>
              <p:nvPr/>
            </p:nvSpPr>
            <p:spPr bwMode="auto">
              <a:xfrm>
                <a:off x="5711249" y="5646472"/>
                <a:ext cx="84138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9" name="Text Box 46"/>
              <p:cNvSpPr txBox="1">
                <a:spLocks noChangeArrowheads="1"/>
              </p:cNvSpPr>
              <p:nvPr/>
            </p:nvSpPr>
            <p:spPr bwMode="auto">
              <a:xfrm>
                <a:off x="5288974" y="5736953"/>
                <a:ext cx="338138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IM</a:t>
                </a:r>
              </a:p>
            </p:txBody>
          </p:sp>
          <p:sp>
            <p:nvSpPr>
              <p:cNvPr id="44149" name="Rectangle 73"/>
              <p:cNvSpPr>
                <a:spLocks noChangeArrowheads="1"/>
              </p:cNvSpPr>
              <p:nvPr/>
            </p:nvSpPr>
            <p:spPr bwMode="auto">
              <a:xfrm>
                <a:off x="6304119" y="5646472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0" name="Line 84"/>
              <p:cNvSpPr>
                <a:spLocks noChangeShapeType="1"/>
              </p:cNvSpPr>
              <p:nvPr/>
            </p:nvSpPr>
            <p:spPr bwMode="auto">
              <a:xfrm>
                <a:off x="7398749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32" name="Group 86"/>
              <p:cNvGrpSpPr>
                <a:grpSpLocks/>
              </p:cNvGrpSpPr>
              <p:nvPr/>
            </p:nvGrpSpPr>
            <p:grpSpPr bwMode="auto">
              <a:xfrm>
                <a:off x="7060168" y="5736960"/>
                <a:ext cx="338581" cy="366713"/>
                <a:chOff x="1910" y="3139"/>
                <a:chExt cx="231" cy="231"/>
              </a:xfrm>
            </p:grpSpPr>
            <p:sp>
              <p:nvSpPr>
                <p:cNvPr id="44136" name="Rectangle 87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7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sz="1600"/>
                    <a:t>DM</a:t>
                  </a:r>
                </a:p>
              </p:txBody>
            </p:sp>
          </p:grpSp>
          <p:sp>
            <p:nvSpPr>
              <p:cNvPr id="44133" name="Rectangle 89"/>
              <p:cNvSpPr>
                <a:spLocks noChangeArrowheads="1"/>
              </p:cNvSpPr>
              <p:nvPr/>
            </p:nvSpPr>
            <p:spPr bwMode="auto">
              <a:xfrm>
                <a:off x="7483761" y="5646472"/>
                <a:ext cx="8501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5" name="Line 91"/>
              <p:cNvSpPr>
                <a:spLocks noChangeShapeType="1"/>
              </p:cNvSpPr>
              <p:nvPr/>
            </p:nvSpPr>
            <p:spPr bwMode="auto">
              <a:xfrm>
                <a:off x="6976622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7" name="Text Box 95"/>
              <p:cNvSpPr txBox="1">
                <a:spLocks noChangeArrowheads="1"/>
              </p:cNvSpPr>
              <p:nvPr/>
            </p:nvSpPr>
            <p:spPr bwMode="auto">
              <a:xfrm>
                <a:off x="7652319" y="5736960"/>
                <a:ext cx="338581" cy="365125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44128" name="Freeform 96"/>
              <p:cNvSpPr>
                <a:spLocks/>
              </p:cNvSpPr>
              <p:nvPr/>
            </p:nvSpPr>
            <p:spPr bwMode="auto">
              <a:xfrm flipH="1">
                <a:off x="7652319" y="5736960"/>
                <a:ext cx="168558" cy="366713"/>
              </a:xfrm>
              <a:custGeom>
                <a:avLst/>
                <a:gdLst>
                  <a:gd name="T0" fmla="*/ 0 w 115"/>
                  <a:gd name="T1" fmla="*/ 0 h 231"/>
                  <a:gd name="T2" fmla="*/ 115 w 115"/>
                  <a:gd name="T3" fmla="*/ 0 h 231"/>
                  <a:gd name="T4" fmla="*/ 115 w 115"/>
                  <a:gd name="T5" fmla="*/ 231 h 231"/>
                  <a:gd name="T6" fmla="*/ 0 w 115"/>
                  <a:gd name="T7" fmla="*/ 231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29" name="Line 97"/>
              <p:cNvSpPr>
                <a:spLocks noChangeShapeType="1"/>
              </p:cNvSpPr>
              <p:nvPr/>
            </p:nvSpPr>
            <p:spPr bwMode="auto">
              <a:xfrm>
                <a:off x="7567307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0" name="Freeform 100"/>
              <p:cNvSpPr>
                <a:spLocks/>
              </p:cNvSpPr>
              <p:nvPr/>
            </p:nvSpPr>
            <p:spPr bwMode="auto">
              <a:xfrm>
                <a:off x="6470949" y="5692510"/>
                <a:ext cx="337116" cy="457200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25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113 w 259"/>
                  <a:gd name="T11" fmla="*/ 58 h 288"/>
                  <a:gd name="T12" fmla="*/ 113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21" name="Line 101"/>
              <p:cNvSpPr>
                <a:spLocks noChangeShapeType="1"/>
              </p:cNvSpPr>
              <p:nvPr/>
            </p:nvSpPr>
            <p:spPr bwMode="auto">
              <a:xfrm>
                <a:off x="6808064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22" name="Group 102"/>
              <p:cNvGrpSpPr>
                <a:grpSpLocks/>
              </p:cNvGrpSpPr>
              <p:nvPr/>
            </p:nvGrpSpPr>
            <p:grpSpPr bwMode="auto">
              <a:xfrm>
                <a:off x="6385937" y="5830623"/>
                <a:ext cx="85012" cy="182563"/>
                <a:chOff x="2544" y="3197"/>
                <a:chExt cx="202" cy="115"/>
              </a:xfrm>
            </p:grpSpPr>
            <p:sp>
              <p:nvSpPr>
                <p:cNvPr id="44123" name="Line 10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4" name="Line 10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18" name="Text Box 105"/>
              <p:cNvSpPr txBox="1">
                <a:spLocks noChangeArrowheads="1"/>
              </p:cNvSpPr>
              <p:nvPr/>
            </p:nvSpPr>
            <p:spPr bwMode="auto">
              <a:xfrm>
                <a:off x="6513455" y="5830622"/>
                <a:ext cx="294610" cy="228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4119" name="Rectangle 106"/>
              <p:cNvSpPr>
                <a:spLocks noChangeArrowheads="1"/>
              </p:cNvSpPr>
              <p:nvPr/>
            </p:nvSpPr>
            <p:spPr bwMode="auto">
              <a:xfrm>
                <a:off x="6893076" y="5646472"/>
                <a:ext cx="83546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Freeform 62"/>
              <p:cNvSpPr>
                <a:spLocks/>
              </p:cNvSpPr>
              <p:nvPr/>
            </p:nvSpPr>
            <p:spPr bwMode="auto">
              <a:xfrm>
                <a:off x="7016961" y="5684845"/>
                <a:ext cx="422578" cy="237515"/>
              </a:xfrm>
              <a:custGeom>
                <a:avLst/>
                <a:gdLst>
                  <a:gd name="T0" fmla="*/ 0 w 317"/>
                  <a:gd name="T1" fmla="*/ 144 h 144"/>
                  <a:gd name="T2" fmla="*/ 0 w 317"/>
                  <a:gd name="T3" fmla="*/ 0 h 144"/>
                  <a:gd name="T4" fmla="*/ 165 w 317"/>
                  <a:gd name="T5" fmla="*/ 0 h 144"/>
                  <a:gd name="T6" fmla="*/ 165 w 317"/>
                  <a:gd name="T7" fmla="*/ 87 h 144"/>
                  <a:gd name="T8" fmla="*/ 183 w 317"/>
                  <a:gd name="T9" fmla="*/ 87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connsiteX0" fmla="*/ 0 w 9085"/>
                  <a:gd name="connsiteY0" fmla="*/ 10000 h 10000"/>
                  <a:gd name="connsiteX1" fmla="*/ 0 w 9085"/>
                  <a:gd name="connsiteY1" fmla="*/ 0 h 10000"/>
                  <a:gd name="connsiteX2" fmla="*/ 9085 w 9085"/>
                  <a:gd name="connsiteY2" fmla="*/ 0 h 10000"/>
                  <a:gd name="connsiteX3" fmla="*/ 9085 w 9085"/>
                  <a:gd name="connsiteY3" fmla="*/ 6042 h 10000"/>
                  <a:gd name="connsiteX0" fmla="*/ 0 w 10000"/>
                  <a:gd name="connsiteY0" fmla="*/ 10000 h 10390"/>
                  <a:gd name="connsiteX1" fmla="*/ 0 w 10000"/>
                  <a:gd name="connsiteY1" fmla="*/ 0 h 10390"/>
                  <a:gd name="connsiteX2" fmla="*/ 10000 w 10000"/>
                  <a:gd name="connsiteY2" fmla="*/ 0 h 10390"/>
                  <a:gd name="connsiteX3" fmla="*/ 10000 w 10000"/>
                  <a:gd name="connsiteY3" fmla="*/ 10390 h 1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00" h="1039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39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1" name="Line 53"/>
              <p:cNvSpPr>
                <a:spLocks noChangeShapeType="1"/>
              </p:cNvSpPr>
              <p:nvPr/>
            </p:nvSpPr>
            <p:spPr bwMode="auto">
              <a:xfrm>
                <a:off x="5212346" y="5922699"/>
                <a:ext cx="83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2" name="Rectangle 131"/>
            <p:cNvSpPr>
              <a:spLocks noChangeArrowheads="1"/>
            </p:cNvSpPr>
            <p:nvPr/>
          </p:nvSpPr>
          <p:spPr bwMode="auto">
            <a:xfrm>
              <a:off x="5713460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" name="Group 135"/>
            <p:cNvGrpSpPr>
              <a:grpSpLocks/>
            </p:cNvGrpSpPr>
            <p:nvPr/>
          </p:nvGrpSpPr>
          <p:grpSpPr bwMode="auto">
            <a:xfrm>
              <a:off x="6979282" y="5125747"/>
              <a:ext cx="423405" cy="365125"/>
              <a:chOff x="3465" y="2159"/>
              <a:chExt cx="289" cy="230"/>
            </a:xfrm>
          </p:grpSpPr>
          <p:sp>
            <p:nvSpPr>
              <p:cNvPr id="196" name="Text Box 136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198" name="Line 13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9" name="Group 139"/>
            <p:cNvGrpSpPr>
              <a:grpSpLocks/>
            </p:cNvGrpSpPr>
            <p:nvPr/>
          </p:nvGrpSpPr>
          <p:grpSpPr bwMode="auto">
            <a:xfrm>
              <a:off x="5801365" y="5035265"/>
              <a:ext cx="590423" cy="547688"/>
              <a:chOff x="2659" y="2102"/>
              <a:chExt cx="403" cy="345"/>
            </a:xfrm>
          </p:grpSpPr>
          <p:grpSp>
            <p:nvGrpSpPr>
              <p:cNvPr id="200" name="Group 140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203" name="Freeform 141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25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113 w 259"/>
                    <a:gd name="T11" fmla="*/ 58 h 288"/>
                    <a:gd name="T12" fmla="*/ 113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04" name="Line 142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5" name="Group 143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206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7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1" name="Text Box 146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</a:pPr>
                <a:r>
                  <a:rPr 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202" name="Rectangle 147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8" name="Line 149"/>
            <p:cNvSpPr>
              <a:spLocks noChangeShapeType="1"/>
            </p:cNvSpPr>
            <p:nvPr/>
          </p:nvSpPr>
          <p:spPr bwMode="auto">
            <a:xfrm>
              <a:off x="6810799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9" name="Group 151"/>
            <p:cNvGrpSpPr>
              <a:grpSpLocks/>
            </p:cNvGrpSpPr>
            <p:nvPr/>
          </p:nvGrpSpPr>
          <p:grpSpPr bwMode="auto">
            <a:xfrm>
              <a:off x="6472367" y="5125753"/>
              <a:ext cx="338432" cy="366713"/>
              <a:chOff x="1910" y="3139"/>
              <a:chExt cx="231" cy="231"/>
            </a:xfrm>
          </p:grpSpPr>
          <p:sp>
            <p:nvSpPr>
              <p:cNvPr id="210" name="Rectangle 15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Text Box 15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DM</a:t>
                </a:r>
              </a:p>
            </p:txBody>
          </p:sp>
        </p:grpSp>
        <p:sp>
          <p:nvSpPr>
            <p:cNvPr id="212" name="Rectangle 154"/>
            <p:cNvSpPr>
              <a:spLocks noChangeArrowheads="1"/>
            </p:cNvSpPr>
            <p:nvPr/>
          </p:nvSpPr>
          <p:spPr bwMode="auto">
            <a:xfrm>
              <a:off x="6895773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156"/>
            <p:cNvSpPr>
              <a:spLocks noChangeShapeType="1"/>
            </p:cNvSpPr>
            <p:nvPr/>
          </p:nvSpPr>
          <p:spPr bwMode="auto">
            <a:xfrm>
              <a:off x="6388858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Rectangle 157"/>
            <p:cNvSpPr>
              <a:spLocks noChangeArrowheads="1"/>
            </p:cNvSpPr>
            <p:nvPr/>
          </p:nvSpPr>
          <p:spPr bwMode="auto">
            <a:xfrm>
              <a:off x="5123037" y="5033677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" name="Group 214"/>
            <p:cNvGrpSpPr/>
            <p:nvPr/>
          </p:nvGrpSpPr>
          <p:grpSpPr>
            <a:xfrm>
              <a:off x="5197059" y="5124164"/>
              <a:ext cx="512884" cy="366713"/>
              <a:chOff x="3341111" y="4968181"/>
              <a:chExt cx="512884" cy="366713"/>
            </a:xfrm>
          </p:grpSpPr>
          <p:sp>
            <p:nvSpPr>
              <p:cNvPr id="217" name="Freeform 22"/>
              <p:cNvSpPr>
                <a:spLocks/>
              </p:cNvSpPr>
              <p:nvPr/>
            </p:nvSpPr>
            <p:spPr bwMode="auto">
              <a:xfrm>
                <a:off x="3600488" y="4968181"/>
                <a:ext cx="168519" cy="366713"/>
              </a:xfrm>
              <a:custGeom>
                <a:avLst/>
                <a:gdLst>
                  <a:gd name="T0" fmla="*/ 0 w 115"/>
                  <a:gd name="T1" fmla="*/ 0 h 231"/>
                  <a:gd name="T2" fmla="*/ 115 w 115"/>
                  <a:gd name="T3" fmla="*/ 0 h 231"/>
                  <a:gd name="T4" fmla="*/ 115 w 115"/>
                  <a:gd name="T5" fmla="*/ 231 h 231"/>
                  <a:gd name="T6" fmla="*/ 0 w 115"/>
                  <a:gd name="T7" fmla="*/ 231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" name="Text Box 24"/>
              <p:cNvSpPr txBox="1">
                <a:spLocks noChangeArrowheads="1"/>
              </p:cNvSpPr>
              <p:nvPr/>
            </p:nvSpPr>
            <p:spPr bwMode="auto">
              <a:xfrm>
                <a:off x="3430499" y="4968181"/>
                <a:ext cx="338504" cy="366713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grpSp>
            <p:nvGrpSpPr>
              <p:cNvPr id="219" name="Group 26"/>
              <p:cNvGrpSpPr>
                <a:grpSpLocks/>
              </p:cNvGrpSpPr>
              <p:nvPr/>
            </p:nvGrpSpPr>
            <p:grpSpPr bwMode="auto">
              <a:xfrm>
                <a:off x="3769003" y="5061843"/>
                <a:ext cx="84992" cy="182563"/>
                <a:chOff x="2544" y="3197"/>
                <a:chExt cx="202" cy="115"/>
              </a:xfrm>
            </p:grpSpPr>
            <p:sp>
              <p:nvSpPr>
                <p:cNvPr id="222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3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0" name="Line 30"/>
              <p:cNvSpPr>
                <a:spLocks noChangeShapeType="1"/>
              </p:cNvSpPr>
              <p:nvPr/>
            </p:nvSpPr>
            <p:spPr bwMode="auto">
              <a:xfrm>
                <a:off x="3341111" y="5220593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30"/>
              <p:cNvSpPr>
                <a:spLocks noChangeShapeType="1"/>
              </p:cNvSpPr>
              <p:nvPr/>
            </p:nvSpPr>
            <p:spPr bwMode="auto">
              <a:xfrm>
                <a:off x="3341111" y="5096768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" name="Freeform 62"/>
            <p:cNvSpPr>
              <a:spLocks/>
            </p:cNvSpPr>
            <p:nvPr/>
          </p:nvSpPr>
          <p:spPr bwMode="auto">
            <a:xfrm>
              <a:off x="6432725" y="5082343"/>
              <a:ext cx="422578" cy="237515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165 w 317"/>
                <a:gd name="T5" fmla="*/ 0 h 144"/>
                <a:gd name="T6" fmla="*/ 165 w 317"/>
                <a:gd name="T7" fmla="*/ 87 h 144"/>
                <a:gd name="T8" fmla="*/ 183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390"/>
                <a:gd name="connsiteX1" fmla="*/ 0 w 10000"/>
                <a:gd name="connsiteY1" fmla="*/ 0 h 10390"/>
                <a:gd name="connsiteX2" fmla="*/ 10000 w 10000"/>
                <a:gd name="connsiteY2" fmla="*/ 0 h 10390"/>
                <a:gd name="connsiteX3" fmla="*/ 10000 w 10000"/>
                <a:gd name="connsiteY3" fmla="*/ 10390 h 1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234498" y="3872523"/>
            <a:ext cx="3379789" cy="1143795"/>
            <a:chOff x="1234498" y="3834118"/>
            <a:chExt cx="3379789" cy="1143795"/>
          </a:xfrm>
        </p:grpSpPr>
        <p:sp>
          <p:nvSpPr>
            <p:cNvPr id="188" name="Rectangle 54"/>
            <p:cNvSpPr>
              <a:spLocks noChangeArrowheads="1"/>
            </p:cNvSpPr>
            <p:nvPr/>
          </p:nvSpPr>
          <p:spPr bwMode="auto">
            <a:xfrm>
              <a:off x="3933295" y="4430225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0" name="Text Box 107"/>
            <p:cNvSpPr txBox="1">
              <a:spLocks noChangeArrowheads="1"/>
            </p:cNvSpPr>
            <p:nvPr/>
          </p:nvSpPr>
          <p:spPr bwMode="auto">
            <a:xfrm>
              <a:off x="1247198" y="4519918"/>
              <a:ext cx="17494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Comic Sans MS" pitchFamily="66" charset="0"/>
                </a:rPr>
                <a:t>add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latin typeface="Comic Sans MS" pitchFamily="66" charset="0"/>
                </a:rPr>
                <a:t>$s4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latin typeface="Comic Sans MS" pitchFamily="66" charset="0"/>
                </a:rPr>
                <a:t>$t5</a:t>
              </a:r>
              <a:endParaRPr lang="en-US" sz="1600" dirty="0">
                <a:latin typeface="Comic Sans MS" pitchFamily="66" charset="0"/>
              </a:endParaRPr>
            </a:p>
          </p:txBody>
        </p:sp>
        <p:grpSp>
          <p:nvGrpSpPr>
            <p:cNvPr id="44071" name="Group 108"/>
            <p:cNvGrpSpPr>
              <a:grpSpLocks/>
            </p:cNvGrpSpPr>
            <p:nvPr/>
          </p:nvGrpSpPr>
          <p:grpSpPr bwMode="auto">
            <a:xfrm>
              <a:off x="4107874" y="4429430"/>
              <a:ext cx="506413" cy="547688"/>
              <a:chOff x="1910" y="2102"/>
              <a:chExt cx="346" cy="345"/>
            </a:xfrm>
          </p:grpSpPr>
          <p:sp>
            <p:nvSpPr>
              <p:cNvPr id="44109" name="Line 109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0" name="Rectangle 110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3" name="Text Box 113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/>
                  <a:t>IM</a:t>
                </a:r>
              </a:p>
            </p:txBody>
          </p:sp>
        </p:grpSp>
        <p:sp>
          <p:nvSpPr>
            <p:cNvPr id="190" name="Line 53"/>
            <p:cNvSpPr>
              <a:spLocks noChangeShapeType="1"/>
            </p:cNvSpPr>
            <p:nvPr/>
          </p:nvSpPr>
          <p:spPr bwMode="auto">
            <a:xfrm>
              <a:off x="4025487" y="4704069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70" name="Group 23"/>
            <p:cNvGrpSpPr>
              <a:grpSpLocks/>
            </p:cNvGrpSpPr>
            <p:nvPr/>
          </p:nvGrpSpPr>
          <p:grpSpPr bwMode="auto">
            <a:xfrm>
              <a:off x="4017871" y="3834118"/>
              <a:ext cx="596411" cy="547688"/>
              <a:chOff x="2252" y="2102"/>
              <a:chExt cx="407" cy="345"/>
            </a:xfrm>
          </p:grpSpPr>
          <p:sp>
            <p:nvSpPr>
              <p:cNvPr id="44171" name="Text Box 24"/>
              <p:cNvSpPr txBox="1">
                <a:spLocks noChangeArrowheads="1"/>
              </p:cNvSpPr>
              <p:nvPr/>
            </p:nvSpPr>
            <p:spPr bwMode="auto">
              <a:xfrm>
                <a:off x="2313" y="2159"/>
                <a:ext cx="231" cy="231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grpSp>
            <p:nvGrpSpPr>
              <p:cNvPr id="44173" name="Group 26"/>
              <p:cNvGrpSpPr>
                <a:grpSpLocks/>
              </p:cNvGrpSpPr>
              <p:nvPr/>
            </p:nvGrpSpPr>
            <p:grpSpPr bwMode="auto">
              <a:xfrm>
                <a:off x="2544" y="2218"/>
                <a:ext cx="58" cy="115"/>
                <a:chOff x="2544" y="3197"/>
                <a:chExt cx="202" cy="115"/>
              </a:xfrm>
            </p:grpSpPr>
            <p:sp>
              <p:nvSpPr>
                <p:cNvPr id="44176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77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74" name="Rectangle 29"/>
              <p:cNvSpPr>
                <a:spLocks noChangeArrowheads="1"/>
              </p:cNvSpPr>
              <p:nvPr/>
            </p:nvSpPr>
            <p:spPr bwMode="auto">
              <a:xfrm>
                <a:off x="2601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5" name="Line 30"/>
              <p:cNvSpPr>
                <a:spLocks noChangeShapeType="1"/>
              </p:cNvSpPr>
              <p:nvPr/>
            </p:nvSpPr>
            <p:spPr bwMode="auto">
              <a:xfrm>
                <a:off x="2252" y="2318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30"/>
              <p:cNvSpPr>
                <a:spLocks noChangeShapeType="1"/>
              </p:cNvSpPr>
              <p:nvPr/>
            </p:nvSpPr>
            <p:spPr bwMode="auto">
              <a:xfrm>
                <a:off x="2252" y="2240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58" name="Text Box 51"/>
            <p:cNvSpPr txBox="1">
              <a:spLocks noChangeArrowheads="1"/>
            </p:cNvSpPr>
            <p:nvPr/>
          </p:nvSpPr>
          <p:spPr bwMode="auto">
            <a:xfrm>
              <a:off x="1234498" y="3924605"/>
              <a:ext cx="17621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err="1">
                  <a:latin typeface="Comic Sans MS" pitchFamily="66" charset="0"/>
                </a:rPr>
                <a:t>lw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 dirty="0">
                  <a:latin typeface="Comic Sans MS" pitchFamily="66" charset="0"/>
                </a:rPr>
                <a:t>, 20</a:t>
              </a:r>
              <a:r>
                <a:rPr lang="en-US" sz="1600" dirty="0" smtClean="0">
                  <a:latin typeface="Comic Sans MS" pitchFamily="66" charset="0"/>
                </a:rPr>
                <a:t>($s1</a:t>
              </a:r>
              <a:r>
                <a:rPr lang="en-US" sz="16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44153" name="Line 53"/>
            <p:cNvSpPr>
              <a:spLocks noChangeShapeType="1"/>
            </p:cNvSpPr>
            <p:nvPr/>
          </p:nvSpPr>
          <p:spPr bwMode="auto">
            <a:xfrm>
              <a:off x="3849413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54" name="Rectangle 54"/>
            <p:cNvSpPr>
              <a:spLocks noChangeArrowheads="1"/>
            </p:cNvSpPr>
            <p:nvPr/>
          </p:nvSpPr>
          <p:spPr bwMode="auto">
            <a:xfrm>
              <a:off x="3932669" y="3834118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57" name="Text Box 57"/>
            <p:cNvSpPr txBox="1">
              <a:spLocks noChangeArrowheads="1"/>
            </p:cNvSpPr>
            <p:nvPr/>
          </p:nvSpPr>
          <p:spPr bwMode="auto">
            <a:xfrm>
              <a:off x="3512006" y="3924599"/>
              <a:ext cx="33740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/>
                <a:t>IM</a:t>
              </a:r>
            </a:p>
          </p:txBody>
        </p:sp>
        <p:sp>
          <p:nvSpPr>
            <p:cNvPr id="154" name="Line 53"/>
            <p:cNvSpPr>
              <a:spLocks noChangeShapeType="1"/>
            </p:cNvSpPr>
            <p:nvPr/>
          </p:nvSpPr>
          <p:spPr bwMode="auto">
            <a:xfrm>
              <a:off x="3428749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Rectangle 54"/>
            <p:cNvSpPr>
              <a:spLocks noChangeArrowheads="1"/>
            </p:cNvSpPr>
            <p:nvPr/>
          </p:nvSpPr>
          <p:spPr bwMode="auto">
            <a:xfrm>
              <a:off x="3341111" y="3835706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14286" y="3872523"/>
            <a:ext cx="591387" cy="1141413"/>
            <a:chOff x="4614286" y="3834118"/>
            <a:chExt cx="591387" cy="1141413"/>
          </a:xfrm>
        </p:grpSpPr>
        <p:sp>
          <p:nvSpPr>
            <p:cNvPr id="44077" name="Rectangle 157"/>
            <p:cNvSpPr>
              <a:spLocks noChangeArrowheads="1"/>
            </p:cNvSpPr>
            <p:nvPr/>
          </p:nvSpPr>
          <p:spPr bwMode="auto">
            <a:xfrm>
              <a:off x="5120699" y="4427843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Text Box 107"/>
            <p:cNvSpPr txBox="1">
              <a:spLocks noChangeArrowheads="1"/>
            </p:cNvSpPr>
            <p:nvPr/>
          </p:nvSpPr>
          <p:spPr bwMode="auto">
            <a:xfrm>
              <a:off x="4648846" y="4517592"/>
              <a:ext cx="4356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stall</a:t>
              </a:r>
              <a:endParaRPr lang="en-US" sz="16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4162" name="Rectangle 41"/>
            <p:cNvSpPr>
              <a:spLocks noChangeArrowheads="1"/>
            </p:cNvSpPr>
            <p:nvPr/>
          </p:nvSpPr>
          <p:spPr bwMode="auto">
            <a:xfrm>
              <a:off x="5121309" y="3834118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60" name="Group 34"/>
            <p:cNvGrpSpPr>
              <a:grpSpLocks/>
            </p:cNvGrpSpPr>
            <p:nvPr/>
          </p:nvGrpSpPr>
          <p:grpSpPr bwMode="auto">
            <a:xfrm>
              <a:off x="4614286" y="3880156"/>
              <a:ext cx="507023" cy="457200"/>
              <a:chOff x="2659" y="2131"/>
              <a:chExt cx="346" cy="288"/>
            </a:xfrm>
          </p:grpSpPr>
          <p:sp>
            <p:nvSpPr>
              <p:cNvPr id="44163" name="Freeform 35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25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113 w 259"/>
                  <a:gd name="T11" fmla="*/ 58 h 288"/>
                  <a:gd name="T12" fmla="*/ 113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64" name="Line 36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65" name="Group 37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4166" name="Line 38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7" name="Line 39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161" name="Text Box 40"/>
            <p:cNvSpPr txBox="1">
              <a:spLocks noChangeArrowheads="1"/>
            </p:cNvSpPr>
            <p:nvPr/>
          </p:nvSpPr>
          <p:spPr bwMode="auto">
            <a:xfrm>
              <a:off x="4741774" y="4018268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en-US" sz="1200">
                  <a:latin typeface="Arial Narrow" pitchFamily="34" charset="0"/>
                </a:rPr>
                <a:t>ALU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08011" y="3872523"/>
            <a:ext cx="1681469" cy="1058133"/>
            <a:chOff x="5208011" y="3834118"/>
            <a:chExt cx="1681469" cy="1058133"/>
          </a:xfrm>
        </p:grpSpPr>
        <p:sp>
          <p:nvSpPr>
            <p:cNvPr id="959608" name="AutoShape 120"/>
            <p:cNvSpPr>
              <a:spLocks noChangeArrowheads="1"/>
            </p:cNvSpPr>
            <p:nvPr/>
          </p:nvSpPr>
          <p:spPr bwMode="auto">
            <a:xfrm>
              <a:off x="5212346" y="452712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/>
            <a:p>
              <a:pPr algn="ctr" eaLnBrk="0" hangingPunct="0"/>
              <a:r>
                <a:rPr lang="en-US" sz="900"/>
                <a:t>bubble</a:t>
              </a:r>
            </a:p>
          </p:txBody>
        </p:sp>
        <p:sp>
          <p:nvSpPr>
            <p:cNvPr id="227" name="AutoShape 120"/>
            <p:cNvSpPr>
              <a:spLocks noChangeArrowheads="1"/>
            </p:cNvSpPr>
            <p:nvPr/>
          </p:nvSpPr>
          <p:spPr bwMode="auto">
            <a:xfrm>
              <a:off x="5797707" y="4520711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/>
            <a:p>
              <a:pPr algn="ctr" eaLnBrk="0" hangingPunct="0"/>
              <a:r>
                <a:rPr lang="en-US" sz="900"/>
                <a:t>bubble</a:t>
              </a:r>
            </a:p>
          </p:txBody>
        </p:sp>
        <p:sp>
          <p:nvSpPr>
            <p:cNvPr id="228" name="AutoShape 120"/>
            <p:cNvSpPr>
              <a:spLocks noChangeArrowheads="1"/>
            </p:cNvSpPr>
            <p:nvPr/>
          </p:nvSpPr>
          <p:spPr bwMode="auto">
            <a:xfrm>
              <a:off x="6383068" y="451429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/>
            <a:p>
              <a:pPr algn="ctr" eaLnBrk="0" hangingPunct="0"/>
              <a:r>
                <a:rPr lang="en-US" sz="900" dirty="0"/>
                <a:t>bubble</a:t>
              </a:r>
            </a:p>
          </p:txBody>
        </p:sp>
        <p:sp>
          <p:nvSpPr>
            <p:cNvPr id="44041" name="Text Box 5"/>
            <p:cNvSpPr txBox="1">
              <a:spLocks noChangeArrowheads="1"/>
            </p:cNvSpPr>
            <p:nvPr/>
          </p:nvSpPr>
          <p:spPr bwMode="auto">
            <a:xfrm>
              <a:off x="5292149" y="3924605"/>
              <a:ext cx="338138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/>
                <a:t>DM</a:t>
              </a:r>
            </a:p>
          </p:txBody>
        </p:sp>
        <p:sp>
          <p:nvSpPr>
            <p:cNvPr id="44062" name="Line 60"/>
            <p:cNvSpPr>
              <a:spLocks noChangeShapeType="1"/>
            </p:cNvSpPr>
            <p:nvPr/>
          </p:nvSpPr>
          <p:spPr bwMode="auto">
            <a:xfrm>
              <a:off x="5630286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Rectangle 61"/>
            <p:cNvSpPr>
              <a:spLocks noChangeArrowheads="1"/>
            </p:cNvSpPr>
            <p:nvPr/>
          </p:nvSpPr>
          <p:spPr bwMode="auto">
            <a:xfrm>
              <a:off x="5716011" y="3834118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4" name="Freeform 62"/>
            <p:cNvSpPr>
              <a:spLocks/>
            </p:cNvSpPr>
            <p:nvPr/>
          </p:nvSpPr>
          <p:spPr bwMode="auto">
            <a:xfrm>
              <a:off x="5250874" y="3878568"/>
              <a:ext cx="422578" cy="237515"/>
            </a:xfrm>
            <a:custGeom>
              <a:avLst/>
              <a:gdLst>
                <a:gd name="T0" fmla="*/ 0 w 317"/>
                <a:gd name="T1" fmla="*/ 144 h 144"/>
                <a:gd name="T2" fmla="*/ 0 w 317"/>
                <a:gd name="T3" fmla="*/ 0 h 144"/>
                <a:gd name="T4" fmla="*/ 165 w 317"/>
                <a:gd name="T5" fmla="*/ 0 h 144"/>
                <a:gd name="T6" fmla="*/ 165 w 317"/>
                <a:gd name="T7" fmla="*/ 87 h 144"/>
                <a:gd name="T8" fmla="*/ 183 w 317"/>
                <a:gd name="T9" fmla="*/ 87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0 w 9085"/>
                <a:gd name="connsiteY0" fmla="*/ 10000 h 10000"/>
                <a:gd name="connsiteX1" fmla="*/ 0 w 9085"/>
                <a:gd name="connsiteY1" fmla="*/ 0 h 10000"/>
                <a:gd name="connsiteX2" fmla="*/ 9085 w 9085"/>
                <a:gd name="connsiteY2" fmla="*/ 0 h 10000"/>
                <a:gd name="connsiteX3" fmla="*/ 9085 w 9085"/>
                <a:gd name="connsiteY3" fmla="*/ 6042 h 10000"/>
                <a:gd name="connsiteX0" fmla="*/ 0 w 10000"/>
                <a:gd name="connsiteY0" fmla="*/ 10000 h 10390"/>
                <a:gd name="connsiteX1" fmla="*/ 0 w 10000"/>
                <a:gd name="connsiteY1" fmla="*/ 0 h 10390"/>
                <a:gd name="connsiteX2" fmla="*/ 10000 w 10000"/>
                <a:gd name="connsiteY2" fmla="*/ 0 h 10390"/>
                <a:gd name="connsiteX3" fmla="*/ 10000 w 10000"/>
                <a:gd name="connsiteY3" fmla="*/ 10390 h 1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65" name="Line 63"/>
            <p:cNvSpPr>
              <a:spLocks noChangeShapeType="1"/>
            </p:cNvSpPr>
            <p:nvPr/>
          </p:nvSpPr>
          <p:spPr bwMode="auto">
            <a:xfrm>
              <a:off x="5208011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39" name="Group 78"/>
            <p:cNvGrpSpPr>
              <a:grpSpLocks/>
            </p:cNvGrpSpPr>
            <p:nvPr/>
          </p:nvGrpSpPr>
          <p:grpSpPr bwMode="auto">
            <a:xfrm>
              <a:off x="5795386" y="3924605"/>
              <a:ext cx="423863" cy="366713"/>
              <a:chOff x="3465" y="2159"/>
              <a:chExt cx="289" cy="231"/>
            </a:xfrm>
          </p:grpSpPr>
          <p:sp>
            <p:nvSpPr>
              <p:cNvPr id="44140" name="Text Box 79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dirty="0"/>
                  <a:t>Reg</a:t>
                </a:r>
              </a:p>
            </p:txBody>
          </p:sp>
          <p:sp>
            <p:nvSpPr>
              <p:cNvPr id="44141" name="Freeform 80"/>
              <p:cNvSpPr>
                <a:spLocks/>
              </p:cNvSpPr>
              <p:nvPr/>
            </p:nvSpPr>
            <p:spPr bwMode="auto">
              <a:xfrm flipH="1">
                <a:off x="3523" y="2159"/>
                <a:ext cx="115" cy="231"/>
              </a:xfrm>
              <a:custGeom>
                <a:avLst/>
                <a:gdLst>
                  <a:gd name="T0" fmla="*/ 0 w 115"/>
                  <a:gd name="T1" fmla="*/ 0 h 231"/>
                  <a:gd name="T2" fmla="*/ 115 w 115"/>
                  <a:gd name="T3" fmla="*/ 0 h 231"/>
                  <a:gd name="T4" fmla="*/ 115 w 115"/>
                  <a:gd name="T5" fmla="*/ 231 h 231"/>
                  <a:gd name="T6" fmla="*/ 0 w 115"/>
                  <a:gd name="T7" fmla="*/ 231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42" name="Line 81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Stall the Pipeline for one Cycle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86295"/>
            <a:ext cx="8207375" cy="23043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dirty="0" smtClean="0"/>
              <a:t> instruction depends on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s</a:t>
            </a:r>
            <a:r>
              <a:rPr lang="en-US" dirty="0" smtClean="0"/>
              <a:t>tall </a:t>
            </a:r>
            <a:r>
              <a:rPr lang="en-US" dirty="0"/>
              <a:t>at CC3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dirty="0"/>
              <a:t>A</a:t>
            </a:r>
            <a:r>
              <a:rPr lang="en-US" dirty="0" smtClean="0"/>
              <a:t>llow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dirty="0"/>
              <a:t> instruction in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EX</a:t>
            </a:r>
            <a:r>
              <a:rPr lang="en-US" dirty="0" smtClean="0"/>
              <a:t> </a:t>
            </a:r>
            <a:r>
              <a:rPr lang="en-US" dirty="0"/>
              <a:t>stage to proceed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Freeze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Instruction</a:t>
            </a:r>
            <a:r>
              <a:rPr lang="en-US" dirty="0" smtClean="0"/>
              <a:t> registers (NO instruction is fetched)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Introduce a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bubble</a:t>
            </a:r>
            <a:r>
              <a:rPr lang="en-US" dirty="0" smtClean="0"/>
              <a:t> into 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EX</a:t>
            </a:r>
            <a:r>
              <a:rPr lang="en-US" dirty="0" smtClean="0"/>
              <a:t> stage (bubble is a NO-OP)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dirty="0" smtClean="0"/>
              <a:t> can forward data to next instruction after delaying it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21506" y="3505810"/>
            <a:ext cx="7475781" cy="2803565"/>
            <a:chOff x="821506" y="3467405"/>
            <a:chExt cx="7475781" cy="2803565"/>
          </a:xfrm>
        </p:grpSpPr>
        <p:sp>
          <p:nvSpPr>
            <p:cNvPr id="44042" name="Line 6"/>
            <p:cNvSpPr>
              <a:spLocks noChangeShapeType="1"/>
            </p:cNvSpPr>
            <p:nvPr/>
          </p:nvSpPr>
          <p:spPr bwMode="auto">
            <a:xfrm flipH="1">
              <a:off x="1001136" y="3546780"/>
              <a:ext cx="0" cy="26029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3" name="Line 7"/>
            <p:cNvSpPr>
              <a:spLocks noChangeShapeType="1"/>
            </p:cNvSpPr>
            <p:nvPr/>
          </p:nvSpPr>
          <p:spPr bwMode="auto">
            <a:xfrm flipV="1">
              <a:off x="923348" y="3603930"/>
              <a:ext cx="7373939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" name="Text Box 8"/>
            <p:cNvSpPr txBox="1">
              <a:spLocks noChangeArrowheads="1"/>
            </p:cNvSpPr>
            <p:nvPr/>
          </p:nvSpPr>
          <p:spPr bwMode="auto">
            <a:xfrm>
              <a:off x="1755198" y="3467405"/>
              <a:ext cx="1392238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Time (cycles)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045" name="Text Box 9"/>
            <p:cNvSpPr txBox="1">
              <a:spLocks noChangeArrowheads="1"/>
            </p:cNvSpPr>
            <p:nvPr/>
          </p:nvSpPr>
          <p:spPr bwMode="auto">
            <a:xfrm rot="16200000">
              <a:off x="192754" y="4696876"/>
              <a:ext cx="1594054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>
                  <a:latin typeface="Comic Sans MS" pitchFamily="66" charset="0"/>
                </a:rPr>
                <a:t>Program Order</a:t>
              </a: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406659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CC2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049" name="Text Box 31"/>
            <p:cNvSpPr txBox="1">
              <a:spLocks noChangeArrowheads="1"/>
            </p:cNvSpPr>
            <p:nvPr/>
          </p:nvSpPr>
          <p:spPr bwMode="auto">
            <a:xfrm>
              <a:off x="465873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CC3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055" name="Text Box 47"/>
            <p:cNvSpPr txBox="1">
              <a:spLocks noChangeArrowheads="1"/>
            </p:cNvSpPr>
            <p:nvPr/>
          </p:nvSpPr>
          <p:spPr bwMode="auto">
            <a:xfrm>
              <a:off x="643038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CC6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056" name="Text Box 48"/>
            <p:cNvSpPr txBox="1">
              <a:spLocks noChangeArrowheads="1"/>
            </p:cNvSpPr>
            <p:nvPr/>
          </p:nvSpPr>
          <p:spPr bwMode="auto">
            <a:xfrm>
              <a:off x="70209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CC7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057" name="Text Box 49"/>
            <p:cNvSpPr txBox="1">
              <a:spLocks noChangeArrowheads="1"/>
            </p:cNvSpPr>
            <p:nvPr/>
          </p:nvSpPr>
          <p:spPr bwMode="auto">
            <a:xfrm>
              <a:off x="7613074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CC8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060" name="Text Box 58"/>
            <p:cNvSpPr txBox="1">
              <a:spLocks noChangeArrowheads="1"/>
            </p:cNvSpPr>
            <p:nvPr/>
          </p:nvSpPr>
          <p:spPr bwMode="auto">
            <a:xfrm>
              <a:off x="347604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CC1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061" name="Text Box 59"/>
            <p:cNvSpPr txBox="1">
              <a:spLocks noChangeArrowheads="1"/>
            </p:cNvSpPr>
            <p:nvPr/>
          </p:nvSpPr>
          <p:spPr bwMode="auto">
            <a:xfrm>
              <a:off x="524928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CC4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067" name="Text Box 75"/>
            <p:cNvSpPr txBox="1">
              <a:spLocks noChangeArrowheads="1"/>
            </p:cNvSpPr>
            <p:nvPr/>
          </p:nvSpPr>
          <p:spPr bwMode="auto">
            <a:xfrm>
              <a:off x="58398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Comic Sans MS" pitchFamily="66" charset="0"/>
                </a:rPr>
                <a:t>CC5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4178" name="Line 11"/>
            <p:cNvSpPr>
              <a:spLocks noChangeShapeType="1"/>
            </p:cNvSpPr>
            <p:nvPr/>
          </p:nvSpPr>
          <p:spPr bwMode="auto">
            <a:xfrm>
              <a:off x="397439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79" name="Line 12"/>
            <p:cNvSpPr>
              <a:spLocks noChangeShapeType="1"/>
            </p:cNvSpPr>
            <p:nvPr/>
          </p:nvSpPr>
          <p:spPr bwMode="auto">
            <a:xfrm>
              <a:off x="457393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185" name="Line 18"/>
            <p:cNvSpPr>
              <a:spLocks noChangeShapeType="1"/>
            </p:cNvSpPr>
            <p:nvPr/>
          </p:nvSpPr>
          <p:spPr bwMode="auto">
            <a:xfrm>
              <a:off x="3380799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5166111" y="3546780"/>
              <a:ext cx="2362826" cy="2724190"/>
              <a:chOff x="5166111" y="3546780"/>
              <a:chExt cx="2362826" cy="2076450"/>
            </a:xfrm>
          </p:grpSpPr>
          <p:sp>
            <p:nvSpPr>
              <p:cNvPr id="44180" name="Line 13"/>
              <p:cNvSpPr>
                <a:spLocks noChangeShapeType="1"/>
              </p:cNvSpPr>
              <p:nvPr/>
            </p:nvSpPr>
            <p:spPr bwMode="auto">
              <a:xfrm>
                <a:off x="5166111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81" name="Line 14"/>
              <p:cNvSpPr>
                <a:spLocks noChangeShapeType="1"/>
              </p:cNvSpPr>
              <p:nvPr/>
            </p:nvSpPr>
            <p:spPr bwMode="auto">
              <a:xfrm>
                <a:off x="5749488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82" name="Line 15"/>
              <p:cNvSpPr>
                <a:spLocks noChangeShapeType="1"/>
              </p:cNvSpPr>
              <p:nvPr/>
            </p:nvSpPr>
            <p:spPr bwMode="auto">
              <a:xfrm>
                <a:off x="6347524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83" name="Line 16"/>
              <p:cNvSpPr>
                <a:spLocks noChangeShapeType="1"/>
              </p:cNvSpPr>
              <p:nvPr/>
            </p:nvSpPr>
            <p:spPr bwMode="auto">
              <a:xfrm>
                <a:off x="6938230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84" name="Line 17"/>
              <p:cNvSpPr>
                <a:spLocks noChangeShapeType="1"/>
              </p:cNvSpPr>
              <p:nvPr/>
            </p:nvSpPr>
            <p:spPr bwMode="auto">
              <a:xfrm>
                <a:off x="7528937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959646" name="Freeform 158"/>
          <p:cNvSpPr>
            <a:spLocks/>
          </p:cNvSpPr>
          <p:nvPr/>
        </p:nvSpPr>
        <p:spPr bwMode="auto">
          <a:xfrm>
            <a:off x="5630287" y="4145571"/>
            <a:ext cx="175281" cy="1110659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  <a:gd name="connsiteX0" fmla="*/ 0 w 10000"/>
              <a:gd name="connsiteY0" fmla="*/ 0 h 10000"/>
              <a:gd name="connsiteX1" fmla="*/ 5008 w 10000"/>
              <a:gd name="connsiteY1" fmla="*/ 9949 h 10000"/>
              <a:gd name="connsiteX2" fmla="*/ 1000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5008" y="9949"/>
                </a:lnTo>
                <a:cubicBezTo>
                  <a:pt x="6132" y="9949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" name="Freeform 158"/>
          <p:cNvSpPr>
            <a:spLocks/>
          </p:cNvSpPr>
          <p:nvPr/>
        </p:nvSpPr>
        <p:spPr bwMode="auto">
          <a:xfrm>
            <a:off x="5848263" y="4145281"/>
            <a:ext cx="558749" cy="1914226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  <a:gd name="connsiteX0" fmla="*/ 0 w 10000"/>
              <a:gd name="connsiteY0" fmla="*/ 0 h 10000"/>
              <a:gd name="connsiteX1" fmla="*/ 5008 w 10000"/>
              <a:gd name="connsiteY1" fmla="*/ 9949 h 10000"/>
              <a:gd name="connsiteX2" fmla="*/ 10000 w 10000"/>
              <a:gd name="connsiteY2" fmla="*/ 10000 h 10000"/>
              <a:gd name="connsiteX0" fmla="*/ 0 w 6146"/>
              <a:gd name="connsiteY0" fmla="*/ 0 h 9949"/>
              <a:gd name="connsiteX1" fmla="*/ 5008 w 6146"/>
              <a:gd name="connsiteY1" fmla="*/ 9949 h 9949"/>
              <a:gd name="connsiteX2" fmla="*/ 6146 w 6146"/>
              <a:gd name="connsiteY2" fmla="*/ 9911 h 9949"/>
              <a:gd name="connsiteX0" fmla="*/ 0 w 10216"/>
              <a:gd name="connsiteY0" fmla="*/ 0 h 10082"/>
              <a:gd name="connsiteX1" fmla="*/ 8148 w 10216"/>
              <a:gd name="connsiteY1" fmla="*/ 10000 h 10082"/>
              <a:gd name="connsiteX2" fmla="*/ 10216 w 10216"/>
              <a:gd name="connsiteY2" fmla="*/ 10082 h 10082"/>
              <a:gd name="connsiteX0" fmla="*/ 0 w 10216"/>
              <a:gd name="connsiteY0" fmla="*/ 0 h 10093"/>
              <a:gd name="connsiteX1" fmla="*/ 8148 w 10216"/>
              <a:gd name="connsiteY1" fmla="*/ 10093 h 10093"/>
              <a:gd name="connsiteX2" fmla="*/ 10216 w 10216"/>
              <a:gd name="connsiteY2" fmla="*/ 10082 h 10093"/>
              <a:gd name="connsiteX0" fmla="*/ 0 w 10636"/>
              <a:gd name="connsiteY0" fmla="*/ 0 h 10093"/>
              <a:gd name="connsiteX1" fmla="*/ 8568 w 10636"/>
              <a:gd name="connsiteY1" fmla="*/ 10093 h 10093"/>
              <a:gd name="connsiteX2" fmla="*/ 10636 w 10636"/>
              <a:gd name="connsiteY2" fmla="*/ 10082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36" h="10093">
                <a:moveTo>
                  <a:pt x="0" y="0"/>
                </a:moveTo>
                <a:lnTo>
                  <a:pt x="8568" y="10093"/>
                </a:lnTo>
                <a:cubicBezTo>
                  <a:pt x="10397" y="10093"/>
                  <a:pt x="8807" y="10082"/>
                  <a:pt x="10636" y="1008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0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646" grpId="0" animBg="1"/>
      <p:bldP spid="15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948678" y="4566987"/>
            <a:ext cx="5508753" cy="368300"/>
            <a:chOff x="910273" y="4490177"/>
            <a:chExt cx="5508753" cy="368300"/>
          </a:xfrm>
        </p:grpSpPr>
        <p:sp>
          <p:nvSpPr>
            <p:cNvPr id="28700" name="Rectangle 45"/>
            <p:cNvSpPr>
              <a:spLocks noChangeArrowheads="1"/>
            </p:cNvSpPr>
            <p:nvPr/>
          </p:nvSpPr>
          <p:spPr bwMode="auto">
            <a:xfrm>
              <a:off x="910273" y="4490177"/>
              <a:ext cx="170653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tabLst>
                  <a:tab pos="447675" algn="l"/>
                </a:tabLst>
              </a:pPr>
              <a:r>
                <a:rPr lang="en-US" sz="1600" dirty="0" err="1" smtClean="0">
                  <a:latin typeface="Comic Sans MS" pitchFamily="66" charset="0"/>
                </a:rPr>
                <a:t>lw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 dirty="0" smtClean="0">
                  <a:latin typeface="Comic Sans MS" pitchFamily="66" charset="0"/>
                </a:rPr>
                <a:t>, 8(</a:t>
              </a:r>
              <a:r>
                <a:rPr lang="en-US" sz="1600" dirty="0" smtClean="0">
                  <a:solidFill>
                    <a:srgbClr val="00B0F0"/>
                  </a:solidFill>
                  <a:latin typeface="Comic Sans MS" pitchFamily="66" charset="0"/>
                </a:rPr>
                <a:t>$s1</a:t>
              </a:r>
              <a:r>
                <a:rPr lang="en-US" sz="1600" dirty="0" smtClean="0">
                  <a:latin typeface="Comic Sans MS" pitchFamily="66" charset="0"/>
                </a:rPr>
                <a:t>)</a:t>
              </a:r>
              <a:endParaRPr lang="en-US" sz="1600" dirty="0">
                <a:latin typeface="Comic Sans MS" pitchFamily="66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200162" y="4493188"/>
              <a:ext cx="3218864" cy="364139"/>
              <a:chOff x="2898614" y="4081885"/>
              <a:chExt cx="3218864" cy="364139"/>
            </a:xfrm>
          </p:grpSpPr>
          <p:sp>
            <p:nvSpPr>
              <p:cNvPr id="124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MEM</a:t>
                </a:r>
                <a:endParaRPr lang="en-US" sz="1600" dirty="0"/>
              </a:p>
            </p:txBody>
          </p:sp>
          <p:sp>
            <p:nvSpPr>
              <p:cNvPr id="125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WB</a:t>
                </a:r>
                <a:endParaRPr lang="en-US" sz="1600" dirty="0"/>
              </a:p>
            </p:txBody>
          </p:sp>
          <p:sp>
            <p:nvSpPr>
              <p:cNvPr id="126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EX</a:t>
                </a:r>
                <a:endParaRPr lang="en-US" sz="1600" dirty="0"/>
              </a:p>
            </p:txBody>
          </p:sp>
          <p:sp>
            <p:nvSpPr>
              <p:cNvPr id="127" name="Text Box 12"/>
              <p:cNvSpPr txBox="1">
                <a:spLocks noChangeArrowheads="1"/>
              </p:cNvSpPr>
              <p:nvPr/>
            </p:nvSpPr>
            <p:spPr bwMode="auto">
              <a:xfrm>
                <a:off x="3969586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ID</a:t>
                </a:r>
                <a:endParaRPr lang="en-US" sz="1600" dirty="0"/>
              </a:p>
            </p:txBody>
          </p:sp>
          <p:sp>
            <p:nvSpPr>
              <p:cNvPr id="128" name="Text Box 12"/>
              <p:cNvSpPr txBox="1">
                <a:spLocks noChangeArrowheads="1"/>
              </p:cNvSpPr>
              <p:nvPr/>
            </p:nvSpPr>
            <p:spPr bwMode="auto">
              <a:xfrm>
                <a:off x="3434100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b="1" dirty="0" smtClean="0">
                    <a:solidFill>
                      <a:srgbClr val="FF0000"/>
                    </a:solidFill>
                  </a:rPr>
                  <a:t>Stall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9" name="Text Box 12"/>
              <p:cNvSpPr txBox="1">
                <a:spLocks noChangeArrowheads="1"/>
              </p:cNvSpPr>
              <p:nvPr/>
            </p:nvSpPr>
            <p:spPr bwMode="auto">
              <a:xfrm>
                <a:off x="2898614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IF</a:t>
                </a:r>
                <a:endParaRPr lang="en-US" sz="1600" dirty="0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948679" y="4197100"/>
            <a:ext cx="4438106" cy="372987"/>
            <a:chOff x="910274" y="4120290"/>
            <a:chExt cx="4438106" cy="372987"/>
          </a:xfrm>
        </p:grpSpPr>
        <p:sp>
          <p:nvSpPr>
            <p:cNvPr id="28699" name="Rectangle 44"/>
            <p:cNvSpPr>
              <a:spLocks noChangeArrowheads="1"/>
            </p:cNvSpPr>
            <p:nvPr/>
          </p:nvSpPr>
          <p:spPr bwMode="auto">
            <a:xfrm>
              <a:off x="910274" y="4120290"/>
              <a:ext cx="1706539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tabLst>
                  <a:tab pos="447675" algn="l"/>
                </a:tabLst>
              </a:pPr>
              <a:r>
                <a:rPr lang="en-US" sz="1600" dirty="0" err="1">
                  <a:latin typeface="Comic Sans MS" pitchFamily="66" charset="0"/>
                </a:rPr>
                <a:t>lw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solidFill>
                    <a:srgbClr val="00B0F0"/>
                  </a:solidFill>
                  <a:latin typeface="Comic Sans MS" pitchFamily="66" charset="0"/>
                </a:rPr>
                <a:t>$s1</a:t>
              </a:r>
              <a:r>
                <a:rPr lang="en-US" sz="1600" dirty="0" smtClean="0">
                  <a:latin typeface="Comic Sans MS" pitchFamily="66" charset="0"/>
                </a:rPr>
                <a:t>, ($t5</a:t>
              </a:r>
              <a:r>
                <a:rPr lang="en-US" sz="1600" dirty="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665002" y="4132363"/>
              <a:ext cx="2683378" cy="360914"/>
              <a:chOff x="2065928" y="4160244"/>
              <a:chExt cx="2683378" cy="360914"/>
            </a:xfrm>
          </p:grpSpPr>
          <p:sp>
            <p:nvSpPr>
              <p:cNvPr id="105" name="Text Box 12"/>
              <p:cNvSpPr txBox="1">
                <a:spLocks noChangeArrowheads="1"/>
              </p:cNvSpPr>
              <p:nvPr/>
            </p:nvSpPr>
            <p:spPr bwMode="auto">
              <a:xfrm>
                <a:off x="3672060" y="4160432"/>
                <a:ext cx="539778" cy="360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MEM</a:t>
                </a:r>
                <a:endParaRPr lang="en-US" sz="1600" dirty="0"/>
              </a:p>
            </p:txBody>
          </p:sp>
          <p:sp>
            <p:nvSpPr>
              <p:cNvPr id="117" name="Text Box 12"/>
              <p:cNvSpPr txBox="1">
                <a:spLocks noChangeArrowheads="1"/>
              </p:cNvSpPr>
              <p:nvPr/>
            </p:nvSpPr>
            <p:spPr bwMode="auto">
              <a:xfrm>
                <a:off x="4211837" y="4160244"/>
                <a:ext cx="537469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WB</a:t>
                </a:r>
                <a:endParaRPr lang="en-US" sz="1600" dirty="0"/>
              </a:p>
            </p:txBody>
          </p:sp>
          <p:sp>
            <p:nvSpPr>
              <p:cNvPr id="118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60432"/>
                <a:ext cx="535160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EX</a:t>
                </a:r>
                <a:endParaRPr lang="en-US" sz="1600" dirty="0"/>
              </a:p>
            </p:txBody>
          </p:sp>
          <p:sp>
            <p:nvSpPr>
              <p:cNvPr id="121" name="Text Box 12"/>
              <p:cNvSpPr txBox="1">
                <a:spLocks noChangeArrowheads="1"/>
              </p:cNvSpPr>
              <p:nvPr/>
            </p:nvSpPr>
            <p:spPr bwMode="auto">
              <a:xfrm>
                <a:off x="2601414" y="4160432"/>
                <a:ext cx="535486" cy="36063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ID</a:t>
                </a:r>
                <a:endParaRPr lang="en-US" sz="1600" dirty="0"/>
              </a:p>
            </p:txBody>
          </p:sp>
          <p:sp>
            <p:nvSpPr>
              <p:cNvPr id="122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60432"/>
                <a:ext cx="535486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IF</a:t>
                </a:r>
                <a:endParaRPr lang="en-US" sz="1600" dirty="0"/>
              </a:p>
            </p:txBody>
          </p:sp>
        </p:grpSp>
      </p:grp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Showing Stall Cycles</a:t>
            </a:r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3788"/>
            <a:ext cx="8255000" cy="2834478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dirty="0" smtClean="0"/>
              <a:t>Stall cycles can be shown on instruction-time diagram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Hazard is detected in the Decode stage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Stall indicates that instruction is delayed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Instruction fetching is also delayed after a stall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Example:</a:t>
            </a:r>
            <a:endParaRPr lang="en-US" dirty="0" smtClean="0">
              <a:solidFill>
                <a:srgbClr val="0066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48677" y="4934137"/>
            <a:ext cx="6579726" cy="369450"/>
            <a:chOff x="910272" y="4857327"/>
            <a:chExt cx="6579726" cy="369450"/>
          </a:xfrm>
        </p:grpSpPr>
        <p:sp>
          <p:nvSpPr>
            <p:cNvPr id="28701" name="Rectangle 46"/>
            <p:cNvSpPr>
              <a:spLocks noChangeArrowheads="1"/>
            </p:cNvSpPr>
            <p:nvPr/>
          </p:nvSpPr>
          <p:spPr bwMode="auto">
            <a:xfrm>
              <a:off x="910272" y="4858477"/>
              <a:ext cx="189509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tabLst>
                  <a:tab pos="447675" algn="l"/>
                </a:tabLst>
              </a:pPr>
              <a:r>
                <a:rPr lang="en-US" sz="1600" dirty="0" smtClean="0">
                  <a:latin typeface="Comic Sans MS" pitchFamily="66" charset="0"/>
                </a:rPr>
                <a:t>add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solidFill>
                    <a:srgbClr val="00B050"/>
                  </a:solidFill>
                  <a:latin typeface="Comic Sans MS" pitchFamily="66" charset="0"/>
                </a:rPr>
                <a:t>$v0</a:t>
              </a:r>
              <a:r>
                <a:rPr lang="en-US" sz="1600" dirty="0" smtClean="0">
                  <a:latin typeface="Comic Sans MS" pitchFamily="66" charset="0"/>
                </a:rPr>
                <a:t>, 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latin typeface="Comic Sans MS" pitchFamily="66" charset="0"/>
                </a:rPr>
                <a:t>$t3</a:t>
              </a:r>
              <a:endParaRPr lang="en-US" sz="1600" dirty="0">
                <a:latin typeface="Comic Sans MS" pitchFamily="66" charset="0"/>
              </a:endParaRPr>
            </a:p>
          </p:txBody>
        </p:sp>
        <p:grpSp>
          <p:nvGrpSpPr>
            <p:cNvPr id="137" name="Group 136"/>
            <p:cNvGrpSpPr/>
            <p:nvPr/>
          </p:nvGrpSpPr>
          <p:grpSpPr>
            <a:xfrm>
              <a:off x="4271133" y="4857327"/>
              <a:ext cx="3218865" cy="364139"/>
              <a:chOff x="2898613" y="4081885"/>
              <a:chExt cx="3218865" cy="364139"/>
            </a:xfrm>
          </p:grpSpPr>
          <p:sp>
            <p:nvSpPr>
              <p:cNvPr id="138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MEM</a:t>
                </a:r>
                <a:endParaRPr lang="en-US" sz="1600" dirty="0"/>
              </a:p>
            </p:txBody>
          </p:sp>
          <p:sp>
            <p:nvSpPr>
              <p:cNvPr id="139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WB</a:t>
                </a:r>
                <a:endParaRPr lang="en-US" sz="1600" dirty="0"/>
              </a:p>
            </p:txBody>
          </p:sp>
          <p:sp>
            <p:nvSpPr>
              <p:cNvPr id="140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EX</a:t>
                </a:r>
                <a:endParaRPr lang="en-US" sz="1600" dirty="0"/>
              </a:p>
            </p:txBody>
          </p:sp>
          <p:sp>
            <p:nvSpPr>
              <p:cNvPr id="141" name="Text Box 12"/>
              <p:cNvSpPr txBox="1">
                <a:spLocks noChangeArrowheads="1"/>
              </p:cNvSpPr>
              <p:nvPr/>
            </p:nvSpPr>
            <p:spPr bwMode="auto">
              <a:xfrm>
                <a:off x="3975860" y="4081885"/>
                <a:ext cx="533503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ID</a:t>
                </a:r>
                <a:endParaRPr lang="en-US" sz="1600" dirty="0"/>
              </a:p>
            </p:txBody>
          </p:sp>
          <p:sp>
            <p:nvSpPr>
              <p:cNvPr id="142" name="Text Box 12"/>
              <p:cNvSpPr txBox="1">
                <a:spLocks noChangeArrowheads="1"/>
              </p:cNvSpPr>
              <p:nvPr/>
            </p:nvSpPr>
            <p:spPr bwMode="auto">
              <a:xfrm>
                <a:off x="3438390" y="4081885"/>
                <a:ext cx="537470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b="1" dirty="0" smtClean="0">
                    <a:solidFill>
                      <a:srgbClr val="FF0000"/>
                    </a:solidFill>
                  </a:rPr>
                  <a:t>Stall</a:t>
                </a:r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3" name="Text Box 12"/>
              <p:cNvSpPr txBox="1">
                <a:spLocks noChangeArrowheads="1"/>
              </p:cNvSpPr>
              <p:nvPr/>
            </p:nvSpPr>
            <p:spPr bwMode="auto">
              <a:xfrm>
                <a:off x="2898613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IF</a:t>
                </a:r>
                <a:endParaRPr lang="en-US" sz="1600" dirty="0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948679" y="5298276"/>
            <a:ext cx="7121485" cy="385931"/>
            <a:chOff x="910274" y="5221466"/>
            <a:chExt cx="7121485" cy="385931"/>
          </a:xfrm>
        </p:grpSpPr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910274" y="5239097"/>
              <a:ext cx="189118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tabLst>
                  <a:tab pos="447675" algn="l"/>
                </a:tabLst>
              </a:pPr>
              <a:r>
                <a:rPr lang="en-US" sz="1600" dirty="0" smtClean="0">
                  <a:latin typeface="Comic Sans MS" pitchFamily="66" charset="0"/>
                </a:rPr>
                <a:t>sub</a:t>
              </a:r>
              <a:r>
                <a:rPr lang="en-US" sz="1600" dirty="0">
                  <a:latin typeface="Comic Sans MS" pitchFamily="66" charset="0"/>
                </a:rPr>
                <a:t>	</a:t>
              </a:r>
              <a:r>
                <a:rPr lang="en-US" sz="1600" dirty="0" smtClean="0">
                  <a:latin typeface="Comic Sans MS" pitchFamily="66" charset="0"/>
                </a:rPr>
                <a:t>$v1, </a:t>
              </a:r>
              <a:r>
                <a:rPr lang="en-US" sz="1600" dirty="0" smtClean="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sz="1600" dirty="0">
                  <a:latin typeface="Comic Sans MS" pitchFamily="66" charset="0"/>
                </a:rPr>
                <a:t>, </a:t>
              </a:r>
              <a:r>
                <a:rPr lang="en-US" sz="1600" dirty="0" smtClean="0">
                  <a:solidFill>
                    <a:srgbClr val="00B050"/>
                  </a:solidFill>
                  <a:latin typeface="Comic Sans MS" pitchFamily="66" charset="0"/>
                </a:rPr>
                <a:t>$v0</a:t>
              </a:r>
              <a:endParaRPr lang="en-US" sz="1600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5348380" y="5221466"/>
              <a:ext cx="2683379" cy="362388"/>
              <a:chOff x="2065928" y="4158682"/>
              <a:chExt cx="2683379" cy="362388"/>
            </a:xfrm>
          </p:grpSpPr>
          <p:sp>
            <p:nvSpPr>
              <p:cNvPr id="145" name="Text Box 12"/>
              <p:cNvSpPr txBox="1">
                <a:spLocks noChangeArrowheads="1"/>
              </p:cNvSpPr>
              <p:nvPr/>
            </p:nvSpPr>
            <p:spPr bwMode="auto">
              <a:xfrm>
                <a:off x="3670077" y="4158770"/>
                <a:ext cx="537469" cy="3622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MEM</a:t>
                </a:r>
                <a:endParaRPr lang="en-US" sz="1600" dirty="0"/>
              </a:p>
            </p:txBody>
          </p:sp>
          <p:sp>
            <p:nvSpPr>
              <p:cNvPr id="146" name="Text Box 12"/>
              <p:cNvSpPr txBox="1">
                <a:spLocks noChangeArrowheads="1"/>
              </p:cNvSpPr>
              <p:nvPr/>
            </p:nvSpPr>
            <p:spPr bwMode="auto">
              <a:xfrm>
                <a:off x="4207547" y="4160244"/>
                <a:ext cx="541760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WB</a:t>
                </a:r>
                <a:endParaRPr lang="en-US" sz="1600" dirty="0"/>
              </a:p>
            </p:txBody>
          </p:sp>
          <p:sp>
            <p:nvSpPr>
              <p:cNvPr id="147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EX</a:t>
                </a:r>
                <a:endParaRPr lang="en-US" sz="1600" dirty="0"/>
              </a:p>
            </p:txBody>
          </p:sp>
          <p:sp>
            <p:nvSpPr>
              <p:cNvPr id="148" name="Text Box 12"/>
              <p:cNvSpPr txBox="1">
                <a:spLocks noChangeArrowheads="1"/>
              </p:cNvSpPr>
              <p:nvPr/>
            </p:nvSpPr>
            <p:spPr bwMode="auto">
              <a:xfrm>
                <a:off x="2599105" y="4158682"/>
                <a:ext cx="537795" cy="3623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ID</a:t>
                </a:r>
                <a:endParaRPr lang="en-US" sz="1600" dirty="0"/>
              </a:p>
            </p:txBody>
          </p:sp>
          <p:sp>
            <p:nvSpPr>
              <p:cNvPr id="149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IF</a:t>
                </a:r>
                <a:endParaRPr lang="en-US" sz="1600" dirty="0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421320" y="5752224"/>
            <a:ext cx="6221610" cy="365126"/>
            <a:chOff x="1883650" y="5137744"/>
            <a:chExt cx="6221610" cy="365126"/>
          </a:xfrm>
        </p:grpSpPr>
        <p:sp>
          <p:nvSpPr>
            <p:cNvPr id="28706" name="Rectangle 17"/>
            <p:cNvSpPr>
              <a:spLocks noChangeArrowheads="1"/>
            </p:cNvSpPr>
            <p:nvPr/>
          </p:nvSpPr>
          <p:spPr bwMode="auto">
            <a:xfrm>
              <a:off x="7558956" y="5218244"/>
              <a:ext cx="5463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 anchorCtr="0">
              <a:spAutoFit/>
            </a:bodyPr>
            <a:lstStyle/>
            <a:p>
              <a:pPr marL="0" lvl="1" algn="ctr" eaLnBrk="0" hangingPunct="0"/>
              <a:r>
                <a:rPr lang="en-US" sz="1600" dirty="0">
                  <a:latin typeface="Comic Sans MS" pitchFamily="66" charset="0"/>
                </a:rPr>
                <a:t>Time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883650" y="5137744"/>
              <a:ext cx="6106395" cy="365126"/>
              <a:chOff x="1883650" y="5137744"/>
              <a:chExt cx="6106395" cy="365126"/>
            </a:xfrm>
          </p:grpSpPr>
          <p:sp>
            <p:nvSpPr>
              <p:cNvPr id="28705" name="Line 16"/>
              <p:cNvSpPr>
                <a:spLocks noChangeShapeType="1"/>
              </p:cNvSpPr>
              <p:nvPr/>
            </p:nvSpPr>
            <p:spPr bwMode="auto">
              <a:xfrm>
                <a:off x="1883650" y="5188544"/>
                <a:ext cx="61063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7" name="Line 18"/>
              <p:cNvSpPr>
                <a:spLocks noChangeShapeType="1"/>
              </p:cNvSpPr>
              <p:nvPr/>
            </p:nvSpPr>
            <p:spPr bwMode="auto">
              <a:xfrm>
                <a:off x="2150636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8" name="Line 19"/>
              <p:cNvSpPr>
                <a:spLocks noChangeShapeType="1"/>
              </p:cNvSpPr>
              <p:nvPr/>
            </p:nvSpPr>
            <p:spPr bwMode="auto">
              <a:xfrm>
                <a:off x="2689274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9" name="Line 20"/>
              <p:cNvSpPr>
                <a:spLocks noChangeShapeType="1"/>
              </p:cNvSpPr>
              <p:nvPr/>
            </p:nvSpPr>
            <p:spPr bwMode="auto">
              <a:xfrm>
                <a:off x="3229497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0" name="Line 21"/>
              <p:cNvSpPr>
                <a:spLocks noChangeShapeType="1"/>
              </p:cNvSpPr>
              <p:nvPr/>
            </p:nvSpPr>
            <p:spPr bwMode="auto">
              <a:xfrm>
                <a:off x="3768135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1" name="Line 22"/>
              <p:cNvSpPr>
                <a:spLocks noChangeShapeType="1"/>
              </p:cNvSpPr>
              <p:nvPr/>
            </p:nvSpPr>
            <p:spPr bwMode="auto">
              <a:xfrm>
                <a:off x="43067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2" name="Line 23"/>
              <p:cNvSpPr>
                <a:spLocks noChangeShapeType="1"/>
              </p:cNvSpPr>
              <p:nvPr/>
            </p:nvSpPr>
            <p:spPr bwMode="auto">
              <a:xfrm>
                <a:off x="48454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3" name="Line 24"/>
              <p:cNvSpPr>
                <a:spLocks noChangeShapeType="1"/>
              </p:cNvSpPr>
              <p:nvPr/>
            </p:nvSpPr>
            <p:spPr bwMode="auto">
              <a:xfrm>
                <a:off x="5384050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4" name="Line 25"/>
              <p:cNvSpPr>
                <a:spLocks noChangeShapeType="1"/>
              </p:cNvSpPr>
              <p:nvPr/>
            </p:nvSpPr>
            <p:spPr bwMode="auto">
              <a:xfrm>
                <a:off x="59242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5" name="Line 26"/>
              <p:cNvSpPr>
                <a:spLocks noChangeShapeType="1"/>
              </p:cNvSpPr>
              <p:nvPr/>
            </p:nvSpPr>
            <p:spPr bwMode="auto">
              <a:xfrm>
                <a:off x="64629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6" name="Line 27"/>
              <p:cNvSpPr>
                <a:spLocks noChangeShapeType="1"/>
              </p:cNvSpPr>
              <p:nvPr/>
            </p:nvSpPr>
            <p:spPr bwMode="auto">
              <a:xfrm>
                <a:off x="7001549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7" name="Rectangle 28"/>
              <p:cNvSpPr>
                <a:spLocks noChangeArrowheads="1"/>
              </p:cNvSpPr>
              <p:nvPr/>
            </p:nvSpPr>
            <p:spPr bwMode="auto">
              <a:xfrm>
                <a:off x="214113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0" lvl="1" algn="ctr" eaLnBrk="0" hangingPunct="0"/>
                <a:r>
                  <a:rPr lang="en-US" sz="1600" dirty="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28718" name="Rectangle 29"/>
              <p:cNvSpPr>
                <a:spLocks noChangeArrowheads="1"/>
              </p:cNvSpPr>
              <p:nvPr/>
            </p:nvSpPr>
            <p:spPr bwMode="auto">
              <a:xfrm>
                <a:off x="375863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0" lvl="1" algn="ctr" eaLnBrk="0" hangingPunct="0"/>
                <a:r>
                  <a:rPr lang="en-US" sz="1600" dirty="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28719" name="Rectangle 30"/>
              <p:cNvSpPr>
                <a:spLocks noChangeArrowheads="1"/>
              </p:cNvSpPr>
              <p:nvPr/>
            </p:nvSpPr>
            <p:spPr bwMode="auto">
              <a:xfrm>
                <a:off x="4297268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0" lvl="1" algn="ctr" eaLnBrk="0" hangingPunct="0"/>
                <a:r>
                  <a:rPr lang="en-US" sz="1600" dirty="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28720" name="Rectangle 31"/>
              <p:cNvSpPr>
                <a:spLocks noChangeArrowheads="1"/>
              </p:cNvSpPr>
              <p:nvPr/>
            </p:nvSpPr>
            <p:spPr bwMode="auto">
              <a:xfrm>
                <a:off x="4835906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0" lvl="1" algn="ctr" eaLnBrk="0" hangingPunct="0"/>
                <a:r>
                  <a:rPr lang="en-US" sz="1600" dirty="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28721" name="Rectangle 32"/>
              <p:cNvSpPr>
                <a:spLocks noChangeArrowheads="1"/>
              </p:cNvSpPr>
              <p:nvPr/>
            </p:nvSpPr>
            <p:spPr bwMode="auto">
              <a:xfrm>
                <a:off x="5384050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0" lvl="1" algn="ctr" eaLnBrk="0" hangingPunct="0"/>
                <a:r>
                  <a:rPr lang="en-US" sz="1600" dirty="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28722" name="Rectangle 33"/>
              <p:cNvSpPr>
                <a:spLocks noChangeArrowheads="1"/>
              </p:cNvSpPr>
              <p:nvPr/>
            </p:nvSpPr>
            <p:spPr bwMode="auto">
              <a:xfrm>
                <a:off x="591952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0" lvl="1" algn="ctr" eaLnBrk="0" hangingPunct="0"/>
                <a:r>
                  <a:rPr lang="en-US" sz="1600" dirty="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28723" name="Rectangle 34"/>
              <p:cNvSpPr>
                <a:spLocks noChangeArrowheads="1"/>
              </p:cNvSpPr>
              <p:nvPr/>
            </p:nvSpPr>
            <p:spPr bwMode="auto">
              <a:xfrm>
                <a:off x="6466079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588" lvl="1" indent="-1588" algn="ctr" eaLnBrk="0" hangingPunct="0"/>
                <a:r>
                  <a:rPr lang="en-US" sz="1600" dirty="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28724" name="Rectangle 35"/>
              <p:cNvSpPr>
                <a:spLocks noChangeArrowheads="1"/>
              </p:cNvSpPr>
              <p:nvPr/>
            </p:nvSpPr>
            <p:spPr bwMode="auto">
              <a:xfrm>
                <a:off x="2679769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0" lvl="1" algn="ctr" eaLnBrk="0" hangingPunct="0"/>
                <a:r>
                  <a:rPr lang="en-US" sz="1600" dirty="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28725" name="Rectangle 36"/>
              <p:cNvSpPr>
                <a:spLocks noChangeArrowheads="1"/>
              </p:cNvSpPr>
              <p:nvPr/>
            </p:nvSpPr>
            <p:spPr bwMode="auto">
              <a:xfrm>
                <a:off x="321999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0" lvl="1" algn="ctr" eaLnBrk="0" hangingPunct="0"/>
                <a:r>
                  <a:rPr lang="en-US" sz="1600" dirty="0">
                    <a:latin typeface="Comic Sans MS" pitchFamily="66" charset="0"/>
                  </a:rPr>
                  <a:t>CC3</a:t>
                </a:r>
              </a:p>
            </p:txBody>
          </p:sp>
          <p:sp>
            <p:nvSpPr>
              <p:cNvPr id="150" name="Rectangle 34"/>
              <p:cNvSpPr>
                <a:spLocks noChangeArrowheads="1"/>
              </p:cNvSpPr>
              <p:nvPr/>
            </p:nvSpPr>
            <p:spPr bwMode="auto">
              <a:xfrm>
                <a:off x="699911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marL="1588" lvl="1" indent="-1588" algn="ctr" eaLnBrk="0" hangingPunct="0"/>
                <a:r>
                  <a:rPr lang="en-US" sz="1600" dirty="0" smtClean="0">
                    <a:latin typeface="Comic Sans MS" pitchFamily="66" charset="0"/>
                  </a:rPr>
                  <a:t>CC10</a:t>
                </a:r>
                <a:endParaRPr lang="en-US" sz="1600" dirty="0">
                  <a:latin typeface="Comic Sans MS" pitchFamily="66" charset="0"/>
                </a:endParaRPr>
              </a:p>
            </p:txBody>
          </p:sp>
          <p:sp>
            <p:nvSpPr>
              <p:cNvPr id="151" name="Line 27"/>
              <p:cNvSpPr>
                <a:spLocks noChangeShapeType="1"/>
              </p:cNvSpPr>
              <p:nvPr/>
            </p:nvSpPr>
            <p:spPr bwMode="auto">
              <a:xfrm>
                <a:off x="7529185" y="5143547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2708681" y="3591672"/>
            <a:ext cx="5415105" cy="2006615"/>
            <a:chOff x="2708681" y="3591672"/>
            <a:chExt cx="5415105" cy="2006615"/>
          </a:xfrm>
        </p:grpSpPr>
        <p:cxnSp>
          <p:nvCxnSpPr>
            <p:cNvPr id="6" name="Straight Arrow Connector 5"/>
            <p:cNvCxnSpPr>
              <a:endCxn id="127" idx="3"/>
            </p:cNvCxnSpPr>
            <p:nvPr/>
          </p:nvCxnSpPr>
          <p:spPr>
            <a:xfrm>
              <a:off x="4764025" y="4485170"/>
              <a:ext cx="85291" cy="266898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6264188" y="5224807"/>
              <a:ext cx="197755" cy="373480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708681" y="3591672"/>
              <a:ext cx="5415105" cy="400110"/>
            </a:xfrm>
            <a:prstGeom prst="rect">
              <a:avLst/>
            </a:prstGeom>
            <a:ln w="25400"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ts val="1800"/>
                </a:spcBef>
              </a:pPr>
              <a:r>
                <a:rPr lang="en-US" sz="2000" dirty="0" smtClean="0"/>
                <a:t>Data </a:t>
              </a:r>
              <a:r>
                <a:rPr lang="en-US" sz="2000" dirty="0"/>
                <a:t>forwarding is shown using </a:t>
              </a:r>
              <a:r>
                <a:rPr lang="en-US" sz="2000" b="1" dirty="0">
                  <a:solidFill>
                    <a:srgbClr val="006600"/>
                  </a:solidFill>
                </a:rPr>
                <a:t>green arrows</a:t>
              </a:r>
            </a:p>
          </p:txBody>
        </p:sp>
        <p:cxnSp>
          <p:nvCxnSpPr>
            <p:cNvPr id="119" name="Straight Arrow Connector 118"/>
            <p:cNvCxnSpPr>
              <a:endCxn id="141" idx="3"/>
            </p:cNvCxnSpPr>
            <p:nvPr/>
          </p:nvCxnSpPr>
          <p:spPr>
            <a:xfrm>
              <a:off x="5845045" y="4830815"/>
              <a:ext cx="75243" cy="285392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6320971" y="4841348"/>
              <a:ext cx="127982" cy="546311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0944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 Detect, Forward, and Stall</a:t>
            </a:r>
          </a:p>
        </p:txBody>
      </p:sp>
      <p:grpSp>
        <p:nvGrpSpPr>
          <p:cNvPr id="226" name="Group 225"/>
          <p:cNvGrpSpPr/>
          <p:nvPr/>
        </p:nvGrpSpPr>
        <p:grpSpPr>
          <a:xfrm>
            <a:off x="3074205" y="1531185"/>
            <a:ext cx="1448030" cy="2778657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ForwardB</a:t>
              </a:r>
              <a:endParaRPr lang="en-US" altLang="en-US" sz="923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ForwardA</a:t>
              </a:r>
              <a:endParaRPr lang="en-US" altLang="en-US" sz="923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611540" y="4482571"/>
            <a:ext cx="473877" cy="399910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Rs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Rt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092892" y="4274392"/>
            <a:ext cx="1133463" cy="821588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en-US" sz="1108" dirty="0">
                  <a:solidFill>
                    <a:srgbClr val="FF0000"/>
                  </a:solidFill>
                </a:rPr>
                <a:t>Hazard Detect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en-US" sz="1108" dirty="0">
                  <a:solidFill>
                    <a:srgbClr val="FF0000"/>
                  </a:solidFill>
                </a:rPr>
                <a:t>Forward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en-US" sz="1108" dirty="0">
                  <a:solidFill>
                    <a:srgbClr val="FF0000"/>
                  </a:solidFill>
                </a:rPr>
                <a:t>and Stall</a:t>
              </a: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4233664" y="3352706"/>
            <a:ext cx="4870127" cy="2597632"/>
            <a:chOff x="4233663" y="3346347"/>
            <a:chExt cx="4870127" cy="2814101"/>
          </a:xfrm>
        </p:grpSpPr>
        <p:grpSp>
          <p:nvGrpSpPr>
            <p:cNvPr id="225" name="Group 224"/>
            <p:cNvGrpSpPr/>
            <p:nvPr/>
          </p:nvGrpSpPr>
          <p:grpSpPr>
            <a:xfrm>
              <a:off x="4233663" y="3346347"/>
              <a:ext cx="4627340" cy="2814101"/>
              <a:chOff x="4043444" y="3346347"/>
              <a:chExt cx="4627340" cy="2814101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57225"/>
                <a:ext cx="816444" cy="100322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4950433"/>
                <a:ext cx="2757851" cy="1210015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56777"/>
                <a:ext cx="4614284" cy="1303671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4908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7"/>
                <a:ext cx="2460433" cy="123358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4043444" y="5057039"/>
                <a:ext cx="1892091" cy="86240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7" name="Rectangle 89"/>
            <p:cNvSpPr>
              <a:spLocks noChangeArrowheads="1"/>
            </p:cNvSpPr>
            <p:nvPr/>
          </p:nvSpPr>
          <p:spPr bwMode="auto">
            <a:xfrm>
              <a:off x="587447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38" name="Rectangle 89"/>
            <p:cNvSpPr>
              <a:spLocks noChangeArrowheads="1"/>
            </p:cNvSpPr>
            <p:nvPr/>
          </p:nvSpPr>
          <p:spPr bwMode="auto">
            <a:xfrm>
              <a:off x="672268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39" name="Rectangle 89"/>
            <p:cNvSpPr>
              <a:spLocks noChangeArrowheads="1"/>
            </p:cNvSpPr>
            <p:nvPr/>
          </p:nvSpPr>
          <p:spPr bwMode="auto">
            <a:xfrm>
              <a:off x="860123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479913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47451" y="3063237"/>
            <a:ext cx="3677371" cy="2898153"/>
            <a:chOff x="347450" y="3032757"/>
            <a:chExt cx="3677371" cy="3139666"/>
          </a:xfrm>
        </p:grpSpPr>
        <p:grpSp>
          <p:nvGrpSpPr>
            <p:cNvPr id="235" name="Group 234"/>
            <p:cNvGrpSpPr/>
            <p:nvPr/>
          </p:nvGrpSpPr>
          <p:grpSpPr>
            <a:xfrm>
              <a:off x="347450" y="3032757"/>
              <a:ext cx="3677371" cy="2659171"/>
              <a:chOff x="347450" y="3032757"/>
              <a:chExt cx="3677371" cy="265917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702706" y="5234035"/>
                <a:ext cx="322115" cy="457893"/>
                <a:chOff x="3702706" y="5250409"/>
                <a:chExt cx="322115" cy="457893"/>
              </a:xfrm>
            </p:grpSpPr>
            <p:sp>
              <p:nvSpPr>
                <p:cNvPr id="229" name="Line 36"/>
                <p:cNvSpPr>
                  <a:spLocks noChangeShapeType="1"/>
                </p:cNvSpPr>
                <p:nvPr/>
              </p:nvSpPr>
              <p:spPr bwMode="auto">
                <a:xfrm>
                  <a:off x="3702706" y="5250409"/>
                  <a:ext cx="0" cy="45789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0" name="Rectangle 76"/>
                <p:cNvSpPr>
                  <a:spLocks noChangeArrowheads="1"/>
                </p:cNvSpPr>
                <p:nvPr/>
              </p:nvSpPr>
              <p:spPr bwMode="auto">
                <a:xfrm>
                  <a:off x="3727090" y="5416721"/>
                  <a:ext cx="297731" cy="179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23" dirty="0">
                      <a:solidFill>
                        <a:srgbClr val="FF0000"/>
                      </a:solidFill>
                    </a:rPr>
                    <a:t>Stall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7450" y="3032757"/>
                <a:ext cx="3353652" cy="2340256"/>
                <a:chOff x="347450" y="3032757"/>
                <a:chExt cx="3353652" cy="2340256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 rot="5400000" flipV="1">
                  <a:off x="892554" y="2564466"/>
                  <a:ext cx="2340253" cy="3276842"/>
                </a:xfrm>
                <a:custGeom>
                  <a:avLst/>
                  <a:gdLst>
                    <a:gd name="connsiteX0" fmla="*/ 840402 w 840402"/>
                    <a:gd name="connsiteY0" fmla="*/ 1035968 h 1035968"/>
                    <a:gd name="connsiteX1" fmla="*/ 840402 w 840402"/>
                    <a:gd name="connsiteY1" fmla="*/ 0 h 1035968"/>
                    <a:gd name="connsiteX2" fmla="*/ 0 w 840402"/>
                    <a:gd name="connsiteY2" fmla="*/ 0 h 1035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40402" h="1035968">
                      <a:moveTo>
                        <a:pt x="840402" y="1035968"/>
                      </a:moveTo>
                      <a:lnTo>
                        <a:pt x="84040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headEnd type="oval" w="sm" len="sm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923525" y="3032757"/>
                  <a:ext cx="0" cy="234025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oval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63182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66462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23" dirty="0">
                      <a:solidFill>
                        <a:srgbClr val="FF0000"/>
                      </a:solidFill>
                    </a:rPr>
                    <a:t>Disable PC</a:t>
                  </a:r>
                </a:p>
              </p:txBody>
            </p:sp>
            <p:sp>
              <p:nvSpPr>
                <p:cNvPr id="234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539908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66462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23" dirty="0">
                      <a:solidFill>
                        <a:srgbClr val="FF0000"/>
                      </a:solidFill>
                    </a:rPr>
                    <a:t>Disable IR</a:t>
                  </a:r>
                </a:p>
              </p:txBody>
            </p:sp>
          </p:grpSp>
        </p:grpSp>
        <p:sp>
          <p:nvSpPr>
            <p:cNvPr id="204" name="Line 156"/>
            <p:cNvSpPr>
              <a:spLocks noChangeShapeType="1"/>
            </p:cNvSpPr>
            <p:nvPr/>
          </p:nvSpPr>
          <p:spPr bwMode="auto">
            <a:xfrm>
              <a:off x="3394423" y="602394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Rectangle 88"/>
            <p:cNvSpPr>
              <a:spLocks noChangeArrowheads="1"/>
            </p:cNvSpPr>
            <p:nvPr/>
          </p:nvSpPr>
          <p:spPr bwMode="auto">
            <a:xfrm>
              <a:off x="2662314" y="5889722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>
                  <a:solidFill>
                    <a:srgbClr val="FF0000"/>
                  </a:solidFill>
                </a:rPr>
                <a:t>Bubble = </a:t>
              </a:r>
              <a:r>
                <a:rPr lang="en-US" altLang="en-US" sz="1015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32236" y="1195602"/>
            <a:ext cx="8794744" cy="5030267"/>
            <a:chOff x="232236" y="1009485"/>
            <a:chExt cx="8794744" cy="5449456"/>
          </a:xfrm>
        </p:grpSpPr>
        <p:sp>
          <p:nvSpPr>
            <p:cNvPr id="247" name="Freeform 153"/>
            <p:cNvSpPr>
              <a:spLocks/>
            </p:cNvSpPr>
            <p:nvPr/>
          </p:nvSpPr>
          <p:spPr bwMode="auto">
            <a:xfrm rot="16200000">
              <a:off x="5108350" y="5222355"/>
              <a:ext cx="162231" cy="782838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342704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853403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934089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623283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617607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676094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518846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518840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31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361183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R</a:t>
              </a: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426897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542909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479284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6025384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8189147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542909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232236" y="2791616"/>
              <a:ext cx="8360138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501069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92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2113116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789924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1092080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Rs</a:t>
                </a:r>
                <a:endParaRPr lang="en-US" altLang="en-US" sz="923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83452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780469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570472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433354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241329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288409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450490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7030272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728772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738297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8020872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661972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873109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8441" rIns="844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108" b="1"/>
                </a:p>
                <a:p>
                  <a:pPr algn="ctr" eaLnBrk="1" hangingPunct="1">
                    <a:spcBef>
                      <a:spcPts val="277"/>
                    </a:spcBef>
                    <a:buNone/>
                  </a:pPr>
                  <a:r>
                    <a:rPr lang="en-US" altLang="en-US" sz="1108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8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23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23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23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550847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812784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501884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609459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801422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709592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806184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903072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92" dirty="0"/>
                  <a:t>Ext</a:t>
                </a:r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241329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Imm16</a:t>
              </a:r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299897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360616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5022514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615310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615310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615310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497691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Data</a:t>
              </a:r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360616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615310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 err="1"/>
                <a:t>Imm</a:t>
              </a:r>
              <a:endParaRPr lang="en-US" sz="1108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806184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301484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712732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441" rIns="844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1092081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Rt</a:t>
                </a:r>
                <a:endParaRPr lang="en-US" altLang="en-US" sz="923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240015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801629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1092082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494039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239860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1092083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1087710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Rd</a:t>
                </a:r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920096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068223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3071061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920095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378787" y="5441018"/>
              <a:ext cx="801530" cy="754117"/>
              <a:chOff x="1870" y="3078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441" tIns="0" rIns="8441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&amp; 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1090193" y="3691957"/>
              <a:ext cx="288593" cy="2029149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964991" y="546634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Op</a:t>
              </a: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226146" y="59399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951357" y="58517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func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546512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Freeform 153"/>
            <p:cNvSpPr>
              <a:spLocks/>
            </p:cNvSpPr>
            <p:nvPr/>
          </p:nvSpPr>
          <p:spPr bwMode="auto">
            <a:xfrm rot="16200000">
              <a:off x="7092336" y="5094094"/>
              <a:ext cx="286647" cy="1364057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58978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462244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73" name="Rectangle 89"/>
            <p:cNvSpPr>
              <a:spLocks noChangeArrowheads="1"/>
            </p:cNvSpPr>
            <p:nvPr/>
          </p:nvSpPr>
          <p:spPr bwMode="auto">
            <a:xfrm>
              <a:off x="7644400" y="5119684"/>
              <a:ext cx="565273" cy="4984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MemWr</a:t>
              </a:r>
              <a:endParaRPr lang="en-US" altLang="en-US" sz="923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WBdata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269170" y="3697835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RegDst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709592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325291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08433" y="3502815"/>
              <a:ext cx="0" cy="18914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863532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802429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802429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450490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195117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494039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25"/>
            <p:cNvSpPr>
              <a:spLocks noChangeArrowheads="1"/>
            </p:cNvSpPr>
            <p:nvPr/>
          </p:nvSpPr>
          <p:spPr bwMode="auto">
            <a:xfrm>
              <a:off x="280102" y="1969610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PC</a:t>
              </a:r>
            </a:p>
          </p:txBody>
        </p:sp>
        <p:cxnSp>
          <p:nvCxnSpPr>
            <p:cNvPr id="228" name="Straight Connector 227"/>
            <p:cNvCxnSpPr/>
            <p:nvPr/>
          </p:nvCxnSpPr>
          <p:spPr bwMode="auto">
            <a:xfrm>
              <a:off x="335258" y="3032758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3" name="Rectangle 88"/>
            <p:cNvSpPr>
              <a:spLocks noChangeArrowheads="1"/>
            </p:cNvSpPr>
            <p:nvPr/>
          </p:nvSpPr>
          <p:spPr bwMode="auto">
            <a:xfrm>
              <a:off x="2536535" y="559439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205" name="Line 156"/>
            <p:cNvSpPr>
              <a:spLocks noChangeShapeType="1"/>
            </p:cNvSpPr>
            <p:nvPr/>
          </p:nvSpPr>
          <p:spPr bwMode="auto">
            <a:xfrm>
              <a:off x="3754134" y="5921500"/>
              <a:ext cx="8562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" name="AutoShape 91"/>
            <p:cNvSpPr>
              <a:spLocks noChangeArrowheads="1"/>
            </p:cNvSpPr>
            <p:nvPr/>
          </p:nvSpPr>
          <p:spPr bwMode="auto">
            <a:xfrm rot="16200000">
              <a:off x="3498488" y="5842386"/>
              <a:ext cx="405225" cy="13706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11" name="Line 156"/>
            <p:cNvSpPr>
              <a:spLocks noChangeShapeType="1"/>
            </p:cNvSpPr>
            <p:nvPr/>
          </p:nvSpPr>
          <p:spPr bwMode="auto">
            <a:xfrm flipV="1">
              <a:off x="2180318" y="5818188"/>
              <a:ext cx="14426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Rectangle 93"/>
            <p:cNvSpPr>
              <a:spLocks noChangeArrowheads="1"/>
            </p:cNvSpPr>
            <p:nvPr/>
          </p:nvSpPr>
          <p:spPr bwMode="auto">
            <a:xfrm flipH="1">
              <a:off x="3635418" y="5721106"/>
              <a:ext cx="139444" cy="16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/>
                <a:t>0</a:t>
              </a:r>
            </a:p>
          </p:txBody>
        </p:sp>
        <p:sp>
          <p:nvSpPr>
            <p:cNvPr id="220" name="Rectangle 94"/>
            <p:cNvSpPr>
              <a:spLocks noChangeArrowheads="1"/>
            </p:cNvSpPr>
            <p:nvPr/>
          </p:nvSpPr>
          <p:spPr bwMode="auto">
            <a:xfrm flipH="1">
              <a:off x="3636610" y="5954581"/>
              <a:ext cx="138254" cy="14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31" dirty="0"/>
                <a:t>1</a:t>
              </a:r>
            </a:p>
          </p:txBody>
        </p:sp>
        <p:sp>
          <p:nvSpPr>
            <p:cNvPr id="248" name="Rectangle 89"/>
            <p:cNvSpPr>
              <a:spLocks noChangeArrowheads="1"/>
            </p:cNvSpPr>
            <p:nvPr/>
          </p:nvSpPr>
          <p:spPr bwMode="auto">
            <a:xfrm>
              <a:off x="5340100" y="5195630"/>
              <a:ext cx="482162" cy="296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ALUSrc</a:t>
              </a:r>
              <a:endParaRPr lang="en-US" altLang="en-US" sz="923" dirty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ALUOp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80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Scheduling to Avoid Stalls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6295"/>
            <a:ext cx="8229600" cy="5143500"/>
          </a:xfrm>
        </p:spPr>
        <p:txBody>
          <a:bodyPr lIns="0" rIns="0"/>
          <a:lstStyle/>
          <a:p>
            <a:pPr marL="349250" indent="-349250" eaLnBrk="1" hangingPunct="1"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</a:pPr>
            <a:r>
              <a:rPr lang="en-US" dirty="0" smtClean="0"/>
              <a:t>Compilers reorder code in a way to avoid load stalls 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</a:pPr>
            <a:r>
              <a:rPr lang="en-US" dirty="0" smtClean="0"/>
              <a:t>Consider the translation of the following statements:</a:t>
            </a:r>
          </a:p>
          <a:p>
            <a:pPr marL="344488" lvl="1" indent="-338138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A = B + C; D = E – F;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A thru F are in Memory</a:t>
            </a:r>
          </a:p>
          <a:p>
            <a:pPr marL="344488" indent="-338138" eaLnBrk="1" hangingPunct="1">
              <a:spcBef>
                <a:spcPct val="50000"/>
              </a:spcBef>
              <a:tabLst>
                <a:tab pos="914400" algn="l"/>
                <a:tab pos="1603375" algn="l"/>
                <a:tab pos="2855913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Slow code:</a:t>
            </a:r>
          </a:p>
          <a:p>
            <a:pPr marL="344488" lvl="1" indent="-338138" eaLnBrk="1" hangingPunct="1">
              <a:spcBef>
                <a:spcPct val="50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$t0,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4($s0)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&amp;B = 4($s0)</a:t>
            </a:r>
          </a:p>
          <a:p>
            <a:pPr marL="344488" lvl="1" indent="-338138" eaLnBrk="1" hangingPunct="1">
              <a:spcBef>
                <a:spcPct val="25000"/>
              </a:spcBef>
              <a:buNone/>
              <a:tabLst>
                <a:tab pos="914400" algn="l"/>
                <a:tab pos="1484313" algn="l"/>
                <a:tab pos="2855913" algn="l"/>
              </a:tabLst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8($s0)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&amp;C = 8($s0)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</a:pPr>
            <a:r>
              <a:rPr lang="en-US" dirty="0" smtClean="0">
                <a:latin typeface="Comic Sans MS" pitchFamily="66" charset="0"/>
              </a:rPr>
              <a:t>	add 	$t2,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$t0,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 smtClean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sw</a:t>
            </a:r>
            <a:r>
              <a:rPr lang="en-US" dirty="0" smtClean="0">
                <a:latin typeface="Comic Sans MS" pitchFamily="66" charset="0"/>
              </a:rPr>
              <a:t>  	$t2,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0($s0)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&amp;A = 0($s0)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	$t3,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16($s0)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&amp;E = 16($s0)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20($s0)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&amp;F = 20($s0)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</a:pPr>
            <a:r>
              <a:rPr lang="en-US" dirty="0" smtClean="0">
                <a:latin typeface="Comic Sans MS" pitchFamily="66" charset="0"/>
              </a:rPr>
              <a:t>	sub 	$t5,	$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3,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sw</a:t>
            </a:r>
            <a:r>
              <a:rPr lang="en-US" dirty="0" smtClean="0">
                <a:latin typeface="Comic Sans MS" pitchFamily="66" charset="0"/>
              </a:rPr>
              <a:t>	$t5,	12($</a:t>
            </a:r>
            <a:r>
              <a:rPr lang="en-US" dirty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&amp;D = 12($0)</a:t>
            </a:r>
          </a:p>
        </p:txBody>
      </p:sp>
      <p:sp>
        <p:nvSpPr>
          <p:cNvPr id="962564" name="Rectangle 4"/>
          <p:cNvSpPr>
            <a:spLocks noChangeArrowheads="1"/>
          </p:cNvSpPr>
          <p:nvPr/>
        </p:nvSpPr>
        <p:spPr bwMode="auto">
          <a:xfrm>
            <a:off x="5219700" y="2634108"/>
            <a:ext cx="3455988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9250" indent="-349250">
              <a:spcBef>
                <a:spcPct val="50000"/>
              </a:spcBef>
              <a:buFont typeface="Wingdings" pitchFamily="2" charset="2"/>
              <a:buChar char="v"/>
              <a:tabLst>
                <a:tab pos="1371600" algn="l"/>
                <a:tab pos="200025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Fast code: No Stalls</a:t>
            </a:r>
          </a:p>
          <a:p>
            <a:pPr marL="739775" lvl="1" indent="-276225">
              <a:spcBef>
                <a:spcPct val="50000"/>
              </a:spcBef>
              <a:buFont typeface="Wingdings" pitchFamily="2" charset="2"/>
              <a:buNone/>
              <a:tabLst>
                <a:tab pos="1371600" algn="l"/>
                <a:tab pos="2000250" algn="l"/>
              </a:tabLst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>
                <a:latin typeface="Comic Sans MS" pitchFamily="66" charset="0"/>
              </a:rPr>
              <a:t>lw</a:t>
            </a:r>
            <a:r>
              <a:rPr lang="en-US" sz="2000" dirty="0">
                <a:latin typeface="Comic Sans MS" pitchFamily="66" charset="0"/>
              </a:rPr>
              <a:t> 	</a:t>
            </a:r>
            <a:r>
              <a:rPr lang="en-US" sz="2000" dirty="0" smtClean="0">
                <a:latin typeface="Comic Sans MS" pitchFamily="66" charset="0"/>
              </a:rPr>
              <a:t>$t0</a:t>
            </a:r>
            <a:r>
              <a:rPr lang="en-US" sz="2000" dirty="0">
                <a:latin typeface="Comic Sans MS" pitchFamily="66" charset="0"/>
              </a:rPr>
              <a:t>,	</a:t>
            </a:r>
            <a:r>
              <a:rPr lang="en-US" sz="2000" dirty="0" smtClean="0">
                <a:latin typeface="Comic Sans MS" pitchFamily="66" charset="0"/>
              </a:rPr>
              <a:t>4($s0)</a:t>
            </a:r>
            <a:endParaRPr lang="en-US" sz="2000" dirty="0">
              <a:solidFill>
                <a:srgbClr val="008000"/>
              </a:solidFill>
              <a:latin typeface="Comic Sans MS" pitchFamily="66" charset="0"/>
            </a:endParaRPr>
          </a:p>
          <a:p>
            <a:pPr marL="739775" lvl="1" indent="-276225">
              <a:spcBef>
                <a:spcPct val="25000"/>
              </a:spcBef>
              <a:buFont typeface="Wingdings" pitchFamily="2" charset="2"/>
              <a:buNone/>
              <a:tabLst>
                <a:tab pos="1371600" algn="l"/>
                <a:tab pos="2000250" algn="l"/>
              </a:tabLst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>
                <a:latin typeface="Comic Sans MS" pitchFamily="66" charset="0"/>
              </a:rPr>
              <a:t>lw</a:t>
            </a:r>
            <a:r>
              <a:rPr lang="en-US" sz="2000" dirty="0">
                <a:latin typeface="Comic Sans MS" pitchFamily="66" charset="0"/>
              </a:rPr>
              <a:t> 	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sz="2000" dirty="0">
                <a:latin typeface="Comic Sans MS" pitchFamily="66" charset="0"/>
              </a:rPr>
              <a:t>,	</a:t>
            </a:r>
            <a:r>
              <a:rPr lang="en-US" sz="2000" dirty="0" smtClean="0">
                <a:latin typeface="Comic Sans MS" pitchFamily="66" charset="0"/>
              </a:rPr>
              <a:t>8($s0)</a:t>
            </a:r>
            <a:endParaRPr lang="en-US" sz="2000" dirty="0">
              <a:solidFill>
                <a:srgbClr val="008000"/>
              </a:solidFill>
              <a:latin typeface="Comic Sans MS" pitchFamily="66" charset="0"/>
            </a:endParaRPr>
          </a:p>
          <a:p>
            <a:pPr marL="739775" lvl="1" indent="-276225">
              <a:spcBef>
                <a:spcPct val="25000"/>
              </a:spcBef>
              <a:buFont typeface="Wingdings" pitchFamily="2" charset="2"/>
              <a:buNone/>
              <a:tabLst>
                <a:tab pos="1371600" algn="l"/>
                <a:tab pos="2000250" algn="l"/>
              </a:tabLst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>
                <a:latin typeface="Comic Sans MS" pitchFamily="66" charset="0"/>
              </a:rPr>
              <a:t>lw</a:t>
            </a: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$t3</a:t>
            </a:r>
            <a:r>
              <a:rPr lang="en-US" sz="2000" dirty="0">
                <a:latin typeface="Comic Sans MS" pitchFamily="66" charset="0"/>
              </a:rPr>
              <a:t>,	</a:t>
            </a:r>
            <a:r>
              <a:rPr lang="en-US" sz="2000" dirty="0" smtClean="0">
                <a:latin typeface="Comic Sans MS" pitchFamily="66" charset="0"/>
              </a:rPr>
              <a:t>16($s0)</a:t>
            </a:r>
            <a:endParaRPr lang="en-US" sz="2000" dirty="0">
              <a:latin typeface="Comic Sans MS" pitchFamily="66" charset="0"/>
            </a:endParaRPr>
          </a:p>
          <a:p>
            <a:pPr marL="739775" lvl="1" indent="-276225">
              <a:spcBef>
                <a:spcPct val="25000"/>
              </a:spcBef>
              <a:buFont typeface="Wingdings" pitchFamily="2" charset="2"/>
              <a:buNone/>
              <a:tabLst>
                <a:tab pos="1371600" algn="l"/>
                <a:tab pos="2000250" algn="l"/>
              </a:tabLst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>
                <a:latin typeface="Comic Sans MS" pitchFamily="66" charset="0"/>
              </a:rPr>
              <a:t>lw</a:t>
            </a:r>
            <a:r>
              <a:rPr lang="en-US" sz="2000" dirty="0">
                <a:latin typeface="Comic Sans MS" pitchFamily="66" charset="0"/>
              </a:rPr>
              <a:t> 	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sz="2000" dirty="0">
                <a:latin typeface="Comic Sans MS" pitchFamily="66" charset="0"/>
              </a:rPr>
              <a:t>,	</a:t>
            </a:r>
            <a:r>
              <a:rPr lang="en-US" sz="2000" dirty="0" smtClean="0">
                <a:latin typeface="Comic Sans MS" pitchFamily="66" charset="0"/>
              </a:rPr>
              <a:t>20($s0)</a:t>
            </a:r>
            <a:endParaRPr lang="en-US" sz="2000" dirty="0">
              <a:latin typeface="Comic Sans MS" pitchFamily="66" charset="0"/>
            </a:endParaRPr>
          </a:p>
          <a:p>
            <a:pPr marL="739775" lvl="1" indent="-276225">
              <a:spcBef>
                <a:spcPct val="25000"/>
              </a:spcBef>
              <a:buFont typeface="Wingdings" pitchFamily="2" charset="2"/>
              <a:buNone/>
              <a:tabLst>
                <a:tab pos="1371600" algn="l"/>
                <a:tab pos="2000250" algn="l"/>
              </a:tabLst>
            </a:pPr>
            <a:r>
              <a:rPr lang="en-US" sz="2000" dirty="0">
                <a:latin typeface="Comic Sans MS" pitchFamily="66" charset="0"/>
              </a:rPr>
              <a:t>	add 	</a:t>
            </a:r>
            <a:r>
              <a:rPr lang="en-US" sz="2000" dirty="0" smtClean="0">
                <a:latin typeface="Comic Sans MS" pitchFamily="66" charset="0"/>
              </a:rPr>
              <a:t>$t2</a:t>
            </a:r>
            <a:r>
              <a:rPr lang="en-US" sz="2000" dirty="0">
                <a:latin typeface="Comic Sans MS" pitchFamily="66" charset="0"/>
              </a:rPr>
              <a:t>,	</a:t>
            </a:r>
            <a:r>
              <a:rPr lang="en-US" sz="2000" dirty="0" smtClean="0">
                <a:latin typeface="Comic Sans MS" pitchFamily="66" charset="0"/>
              </a:rPr>
              <a:t>$t0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739775" lvl="1" indent="-276225">
              <a:spcBef>
                <a:spcPct val="25000"/>
              </a:spcBef>
              <a:buFont typeface="Wingdings" pitchFamily="2" charset="2"/>
              <a:buNone/>
              <a:tabLst>
                <a:tab pos="1371600" algn="l"/>
                <a:tab pos="2000250" algn="l"/>
              </a:tabLst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>
                <a:latin typeface="Comic Sans MS" pitchFamily="66" charset="0"/>
              </a:rPr>
              <a:t>sw</a:t>
            </a:r>
            <a:r>
              <a:rPr lang="en-US" sz="2000" dirty="0">
                <a:latin typeface="Comic Sans MS" pitchFamily="66" charset="0"/>
              </a:rPr>
              <a:t>  	</a:t>
            </a:r>
            <a:r>
              <a:rPr lang="en-US" sz="2000" dirty="0" smtClean="0">
                <a:latin typeface="Comic Sans MS" pitchFamily="66" charset="0"/>
              </a:rPr>
              <a:t>$t2</a:t>
            </a:r>
            <a:r>
              <a:rPr lang="en-US" sz="2000" dirty="0">
                <a:latin typeface="Comic Sans MS" pitchFamily="66" charset="0"/>
              </a:rPr>
              <a:t>,	0</a:t>
            </a:r>
            <a:r>
              <a:rPr lang="en-US" sz="2000" dirty="0" smtClean="0">
                <a:latin typeface="Comic Sans MS" pitchFamily="66" charset="0"/>
              </a:rPr>
              <a:t>($s0)</a:t>
            </a:r>
            <a:endParaRPr lang="en-US" sz="2000" dirty="0">
              <a:solidFill>
                <a:srgbClr val="008000"/>
              </a:solidFill>
              <a:latin typeface="Comic Sans MS" pitchFamily="66" charset="0"/>
            </a:endParaRPr>
          </a:p>
          <a:p>
            <a:pPr marL="739775" lvl="1" indent="-276225">
              <a:spcBef>
                <a:spcPct val="25000"/>
              </a:spcBef>
              <a:buFont typeface="Wingdings" pitchFamily="2" charset="2"/>
              <a:buNone/>
              <a:tabLst>
                <a:tab pos="1371600" algn="l"/>
                <a:tab pos="2000250" algn="l"/>
              </a:tabLst>
            </a:pPr>
            <a:r>
              <a:rPr lang="en-US" sz="2000" dirty="0">
                <a:latin typeface="Comic Sans MS" pitchFamily="66" charset="0"/>
              </a:rPr>
              <a:t>	sub 	</a:t>
            </a:r>
            <a:r>
              <a:rPr lang="en-US" sz="2000" dirty="0" smtClean="0">
                <a:latin typeface="Comic Sans MS" pitchFamily="66" charset="0"/>
              </a:rPr>
              <a:t>$t5</a:t>
            </a:r>
            <a:r>
              <a:rPr lang="en-US" sz="2000" dirty="0">
                <a:latin typeface="Comic Sans MS" pitchFamily="66" charset="0"/>
              </a:rPr>
              <a:t>,	</a:t>
            </a:r>
            <a:r>
              <a:rPr lang="en-US" sz="2000" dirty="0" smtClean="0">
                <a:latin typeface="Comic Sans MS" pitchFamily="66" charset="0"/>
              </a:rPr>
              <a:t>$t3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739775" lvl="1" indent="-276225">
              <a:spcBef>
                <a:spcPct val="25000"/>
              </a:spcBef>
              <a:buFont typeface="Wingdings" pitchFamily="2" charset="2"/>
              <a:buNone/>
              <a:tabLst>
                <a:tab pos="1371600" algn="l"/>
                <a:tab pos="2000250" algn="l"/>
              </a:tabLst>
            </a:pP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err="1">
                <a:latin typeface="Comic Sans MS" pitchFamily="66" charset="0"/>
              </a:rPr>
              <a:t>sw</a:t>
            </a: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$t5,</a:t>
            </a:r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12($s0)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62565" name="Line 5"/>
          <p:cNvSpPr>
            <a:spLocks noChangeShapeType="1"/>
          </p:cNvSpPr>
          <p:nvPr/>
        </p:nvSpPr>
        <p:spPr bwMode="auto">
          <a:xfrm flipV="1">
            <a:off x="5219700" y="4178799"/>
            <a:ext cx="757238" cy="72304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62566" name="Line 6"/>
          <p:cNvSpPr>
            <a:spLocks noChangeShapeType="1"/>
          </p:cNvSpPr>
          <p:nvPr/>
        </p:nvSpPr>
        <p:spPr bwMode="auto">
          <a:xfrm flipV="1">
            <a:off x="5219700" y="4521121"/>
            <a:ext cx="757238" cy="714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320828" y="3550841"/>
            <a:ext cx="1689819" cy="768100"/>
            <a:chOff x="1307576" y="3544215"/>
            <a:chExt cx="1689819" cy="768100"/>
          </a:xfrm>
        </p:grpSpPr>
        <p:sp>
          <p:nvSpPr>
            <p:cNvPr id="2" name="Oval 1"/>
            <p:cNvSpPr/>
            <p:nvPr/>
          </p:nvSpPr>
          <p:spPr>
            <a:xfrm>
              <a:off x="1307576" y="3544215"/>
              <a:ext cx="537670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459725" y="3928265"/>
              <a:ext cx="537670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>
              <a:stCxn id="2" idx="6"/>
              <a:endCxn id="8" idx="2"/>
            </p:cNvCxnSpPr>
            <p:nvPr/>
          </p:nvCxnSpPr>
          <p:spPr>
            <a:xfrm>
              <a:off x="1845246" y="3736240"/>
              <a:ext cx="614479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332729" y="5067163"/>
            <a:ext cx="1689819" cy="768100"/>
            <a:chOff x="1307576" y="3544215"/>
            <a:chExt cx="1689819" cy="768100"/>
          </a:xfrm>
        </p:grpSpPr>
        <p:sp>
          <p:nvSpPr>
            <p:cNvPr id="22" name="Oval 21"/>
            <p:cNvSpPr/>
            <p:nvPr/>
          </p:nvSpPr>
          <p:spPr>
            <a:xfrm>
              <a:off x="1307576" y="3544215"/>
              <a:ext cx="537670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459725" y="3928265"/>
              <a:ext cx="537670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2" idx="6"/>
              <a:endCxn id="23" idx="2"/>
            </p:cNvCxnSpPr>
            <p:nvPr/>
          </p:nvCxnSpPr>
          <p:spPr>
            <a:xfrm>
              <a:off x="1845246" y="3736240"/>
              <a:ext cx="614479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627343" y="3557467"/>
            <a:ext cx="1766630" cy="1516322"/>
            <a:chOff x="6607465" y="3550841"/>
            <a:chExt cx="1766630" cy="1516322"/>
          </a:xfrm>
        </p:grpSpPr>
        <p:sp>
          <p:nvSpPr>
            <p:cNvPr id="26" name="Oval 25"/>
            <p:cNvSpPr/>
            <p:nvPr/>
          </p:nvSpPr>
          <p:spPr>
            <a:xfrm>
              <a:off x="6607465" y="3550841"/>
              <a:ext cx="537670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836425" y="4683113"/>
              <a:ext cx="537670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6" idx="5"/>
              <a:endCxn id="27" idx="1"/>
            </p:cNvCxnSpPr>
            <p:nvPr/>
          </p:nvCxnSpPr>
          <p:spPr>
            <a:xfrm>
              <a:off x="7066395" y="3878648"/>
              <a:ext cx="848770" cy="860708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645870" y="4312315"/>
            <a:ext cx="1766630" cy="1516322"/>
            <a:chOff x="6607465" y="3550841"/>
            <a:chExt cx="1766630" cy="1516322"/>
          </a:xfrm>
        </p:grpSpPr>
        <p:sp>
          <p:nvSpPr>
            <p:cNvPr id="34" name="Oval 33"/>
            <p:cNvSpPr/>
            <p:nvPr/>
          </p:nvSpPr>
          <p:spPr>
            <a:xfrm>
              <a:off x="6607465" y="3550841"/>
              <a:ext cx="537670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836425" y="4683113"/>
              <a:ext cx="537670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34" idx="5"/>
              <a:endCxn id="35" idx="1"/>
            </p:cNvCxnSpPr>
            <p:nvPr/>
          </p:nvCxnSpPr>
          <p:spPr>
            <a:xfrm>
              <a:off x="7066395" y="3878648"/>
              <a:ext cx="848770" cy="860708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781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6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6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4" grpId="0"/>
      <p:bldP spid="962565" grpId="0" animBg="1"/>
      <p:bldP spid="96256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00"/>
            <a:ext cx="8229600" cy="5161800"/>
          </a:xfrm>
        </p:spPr>
        <p:txBody>
          <a:bodyPr/>
          <a:lstStyle/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dirty="0" smtClean="0"/>
              <a:t>Instruction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i="1" dirty="0" smtClean="0"/>
              <a:t> </a:t>
            </a:r>
            <a:r>
              <a:rPr lang="en-US" dirty="0" smtClean="0"/>
              <a:t>should write its result after it is read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rgbClr val="FF0000"/>
                </a:solidFill>
              </a:rPr>
              <a:t>anti-dependence</a:t>
            </a:r>
            <a:r>
              <a:rPr lang="en-US" dirty="0" smtClean="0"/>
              <a:t> by compiler writers</a:t>
            </a:r>
            <a:endParaRPr lang="en-US" i="1" dirty="0" smtClean="0"/>
          </a:p>
          <a:p>
            <a:pPr marL="396875" indent="-384175" eaLnBrk="1" hangingPunct="1">
              <a:spcBef>
                <a:spcPts val="100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I: sub $t4,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$t3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read</a:t>
            </a:r>
          </a:p>
          <a:p>
            <a:pPr marL="396875" indent="-384175" eaLnBrk="1" hangingPunct="1">
              <a:spcBef>
                <a:spcPts val="1000"/>
              </a:spcBef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J: add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$t2, $t3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</a:t>
            </a:r>
          </a:p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dirty="0" smtClean="0"/>
              <a:t>Results from reuse of the name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dirty="0" smtClean="0"/>
              <a:t>NOT a data hazard in the 5-stage pipeline because:</a:t>
            </a:r>
          </a:p>
          <a:p>
            <a:pPr marL="847725" lvl="1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dirty="0" smtClean="0"/>
              <a:t>Reads are always in stage 2</a:t>
            </a:r>
          </a:p>
          <a:p>
            <a:pPr marL="847725" lvl="1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dirty="0" smtClean="0"/>
              <a:t>Writes are always in stage 5, and</a:t>
            </a:r>
          </a:p>
          <a:p>
            <a:pPr marL="847725" lvl="1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dirty="0" smtClean="0"/>
              <a:t>Instructions are processed in order</a:t>
            </a:r>
          </a:p>
          <a:p>
            <a:pPr marL="396875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dirty="0" smtClean="0"/>
              <a:t>Anti-dependence can be eliminated by </a:t>
            </a:r>
            <a:r>
              <a:rPr lang="en-US" b="1" dirty="0" smtClean="0">
                <a:solidFill>
                  <a:srgbClr val="FF0000"/>
                </a:solidFill>
              </a:rPr>
              <a:t>renaming</a:t>
            </a:r>
          </a:p>
          <a:p>
            <a:pPr marL="847725" lvl="1" indent="-384175" eaLnBrk="1" hangingPunct="1">
              <a:spcBef>
                <a:spcPts val="1000"/>
              </a:spcBef>
              <a:tabLst>
                <a:tab pos="4114800" algn="l"/>
              </a:tabLst>
            </a:pPr>
            <a:r>
              <a:rPr lang="en-US" dirty="0" smtClean="0"/>
              <a:t>Use a different destination register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$t5</a:t>
            </a:r>
            <a:r>
              <a:rPr lang="en-US" dirty="0" smtClean="0"/>
              <a:t>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Dependence: Write After Read</a:t>
            </a:r>
          </a:p>
        </p:txBody>
      </p:sp>
    </p:spTree>
    <p:extLst>
      <p:ext uri="{BB962C8B-B14F-4D97-AF65-F5344CB8AC3E}">
        <p14:creationId xmlns:p14="http://schemas.microsoft.com/office/powerpoint/2010/main" val="2052747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 smtClean="0"/>
              <a:t>Name Dependence: Write After Write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US" dirty="0" smtClean="0"/>
              <a:t>Same destination register is written by two instructions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1000"/>
              </a:spcBef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rgbClr val="FF0000"/>
                </a:solidFill>
              </a:rPr>
              <a:t>output-dependence </a:t>
            </a:r>
            <a:r>
              <a:rPr lang="en-US" dirty="0" smtClean="0"/>
              <a:t>in compiler terminology</a:t>
            </a:r>
          </a:p>
          <a:p>
            <a:pPr eaLnBrk="1" hangingPunct="1">
              <a:spcBef>
                <a:spcPts val="1000"/>
              </a:spcBef>
              <a:buFont typeface="Wingdings" pitchFamily="2" charset="2"/>
              <a:buNone/>
              <a:tabLst>
                <a:tab pos="4114800" algn="l"/>
              </a:tabLst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I: sub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$t4, $t3	</a:t>
            </a:r>
            <a:r>
              <a:rPr lang="en-US" sz="2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</a:t>
            </a:r>
          </a:p>
          <a:p>
            <a:pPr eaLnBrk="1" hangingPunct="1">
              <a:spcBef>
                <a:spcPts val="1000"/>
              </a:spcBef>
              <a:buFont typeface="Wingdings" pitchFamily="2" charset="2"/>
              <a:buNone/>
              <a:tabLst>
                <a:tab pos="4114800" algn="l"/>
              </a:tabLst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J: add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$t2, $t3	</a:t>
            </a:r>
            <a:r>
              <a:rPr lang="en-US" sz="2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 again</a:t>
            </a:r>
          </a:p>
          <a:p>
            <a:pPr eaLnBrk="1" hangingPunct="1">
              <a:spcBef>
                <a:spcPts val="1000"/>
              </a:spcBef>
            </a:pPr>
            <a:r>
              <a:rPr lang="en-US" dirty="0" smtClean="0"/>
              <a:t>Not a data hazard in the 5-stage </a:t>
            </a:r>
            <a:r>
              <a:rPr lang="en-US" dirty="0"/>
              <a:t>pipeline because: </a:t>
            </a:r>
          </a:p>
          <a:p>
            <a:pPr lvl="1" eaLnBrk="1" hangingPunct="1">
              <a:spcBef>
                <a:spcPts val="1000"/>
              </a:spcBef>
            </a:pPr>
            <a:r>
              <a:rPr lang="en-US" dirty="0"/>
              <a:t>All writes are ordered and always take place in stage 5</a:t>
            </a:r>
          </a:p>
          <a:p>
            <a:pPr eaLnBrk="1" hangingPunct="1">
              <a:spcBef>
                <a:spcPts val="1000"/>
              </a:spcBef>
            </a:pPr>
            <a:r>
              <a:rPr lang="en-US" dirty="0" smtClean="0"/>
              <a:t>However, can be a hazard in more complex pipelines</a:t>
            </a:r>
          </a:p>
          <a:p>
            <a:pPr lvl="1" eaLnBrk="1" hangingPunct="1">
              <a:spcBef>
                <a:spcPts val="1000"/>
              </a:spcBef>
            </a:pPr>
            <a:r>
              <a:rPr lang="en-US" dirty="0" smtClean="0"/>
              <a:t>If instructions are allowed to complete out of order, and</a:t>
            </a:r>
          </a:p>
          <a:p>
            <a:pPr lvl="1" eaLnBrk="1" hangingPunct="1">
              <a:spcBef>
                <a:spcPts val="1000"/>
              </a:spcBef>
            </a:pPr>
            <a:r>
              <a:rPr lang="en-US" dirty="0" smtClean="0"/>
              <a:t>Instruction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completes and writes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dirty="0" smtClean="0"/>
              <a:t> before instruction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eaLnBrk="1" hangingPunct="1">
              <a:spcBef>
                <a:spcPts val="1000"/>
              </a:spcBef>
            </a:pPr>
            <a:r>
              <a:rPr lang="en-US" dirty="0" smtClean="0"/>
              <a:t>Output dependence can be eliminated by </a:t>
            </a:r>
            <a:r>
              <a:rPr lang="en-US" b="1" dirty="0" smtClean="0">
                <a:solidFill>
                  <a:srgbClr val="FF0000"/>
                </a:solidFill>
              </a:rPr>
              <a:t>renaming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eaLnBrk="1" hangingPunct="1">
              <a:spcBef>
                <a:spcPts val="1000"/>
              </a:spcBef>
            </a:pPr>
            <a:r>
              <a:rPr lang="en-US" dirty="0" smtClean="0">
                <a:solidFill>
                  <a:srgbClr val="FF0000"/>
                </a:solidFill>
              </a:rPr>
              <a:t>Read After Read is NOT a name dependence</a:t>
            </a:r>
          </a:p>
        </p:txBody>
      </p:sp>
    </p:spTree>
    <p:extLst>
      <p:ext uri="{BB962C8B-B14F-4D97-AF65-F5344CB8AC3E}">
        <p14:creationId xmlns:p14="http://schemas.microsoft.com/office/powerpoint/2010/main" val="3945752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/>
              <a:t> </a:t>
            </a:r>
            <a:r>
              <a:rPr lang="en-US" dirty="0" smtClean="0"/>
              <a:t>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Load Delay, Hazard Detection, </a:t>
            </a:r>
            <a:r>
              <a:rPr lang="en-US" dirty="0"/>
              <a:t>and </a:t>
            </a:r>
            <a:r>
              <a:rPr lang="en-US" dirty="0" smtClean="0"/>
              <a:t>Stall</a:t>
            </a:r>
            <a:endParaRPr lang="en-US" dirty="0"/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5869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Hazards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7470"/>
            <a:ext cx="8229600" cy="5143500"/>
          </a:xfrm>
        </p:spPr>
        <p:txBody>
          <a:bodyPr/>
          <a:lstStyle/>
          <a:p>
            <a:pPr marL="349250" indent="-349250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 smtClean="0"/>
              <a:t>Jump and Branch can cause great performance loss</a:t>
            </a:r>
          </a:p>
          <a:p>
            <a:pPr marL="349250" indent="-349250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 smtClean="0"/>
              <a:t>Jump instruction needs only the </a:t>
            </a:r>
            <a:r>
              <a:rPr lang="en-US" dirty="0" smtClean="0">
                <a:solidFill>
                  <a:srgbClr val="FF0000"/>
                </a:solidFill>
              </a:rPr>
              <a:t>jump target address</a:t>
            </a:r>
          </a:p>
          <a:p>
            <a:pPr marL="349250" indent="-349250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 smtClean="0"/>
              <a:t>Branch instruction needs two things: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Branch Result</a:t>
            </a:r>
            <a:r>
              <a:rPr lang="en-US" dirty="0" smtClean="0"/>
              <a:t>	Taken or Not Taken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Branch Target Address</a:t>
            </a:r>
          </a:p>
          <a:p>
            <a:pPr marL="1143000" lvl="2" indent="-2889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 smtClean="0"/>
              <a:t>(PC + 4)	If Branch is NOT taken</a:t>
            </a:r>
          </a:p>
          <a:p>
            <a:pPr marL="1143000" lvl="2" indent="-2889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 smtClean="0"/>
              <a:t>(PC + 4) + 4 × immediate	If Branch is Taken</a:t>
            </a:r>
          </a:p>
          <a:p>
            <a:pPr marL="349250" indent="-349250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 smtClean="0"/>
              <a:t>Jump and Branch targets are computed in </a:t>
            </a:r>
            <a:r>
              <a:rPr lang="en-US" dirty="0" smtClean="0">
                <a:solidFill>
                  <a:srgbClr val="FF0000"/>
                </a:solidFill>
              </a:rPr>
              <a:t>ID</a:t>
            </a:r>
            <a:r>
              <a:rPr lang="en-US" dirty="0" smtClean="0"/>
              <a:t> stage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 smtClean="0"/>
              <a:t>At which point a new instruction is already being fetched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/>
              <a:t>Jump Instruction: 1-cycle delay</a:t>
            </a:r>
          </a:p>
          <a:p>
            <a:pPr marL="739775" lvl="1" indent="-276225" eaLnBrk="1" hangingPunct="1">
              <a:spcBef>
                <a:spcPct val="45000"/>
              </a:spcBef>
              <a:tabLst>
                <a:tab pos="4114800" algn="l"/>
              </a:tabLst>
            </a:pPr>
            <a:r>
              <a:rPr lang="en-US" dirty="0"/>
              <a:t>Branch: 2-cycle delay for branch result (taken or not taken)</a:t>
            </a:r>
          </a:p>
        </p:txBody>
      </p:sp>
    </p:spTree>
    <p:extLst>
      <p:ext uri="{BB962C8B-B14F-4D97-AF65-F5344CB8AC3E}">
        <p14:creationId xmlns:p14="http://schemas.microsoft.com/office/powerpoint/2010/main" val="9865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1-Cycle Jump Delay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57200" y="1160151"/>
            <a:ext cx="8229600" cy="1843440"/>
          </a:xfrm>
        </p:spPr>
        <p:txBody>
          <a:bodyPr vert="horz" wrap="square" lIns="0" tIns="42497" rIns="0" bIns="4249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spcBef>
                <a:spcPts val="1108"/>
              </a:spcBef>
            </a:pPr>
            <a:r>
              <a:rPr lang="en-US" altLang="en-US" sz="2200" dirty="0" smtClean="0"/>
              <a:t>Control logic detects a </a:t>
            </a:r>
            <a:r>
              <a:rPr lang="en-US" altLang="en-US" sz="2200" dirty="0" smtClean="0">
                <a:solidFill>
                  <a:srgbClr val="FF0000"/>
                </a:solidFill>
              </a:rPr>
              <a:t>Jump</a:t>
            </a:r>
            <a:r>
              <a:rPr lang="en-US" altLang="en-US" sz="2200" dirty="0" smtClean="0"/>
              <a:t> instruction in the 2</a:t>
            </a:r>
            <a:r>
              <a:rPr lang="en-US" altLang="en-US" sz="2200" baseline="30000" dirty="0" smtClean="0"/>
              <a:t>nd</a:t>
            </a:r>
            <a:r>
              <a:rPr lang="en-US" altLang="en-US" sz="2200" dirty="0" smtClean="0"/>
              <a:t> Stage</a:t>
            </a:r>
            <a:endParaRPr lang="en-US" alt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ts val="1108"/>
              </a:spcBef>
            </a:pPr>
            <a:r>
              <a:rPr lang="en-US" altLang="en-US" sz="2200" dirty="0" smtClean="0">
                <a:solidFill>
                  <a:srgbClr val="FF0000"/>
                </a:solidFill>
              </a:rPr>
              <a:t>Next </a:t>
            </a:r>
            <a:r>
              <a:rPr lang="en-US" altLang="en-US" sz="2200" dirty="0" smtClean="0"/>
              <a:t>instruction is fetched anyway</a:t>
            </a:r>
          </a:p>
          <a:p>
            <a:pPr>
              <a:lnSpc>
                <a:spcPct val="130000"/>
              </a:lnSpc>
              <a:spcBef>
                <a:spcPts val="1108"/>
              </a:spcBef>
            </a:pPr>
            <a:r>
              <a:rPr lang="en-US" altLang="en-US" sz="2200" dirty="0" smtClean="0"/>
              <a:t>Convert </a:t>
            </a:r>
            <a:r>
              <a:rPr lang="en-US" altLang="en-US" sz="2200" dirty="0" smtClean="0">
                <a:solidFill>
                  <a:srgbClr val="FF0000"/>
                </a:solidFill>
              </a:rPr>
              <a:t>Next</a:t>
            </a:r>
            <a:r>
              <a:rPr lang="en-US" altLang="en-US" sz="2200" dirty="0" smtClean="0"/>
              <a:t> instruction into </a:t>
            </a:r>
            <a:r>
              <a:rPr lang="en-US" altLang="en-US" sz="2200" dirty="0" smtClean="0">
                <a:solidFill>
                  <a:srgbClr val="FF0000"/>
                </a:solidFill>
              </a:rPr>
              <a:t>bubble</a:t>
            </a:r>
            <a:r>
              <a:rPr lang="en-US" altLang="en-US" sz="2200" dirty="0" smtClean="0"/>
              <a:t> (Jump is always </a:t>
            </a:r>
            <a:r>
              <a:rPr lang="en-US" altLang="en-US" sz="2200" dirty="0" smtClean="0">
                <a:solidFill>
                  <a:srgbClr val="FF0000"/>
                </a:solidFill>
              </a:rPr>
              <a:t>taken</a:t>
            </a:r>
            <a:r>
              <a:rPr lang="en-US" altLang="en-US" sz="2200" dirty="0" smtClean="0"/>
              <a:t>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8163" y="3322030"/>
            <a:ext cx="2945200" cy="2623592"/>
            <a:chOff x="583010" y="3313115"/>
            <a:chExt cx="3190633" cy="2842225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83010" y="3313115"/>
              <a:ext cx="3019954" cy="2159073"/>
              <a:chOff x="537451" y="3313785"/>
              <a:chExt cx="2789062" cy="2157324"/>
            </a:xfrm>
          </p:grpSpPr>
          <p:sp>
            <p:nvSpPr>
              <p:cNvPr id="52319" name="Line 14"/>
              <p:cNvSpPr>
                <a:spLocks noChangeShapeType="1"/>
              </p:cNvSpPr>
              <p:nvPr/>
            </p:nvSpPr>
            <p:spPr bwMode="auto">
              <a:xfrm>
                <a:off x="3115375" y="3956064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0" name="Line 131"/>
              <p:cNvSpPr>
                <a:spLocks noChangeShapeType="1"/>
              </p:cNvSpPr>
              <p:nvPr/>
            </p:nvSpPr>
            <p:spPr bwMode="auto">
              <a:xfrm>
                <a:off x="2481962" y="3956064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1" name="Text Box 4"/>
              <p:cNvSpPr txBox="1">
                <a:spLocks noChangeArrowheads="1"/>
              </p:cNvSpPr>
              <p:nvPr/>
            </p:nvSpPr>
            <p:spPr bwMode="auto">
              <a:xfrm>
                <a:off x="537451" y="3800567"/>
                <a:ext cx="1766631" cy="345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77" b="1" dirty="0">
                    <a:latin typeface="Courier New" pitchFamily="49" charset="0"/>
                    <a:cs typeface="Courier New" pitchFamily="49" charset="0"/>
                  </a:rPr>
                  <a:t>J L1</a:t>
                </a:r>
              </a:p>
            </p:txBody>
          </p:sp>
          <p:sp>
            <p:nvSpPr>
              <p:cNvPr id="52322" name="Rectangle 12"/>
              <p:cNvSpPr>
                <a:spLocks noChangeArrowheads="1"/>
              </p:cNvSpPr>
              <p:nvPr/>
            </p:nvSpPr>
            <p:spPr bwMode="auto">
              <a:xfrm>
                <a:off x="2623250" y="3727464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62"/>
                  <a:t>IF</a:t>
                </a:r>
              </a:p>
            </p:txBody>
          </p:sp>
          <p:sp>
            <p:nvSpPr>
              <p:cNvPr id="52323" name="Rectangle 13"/>
              <p:cNvSpPr>
                <a:spLocks noChangeArrowheads="1"/>
              </p:cNvSpPr>
              <p:nvPr/>
            </p:nvSpPr>
            <p:spPr bwMode="auto">
              <a:xfrm>
                <a:off x="3255075" y="3727464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2324" name="Text Box 43"/>
              <p:cNvSpPr txBox="1">
                <a:spLocks noChangeArrowheads="1"/>
              </p:cNvSpPr>
              <p:nvPr/>
            </p:nvSpPr>
            <p:spPr bwMode="auto">
              <a:xfrm>
                <a:off x="2623250" y="3313785"/>
                <a:ext cx="561975" cy="315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92" dirty="0"/>
                  <a:t>cc1</a:t>
                </a:r>
              </a:p>
            </p:txBody>
          </p:sp>
          <p:sp>
            <p:nvSpPr>
              <p:cNvPr id="52325" name="Rectangle 130"/>
              <p:cNvSpPr>
                <a:spLocks noChangeArrowheads="1"/>
              </p:cNvSpPr>
              <p:nvPr/>
            </p:nvSpPr>
            <p:spPr bwMode="auto">
              <a:xfrm>
                <a:off x="2412112" y="3727464"/>
                <a:ext cx="69850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2326" name="Text Box 5"/>
              <p:cNvSpPr txBox="1">
                <a:spLocks noChangeArrowheads="1"/>
              </p:cNvSpPr>
              <p:nvPr/>
            </p:nvSpPr>
            <p:spPr bwMode="auto">
              <a:xfrm>
                <a:off x="543802" y="4355592"/>
                <a:ext cx="2149687" cy="345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77" b="1" dirty="0">
                    <a:latin typeface="Courier New" pitchFamily="49" charset="0"/>
                    <a:cs typeface="Courier New" pitchFamily="49" charset="0"/>
                  </a:rPr>
                  <a:t>Next instruction</a:t>
                </a:r>
                <a:endParaRPr lang="en-US" altLang="en-US" sz="1477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327" name="Rectangle 132"/>
              <p:cNvSpPr>
                <a:spLocks noChangeArrowheads="1"/>
              </p:cNvSpPr>
              <p:nvPr/>
            </p:nvSpPr>
            <p:spPr bwMode="auto">
              <a:xfrm>
                <a:off x="3255075" y="4311142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17" name="Text Box 5"/>
              <p:cNvSpPr txBox="1">
                <a:spLocks noChangeArrowheads="1"/>
              </p:cNvSpPr>
              <p:nvPr/>
            </p:nvSpPr>
            <p:spPr bwMode="auto">
              <a:xfrm>
                <a:off x="570482" y="5125114"/>
                <a:ext cx="569355" cy="345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77" b="1" dirty="0">
                    <a:latin typeface="Courier New" pitchFamily="49" charset="0"/>
                    <a:cs typeface="Courier New" pitchFamily="49" charset="0"/>
                  </a:rPr>
                  <a:t>. . .</a:t>
                </a:r>
                <a:endParaRPr lang="en-US" altLang="en-US" sz="1477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2232" name="Text Box 142"/>
            <p:cNvSpPr txBox="1">
              <a:spLocks noChangeArrowheads="1"/>
            </p:cNvSpPr>
            <p:nvPr/>
          </p:nvSpPr>
          <p:spPr bwMode="auto">
            <a:xfrm>
              <a:off x="589890" y="5809064"/>
              <a:ext cx="3183753" cy="3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1" dirty="0">
                  <a:latin typeface="Courier New" pitchFamily="49" charset="0"/>
                  <a:cs typeface="Courier New" pitchFamily="49" charset="0"/>
                </a:rPr>
                <a:t>L1: Target instruction</a:t>
              </a:r>
              <a:endParaRPr lang="en-US" altLang="en-US" sz="1477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25883" y="3322028"/>
            <a:ext cx="863619" cy="2687516"/>
            <a:chOff x="3603039" y="3313113"/>
            <a:chExt cx="935587" cy="2911476"/>
          </a:xfrm>
        </p:grpSpPr>
        <p:sp>
          <p:nvSpPr>
            <p:cNvPr id="52304" name="Text Box 44"/>
            <p:cNvSpPr txBox="1">
              <a:spLocks noChangeArrowheads="1"/>
            </p:cNvSpPr>
            <p:nvPr/>
          </p:nvSpPr>
          <p:spPr bwMode="auto">
            <a:xfrm>
              <a:off x="3678703" y="3313113"/>
              <a:ext cx="608756" cy="315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292" dirty="0"/>
                <a:t>cc2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603039" y="3726990"/>
              <a:ext cx="935587" cy="2497599"/>
              <a:chOff x="3603039" y="3726990"/>
              <a:chExt cx="935587" cy="2497599"/>
            </a:xfrm>
          </p:grpSpPr>
          <p:grpSp>
            <p:nvGrpSpPr>
              <p:cNvPr id="52305" name="Group 77"/>
              <p:cNvGrpSpPr>
                <a:grpSpLocks/>
              </p:cNvGrpSpPr>
              <p:nvPr/>
            </p:nvGrpSpPr>
            <p:grpSpPr bwMode="auto">
              <a:xfrm>
                <a:off x="3617719" y="3726990"/>
                <a:ext cx="678237" cy="457419"/>
                <a:chOff x="5157720" y="5229580"/>
                <a:chExt cx="626117" cy="457200"/>
              </a:xfrm>
            </p:grpSpPr>
            <p:sp>
              <p:nvSpPr>
                <p:cNvPr id="52313" name="Line 54"/>
                <p:cNvSpPr>
                  <a:spLocks noChangeShapeType="1"/>
                </p:cNvSpPr>
                <p:nvPr/>
              </p:nvSpPr>
              <p:spPr bwMode="auto">
                <a:xfrm>
                  <a:off x="5157720" y="5455900"/>
                  <a:ext cx="141288" cy="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17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FFCCFF"/>
                </a:solidFill>
                <a:ln w="9525" cap="rnd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5231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46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77" dirty="0"/>
                    <a:t>ID</a:t>
                  </a:r>
                </a:p>
              </p:txBody>
            </p:sp>
          </p:grpSp>
          <p:sp>
            <p:nvSpPr>
              <p:cNvPr id="52307" name="Rectangle 96"/>
              <p:cNvSpPr>
                <a:spLocks noChangeArrowheads="1"/>
              </p:cNvSpPr>
              <p:nvPr/>
            </p:nvSpPr>
            <p:spPr bwMode="auto">
              <a:xfrm>
                <a:off x="3754368" y="4310947"/>
                <a:ext cx="533091" cy="45741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62"/>
                  <a:t>IF</a:t>
                </a:r>
              </a:p>
            </p:txBody>
          </p:sp>
          <p:sp>
            <p:nvSpPr>
              <p:cNvPr id="52308" name="Rectangle 97"/>
              <p:cNvSpPr>
                <a:spLocks noChangeArrowheads="1"/>
              </p:cNvSpPr>
              <p:nvPr/>
            </p:nvSpPr>
            <p:spPr bwMode="auto">
              <a:xfrm>
                <a:off x="4440508" y="4310947"/>
                <a:ext cx="75665" cy="457419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2309" name="Line 98"/>
              <p:cNvSpPr>
                <a:spLocks noChangeShapeType="1"/>
              </p:cNvSpPr>
              <p:nvPr/>
            </p:nvSpPr>
            <p:spPr bwMode="auto">
              <a:xfrm>
                <a:off x="4287459" y="4539656"/>
                <a:ext cx="15304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0" name="Line 133"/>
              <p:cNvSpPr>
                <a:spLocks noChangeShapeType="1"/>
              </p:cNvSpPr>
              <p:nvPr/>
            </p:nvSpPr>
            <p:spPr bwMode="auto">
              <a:xfrm>
                <a:off x="3603039" y="4539656"/>
                <a:ext cx="1513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4" name="Text Box 17"/>
              <p:cNvSpPr txBox="1">
                <a:spLocks noChangeArrowheads="1"/>
              </p:cNvSpPr>
              <p:nvPr/>
            </p:nvSpPr>
            <p:spPr bwMode="auto">
              <a:xfrm>
                <a:off x="3795806" y="5696200"/>
                <a:ext cx="624259" cy="528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/>
                  <a:t>Jump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/>
                  <a:t>Target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 err="1"/>
                  <a:t>Addr</a:t>
                </a:r>
                <a:endParaRPr lang="en-US" altLang="en-US" sz="1108" dirty="0"/>
              </a:p>
            </p:txBody>
          </p:sp>
          <p:sp>
            <p:nvSpPr>
              <p:cNvPr id="52235" name="Rectangle 134"/>
              <p:cNvSpPr>
                <a:spLocks noChangeArrowheads="1"/>
              </p:cNvSpPr>
              <p:nvPr/>
            </p:nvSpPr>
            <p:spPr bwMode="auto">
              <a:xfrm>
                <a:off x="4462979" y="5765447"/>
                <a:ext cx="75647" cy="45737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2245" name="Line 173"/>
              <p:cNvSpPr>
                <a:spLocks noChangeShapeType="1"/>
              </p:cNvSpPr>
              <p:nvPr/>
            </p:nvSpPr>
            <p:spPr bwMode="auto">
              <a:xfrm>
                <a:off x="4146495" y="4038222"/>
                <a:ext cx="337246" cy="179992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4190715" y="3322027"/>
            <a:ext cx="3997514" cy="2694842"/>
            <a:chOff x="4539941" y="3313113"/>
            <a:chExt cx="4330640" cy="2919412"/>
          </a:xfrm>
        </p:grpSpPr>
        <p:grpSp>
          <p:nvGrpSpPr>
            <p:cNvPr id="9" name="Group 8"/>
            <p:cNvGrpSpPr/>
            <p:nvPr/>
          </p:nvGrpSpPr>
          <p:grpSpPr>
            <a:xfrm>
              <a:off x="4593829" y="3313113"/>
              <a:ext cx="4266198" cy="315435"/>
              <a:chOff x="4593829" y="3313113"/>
              <a:chExt cx="4266198" cy="315435"/>
            </a:xfrm>
          </p:grpSpPr>
          <p:sp>
            <p:nvSpPr>
              <p:cNvPr id="52252" name="Text Box 46"/>
              <p:cNvSpPr txBox="1">
                <a:spLocks noChangeArrowheads="1"/>
              </p:cNvSpPr>
              <p:nvPr/>
            </p:nvSpPr>
            <p:spPr bwMode="auto">
              <a:xfrm>
                <a:off x="5506373" y="3313113"/>
                <a:ext cx="610538" cy="315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cc4</a:t>
                </a:r>
              </a:p>
            </p:txBody>
          </p:sp>
          <p:sp>
            <p:nvSpPr>
              <p:cNvPr id="52253" name="Text Box 47"/>
              <p:cNvSpPr txBox="1">
                <a:spLocks noChangeArrowheads="1"/>
              </p:cNvSpPr>
              <p:nvPr/>
            </p:nvSpPr>
            <p:spPr bwMode="auto">
              <a:xfrm>
                <a:off x="6421319" y="3313113"/>
                <a:ext cx="610538" cy="315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cc5</a:t>
                </a:r>
              </a:p>
            </p:txBody>
          </p:sp>
          <p:sp>
            <p:nvSpPr>
              <p:cNvPr id="52254" name="Text Box 48"/>
              <p:cNvSpPr txBox="1">
                <a:spLocks noChangeArrowheads="1"/>
              </p:cNvSpPr>
              <p:nvPr/>
            </p:nvSpPr>
            <p:spPr bwMode="auto">
              <a:xfrm>
                <a:off x="7336265" y="3313113"/>
                <a:ext cx="608817" cy="315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cc6</a:t>
                </a:r>
              </a:p>
            </p:txBody>
          </p:sp>
          <p:sp>
            <p:nvSpPr>
              <p:cNvPr id="52255" name="Text Box 188"/>
              <p:cNvSpPr txBox="1">
                <a:spLocks noChangeArrowheads="1"/>
              </p:cNvSpPr>
              <p:nvPr/>
            </p:nvSpPr>
            <p:spPr bwMode="auto">
              <a:xfrm>
                <a:off x="8251210" y="3313113"/>
                <a:ext cx="608817" cy="315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cc7</a:t>
                </a:r>
              </a:p>
            </p:txBody>
          </p:sp>
          <p:sp>
            <p:nvSpPr>
              <p:cNvPr id="52233" name="Text Box 45"/>
              <p:cNvSpPr txBox="1">
                <a:spLocks noChangeArrowheads="1"/>
              </p:cNvSpPr>
              <p:nvPr/>
            </p:nvSpPr>
            <p:spPr bwMode="auto">
              <a:xfrm>
                <a:off x="4593829" y="3313114"/>
                <a:ext cx="606895" cy="315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92" dirty="0"/>
                  <a:t>cc3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539941" y="4310686"/>
              <a:ext cx="4330640" cy="1921839"/>
              <a:chOff x="4539941" y="4310686"/>
              <a:chExt cx="4330640" cy="192183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4568950" y="4310686"/>
                <a:ext cx="3453523" cy="457548"/>
                <a:chOff x="4568950" y="4310686"/>
                <a:chExt cx="3453523" cy="457548"/>
              </a:xfrm>
            </p:grpSpPr>
            <p:sp>
              <p:nvSpPr>
                <p:cNvPr id="52272" name="Rectangle 111"/>
                <p:cNvSpPr>
                  <a:spLocks noChangeArrowheads="1"/>
                </p:cNvSpPr>
                <p:nvPr/>
              </p:nvSpPr>
              <p:spPr bwMode="auto">
                <a:xfrm>
                  <a:off x="6269974" y="4310686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52273" name="Rectangle 115"/>
                <p:cNvSpPr>
                  <a:spLocks noChangeArrowheads="1"/>
                </p:cNvSpPr>
                <p:nvPr/>
              </p:nvSpPr>
              <p:spPr bwMode="auto">
                <a:xfrm>
                  <a:off x="7183200" y="4310686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grpSp>
              <p:nvGrpSpPr>
                <p:cNvPr id="52274" name="Group 121"/>
                <p:cNvGrpSpPr>
                  <a:grpSpLocks/>
                </p:cNvGrpSpPr>
                <p:nvPr/>
              </p:nvGrpSpPr>
              <p:grpSpPr bwMode="auto">
                <a:xfrm>
                  <a:off x="6400681" y="4317038"/>
                  <a:ext cx="701688" cy="441421"/>
                  <a:chOff x="3792" y="3476"/>
                  <a:chExt cx="432" cy="278"/>
                </a:xfrm>
              </p:grpSpPr>
              <p:sp>
                <p:nvSpPr>
                  <p:cNvPr id="52296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477" b="1"/>
                  </a:p>
                </p:txBody>
              </p:sp>
              <p:sp>
                <p:nvSpPr>
                  <p:cNvPr id="52297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8" y="3524"/>
                    <a:ext cx="365" cy="17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108" b="1"/>
                      <a:t>Bubble</a:t>
                    </a:r>
                  </a:p>
                </p:txBody>
              </p:sp>
            </p:grpSp>
            <p:grpSp>
              <p:nvGrpSpPr>
                <p:cNvPr id="52275" name="Group 124"/>
                <p:cNvGrpSpPr>
                  <a:grpSpLocks/>
                </p:cNvGrpSpPr>
                <p:nvPr/>
              </p:nvGrpSpPr>
              <p:grpSpPr bwMode="auto">
                <a:xfrm>
                  <a:off x="5463381" y="4317038"/>
                  <a:ext cx="741245" cy="441421"/>
                  <a:chOff x="3792" y="3481"/>
                  <a:chExt cx="432" cy="278"/>
                </a:xfrm>
              </p:grpSpPr>
              <p:sp>
                <p:nvSpPr>
                  <p:cNvPr id="5229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477" b="1"/>
                  </a:p>
                </p:txBody>
              </p:sp>
              <p:sp>
                <p:nvSpPr>
                  <p:cNvPr id="5229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108" b="1" dirty="0"/>
                      <a:t>Bubble</a:t>
                    </a:r>
                  </a:p>
                </p:txBody>
              </p:sp>
            </p:grpSp>
            <p:grpSp>
              <p:nvGrpSpPr>
                <p:cNvPr id="52276" name="Group 127"/>
                <p:cNvGrpSpPr>
                  <a:grpSpLocks/>
                </p:cNvGrpSpPr>
                <p:nvPr/>
              </p:nvGrpSpPr>
              <p:grpSpPr bwMode="auto">
                <a:xfrm>
                  <a:off x="7296708" y="4317038"/>
                  <a:ext cx="725765" cy="441421"/>
                  <a:chOff x="3792" y="3476"/>
                  <a:chExt cx="432" cy="278"/>
                </a:xfrm>
              </p:grpSpPr>
              <p:sp>
                <p:nvSpPr>
                  <p:cNvPr id="52292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477" b="1"/>
                  </a:p>
                </p:txBody>
              </p:sp>
              <p:sp>
                <p:nvSpPr>
                  <p:cNvPr id="52293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108" b="1" dirty="0"/>
                      <a:t>Bubble</a:t>
                    </a:r>
                  </a:p>
                </p:txBody>
              </p:sp>
            </p:grpSp>
            <p:grpSp>
              <p:nvGrpSpPr>
                <p:cNvPr id="52283" name="Group 124"/>
                <p:cNvGrpSpPr>
                  <a:grpSpLocks/>
                </p:cNvGrpSpPr>
                <p:nvPr/>
              </p:nvGrpSpPr>
              <p:grpSpPr bwMode="auto">
                <a:xfrm>
                  <a:off x="4568950" y="4317038"/>
                  <a:ext cx="741244" cy="441421"/>
                  <a:chOff x="3792" y="3481"/>
                  <a:chExt cx="432" cy="278"/>
                </a:xfrm>
              </p:grpSpPr>
              <p:sp>
                <p:nvSpPr>
                  <p:cNvPr id="5228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477" b="1"/>
                  </a:p>
                </p:txBody>
              </p:sp>
              <p:sp>
                <p:nvSpPr>
                  <p:cNvPr id="5228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108" b="1" dirty="0"/>
                      <a:t>Bubble</a:t>
                    </a:r>
                  </a:p>
                </p:txBody>
              </p:sp>
            </p:grpSp>
            <p:sp>
              <p:nvSpPr>
                <p:cNvPr id="52239" name="Rectangle 108"/>
                <p:cNvSpPr>
                  <a:spLocks noChangeArrowheads="1"/>
                </p:cNvSpPr>
                <p:nvPr/>
              </p:nvSpPr>
              <p:spPr bwMode="auto">
                <a:xfrm>
                  <a:off x="5353737" y="4310857"/>
                  <a:ext cx="75647" cy="457377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</p:grpSp>
          <p:grpSp>
            <p:nvGrpSpPr>
              <p:cNvPr id="3" name="Group 2"/>
              <p:cNvGrpSpPr/>
              <p:nvPr/>
            </p:nvGrpSpPr>
            <p:grpSpPr>
              <a:xfrm>
                <a:off x="4539941" y="5694363"/>
                <a:ext cx="4330640" cy="538162"/>
                <a:chOff x="4539941" y="5694363"/>
                <a:chExt cx="4330640" cy="538162"/>
              </a:xfrm>
            </p:grpSpPr>
            <p:sp>
              <p:nvSpPr>
                <p:cNvPr id="52256" name="Line 196"/>
                <p:cNvSpPr>
                  <a:spLocks noChangeShapeType="1"/>
                </p:cNvSpPr>
                <p:nvPr/>
              </p:nvSpPr>
              <p:spPr bwMode="auto">
                <a:xfrm>
                  <a:off x="7964299" y="5981909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7" name="Line 196"/>
                <p:cNvSpPr>
                  <a:spLocks noChangeShapeType="1"/>
                </p:cNvSpPr>
                <p:nvPr/>
              </p:nvSpPr>
              <p:spPr bwMode="auto">
                <a:xfrm>
                  <a:off x="7277330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8" name="Rectangle 51"/>
                <p:cNvSpPr>
                  <a:spLocks noChangeArrowheads="1"/>
                </p:cNvSpPr>
                <p:nvPr/>
              </p:nvSpPr>
              <p:spPr bwMode="auto">
                <a:xfrm>
                  <a:off x="4693005" y="5765029"/>
                  <a:ext cx="531426" cy="457299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62"/>
                    <a:t>IF</a:t>
                  </a:r>
                </a:p>
              </p:txBody>
            </p:sp>
            <p:sp>
              <p:nvSpPr>
                <p:cNvPr id="52259" name="Rectangle 52"/>
                <p:cNvSpPr>
                  <a:spLocks noChangeArrowheads="1"/>
                </p:cNvSpPr>
                <p:nvPr/>
              </p:nvSpPr>
              <p:spPr bwMode="auto">
                <a:xfrm>
                  <a:off x="5377494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52260" name="Line 53"/>
                <p:cNvSpPr>
                  <a:spLocks noChangeShapeType="1"/>
                </p:cNvSpPr>
                <p:nvPr/>
              </p:nvSpPr>
              <p:spPr bwMode="auto">
                <a:xfrm>
                  <a:off x="5224430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1" name="Line 135"/>
                <p:cNvSpPr>
                  <a:spLocks noChangeShapeType="1"/>
                </p:cNvSpPr>
                <p:nvPr/>
              </p:nvSpPr>
              <p:spPr bwMode="auto">
                <a:xfrm>
                  <a:off x="4539941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2" name="Rectangle 63"/>
                <p:cNvSpPr>
                  <a:spLocks noChangeArrowheads="1"/>
                </p:cNvSpPr>
                <p:nvPr/>
              </p:nvSpPr>
              <p:spPr bwMode="auto">
                <a:xfrm>
                  <a:off x="6292441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52263" name="Line 64"/>
                <p:cNvSpPr>
                  <a:spLocks noChangeShapeType="1"/>
                </p:cNvSpPr>
                <p:nvPr/>
              </p:nvSpPr>
              <p:spPr bwMode="auto">
                <a:xfrm>
                  <a:off x="6368113" y="587837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4" name="Line 65"/>
                <p:cNvSpPr>
                  <a:spLocks noChangeShapeType="1"/>
                </p:cNvSpPr>
                <p:nvPr/>
              </p:nvSpPr>
              <p:spPr bwMode="auto">
                <a:xfrm>
                  <a:off x="6368113" y="610885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2265" name="Group 3"/>
                <p:cNvGrpSpPr>
                  <a:grpSpLocks/>
                </p:cNvGrpSpPr>
                <p:nvPr/>
              </p:nvGrpSpPr>
              <p:grpSpPr bwMode="auto">
                <a:xfrm>
                  <a:off x="5453167" y="5758677"/>
                  <a:ext cx="839274" cy="457299"/>
                  <a:chOff x="5145486" y="5229580"/>
                  <a:chExt cx="774700" cy="457200"/>
                </a:xfrm>
              </p:grpSpPr>
              <p:sp>
                <p:nvSpPr>
                  <p:cNvPr id="52298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62"/>
                  </a:p>
                </p:txBody>
              </p:sp>
              <p:sp>
                <p:nvSpPr>
                  <p:cNvPr id="52299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0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1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34925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57968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303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4620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477"/>
                      <a:t>Reg</a:t>
                    </a:r>
                  </a:p>
                </p:txBody>
              </p:sp>
            </p:grpSp>
            <p:sp>
              <p:nvSpPr>
                <p:cNvPr id="52266" name="Rectangle 195"/>
                <p:cNvSpPr>
                  <a:spLocks noChangeArrowheads="1"/>
                </p:cNvSpPr>
                <p:nvPr/>
              </p:nvSpPr>
              <p:spPr bwMode="auto">
                <a:xfrm>
                  <a:off x="7205666" y="5758677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52267" name="Line 196"/>
                <p:cNvSpPr>
                  <a:spLocks noChangeShapeType="1"/>
                </p:cNvSpPr>
                <p:nvPr/>
              </p:nvSpPr>
              <p:spPr bwMode="auto">
                <a:xfrm>
                  <a:off x="7052603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8" name="Rectangle 198"/>
                <p:cNvSpPr>
                  <a:spLocks noChangeArrowheads="1"/>
                </p:cNvSpPr>
                <p:nvPr/>
              </p:nvSpPr>
              <p:spPr bwMode="auto">
                <a:xfrm>
                  <a:off x="8101627" y="5758677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52269" name="Rectangle 214"/>
                <p:cNvSpPr>
                  <a:spLocks noChangeArrowheads="1"/>
                </p:cNvSpPr>
                <p:nvPr/>
              </p:nvSpPr>
              <p:spPr bwMode="auto">
                <a:xfrm>
                  <a:off x="7431154" y="5749150"/>
                  <a:ext cx="533145" cy="45729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62"/>
                    <a:t>DM</a:t>
                  </a:r>
                </a:p>
              </p:txBody>
            </p:sp>
            <p:sp>
              <p:nvSpPr>
                <p:cNvPr id="52270" name="Freeform 141"/>
                <p:cNvSpPr>
                  <a:spLocks/>
                </p:cNvSpPr>
                <p:nvPr/>
              </p:nvSpPr>
              <p:spPr bwMode="auto">
                <a:xfrm>
                  <a:off x="6519457" y="5731293"/>
                  <a:ext cx="533145" cy="501232"/>
                </a:xfrm>
                <a:custGeom>
                  <a:avLst/>
                  <a:gdLst>
                    <a:gd name="T0" fmla="*/ 0 w 259"/>
                    <a:gd name="T1" fmla="*/ 2147483647 h 288"/>
                    <a:gd name="T2" fmla="*/ 0 w 259"/>
                    <a:gd name="T3" fmla="*/ 2147483647 h 288"/>
                    <a:gd name="T4" fmla="*/ 2147483647 w 259"/>
                    <a:gd name="T5" fmla="*/ 2147483647 h 288"/>
                    <a:gd name="T6" fmla="*/ 0 w 259"/>
                    <a:gd name="T7" fmla="*/ 2147483647 h 288"/>
                    <a:gd name="T8" fmla="*/ 0 w 259"/>
                    <a:gd name="T9" fmla="*/ 0 h 288"/>
                    <a:gd name="T10" fmla="*/ 2147483647 w 259"/>
                    <a:gd name="T11" fmla="*/ 2147483647 h 288"/>
                    <a:gd name="T12" fmla="*/ 2147483647 w 259"/>
                    <a:gd name="T13" fmla="*/ 2147483647 h 288"/>
                    <a:gd name="T14" fmla="*/ 0 w 259"/>
                    <a:gd name="T15" fmla="*/ 2147483647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9"/>
                    <a:gd name="T25" fmla="*/ 0 h 288"/>
                    <a:gd name="T26" fmla="*/ 259 w 259"/>
                    <a:gd name="T27" fmla="*/ 288 h 28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77"/>
                    <a:t>ALU</a:t>
                  </a:r>
                </a:p>
              </p:txBody>
            </p:sp>
            <p:sp>
              <p:nvSpPr>
                <p:cNvPr id="6" name="Freeform 5"/>
                <p:cNvSpPr/>
                <p:nvPr/>
              </p:nvSpPr>
              <p:spPr bwMode="auto">
                <a:xfrm>
                  <a:off x="7362120" y="5694363"/>
                  <a:ext cx="663840" cy="285750"/>
                </a:xfrm>
                <a:custGeom>
                  <a:avLst/>
                  <a:gdLst>
                    <a:gd name="connsiteX0" fmla="*/ 0 w 613387"/>
                    <a:gd name="connsiteY0" fmla="*/ 318052 h 318052"/>
                    <a:gd name="connsiteX1" fmla="*/ 0 w 613387"/>
                    <a:gd name="connsiteY1" fmla="*/ 0 h 318052"/>
                    <a:gd name="connsiteX2" fmla="*/ 613387 w 613387"/>
                    <a:gd name="connsiteY2" fmla="*/ 0 h 318052"/>
                    <a:gd name="connsiteX3" fmla="*/ 613387 w 613387"/>
                    <a:gd name="connsiteY3" fmla="*/ 312373 h 318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3387" h="318052">
                      <a:moveTo>
                        <a:pt x="0" y="318052"/>
                      </a:moveTo>
                      <a:lnTo>
                        <a:pt x="0" y="0"/>
                      </a:lnTo>
                      <a:lnTo>
                        <a:pt x="613387" y="0"/>
                      </a:lnTo>
                      <a:lnTo>
                        <a:pt x="613387" y="312373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grpSp>
              <p:nvGrpSpPr>
                <p:cNvPr id="105" name="Group 3"/>
                <p:cNvGrpSpPr>
                  <a:grpSpLocks/>
                </p:cNvGrpSpPr>
                <p:nvPr/>
              </p:nvGrpSpPr>
              <p:grpSpPr bwMode="auto">
                <a:xfrm>
                  <a:off x="8179021" y="5759804"/>
                  <a:ext cx="691560" cy="457299"/>
                  <a:chOff x="5145486" y="5229580"/>
                  <a:chExt cx="638351" cy="457200"/>
                </a:xfrm>
              </p:grpSpPr>
              <p:sp>
                <p:nvSpPr>
                  <p:cNvPr id="106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62"/>
                  </a:p>
                </p:txBody>
              </p:sp>
              <p:sp>
                <p:nvSpPr>
                  <p:cNvPr id="10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4620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477"/>
                      <a:t>Reg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67889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32363" y="2997200"/>
            <a:ext cx="3754437" cy="3244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Pipelined laundry takes </a:t>
            </a:r>
            <a:r>
              <a:rPr lang="en-US" smtClean="0">
                <a:solidFill>
                  <a:srgbClr val="FF0000"/>
                </a:solidFill>
              </a:rPr>
              <a:t>3 hours</a:t>
            </a:r>
            <a:r>
              <a:rPr lang="en-US" smtClean="0"/>
              <a:t> for </a:t>
            </a:r>
            <a:r>
              <a:rPr 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Speedup factor is 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en-US" smtClean="0"/>
              <a:t> for </a:t>
            </a:r>
            <a:r>
              <a:rPr 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Time to wash, dry, and fold one load is still the same (90 minutes)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Pipelined Laundry: Start Load ASAP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40275" y="1782763"/>
            <a:ext cx="63658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95375" y="1325563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6 PM</a:t>
            </a:r>
          </a:p>
        </p:txBody>
      </p:sp>
      <p:grpSp>
        <p:nvGrpSpPr>
          <p:cNvPr id="903174" name="Group 6"/>
          <p:cNvGrpSpPr>
            <a:grpSpLocks/>
          </p:cNvGrpSpPr>
          <p:nvPr/>
        </p:nvGrpSpPr>
        <p:grpSpPr bwMode="auto">
          <a:xfrm>
            <a:off x="884238" y="1644650"/>
            <a:ext cx="1112837" cy="1739900"/>
            <a:chOff x="603" y="1036"/>
            <a:chExt cx="760" cy="1096"/>
          </a:xfrm>
        </p:grpSpPr>
        <p:grpSp>
          <p:nvGrpSpPr>
            <p:cNvPr id="7285" name="Group 7"/>
            <p:cNvGrpSpPr>
              <a:grpSpLocks/>
            </p:cNvGrpSpPr>
            <p:nvPr/>
          </p:nvGrpSpPr>
          <p:grpSpPr bwMode="auto">
            <a:xfrm>
              <a:off x="977" y="1756"/>
              <a:ext cx="386" cy="375"/>
              <a:chOff x="4020" y="1580"/>
              <a:chExt cx="424" cy="504"/>
            </a:xfrm>
          </p:grpSpPr>
          <p:grpSp>
            <p:nvGrpSpPr>
              <p:cNvPr id="7290" name="Group 8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92" name="Group 9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9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93" name="AutoShape 12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1" name="Oval 13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86" name="Group 14"/>
            <p:cNvGrpSpPr>
              <a:grpSpLocks/>
            </p:cNvGrpSpPr>
            <p:nvPr/>
          </p:nvGrpSpPr>
          <p:grpSpPr bwMode="auto">
            <a:xfrm>
              <a:off x="603" y="1843"/>
              <a:ext cx="288" cy="289"/>
              <a:chOff x="3062" y="2736"/>
              <a:chExt cx="288" cy="289"/>
            </a:xfrm>
          </p:grpSpPr>
          <p:sp>
            <p:nvSpPr>
              <p:cNvPr id="7288" name="Freeform 15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Rectangle 16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7287" name="Text Box 17"/>
            <p:cNvSpPr txBox="1">
              <a:spLocks noChangeArrowheads="1"/>
            </p:cNvSpPr>
            <p:nvPr/>
          </p:nvSpPr>
          <p:spPr bwMode="auto">
            <a:xfrm>
              <a:off x="987" y="1036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</p:grpSp>
      <p:sp>
        <p:nvSpPr>
          <p:cNvPr id="7175" name="Rectangle 18"/>
          <p:cNvSpPr>
            <a:spLocks noChangeArrowheads="1"/>
          </p:cNvSpPr>
          <p:nvPr/>
        </p:nvSpPr>
        <p:spPr bwMode="auto">
          <a:xfrm>
            <a:off x="2208213" y="1325563"/>
            <a:ext cx="6588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7176" name="Rectangle 19"/>
          <p:cNvSpPr>
            <a:spLocks noChangeArrowheads="1"/>
          </p:cNvSpPr>
          <p:nvPr/>
        </p:nvSpPr>
        <p:spPr bwMode="auto">
          <a:xfrm>
            <a:off x="3305175" y="1325563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7177" name="Rectangle 20"/>
          <p:cNvSpPr>
            <a:spLocks noChangeArrowheads="1"/>
          </p:cNvSpPr>
          <p:nvPr/>
        </p:nvSpPr>
        <p:spPr bwMode="auto">
          <a:xfrm>
            <a:off x="4419600" y="1325563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9 PM</a:t>
            </a:r>
          </a:p>
        </p:txBody>
      </p:sp>
      <p:grpSp>
        <p:nvGrpSpPr>
          <p:cNvPr id="903189" name="Group 21"/>
          <p:cNvGrpSpPr>
            <a:grpSpLocks/>
          </p:cNvGrpSpPr>
          <p:nvPr/>
        </p:nvGrpSpPr>
        <p:grpSpPr bwMode="auto">
          <a:xfrm>
            <a:off x="884238" y="1646238"/>
            <a:ext cx="1662112" cy="2468562"/>
            <a:chOff x="603" y="1037"/>
            <a:chExt cx="1135" cy="1555"/>
          </a:xfrm>
        </p:grpSpPr>
        <p:grpSp>
          <p:nvGrpSpPr>
            <p:cNvPr id="7267" name="Group 22"/>
            <p:cNvGrpSpPr>
              <a:grpSpLocks/>
            </p:cNvGrpSpPr>
            <p:nvPr/>
          </p:nvGrpSpPr>
          <p:grpSpPr bwMode="auto">
            <a:xfrm>
              <a:off x="1352" y="1756"/>
              <a:ext cx="386" cy="375"/>
              <a:chOff x="4012" y="2316"/>
              <a:chExt cx="424" cy="504"/>
            </a:xfrm>
          </p:grpSpPr>
          <p:grpSp>
            <p:nvGrpSpPr>
              <p:cNvPr id="7280" name="Group 23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83" name="AutoShape 24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" name="AutoShape 25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81" name="Oval 26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2" name="AutoShape 27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68" name="Group 28"/>
            <p:cNvGrpSpPr>
              <a:grpSpLocks/>
            </p:cNvGrpSpPr>
            <p:nvPr/>
          </p:nvGrpSpPr>
          <p:grpSpPr bwMode="auto">
            <a:xfrm>
              <a:off x="603" y="2302"/>
              <a:ext cx="288" cy="289"/>
              <a:chOff x="3062" y="2736"/>
              <a:chExt cx="288" cy="289"/>
            </a:xfrm>
          </p:grpSpPr>
          <p:sp>
            <p:nvSpPr>
              <p:cNvPr id="7278" name="Freeform 29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Rectangle 30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sp>
          <p:nvSpPr>
            <p:cNvPr id="7269" name="Text Box 31"/>
            <p:cNvSpPr txBox="1">
              <a:spLocks noChangeArrowheads="1"/>
            </p:cNvSpPr>
            <p:nvPr/>
          </p:nvSpPr>
          <p:spPr bwMode="auto">
            <a:xfrm>
              <a:off x="1362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70" name="Text Box 32"/>
            <p:cNvSpPr txBox="1">
              <a:spLocks noChangeArrowheads="1"/>
            </p:cNvSpPr>
            <p:nvPr/>
          </p:nvSpPr>
          <p:spPr bwMode="auto">
            <a:xfrm>
              <a:off x="1362" y="1210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271" name="Group 33"/>
            <p:cNvGrpSpPr>
              <a:grpSpLocks/>
            </p:cNvGrpSpPr>
            <p:nvPr/>
          </p:nvGrpSpPr>
          <p:grpSpPr bwMode="auto">
            <a:xfrm>
              <a:off x="1352" y="2217"/>
              <a:ext cx="386" cy="375"/>
              <a:chOff x="4020" y="1580"/>
              <a:chExt cx="424" cy="504"/>
            </a:xfrm>
          </p:grpSpPr>
          <p:grpSp>
            <p:nvGrpSpPr>
              <p:cNvPr id="7272" name="Group 34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74" name="Group 35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76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7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75" name="AutoShape 38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73" name="Oval 39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08" name="Group 40"/>
          <p:cNvGrpSpPr>
            <a:grpSpLocks/>
          </p:cNvGrpSpPr>
          <p:nvPr/>
        </p:nvGrpSpPr>
        <p:grpSpPr bwMode="auto">
          <a:xfrm>
            <a:off x="884238" y="1646238"/>
            <a:ext cx="2211387" cy="3200400"/>
            <a:chOff x="603" y="1037"/>
            <a:chExt cx="1510" cy="2016"/>
          </a:xfrm>
        </p:grpSpPr>
        <p:grpSp>
          <p:nvGrpSpPr>
            <p:cNvPr id="7240" name="Group 41"/>
            <p:cNvGrpSpPr>
              <a:grpSpLocks/>
            </p:cNvGrpSpPr>
            <p:nvPr/>
          </p:nvGrpSpPr>
          <p:grpSpPr bwMode="auto">
            <a:xfrm>
              <a:off x="1766" y="1785"/>
              <a:ext cx="317" cy="317"/>
              <a:chOff x="4341" y="2964"/>
              <a:chExt cx="452" cy="409"/>
            </a:xfrm>
          </p:grpSpPr>
          <p:grpSp>
            <p:nvGrpSpPr>
              <p:cNvPr id="7260" name="Group 42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63" name="Freeform 43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4" name="Rectangle 44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5" name="Rectangle 45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6" name="Rectangle 46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61" name="Oval 47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2" name="Freeform 48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41" name="Group 49"/>
            <p:cNvGrpSpPr>
              <a:grpSpLocks/>
            </p:cNvGrpSpPr>
            <p:nvPr/>
          </p:nvGrpSpPr>
          <p:grpSpPr bwMode="auto">
            <a:xfrm>
              <a:off x="603" y="2763"/>
              <a:ext cx="288" cy="289"/>
              <a:chOff x="3062" y="2736"/>
              <a:chExt cx="288" cy="289"/>
            </a:xfrm>
          </p:grpSpPr>
          <p:sp>
            <p:nvSpPr>
              <p:cNvPr id="7258" name="Freeform 5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Rectangle 5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sp>
          <p:nvSpPr>
            <p:cNvPr id="7242" name="Text Box 52"/>
            <p:cNvSpPr txBox="1">
              <a:spLocks noChangeArrowheads="1"/>
            </p:cNvSpPr>
            <p:nvPr/>
          </p:nvSpPr>
          <p:spPr bwMode="auto">
            <a:xfrm>
              <a:off x="1737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43" name="Text Box 53"/>
            <p:cNvSpPr txBox="1">
              <a:spLocks noChangeArrowheads="1"/>
            </p:cNvSpPr>
            <p:nvPr/>
          </p:nvSpPr>
          <p:spPr bwMode="auto">
            <a:xfrm>
              <a:off x="1737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44" name="Text Box 54"/>
            <p:cNvSpPr txBox="1">
              <a:spLocks noChangeArrowheads="1"/>
            </p:cNvSpPr>
            <p:nvPr/>
          </p:nvSpPr>
          <p:spPr bwMode="auto">
            <a:xfrm>
              <a:off x="1738" y="1381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245" name="Group 55"/>
            <p:cNvGrpSpPr>
              <a:grpSpLocks/>
            </p:cNvGrpSpPr>
            <p:nvPr/>
          </p:nvGrpSpPr>
          <p:grpSpPr bwMode="auto">
            <a:xfrm>
              <a:off x="1727" y="2217"/>
              <a:ext cx="386" cy="375"/>
              <a:chOff x="4012" y="2316"/>
              <a:chExt cx="424" cy="504"/>
            </a:xfrm>
          </p:grpSpPr>
          <p:grpSp>
            <p:nvGrpSpPr>
              <p:cNvPr id="7253" name="Group 56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56" name="AutoShape 57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7" name="AutoShape 58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54" name="Oval 59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5" name="AutoShape 60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6" name="Group 61"/>
            <p:cNvGrpSpPr>
              <a:grpSpLocks/>
            </p:cNvGrpSpPr>
            <p:nvPr/>
          </p:nvGrpSpPr>
          <p:grpSpPr bwMode="auto">
            <a:xfrm>
              <a:off x="1726" y="2678"/>
              <a:ext cx="386" cy="375"/>
              <a:chOff x="4020" y="1580"/>
              <a:chExt cx="424" cy="504"/>
            </a:xfrm>
          </p:grpSpPr>
          <p:grpSp>
            <p:nvGrpSpPr>
              <p:cNvPr id="7247" name="Group 62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49" name="Group 63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51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52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50" name="AutoShape 66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48" name="Oval 67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36" name="Group 68"/>
          <p:cNvGrpSpPr>
            <a:grpSpLocks/>
          </p:cNvGrpSpPr>
          <p:nvPr/>
        </p:nvGrpSpPr>
        <p:grpSpPr bwMode="auto">
          <a:xfrm>
            <a:off x="884238" y="1922463"/>
            <a:ext cx="2762250" cy="3656012"/>
            <a:chOff x="603" y="1211"/>
            <a:chExt cx="1885" cy="2303"/>
          </a:xfrm>
        </p:grpSpPr>
        <p:grpSp>
          <p:nvGrpSpPr>
            <p:cNvPr id="7213" name="Group 69"/>
            <p:cNvGrpSpPr>
              <a:grpSpLocks/>
            </p:cNvGrpSpPr>
            <p:nvPr/>
          </p:nvGrpSpPr>
          <p:grpSpPr bwMode="auto">
            <a:xfrm>
              <a:off x="603" y="3225"/>
              <a:ext cx="288" cy="289"/>
              <a:chOff x="3062" y="2736"/>
              <a:chExt cx="288" cy="289"/>
            </a:xfrm>
          </p:grpSpPr>
          <p:sp>
            <p:nvSpPr>
              <p:cNvPr id="7238" name="Freeform 7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Rectangle 7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  <p:sp>
          <p:nvSpPr>
            <p:cNvPr id="7214" name="Text Box 72"/>
            <p:cNvSpPr txBox="1">
              <a:spLocks noChangeArrowheads="1"/>
            </p:cNvSpPr>
            <p:nvPr/>
          </p:nvSpPr>
          <p:spPr bwMode="auto">
            <a:xfrm>
              <a:off x="2112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15" name="Text Box 73"/>
            <p:cNvSpPr txBox="1">
              <a:spLocks noChangeArrowheads="1"/>
            </p:cNvSpPr>
            <p:nvPr/>
          </p:nvSpPr>
          <p:spPr bwMode="auto">
            <a:xfrm>
              <a:off x="2113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16" name="Text Box 74"/>
            <p:cNvSpPr txBox="1">
              <a:spLocks noChangeArrowheads="1"/>
            </p:cNvSpPr>
            <p:nvPr/>
          </p:nvSpPr>
          <p:spPr bwMode="auto">
            <a:xfrm>
              <a:off x="2112" y="1555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217" name="Group 75"/>
            <p:cNvGrpSpPr>
              <a:grpSpLocks/>
            </p:cNvGrpSpPr>
            <p:nvPr/>
          </p:nvGrpSpPr>
          <p:grpSpPr bwMode="auto">
            <a:xfrm>
              <a:off x="2141" y="2246"/>
              <a:ext cx="317" cy="317"/>
              <a:chOff x="4341" y="2964"/>
              <a:chExt cx="452" cy="409"/>
            </a:xfrm>
          </p:grpSpPr>
          <p:grpSp>
            <p:nvGrpSpPr>
              <p:cNvPr id="7231" name="Group 7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34" name="Freeform 7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5" name="Rectangle 7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6" name="Rectangle 7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7" name="Rectangle 8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32" name="Oval 8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Freeform 8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8" name="Group 83"/>
            <p:cNvGrpSpPr>
              <a:grpSpLocks/>
            </p:cNvGrpSpPr>
            <p:nvPr/>
          </p:nvGrpSpPr>
          <p:grpSpPr bwMode="auto">
            <a:xfrm>
              <a:off x="2101" y="2678"/>
              <a:ext cx="386" cy="375"/>
              <a:chOff x="4012" y="2316"/>
              <a:chExt cx="424" cy="504"/>
            </a:xfrm>
          </p:grpSpPr>
          <p:grpSp>
            <p:nvGrpSpPr>
              <p:cNvPr id="7226" name="Group 84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29" name="AutoShape 85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0" name="AutoShape 86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7" name="Oval 87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8" name="AutoShape 88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19" name="Group 89"/>
            <p:cNvGrpSpPr>
              <a:grpSpLocks/>
            </p:cNvGrpSpPr>
            <p:nvPr/>
          </p:nvGrpSpPr>
          <p:grpSpPr bwMode="auto">
            <a:xfrm>
              <a:off x="2100" y="3139"/>
              <a:ext cx="386" cy="375"/>
              <a:chOff x="4020" y="1580"/>
              <a:chExt cx="424" cy="504"/>
            </a:xfrm>
          </p:grpSpPr>
          <p:grpSp>
            <p:nvGrpSpPr>
              <p:cNvPr id="7220" name="Group 90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22" name="Group 91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24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25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23" name="AutoShape 94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1" name="Oval 95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64" name="Group 96"/>
          <p:cNvGrpSpPr>
            <a:grpSpLocks/>
          </p:cNvGrpSpPr>
          <p:nvPr/>
        </p:nvGrpSpPr>
        <p:grpSpPr bwMode="auto">
          <a:xfrm>
            <a:off x="3627438" y="2193925"/>
            <a:ext cx="568325" cy="3384550"/>
            <a:chOff x="2475" y="1382"/>
            <a:chExt cx="388" cy="2132"/>
          </a:xfrm>
        </p:grpSpPr>
        <p:sp>
          <p:nvSpPr>
            <p:cNvPr id="7197" name="Text Box 97"/>
            <p:cNvSpPr txBox="1">
              <a:spLocks noChangeArrowheads="1"/>
            </p:cNvSpPr>
            <p:nvPr/>
          </p:nvSpPr>
          <p:spPr bwMode="auto">
            <a:xfrm>
              <a:off x="2488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198" name="Text Box 98"/>
            <p:cNvSpPr txBox="1">
              <a:spLocks noChangeArrowheads="1"/>
            </p:cNvSpPr>
            <p:nvPr/>
          </p:nvSpPr>
          <p:spPr bwMode="auto">
            <a:xfrm>
              <a:off x="2487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199" name="Group 99"/>
            <p:cNvGrpSpPr>
              <a:grpSpLocks/>
            </p:cNvGrpSpPr>
            <p:nvPr/>
          </p:nvGrpSpPr>
          <p:grpSpPr bwMode="auto">
            <a:xfrm>
              <a:off x="2515" y="2707"/>
              <a:ext cx="317" cy="317"/>
              <a:chOff x="4341" y="2964"/>
              <a:chExt cx="452" cy="409"/>
            </a:xfrm>
          </p:grpSpPr>
          <p:grpSp>
            <p:nvGrpSpPr>
              <p:cNvPr id="7206" name="Group 100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09" name="Freeform 101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0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7" name="Oval 105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Freeform 106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0" name="Group 107"/>
            <p:cNvGrpSpPr>
              <a:grpSpLocks/>
            </p:cNvGrpSpPr>
            <p:nvPr/>
          </p:nvGrpSpPr>
          <p:grpSpPr bwMode="auto">
            <a:xfrm>
              <a:off x="2475" y="3139"/>
              <a:ext cx="386" cy="375"/>
              <a:chOff x="4012" y="2316"/>
              <a:chExt cx="424" cy="504"/>
            </a:xfrm>
          </p:grpSpPr>
          <p:grpSp>
            <p:nvGrpSpPr>
              <p:cNvPr id="7201" name="Group 108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04" name="AutoShape 109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AutoShape 110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2" name="Oval 111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AutoShape 112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81" name="Group 113"/>
          <p:cNvGrpSpPr>
            <a:grpSpLocks/>
          </p:cNvGrpSpPr>
          <p:nvPr/>
        </p:nvGrpSpPr>
        <p:grpSpPr bwMode="auto">
          <a:xfrm>
            <a:off x="4194175" y="2470150"/>
            <a:ext cx="549275" cy="3062288"/>
            <a:chOff x="2862" y="1556"/>
            <a:chExt cx="375" cy="1929"/>
          </a:xfrm>
        </p:grpSpPr>
        <p:sp>
          <p:nvSpPr>
            <p:cNvPr id="7188" name="Text Box 114"/>
            <p:cNvSpPr txBox="1">
              <a:spLocks noChangeArrowheads="1"/>
            </p:cNvSpPr>
            <p:nvPr/>
          </p:nvSpPr>
          <p:spPr bwMode="auto">
            <a:xfrm>
              <a:off x="2862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189" name="Group 115"/>
            <p:cNvGrpSpPr>
              <a:grpSpLocks/>
            </p:cNvGrpSpPr>
            <p:nvPr/>
          </p:nvGrpSpPr>
          <p:grpSpPr bwMode="auto">
            <a:xfrm>
              <a:off x="2889" y="3168"/>
              <a:ext cx="317" cy="317"/>
              <a:chOff x="4341" y="2964"/>
              <a:chExt cx="452" cy="409"/>
            </a:xfrm>
          </p:grpSpPr>
          <p:grpSp>
            <p:nvGrpSpPr>
              <p:cNvPr id="7190" name="Group 11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193" name="Freeform 11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4" name="Rectangle 11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191" name="Oval 12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Freeform 12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3" name="Line 123"/>
          <p:cNvSpPr>
            <a:spLocks noChangeShapeType="1"/>
          </p:cNvSpPr>
          <p:nvPr/>
        </p:nvSpPr>
        <p:spPr bwMode="auto">
          <a:xfrm>
            <a:off x="1304925" y="1646238"/>
            <a:ext cx="3900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24"/>
          <p:cNvSpPr>
            <a:spLocks noChangeShapeType="1"/>
          </p:cNvSpPr>
          <p:nvPr/>
        </p:nvSpPr>
        <p:spPr bwMode="auto">
          <a:xfrm>
            <a:off x="1449388" y="1600200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5" name="Line 125"/>
          <p:cNvSpPr>
            <a:spLocks noChangeShapeType="1"/>
          </p:cNvSpPr>
          <p:nvPr/>
        </p:nvSpPr>
        <p:spPr bwMode="auto">
          <a:xfrm>
            <a:off x="2546350" y="1600200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26"/>
          <p:cNvSpPr>
            <a:spLocks noChangeShapeType="1"/>
          </p:cNvSpPr>
          <p:nvPr/>
        </p:nvSpPr>
        <p:spPr bwMode="auto">
          <a:xfrm>
            <a:off x="3644900" y="1600200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Line 127"/>
          <p:cNvSpPr>
            <a:spLocks noChangeShapeType="1"/>
          </p:cNvSpPr>
          <p:nvPr/>
        </p:nvSpPr>
        <p:spPr bwMode="auto">
          <a:xfrm>
            <a:off x="4740275" y="1600200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60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-Cycle Branch Delay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57199" y="1124700"/>
            <a:ext cx="8229601" cy="2073870"/>
          </a:xfrm>
        </p:spPr>
        <p:txBody>
          <a:bodyPr lIns="0" tIns="46038" rIns="0" bIns="46038"/>
          <a:lstStyle/>
          <a:p>
            <a:pPr eaLnBrk="1" hangingPunct="1">
              <a:spcBef>
                <a:spcPts val="1200"/>
              </a:spcBef>
            </a:pPr>
            <a:r>
              <a:rPr lang="en-US" dirty="0"/>
              <a:t>Control logic </a:t>
            </a:r>
            <a:r>
              <a:rPr lang="en-US" dirty="0" smtClean="0"/>
              <a:t>detects a </a:t>
            </a:r>
            <a:r>
              <a:rPr lang="en-US" dirty="0" smtClean="0">
                <a:solidFill>
                  <a:srgbClr val="FF0000"/>
                </a:solidFill>
              </a:rPr>
              <a:t>Branch</a:t>
            </a:r>
            <a:r>
              <a:rPr lang="en-US" dirty="0" smtClean="0"/>
              <a:t> instruction in the 2</a:t>
            </a:r>
            <a:r>
              <a:rPr lang="en-US" baseline="30000" dirty="0" smtClean="0"/>
              <a:t>nd</a:t>
            </a:r>
            <a:r>
              <a:rPr lang="en-US" dirty="0" smtClean="0"/>
              <a:t> Stage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ALU computes the </a:t>
            </a:r>
            <a:r>
              <a:rPr lang="en-US" dirty="0" smtClean="0">
                <a:solidFill>
                  <a:srgbClr val="FF0000"/>
                </a:solidFill>
              </a:rPr>
              <a:t>Branch outcome </a:t>
            </a:r>
            <a:r>
              <a:rPr lang="en-US" dirty="0" smtClean="0"/>
              <a:t>in the 3</a:t>
            </a:r>
            <a:r>
              <a:rPr lang="en-US" baseline="30000" dirty="0" smtClean="0"/>
              <a:t>rd</a:t>
            </a:r>
            <a:r>
              <a:rPr lang="en-US" dirty="0" smtClean="0"/>
              <a:t> Stage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Next1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Next2</a:t>
            </a:r>
            <a:r>
              <a:rPr lang="en-US" dirty="0" smtClean="0"/>
              <a:t> instructions will be fetched anyway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 smtClean="0"/>
              <a:t>Convert </a:t>
            </a:r>
            <a:r>
              <a:rPr lang="en-US" dirty="0" smtClean="0">
                <a:solidFill>
                  <a:srgbClr val="FF0000"/>
                </a:solidFill>
              </a:rPr>
              <a:t>Next1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Next2</a:t>
            </a:r>
            <a:r>
              <a:rPr lang="en-US" dirty="0" smtClean="0"/>
              <a:t> into bubbles </a:t>
            </a:r>
            <a:r>
              <a:rPr lang="en-US" dirty="0" smtClean="0">
                <a:solidFill>
                  <a:srgbClr val="FF0000"/>
                </a:solidFill>
              </a:rPr>
              <a:t>if branch is taken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7451" y="3313785"/>
            <a:ext cx="2789062" cy="1454557"/>
            <a:chOff x="537451" y="3313785"/>
            <a:chExt cx="2789062" cy="1454557"/>
          </a:xfrm>
        </p:grpSpPr>
        <p:sp>
          <p:nvSpPr>
            <p:cNvPr id="52312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9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3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Beq $t1,$t2,L1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10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IF</a:t>
              </a:r>
              <a:endParaRPr lang="en-US" dirty="0"/>
            </a:p>
          </p:txBody>
        </p:sp>
        <p:sp>
          <p:nvSpPr>
            <p:cNvPr id="52311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6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dirty="0"/>
                <a:t>cc1</a:t>
              </a:r>
            </a:p>
          </p:txBody>
        </p:sp>
        <p:sp>
          <p:nvSpPr>
            <p:cNvPr id="52348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4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61715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50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6499" y="3313785"/>
            <a:ext cx="3624565" cy="2073870"/>
            <a:chOff x="546499" y="3313785"/>
            <a:chExt cx="3624565" cy="2073870"/>
          </a:xfrm>
        </p:grpSpPr>
        <p:sp>
          <p:nvSpPr>
            <p:cNvPr id="52327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dirty="0"/>
                <a:t>cc2</a:t>
              </a: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7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  <p:sp>
          <p:nvSpPr>
            <p:cNvPr id="86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5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IF</a:t>
              </a:r>
              <a:endParaRPr lang="en-US" dirty="0"/>
            </a:p>
          </p:txBody>
        </p:sp>
        <p:sp>
          <p:nvSpPr>
            <p:cNvPr id="52336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7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1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61715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1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09634" y="3313785"/>
            <a:ext cx="3359089" cy="2918780"/>
            <a:chOff x="5009634" y="3313785"/>
            <a:chExt cx="3359089" cy="2918780"/>
          </a:xfrm>
        </p:grpSpPr>
        <p:sp>
          <p:nvSpPr>
            <p:cNvPr id="52232" name="Text Box 46"/>
            <p:cNvSpPr txBox="1">
              <a:spLocks noChangeArrowheads="1"/>
            </p:cNvSpPr>
            <p:nvPr/>
          </p:nvSpPr>
          <p:spPr bwMode="auto">
            <a:xfrm>
              <a:off x="508228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/>
                <a:t>cc4</a:t>
              </a:r>
            </a:p>
          </p:txBody>
        </p:sp>
        <p:sp>
          <p:nvSpPr>
            <p:cNvPr id="52233" name="Text Box 47"/>
            <p:cNvSpPr txBox="1">
              <a:spLocks noChangeArrowheads="1"/>
            </p:cNvSpPr>
            <p:nvPr/>
          </p:nvSpPr>
          <p:spPr bwMode="auto">
            <a:xfrm>
              <a:off x="592683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/>
                <a:t>cc5</a:t>
              </a:r>
            </a:p>
          </p:txBody>
        </p:sp>
        <p:sp>
          <p:nvSpPr>
            <p:cNvPr id="52234" name="Text Box 48"/>
            <p:cNvSpPr txBox="1">
              <a:spLocks noChangeArrowheads="1"/>
            </p:cNvSpPr>
            <p:nvPr/>
          </p:nvSpPr>
          <p:spPr bwMode="auto">
            <a:xfrm>
              <a:off x="677138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/>
                <a:t>cc6</a:t>
              </a:r>
            </a:p>
          </p:txBody>
        </p:sp>
        <p:sp>
          <p:nvSpPr>
            <p:cNvPr id="52253" name="Text Box 188"/>
            <p:cNvSpPr txBox="1">
              <a:spLocks noChangeArrowheads="1"/>
            </p:cNvSpPr>
            <p:nvPr/>
          </p:nvSpPr>
          <p:spPr bwMode="auto">
            <a:xfrm>
              <a:off x="761593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/>
                <a:t>cc7</a:t>
              </a:r>
            </a:p>
          </p:txBody>
        </p:sp>
        <p:sp>
          <p:nvSpPr>
            <p:cNvPr id="137" name="Line 196"/>
            <p:cNvSpPr>
              <a:spLocks noChangeShapeType="1"/>
            </p:cNvSpPr>
            <p:nvPr/>
          </p:nvSpPr>
          <p:spPr bwMode="auto">
            <a:xfrm>
              <a:off x="8170523" y="5982003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96"/>
            <p:cNvSpPr>
              <a:spLocks noChangeShapeType="1"/>
            </p:cNvSpPr>
            <p:nvPr/>
          </p:nvSpPr>
          <p:spPr bwMode="auto">
            <a:xfrm>
              <a:off x="7536409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0" name="Rectangle 51"/>
            <p:cNvSpPr>
              <a:spLocks noChangeArrowheads="1"/>
            </p:cNvSpPr>
            <p:nvPr/>
          </p:nvSpPr>
          <p:spPr bwMode="auto">
            <a:xfrm>
              <a:off x="5150921" y="5765170"/>
              <a:ext cx="490538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IF</a:t>
              </a:r>
              <a:endParaRPr lang="en-US" dirty="0"/>
            </a:p>
          </p:txBody>
        </p:sp>
        <p:sp>
          <p:nvSpPr>
            <p:cNvPr id="52331" name="Rectangle 52"/>
            <p:cNvSpPr>
              <a:spLocks noChangeArrowheads="1"/>
            </p:cNvSpPr>
            <p:nvPr/>
          </p:nvSpPr>
          <p:spPr bwMode="auto">
            <a:xfrm>
              <a:off x="5782746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2" name="Line 53"/>
            <p:cNvSpPr>
              <a:spLocks noChangeShapeType="1"/>
            </p:cNvSpPr>
            <p:nvPr/>
          </p:nvSpPr>
          <p:spPr bwMode="auto">
            <a:xfrm>
              <a:off x="5641459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3" name="Line 135"/>
            <p:cNvSpPr>
              <a:spLocks noChangeShapeType="1"/>
            </p:cNvSpPr>
            <p:nvPr/>
          </p:nvSpPr>
          <p:spPr bwMode="auto">
            <a:xfrm>
              <a:off x="5009634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Rectangle 63"/>
            <p:cNvSpPr>
              <a:spLocks noChangeArrowheads="1"/>
            </p:cNvSpPr>
            <p:nvPr/>
          </p:nvSpPr>
          <p:spPr bwMode="auto">
            <a:xfrm>
              <a:off x="6627297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0" name="Line 64"/>
            <p:cNvSpPr>
              <a:spLocks noChangeShapeType="1"/>
            </p:cNvSpPr>
            <p:nvPr/>
          </p:nvSpPr>
          <p:spPr bwMode="auto">
            <a:xfrm>
              <a:off x="6697147" y="587849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Line 65"/>
            <p:cNvSpPr>
              <a:spLocks noChangeShapeType="1"/>
            </p:cNvSpPr>
            <p:nvPr/>
          </p:nvSpPr>
          <p:spPr bwMode="auto">
            <a:xfrm>
              <a:off x="6697147" y="610892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852597" y="5758820"/>
              <a:ext cx="774700" cy="457200"/>
              <a:chOff x="5145486" y="5229580"/>
              <a:chExt cx="774700" cy="457200"/>
            </a:xfrm>
          </p:grpSpPr>
          <p:sp>
            <p:nvSpPr>
              <p:cNvPr id="52264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5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6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7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8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  <p:sp>
          <p:nvSpPr>
            <p:cNvPr id="52275" name="Rectangle 195"/>
            <p:cNvSpPr>
              <a:spLocks noChangeArrowheads="1"/>
            </p:cNvSpPr>
            <p:nvPr/>
          </p:nvSpPr>
          <p:spPr bwMode="auto">
            <a:xfrm>
              <a:off x="7470259" y="575882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6" name="Line 196"/>
            <p:cNvSpPr>
              <a:spLocks noChangeShapeType="1"/>
            </p:cNvSpPr>
            <p:nvPr/>
          </p:nvSpPr>
          <p:spPr bwMode="auto">
            <a:xfrm>
              <a:off x="7328972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8" name="Rectangle 198"/>
            <p:cNvSpPr>
              <a:spLocks noChangeArrowheads="1"/>
            </p:cNvSpPr>
            <p:nvPr/>
          </p:nvSpPr>
          <p:spPr bwMode="auto">
            <a:xfrm>
              <a:off x="8297285" y="5758820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4" name="Rectangle 214"/>
            <p:cNvSpPr>
              <a:spLocks noChangeArrowheads="1"/>
            </p:cNvSpPr>
            <p:nvPr/>
          </p:nvSpPr>
          <p:spPr bwMode="auto">
            <a:xfrm>
              <a:off x="7678398" y="5749295"/>
              <a:ext cx="492125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en-US" dirty="0"/>
                <a:t>D</a:t>
              </a:r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35" name="Freeform 141"/>
            <p:cNvSpPr>
              <a:spLocks/>
            </p:cNvSpPr>
            <p:nvPr/>
          </p:nvSpPr>
          <p:spPr bwMode="auto">
            <a:xfrm>
              <a:off x="6836846" y="5731442"/>
              <a:ext cx="492125" cy="501123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25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113 w 259"/>
                <a:gd name="T11" fmla="*/ 58 h 288"/>
                <a:gd name="T12" fmla="*/ 113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0"/>
            <a:lstStyle/>
            <a:p>
              <a:pPr algn="ctr"/>
              <a:r>
                <a:rPr lang="en-US" sz="1600" dirty="0" smtClean="0"/>
                <a:t>ALU</a:t>
              </a:r>
              <a:endParaRPr lang="en-US" sz="16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7613882" y="5694894"/>
              <a:ext cx="613387" cy="285895"/>
            </a:xfrm>
            <a:custGeom>
              <a:avLst/>
              <a:gdLst>
                <a:gd name="connsiteX0" fmla="*/ 0 w 613387"/>
                <a:gd name="connsiteY0" fmla="*/ 318052 h 318052"/>
                <a:gd name="connsiteX1" fmla="*/ 0 w 613387"/>
                <a:gd name="connsiteY1" fmla="*/ 0 h 318052"/>
                <a:gd name="connsiteX2" fmla="*/ 613387 w 613387"/>
                <a:gd name="connsiteY2" fmla="*/ 0 h 318052"/>
                <a:gd name="connsiteX3" fmla="*/ 613387 w 613387"/>
                <a:gd name="connsiteY3" fmla="*/ 312373 h 31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387" h="318052">
                  <a:moveTo>
                    <a:pt x="0" y="318052"/>
                  </a:moveTo>
                  <a:lnTo>
                    <a:pt x="0" y="0"/>
                  </a:lnTo>
                  <a:lnTo>
                    <a:pt x="613387" y="0"/>
                  </a:lnTo>
                  <a:lnTo>
                    <a:pt x="613387" y="31237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44" name="Rectangle 111"/>
            <p:cNvSpPr>
              <a:spLocks noChangeArrowheads="1"/>
            </p:cNvSpPr>
            <p:nvPr/>
          </p:nvSpPr>
          <p:spPr bwMode="auto">
            <a:xfrm>
              <a:off x="5787138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7" name="Rectangle 115"/>
            <p:cNvSpPr>
              <a:spLocks noChangeArrowheads="1"/>
            </p:cNvSpPr>
            <p:nvPr/>
          </p:nvSpPr>
          <p:spPr bwMode="auto">
            <a:xfrm>
              <a:off x="6630100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50" name="Group 121"/>
            <p:cNvGrpSpPr>
              <a:grpSpLocks/>
            </p:cNvGrpSpPr>
            <p:nvPr/>
          </p:nvGrpSpPr>
          <p:grpSpPr bwMode="auto">
            <a:xfrm>
              <a:off x="5907788" y="4317493"/>
              <a:ext cx="647700" cy="441325"/>
              <a:chOff x="3792" y="3476"/>
              <a:chExt cx="432" cy="278"/>
            </a:xfrm>
          </p:grpSpPr>
          <p:sp>
            <p:nvSpPr>
              <p:cNvPr id="52301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b="1"/>
              </a:p>
            </p:txBody>
          </p:sp>
          <p:sp>
            <p:nvSpPr>
              <p:cNvPr id="52302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200" b="1" dirty="0"/>
                  <a:t>Bubble</a:t>
                </a:r>
              </a:p>
            </p:txBody>
          </p:sp>
        </p:grpSp>
        <p:grpSp>
          <p:nvGrpSpPr>
            <p:cNvPr id="132" name="Group 124"/>
            <p:cNvGrpSpPr>
              <a:grpSpLocks/>
            </p:cNvGrpSpPr>
            <p:nvPr/>
          </p:nvGrpSpPr>
          <p:grpSpPr bwMode="auto">
            <a:xfrm>
              <a:off x="5042600" y="4317493"/>
              <a:ext cx="684213" cy="441325"/>
              <a:chOff x="3792" y="3481"/>
              <a:chExt cx="432" cy="278"/>
            </a:xfrm>
          </p:grpSpPr>
          <p:sp>
            <p:nvSpPr>
              <p:cNvPr id="133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b="1"/>
              </a:p>
            </p:txBody>
          </p:sp>
          <p:sp>
            <p:nvSpPr>
              <p:cNvPr id="134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200" b="1"/>
                  <a:t>Bubble</a:t>
                </a:r>
              </a:p>
            </p:txBody>
          </p:sp>
        </p:grpSp>
        <p:grpSp>
          <p:nvGrpSpPr>
            <p:cNvPr id="144" name="Group 127"/>
            <p:cNvGrpSpPr>
              <a:grpSpLocks/>
            </p:cNvGrpSpPr>
            <p:nvPr/>
          </p:nvGrpSpPr>
          <p:grpSpPr bwMode="auto">
            <a:xfrm>
              <a:off x="6734875" y="4317493"/>
              <a:ext cx="669925" cy="441325"/>
              <a:chOff x="3792" y="3476"/>
              <a:chExt cx="432" cy="278"/>
            </a:xfrm>
          </p:grpSpPr>
          <p:sp>
            <p:nvSpPr>
              <p:cNvPr id="145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b="1"/>
              </a:p>
            </p:txBody>
          </p:sp>
          <p:sp>
            <p:nvSpPr>
              <p:cNvPr id="146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200" b="1"/>
                  <a:t>Bubble</a:t>
                </a:r>
              </a:p>
            </p:txBody>
          </p:sp>
        </p:grpSp>
        <p:sp>
          <p:nvSpPr>
            <p:cNvPr id="106" name="Rectangle 108"/>
            <p:cNvSpPr>
              <a:spLocks noChangeArrowheads="1"/>
            </p:cNvSpPr>
            <p:nvPr/>
          </p:nvSpPr>
          <p:spPr bwMode="auto">
            <a:xfrm>
              <a:off x="5780819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11"/>
            <p:cNvSpPr>
              <a:spLocks noChangeArrowheads="1"/>
            </p:cNvSpPr>
            <p:nvPr/>
          </p:nvSpPr>
          <p:spPr bwMode="auto">
            <a:xfrm>
              <a:off x="6625370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15"/>
            <p:cNvSpPr>
              <a:spLocks noChangeArrowheads="1"/>
            </p:cNvSpPr>
            <p:nvPr/>
          </p:nvSpPr>
          <p:spPr bwMode="auto">
            <a:xfrm>
              <a:off x="7468332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" name="Group 121"/>
            <p:cNvGrpSpPr>
              <a:grpSpLocks/>
            </p:cNvGrpSpPr>
            <p:nvPr/>
          </p:nvGrpSpPr>
          <p:grpSpPr bwMode="auto">
            <a:xfrm>
              <a:off x="6746020" y="4930163"/>
              <a:ext cx="647700" cy="441325"/>
              <a:chOff x="3792" y="3476"/>
              <a:chExt cx="432" cy="278"/>
            </a:xfrm>
          </p:grpSpPr>
          <p:sp>
            <p:nvSpPr>
              <p:cNvPr id="124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b="1"/>
              </a:p>
            </p:txBody>
          </p:sp>
          <p:sp>
            <p:nvSpPr>
              <p:cNvPr id="125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200" b="1" dirty="0"/>
                  <a:t>Bubble</a:t>
                </a:r>
              </a:p>
            </p:txBody>
          </p:sp>
        </p:grpSp>
        <p:grpSp>
          <p:nvGrpSpPr>
            <p:cNvPr id="110" name="Group 124"/>
            <p:cNvGrpSpPr>
              <a:grpSpLocks/>
            </p:cNvGrpSpPr>
            <p:nvPr/>
          </p:nvGrpSpPr>
          <p:grpSpPr bwMode="auto">
            <a:xfrm>
              <a:off x="5880832" y="4930163"/>
              <a:ext cx="684213" cy="441325"/>
              <a:chOff x="3792" y="3481"/>
              <a:chExt cx="432" cy="278"/>
            </a:xfrm>
          </p:grpSpPr>
          <p:sp>
            <p:nvSpPr>
              <p:cNvPr id="122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b="1"/>
              </a:p>
            </p:txBody>
          </p:sp>
          <p:sp>
            <p:nvSpPr>
              <p:cNvPr id="123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200" b="1"/>
                  <a:t>Bubble</a:t>
                </a:r>
              </a:p>
            </p:txBody>
          </p:sp>
        </p:grpSp>
        <p:grpSp>
          <p:nvGrpSpPr>
            <p:cNvPr id="111" name="Group 127"/>
            <p:cNvGrpSpPr>
              <a:grpSpLocks/>
            </p:cNvGrpSpPr>
            <p:nvPr/>
          </p:nvGrpSpPr>
          <p:grpSpPr bwMode="auto">
            <a:xfrm>
              <a:off x="7573107" y="4930163"/>
              <a:ext cx="669925" cy="441325"/>
              <a:chOff x="3792" y="3476"/>
              <a:chExt cx="432" cy="278"/>
            </a:xfrm>
          </p:grpSpPr>
          <p:sp>
            <p:nvSpPr>
              <p:cNvPr id="120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b="1"/>
              </a:p>
            </p:txBody>
          </p:sp>
          <p:sp>
            <p:nvSpPr>
              <p:cNvPr id="121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200" b="1"/>
                  <a:t>Bubble</a:t>
                </a:r>
              </a:p>
            </p:txBody>
          </p:sp>
        </p:grpSp>
        <p:grpSp>
          <p:nvGrpSpPr>
            <p:cNvPr id="126" name="Group 124"/>
            <p:cNvGrpSpPr>
              <a:grpSpLocks/>
            </p:cNvGrpSpPr>
            <p:nvPr/>
          </p:nvGrpSpPr>
          <p:grpSpPr bwMode="auto">
            <a:xfrm>
              <a:off x="5062620" y="4930163"/>
              <a:ext cx="684213" cy="441325"/>
              <a:chOff x="3792" y="3481"/>
              <a:chExt cx="432" cy="278"/>
            </a:xfrm>
          </p:grpSpPr>
          <p:sp>
            <p:nvSpPr>
              <p:cNvPr id="127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b="1"/>
              </a:p>
            </p:txBody>
          </p:sp>
          <p:sp>
            <p:nvSpPr>
              <p:cNvPr id="128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200" b="1"/>
                  <a:t>Bubble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543801" y="3313785"/>
            <a:ext cx="4468636" cy="2910350"/>
            <a:chOff x="543801" y="3313785"/>
            <a:chExt cx="4468636" cy="2910350"/>
          </a:xfrm>
        </p:grpSpPr>
        <p:sp>
          <p:nvSpPr>
            <p:cNvPr id="52306" name="Text Box 142"/>
            <p:cNvSpPr txBox="1">
              <a:spLocks noChangeArrowheads="1"/>
            </p:cNvSpPr>
            <p:nvPr/>
          </p:nvSpPr>
          <p:spPr bwMode="auto">
            <a:xfrm>
              <a:off x="543801" y="5808771"/>
              <a:ext cx="293977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L1: target instruction</a:t>
              </a:r>
              <a:endParaRPr 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28" name="Text Box 45"/>
            <p:cNvSpPr txBox="1">
              <a:spLocks noChangeArrowheads="1"/>
            </p:cNvSpPr>
            <p:nvPr/>
          </p:nvSpPr>
          <p:spPr bwMode="auto">
            <a:xfrm>
              <a:off x="4240912" y="3313785"/>
              <a:ext cx="560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dirty="0"/>
                <a:t>cc3</a:t>
              </a:r>
            </a:p>
          </p:txBody>
        </p:sp>
        <p:sp>
          <p:nvSpPr>
            <p:cNvPr id="52315" name="Text Box 17"/>
            <p:cNvSpPr txBox="1">
              <a:spLocks noChangeArrowheads="1"/>
            </p:cNvSpPr>
            <p:nvPr/>
          </p:nvSpPr>
          <p:spPr bwMode="auto">
            <a:xfrm>
              <a:off x="4323737" y="5695950"/>
              <a:ext cx="576421" cy="528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 anchorCtr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</a:pPr>
              <a:r>
                <a:rPr lang="en-US" sz="1200" dirty="0" smtClean="0"/>
                <a:t>Branch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en-US" sz="1200" dirty="0" smtClean="0"/>
                <a:t>Target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en-US" sz="1200" dirty="0" err="1" smtClean="0"/>
                <a:t>Addr</a:t>
              </a:r>
              <a:endParaRPr lang="en-US" sz="1200" dirty="0"/>
            </a:p>
          </p:txBody>
        </p:sp>
        <p:sp>
          <p:nvSpPr>
            <p:cNvPr id="52352" name="Rectangle 134"/>
            <p:cNvSpPr>
              <a:spLocks noChangeArrowheads="1"/>
            </p:cNvSpPr>
            <p:nvPr/>
          </p:nvSpPr>
          <p:spPr bwMode="auto">
            <a:xfrm>
              <a:off x="4939784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64"/>
            <p:cNvSpPr>
              <a:spLocks noChangeShapeType="1"/>
            </p:cNvSpPr>
            <p:nvPr/>
          </p:nvSpPr>
          <p:spPr bwMode="auto">
            <a:xfrm>
              <a:off x="4171064" y="384302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65"/>
            <p:cNvSpPr>
              <a:spLocks noChangeShapeType="1"/>
            </p:cNvSpPr>
            <p:nvPr/>
          </p:nvSpPr>
          <p:spPr bwMode="auto">
            <a:xfrm>
              <a:off x="4171064" y="40734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41"/>
            <p:cNvSpPr>
              <a:spLocks/>
            </p:cNvSpPr>
            <p:nvPr/>
          </p:nvSpPr>
          <p:spPr bwMode="auto">
            <a:xfrm>
              <a:off x="4310763" y="3695977"/>
              <a:ext cx="492125" cy="501123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25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113 w 259"/>
                <a:gd name="T11" fmla="*/ 58 h 288"/>
                <a:gd name="T12" fmla="*/ 113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0"/>
            <a:lstStyle/>
            <a:p>
              <a:pPr algn="ctr"/>
              <a:r>
                <a:rPr lang="en-US" sz="1600" dirty="0" smtClean="0"/>
                <a:t>ALU</a:t>
              </a:r>
              <a:endParaRPr lang="en-US" sz="1600" dirty="0"/>
            </a:p>
          </p:txBody>
        </p:sp>
        <p:sp>
          <p:nvSpPr>
            <p:cNvPr id="52347" name="Rectangle 108"/>
            <p:cNvSpPr>
              <a:spLocks noChangeArrowheads="1"/>
            </p:cNvSpPr>
            <p:nvPr/>
          </p:nvSpPr>
          <p:spPr bwMode="auto">
            <a:xfrm>
              <a:off x="4942587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171064" y="4309555"/>
              <a:ext cx="774700" cy="457200"/>
              <a:chOff x="5145486" y="5229580"/>
              <a:chExt cx="774700" cy="457200"/>
            </a:xfrm>
          </p:grpSpPr>
          <p:sp>
            <p:nvSpPr>
              <p:cNvPr id="97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  <p:sp>
          <p:nvSpPr>
            <p:cNvPr id="102" name="Rectangle 96"/>
            <p:cNvSpPr>
              <a:spLocks noChangeArrowheads="1"/>
            </p:cNvSpPr>
            <p:nvPr/>
          </p:nvSpPr>
          <p:spPr bwMode="auto">
            <a:xfrm>
              <a:off x="4304444" y="4930455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IF</a:t>
              </a:r>
              <a:endParaRPr lang="en-US" dirty="0"/>
            </a:p>
          </p:txBody>
        </p:sp>
        <p:sp>
          <p:nvSpPr>
            <p:cNvPr id="103" name="Rectangle 97"/>
            <p:cNvSpPr>
              <a:spLocks noChangeArrowheads="1"/>
            </p:cNvSpPr>
            <p:nvPr/>
          </p:nvSpPr>
          <p:spPr bwMode="auto">
            <a:xfrm>
              <a:off x="4937857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98"/>
            <p:cNvSpPr>
              <a:spLocks noChangeShapeType="1"/>
            </p:cNvSpPr>
            <p:nvPr/>
          </p:nvSpPr>
          <p:spPr bwMode="auto">
            <a:xfrm>
              <a:off x="4796569" y="5159055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33"/>
            <p:cNvSpPr>
              <a:spLocks noChangeShapeType="1"/>
            </p:cNvSpPr>
            <p:nvPr/>
          </p:nvSpPr>
          <p:spPr bwMode="auto">
            <a:xfrm>
              <a:off x="4164744" y="51590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045" name="Line 173"/>
            <p:cNvSpPr>
              <a:spLocks noChangeShapeType="1"/>
            </p:cNvSpPr>
            <p:nvPr/>
          </p:nvSpPr>
          <p:spPr bwMode="auto">
            <a:xfrm>
              <a:off x="4661380" y="4038613"/>
              <a:ext cx="311402" cy="1799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871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Predict Branch NOT Taken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616285" y="1089249"/>
            <a:ext cx="8070515" cy="2552455"/>
          </a:xfrm>
        </p:spPr>
        <p:txBody>
          <a:bodyPr vert="horz" wrap="square" lIns="0" tIns="42497" rIns="0" bIns="42497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ts val="1292"/>
              </a:spcBef>
            </a:pPr>
            <a:r>
              <a:rPr lang="en-US" altLang="en-US" dirty="0" smtClean="0"/>
              <a:t>Branches can be predicted to be NOT taken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1292"/>
              </a:spcBef>
            </a:pPr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FF0000"/>
                </a:solidFill>
              </a:rPr>
              <a:t>branch outcome </a:t>
            </a:r>
            <a:r>
              <a:rPr lang="en-US" altLang="en-US" dirty="0" smtClean="0"/>
              <a:t>is </a:t>
            </a:r>
            <a:r>
              <a:rPr lang="en-US" altLang="en-US" dirty="0" smtClean="0">
                <a:solidFill>
                  <a:srgbClr val="FF0000"/>
                </a:solidFill>
              </a:rPr>
              <a:t>NOT taken </a:t>
            </a:r>
            <a:r>
              <a:rPr lang="en-US" altLang="en-US" dirty="0" smtClean="0"/>
              <a:t>then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  <a:spcBef>
                <a:spcPts val="1292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Next1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Next2</a:t>
            </a:r>
            <a:r>
              <a:rPr lang="en-US" altLang="en-US" dirty="0" smtClean="0"/>
              <a:t> instructions can be executed</a:t>
            </a:r>
          </a:p>
          <a:p>
            <a:pPr lvl="1">
              <a:lnSpc>
                <a:spcPct val="120000"/>
              </a:lnSpc>
              <a:spcBef>
                <a:spcPts val="1292"/>
              </a:spcBef>
            </a:pPr>
            <a:r>
              <a:rPr lang="en-US" altLang="en-US" dirty="0" smtClean="0"/>
              <a:t>Do not convert </a:t>
            </a:r>
            <a:r>
              <a:rPr lang="en-US" altLang="en-US" dirty="0" smtClean="0">
                <a:solidFill>
                  <a:srgbClr val="FF0000"/>
                </a:solidFill>
              </a:rPr>
              <a:t>Next1</a:t>
            </a:r>
            <a:r>
              <a:rPr lang="en-US" altLang="en-US" dirty="0" smtClean="0"/>
              <a:t> &amp; </a:t>
            </a:r>
            <a:r>
              <a:rPr lang="en-US" altLang="en-US" dirty="0" smtClean="0">
                <a:solidFill>
                  <a:srgbClr val="FF0000"/>
                </a:solidFill>
              </a:rPr>
              <a:t>Next2</a:t>
            </a:r>
            <a:r>
              <a:rPr lang="en-US" altLang="en-US" dirty="0" smtClean="0"/>
              <a:t> into bubbles</a:t>
            </a:r>
          </a:p>
          <a:p>
            <a:pPr lvl="1">
              <a:lnSpc>
                <a:spcPct val="120000"/>
              </a:lnSpc>
              <a:spcBef>
                <a:spcPts val="1292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No wasted cycles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33426" y="3889131"/>
            <a:ext cx="2789238" cy="1343758"/>
            <a:chOff x="537451" y="3313785"/>
            <a:chExt cx="2789062" cy="1454557"/>
          </a:xfrm>
        </p:grpSpPr>
        <p:sp>
          <p:nvSpPr>
            <p:cNvPr id="54357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45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1">
                  <a:latin typeface="Courier New" pitchFamily="49" charset="0"/>
                  <a:cs typeface="Courier New" pitchFamily="49" charset="0"/>
                </a:rPr>
                <a:t>Beq $t1,$t2,L1</a:t>
              </a:r>
            </a:p>
          </p:txBody>
        </p:sp>
        <p:sp>
          <p:nvSpPr>
            <p:cNvPr id="54360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/>
                <a:t>IF</a:t>
              </a:r>
            </a:p>
          </p:txBody>
        </p:sp>
        <p:sp>
          <p:nvSpPr>
            <p:cNvPr id="54361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4362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15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292"/>
                <a:t>cc1</a:t>
              </a:r>
            </a:p>
          </p:txBody>
        </p:sp>
        <p:sp>
          <p:nvSpPr>
            <p:cNvPr id="54363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4364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569031" cy="345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1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altLang="en-US" sz="1477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65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42951" y="3889132"/>
            <a:ext cx="3624263" cy="1915258"/>
            <a:chOff x="546499" y="3313785"/>
            <a:chExt cx="3624565" cy="2073870"/>
          </a:xfrm>
        </p:grpSpPr>
        <p:sp>
          <p:nvSpPr>
            <p:cNvPr id="54342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15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292"/>
                <a:t>cc2</a:t>
              </a:r>
            </a:p>
          </p:txBody>
        </p:sp>
        <p:grpSp>
          <p:nvGrpSpPr>
            <p:cNvPr id="54343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4351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4352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3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4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5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6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46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77"/>
                  <a:t>Reg</a:t>
                </a:r>
              </a:p>
            </p:txBody>
          </p:sp>
        </p:grpSp>
        <p:sp>
          <p:nvSpPr>
            <p:cNvPr id="54344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4345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62"/>
                <a:t>IF</a:t>
              </a:r>
            </a:p>
          </p:txBody>
        </p:sp>
        <p:sp>
          <p:nvSpPr>
            <p:cNvPr id="54346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4347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569114" cy="346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77" b="1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altLang="en-US" sz="1477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50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360864" y="3889132"/>
            <a:ext cx="1616075" cy="1915258"/>
            <a:chOff x="4360926" y="3621025"/>
            <a:chExt cx="1616076" cy="2073870"/>
          </a:xfrm>
        </p:grpSpPr>
        <p:sp>
          <p:nvSpPr>
            <p:cNvPr id="54324" name="Rectangle 108"/>
            <p:cNvSpPr>
              <a:spLocks noChangeArrowheads="1"/>
            </p:cNvSpPr>
            <p:nvPr/>
          </p:nvSpPr>
          <p:spPr bwMode="auto">
            <a:xfrm>
              <a:off x="5138769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4325" name="Rectangle 97"/>
            <p:cNvSpPr>
              <a:spLocks noChangeArrowheads="1"/>
            </p:cNvSpPr>
            <p:nvPr/>
          </p:nvSpPr>
          <p:spPr bwMode="auto">
            <a:xfrm>
              <a:off x="5134039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grpSp>
          <p:nvGrpSpPr>
            <p:cNvPr id="54326" name="Group 7"/>
            <p:cNvGrpSpPr>
              <a:grpSpLocks/>
            </p:cNvGrpSpPr>
            <p:nvPr/>
          </p:nvGrpSpPr>
          <p:grpSpPr bwMode="auto">
            <a:xfrm>
              <a:off x="4360926" y="3621025"/>
              <a:ext cx="1616076" cy="2073870"/>
              <a:chOff x="4360926" y="3621025"/>
              <a:chExt cx="1616076" cy="2073870"/>
            </a:xfrm>
          </p:grpSpPr>
          <p:sp>
            <p:nvSpPr>
              <p:cNvPr id="54327" name="Text Box 45"/>
              <p:cNvSpPr txBox="1">
                <a:spLocks noChangeArrowheads="1"/>
              </p:cNvSpPr>
              <p:nvPr/>
            </p:nvSpPr>
            <p:spPr bwMode="auto">
              <a:xfrm>
                <a:off x="4437094" y="3621025"/>
                <a:ext cx="560388" cy="3152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92"/>
                  <a:t>cc3</a:t>
                </a:r>
              </a:p>
            </p:txBody>
          </p:sp>
          <p:sp>
            <p:nvSpPr>
              <p:cNvPr id="54328" name="Text Box 17"/>
              <p:cNvSpPr txBox="1">
                <a:spLocks noChangeArrowheads="1"/>
              </p:cNvSpPr>
              <p:nvPr/>
            </p:nvSpPr>
            <p:spPr bwMode="auto">
              <a:xfrm>
                <a:off x="5037018" y="4117116"/>
                <a:ext cx="939984" cy="2720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92">
                    <a:solidFill>
                      <a:srgbClr val="FF0000"/>
                    </a:solidFill>
                  </a:rPr>
                  <a:t>NOT Taken</a:t>
                </a:r>
              </a:p>
            </p:txBody>
          </p:sp>
          <p:sp>
            <p:nvSpPr>
              <p:cNvPr id="54329" name="Line 64"/>
              <p:cNvSpPr>
                <a:spLocks noChangeShapeType="1"/>
              </p:cNvSpPr>
              <p:nvPr/>
            </p:nvSpPr>
            <p:spPr bwMode="auto">
              <a:xfrm>
                <a:off x="4367246" y="415026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0" name="Line 65"/>
              <p:cNvSpPr>
                <a:spLocks noChangeShapeType="1"/>
              </p:cNvSpPr>
              <p:nvPr/>
            </p:nvSpPr>
            <p:spPr bwMode="auto">
              <a:xfrm>
                <a:off x="4367246" y="43806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1" name="Freeform 141"/>
              <p:cNvSpPr>
                <a:spLocks/>
              </p:cNvSpPr>
              <p:nvPr/>
            </p:nvSpPr>
            <p:spPr bwMode="auto">
              <a:xfrm>
                <a:off x="4506945" y="4003217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77"/>
                  <a:t>ALU</a:t>
                </a:r>
              </a:p>
            </p:txBody>
          </p:sp>
          <p:grpSp>
            <p:nvGrpSpPr>
              <p:cNvPr id="54332" name="Group 89"/>
              <p:cNvGrpSpPr>
                <a:grpSpLocks/>
              </p:cNvGrpSpPr>
              <p:nvPr/>
            </p:nvGrpSpPr>
            <p:grpSpPr bwMode="auto">
              <a:xfrm>
                <a:off x="4367246" y="4616795"/>
                <a:ext cx="774700" cy="457200"/>
                <a:chOff x="5145486" y="5229580"/>
                <a:chExt cx="774700" cy="457200"/>
              </a:xfrm>
            </p:grpSpPr>
            <p:sp>
              <p:nvSpPr>
                <p:cNvPr id="54336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CCECFF"/>
                </a:solidFill>
                <a:ln w="9525" cap="rnd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662"/>
                </a:p>
              </p:txBody>
            </p:sp>
            <p:sp>
              <p:nvSpPr>
                <p:cNvPr id="54337" name="Line 54"/>
                <p:cNvSpPr>
                  <a:spLocks noChangeShapeType="1"/>
                </p:cNvSpPr>
                <p:nvPr/>
              </p:nvSpPr>
              <p:spPr bwMode="auto">
                <a:xfrm>
                  <a:off x="5145486" y="53883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8" name="Line 55"/>
                <p:cNvSpPr>
                  <a:spLocks noChangeShapeType="1"/>
                </p:cNvSpPr>
                <p:nvPr/>
              </p:nvSpPr>
              <p:spPr bwMode="auto">
                <a:xfrm>
                  <a:off x="5145486" y="55407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9" name="Line 61"/>
                <p:cNvSpPr>
                  <a:spLocks noChangeShapeType="1"/>
                </p:cNvSpPr>
                <p:nvPr/>
              </p:nvSpPr>
              <p:spPr bwMode="auto">
                <a:xfrm>
                  <a:off x="5778898" y="534925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0" name="Line 62"/>
                <p:cNvSpPr>
                  <a:spLocks noChangeShapeType="1"/>
                </p:cNvSpPr>
                <p:nvPr/>
              </p:nvSpPr>
              <p:spPr bwMode="auto">
                <a:xfrm>
                  <a:off x="5778898" y="557968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46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77"/>
                    <a:t>Reg</a:t>
                  </a:r>
                </a:p>
              </p:txBody>
            </p:sp>
          </p:grpSp>
          <p:sp>
            <p:nvSpPr>
              <p:cNvPr id="54333" name="Rectangle 96"/>
              <p:cNvSpPr>
                <a:spLocks noChangeArrowheads="1"/>
              </p:cNvSpPr>
              <p:nvPr/>
            </p:nvSpPr>
            <p:spPr bwMode="auto">
              <a:xfrm>
                <a:off x="4500626" y="5237695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62"/>
                  <a:t>IF</a:t>
                </a:r>
              </a:p>
            </p:txBody>
          </p:sp>
          <p:sp>
            <p:nvSpPr>
              <p:cNvPr id="54334" name="Line 98"/>
              <p:cNvSpPr>
                <a:spLocks noChangeShapeType="1"/>
              </p:cNvSpPr>
              <p:nvPr/>
            </p:nvSpPr>
            <p:spPr bwMode="auto">
              <a:xfrm>
                <a:off x="4992751" y="5466295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Line 133"/>
              <p:cNvSpPr>
                <a:spLocks noChangeShapeType="1"/>
              </p:cNvSpPr>
              <p:nvPr/>
            </p:nvSpPr>
            <p:spPr bwMode="auto">
              <a:xfrm>
                <a:off x="4360926" y="54662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205413" y="3889131"/>
            <a:ext cx="3168650" cy="1935774"/>
            <a:chOff x="5205402" y="3621025"/>
            <a:chExt cx="3168693" cy="2095539"/>
          </a:xfrm>
        </p:grpSpPr>
        <p:grpSp>
          <p:nvGrpSpPr>
            <p:cNvPr id="54280" name="Group 3"/>
            <p:cNvGrpSpPr>
              <a:grpSpLocks/>
            </p:cNvGrpSpPr>
            <p:nvPr/>
          </p:nvGrpSpPr>
          <p:grpSpPr bwMode="auto">
            <a:xfrm>
              <a:off x="5205402" y="5237403"/>
              <a:ext cx="774700" cy="457200"/>
              <a:chOff x="5145486" y="5229580"/>
              <a:chExt cx="774700" cy="457200"/>
            </a:xfrm>
          </p:grpSpPr>
          <p:sp>
            <p:nvSpPr>
              <p:cNvPr id="5431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431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460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77"/>
                  <a:t>Reg</a:t>
                </a:r>
              </a:p>
            </p:txBody>
          </p:sp>
        </p:grpSp>
        <p:sp>
          <p:nvSpPr>
            <p:cNvPr id="54281" name="Text Box 46"/>
            <p:cNvSpPr txBox="1">
              <a:spLocks noChangeArrowheads="1"/>
            </p:cNvSpPr>
            <p:nvPr/>
          </p:nvSpPr>
          <p:spPr bwMode="auto">
            <a:xfrm>
              <a:off x="5278470" y="3621025"/>
              <a:ext cx="563563" cy="315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292"/>
                <a:t>cc4</a:t>
              </a:r>
            </a:p>
          </p:txBody>
        </p:sp>
        <p:sp>
          <p:nvSpPr>
            <p:cNvPr id="54282" name="Text Box 47"/>
            <p:cNvSpPr txBox="1">
              <a:spLocks noChangeArrowheads="1"/>
            </p:cNvSpPr>
            <p:nvPr/>
          </p:nvSpPr>
          <p:spPr bwMode="auto">
            <a:xfrm>
              <a:off x="6123020" y="3621025"/>
              <a:ext cx="563563" cy="315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292"/>
                <a:t>cc5</a:t>
              </a:r>
            </a:p>
          </p:txBody>
        </p:sp>
        <p:sp>
          <p:nvSpPr>
            <p:cNvPr id="54283" name="Text Box 48"/>
            <p:cNvSpPr txBox="1">
              <a:spLocks noChangeArrowheads="1"/>
            </p:cNvSpPr>
            <p:nvPr/>
          </p:nvSpPr>
          <p:spPr bwMode="auto">
            <a:xfrm>
              <a:off x="6967570" y="3621025"/>
              <a:ext cx="561975" cy="315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292"/>
                <a:t>cc6</a:t>
              </a:r>
            </a:p>
          </p:txBody>
        </p:sp>
        <p:sp>
          <p:nvSpPr>
            <p:cNvPr id="54284" name="Text Box 188"/>
            <p:cNvSpPr txBox="1">
              <a:spLocks noChangeArrowheads="1"/>
            </p:cNvSpPr>
            <p:nvPr/>
          </p:nvSpPr>
          <p:spPr bwMode="auto">
            <a:xfrm>
              <a:off x="7812120" y="3621025"/>
              <a:ext cx="561975" cy="315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292"/>
                <a:t>cc7</a:t>
              </a:r>
            </a:p>
          </p:txBody>
        </p:sp>
        <p:grpSp>
          <p:nvGrpSpPr>
            <p:cNvPr id="54285" name="Group 2"/>
            <p:cNvGrpSpPr>
              <a:grpSpLocks/>
            </p:cNvGrpSpPr>
            <p:nvPr/>
          </p:nvGrpSpPr>
          <p:grpSpPr bwMode="auto">
            <a:xfrm>
              <a:off x="5211134" y="4594833"/>
              <a:ext cx="773113" cy="501123"/>
              <a:chOff x="6697147" y="5731442"/>
              <a:chExt cx="773113" cy="501123"/>
            </a:xfrm>
          </p:grpSpPr>
          <p:sp>
            <p:nvSpPr>
              <p:cNvPr id="54314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5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6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77"/>
                  <a:t>ALU</a:t>
                </a:r>
              </a:p>
            </p:txBody>
          </p:sp>
        </p:grpSp>
        <p:grpSp>
          <p:nvGrpSpPr>
            <p:cNvPr id="54286" name="Group 4"/>
            <p:cNvGrpSpPr>
              <a:grpSpLocks/>
            </p:cNvGrpSpPr>
            <p:nvPr/>
          </p:nvGrpSpPr>
          <p:grpSpPr bwMode="auto">
            <a:xfrm>
              <a:off x="6047457" y="4562394"/>
              <a:ext cx="775402" cy="511601"/>
              <a:chOff x="7536409" y="5694894"/>
              <a:chExt cx="775402" cy="511601"/>
            </a:xfrm>
          </p:grpSpPr>
          <p:sp>
            <p:nvSpPr>
              <p:cNvPr id="54310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1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2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62"/>
                  <a:t>DM</a:t>
                </a: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7613528" y="5694217"/>
                <a:ext cx="614372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4287" name="Rectangle 111"/>
            <p:cNvSpPr>
              <a:spLocks noChangeArrowheads="1"/>
            </p:cNvSpPr>
            <p:nvPr/>
          </p:nvSpPr>
          <p:spPr bwMode="auto">
            <a:xfrm>
              <a:off x="5983320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4288" name="Rectangle 115"/>
            <p:cNvSpPr>
              <a:spLocks noChangeArrowheads="1"/>
            </p:cNvSpPr>
            <p:nvPr/>
          </p:nvSpPr>
          <p:spPr bwMode="auto">
            <a:xfrm>
              <a:off x="6826282" y="4618382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4289" name="Rectangle 108"/>
            <p:cNvSpPr>
              <a:spLocks noChangeArrowheads="1"/>
            </p:cNvSpPr>
            <p:nvPr/>
          </p:nvSpPr>
          <p:spPr bwMode="auto">
            <a:xfrm>
              <a:off x="5977001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4290" name="Rectangle 111"/>
            <p:cNvSpPr>
              <a:spLocks noChangeArrowheads="1"/>
            </p:cNvSpPr>
            <p:nvPr/>
          </p:nvSpPr>
          <p:spPr bwMode="auto">
            <a:xfrm>
              <a:off x="6821552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54291" name="Rectangle 115"/>
            <p:cNvSpPr>
              <a:spLocks noChangeArrowheads="1"/>
            </p:cNvSpPr>
            <p:nvPr/>
          </p:nvSpPr>
          <p:spPr bwMode="auto">
            <a:xfrm>
              <a:off x="7664514" y="5237695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grpSp>
          <p:nvGrpSpPr>
            <p:cNvPr id="54292" name="Group 111"/>
            <p:cNvGrpSpPr>
              <a:grpSpLocks/>
            </p:cNvGrpSpPr>
            <p:nvPr/>
          </p:nvGrpSpPr>
          <p:grpSpPr bwMode="auto">
            <a:xfrm>
              <a:off x="6044066" y="5215441"/>
              <a:ext cx="773113" cy="501123"/>
              <a:chOff x="6697147" y="5731442"/>
              <a:chExt cx="773113" cy="501123"/>
            </a:xfrm>
          </p:grpSpPr>
          <p:sp>
            <p:nvSpPr>
              <p:cNvPr id="54306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7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8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9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77"/>
                  <a:t>ALU</a:t>
                </a:r>
              </a:p>
            </p:txBody>
          </p:sp>
        </p:grpSp>
        <p:grpSp>
          <p:nvGrpSpPr>
            <p:cNvPr id="54293" name="Group 116"/>
            <p:cNvGrpSpPr>
              <a:grpSpLocks/>
            </p:cNvGrpSpPr>
            <p:nvPr/>
          </p:nvGrpSpPr>
          <p:grpSpPr bwMode="auto">
            <a:xfrm>
              <a:off x="6889112" y="5177322"/>
              <a:ext cx="775402" cy="511601"/>
              <a:chOff x="7536409" y="5694894"/>
              <a:chExt cx="775402" cy="511601"/>
            </a:xfrm>
          </p:grpSpPr>
          <p:sp>
            <p:nvSpPr>
              <p:cNvPr id="54302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3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4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62"/>
                  <a:t>DM</a:t>
                </a:r>
              </a:p>
            </p:txBody>
          </p:sp>
          <p:sp>
            <p:nvSpPr>
              <p:cNvPr id="130" name="Freeform 129"/>
              <p:cNvSpPr/>
              <p:nvPr/>
            </p:nvSpPr>
            <p:spPr>
              <a:xfrm>
                <a:off x="7614848" y="5694785"/>
                <a:ext cx="612784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4294" name="Group 6"/>
            <p:cNvGrpSpPr>
              <a:grpSpLocks/>
            </p:cNvGrpSpPr>
            <p:nvPr/>
          </p:nvGrpSpPr>
          <p:grpSpPr bwMode="auto">
            <a:xfrm>
              <a:off x="6889112" y="4607270"/>
              <a:ext cx="633413" cy="457200"/>
              <a:chOff x="7181878" y="4607270"/>
              <a:chExt cx="633413" cy="457200"/>
            </a:xfrm>
          </p:grpSpPr>
          <p:sp>
            <p:nvSpPr>
              <p:cNvPr id="54299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4300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460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77"/>
                  <a:t>Reg</a:t>
                </a:r>
              </a:p>
            </p:txBody>
          </p:sp>
        </p:grpSp>
        <p:grpSp>
          <p:nvGrpSpPr>
            <p:cNvPr id="54295" name="Group 147"/>
            <p:cNvGrpSpPr>
              <a:grpSpLocks/>
            </p:cNvGrpSpPr>
            <p:nvPr/>
          </p:nvGrpSpPr>
          <p:grpSpPr bwMode="auto">
            <a:xfrm>
              <a:off x="7735952" y="5224231"/>
              <a:ext cx="633413" cy="457200"/>
              <a:chOff x="7181878" y="4607270"/>
              <a:chExt cx="633413" cy="457200"/>
            </a:xfrm>
          </p:grpSpPr>
          <p:sp>
            <p:nvSpPr>
              <p:cNvPr id="54296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54297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460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77"/>
                  <a:t>Reg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55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 232"/>
          <p:cNvGrpSpPr/>
          <p:nvPr/>
        </p:nvGrpSpPr>
        <p:grpSpPr>
          <a:xfrm>
            <a:off x="1384385" y="5794194"/>
            <a:ext cx="2893026" cy="399694"/>
            <a:chOff x="1499750" y="5991293"/>
            <a:chExt cx="3134112" cy="433002"/>
          </a:xfrm>
        </p:grpSpPr>
        <p:grpSp>
          <p:nvGrpSpPr>
            <p:cNvPr id="230" name="Group 229"/>
            <p:cNvGrpSpPr/>
            <p:nvPr/>
          </p:nvGrpSpPr>
          <p:grpSpPr>
            <a:xfrm>
              <a:off x="4223627" y="6270970"/>
              <a:ext cx="410235" cy="153325"/>
              <a:chOff x="4223627" y="6270970"/>
              <a:chExt cx="410235" cy="153325"/>
            </a:xfrm>
          </p:grpSpPr>
          <p:cxnSp>
            <p:nvCxnSpPr>
              <p:cNvPr id="201" name="Straight Arrow Connector 200"/>
              <p:cNvCxnSpPr/>
              <p:nvPr/>
            </p:nvCxnSpPr>
            <p:spPr>
              <a:xfrm flipH="1">
                <a:off x="4389541" y="6343958"/>
                <a:ext cx="244321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8" name="Rectangle 88"/>
              <p:cNvSpPr>
                <a:spLocks noChangeArrowheads="1"/>
              </p:cNvSpPr>
              <p:nvPr/>
            </p:nvSpPr>
            <p:spPr bwMode="auto">
              <a:xfrm>
                <a:off x="4223627" y="6270970"/>
                <a:ext cx="153298" cy="153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15" dirty="0">
                    <a:solidFill>
                      <a:srgbClr val="FF0000"/>
                    </a:solidFill>
                  </a:rPr>
                  <a:t>J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499750" y="5991293"/>
              <a:ext cx="442838" cy="176159"/>
              <a:chOff x="1499750" y="5991293"/>
              <a:chExt cx="442838" cy="176159"/>
            </a:xfrm>
          </p:grpSpPr>
          <p:sp>
            <p:nvSpPr>
              <p:cNvPr id="214" name="Line 36"/>
              <p:cNvSpPr>
                <a:spLocks noChangeShapeType="1"/>
              </p:cNvSpPr>
              <p:nvPr/>
            </p:nvSpPr>
            <p:spPr bwMode="auto">
              <a:xfrm flipH="1" flipV="1">
                <a:off x="1499750" y="6078945"/>
                <a:ext cx="30083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" name="Rectangle 88"/>
              <p:cNvSpPr>
                <a:spLocks noChangeArrowheads="1"/>
              </p:cNvSpPr>
              <p:nvPr/>
            </p:nvSpPr>
            <p:spPr bwMode="auto">
              <a:xfrm>
                <a:off x="1803791" y="5991293"/>
                <a:ext cx="138797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15" dirty="0">
                    <a:solidFill>
                      <a:srgbClr val="FF0000"/>
                    </a:solidFill>
                  </a:rPr>
                  <a:t>J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Jump and Branch</a:t>
            </a:r>
            <a:endParaRPr lang="en-US" dirty="0"/>
          </a:p>
        </p:txBody>
      </p:sp>
      <p:grpSp>
        <p:nvGrpSpPr>
          <p:cNvPr id="232" name="Group 231"/>
          <p:cNvGrpSpPr/>
          <p:nvPr/>
        </p:nvGrpSpPr>
        <p:grpSpPr>
          <a:xfrm>
            <a:off x="3777095" y="4199743"/>
            <a:ext cx="1228960" cy="2065318"/>
            <a:chOff x="4091853" y="4263972"/>
            <a:chExt cx="1331373" cy="2237428"/>
          </a:xfrm>
        </p:grpSpPr>
        <p:grpSp>
          <p:nvGrpSpPr>
            <p:cNvPr id="107" name="Group 157"/>
            <p:cNvGrpSpPr>
              <a:grpSpLocks/>
            </p:cNvGrpSpPr>
            <p:nvPr/>
          </p:nvGrpSpPr>
          <p:grpSpPr bwMode="auto">
            <a:xfrm>
              <a:off x="4554902" y="5747283"/>
              <a:ext cx="868324" cy="754117"/>
              <a:chOff x="1870" y="3078"/>
              <a:chExt cx="403" cy="345"/>
            </a:xfrm>
          </p:grpSpPr>
          <p:sp>
            <p:nvSpPr>
              <p:cNvPr id="140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41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441" tIns="0" rIns="8441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&amp; 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08" name="Freeform 107"/>
            <p:cNvSpPr/>
            <p:nvPr/>
          </p:nvSpPr>
          <p:spPr>
            <a:xfrm>
              <a:off x="4242259" y="4263972"/>
              <a:ext cx="312642" cy="1726011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88"/>
            <p:cNvSpPr>
              <a:spLocks noChangeArrowheads="1"/>
            </p:cNvSpPr>
            <p:nvPr/>
          </p:nvSpPr>
          <p:spPr bwMode="auto">
            <a:xfrm>
              <a:off x="4106623" y="5618085"/>
              <a:ext cx="276468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>
                  <a:solidFill>
                    <a:srgbClr val="FF0000"/>
                  </a:solidFill>
                </a:rPr>
                <a:t>Op</a:t>
              </a:r>
            </a:p>
          </p:txBody>
        </p:sp>
        <p:cxnSp>
          <p:nvCxnSpPr>
            <p:cNvPr id="110" name="Straight Arrow Connector 109"/>
            <p:cNvCxnSpPr/>
            <p:nvPr/>
          </p:nvCxnSpPr>
          <p:spPr>
            <a:xfrm>
              <a:off x="4389541" y="6167117"/>
              <a:ext cx="16536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1" name="Rectangle 88"/>
            <p:cNvSpPr>
              <a:spLocks noChangeArrowheads="1"/>
            </p:cNvSpPr>
            <p:nvPr/>
          </p:nvSpPr>
          <p:spPr bwMode="auto">
            <a:xfrm>
              <a:off x="4091853" y="6078945"/>
              <a:ext cx="276468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 err="1">
                  <a:solidFill>
                    <a:srgbClr val="FF0000"/>
                  </a:solidFill>
                </a:rPr>
                <a:t>func</a:t>
              </a:r>
              <a:endParaRPr lang="en-US" altLang="en-US" sz="1015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5088071" y="1869166"/>
            <a:ext cx="3311890" cy="3143404"/>
            <a:chOff x="5088070" y="1739180"/>
            <a:chExt cx="3311890" cy="3405354"/>
          </a:xfrm>
        </p:grpSpPr>
        <p:sp>
          <p:nvSpPr>
            <p:cNvPr id="5" name="Line 99"/>
            <p:cNvSpPr>
              <a:spLocks noChangeShapeType="1"/>
            </p:cNvSpPr>
            <p:nvPr/>
          </p:nvSpPr>
          <p:spPr bwMode="auto">
            <a:xfrm flipH="1" flipV="1">
              <a:off x="6177328" y="3712878"/>
              <a:ext cx="0" cy="10620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179354" y="1945049"/>
              <a:ext cx="274491" cy="2829854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89"/>
            <p:cNvSpPr>
              <a:spLocks noChangeArrowheads="1"/>
            </p:cNvSpPr>
            <p:nvPr/>
          </p:nvSpPr>
          <p:spPr bwMode="auto">
            <a:xfrm>
              <a:off x="5570530" y="4504340"/>
              <a:ext cx="561329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ForwardB</a:t>
              </a:r>
              <a:endParaRPr lang="en-US" altLang="en-US" sz="923" dirty="0"/>
            </a:p>
          </p:txBody>
        </p:sp>
        <p:sp>
          <p:nvSpPr>
            <p:cNvPr id="8" name="Rectangle 89"/>
            <p:cNvSpPr>
              <a:spLocks noChangeArrowheads="1"/>
            </p:cNvSpPr>
            <p:nvPr/>
          </p:nvSpPr>
          <p:spPr bwMode="auto">
            <a:xfrm>
              <a:off x="6031390" y="1739180"/>
              <a:ext cx="564713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ForwardA</a:t>
              </a:r>
              <a:endParaRPr lang="en-US" altLang="en-US" sz="923" dirty="0"/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5088070" y="4773175"/>
              <a:ext cx="473877" cy="371358"/>
              <a:chOff x="2611539" y="4608774"/>
              <a:chExt cx="473877" cy="371358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2841969" y="4696365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" name="Rectangle 76"/>
              <p:cNvSpPr>
                <a:spLocks noChangeArrowheads="1"/>
              </p:cNvSpPr>
              <p:nvPr/>
            </p:nvSpPr>
            <p:spPr bwMode="auto">
              <a:xfrm>
                <a:off x="2612855" y="4608774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Rs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2840653" y="4888390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2" name="Rectangle 76"/>
              <p:cNvSpPr>
                <a:spLocks noChangeArrowheads="1"/>
              </p:cNvSpPr>
              <p:nvPr/>
            </p:nvSpPr>
            <p:spPr bwMode="auto">
              <a:xfrm>
                <a:off x="2611539" y="4800799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>
                    <a:solidFill>
                      <a:srgbClr val="FF0000"/>
                    </a:solidFill>
                  </a:rPr>
                  <a:t>Rt</a:t>
                </a:r>
                <a:endParaRPr lang="en-US" altLang="en-US" sz="923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5567919" y="4773175"/>
              <a:ext cx="1133463" cy="342792"/>
              <a:chOff x="3092891" y="4344841"/>
              <a:chExt cx="1133463" cy="890054"/>
            </a:xfrm>
          </p:grpSpPr>
          <p:sp>
            <p:nvSpPr>
              <p:cNvPr id="24" name="AutoShape 90"/>
              <p:cNvSpPr>
                <a:spLocks noChangeArrowheads="1"/>
              </p:cNvSpPr>
              <p:nvPr/>
            </p:nvSpPr>
            <p:spPr bwMode="auto">
              <a:xfrm>
                <a:off x="3092891" y="4344841"/>
                <a:ext cx="1133463" cy="890054"/>
              </a:xfrm>
              <a:prstGeom prst="roundRect">
                <a:avLst>
                  <a:gd name="adj" fmla="val 11440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5" name="Text Box 91"/>
              <p:cNvSpPr txBox="1">
                <a:spLocks noChangeArrowheads="1"/>
              </p:cNvSpPr>
              <p:nvPr/>
            </p:nvSpPr>
            <p:spPr bwMode="auto">
              <a:xfrm>
                <a:off x="3104355" y="4425755"/>
                <a:ext cx="1114835" cy="728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Forward &amp; Stall</a:t>
                </a:r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6711058" y="4749017"/>
              <a:ext cx="1688902" cy="177778"/>
              <a:chOff x="6519033" y="4706551"/>
              <a:chExt cx="1688902" cy="177778"/>
            </a:xfrm>
          </p:grpSpPr>
          <p:sp>
            <p:nvSpPr>
              <p:cNvPr id="210" name="Line 156"/>
              <p:cNvSpPr>
                <a:spLocks noChangeShapeType="1"/>
              </p:cNvSpPr>
              <p:nvPr/>
            </p:nvSpPr>
            <p:spPr bwMode="auto">
              <a:xfrm flipH="1">
                <a:off x="6519033" y="4795440"/>
                <a:ext cx="64050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1" name="Rectangle 89"/>
              <p:cNvSpPr>
                <a:spLocks noChangeArrowheads="1"/>
              </p:cNvSpPr>
              <p:nvPr/>
            </p:nvSpPr>
            <p:spPr bwMode="auto">
              <a:xfrm>
                <a:off x="7233307" y="4706551"/>
                <a:ext cx="974628" cy="1777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Rd2, Rd3, Rd4</a:t>
                </a:r>
              </a:p>
            </p:txBody>
          </p:sp>
        </p:grpSp>
        <p:sp>
          <p:nvSpPr>
            <p:cNvPr id="278" name="Line 156"/>
            <p:cNvSpPr>
              <a:spLocks noChangeShapeType="1"/>
            </p:cNvSpPr>
            <p:nvPr/>
          </p:nvSpPr>
          <p:spPr bwMode="auto">
            <a:xfrm flipH="1">
              <a:off x="6709426" y="5042010"/>
              <a:ext cx="6421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Rectangle 89"/>
            <p:cNvSpPr>
              <a:spLocks noChangeArrowheads="1"/>
            </p:cNvSpPr>
            <p:nvPr/>
          </p:nvSpPr>
          <p:spPr bwMode="auto">
            <a:xfrm>
              <a:off x="7437872" y="4926796"/>
              <a:ext cx="962088" cy="217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RegWr</a:t>
              </a:r>
              <a:r>
                <a:rPr lang="en-US" altLang="en-US" sz="923" dirty="0">
                  <a:solidFill>
                    <a:srgbClr val="FF0000"/>
                  </a:solidFill>
                </a:rPr>
                <a:t>, </a:t>
              </a:r>
              <a:r>
                <a:rPr lang="en-US" altLang="en-US" sz="923" dirty="0" err="1">
                  <a:solidFill>
                    <a:srgbClr val="FF0000"/>
                  </a:solidFill>
                </a:rPr>
                <a:t>MemRd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13453" y="1089251"/>
            <a:ext cx="8344693" cy="3230443"/>
            <a:chOff x="413452" y="894270"/>
            <a:chExt cx="8344693" cy="3499647"/>
          </a:xfrm>
        </p:grpSpPr>
        <p:sp>
          <p:nvSpPr>
            <p:cNvPr id="221" name="Freeform 220"/>
            <p:cNvSpPr/>
            <p:nvPr/>
          </p:nvSpPr>
          <p:spPr>
            <a:xfrm>
              <a:off x="5433625" y="2472814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Line 36"/>
            <p:cNvSpPr>
              <a:spLocks noChangeShapeType="1"/>
            </p:cNvSpPr>
            <p:nvPr/>
          </p:nvSpPr>
          <p:spPr bwMode="auto">
            <a:xfrm flipV="1">
              <a:off x="8027692" y="2095398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" name="Line 49"/>
            <p:cNvSpPr>
              <a:spLocks noChangeShapeType="1"/>
            </p:cNvSpPr>
            <p:nvPr/>
          </p:nvSpPr>
          <p:spPr bwMode="auto">
            <a:xfrm>
              <a:off x="1055094" y="3007762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Freeform 123"/>
            <p:cNvSpPr>
              <a:spLocks/>
            </p:cNvSpPr>
            <p:nvPr/>
          </p:nvSpPr>
          <p:spPr bwMode="auto">
            <a:xfrm>
              <a:off x="5211867" y="3578558"/>
              <a:ext cx="3546277" cy="815359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10005 w 10005"/>
                <a:gd name="connsiteY0" fmla="*/ 0 h 10000"/>
                <a:gd name="connsiteX1" fmla="*/ 10005 w 10005"/>
                <a:gd name="connsiteY1" fmla="*/ 10000 h 10000"/>
                <a:gd name="connsiteX2" fmla="*/ 5 w 10005"/>
                <a:gd name="connsiteY2" fmla="*/ 10000 h 10000"/>
                <a:gd name="connsiteX3" fmla="*/ 0 w 10005"/>
                <a:gd name="connsiteY3" fmla="*/ 3538 h 10000"/>
                <a:gd name="connsiteX0" fmla="*/ 10005 w 10005"/>
                <a:gd name="connsiteY0" fmla="*/ 6462 h 6462"/>
                <a:gd name="connsiteX1" fmla="*/ 5 w 10005"/>
                <a:gd name="connsiteY1" fmla="*/ 6462 h 6462"/>
                <a:gd name="connsiteX2" fmla="*/ 0 w 10005"/>
                <a:gd name="connsiteY2" fmla="*/ 0 h 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5" h="6462">
                  <a:moveTo>
                    <a:pt x="10005" y="6462"/>
                  </a:moveTo>
                  <a:lnTo>
                    <a:pt x="5" y="6462"/>
                  </a:lnTo>
                  <a:cubicBezTo>
                    <a:pt x="5" y="3816"/>
                    <a:pt x="1" y="5649"/>
                    <a:pt x="0" y="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689270" y="3578559"/>
              <a:ext cx="4068875" cy="650902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  <a:gd name="connsiteX0" fmla="*/ 6427228 w 6427228"/>
                <a:gd name="connsiteY0" fmla="*/ 354131 h 671264"/>
                <a:gd name="connsiteX1" fmla="*/ 6427228 w 6427228"/>
                <a:gd name="connsiteY1" fmla="*/ 671264 h 671264"/>
                <a:gd name="connsiteX2" fmla="*/ 0 w 6427228"/>
                <a:gd name="connsiteY2" fmla="*/ 671264 h 671264"/>
                <a:gd name="connsiteX3" fmla="*/ 0 w 6427228"/>
                <a:gd name="connsiteY3" fmla="*/ 0 h 671264"/>
                <a:gd name="connsiteX0" fmla="*/ 6427228 w 6427228"/>
                <a:gd name="connsiteY0" fmla="*/ 671264 h 671264"/>
                <a:gd name="connsiteX1" fmla="*/ 0 w 6427228"/>
                <a:gd name="connsiteY1" fmla="*/ 671264 h 671264"/>
                <a:gd name="connsiteX2" fmla="*/ 0 w 6427228"/>
                <a:gd name="connsiteY2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7228" h="671264">
                  <a:moveTo>
                    <a:pt x="6427228" y="671264"/>
                  </a:move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650093" y="3352190"/>
              <a:ext cx="248640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6" name="Line 95"/>
            <p:cNvSpPr>
              <a:spLocks noChangeShapeType="1"/>
            </p:cNvSpPr>
            <p:nvPr/>
          </p:nvSpPr>
          <p:spPr bwMode="auto">
            <a:xfrm flipV="1">
              <a:off x="6265910" y="2687231"/>
              <a:ext cx="55649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" name="Group 188"/>
            <p:cNvGrpSpPr>
              <a:grpSpLocks/>
            </p:cNvGrpSpPr>
            <p:nvPr/>
          </p:nvGrpSpPr>
          <p:grpSpPr bwMode="auto">
            <a:xfrm>
              <a:off x="6096072" y="2373030"/>
              <a:ext cx="169838" cy="620674"/>
              <a:chOff x="3983278" y="3558182"/>
              <a:chExt cx="169863" cy="620252"/>
            </a:xfrm>
          </p:grpSpPr>
          <p:sp>
            <p:nvSpPr>
              <p:cNvPr id="197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98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3</a:t>
                </a:r>
              </a:p>
            </p:txBody>
          </p:sp>
        </p:grpSp>
        <p:sp>
          <p:nvSpPr>
            <p:cNvPr id="193" name="Line 95"/>
            <p:cNvSpPr>
              <a:spLocks noChangeShapeType="1"/>
            </p:cNvSpPr>
            <p:nvPr/>
          </p:nvSpPr>
          <p:spPr bwMode="auto">
            <a:xfrm flipV="1">
              <a:off x="6265910" y="3406407"/>
              <a:ext cx="5564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4" name="Group 197"/>
            <p:cNvGrpSpPr>
              <a:grpSpLocks/>
            </p:cNvGrpSpPr>
            <p:nvPr/>
          </p:nvGrpSpPr>
          <p:grpSpPr bwMode="auto">
            <a:xfrm>
              <a:off x="6096066" y="3092206"/>
              <a:ext cx="169838" cy="620674"/>
              <a:chOff x="4063299" y="3558182"/>
              <a:chExt cx="169863" cy="620252"/>
            </a:xfrm>
          </p:grpSpPr>
          <p:sp>
            <p:nvSpPr>
              <p:cNvPr id="195" name="AutoShape 91"/>
              <p:cNvSpPr>
                <a:spLocks noChangeArrowheads="1"/>
              </p:cNvSpPr>
              <p:nvPr/>
            </p:nvSpPr>
            <p:spPr bwMode="auto">
              <a:xfrm rot="16200000">
                <a:off x="3838105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96" name="Rectangle 93"/>
              <p:cNvSpPr>
                <a:spLocks noChangeArrowheads="1"/>
              </p:cNvSpPr>
              <p:nvPr/>
            </p:nvSpPr>
            <p:spPr bwMode="auto">
              <a:xfrm flipH="1">
                <a:off x="4071307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3</a:t>
                </a:r>
              </a:p>
            </p:txBody>
          </p:sp>
        </p:grpSp>
        <p:sp>
          <p:nvSpPr>
            <p:cNvPr id="49" name="Rectangle 125"/>
            <p:cNvSpPr>
              <a:spLocks noChangeArrowheads="1"/>
            </p:cNvSpPr>
            <p:nvPr/>
          </p:nvSpPr>
          <p:spPr bwMode="auto">
            <a:xfrm>
              <a:off x="8568277" y="2338545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R</a:t>
              </a:r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>
              <a:off x="7633992" y="2993743"/>
              <a:ext cx="1825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178"/>
            <p:cNvGrpSpPr>
              <a:grpSpLocks/>
            </p:cNvGrpSpPr>
            <p:nvPr/>
          </p:nvGrpSpPr>
          <p:grpSpPr bwMode="auto">
            <a:xfrm>
              <a:off x="7686379" y="3185830"/>
              <a:ext cx="168275" cy="268288"/>
              <a:chOff x="4584469" y="3621025"/>
              <a:chExt cx="168288" cy="268835"/>
            </a:xfrm>
          </p:grpSpPr>
          <p:sp>
            <p:nvSpPr>
              <p:cNvPr id="188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89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3" name="Line 30"/>
            <p:cNvSpPr>
              <a:spLocks noChangeShapeType="1"/>
            </p:cNvSpPr>
            <p:nvPr/>
          </p:nvSpPr>
          <p:spPr bwMode="auto">
            <a:xfrm>
              <a:off x="8232479" y="2679418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9" name="Group 35902"/>
            <p:cNvGrpSpPr>
              <a:grpSpLocks/>
            </p:cNvGrpSpPr>
            <p:nvPr/>
          </p:nvGrpSpPr>
          <p:grpSpPr bwMode="auto">
            <a:xfrm>
              <a:off x="5148075" y="3684305"/>
              <a:ext cx="285750" cy="153988"/>
              <a:chOff x="2802809" y="4888390"/>
              <a:chExt cx="284476" cy="153979"/>
            </a:xfrm>
          </p:grpSpPr>
          <p:sp>
            <p:nvSpPr>
              <p:cNvPr id="186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87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0" name="Group 250"/>
            <p:cNvGrpSpPr>
              <a:grpSpLocks/>
            </p:cNvGrpSpPr>
            <p:nvPr/>
          </p:nvGrpSpPr>
          <p:grpSpPr bwMode="auto">
            <a:xfrm>
              <a:off x="3917818" y="2497340"/>
              <a:ext cx="617475" cy="176212"/>
              <a:chOff x="1534369" y="3828873"/>
              <a:chExt cx="618116" cy="176202"/>
            </a:xfrm>
          </p:grpSpPr>
          <p:sp>
            <p:nvSpPr>
              <p:cNvPr id="184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Rs</a:t>
                </a:r>
                <a:endParaRPr lang="en-US" altLang="en-US" sz="923" dirty="0"/>
              </a:p>
            </p:txBody>
          </p:sp>
          <p:sp>
            <p:nvSpPr>
              <p:cNvPr id="185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2" name="Rectangle 125"/>
            <p:cNvSpPr>
              <a:spLocks noChangeArrowheads="1"/>
            </p:cNvSpPr>
            <p:nvPr/>
          </p:nvSpPr>
          <p:spPr bwMode="auto">
            <a:xfrm>
              <a:off x="3465570" y="2941106"/>
              <a:ext cx="182563" cy="80267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Instruction</a:t>
              </a:r>
            </a:p>
          </p:txBody>
        </p:sp>
        <p:cxnSp>
          <p:nvCxnSpPr>
            <p:cNvPr id="63" name="Straight Arrow Connector 62"/>
            <p:cNvCxnSpPr>
              <a:stCxn id="181" idx="2"/>
            </p:cNvCxnSpPr>
            <p:nvPr/>
          </p:nvCxnSpPr>
          <p:spPr bwMode="auto">
            <a:xfrm>
              <a:off x="4396210" y="3913699"/>
              <a:ext cx="2426195" cy="322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64" name="Group 22"/>
            <p:cNvGrpSpPr>
              <a:grpSpLocks/>
            </p:cNvGrpSpPr>
            <p:nvPr/>
          </p:nvGrpSpPr>
          <p:grpSpPr bwMode="auto">
            <a:xfrm>
              <a:off x="4259092" y="3757330"/>
              <a:ext cx="141287" cy="312738"/>
              <a:chOff x="2135890" y="5038869"/>
              <a:chExt cx="141297" cy="312720"/>
            </a:xfrm>
          </p:grpSpPr>
          <p:sp>
            <p:nvSpPr>
              <p:cNvPr id="181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82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183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</p:grpSp>
        <p:sp>
          <p:nvSpPr>
            <p:cNvPr id="65" name="Freeform 86"/>
            <p:cNvSpPr>
              <a:spLocks/>
            </p:cNvSpPr>
            <p:nvPr/>
          </p:nvSpPr>
          <p:spPr bwMode="auto">
            <a:xfrm>
              <a:off x="4067067" y="2980793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7816554" y="2209518"/>
              <a:ext cx="422275" cy="933450"/>
              <a:chOff x="4892475" y="3725602"/>
              <a:chExt cx="422307" cy="932358"/>
            </a:xfrm>
          </p:grpSpPr>
          <p:sp>
            <p:nvSpPr>
              <p:cNvPr id="166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92"/>
                  <a:t>U</a:t>
                </a:r>
              </a:p>
            </p:txBody>
          </p:sp>
        </p:grpSp>
        <p:sp>
          <p:nvSpPr>
            <p:cNvPr id="78" name="Line 95"/>
            <p:cNvSpPr>
              <a:spLocks noChangeShapeType="1"/>
            </p:cNvSpPr>
            <p:nvPr/>
          </p:nvSpPr>
          <p:spPr bwMode="auto">
            <a:xfrm flipV="1">
              <a:off x="7008517" y="3409668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41"/>
            <p:cNvSpPr>
              <a:spLocks noChangeShapeType="1"/>
            </p:cNvSpPr>
            <p:nvPr/>
          </p:nvSpPr>
          <p:spPr bwMode="auto">
            <a:xfrm>
              <a:off x="7013279" y="3916805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81" name="Group 234"/>
            <p:cNvGrpSpPr>
              <a:grpSpLocks/>
            </p:cNvGrpSpPr>
            <p:nvPr/>
          </p:nvGrpSpPr>
          <p:grpSpPr bwMode="auto">
            <a:xfrm>
              <a:off x="4728810" y="1963099"/>
              <a:ext cx="336787" cy="303812"/>
              <a:chOff x="4255441" y="2061799"/>
              <a:chExt cx="356282" cy="297222"/>
            </a:xfrm>
          </p:grpSpPr>
          <p:sp>
            <p:nvSpPr>
              <p:cNvPr id="164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65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3527" tIns="41031" rIns="83527" bIns="41031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92" dirty="0"/>
                  <a:t>Ext</a:t>
                </a:r>
              </a:p>
            </p:txBody>
          </p:sp>
        </p:grp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4067067" y="1936773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23" dirty="0"/>
                <a:t>Imm16</a:t>
              </a:r>
            </a:p>
          </p:txBody>
        </p:sp>
        <p:grpSp>
          <p:nvGrpSpPr>
            <p:cNvPr id="83" name="Group 159"/>
            <p:cNvGrpSpPr>
              <a:grpSpLocks/>
            </p:cNvGrpSpPr>
            <p:nvPr/>
          </p:nvGrpSpPr>
          <p:grpSpPr bwMode="auto">
            <a:xfrm>
              <a:off x="7506992" y="2808005"/>
              <a:ext cx="155575" cy="377825"/>
              <a:chOff x="2135890" y="5038869"/>
              <a:chExt cx="141297" cy="312720"/>
            </a:xfrm>
          </p:grpSpPr>
          <p:sp>
            <p:nvSpPr>
              <p:cNvPr id="161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62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1</a:t>
                </a:r>
              </a:p>
            </p:txBody>
          </p:sp>
          <p:sp>
            <p:nvSpPr>
              <p:cNvPr id="163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</p:grpSp>
        <p:sp>
          <p:nvSpPr>
            <p:cNvPr id="84" name="Rectangle 125"/>
            <p:cNvSpPr>
              <a:spLocks noChangeArrowheads="1"/>
            </p:cNvSpPr>
            <p:nvPr/>
          </p:nvSpPr>
          <p:spPr bwMode="auto">
            <a:xfrm>
              <a:off x="8568278" y="3733463"/>
              <a:ext cx="186762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Rd3</a:t>
              </a: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 flipV="1">
              <a:off x="7229609" y="3112802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822405" y="3730810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923" dirty="0"/>
                <a:t>Rd2</a:t>
              </a:r>
            </a:p>
          </p:txBody>
        </p:sp>
        <p:sp>
          <p:nvSpPr>
            <p:cNvPr id="87" name="Rectangle 125"/>
            <p:cNvSpPr>
              <a:spLocks noChangeArrowheads="1"/>
            </p:cNvSpPr>
            <p:nvPr/>
          </p:nvSpPr>
          <p:spPr bwMode="auto">
            <a:xfrm>
              <a:off x="6822405" y="2331719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A</a:t>
              </a:r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6822405" y="303118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B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8568277" y="3033970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/>
                <a:t>D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6822405" y="1892800"/>
              <a:ext cx="186763" cy="44295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108" dirty="0" err="1"/>
                <a:t>Imm</a:t>
              </a:r>
              <a:endParaRPr lang="en-US" sz="1108" dirty="0"/>
            </a:p>
          </p:txBody>
        </p:sp>
        <p:sp>
          <p:nvSpPr>
            <p:cNvPr id="92" name="Freeform 91"/>
            <p:cNvSpPr/>
            <p:nvPr/>
          </p:nvSpPr>
          <p:spPr bwMode="auto">
            <a:xfrm flipV="1">
              <a:off x="7013279" y="2365093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3" name="Group 206"/>
            <p:cNvGrpSpPr>
              <a:grpSpLocks/>
            </p:cNvGrpSpPr>
            <p:nvPr/>
          </p:nvGrpSpPr>
          <p:grpSpPr bwMode="auto">
            <a:xfrm>
              <a:off x="7508579" y="2149193"/>
              <a:ext cx="168275" cy="268287"/>
              <a:chOff x="4584469" y="3621025"/>
              <a:chExt cx="168288" cy="268835"/>
            </a:xfrm>
          </p:grpSpPr>
          <p:sp>
            <p:nvSpPr>
              <p:cNvPr id="159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60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4" name="Group 235"/>
            <p:cNvGrpSpPr>
              <a:grpSpLocks/>
            </p:cNvGrpSpPr>
            <p:nvPr/>
          </p:nvGrpSpPr>
          <p:grpSpPr bwMode="auto">
            <a:xfrm>
              <a:off x="4538470" y="2395872"/>
              <a:ext cx="904875" cy="1182687"/>
              <a:chOff x="2152485" y="3675275"/>
              <a:chExt cx="904875" cy="1182693"/>
            </a:xfrm>
          </p:grpSpPr>
          <p:sp>
            <p:nvSpPr>
              <p:cNvPr id="150" name="Rectangle 149"/>
              <p:cNvSpPr/>
              <p:nvPr/>
            </p:nvSpPr>
            <p:spPr bwMode="auto">
              <a:xfrm>
                <a:off x="2152485" y="3675275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1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441" rIns="844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b="1"/>
                  <a:t>Register File</a:t>
                </a:r>
              </a:p>
            </p:txBody>
          </p:sp>
          <p:sp>
            <p:nvSpPr>
              <p:cNvPr id="152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RB</a:t>
                </a:r>
              </a:p>
            </p:txBody>
          </p:sp>
          <p:sp>
            <p:nvSpPr>
              <p:cNvPr id="153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BusA</a:t>
                </a:r>
              </a:p>
            </p:txBody>
          </p:sp>
          <p:sp>
            <p:nvSpPr>
              <p:cNvPr id="154" name="Rectangle 38"/>
              <p:cNvSpPr>
                <a:spLocks noChangeArrowheads="1"/>
              </p:cNvSpPr>
              <p:nvPr/>
            </p:nvSpPr>
            <p:spPr bwMode="auto">
              <a:xfrm>
                <a:off x="2642450" y="4205080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BusB</a:t>
                </a:r>
                <a:endParaRPr lang="en-US" altLang="en-US" sz="923" dirty="0"/>
              </a:p>
            </p:txBody>
          </p:sp>
          <p:sp>
            <p:nvSpPr>
              <p:cNvPr id="155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RW</a:t>
                </a:r>
              </a:p>
            </p:txBody>
          </p:sp>
          <p:sp>
            <p:nvSpPr>
              <p:cNvPr id="156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923"/>
                  <a:t>BusW</a:t>
                </a:r>
              </a:p>
            </p:txBody>
          </p:sp>
          <p:sp>
            <p:nvSpPr>
              <p:cNvPr id="157" name="Isosceles Triangle 156"/>
              <p:cNvSpPr/>
              <p:nvPr/>
            </p:nvSpPr>
            <p:spPr bwMode="auto">
              <a:xfrm>
                <a:off x="2515489" y="4805581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RA</a:t>
                </a:r>
              </a:p>
            </p:txBody>
          </p:sp>
        </p:grpSp>
        <p:grpSp>
          <p:nvGrpSpPr>
            <p:cNvPr id="95" name="Group 252"/>
            <p:cNvGrpSpPr>
              <a:grpSpLocks/>
            </p:cNvGrpSpPr>
            <p:nvPr/>
          </p:nvGrpSpPr>
          <p:grpSpPr bwMode="auto">
            <a:xfrm>
              <a:off x="3917819" y="2804580"/>
              <a:ext cx="617475" cy="176213"/>
              <a:chOff x="1532062" y="3828873"/>
              <a:chExt cx="620423" cy="176202"/>
            </a:xfrm>
          </p:grpSpPr>
          <p:sp>
            <p:nvSpPr>
              <p:cNvPr id="148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 err="1"/>
                  <a:t>Rt</a:t>
                </a:r>
                <a:endParaRPr lang="en-US" altLang="en-US" sz="923" dirty="0"/>
              </a:p>
            </p:txBody>
          </p:sp>
          <p:sp>
            <p:nvSpPr>
              <p:cNvPr id="149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7" name="Freeform 96"/>
            <p:cNvSpPr/>
            <p:nvPr/>
          </p:nvSpPr>
          <p:spPr>
            <a:xfrm>
              <a:off x="7008724" y="2111023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>
              <a:stCxn id="286" idx="1"/>
            </p:cNvCxnSpPr>
            <p:nvPr/>
          </p:nvCxnSpPr>
          <p:spPr>
            <a:xfrm>
              <a:off x="3915886" y="1443004"/>
              <a:ext cx="1934" cy="2820966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99" name="Group 178"/>
            <p:cNvGrpSpPr>
              <a:grpSpLocks/>
            </p:cNvGrpSpPr>
            <p:nvPr/>
          </p:nvGrpSpPr>
          <p:grpSpPr bwMode="auto">
            <a:xfrm>
              <a:off x="5689908" y="1892800"/>
              <a:ext cx="168275" cy="268288"/>
              <a:chOff x="4584469" y="3621025"/>
              <a:chExt cx="168288" cy="268835"/>
            </a:xfrm>
          </p:grpSpPr>
          <p:sp>
            <p:nvSpPr>
              <p:cNvPr id="144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 32</a:t>
                </a:r>
              </a:p>
            </p:txBody>
          </p:sp>
          <p:sp>
            <p:nvSpPr>
              <p:cNvPr id="145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0" name="Line 95"/>
            <p:cNvSpPr>
              <a:spLocks noChangeShapeType="1"/>
            </p:cNvSpPr>
            <p:nvPr/>
          </p:nvSpPr>
          <p:spPr bwMode="auto">
            <a:xfrm flipV="1">
              <a:off x="5065597" y="2114964"/>
              <a:ext cx="176248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Line 40"/>
            <p:cNvSpPr>
              <a:spLocks noChangeShapeType="1"/>
            </p:cNvSpPr>
            <p:nvPr/>
          </p:nvSpPr>
          <p:spPr bwMode="auto">
            <a:xfrm>
              <a:off x="3917821" y="2114964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" name="Group 252"/>
            <p:cNvGrpSpPr>
              <a:grpSpLocks/>
            </p:cNvGrpSpPr>
            <p:nvPr/>
          </p:nvGrpSpPr>
          <p:grpSpPr bwMode="auto">
            <a:xfrm>
              <a:off x="3913448" y="3995161"/>
              <a:ext cx="345645" cy="174909"/>
              <a:chOff x="1532062" y="4005075"/>
              <a:chExt cx="347295" cy="174897"/>
            </a:xfrm>
          </p:grpSpPr>
          <p:sp>
            <p:nvSpPr>
              <p:cNvPr id="142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/>
                  <a:t>Rd</a:t>
                </a:r>
              </a:p>
            </p:txBody>
          </p:sp>
          <p:sp>
            <p:nvSpPr>
              <p:cNvPr id="143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 bwMode="auto">
            <a:xfrm>
              <a:off x="5881861" y="26125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7" name="Rectangle 88"/>
            <p:cNvSpPr>
              <a:spLocks noChangeArrowheads="1"/>
            </p:cNvSpPr>
            <p:nvPr/>
          </p:nvSpPr>
          <p:spPr bwMode="auto">
            <a:xfrm>
              <a:off x="7893059" y="1869454"/>
              <a:ext cx="327416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Zero</a:t>
              </a:r>
            </a:p>
          </p:txBody>
        </p:sp>
        <p:cxnSp>
          <p:nvCxnSpPr>
            <p:cNvPr id="203" name="Straight Arrow Connector 202"/>
            <p:cNvCxnSpPr/>
            <p:nvPr/>
          </p:nvCxnSpPr>
          <p:spPr bwMode="auto">
            <a:xfrm>
              <a:off x="5881861" y="27649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5881861" y="29173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 bwMode="auto">
            <a:xfrm>
              <a:off x="5881861" y="33308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 bwMode="auto">
            <a:xfrm>
              <a:off x="5881861" y="34832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/>
            <p:nvPr/>
          </p:nvCxnSpPr>
          <p:spPr bwMode="auto">
            <a:xfrm>
              <a:off x="5881861" y="36356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15" name="Line 52"/>
            <p:cNvSpPr>
              <a:spLocks noChangeShapeType="1"/>
            </p:cNvSpPr>
            <p:nvPr/>
          </p:nvSpPr>
          <p:spPr bwMode="auto">
            <a:xfrm flipV="1">
              <a:off x="2730704" y="3255502"/>
              <a:ext cx="33783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6" name="Rectangle 47"/>
            <p:cNvSpPr>
              <a:spLocks noChangeArrowheads="1"/>
            </p:cNvSpPr>
            <p:nvPr/>
          </p:nvSpPr>
          <p:spPr bwMode="auto">
            <a:xfrm>
              <a:off x="1793156" y="2335851"/>
              <a:ext cx="927100" cy="114741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662"/>
            </a:p>
          </p:txBody>
        </p:sp>
        <p:sp>
          <p:nvSpPr>
            <p:cNvPr id="217" name="Text Box 48"/>
            <p:cNvSpPr txBox="1">
              <a:spLocks noChangeArrowheads="1"/>
            </p:cNvSpPr>
            <p:nvPr/>
          </p:nvSpPr>
          <p:spPr bwMode="auto">
            <a:xfrm>
              <a:off x="1877293" y="2848864"/>
              <a:ext cx="6318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923" dirty="0"/>
                <a:t>Address</a:t>
              </a:r>
            </a:p>
          </p:txBody>
        </p:sp>
        <p:sp>
          <p:nvSpPr>
            <p:cNvPr id="218" name="Text Box 50"/>
            <p:cNvSpPr txBox="1">
              <a:spLocks noChangeArrowheads="1"/>
            </p:cNvSpPr>
            <p:nvPr/>
          </p:nvSpPr>
          <p:spPr bwMode="auto">
            <a:xfrm>
              <a:off x="2018581" y="3136226"/>
              <a:ext cx="6508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sz="923" dirty="0"/>
                <a:t>Instruction</a:t>
              </a:r>
            </a:p>
          </p:txBody>
        </p:sp>
        <p:sp>
          <p:nvSpPr>
            <p:cNvPr id="219" name="Text Box 51"/>
            <p:cNvSpPr txBox="1">
              <a:spLocks noChangeArrowheads="1"/>
            </p:cNvSpPr>
            <p:nvPr/>
          </p:nvSpPr>
          <p:spPr bwMode="auto">
            <a:xfrm>
              <a:off x="1877293" y="2349599"/>
              <a:ext cx="842963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8" b="1" dirty="0"/>
                <a:t>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8" b="1" dirty="0"/>
                <a:t>Memory</a:t>
              </a:r>
            </a:p>
          </p:txBody>
        </p:sp>
        <p:sp>
          <p:nvSpPr>
            <p:cNvPr id="220" name="Line 52"/>
            <p:cNvSpPr>
              <a:spLocks noChangeShapeType="1"/>
            </p:cNvSpPr>
            <p:nvPr/>
          </p:nvSpPr>
          <p:spPr bwMode="auto">
            <a:xfrm flipV="1">
              <a:off x="1422788" y="3002484"/>
              <a:ext cx="36365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Line 52"/>
            <p:cNvSpPr>
              <a:spLocks noChangeShapeType="1"/>
            </p:cNvSpPr>
            <p:nvPr/>
          </p:nvSpPr>
          <p:spPr bwMode="auto">
            <a:xfrm flipV="1">
              <a:off x="3207725" y="3352190"/>
              <a:ext cx="25053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 flipV="1">
              <a:off x="5442389" y="3028791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77"/>
            <p:cNvSpPr>
              <a:spLocks noChangeArrowheads="1"/>
            </p:cNvSpPr>
            <p:nvPr/>
          </p:nvSpPr>
          <p:spPr bwMode="auto">
            <a:xfrm>
              <a:off x="859621" y="894270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Branch Target Address</a:t>
              </a:r>
            </a:p>
          </p:txBody>
        </p:sp>
        <p:sp>
          <p:nvSpPr>
            <p:cNvPr id="231" name="Line 61"/>
            <p:cNvSpPr>
              <a:spLocks noChangeShapeType="1"/>
            </p:cNvSpPr>
            <p:nvPr/>
          </p:nvSpPr>
          <p:spPr bwMode="auto">
            <a:xfrm flipV="1">
              <a:off x="1538005" y="2182238"/>
              <a:ext cx="0" cy="818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" name="Rectangle 77"/>
            <p:cNvSpPr>
              <a:spLocks noChangeArrowheads="1"/>
            </p:cNvSpPr>
            <p:nvPr/>
          </p:nvSpPr>
          <p:spPr bwMode="auto">
            <a:xfrm>
              <a:off x="858254" y="120151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923" dirty="0"/>
                <a:t>Jump Target = PC[31:28] ‖ Imm26</a:t>
              </a:r>
            </a:p>
          </p:txBody>
        </p:sp>
        <p:sp>
          <p:nvSpPr>
            <p:cNvPr id="240" name="Rectangle 77"/>
            <p:cNvSpPr>
              <a:spLocks noChangeArrowheads="1"/>
            </p:cNvSpPr>
            <p:nvPr/>
          </p:nvSpPr>
          <p:spPr bwMode="auto">
            <a:xfrm>
              <a:off x="875562" y="155343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923" dirty="0"/>
                <a:t>Next PC Address</a:t>
              </a:r>
            </a:p>
          </p:txBody>
        </p:sp>
        <p:cxnSp>
          <p:nvCxnSpPr>
            <p:cNvPr id="241" name="Straight Arrow Connector 240"/>
            <p:cNvCxnSpPr/>
            <p:nvPr/>
          </p:nvCxnSpPr>
          <p:spPr>
            <a:xfrm>
              <a:off x="1538005" y="1777585"/>
              <a:ext cx="1942221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2" name="Group 7"/>
            <p:cNvGrpSpPr>
              <a:grpSpLocks/>
            </p:cNvGrpSpPr>
            <p:nvPr/>
          </p:nvGrpSpPr>
          <p:grpSpPr bwMode="auto">
            <a:xfrm>
              <a:off x="5422525" y="1366318"/>
              <a:ext cx="301625" cy="488077"/>
              <a:chOff x="6243635" y="1976343"/>
              <a:chExt cx="356104" cy="552202"/>
            </a:xfrm>
          </p:grpSpPr>
          <p:sp>
            <p:nvSpPr>
              <p:cNvPr id="243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" name="TextBox 243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477" b="1" dirty="0">
                    <a:latin typeface="+mn-lt"/>
                  </a:rPr>
                  <a:t>+</a:t>
                </a: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907277" y="2622900"/>
              <a:ext cx="156426" cy="754884"/>
              <a:chOff x="972589" y="1312076"/>
              <a:chExt cx="156426" cy="754884"/>
            </a:xfrm>
          </p:grpSpPr>
          <p:sp>
            <p:nvSpPr>
              <p:cNvPr id="246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0</a:t>
                </a:r>
              </a:p>
            </p:txBody>
          </p:sp>
          <p:sp>
            <p:nvSpPr>
              <p:cNvPr id="24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1</a:t>
                </a:r>
              </a:p>
            </p:txBody>
          </p:sp>
          <p:sp>
            <p:nvSpPr>
              <p:cNvPr id="24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831" dirty="0"/>
                  <a:t>2</a:t>
                </a:r>
              </a:p>
            </p:txBody>
          </p:sp>
        </p:grpSp>
        <p:sp>
          <p:nvSpPr>
            <p:cNvPr id="251" name="Freeform 250"/>
            <p:cNvSpPr/>
            <p:nvPr/>
          </p:nvSpPr>
          <p:spPr>
            <a:xfrm>
              <a:off x="731500" y="1770940"/>
              <a:ext cx="806505" cy="96407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64"/>
            <p:cNvSpPr>
              <a:spLocks noChangeArrowheads="1"/>
            </p:cNvSpPr>
            <p:nvPr/>
          </p:nvSpPr>
          <p:spPr bwMode="auto">
            <a:xfrm>
              <a:off x="1384385" y="1909180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477"/>
                <a:t> </a:t>
              </a:r>
              <a:r>
                <a:rPr lang="en-US" sz="1292"/>
                <a:t>+1</a:t>
              </a:r>
            </a:p>
          </p:txBody>
        </p:sp>
        <p:sp>
          <p:nvSpPr>
            <p:cNvPr id="256" name="Line 49"/>
            <p:cNvSpPr>
              <a:spLocks noChangeShapeType="1"/>
            </p:cNvSpPr>
            <p:nvPr/>
          </p:nvSpPr>
          <p:spPr bwMode="auto">
            <a:xfrm>
              <a:off x="5735094" y="1610356"/>
              <a:ext cx="108240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223084" y="1770940"/>
              <a:ext cx="190831" cy="327468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644380" y="1456326"/>
              <a:ext cx="1778145" cy="313745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0" name="Group 10"/>
            <p:cNvGrpSpPr>
              <a:grpSpLocks/>
            </p:cNvGrpSpPr>
            <p:nvPr/>
          </p:nvGrpSpPr>
          <p:grpSpPr bwMode="auto">
            <a:xfrm>
              <a:off x="1252922" y="2585190"/>
              <a:ext cx="169868" cy="805405"/>
              <a:chOff x="1192067" y="4421342"/>
              <a:chExt cx="169913" cy="609826"/>
            </a:xfrm>
          </p:grpSpPr>
          <p:sp>
            <p:nvSpPr>
              <p:cNvPr id="26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31371" y="4700559"/>
                <a:ext cx="491305" cy="16991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108" dirty="0"/>
                  <a:t>PC</a:t>
                </a:r>
              </a:p>
            </p:txBody>
          </p:sp>
          <p:sp>
            <p:nvSpPr>
              <p:cNvPr id="26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17762" y="4395648"/>
                <a:ext cx="118522" cy="169909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738" dirty="0"/>
                  <a:t>00</a:t>
                </a:r>
              </a:p>
            </p:txBody>
          </p:sp>
        </p:grpSp>
        <p:sp>
          <p:nvSpPr>
            <p:cNvPr id="264" name="Text Box 59"/>
            <p:cNvSpPr txBox="1">
              <a:spLocks noChangeArrowheads="1"/>
            </p:cNvSpPr>
            <p:nvPr/>
          </p:nvSpPr>
          <p:spPr bwMode="auto">
            <a:xfrm rot="16200000">
              <a:off x="3337870" y="168951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NPC</a:t>
              </a:r>
            </a:p>
          </p:txBody>
        </p:sp>
        <p:sp>
          <p:nvSpPr>
            <p:cNvPr id="265" name="Text Box 59"/>
            <p:cNvSpPr txBox="1">
              <a:spLocks noChangeArrowheads="1"/>
            </p:cNvSpPr>
            <p:nvPr/>
          </p:nvSpPr>
          <p:spPr bwMode="auto">
            <a:xfrm rot="16200000">
              <a:off x="6652768" y="1550022"/>
              <a:ext cx="524398" cy="18512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108" dirty="0">
                  <a:latin typeface="+mn-lt"/>
                </a:rPr>
                <a:t>BTA</a:t>
              </a:r>
            </a:p>
          </p:txBody>
        </p:sp>
        <p:grpSp>
          <p:nvGrpSpPr>
            <p:cNvPr id="273" name="Group 272"/>
            <p:cNvGrpSpPr/>
            <p:nvPr/>
          </p:nvGrpSpPr>
          <p:grpSpPr>
            <a:xfrm>
              <a:off x="3085532" y="3160165"/>
              <a:ext cx="142294" cy="405225"/>
              <a:chOff x="5869569" y="6049888"/>
              <a:chExt cx="142294" cy="405225"/>
            </a:xfrm>
          </p:grpSpPr>
          <p:sp>
            <p:nvSpPr>
              <p:cNvPr id="274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275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276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 dirty="0"/>
                  <a:t>1</a:t>
                </a:r>
              </a:p>
            </p:txBody>
          </p:sp>
        </p:grpSp>
        <p:sp>
          <p:nvSpPr>
            <p:cNvPr id="286" name="Freeform 285"/>
            <p:cNvSpPr/>
            <p:nvPr/>
          </p:nvSpPr>
          <p:spPr>
            <a:xfrm>
              <a:off x="576338" y="1443004"/>
              <a:ext cx="3339548" cy="1563756"/>
            </a:xfrm>
            <a:custGeom>
              <a:avLst/>
              <a:gdLst>
                <a:gd name="connsiteX0" fmla="*/ 3339548 w 3339548"/>
                <a:gd name="connsiteY0" fmla="*/ 198783 h 1563756"/>
                <a:gd name="connsiteX1" fmla="*/ 3339548 w 3339548"/>
                <a:gd name="connsiteY1" fmla="*/ 0 h 1563756"/>
                <a:gd name="connsiteX2" fmla="*/ 0 w 3339548"/>
                <a:gd name="connsiteY2" fmla="*/ 0 h 1563756"/>
                <a:gd name="connsiteX3" fmla="*/ 0 w 3339548"/>
                <a:gd name="connsiteY3" fmla="*/ 1563756 h 1563756"/>
                <a:gd name="connsiteX4" fmla="*/ 337930 w 3339548"/>
                <a:gd name="connsiteY4" fmla="*/ 1563756 h 15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9548" h="1563756">
                  <a:moveTo>
                    <a:pt x="3339548" y="198783"/>
                  </a:moveTo>
                  <a:lnTo>
                    <a:pt x="3339548" y="0"/>
                  </a:lnTo>
                  <a:lnTo>
                    <a:pt x="0" y="0"/>
                  </a:lnTo>
                  <a:lnTo>
                    <a:pt x="0" y="1563756"/>
                  </a:lnTo>
                  <a:lnTo>
                    <a:pt x="337930" y="156375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13452" y="1124952"/>
              <a:ext cx="6771861" cy="2160104"/>
            </a:xfrm>
            <a:custGeom>
              <a:avLst/>
              <a:gdLst>
                <a:gd name="connsiteX0" fmla="*/ 6592957 w 6771861"/>
                <a:gd name="connsiteY0" fmla="*/ 490330 h 2160104"/>
                <a:gd name="connsiteX1" fmla="*/ 6771861 w 6771861"/>
                <a:gd name="connsiteY1" fmla="*/ 490330 h 2160104"/>
                <a:gd name="connsiteX2" fmla="*/ 6771861 w 6771861"/>
                <a:gd name="connsiteY2" fmla="*/ 0 h 2160104"/>
                <a:gd name="connsiteX3" fmla="*/ 0 w 6771861"/>
                <a:gd name="connsiteY3" fmla="*/ 0 h 2160104"/>
                <a:gd name="connsiteX4" fmla="*/ 0 w 6771861"/>
                <a:gd name="connsiteY4" fmla="*/ 2160104 h 2160104"/>
                <a:gd name="connsiteX5" fmla="*/ 490330 w 6771861"/>
                <a:gd name="connsiteY5" fmla="*/ 2160104 h 216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1861" h="2160104">
                  <a:moveTo>
                    <a:pt x="6592957" y="490330"/>
                  </a:moveTo>
                  <a:lnTo>
                    <a:pt x="6771861" y="490330"/>
                  </a:lnTo>
                  <a:lnTo>
                    <a:pt x="6771861" y="0"/>
                  </a:lnTo>
                  <a:lnTo>
                    <a:pt x="0" y="0"/>
                  </a:lnTo>
                  <a:lnTo>
                    <a:pt x="0" y="2160104"/>
                  </a:lnTo>
                  <a:lnTo>
                    <a:pt x="490330" y="2160104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5071266" y="5981457"/>
            <a:ext cx="980695" cy="260955"/>
            <a:chOff x="5071265" y="6194160"/>
            <a:chExt cx="980695" cy="282701"/>
          </a:xfrm>
        </p:grpSpPr>
        <p:sp>
          <p:nvSpPr>
            <p:cNvPr id="130" name="Line 156"/>
            <p:cNvSpPr>
              <a:spLocks noChangeShapeType="1"/>
            </p:cNvSpPr>
            <p:nvPr/>
          </p:nvSpPr>
          <p:spPr bwMode="auto">
            <a:xfrm>
              <a:off x="5823447" y="633118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Rectangle 88"/>
            <p:cNvSpPr>
              <a:spLocks noChangeArrowheads="1"/>
            </p:cNvSpPr>
            <p:nvPr/>
          </p:nvSpPr>
          <p:spPr bwMode="auto">
            <a:xfrm>
              <a:off x="5071265" y="6194160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>
                  <a:solidFill>
                    <a:srgbClr val="FF0000"/>
                  </a:solidFill>
                </a:rPr>
                <a:t>Bubble = </a:t>
              </a:r>
              <a:r>
                <a:rPr lang="en-US" altLang="en-US" sz="1015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1246631" y="3393553"/>
            <a:ext cx="5284024" cy="2412886"/>
            <a:chOff x="1246631" y="3390599"/>
            <a:chExt cx="5284024" cy="2613960"/>
          </a:xfrm>
        </p:grpSpPr>
        <p:grpSp>
          <p:nvGrpSpPr>
            <p:cNvPr id="10" name="Group 9"/>
            <p:cNvGrpSpPr/>
            <p:nvPr/>
          </p:nvGrpSpPr>
          <p:grpSpPr>
            <a:xfrm>
              <a:off x="6208540" y="5118820"/>
              <a:ext cx="322115" cy="457893"/>
              <a:chOff x="3702706" y="5250409"/>
              <a:chExt cx="322115" cy="457893"/>
            </a:xfrm>
          </p:grpSpPr>
          <p:sp>
            <p:nvSpPr>
              <p:cNvPr id="16" name="Line 36"/>
              <p:cNvSpPr>
                <a:spLocks noChangeShapeType="1"/>
              </p:cNvSpPr>
              <p:nvPr/>
            </p:nvSpPr>
            <p:spPr bwMode="auto">
              <a:xfrm>
                <a:off x="3702706" y="5250409"/>
                <a:ext cx="0" cy="457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Rectangle 76"/>
              <p:cNvSpPr>
                <a:spLocks noChangeArrowheads="1"/>
              </p:cNvSpPr>
              <p:nvPr/>
            </p:nvSpPr>
            <p:spPr bwMode="auto">
              <a:xfrm>
                <a:off x="3727090" y="5365624"/>
                <a:ext cx="297731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46631" y="3390599"/>
              <a:ext cx="4961911" cy="1843440"/>
              <a:chOff x="-960464" y="2818585"/>
              <a:chExt cx="4961911" cy="1843440"/>
            </a:xfrm>
          </p:grpSpPr>
          <p:sp>
            <p:nvSpPr>
              <p:cNvPr id="12" name="Freeform 11"/>
              <p:cNvSpPr/>
              <p:nvPr/>
            </p:nvSpPr>
            <p:spPr>
              <a:xfrm rot="5400000" flipV="1">
                <a:off x="644384" y="1304962"/>
                <a:ext cx="1843440" cy="487068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Line 36"/>
              <p:cNvSpPr>
                <a:spLocks noChangeShapeType="1"/>
              </p:cNvSpPr>
              <p:nvPr/>
            </p:nvSpPr>
            <p:spPr bwMode="auto">
              <a:xfrm flipV="1">
                <a:off x="1366375" y="3171771"/>
                <a:ext cx="0" cy="14902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oval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Rectangle 88"/>
              <p:cNvSpPr>
                <a:spLocks noChangeArrowheads="1"/>
              </p:cNvSpPr>
              <p:nvPr/>
            </p:nvSpPr>
            <p:spPr bwMode="auto">
              <a:xfrm rot="16200000">
                <a:off x="-1244732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66462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Disable PC</a:t>
                </a:r>
              </a:p>
            </p:txBody>
          </p:sp>
          <p:sp>
            <p:nvSpPr>
              <p:cNvPr id="15" name="Rectangle 88"/>
              <p:cNvSpPr>
                <a:spLocks noChangeArrowheads="1"/>
              </p:cNvSpPr>
              <p:nvPr/>
            </p:nvSpPr>
            <p:spPr bwMode="auto">
              <a:xfrm rot="16200000">
                <a:off x="982758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66462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23" dirty="0">
                    <a:solidFill>
                      <a:srgbClr val="FF0000"/>
                    </a:solidFill>
                  </a:rPr>
                  <a:t>Disable IR</a:t>
                </a:r>
              </a:p>
            </p:txBody>
          </p:sp>
        </p:grpSp>
        <p:sp>
          <p:nvSpPr>
            <p:cNvPr id="120" name="Line 36"/>
            <p:cNvSpPr>
              <a:spLocks noChangeShapeType="1"/>
            </p:cNvSpPr>
            <p:nvPr/>
          </p:nvSpPr>
          <p:spPr bwMode="auto">
            <a:xfrm flipH="1">
              <a:off x="6129989" y="5848515"/>
              <a:ext cx="0" cy="1560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5" name="Moon 304"/>
            <p:cNvSpPr/>
            <p:nvPr/>
          </p:nvSpPr>
          <p:spPr>
            <a:xfrm rot="16200000">
              <a:off x="5994088" y="5566303"/>
              <a:ext cx="271802" cy="292621"/>
            </a:xfrm>
            <a:prstGeom prst="moon">
              <a:avLst>
                <a:gd name="adj" fmla="val 87500"/>
              </a:avLst>
            </a:prstGeom>
            <a:ln w="127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8" dirty="0"/>
            </a:p>
          </p:txBody>
        </p:sp>
      </p:grpSp>
      <p:sp>
        <p:nvSpPr>
          <p:cNvPr id="282" name="Freeform 281"/>
          <p:cNvSpPr>
            <a:spLocks/>
          </p:cNvSpPr>
          <p:nvPr/>
        </p:nvSpPr>
        <p:spPr bwMode="auto">
          <a:xfrm flipV="1">
            <a:off x="2882180" y="3482754"/>
            <a:ext cx="201385" cy="158950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3" name="Rectangle 88"/>
          <p:cNvSpPr>
            <a:spLocks noChangeArrowheads="1"/>
          </p:cNvSpPr>
          <p:nvPr/>
        </p:nvSpPr>
        <p:spPr bwMode="auto">
          <a:xfrm>
            <a:off x="2152486" y="3641704"/>
            <a:ext cx="921720" cy="19387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23" b="1" dirty="0">
                <a:solidFill>
                  <a:srgbClr val="FF0000"/>
                </a:solidFill>
              </a:rPr>
              <a:t>Bubble = NOP</a:t>
            </a:r>
          </a:p>
        </p:txBody>
      </p:sp>
      <p:grpSp>
        <p:nvGrpSpPr>
          <p:cNvPr id="228" name="Group 227"/>
          <p:cNvGrpSpPr/>
          <p:nvPr/>
        </p:nvGrpSpPr>
        <p:grpSpPr>
          <a:xfrm>
            <a:off x="1331843" y="3554899"/>
            <a:ext cx="1969985" cy="2176922"/>
            <a:chOff x="1442830" y="3565391"/>
            <a:chExt cx="2134150" cy="2358332"/>
          </a:xfrm>
        </p:grpSpPr>
        <p:sp>
          <p:nvSpPr>
            <p:cNvPr id="318" name="Freeform 317"/>
            <p:cNvSpPr/>
            <p:nvPr/>
          </p:nvSpPr>
          <p:spPr>
            <a:xfrm>
              <a:off x="1442830" y="3565391"/>
              <a:ext cx="1974022" cy="2358332"/>
            </a:xfrm>
            <a:custGeom>
              <a:avLst/>
              <a:gdLst>
                <a:gd name="connsiteX0" fmla="*/ 0 w 1822174"/>
                <a:gd name="connsiteY0" fmla="*/ 2339009 h 2339009"/>
                <a:gd name="connsiteX1" fmla="*/ 1822174 w 1822174"/>
                <a:gd name="connsiteY1" fmla="*/ 1245704 h 2339009"/>
                <a:gd name="connsiteX2" fmla="*/ 1822174 w 1822174"/>
                <a:gd name="connsiteY2" fmla="*/ 0 h 233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174" h="2339009">
                  <a:moveTo>
                    <a:pt x="0" y="2339009"/>
                  </a:moveTo>
                  <a:lnTo>
                    <a:pt x="1822174" y="1245704"/>
                  </a:lnTo>
                  <a:lnTo>
                    <a:pt x="1822174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88"/>
            <p:cNvSpPr>
              <a:spLocks noChangeArrowheads="1"/>
            </p:cNvSpPr>
            <p:nvPr/>
          </p:nvSpPr>
          <p:spPr bwMode="auto">
            <a:xfrm>
              <a:off x="3247178" y="4175727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Kill1</a:t>
              </a:r>
            </a:p>
          </p:txBody>
        </p:sp>
        <p:sp>
          <p:nvSpPr>
            <p:cNvPr id="330" name="TextBox 329"/>
            <p:cNvSpPr txBox="1"/>
            <p:nvPr/>
          </p:nvSpPr>
          <p:spPr bwMode="auto">
            <a:xfrm>
              <a:off x="1935317" y="4017155"/>
              <a:ext cx="1187044" cy="8328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477" dirty="0">
                  <a:latin typeface="+mn-lt"/>
                </a:rPr>
                <a:t>Jump</a:t>
              </a:r>
            </a:p>
            <a:p>
              <a:pPr algn="ctr">
                <a:defRPr/>
              </a:pPr>
              <a:r>
                <a:rPr lang="en-US" sz="1477" dirty="0">
                  <a:latin typeface="+mn-lt"/>
                </a:rPr>
                <a:t>kills next </a:t>
              </a:r>
            </a:p>
            <a:p>
              <a:pPr algn="ctr">
                <a:defRPr/>
              </a:pPr>
              <a:r>
                <a:rPr lang="en-US" sz="1477" dirty="0">
                  <a:latin typeface="+mn-lt"/>
                </a:rPr>
                <a:t>instruction</a:t>
              </a: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1364974" y="5150356"/>
            <a:ext cx="7383229" cy="642629"/>
            <a:chOff x="1478722" y="5293802"/>
            <a:chExt cx="7998498" cy="696181"/>
          </a:xfrm>
        </p:grpSpPr>
        <p:sp>
          <p:nvSpPr>
            <p:cNvPr id="320" name="Freeform 319"/>
            <p:cNvSpPr/>
            <p:nvPr/>
          </p:nvSpPr>
          <p:spPr>
            <a:xfrm>
              <a:off x="1478722" y="5426765"/>
              <a:ext cx="5067852" cy="563218"/>
            </a:xfrm>
            <a:custGeom>
              <a:avLst/>
              <a:gdLst>
                <a:gd name="connsiteX0" fmla="*/ 0 w 4678017"/>
                <a:gd name="connsiteY0" fmla="*/ 563218 h 563218"/>
                <a:gd name="connsiteX1" fmla="*/ 1769165 w 4678017"/>
                <a:gd name="connsiteY1" fmla="*/ 0 h 563218"/>
                <a:gd name="connsiteX2" fmla="*/ 4678017 w 4678017"/>
                <a:gd name="connsiteY2" fmla="*/ 0 h 563218"/>
                <a:gd name="connsiteX3" fmla="*/ 4678017 w 4678017"/>
                <a:gd name="connsiteY3" fmla="*/ 159026 h 56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78017" h="563218">
                  <a:moveTo>
                    <a:pt x="0" y="563218"/>
                  </a:moveTo>
                  <a:lnTo>
                    <a:pt x="1769165" y="0"/>
                  </a:lnTo>
                  <a:lnTo>
                    <a:pt x="4678017" y="0"/>
                  </a:lnTo>
                  <a:lnTo>
                    <a:pt x="4678017" y="159026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88"/>
            <p:cNvSpPr>
              <a:spLocks noChangeArrowheads="1"/>
            </p:cNvSpPr>
            <p:nvPr/>
          </p:nvSpPr>
          <p:spPr bwMode="auto">
            <a:xfrm>
              <a:off x="6037782" y="5293802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Kill2</a:t>
              </a:r>
            </a:p>
          </p:txBody>
        </p:sp>
        <p:sp>
          <p:nvSpPr>
            <p:cNvPr id="331" name="TextBox 330"/>
            <p:cNvSpPr txBox="1"/>
            <p:nvPr/>
          </p:nvSpPr>
          <p:spPr bwMode="auto">
            <a:xfrm>
              <a:off x="7158088" y="5383896"/>
              <a:ext cx="2319132" cy="4262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477" dirty="0">
                  <a:latin typeface="+mn-lt"/>
                </a:rPr>
                <a:t>Taken branch kills two</a:t>
              </a: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5006055" y="5697849"/>
            <a:ext cx="3752090" cy="509400"/>
            <a:chOff x="5006055" y="5886920"/>
            <a:chExt cx="3752090" cy="551850"/>
          </a:xfrm>
        </p:grpSpPr>
        <p:sp>
          <p:nvSpPr>
            <p:cNvPr id="123" name="Line 156"/>
            <p:cNvSpPr>
              <a:spLocks noChangeShapeType="1"/>
            </p:cNvSpPr>
            <p:nvPr/>
          </p:nvSpPr>
          <p:spPr bwMode="auto">
            <a:xfrm>
              <a:off x="7009524" y="6232565"/>
              <a:ext cx="15579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Text Box 161"/>
            <p:cNvSpPr txBox="1">
              <a:spLocks noChangeArrowheads="1"/>
            </p:cNvSpPr>
            <p:nvPr/>
          </p:nvSpPr>
          <p:spPr bwMode="auto">
            <a:xfrm rot="16200000">
              <a:off x="8444611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 b="1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129" name="Rectangle 88"/>
            <p:cNvSpPr>
              <a:spLocks noChangeArrowheads="1"/>
            </p:cNvSpPr>
            <p:nvPr/>
          </p:nvSpPr>
          <p:spPr bwMode="auto">
            <a:xfrm>
              <a:off x="5030923" y="588692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131" name="Line 156"/>
            <p:cNvSpPr>
              <a:spLocks noChangeShapeType="1"/>
            </p:cNvSpPr>
            <p:nvPr/>
          </p:nvSpPr>
          <p:spPr bwMode="auto">
            <a:xfrm>
              <a:off x="6182346" y="6228740"/>
              <a:ext cx="63515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" name="Line 156"/>
            <p:cNvSpPr>
              <a:spLocks noChangeShapeType="1"/>
            </p:cNvSpPr>
            <p:nvPr/>
          </p:nvSpPr>
          <p:spPr bwMode="auto">
            <a:xfrm flipV="1">
              <a:off x="5006055" y="6117350"/>
              <a:ext cx="106374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72" name="Group 271"/>
            <p:cNvGrpSpPr/>
            <p:nvPr/>
          </p:nvGrpSpPr>
          <p:grpSpPr>
            <a:xfrm>
              <a:off x="6061594" y="6015544"/>
              <a:ext cx="142294" cy="405225"/>
              <a:chOff x="5869569" y="6049888"/>
              <a:chExt cx="142294" cy="405225"/>
            </a:xfrm>
          </p:grpSpPr>
          <p:sp>
            <p:nvSpPr>
              <p:cNvPr id="132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135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/>
                  <a:t>0</a:t>
                </a:r>
              </a:p>
            </p:txBody>
          </p:sp>
          <p:sp>
            <p:nvSpPr>
              <p:cNvPr id="136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831" dirty="0"/>
                  <a:t>1</a:t>
                </a:r>
              </a:p>
            </p:txBody>
          </p:sp>
        </p:grpSp>
        <p:sp>
          <p:nvSpPr>
            <p:cNvPr id="209" name="Rectangle 88"/>
            <p:cNvSpPr>
              <a:spLocks noChangeArrowheads="1"/>
            </p:cNvSpPr>
            <p:nvPr/>
          </p:nvSpPr>
          <p:spPr bwMode="auto">
            <a:xfrm>
              <a:off x="7276423" y="6002135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15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291" name="Text Box 161"/>
            <p:cNvSpPr txBox="1">
              <a:spLocks noChangeArrowheads="1"/>
            </p:cNvSpPr>
            <p:nvPr/>
          </p:nvSpPr>
          <p:spPr bwMode="auto">
            <a:xfrm rot="16200000">
              <a:off x="6696508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23" b="1" dirty="0">
                  <a:solidFill>
                    <a:srgbClr val="FF0000"/>
                  </a:solidFill>
                </a:rPr>
                <a:t>EX</a:t>
              </a: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582856" y="3393548"/>
            <a:ext cx="801528" cy="2694261"/>
            <a:chOff x="631427" y="3390593"/>
            <a:chExt cx="868322" cy="2918783"/>
          </a:xfrm>
        </p:grpSpPr>
        <p:grpSp>
          <p:nvGrpSpPr>
            <p:cNvPr id="300" name="Group 157"/>
            <p:cNvGrpSpPr>
              <a:grpSpLocks/>
            </p:cNvGrpSpPr>
            <p:nvPr/>
          </p:nvGrpSpPr>
          <p:grpSpPr bwMode="auto">
            <a:xfrm>
              <a:off x="631427" y="5826776"/>
              <a:ext cx="868322" cy="482600"/>
              <a:chOff x="1870" y="3078"/>
              <a:chExt cx="403" cy="345"/>
            </a:xfrm>
          </p:grpSpPr>
          <p:sp>
            <p:nvSpPr>
              <p:cNvPr id="301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662"/>
              </a:p>
            </p:txBody>
          </p:sp>
          <p:sp>
            <p:nvSpPr>
              <p:cNvPr id="302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8441" tIns="0" rIns="8441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PC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108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303" name="Line 99"/>
            <p:cNvSpPr>
              <a:spLocks noChangeShapeType="1"/>
            </p:cNvSpPr>
            <p:nvPr/>
          </p:nvSpPr>
          <p:spPr bwMode="auto">
            <a:xfrm flipH="1" flipV="1">
              <a:off x="1067613" y="3390593"/>
              <a:ext cx="0" cy="2436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" name="Rectangle 88"/>
            <p:cNvSpPr>
              <a:spLocks noChangeArrowheads="1"/>
            </p:cNvSpPr>
            <p:nvPr/>
          </p:nvSpPr>
          <p:spPr bwMode="auto">
            <a:xfrm>
              <a:off x="815191" y="3719198"/>
              <a:ext cx="518136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 err="1">
                  <a:solidFill>
                    <a:srgbClr val="FF0000"/>
                  </a:solidFill>
                </a:rPr>
                <a:t>PCSrc</a:t>
              </a:r>
              <a:endParaRPr lang="en-US" altLang="en-US" sz="92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991624" y="5981455"/>
            <a:ext cx="6912749" cy="319058"/>
            <a:chOff x="1074259" y="6194160"/>
            <a:chExt cx="7488811" cy="345646"/>
          </a:xfrm>
        </p:grpSpPr>
        <p:grpSp>
          <p:nvGrpSpPr>
            <p:cNvPr id="236" name="Group 235"/>
            <p:cNvGrpSpPr/>
            <p:nvPr/>
          </p:nvGrpSpPr>
          <p:grpSpPr>
            <a:xfrm>
              <a:off x="1481560" y="6194160"/>
              <a:ext cx="7081510" cy="332652"/>
              <a:chOff x="1481560" y="6194160"/>
              <a:chExt cx="7081510" cy="332652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481560" y="6194160"/>
                <a:ext cx="963205" cy="214564"/>
                <a:chOff x="1481560" y="6194160"/>
                <a:chExt cx="963205" cy="214564"/>
              </a:xfrm>
            </p:grpSpPr>
            <p:sp>
              <p:nvSpPr>
                <p:cNvPr id="224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1481560" y="6194160"/>
                  <a:ext cx="207015" cy="10135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25" name="Rectangle 88"/>
                <p:cNvSpPr>
                  <a:spLocks noChangeArrowheads="1"/>
                </p:cNvSpPr>
                <p:nvPr/>
              </p:nvSpPr>
              <p:spPr bwMode="auto">
                <a:xfrm>
                  <a:off x="1688575" y="6232565"/>
                  <a:ext cx="756190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15" dirty="0">
                      <a:solidFill>
                        <a:srgbClr val="FF0000"/>
                      </a:solidFill>
                    </a:rPr>
                    <a:t>BEQ, BNE</a:t>
                  </a:r>
                </a:p>
              </p:txBody>
            </p:sp>
          </p:grpSp>
          <p:grpSp>
            <p:nvGrpSpPr>
              <p:cNvPr id="235" name="Group 234"/>
              <p:cNvGrpSpPr/>
              <p:nvPr/>
            </p:nvGrpSpPr>
            <p:grpSpPr>
              <a:xfrm>
                <a:off x="7594107" y="6347780"/>
                <a:ext cx="968963" cy="179032"/>
                <a:chOff x="7594107" y="6347780"/>
                <a:chExt cx="968963" cy="179032"/>
              </a:xfrm>
            </p:grpSpPr>
            <p:sp>
              <p:nvSpPr>
                <p:cNvPr id="28" name="Freeform 27"/>
                <p:cNvSpPr/>
                <p:nvPr/>
              </p:nvSpPr>
              <p:spPr>
                <a:xfrm>
                  <a:off x="7594107" y="6363647"/>
                  <a:ext cx="213241" cy="137341"/>
                </a:xfrm>
                <a:custGeom>
                  <a:avLst/>
                  <a:gdLst>
                    <a:gd name="connsiteX0" fmla="*/ 0 w 213240"/>
                    <a:gd name="connsiteY0" fmla="*/ 0 h 137341"/>
                    <a:gd name="connsiteX1" fmla="*/ 213240 w 213240"/>
                    <a:gd name="connsiteY1" fmla="*/ 0 h 137341"/>
                    <a:gd name="connsiteX2" fmla="*/ 213240 w 213240"/>
                    <a:gd name="connsiteY2" fmla="*/ 137341 h 137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3240" h="137341">
                      <a:moveTo>
                        <a:pt x="0" y="0"/>
                      </a:moveTo>
                      <a:lnTo>
                        <a:pt x="213240" y="0"/>
                      </a:lnTo>
                      <a:lnTo>
                        <a:pt x="213240" y="137341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Rectangle 88"/>
                <p:cNvSpPr>
                  <a:spLocks noChangeArrowheads="1"/>
                </p:cNvSpPr>
                <p:nvPr/>
              </p:nvSpPr>
              <p:spPr bwMode="auto">
                <a:xfrm>
                  <a:off x="7874223" y="6347780"/>
                  <a:ext cx="688847" cy="179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15" dirty="0">
                      <a:solidFill>
                        <a:srgbClr val="FF0000"/>
                      </a:solidFill>
                    </a:rPr>
                    <a:t>BEQ, BNE</a:t>
                  </a:r>
                </a:p>
              </p:txBody>
            </p:sp>
          </p:grpSp>
        </p:grpSp>
        <p:sp>
          <p:nvSpPr>
            <p:cNvPr id="239" name="Line 36"/>
            <p:cNvSpPr>
              <a:spLocks noChangeShapeType="1"/>
            </p:cNvSpPr>
            <p:nvPr/>
          </p:nvSpPr>
          <p:spPr bwMode="auto">
            <a:xfrm flipV="1">
              <a:off x="1074259" y="6316726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Rectangle 88"/>
            <p:cNvSpPr>
              <a:spLocks noChangeArrowheads="1"/>
            </p:cNvSpPr>
            <p:nvPr/>
          </p:nvSpPr>
          <p:spPr bwMode="auto">
            <a:xfrm>
              <a:off x="1125301" y="6363647"/>
              <a:ext cx="3547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23" dirty="0">
                  <a:solidFill>
                    <a:srgbClr val="FF0000"/>
                  </a:solidFill>
                </a:rPr>
                <a:t>Zero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61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PC Control for Pipelined Jump and Branch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73" y="1102662"/>
            <a:ext cx="5928415" cy="2858100"/>
          </a:xfrm>
        </p:spPr>
        <p:txBody>
          <a:bodyPr/>
          <a:lstStyle/>
          <a:p>
            <a:pPr marL="0" indent="0">
              <a:spcBef>
                <a:spcPts val="923"/>
              </a:spcBef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((BEQ &amp;&amp; Zero) || (BNE &amp;&amp; !Zero))</a:t>
            </a:r>
          </a:p>
          <a:p>
            <a:pPr marL="0" indent="0">
              <a:spcBef>
                <a:spcPts val="923"/>
              </a:spcBef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Br=1; Kill1=1; Kill2=1; }</a:t>
            </a:r>
          </a:p>
          <a:p>
            <a:pPr marL="0" indent="0">
              <a:spcBef>
                <a:spcPts val="923"/>
              </a:spcBef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 if (J)</a:t>
            </a:r>
          </a:p>
          <a:p>
            <a:pPr marL="0" indent="0">
              <a:spcBef>
                <a:spcPts val="923"/>
              </a:spcBef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=1; Br=0;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Kill1=1; Kill2=0; }</a:t>
            </a:r>
          </a:p>
          <a:p>
            <a:pPr marL="0" indent="0">
              <a:spcBef>
                <a:spcPts val="923"/>
              </a:spcBef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923"/>
              </a:spcBef>
              <a:buNone/>
            </a:pP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Br=0; Kill1=0; Kill2=0; }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30611" y="4031663"/>
            <a:ext cx="5140363" cy="2127046"/>
            <a:chOff x="424258" y="3678878"/>
            <a:chExt cx="5140362" cy="2112275"/>
          </a:xfrm>
        </p:grpSpPr>
        <p:sp>
          <p:nvSpPr>
            <p:cNvPr id="26" name="Rectangle 63"/>
            <p:cNvSpPr txBox="1">
              <a:spLocks noChangeArrowheads="1"/>
            </p:cNvSpPr>
            <p:nvPr/>
          </p:nvSpPr>
          <p:spPr bwMode="auto">
            <a:xfrm>
              <a:off x="424258" y="3678878"/>
              <a:ext cx="5140362" cy="211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2203" rIns="0" bIns="42203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spcBef>
                  <a:spcPts val="923"/>
                </a:spcBef>
                <a:buNone/>
                <a:tabLst>
                  <a:tab pos="823567" algn="l"/>
                  <a:tab pos="1077085" algn="l"/>
                </a:tabLst>
              </a:pPr>
              <a:r>
                <a:rPr lang="en-US" altLang="en-US" sz="1846" b="1" kern="0" dirty="0">
                  <a:solidFill>
                    <a:srgbClr val="FF0000"/>
                  </a:solidFill>
                </a:rPr>
                <a:t>Br		</a:t>
              </a:r>
              <a:r>
                <a:rPr lang="pl-PL" altLang="en-US" sz="1846" b="1" kern="0" dirty="0">
                  <a:solidFill>
                    <a:srgbClr val="FF0000"/>
                  </a:solidFill>
                </a:rPr>
                <a:t>=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	(</a:t>
              </a:r>
              <a:r>
                <a:rPr lang="pl-PL" altLang="en-US" sz="1846" b="1" kern="0" dirty="0">
                  <a:solidFill>
                    <a:srgbClr val="FF0000"/>
                  </a:solidFill>
                </a:rPr>
                <a:t>(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 BEQ</a:t>
              </a:r>
              <a:r>
                <a:rPr lang="pl-PL" altLang="en-US" sz="1846" b="1" kern="0" dirty="0">
                  <a:solidFill>
                    <a:srgbClr val="FF0000"/>
                  </a:solidFill>
                </a:rPr>
                <a:t> · 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Z</a:t>
              </a:r>
              <a:r>
                <a:rPr lang="pl-PL" altLang="en-US" sz="1846" b="1" kern="0" dirty="0">
                  <a:solidFill>
                    <a:srgbClr val="FF0000"/>
                  </a:solidFill>
                </a:rPr>
                <a:t>ero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 </a:t>
              </a:r>
              <a:r>
                <a:rPr lang="pl-PL" altLang="en-US" sz="1846" b="1" kern="0" dirty="0">
                  <a:solidFill>
                    <a:srgbClr val="FF0000"/>
                  </a:solidFill>
                </a:rPr>
                <a:t>) + (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BNE</a:t>
              </a:r>
              <a:r>
                <a:rPr lang="pl-PL" altLang="en-US" sz="1846" b="1" kern="0" dirty="0">
                  <a:solidFill>
                    <a:srgbClr val="FF0000"/>
                  </a:solidFill>
                </a:rPr>
                <a:t> · 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Z</a:t>
              </a:r>
              <a:r>
                <a:rPr lang="pl-PL" altLang="en-US" sz="1846" b="1" kern="0" dirty="0">
                  <a:solidFill>
                    <a:srgbClr val="FF0000"/>
                  </a:solidFill>
                </a:rPr>
                <a:t>ero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 </a:t>
              </a:r>
              <a:r>
                <a:rPr lang="pl-PL" altLang="en-US" sz="1846" b="1" kern="0" dirty="0">
                  <a:solidFill>
                    <a:srgbClr val="FF0000"/>
                  </a:solidFill>
                </a:rPr>
                <a:t>)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)</a:t>
              </a:r>
            </a:p>
            <a:p>
              <a:pPr eaLnBrk="1" hangingPunct="1">
                <a:spcBef>
                  <a:spcPts val="923"/>
                </a:spcBef>
                <a:buNone/>
                <a:tabLst>
                  <a:tab pos="823567" algn="l"/>
                  <a:tab pos="1077085" algn="l"/>
                </a:tabLst>
              </a:pPr>
              <a:r>
                <a:rPr lang="en-US" altLang="en-US" sz="1846" b="1" kern="0" dirty="0" err="1">
                  <a:solidFill>
                    <a:srgbClr val="FF0000"/>
                  </a:solidFill>
                </a:rPr>
                <a:t>Jmp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	=	J </a:t>
              </a:r>
              <a:r>
                <a:rPr lang="pl-PL" altLang="en-US" sz="1846" b="1" kern="0" dirty="0">
                  <a:solidFill>
                    <a:srgbClr val="FF0000"/>
                  </a:solidFill>
                </a:rPr>
                <a:t>·</a:t>
              </a:r>
              <a:r>
                <a:rPr lang="en-US" altLang="en-US" sz="1846" b="1" kern="0" dirty="0">
                  <a:solidFill>
                    <a:srgbClr val="FF0000"/>
                  </a:solidFill>
                </a:rPr>
                <a:t> Br</a:t>
              </a:r>
            </a:p>
            <a:p>
              <a:pPr eaLnBrk="1" hangingPunct="1">
                <a:spcBef>
                  <a:spcPts val="923"/>
                </a:spcBef>
                <a:buNone/>
                <a:tabLst>
                  <a:tab pos="823567" algn="l"/>
                  <a:tab pos="1077085" algn="l"/>
                </a:tabLst>
              </a:pPr>
              <a:r>
                <a:rPr lang="en-US" altLang="en-US" sz="1846" b="1" kern="0" dirty="0">
                  <a:solidFill>
                    <a:srgbClr val="FF0000"/>
                  </a:solidFill>
                </a:rPr>
                <a:t>Kill1	=	J + Br</a:t>
              </a:r>
            </a:p>
            <a:p>
              <a:pPr eaLnBrk="1" hangingPunct="1">
                <a:spcBef>
                  <a:spcPts val="923"/>
                </a:spcBef>
                <a:buNone/>
                <a:tabLst>
                  <a:tab pos="823567" algn="l"/>
                  <a:tab pos="1077085" algn="l"/>
                </a:tabLst>
              </a:pPr>
              <a:r>
                <a:rPr lang="en-US" altLang="en-US" sz="1846" b="1" kern="0" dirty="0">
                  <a:solidFill>
                    <a:srgbClr val="FF0000"/>
                  </a:solidFill>
                  <a:sym typeface="Wingdings" panose="05000000000000000000" pitchFamily="2" charset="2"/>
                </a:rPr>
                <a:t>Kill2	=	Br</a:t>
              </a:r>
            </a:p>
            <a:p>
              <a:pPr eaLnBrk="1" hangingPunct="1">
                <a:spcBef>
                  <a:spcPts val="923"/>
                </a:spcBef>
                <a:buNone/>
                <a:tabLst>
                  <a:tab pos="823567" algn="l"/>
                  <a:tab pos="1077085" algn="l"/>
                  <a:tab pos="2977736" algn="l"/>
                </a:tabLst>
              </a:pPr>
              <a:r>
                <a:rPr lang="en-US" altLang="en-US" sz="1846" b="1" kern="0" dirty="0" err="1">
                  <a:solidFill>
                    <a:srgbClr val="FF0000"/>
                  </a:solidFill>
                  <a:sym typeface="Wingdings" panose="05000000000000000000" pitchFamily="2" charset="2"/>
                </a:rPr>
                <a:t>PCSrc</a:t>
              </a:r>
              <a:r>
                <a:rPr lang="en-US" altLang="en-US" sz="1846" b="1" kern="0" dirty="0">
                  <a:solidFill>
                    <a:srgbClr val="FF0000"/>
                  </a:solidFill>
                  <a:sym typeface="Wingdings" panose="05000000000000000000" pitchFamily="2" charset="2"/>
                </a:rPr>
                <a:t>	=	{ Br, </a:t>
              </a:r>
              <a:r>
                <a:rPr lang="en-US" altLang="en-US" sz="1846" b="1" kern="0" dirty="0" err="1">
                  <a:solidFill>
                    <a:srgbClr val="FF0000"/>
                  </a:solidFill>
                  <a:sym typeface="Wingdings" panose="05000000000000000000" pitchFamily="2" charset="2"/>
                </a:rPr>
                <a:t>Jmp</a:t>
              </a:r>
              <a:r>
                <a:rPr lang="en-US" altLang="en-US" sz="1846" b="1" kern="0" dirty="0">
                  <a:solidFill>
                    <a:srgbClr val="FF0000"/>
                  </a:solidFill>
                  <a:sym typeface="Wingdings" panose="05000000000000000000" pitchFamily="2" charset="2"/>
                </a:rPr>
                <a:t> }	// 0, 1, or 2</a:t>
              </a:r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>
              <a:off x="4146588" y="3717435"/>
              <a:ext cx="53975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>
              <a:off x="1842288" y="4138543"/>
              <a:ext cx="24815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21576" y="1408307"/>
            <a:ext cx="2398164" cy="4644051"/>
            <a:chOff x="6464324" y="1508750"/>
            <a:chExt cx="2598011" cy="5031055"/>
          </a:xfrm>
        </p:grpSpPr>
        <p:sp>
          <p:nvSpPr>
            <p:cNvPr id="55" name="Freeform 48"/>
            <p:cNvSpPr>
              <a:spLocks/>
            </p:cNvSpPr>
            <p:nvPr/>
          </p:nvSpPr>
          <p:spPr bwMode="auto">
            <a:xfrm flipH="1" flipV="1">
              <a:off x="6717190" y="4593875"/>
              <a:ext cx="523304" cy="170935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" name="Line 61"/>
            <p:cNvSpPr>
              <a:spLocks noChangeShapeType="1"/>
            </p:cNvSpPr>
            <p:nvPr/>
          </p:nvSpPr>
          <p:spPr bwMode="auto">
            <a:xfrm>
              <a:off x="7364844" y="5156416"/>
              <a:ext cx="0" cy="4716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3" name="Line 61"/>
            <p:cNvSpPr>
              <a:spLocks noChangeShapeType="1"/>
            </p:cNvSpPr>
            <p:nvPr/>
          </p:nvSpPr>
          <p:spPr bwMode="auto">
            <a:xfrm>
              <a:off x="8756867" y="4438053"/>
              <a:ext cx="0" cy="118997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2" name="Freeform 48"/>
            <p:cNvSpPr>
              <a:spLocks/>
            </p:cNvSpPr>
            <p:nvPr/>
          </p:nvSpPr>
          <p:spPr bwMode="auto">
            <a:xfrm flipV="1">
              <a:off x="7500061" y="4593875"/>
              <a:ext cx="1258050" cy="217704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7856747" y="5714798"/>
              <a:ext cx="38624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solidFill>
                    <a:srgbClr val="FF0000"/>
                  </a:solidFill>
                </a:rPr>
                <a:t>Br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Line 61"/>
            <p:cNvSpPr>
              <a:spLocks noChangeShapeType="1"/>
            </p:cNvSpPr>
            <p:nvPr/>
          </p:nvSpPr>
          <p:spPr bwMode="auto">
            <a:xfrm>
              <a:off x="8047137" y="3716119"/>
              <a:ext cx="0" cy="19119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auto">
            <a:xfrm>
              <a:off x="8471227" y="5714798"/>
              <a:ext cx="59110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 err="1" smtClean="0">
                  <a:solidFill>
                    <a:srgbClr val="FF0000"/>
                  </a:solidFill>
                </a:rPr>
                <a:t>Jmp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 Box 50"/>
            <p:cNvSpPr txBox="1">
              <a:spLocks noChangeArrowheads="1"/>
            </p:cNvSpPr>
            <p:nvPr/>
          </p:nvSpPr>
          <p:spPr bwMode="auto">
            <a:xfrm>
              <a:off x="7110009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solidFill>
                    <a:srgbClr val="FF0000"/>
                  </a:solidFill>
                </a:rPr>
                <a:t>Kill1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 flipV="1">
              <a:off x="6717190" y="3716114"/>
              <a:ext cx="1326442" cy="1911919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triangl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7" name="Text Box 50"/>
            <p:cNvSpPr txBox="1">
              <a:spLocks noChangeArrowheads="1"/>
            </p:cNvSpPr>
            <p:nvPr/>
          </p:nvSpPr>
          <p:spPr bwMode="auto">
            <a:xfrm>
              <a:off x="6464324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solidFill>
                    <a:srgbClr val="FF0000"/>
                  </a:solidFill>
                </a:rPr>
                <a:t>Kill2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8047726" y="3628479"/>
              <a:ext cx="602522" cy="24184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" name="Text Box 50"/>
            <p:cNvSpPr txBox="1">
              <a:spLocks noChangeArrowheads="1"/>
            </p:cNvSpPr>
            <p:nvPr/>
          </p:nvSpPr>
          <p:spPr bwMode="auto">
            <a:xfrm>
              <a:off x="7275401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solidFill>
                    <a:srgbClr val="FF0000"/>
                  </a:solidFill>
                </a:rPr>
                <a:t>BEQ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Line 61"/>
            <p:cNvSpPr>
              <a:spLocks noChangeShapeType="1"/>
            </p:cNvSpPr>
            <p:nvPr/>
          </p:nvSpPr>
          <p:spPr bwMode="auto">
            <a:xfrm>
              <a:off x="8894271" y="1835155"/>
              <a:ext cx="0" cy="21627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602334" y="1835156"/>
              <a:ext cx="662291" cy="721476"/>
              <a:chOff x="7094141" y="3832215"/>
              <a:chExt cx="662291" cy="974813"/>
            </a:xfrm>
          </p:grpSpPr>
          <p:sp>
            <p:nvSpPr>
              <p:cNvPr id="12" name="Line 61"/>
              <p:cNvSpPr>
                <a:spLocks noChangeShapeType="1"/>
              </p:cNvSpPr>
              <p:nvPr/>
            </p:nvSpPr>
            <p:spPr bwMode="auto">
              <a:xfrm>
                <a:off x="7094141" y="3832215"/>
                <a:ext cx="0" cy="9748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5" name="Line 61"/>
              <p:cNvSpPr>
                <a:spLocks noChangeShapeType="1"/>
              </p:cNvSpPr>
              <p:nvPr/>
            </p:nvSpPr>
            <p:spPr bwMode="auto">
              <a:xfrm>
                <a:off x="7756432" y="3835378"/>
                <a:ext cx="0" cy="97165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16" name="Text Box 50"/>
            <p:cNvSpPr txBox="1">
              <a:spLocks noChangeArrowheads="1"/>
            </p:cNvSpPr>
            <p:nvPr/>
          </p:nvSpPr>
          <p:spPr bwMode="auto">
            <a:xfrm>
              <a:off x="7937692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solidFill>
                    <a:srgbClr val="FF0000"/>
                  </a:solidFill>
                </a:rPr>
                <a:t>BNE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 Box 50"/>
            <p:cNvSpPr txBox="1">
              <a:spLocks noChangeArrowheads="1"/>
            </p:cNvSpPr>
            <p:nvPr/>
          </p:nvSpPr>
          <p:spPr bwMode="auto">
            <a:xfrm>
              <a:off x="8702246" y="1508750"/>
              <a:ext cx="360089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solidFill>
                    <a:srgbClr val="FF0000"/>
                  </a:solidFill>
                </a:rPr>
                <a:t>J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AutoShape 40"/>
            <p:cNvSpPr>
              <a:spLocks noChangeArrowheads="1"/>
            </p:cNvSpPr>
            <p:nvPr/>
          </p:nvSpPr>
          <p:spPr bwMode="auto">
            <a:xfrm rot="5400000" flipV="1">
              <a:off x="7492949" y="256605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 flipH="1" flipV="1">
              <a:off x="7275400" y="2166299"/>
              <a:ext cx="1180141" cy="238740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708847" y="2996492"/>
              <a:ext cx="228845" cy="218661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8163179" y="2991434"/>
              <a:ext cx="214113" cy="22769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6628376" y="2008015"/>
              <a:ext cx="609600" cy="287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solidFill>
                    <a:srgbClr val="FF0000"/>
                  </a:solidFill>
                </a:rPr>
                <a:t>Zero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805362" y="2166299"/>
              <a:ext cx="0" cy="37974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44"/>
            <p:cNvSpPr>
              <a:spLocks noChangeArrowheads="1"/>
            </p:cNvSpPr>
            <p:nvPr/>
          </p:nvSpPr>
          <p:spPr bwMode="auto">
            <a:xfrm>
              <a:off x="8377293" y="2410567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/>
            </a:p>
          </p:txBody>
        </p:sp>
        <p:sp>
          <p:nvSpPr>
            <p:cNvPr id="19" name="AutoShape 41"/>
            <p:cNvSpPr>
              <a:spLocks noChangeArrowheads="1"/>
            </p:cNvSpPr>
            <p:nvPr/>
          </p:nvSpPr>
          <p:spPr bwMode="auto">
            <a:xfrm rot="16200000" flipV="1">
              <a:off x="7809476" y="3177651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/>
            </a:p>
          </p:txBody>
        </p:sp>
        <p:sp>
          <p:nvSpPr>
            <p:cNvPr id="45" name="AutoShape 40"/>
            <p:cNvSpPr>
              <a:spLocks noChangeArrowheads="1"/>
            </p:cNvSpPr>
            <p:nvPr/>
          </p:nvSpPr>
          <p:spPr bwMode="auto">
            <a:xfrm rot="5400000" flipV="1">
              <a:off x="8156766" y="256650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/>
            </a:p>
          </p:txBody>
        </p:sp>
        <p:sp>
          <p:nvSpPr>
            <p:cNvPr id="49" name="AutoShape 40"/>
            <p:cNvSpPr>
              <a:spLocks noChangeArrowheads="1"/>
            </p:cNvSpPr>
            <p:nvPr/>
          </p:nvSpPr>
          <p:spPr bwMode="auto">
            <a:xfrm rot="5400000" flipV="1">
              <a:off x="8542212" y="401149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/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8576951" y="3853412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/>
            </a:p>
          </p:txBody>
        </p:sp>
        <p:sp>
          <p:nvSpPr>
            <p:cNvPr id="4" name="Left Brace 3"/>
            <p:cNvSpPr/>
            <p:nvPr/>
          </p:nvSpPr>
          <p:spPr>
            <a:xfrm rot="16200000">
              <a:off x="8340629" y="5606186"/>
              <a:ext cx="214426" cy="1038331"/>
            </a:xfrm>
            <a:prstGeom prst="leftBrace">
              <a:avLst>
                <a:gd name="adj1" fmla="val 31837"/>
                <a:gd name="adj2" fmla="val 50000"/>
              </a:avLst>
            </a:prstGeom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3" name="Text Box 50"/>
            <p:cNvSpPr txBox="1">
              <a:spLocks noChangeArrowheads="1"/>
            </p:cNvSpPr>
            <p:nvPr/>
          </p:nvSpPr>
          <p:spPr bwMode="auto">
            <a:xfrm>
              <a:off x="8087177" y="6252468"/>
              <a:ext cx="729695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AutoShape 41"/>
            <p:cNvSpPr>
              <a:spLocks noChangeArrowheads="1"/>
            </p:cNvSpPr>
            <p:nvPr/>
          </p:nvSpPr>
          <p:spPr bwMode="auto">
            <a:xfrm rot="16200000" flipV="1">
              <a:off x="7138548" y="4697138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7424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and Branch Impact on CPI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CPI = 1 without counting jump and branch stalls</a:t>
            </a:r>
          </a:p>
          <a:p>
            <a:r>
              <a:rPr lang="en-US" dirty="0" smtClean="0"/>
              <a:t>Unconditional Jump = 5%, Conditional branch = 20%</a:t>
            </a:r>
          </a:p>
          <a:p>
            <a:pPr marL="0" indent="360363">
              <a:buNone/>
            </a:pPr>
            <a:r>
              <a:rPr lang="en-US" dirty="0" smtClean="0"/>
              <a:t>and 90</a:t>
            </a:r>
            <a:r>
              <a:rPr lang="en-US" dirty="0"/>
              <a:t>% of conditional branches are </a:t>
            </a:r>
            <a:r>
              <a:rPr lang="en-US" dirty="0" smtClean="0"/>
              <a:t>taken</a:t>
            </a:r>
          </a:p>
          <a:p>
            <a:r>
              <a:rPr lang="en-US" dirty="0" smtClean="0"/>
              <a:t>1 stall cycle per jump, 2 stall cycles per taken branch</a:t>
            </a:r>
          </a:p>
          <a:p>
            <a:r>
              <a:rPr lang="en-US" dirty="0" smtClean="0"/>
              <a:t>What is the effect of jump and branch stalls on the CPI?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Solution:</a:t>
            </a:r>
          </a:p>
          <a:p>
            <a:r>
              <a:rPr lang="en-US" dirty="0" smtClean="0"/>
              <a:t>Jump adds 1 stall cycle for 5% of instructions = 1 × 0.05</a:t>
            </a:r>
          </a:p>
          <a:p>
            <a:r>
              <a:rPr lang="en-US" dirty="0"/>
              <a:t>B</a:t>
            </a:r>
            <a:r>
              <a:rPr lang="en-US" dirty="0" smtClean="0"/>
              <a:t>ranch adds 2 stall cycles for 20% </a:t>
            </a:r>
            <a:r>
              <a:rPr lang="en-US" dirty="0"/>
              <a:t>×</a:t>
            </a:r>
            <a:r>
              <a:rPr lang="en-US" dirty="0" smtClean="0"/>
              <a:t> 90% of instructions</a:t>
            </a:r>
          </a:p>
          <a:p>
            <a:pPr marL="0" indent="360363">
              <a:buNone/>
            </a:pPr>
            <a:r>
              <a:rPr lang="en-US" dirty="0" smtClean="0"/>
              <a:t>= 2 </a:t>
            </a:r>
            <a:r>
              <a:rPr lang="en-US" dirty="0"/>
              <a:t>× </a:t>
            </a:r>
            <a:r>
              <a:rPr lang="en-US" dirty="0" smtClean="0"/>
              <a:t>0.2 </a:t>
            </a:r>
            <a:r>
              <a:rPr lang="en-US" dirty="0"/>
              <a:t>×</a:t>
            </a:r>
            <a:r>
              <a:rPr lang="en-US" dirty="0" smtClean="0"/>
              <a:t> 0.9 = 0.36</a:t>
            </a:r>
          </a:p>
          <a:p>
            <a:r>
              <a:rPr lang="en-US" dirty="0" smtClean="0"/>
              <a:t>New CPI = 1 + 0.05 + 0.36 = </a:t>
            </a:r>
            <a:r>
              <a:rPr lang="en-US" dirty="0"/>
              <a:t>1.41 (due to wasted cycles)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4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163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Delayed Branch and Dynamic Branch Prediction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90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 Hazard Alternatives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 marL="457200" indent="-457200" eaLnBrk="1" hangingPunct="1">
              <a:spcBef>
                <a:spcPct val="45000"/>
              </a:spcBef>
            </a:pPr>
            <a:r>
              <a:rPr lang="en-US" dirty="0" smtClean="0">
                <a:solidFill>
                  <a:srgbClr val="FF0000"/>
                </a:solidFill>
              </a:rPr>
              <a:t>Predict Branch Not Taken </a:t>
            </a:r>
            <a:r>
              <a:rPr lang="en-US" dirty="0" smtClean="0"/>
              <a:t>(previously discussed)</a:t>
            </a:r>
            <a:endParaRPr lang="en-US" dirty="0" smtClean="0">
              <a:solidFill>
                <a:srgbClr val="FF0000"/>
              </a:solidFill>
            </a:endParaRP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dirty="0" smtClean="0"/>
              <a:t>Successor instruction is already fetched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dirty="0" smtClean="0"/>
              <a:t>Do NOT kill instruction after branch if branch is NOT taken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dirty="0" smtClean="0"/>
              <a:t>Kill only </a:t>
            </a:r>
            <a:r>
              <a:rPr lang="en-US" dirty="0"/>
              <a:t>i</a:t>
            </a:r>
            <a:r>
              <a:rPr lang="en-US" dirty="0" smtClean="0"/>
              <a:t>nstructions appearing after Jump </a:t>
            </a:r>
            <a:r>
              <a:rPr lang="en-US" u="sng" dirty="0" smtClean="0"/>
              <a:t>or</a:t>
            </a:r>
            <a:r>
              <a:rPr lang="en-US" dirty="0" smtClean="0"/>
              <a:t> taken branch</a:t>
            </a:r>
          </a:p>
          <a:p>
            <a:pPr marL="457200" indent="-457200" eaLnBrk="1" hangingPunct="1">
              <a:spcBef>
                <a:spcPct val="45000"/>
              </a:spcBef>
            </a:pPr>
            <a:r>
              <a:rPr lang="en-US" dirty="0" smtClean="0">
                <a:solidFill>
                  <a:srgbClr val="FF0000"/>
                </a:solidFill>
              </a:rPr>
              <a:t>Delayed Branch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dirty="0" smtClean="0"/>
              <a:t>Define branch to take place </a:t>
            </a:r>
            <a:r>
              <a:rPr lang="en-US" dirty="0" smtClean="0">
                <a:solidFill>
                  <a:srgbClr val="FF0000"/>
                </a:solidFill>
              </a:rPr>
              <a:t>AFTER</a:t>
            </a:r>
            <a:r>
              <a:rPr lang="en-US" dirty="0" smtClean="0"/>
              <a:t> the next instruction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dirty="0" smtClean="0"/>
              <a:t>Compiler/assembler </a:t>
            </a:r>
            <a:r>
              <a:rPr lang="en-US" dirty="0" smtClean="0">
                <a:solidFill>
                  <a:srgbClr val="FF0000"/>
                </a:solidFill>
              </a:rPr>
              <a:t>fills the branch delay slot (for 1 delay cycle)</a:t>
            </a:r>
            <a:endParaRPr lang="en-US" dirty="0" smtClean="0"/>
          </a:p>
          <a:p>
            <a:pPr marL="457200" indent="-457200" eaLnBrk="1" hangingPunct="1">
              <a:spcBef>
                <a:spcPct val="45000"/>
              </a:spcBef>
            </a:pPr>
            <a:r>
              <a:rPr lang="en-US" dirty="0" smtClean="0">
                <a:solidFill>
                  <a:srgbClr val="FF0000"/>
                </a:solidFill>
              </a:rPr>
              <a:t>Dynamic Branch Prediction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dirty="0" smtClean="0"/>
              <a:t>Loop branches are taken most of time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dirty="0" smtClean="0"/>
              <a:t>Must reduce branch delay to 0, but how?</a:t>
            </a:r>
          </a:p>
          <a:p>
            <a:pPr marL="844550" lvl="1" indent="-381000" eaLnBrk="1" hangingPunct="1">
              <a:spcBef>
                <a:spcPct val="45000"/>
              </a:spcBef>
            </a:pPr>
            <a:r>
              <a:rPr lang="en-US" dirty="0" smtClean="0"/>
              <a:t>How to predict branch behavior at runtime?</a:t>
            </a:r>
          </a:p>
        </p:txBody>
      </p:sp>
    </p:spTree>
    <p:extLst>
      <p:ext uri="{BB962C8B-B14F-4D97-AF65-F5344CB8AC3E}">
        <p14:creationId xmlns:p14="http://schemas.microsoft.com/office/powerpoint/2010/main" val="4133287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451" y="1053800"/>
            <a:ext cx="8525910" cy="522559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Define branch to take place </a:t>
            </a:r>
            <a:r>
              <a:rPr lang="en-US" altLang="en-US" dirty="0" smtClean="0">
                <a:solidFill>
                  <a:srgbClr val="FF0000"/>
                </a:solidFill>
              </a:rPr>
              <a:t>after</a:t>
            </a:r>
            <a:r>
              <a:rPr lang="en-US" altLang="en-US" dirty="0" smtClean="0"/>
              <a:t> the next instruction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MIPS defines </a:t>
            </a:r>
            <a:r>
              <a:rPr lang="en-US" dirty="0">
                <a:solidFill>
                  <a:srgbClr val="FF0000"/>
                </a:solidFill>
              </a:rPr>
              <a:t>one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delay slot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Reduces branch penalty</a:t>
            </a:r>
            <a:endParaRPr lang="en-US" sz="1477" dirty="0">
              <a:latin typeface="Comic Sans MS" pitchFamily="66" charset="0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Compiler </a:t>
            </a:r>
            <a:r>
              <a:rPr lang="en-US" dirty="0">
                <a:solidFill>
                  <a:srgbClr val="FF0000"/>
                </a:solidFill>
              </a:rPr>
              <a:t>fills the branch delay slot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By selecting an </a:t>
            </a:r>
            <a:r>
              <a:rPr lang="en-US" dirty="0">
                <a:solidFill>
                  <a:srgbClr val="FF0000"/>
                </a:solidFill>
              </a:rPr>
              <a:t>independent instruction</a:t>
            </a:r>
          </a:p>
          <a:p>
            <a:pPr marL="742969" lvl="1" indent="-316531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	from before the branch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Must be okay to execute instruction in the</a:t>
            </a:r>
          </a:p>
          <a:p>
            <a:pPr marL="742969" lvl="1" indent="-316531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/>
              <a:t>	delay slot whether branch is taken or not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If no instruction is found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Compiler fills delay slot with a NO-OP</a:t>
            </a:r>
          </a:p>
        </p:txBody>
      </p:sp>
      <p:sp>
        <p:nvSpPr>
          <p:cNvPr id="5939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Delayed Branch</a:t>
            </a:r>
          </a:p>
        </p:txBody>
      </p:sp>
      <p:grpSp>
        <p:nvGrpSpPr>
          <p:cNvPr id="59396" name="Group 10"/>
          <p:cNvGrpSpPr>
            <a:grpSpLocks/>
          </p:cNvGrpSpPr>
          <p:nvPr/>
        </p:nvGrpSpPr>
        <p:grpSpPr bwMode="auto">
          <a:xfrm>
            <a:off x="6553201" y="2046421"/>
            <a:ext cx="2051050" cy="3556489"/>
            <a:chOff x="930" y="1366"/>
            <a:chExt cx="1292" cy="2427"/>
          </a:xfrm>
        </p:grpSpPr>
        <p:sp>
          <p:nvSpPr>
            <p:cNvPr id="59397" name="Text Box 11"/>
            <p:cNvSpPr txBox="1">
              <a:spLocks noChangeArrowheads="1"/>
            </p:cNvSpPr>
            <p:nvPr/>
          </p:nvSpPr>
          <p:spPr bwMode="auto">
            <a:xfrm>
              <a:off x="930" y="1366"/>
              <a:ext cx="1292" cy="1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292" b="1">
                  <a:latin typeface="Courier New" pitchFamily="49" charset="0"/>
                  <a:cs typeface="Courier New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  <a:buFontTx/>
                <a:buNone/>
              </a:pPr>
              <a:r>
                <a:rPr lang="en-US" altLang="en-US" sz="1292" b="1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292" b="1">
                  <a:latin typeface="Courier New" pitchFamily="49" charset="0"/>
                  <a:cs typeface="Courier New" pitchFamily="49" charset="0"/>
                </a:rPr>
                <a:t>add $t2,$t3,$t4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292" b="1">
                  <a:latin typeface="Courier New" pitchFamily="49" charset="0"/>
                  <a:cs typeface="Courier New" pitchFamily="49" charset="0"/>
                </a:rPr>
                <a:t>beq $s1,$s0,label</a:t>
              </a:r>
            </a:p>
          </p:txBody>
        </p:sp>
        <p:sp>
          <p:nvSpPr>
            <p:cNvPr id="59398" name="Text Box 12"/>
            <p:cNvSpPr txBox="1">
              <a:spLocks noChangeArrowheads="1"/>
            </p:cNvSpPr>
            <p:nvPr/>
          </p:nvSpPr>
          <p:spPr bwMode="auto">
            <a:xfrm>
              <a:off x="974" y="2308"/>
              <a:ext cx="1203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108" b="1">
                  <a:solidFill>
                    <a:srgbClr val="FF0000"/>
                  </a:solidFill>
                </a:rPr>
                <a:t>Delay Slot</a:t>
              </a:r>
            </a:p>
          </p:txBody>
        </p:sp>
        <p:sp>
          <p:nvSpPr>
            <p:cNvPr id="59399" name="Line 13"/>
            <p:cNvSpPr>
              <a:spLocks noChangeShapeType="1"/>
            </p:cNvSpPr>
            <p:nvPr/>
          </p:nvSpPr>
          <p:spPr bwMode="auto">
            <a:xfrm>
              <a:off x="1587" y="254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0" name="Text Box 14"/>
            <p:cNvSpPr txBox="1">
              <a:spLocks noChangeArrowheads="1"/>
            </p:cNvSpPr>
            <p:nvPr/>
          </p:nvSpPr>
          <p:spPr bwMode="auto">
            <a:xfrm>
              <a:off x="930" y="2795"/>
              <a:ext cx="1292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292" b="1">
                  <a:latin typeface="Courier New" pitchFamily="49" charset="0"/>
                  <a:cs typeface="Courier New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  <a:buFontTx/>
                <a:buNone/>
              </a:pPr>
              <a:r>
                <a:rPr lang="en-US" altLang="en-US" sz="1292" b="1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292" b="1">
                  <a:latin typeface="Courier New" pitchFamily="49" charset="0"/>
                  <a:cs typeface="Courier New" pitchFamily="49" charset="0"/>
                </a:rPr>
                <a:t>beq $s1,$s0,label</a:t>
              </a:r>
            </a:p>
          </p:txBody>
        </p:sp>
        <p:sp>
          <p:nvSpPr>
            <p:cNvPr id="59401" name="Text Box 15"/>
            <p:cNvSpPr txBox="1">
              <a:spLocks noChangeArrowheads="1"/>
            </p:cNvSpPr>
            <p:nvPr/>
          </p:nvSpPr>
          <p:spPr bwMode="auto">
            <a:xfrm>
              <a:off x="974" y="3550"/>
              <a:ext cx="1203" cy="19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292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add $t2,$t3,$t4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79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New meaning for branch instruction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Branching takes place after next instruction (Not immediately!)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Impacts software and compiler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Compiler is responsible to fill the branch delay slot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However, modern processors are deeply pipelined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Branch penalty is multiple </a:t>
            </a:r>
            <a:r>
              <a:rPr lang="en-US" dirty="0"/>
              <a:t>cycles in deeper </a:t>
            </a:r>
            <a:r>
              <a:rPr lang="en-US" dirty="0" smtClean="0"/>
              <a:t>pipelines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Multiple delay slots are difficult to fill with useful instructions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MIPS used delayed branching in earlier pipelines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However, delayed branching lost popularity in recent processors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Dynamic branch prediction has replaced delayed branching</a:t>
            </a:r>
          </a:p>
        </p:txBody>
      </p:sp>
      <p:sp>
        <p:nvSpPr>
          <p:cNvPr id="5837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Drawback of Delayed Branching</a:t>
            </a:r>
          </a:p>
        </p:txBody>
      </p:sp>
    </p:spTree>
    <p:extLst>
      <p:ext uri="{BB962C8B-B14F-4D97-AF65-F5344CB8AC3E}">
        <p14:creationId xmlns:p14="http://schemas.microsoft.com/office/powerpoint/2010/main" val="4289324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Zero-Delayed Branching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55000" cy="5183187"/>
          </a:xfrm>
        </p:spPr>
        <p:txBody>
          <a:bodyPr lIns="0" rIns="0"/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How to achieve </a:t>
            </a:r>
            <a:r>
              <a:rPr lang="en-US" dirty="0" smtClean="0">
                <a:solidFill>
                  <a:srgbClr val="FF0000"/>
                </a:solidFill>
              </a:rPr>
              <a:t>zero delay for a jump or a taken branch?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/>
              <a:t>J</a:t>
            </a:r>
            <a:r>
              <a:rPr lang="en-US" dirty="0" smtClean="0"/>
              <a:t>ump or branch target address is computed in the ID stage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Next instruction has already been fetched in the IF stage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Introduce a </a:t>
            </a:r>
            <a:r>
              <a:rPr lang="en-US" dirty="0" smtClean="0">
                <a:solidFill>
                  <a:srgbClr val="FF0000"/>
                </a:solidFill>
              </a:rPr>
              <a:t>Branch Target Buffer (BTB)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 smtClean="0"/>
              <a:t>stage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Store the target address of recent branch and jump instructions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Use the lower bits of the PC to index the BTB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Each BTB entry stores Branch/Jump address &amp; Target Address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Check the PC to see if the instruction being fetched is a branch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Update the PC using the target address stored in the BTB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3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8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Serial Execution versus Pipelining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7763"/>
            <a:ext cx="8183563" cy="5094287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Consider a task that can be divided into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subtasks</a:t>
            </a:r>
          </a:p>
          <a:p>
            <a:pPr marL="742950" lvl="1" indent="-285750" eaLnBrk="1" hangingPunct="1"/>
            <a:r>
              <a:rPr lang="en-US" smtClean="0"/>
              <a:t>The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subtasks</a:t>
            </a:r>
            <a:r>
              <a:rPr lang="en-US" smtClean="0"/>
              <a:t> are executed on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different stages</a:t>
            </a:r>
          </a:p>
          <a:p>
            <a:pPr marL="742950" lvl="1" indent="-285750" eaLnBrk="1" hangingPunct="1"/>
            <a:r>
              <a:rPr lang="en-US" smtClean="0"/>
              <a:t>Each subtask requires one time unit</a:t>
            </a:r>
          </a:p>
          <a:p>
            <a:pPr marL="742950" lvl="1" indent="-285750" eaLnBrk="1" hangingPunct="1"/>
            <a:r>
              <a:rPr lang="en-US" smtClean="0"/>
              <a:t>The total execution time of the task is </a:t>
            </a:r>
            <a:r>
              <a:rPr lang="en-US" i="1" smtClean="0">
                <a:solidFill>
                  <a:srgbClr val="FF0000"/>
                </a:solidFill>
              </a:rPr>
              <a:t>k </a:t>
            </a:r>
            <a:r>
              <a:rPr lang="en-US" smtClean="0">
                <a:solidFill>
                  <a:srgbClr val="FF0000"/>
                </a:solidFill>
              </a:rPr>
              <a:t>time units</a:t>
            </a:r>
          </a:p>
          <a:p>
            <a:pPr marL="342900" indent="-342900" eaLnBrk="1" hangingPunct="1"/>
            <a:r>
              <a:rPr lang="en-US" smtClean="0"/>
              <a:t>Pipelining is to overlap the execution</a:t>
            </a:r>
          </a:p>
          <a:p>
            <a:pPr marL="742950" lvl="1" indent="-285750" eaLnBrk="1" hangingPunct="1"/>
            <a:r>
              <a:rPr lang="en-US" smtClean="0"/>
              <a:t>The </a:t>
            </a:r>
            <a:r>
              <a:rPr lang="en-US" i="1" smtClean="0"/>
              <a:t>k</a:t>
            </a:r>
            <a:r>
              <a:rPr lang="en-US" smtClean="0"/>
              <a:t> stages work in parallel on </a:t>
            </a:r>
            <a:r>
              <a:rPr lang="en-US" i="1" smtClean="0"/>
              <a:t>k</a:t>
            </a:r>
            <a:r>
              <a:rPr lang="en-US" smtClean="0"/>
              <a:t> different tasks</a:t>
            </a:r>
          </a:p>
          <a:p>
            <a:pPr marL="742950" lvl="1" indent="-285750" eaLnBrk="1" hangingPunct="1"/>
            <a:r>
              <a:rPr lang="en-US" smtClean="0"/>
              <a:t>Tasks enter/leave pipeline at the rate of one task per time unit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1363663" y="4343400"/>
            <a:ext cx="3165475" cy="869950"/>
            <a:chOff x="989" y="3024"/>
            <a:chExt cx="2160" cy="548"/>
          </a:xfrm>
        </p:grpSpPr>
        <p:grpSp>
          <p:nvGrpSpPr>
            <p:cNvPr id="8227" name="Group 6"/>
            <p:cNvGrpSpPr>
              <a:grpSpLocks/>
            </p:cNvGrpSpPr>
            <p:nvPr/>
          </p:nvGrpSpPr>
          <p:grpSpPr bwMode="auto">
            <a:xfrm>
              <a:off x="989" y="3024"/>
              <a:ext cx="720" cy="202"/>
              <a:chOff x="989" y="3168"/>
              <a:chExt cx="720" cy="202"/>
            </a:xfrm>
          </p:grpSpPr>
          <p:sp>
            <p:nvSpPr>
              <p:cNvPr id="8246" name="Rectangle 7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Text Box 8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8" name="Text Box 9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9" name="Line 10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11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12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Text Box 13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53" name="Text Box 14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8" name="Group 15"/>
            <p:cNvGrpSpPr>
              <a:grpSpLocks/>
            </p:cNvGrpSpPr>
            <p:nvPr/>
          </p:nvGrpSpPr>
          <p:grpSpPr bwMode="auto">
            <a:xfrm>
              <a:off x="1709" y="3197"/>
              <a:ext cx="720" cy="202"/>
              <a:chOff x="989" y="3168"/>
              <a:chExt cx="720" cy="202"/>
            </a:xfrm>
          </p:grpSpPr>
          <p:sp>
            <p:nvSpPr>
              <p:cNvPr id="8238" name="Rectangle 16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Text Box 17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0" name="Text Box 18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1" name="Line 19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20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Line 21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Text Box 22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45" name="Text Box 23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9" name="Group 24"/>
            <p:cNvGrpSpPr>
              <a:grpSpLocks/>
            </p:cNvGrpSpPr>
            <p:nvPr/>
          </p:nvGrpSpPr>
          <p:grpSpPr bwMode="auto">
            <a:xfrm>
              <a:off x="2429" y="3370"/>
              <a:ext cx="720" cy="202"/>
              <a:chOff x="989" y="3168"/>
              <a:chExt cx="720" cy="202"/>
            </a:xfrm>
          </p:grpSpPr>
          <p:sp>
            <p:nvSpPr>
              <p:cNvPr id="8230" name="Rectangle 2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Text Box 2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32" name="Text Box 2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33" name="Line 2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2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3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Text Box 3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37" name="Text Box 3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grpSp>
        <p:nvGrpSpPr>
          <p:cNvPr id="8197" name="Group 33"/>
          <p:cNvGrpSpPr>
            <a:grpSpLocks/>
          </p:cNvGrpSpPr>
          <p:nvPr/>
        </p:nvGrpSpPr>
        <p:grpSpPr bwMode="auto">
          <a:xfrm>
            <a:off x="5880100" y="4343400"/>
            <a:ext cx="1477963" cy="869950"/>
            <a:chOff x="3984" y="2995"/>
            <a:chExt cx="1008" cy="548"/>
          </a:xfrm>
        </p:grpSpPr>
        <p:grpSp>
          <p:nvGrpSpPr>
            <p:cNvPr id="8200" name="Group 34"/>
            <p:cNvGrpSpPr>
              <a:grpSpLocks/>
            </p:cNvGrpSpPr>
            <p:nvPr/>
          </p:nvGrpSpPr>
          <p:grpSpPr bwMode="auto">
            <a:xfrm>
              <a:off x="3984" y="2995"/>
              <a:ext cx="720" cy="202"/>
              <a:chOff x="989" y="3168"/>
              <a:chExt cx="720" cy="202"/>
            </a:xfrm>
          </p:grpSpPr>
          <p:sp>
            <p:nvSpPr>
              <p:cNvPr id="8219" name="Rectangle 3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Text Box 3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21" name="Text Box 3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22" name="Line 3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Line 3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Line 4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Text Box 4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26" name="Text Box 4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1" name="Group 43"/>
            <p:cNvGrpSpPr>
              <a:grpSpLocks/>
            </p:cNvGrpSpPr>
            <p:nvPr/>
          </p:nvGrpSpPr>
          <p:grpSpPr bwMode="auto">
            <a:xfrm>
              <a:off x="4128" y="3168"/>
              <a:ext cx="720" cy="202"/>
              <a:chOff x="989" y="3168"/>
              <a:chExt cx="720" cy="202"/>
            </a:xfrm>
          </p:grpSpPr>
          <p:sp>
            <p:nvSpPr>
              <p:cNvPr id="8211" name="Rectangle 44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Text Box 45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13" name="Text Box 46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14" name="Line 47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48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49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Text Box 50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8" name="Text Box 51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2" name="Group 52"/>
            <p:cNvGrpSpPr>
              <a:grpSpLocks/>
            </p:cNvGrpSpPr>
            <p:nvPr/>
          </p:nvGrpSpPr>
          <p:grpSpPr bwMode="auto">
            <a:xfrm>
              <a:off x="4272" y="3341"/>
              <a:ext cx="720" cy="202"/>
              <a:chOff x="989" y="3168"/>
              <a:chExt cx="720" cy="202"/>
            </a:xfrm>
          </p:grpSpPr>
          <p:sp>
            <p:nvSpPr>
              <p:cNvPr id="8203" name="Rectangle 53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Text Box 54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05" name="Text Box 55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06" name="Line 56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57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Line 58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Text Box 59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0" name="Text Box 60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sp>
        <p:nvSpPr>
          <p:cNvPr id="8198" name="Text Box 61"/>
          <p:cNvSpPr txBox="1">
            <a:spLocks noChangeArrowheads="1"/>
          </p:cNvSpPr>
          <p:nvPr/>
        </p:nvSpPr>
        <p:spPr bwMode="auto">
          <a:xfrm>
            <a:off x="1036638" y="5457825"/>
            <a:ext cx="3679825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b="1">
                <a:solidFill>
                  <a:srgbClr val="FF0000"/>
                </a:solidFill>
              </a:rPr>
              <a:t>Without Pipelining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completion every </a:t>
            </a:r>
            <a:r>
              <a:rPr lang="en-US" i="1">
                <a:solidFill>
                  <a:srgbClr val="FF0000"/>
                </a:solidFill>
              </a:rPr>
              <a:t>k </a:t>
            </a:r>
            <a:r>
              <a:rPr lang="en-US">
                <a:solidFill>
                  <a:srgbClr val="FF0000"/>
                </a:solidFill>
              </a:rPr>
              <a:t>time units</a:t>
            </a:r>
          </a:p>
        </p:txBody>
      </p:sp>
      <p:sp>
        <p:nvSpPr>
          <p:cNvPr id="8199" name="Text Box 62"/>
          <p:cNvSpPr txBox="1">
            <a:spLocks noChangeArrowheads="1"/>
          </p:cNvSpPr>
          <p:nvPr/>
        </p:nvSpPr>
        <p:spPr bwMode="auto">
          <a:xfrm>
            <a:off x="4908550" y="5457825"/>
            <a:ext cx="3551238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b="1">
                <a:solidFill>
                  <a:srgbClr val="FF0000"/>
                </a:solidFill>
              </a:rPr>
              <a:t>With Pipelining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completion every 1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time unit</a:t>
            </a:r>
          </a:p>
        </p:txBody>
      </p:sp>
    </p:spTree>
    <p:extLst>
      <p:ext uri="{BB962C8B-B14F-4D97-AF65-F5344CB8AC3E}">
        <p14:creationId xmlns:p14="http://schemas.microsoft.com/office/powerpoint/2010/main" val="7681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Branch Target Buffer (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stage)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07375" cy="2455862"/>
          </a:xfrm>
        </p:spPr>
        <p:txBody>
          <a:bodyPr lIns="0" rIns="0"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BTB</a:t>
            </a:r>
            <a:r>
              <a:rPr lang="en-US" dirty="0" smtClean="0"/>
              <a:t> is implemented as a small cache</a:t>
            </a:r>
          </a:p>
          <a:p>
            <a:pPr lvl="1" eaLnBrk="1" hangingPunct="1"/>
            <a:r>
              <a:rPr lang="en-US" dirty="0" smtClean="0"/>
              <a:t>Stores the target address of recent branches and jumps</a:t>
            </a:r>
          </a:p>
          <a:p>
            <a:pPr eaLnBrk="1" hangingPunct="1"/>
            <a:r>
              <a:rPr lang="en-US" dirty="0" smtClean="0"/>
              <a:t>We must also have </a:t>
            </a:r>
            <a:r>
              <a:rPr lang="en-US" dirty="0" smtClean="0">
                <a:solidFill>
                  <a:srgbClr val="FF0000"/>
                </a:solidFill>
              </a:rPr>
              <a:t>prediction bits</a:t>
            </a:r>
          </a:p>
          <a:p>
            <a:pPr lvl="1" eaLnBrk="1" hangingPunct="1"/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predict </a:t>
            </a:r>
            <a:r>
              <a:rPr lang="en-US" dirty="0" smtClean="0"/>
              <a:t>whether branches are taken or not taken</a:t>
            </a:r>
          </a:p>
          <a:p>
            <a:pPr lvl="1" eaLnBrk="1" hangingPunct="1"/>
            <a:r>
              <a:rPr lang="en-US" dirty="0" smtClean="0"/>
              <a:t>The prediction bits are determined by the hardware at runtime</a:t>
            </a:r>
          </a:p>
        </p:txBody>
      </p:sp>
      <p:grpSp>
        <p:nvGrpSpPr>
          <p:cNvPr id="60420" name="Group 68"/>
          <p:cNvGrpSpPr>
            <a:grpSpLocks/>
          </p:cNvGrpSpPr>
          <p:nvPr/>
        </p:nvGrpSpPr>
        <p:grpSpPr bwMode="auto">
          <a:xfrm>
            <a:off x="1223963" y="3529013"/>
            <a:ext cx="6911975" cy="2708275"/>
            <a:chOff x="771" y="2246"/>
            <a:chExt cx="4354" cy="1706"/>
          </a:xfrm>
        </p:grpSpPr>
        <p:sp>
          <p:nvSpPr>
            <p:cNvPr id="60421" name="Freeform 53"/>
            <p:cNvSpPr>
              <a:spLocks/>
            </p:cNvSpPr>
            <p:nvPr/>
          </p:nvSpPr>
          <p:spPr bwMode="auto">
            <a:xfrm>
              <a:off x="1769" y="3589"/>
              <a:ext cx="1701" cy="91"/>
            </a:xfrm>
            <a:custGeom>
              <a:avLst/>
              <a:gdLst>
                <a:gd name="T0" fmla="*/ 3343 w 1520"/>
                <a:gd name="T1" fmla="*/ 0 h 113"/>
                <a:gd name="T2" fmla="*/ 3343 w 1520"/>
                <a:gd name="T3" fmla="*/ 25 h 113"/>
                <a:gd name="T4" fmla="*/ 0 w 1520"/>
                <a:gd name="T5" fmla="*/ 25 h 1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0" h="113">
                  <a:moveTo>
                    <a:pt x="1520" y="0"/>
                  </a:moveTo>
                  <a:lnTo>
                    <a:pt x="1520" y="113"/>
                  </a:lnTo>
                  <a:lnTo>
                    <a:pt x="0" y="11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22" name="Group 57"/>
            <p:cNvGrpSpPr>
              <a:grpSpLocks/>
            </p:cNvGrpSpPr>
            <p:nvPr/>
          </p:nvGrpSpPr>
          <p:grpSpPr bwMode="auto">
            <a:xfrm>
              <a:off x="1156" y="2886"/>
              <a:ext cx="885" cy="136"/>
              <a:chOff x="1152" y="2886"/>
              <a:chExt cx="908" cy="136"/>
            </a:xfrm>
          </p:grpSpPr>
          <p:sp>
            <p:nvSpPr>
              <p:cNvPr id="60473" name="AutoShape 7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74" name="Text Box 8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mux</a:t>
                </a:r>
              </a:p>
            </p:txBody>
          </p:sp>
        </p:grpSp>
        <p:sp>
          <p:nvSpPr>
            <p:cNvPr id="60423" name="Text Box 5"/>
            <p:cNvSpPr txBox="1">
              <a:spLocks noChangeArrowheads="1"/>
            </p:cNvSpPr>
            <p:nvPr/>
          </p:nvSpPr>
          <p:spPr bwMode="auto">
            <a:xfrm>
              <a:off x="1072" y="3140"/>
              <a:ext cx="1063" cy="15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PC</a:t>
              </a:r>
            </a:p>
          </p:txBody>
        </p:sp>
        <p:sp>
          <p:nvSpPr>
            <p:cNvPr id="60424" name="Line 10"/>
            <p:cNvSpPr>
              <a:spLocks noChangeShapeType="1"/>
            </p:cNvSpPr>
            <p:nvPr/>
          </p:nvSpPr>
          <p:spPr bwMode="auto">
            <a:xfrm>
              <a:off x="1610" y="3022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5" name="Line 31"/>
            <p:cNvSpPr>
              <a:spLocks noChangeShapeType="1"/>
            </p:cNvSpPr>
            <p:nvPr/>
          </p:nvSpPr>
          <p:spPr bwMode="auto">
            <a:xfrm>
              <a:off x="1360" y="2750"/>
              <a:ext cx="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6" name="Text Box 34"/>
            <p:cNvSpPr txBox="1">
              <a:spLocks noChangeArrowheads="1"/>
            </p:cNvSpPr>
            <p:nvPr/>
          </p:nvSpPr>
          <p:spPr bwMode="auto">
            <a:xfrm>
              <a:off x="2857" y="2246"/>
              <a:ext cx="224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>
                  <a:solidFill>
                    <a:srgbClr val="FF0000"/>
                  </a:solidFill>
                </a:rPr>
                <a:t>Branch Target &amp; Prediction Buffer</a:t>
              </a:r>
            </a:p>
          </p:txBody>
        </p:sp>
        <p:grpSp>
          <p:nvGrpSpPr>
            <p:cNvPr id="60427" name="Group 66"/>
            <p:cNvGrpSpPr>
              <a:grpSpLocks/>
            </p:cNvGrpSpPr>
            <p:nvPr/>
          </p:nvGrpSpPr>
          <p:grpSpPr bwMode="auto">
            <a:xfrm>
              <a:off x="3016" y="2857"/>
              <a:ext cx="1996" cy="755"/>
              <a:chOff x="3016" y="2857"/>
              <a:chExt cx="1996" cy="749"/>
            </a:xfrm>
          </p:grpSpPr>
          <p:grpSp>
            <p:nvGrpSpPr>
              <p:cNvPr id="60443" name="Group 11"/>
              <p:cNvGrpSpPr>
                <a:grpSpLocks/>
              </p:cNvGrpSpPr>
              <p:nvPr/>
            </p:nvGrpSpPr>
            <p:grpSpPr bwMode="auto">
              <a:xfrm>
                <a:off x="3923" y="2857"/>
                <a:ext cx="907" cy="749"/>
                <a:chOff x="2890" y="2044"/>
                <a:chExt cx="1180" cy="1038"/>
              </a:xfrm>
            </p:grpSpPr>
            <p:sp>
              <p:nvSpPr>
                <p:cNvPr id="60464" name="Rectangle 1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65" name="Line 1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66" name="Line 1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67" name="Line 1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68" name="Line 1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69" name="Line 1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70" name="Line 1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71" name="Line 1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72" name="Line 2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0444" name="Group 21"/>
              <p:cNvGrpSpPr>
                <a:grpSpLocks/>
              </p:cNvGrpSpPr>
              <p:nvPr/>
            </p:nvGrpSpPr>
            <p:grpSpPr bwMode="auto">
              <a:xfrm>
                <a:off x="4830" y="2857"/>
                <a:ext cx="182" cy="749"/>
                <a:chOff x="2890" y="2044"/>
                <a:chExt cx="1180" cy="1038"/>
              </a:xfrm>
            </p:grpSpPr>
            <p:sp>
              <p:nvSpPr>
                <p:cNvPr id="60455" name="Rectangle 2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FF99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56" name="Line 2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57" name="Line 2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58" name="Line 2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59" name="Line 2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60" name="Line 2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61" name="Line 2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62" name="Line 2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63" name="Line 3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0445" name="Group 35"/>
              <p:cNvGrpSpPr>
                <a:grpSpLocks/>
              </p:cNvGrpSpPr>
              <p:nvPr/>
            </p:nvGrpSpPr>
            <p:grpSpPr bwMode="auto">
              <a:xfrm>
                <a:off x="3016" y="2857"/>
                <a:ext cx="907" cy="749"/>
                <a:chOff x="2890" y="2044"/>
                <a:chExt cx="1180" cy="1038"/>
              </a:xfrm>
            </p:grpSpPr>
            <p:sp>
              <p:nvSpPr>
                <p:cNvPr id="60446" name="Rectangle 36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99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47" name="Line 37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48" name="Line 38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49" name="Line 39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50" name="Line 40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51" name="Line 41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52" name="Line 42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53" name="Line 43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454" name="Line 44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0428" name="Text Box 45"/>
            <p:cNvSpPr txBox="1">
              <a:spLocks noChangeArrowheads="1"/>
            </p:cNvSpPr>
            <p:nvPr/>
          </p:nvSpPr>
          <p:spPr bwMode="auto">
            <a:xfrm>
              <a:off x="3016" y="2509"/>
              <a:ext cx="900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dirty="0" smtClean="0"/>
                <a:t>Addresses </a:t>
              </a:r>
              <a:r>
                <a:rPr lang="en-US" sz="1400" dirty="0"/>
                <a:t>of Recent </a:t>
              </a:r>
              <a:r>
                <a:rPr lang="en-US" sz="1400" dirty="0" smtClean="0"/>
                <a:t>Branches</a:t>
              </a:r>
              <a:endParaRPr lang="en-US" sz="1400" dirty="0"/>
            </a:p>
          </p:txBody>
        </p:sp>
        <p:sp>
          <p:nvSpPr>
            <p:cNvPr id="60429" name="Text Box 46"/>
            <p:cNvSpPr txBox="1">
              <a:spLocks noChangeArrowheads="1"/>
            </p:cNvSpPr>
            <p:nvPr/>
          </p:nvSpPr>
          <p:spPr bwMode="auto">
            <a:xfrm>
              <a:off x="3946" y="2509"/>
              <a:ext cx="86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/>
                <a:t>Target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Addresses</a:t>
              </a:r>
            </a:p>
          </p:txBody>
        </p:sp>
        <p:sp>
          <p:nvSpPr>
            <p:cNvPr id="60430" name="Line 48"/>
            <p:cNvSpPr>
              <a:spLocks noChangeShapeType="1"/>
            </p:cNvSpPr>
            <p:nvPr/>
          </p:nvSpPr>
          <p:spPr bwMode="auto">
            <a:xfrm flipV="1">
              <a:off x="2132" y="3226"/>
              <a:ext cx="8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1" name="Text Box 49"/>
            <p:cNvSpPr txBox="1">
              <a:spLocks noChangeArrowheads="1"/>
            </p:cNvSpPr>
            <p:nvPr/>
          </p:nvSpPr>
          <p:spPr bwMode="auto">
            <a:xfrm>
              <a:off x="2177" y="2908"/>
              <a:ext cx="74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400"/>
                <a:t>low-order bits used as index</a:t>
              </a:r>
            </a:p>
          </p:txBody>
        </p:sp>
        <p:sp>
          <p:nvSpPr>
            <p:cNvPr id="60432" name="Text Box 51"/>
            <p:cNvSpPr txBox="1">
              <a:spLocks noChangeArrowheads="1"/>
            </p:cNvSpPr>
            <p:nvPr/>
          </p:nvSpPr>
          <p:spPr bwMode="auto">
            <a:xfrm>
              <a:off x="4717" y="2509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/>
                <a:t>Predict</a:t>
              </a:r>
            </a:p>
            <a:p>
              <a:pPr algn="ctr">
                <a:lnSpc>
                  <a:spcPct val="120000"/>
                </a:lnSpc>
              </a:pPr>
              <a:r>
                <a:rPr lang="en-US" sz="1400"/>
                <a:t>Bits</a:t>
              </a:r>
            </a:p>
          </p:txBody>
        </p:sp>
        <p:sp>
          <p:nvSpPr>
            <p:cNvPr id="60433" name="Text Box 9"/>
            <p:cNvSpPr txBox="1">
              <a:spLocks noChangeArrowheads="1"/>
            </p:cNvSpPr>
            <p:nvPr/>
          </p:nvSpPr>
          <p:spPr bwMode="auto">
            <a:xfrm>
              <a:off x="1224" y="2568"/>
              <a:ext cx="274" cy="18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 err="1" smtClean="0"/>
                <a:t>Inc</a:t>
              </a:r>
              <a:endParaRPr lang="en-US" sz="1600" dirty="0"/>
            </a:p>
          </p:txBody>
        </p:sp>
        <p:sp>
          <p:nvSpPr>
            <p:cNvPr id="60434" name="Freeform 56"/>
            <p:cNvSpPr>
              <a:spLocks/>
            </p:cNvSpPr>
            <p:nvPr/>
          </p:nvSpPr>
          <p:spPr bwMode="auto">
            <a:xfrm>
              <a:off x="998" y="2432"/>
              <a:ext cx="612" cy="953"/>
            </a:xfrm>
            <a:custGeom>
              <a:avLst/>
              <a:gdLst>
                <a:gd name="T0" fmla="*/ 612 w 612"/>
                <a:gd name="T1" fmla="*/ 862 h 953"/>
                <a:gd name="T2" fmla="*/ 612 w 612"/>
                <a:gd name="T3" fmla="*/ 953 h 953"/>
                <a:gd name="T4" fmla="*/ 0 w 612"/>
                <a:gd name="T5" fmla="*/ 953 h 953"/>
                <a:gd name="T6" fmla="*/ 0 w 612"/>
                <a:gd name="T7" fmla="*/ 0 h 953"/>
                <a:gd name="T8" fmla="*/ 362 w 612"/>
                <a:gd name="T9" fmla="*/ 0 h 953"/>
                <a:gd name="T10" fmla="*/ 362 w 612"/>
                <a:gd name="T11" fmla="*/ 136 h 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2" h="953">
                  <a:moveTo>
                    <a:pt x="612" y="862"/>
                  </a:moveTo>
                  <a:lnTo>
                    <a:pt x="612" y="953"/>
                  </a:lnTo>
                  <a:lnTo>
                    <a:pt x="0" y="953"/>
                  </a:lnTo>
                  <a:lnTo>
                    <a:pt x="0" y="0"/>
                  </a:lnTo>
                  <a:lnTo>
                    <a:pt x="362" y="0"/>
                  </a:lnTo>
                  <a:lnTo>
                    <a:pt x="362" y="13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35" name="Group 58"/>
            <p:cNvGrpSpPr>
              <a:grpSpLocks/>
            </p:cNvGrpSpPr>
            <p:nvPr/>
          </p:nvGrpSpPr>
          <p:grpSpPr bwMode="auto">
            <a:xfrm>
              <a:off x="1451" y="3589"/>
              <a:ext cx="318" cy="181"/>
              <a:chOff x="1152" y="2886"/>
              <a:chExt cx="908" cy="136"/>
            </a:xfrm>
          </p:grpSpPr>
          <p:sp>
            <p:nvSpPr>
              <p:cNvPr id="60441" name="AutoShape 59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2" name="Text Box 60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/>
                  <a:t>=</a:t>
                </a:r>
              </a:p>
            </p:txBody>
          </p:sp>
        </p:grpSp>
        <p:sp>
          <p:nvSpPr>
            <p:cNvPr id="60436" name="Line 61"/>
            <p:cNvSpPr>
              <a:spLocks noChangeShapeType="1"/>
            </p:cNvSpPr>
            <p:nvPr/>
          </p:nvSpPr>
          <p:spPr bwMode="auto">
            <a:xfrm>
              <a:off x="1610" y="3385"/>
              <a:ext cx="0" cy="2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7" name="Freeform 62"/>
            <p:cNvSpPr>
              <a:spLocks/>
            </p:cNvSpPr>
            <p:nvPr/>
          </p:nvSpPr>
          <p:spPr bwMode="auto">
            <a:xfrm>
              <a:off x="771" y="2296"/>
              <a:ext cx="3606" cy="1656"/>
            </a:xfrm>
            <a:custGeom>
              <a:avLst/>
              <a:gdLst>
                <a:gd name="T0" fmla="*/ 3606 w 3606"/>
                <a:gd name="T1" fmla="*/ 1316 h 1656"/>
                <a:gd name="T2" fmla="*/ 3606 w 3606"/>
                <a:gd name="T3" fmla="*/ 1656 h 1656"/>
                <a:gd name="T4" fmla="*/ 0 w 3606"/>
                <a:gd name="T5" fmla="*/ 1656 h 1656"/>
                <a:gd name="T6" fmla="*/ 0 w 3606"/>
                <a:gd name="T7" fmla="*/ 0 h 1656"/>
                <a:gd name="T8" fmla="*/ 1066 w 3606"/>
                <a:gd name="T9" fmla="*/ 0 h 1656"/>
                <a:gd name="T10" fmla="*/ 1066 w 3606"/>
                <a:gd name="T11" fmla="*/ 590 h 16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06" h="1656">
                  <a:moveTo>
                    <a:pt x="3606" y="1316"/>
                  </a:moveTo>
                  <a:lnTo>
                    <a:pt x="3606" y="1656"/>
                  </a:lnTo>
                  <a:lnTo>
                    <a:pt x="0" y="1656"/>
                  </a:lnTo>
                  <a:lnTo>
                    <a:pt x="0" y="0"/>
                  </a:lnTo>
                  <a:lnTo>
                    <a:pt x="1066" y="0"/>
                  </a:lnTo>
                  <a:lnTo>
                    <a:pt x="1066" y="59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8" name="Freeform 63"/>
            <p:cNvSpPr>
              <a:spLocks/>
            </p:cNvSpPr>
            <p:nvPr/>
          </p:nvSpPr>
          <p:spPr bwMode="auto">
            <a:xfrm>
              <a:off x="884" y="2954"/>
              <a:ext cx="567" cy="726"/>
            </a:xfrm>
            <a:custGeom>
              <a:avLst/>
              <a:gdLst>
                <a:gd name="T0" fmla="*/ 567 w 567"/>
                <a:gd name="T1" fmla="*/ 726 h 726"/>
                <a:gd name="T2" fmla="*/ 0 w 567"/>
                <a:gd name="T3" fmla="*/ 726 h 726"/>
                <a:gd name="T4" fmla="*/ 0 w 567"/>
                <a:gd name="T5" fmla="*/ 0 h 726"/>
                <a:gd name="T6" fmla="*/ 272 w 567"/>
                <a:gd name="T7" fmla="*/ 0 h 7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7" h="726">
                  <a:moveTo>
                    <a:pt x="567" y="726"/>
                  </a:moveTo>
                  <a:lnTo>
                    <a:pt x="0" y="726"/>
                  </a:lnTo>
                  <a:lnTo>
                    <a:pt x="0" y="0"/>
                  </a:lnTo>
                  <a:lnTo>
                    <a:pt x="272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Freeform 65"/>
            <p:cNvSpPr>
              <a:spLocks/>
            </p:cNvSpPr>
            <p:nvPr/>
          </p:nvSpPr>
          <p:spPr bwMode="auto">
            <a:xfrm>
              <a:off x="1610" y="3612"/>
              <a:ext cx="3311" cy="249"/>
            </a:xfrm>
            <a:custGeom>
              <a:avLst/>
              <a:gdLst>
                <a:gd name="T0" fmla="*/ 3311 w 3311"/>
                <a:gd name="T1" fmla="*/ 0 h 249"/>
                <a:gd name="T2" fmla="*/ 3311 w 3311"/>
                <a:gd name="T3" fmla="*/ 249 h 249"/>
                <a:gd name="T4" fmla="*/ 0 w 3311"/>
                <a:gd name="T5" fmla="*/ 249 h 249"/>
                <a:gd name="T6" fmla="*/ 0 w 3311"/>
                <a:gd name="T7" fmla="*/ 158 h 2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11" h="249">
                  <a:moveTo>
                    <a:pt x="3311" y="0"/>
                  </a:moveTo>
                  <a:lnTo>
                    <a:pt x="3311" y="249"/>
                  </a:lnTo>
                  <a:lnTo>
                    <a:pt x="0" y="249"/>
                  </a:lnTo>
                  <a:lnTo>
                    <a:pt x="0" y="158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Text Box 67"/>
            <p:cNvSpPr txBox="1">
              <a:spLocks noChangeArrowheads="1"/>
            </p:cNvSpPr>
            <p:nvPr/>
          </p:nvSpPr>
          <p:spPr bwMode="auto">
            <a:xfrm>
              <a:off x="1829" y="3780"/>
              <a:ext cx="612" cy="1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predict_taken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Branch Prediction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362950" cy="5143500"/>
          </a:xfrm>
        </p:spPr>
        <p:txBody>
          <a:bodyPr lIns="0" rIns="0"/>
          <a:lstStyle/>
          <a:p>
            <a:pPr eaLnBrk="1" hangingPunct="1"/>
            <a:r>
              <a:rPr lang="en-US" dirty="0" smtClean="0"/>
              <a:t>Prediction of branches at runtime using </a:t>
            </a:r>
            <a:r>
              <a:rPr lang="en-US" dirty="0" smtClean="0">
                <a:solidFill>
                  <a:srgbClr val="FF0000"/>
                </a:solidFill>
              </a:rPr>
              <a:t>prediction bits</a:t>
            </a:r>
          </a:p>
          <a:p>
            <a:pPr eaLnBrk="1" hangingPunct="1"/>
            <a:r>
              <a:rPr lang="en-US" dirty="0" smtClean="0"/>
              <a:t>Prediction bits are associated with each entry in the BTB</a:t>
            </a:r>
          </a:p>
          <a:p>
            <a:pPr lvl="1" eaLnBrk="1" hangingPunct="1"/>
            <a:r>
              <a:rPr lang="en-US" dirty="0" smtClean="0"/>
              <a:t>Prediction bits reflect the recent history of a branch instruction</a:t>
            </a:r>
          </a:p>
          <a:p>
            <a:pPr eaLnBrk="1" hangingPunct="1"/>
            <a:r>
              <a:rPr lang="en-US" dirty="0" smtClean="0"/>
              <a:t>Typically few prediction bits (1 or 2) are used per entry</a:t>
            </a:r>
          </a:p>
          <a:p>
            <a:pPr eaLnBrk="1" hangingPunct="1"/>
            <a:r>
              <a:rPr lang="en-US" dirty="0" smtClean="0"/>
              <a:t>We don’t know if the prediction is correct or not</a:t>
            </a:r>
          </a:p>
          <a:p>
            <a:pPr eaLnBrk="1" hangingPunct="1"/>
            <a:r>
              <a:rPr lang="en-US" dirty="0" smtClean="0"/>
              <a:t>If correct prediction …</a:t>
            </a:r>
          </a:p>
          <a:p>
            <a:pPr lvl="1" eaLnBrk="1" hangingPunct="1"/>
            <a:r>
              <a:rPr lang="en-US" dirty="0" smtClean="0"/>
              <a:t>Continue normal execution – no wasted cycles</a:t>
            </a:r>
          </a:p>
          <a:p>
            <a:pPr eaLnBrk="1" hangingPunct="1"/>
            <a:r>
              <a:rPr lang="en-US" dirty="0" smtClean="0"/>
              <a:t>If incorrect prediction (</a:t>
            </a:r>
            <a:r>
              <a:rPr lang="en-US" dirty="0" err="1" smtClean="0"/>
              <a:t>misprediction</a:t>
            </a:r>
            <a:r>
              <a:rPr lang="en-US" dirty="0" smtClean="0"/>
              <a:t>) …</a:t>
            </a:r>
          </a:p>
          <a:p>
            <a:pPr lvl="1" eaLnBrk="1" hangingPunct="1"/>
            <a:r>
              <a:rPr lang="en-US" dirty="0" smtClean="0"/>
              <a:t>Kill the instructions that were incorrectly fetched – wasted cycles</a:t>
            </a:r>
          </a:p>
          <a:p>
            <a:pPr lvl="1" eaLnBrk="1" hangingPunct="1"/>
            <a:r>
              <a:rPr lang="en-US" dirty="0" smtClean="0"/>
              <a:t>Update prediction bits and target address for future use</a:t>
            </a:r>
          </a:p>
        </p:txBody>
      </p:sp>
    </p:spTree>
    <p:extLst>
      <p:ext uri="{BB962C8B-B14F-4D97-AF65-F5344CB8AC3E}">
        <p14:creationId xmlns:p14="http://schemas.microsoft.com/office/powerpoint/2010/main" val="21713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4528370" y="1783649"/>
            <a:ext cx="0" cy="2351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7722420" y="5150613"/>
            <a:ext cx="951556" cy="77225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b="1" u="sng" dirty="0">
                <a:solidFill>
                  <a:srgbClr val="FF0000"/>
                </a:solidFill>
              </a:rPr>
              <a:t>Correct</a:t>
            </a:r>
          </a:p>
          <a:p>
            <a:pPr algn="ctr">
              <a:defRPr/>
            </a:pPr>
            <a:r>
              <a:rPr lang="en-US" sz="1292" b="1" u="sng" dirty="0">
                <a:solidFill>
                  <a:srgbClr val="FF0000"/>
                </a:solidFill>
              </a:rPr>
              <a:t>Prediction</a:t>
            </a:r>
          </a:p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No stall</a:t>
            </a:r>
          </a:p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cycles</a:t>
            </a:r>
          </a:p>
        </p:txBody>
      </p:sp>
      <p:sp>
        <p:nvSpPr>
          <p:cNvPr id="57" name="Flowchart: Process 56"/>
          <p:cNvSpPr/>
          <p:nvPr/>
        </p:nvSpPr>
        <p:spPr>
          <a:xfrm>
            <a:off x="3035937" y="4357538"/>
            <a:ext cx="306387" cy="23592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65" name="Flowchart: Process 64"/>
          <p:cNvSpPr/>
          <p:nvPr/>
        </p:nvSpPr>
        <p:spPr>
          <a:xfrm>
            <a:off x="1419226" y="4357538"/>
            <a:ext cx="266700" cy="23592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645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Branch Prediction – Cont’d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2882901" y="1195603"/>
            <a:ext cx="3282950" cy="59348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Use PC to address </a:t>
            </a:r>
            <a:r>
              <a:rPr lang="en-US" sz="1477">
                <a:solidFill>
                  <a:schemeClr val="tx1"/>
                </a:solidFill>
              </a:rPr>
              <a:t>Instruction memory and </a:t>
            </a:r>
            <a:r>
              <a:rPr lang="en-US" sz="1477" dirty="0">
                <a:solidFill>
                  <a:schemeClr val="tx1"/>
                </a:solidFill>
              </a:rPr>
              <a:t>Branch Target Buffer</a:t>
            </a:r>
          </a:p>
        </p:txBody>
      </p:sp>
      <p:grpSp>
        <p:nvGrpSpPr>
          <p:cNvPr id="64520" name="Group 6"/>
          <p:cNvGrpSpPr>
            <a:grpSpLocks/>
          </p:cNvGrpSpPr>
          <p:nvPr/>
        </p:nvGrpSpPr>
        <p:grpSpPr bwMode="auto">
          <a:xfrm>
            <a:off x="3401845" y="2014449"/>
            <a:ext cx="2250299" cy="813522"/>
            <a:chOff x="1252498" y="2542393"/>
            <a:chExt cx="1872303" cy="598967"/>
          </a:xfrm>
        </p:grpSpPr>
        <p:sp>
          <p:nvSpPr>
            <p:cNvPr id="3" name="Flowchart: Decision 2"/>
            <p:cNvSpPr/>
            <p:nvPr/>
          </p:nvSpPr>
          <p:spPr>
            <a:xfrm>
              <a:off x="1252498" y="2542393"/>
              <a:ext cx="1872303" cy="598967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108" dirty="0">
                <a:solidFill>
                  <a:schemeClr val="tx1"/>
                </a:solidFill>
              </a:endParaRPr>
            </a:p>
          </p:txBody>
        </p:sp>
        <p:sp>
          <p:nvSpPr>
            <p:cNvPr id="64554" name="Rectangle 5"/>
            <p:cNvSpPr>
              <a:spLocks noChangeArrowheads="1"/>
            </p:cNvSpPr>
            <p:nvPr/>
          </p:nvSpPr>
          <p:spPr bwMode="auto">
            <a:xfrm>
              <a:off x="1436918" y="2592033"/>
              <a:ext cx="1500721" cy="507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92" dirty="0"/>
                <a:t>Found</a:t>
              </a:r>
            </a:p>
            <a:p>
              <a:pPr algn="ctr"/>
              <a:r>
                <a:rPr lang="en-US" sz="1292" dirty="0"/>
                <a:t>BTB entry with predict</a:t>
              </a:r>
            </a:p>
            <a:p>
              <a:pPr algn="ctr"/>
              <a:r>
                <a:rPr lang="en-US" sz="1292" dirty="0"/>
                <a:t>taken?</a:t>
              </a:r>
            </a:p>
          </p:txBody>
        </p:sp>
      </p:grpSp>
      <p:sp>
        <p:nvSpPr>
          <p:cNvPr id="8" name="Flowchart: Process 7"/>
          <p:cNvSpPr/>
          <p:nvPr/>
        </p:nvSpPr>
        <p:spPr>
          <a:xfrm>
            <a:off x="1422401" y="1664221"/>
            <a:ext cx="1306513" cy="354623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Increment PC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6296026" y="1661289"/>
            <a:ext cx="1803400" cy="35315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PC = target address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1783398" y="5175079"/>
            <a:ext cx="2968626" cy="991061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203" tIns="0" rIns="42203" bIns="0" anchor="ctr"/>
          <a:lstStyle/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Enter branch &amp; target address,</a:t>
            </a:r>
          </a:p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and set prediction in BTB entry.</a:t>
            </a:r>
          </a:p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Kill fetched instructions.</a:t>
            </a:r>
          </a:p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Restart PC at target address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5032375" y="5175078"/>
            <a:ext cx="2497138" cy="9910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77" b="1" u="sng" dirty="0" err="1">
                <a:solidFill>
                  <a:srgbClr val="FF0000"/>
                </a:solidFill>
              </a:rPr>
              <a:t>Mispredicted</a:t>
            </a:r>
            <a:r>
              <a:rPr lang="en-US" sz="1477" b="1" u="sng" dirty="0">
                <a:solidFill>
                  <a:srgbClr val="FF0000"/>
                </a:solidFill>
              </a:rPr>
              <a:t> branch</a:t>
            </a:r>
          </a:p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Kill fetched instructions</a:t>
            </a:r>
          </a:p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Update prediction bits</a:t>
            </a:r>
          </a:p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Restart PC after branch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864054" y="4844930"/>
            <a:ext cx="917575" cy="41323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Normal</a:t>
            </a:r>
          </a:p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Execution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5832475" y="2071350"/>
            <a:ext cx="306388" cy="23592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2805113" y="2071350"/>
            <a:ext cx="476250" cy="23592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7" name="Elbow Connector 26"/>
          <p:cNvCxnSpPr>
            <a:stCxn id="8" idx="0"/>
            <a:endCxn id="5" idx="1"/>
          </p:cNvCxnSpPr>
          <p:nvPr/>
        </p:nvCxnSpPr>
        <p:spPr>
          <a:xfrm rot="5400000" flipH="1" flipV="1">
            <a:off x="2393340" y="1174662"/>
            <a:ext cx="171878" cy="80724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0"/>
            <a:endCxn id="5" idx="3"/>
          </p:cNvCxnSpPr>
          <p:nvPr/>
        </p:nvCxnSpPr>
        <p:spPr>
          <a:xfrm rot="16200000" flipV="1">
            <a:off x="6597315" y="1060879"/>
            <a:ext cx="168947" cy="1031875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" idx="3"/>
            <a:endCxn id="9" idx="2"/>
          </p:cNvCxnSpPr>
          <p:nvPr/>
        </p:nvCxnSpPr>
        <p:spPr>
          <a:xfrm flipV="1">
            <a:off x="5652144" y="2014447"/>
            <a:ext cx="1545582" cy="40676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" idx="1"/>
            <a:endCxn id="8" idx="2"/>
          </p:cNvCxnSpPr>
          <p:nvPr/>
        </p:nvCxnSpPr>
        <p:spPr>
          <a:xfrm rot="10800000">
            <a:off x="2075659" y="2018843"/>
            <a:ext cx="1326187" cy="402367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63" idx="0"/>
          </p:cNvCxnSpPr>
          <p:nvPr/>
        </p:nvCxnSpPr>
        <p:spPr>
          <a:xfrm>
            <a:off x="2503917" y="2422794"/>
            <a:ext cx="0" cy="6689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34" name="Group 49"/>
          <p:cNvGrpSpPr>
            <a:grpSpLocks/>
          </p:cNvGrpSpPr>
          <p:nvPr/>
        </p:nvGrpSpPr>
        <p:grpSpPr bwMode="auto">
          <a:xfrm>
            <a:off x="6475138" y="4214373"/>
            <a:ext cx="1176337" cy="794529"/>
            <a:chOff x="1192360" y="3908074"/>
            <a:chExt cx="1176164" cy="673076"/>
          </a:xfrm>
        </p:grpSpPr>
        <p:sp>
          <p:nvSpPr>
            <p:cNvPr id="52" name="Flowchart: Decision 51"/>
            <p:cNvSpPr/>
            <p:nvPr/>
          </p:nvSpPr>
          <p:spPr>
            <a:xfrm>
              <a:off x="1192360" y="3908074"/>
              <a:ext cx="1176164" cy="67307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108" dirty="0">
                <a:solidFill>
                  <a:schemeClr val="tx1"/>
                </a:solidFill>
              </a:endParaRPr>
            </a:p>
          </p:txBody>
        </p:sp>
        <p:sp>
          <p:nvSpPr>
            <p:cNvPr id="64550" name="Rectangle 52"/>
            <p:cNvSpPr>
              <a:spLocks noChangeArrowheads="1"/>
            </p:cNvSpPr>
            <p:nvPr/>
          </p:nvSpPr>
          <p:spPr bwMode="auto">
            <a:xfrm>
              <a:off x="1388301" y="4018053"/>
              <a:ext cx="779266" cy="415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92" dirty="0"/>
                <a:t>Taken</a:t>
              </a:r>
            </a:p>
            <a:p>
              <a:pPr algn="ctr"/>
              <a:r>
                <a:rPr lang="en-US" sz="1292" dirty="0"/>
                <a:t>branch?</a:t>
              </a:r>
            </a:p>
          </p:txBody>
        </p:sp>
      </p:grpSp>
      <p:cxnSp>
        <p:nvCxnSpPr>
          <p:cNvPr id="51" name="Straight Arrow Connector 50"/>
          <p:cNvCxnSpPr>
            <a:endCxn id="52" idx="0"/>
          </p:cNvCxnSpPr>
          <p:nvPr/>
        </p:nvCxnSpPr>
        <p:spPr>
          <a:xfrm>
            <a:off x="7063306" y="2422794"/>
            <a:ext cx="0" cy="17915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1" name="Flowchart: Process 80"/>
          <p:cNvSpPr/>
          <p:nvPr/>
        </p:nvSpPr>
        <p:spPr>
          <a:xfrm>
            <a:off x="6256062" y="4357538"/>
            <a:ext cx="268287" cy="23592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92" name="Flowchart: Process 91"/>
          <p:cNvSpPr/>
          <p:nvPr/>
        </p:nvSpPr>
        <p:spPr>
          <a:xfrm>
            <a:off x="7714974" y="4357538"/>
            <a:ext cx="377825" cy="23592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1038225" y="2931702"/>
            <a:ext cx="7648575" cy="0"/>
          </a:xfrm>
          <a:prstGeom prst="line">
            <a:avLst/>
          </a:prstGeom>
          <a:ln w="19050">
            <a:prstDash val="dash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 bwMode="auto">
          <a:xfrm>
            <a:off x="1038225" y="4011846"/>
            <a:ext cx="7648575" cy="0"/>
          </a:xfrm>
          <a:prstGeom prst="line">
            <a:avLst/>
          </a:prstGeom>
          <a:ln w="19050">
            <a:prstDash val="dash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43" name="Group 193"/>
          <p:cNvGrpSpPr>
            <a:grpSpLocks/>
          </p:cNvGrpSpPr>
          <p:nvPr/>
        </p:nvGrpSpPr>
        <p:grpSpPr bwMode="auto">
          <a:xfrm>
            <a:off x="461964" y="1195602"/>
            <a:ext cx="369887" cy="5023844"/>
            <a:chOff x="563304" y="827533"/>
            <a:chExt cx="369333" cy="5443438"/>
          </a:xfrm>
        </p:grpSpPr>
        <p:sp>
          <p:nvSpPr>
            <p:cNvPr id="64544" name="TextBox 121"/>
            <p:cNvSpPr txBox="1">
              <a:spLocks noChangeArrowheads="1"/>
            </p:cNvSpPr>
            <p:nvPr/>
          </p:nvSpPr>
          <p:spPr bwMode="auto">
            <a:xfrm rot="16200000">
              <a:off x="-192581" y="1583419"/>
              <a:ext cx="1881103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FF0000"/>
                  </a:solidFill>
                </a:rPr>
                <a:t>IF</a:t>
              </a:r>
            </a:p>
          </p:txBody>
        </p:sp>
        <p:sp>
          <p:nvSpPr>
            <p:cNvPr id="64545" name="TextBox 122"/>
            <p:cNvSpPr txBox="1">
              <a:spLocks noChangeArrowheads="1"/>
            </p:cNvSpPr>
            <p:nvPr/>
          </p:nvSpPr>
          <p:spPr bwMode="auto">
            <a:xfrm rot="16200000">
              <a:off x="160488" y="3111453"/>
              <a:ext cx="117496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FF0000"/>
                  </a:solidFill>
                </a:rPr>
                <a:t>ID</a:t>
              </a:r>
            </a:p>
          </p:txBody>
        </p:sp>
        <p:sp>
          <p:nvSpPr>
            <p:cNvPr id="64546" name="TextBox 123"/>
            <p:cNvSpPr txBox="1">
              <a:spLocks noChangeArrowheads="1"/>
            </p:cNvSpPr>
            <p:nvPr/>
          </p:nvSpPr>
          <p:spPr bwMode="auto">
            <a:xfrm rot="16200000">
              <a:off x="-445714" y="4892620"/>
              <a:ext cx="2387369" cy="3693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>
                  <a:solidFill>
                    <a:srgbClr val="FF0000"/>
                  </a:solidFill>
                </a:rPr>
                <a:t>EX</a:t>
              </a:r>
            </a:p>
          </p:txBody>
        </p:sp>
      </p:grpSp>
      <p:sp>
        <p:nvSpPr>
          <p:cNvPr id="14" name="Freeform 13"/>
          <p:cNvSpPr/>
          <p:nvPr/>
        </p:nvSpPr>
        <p:spPr>
          <a:xfrm>
            <a:off x="7640570" y="4617510"/>
            <a:ext cx="557628" cy="533103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49"/>
          <p:cNvGrpSpPr>
            <a:grpSpLocks/>
          </p:cNvGrpSpPr>
          <p:nvPr/>
        </p:nvGrpSpPr>
        <p:grpSpPr bwMode="auto">
          <a:xfrm>
            <a:off x="1911987" y="4214373"/>
            <a:ext cx="1176337" cy="794529"/>
            <a:chOff x="1192360" y="3908074"/>
            <a:chExt cx="1176164" cy="673076"/>
          </a:xfrm>
        </p:grpSpPr>
        <p:sp>
          <p:nvSpPr>
            <p:cNvPr id="55" name="Flowchart: Decision 54"/>
            <p:cNvSpPr/>
            <p:nvPr/>
          </p:nvSpPr>
          <p:spPr>
            <a:xfrm>
              <a:off x="1192360" y="3908074"/>
              <a:ext cx="1176164" cy="67307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108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388301" y="4018053"/>
              <a:ext cx="779266" cy="415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92" dirty="0"/>
                <a:t>Taken</a:t>
              </a:r>
            </a:p>
            <a:p>
              <a:pPr algn="ctr"/>
              <a:r>
                <a:rPr lang="en-US" sz="1292" dirty="0"/>
                <a:t>branch?</a:t>
              </a:r>
            </a:p>
          </p:txBody>
        </p:sp>
      </p:grpSp>
      <p:sp>
        <p:nvSpPr>
          <p:cNvPr id="58" name="Freeform 57"/>
          <p:cNvSpPr/>
          <p:nvPr/>
        </p:nvSpPr>
        <p:spPr>
          <a:xfrm>
            <a:off x="3088323" y="4617510"/>
            <a:ext cx="168275" cy="557568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flipH="1">
            <a:off x="6284658" y="4617510"/>
            <a:ext cx="190480" cy="557568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 flipH="1">
            <a:off x="1331568" y="4605278"/>
            <a:ext cx="580416" cy="236293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49"/>
          <p:cNvGrpSpPr>
            <a:grpSpLocks/>
          </p:cNvGrpSpPr>
          <p:nvPr/>
        </p:nvGrpSpPr>
        <p:grpSpPr bwMode="auto">
          <a:xfrm>
            <a:off x="2025160" y="3091762"/>
            <a:ext cx="957514" cy="415442"/>
            <a:chOff x="1192360" y="3978463"/>
            <a:chExt cx="1176164" cy="351937"/>
          </a:xfrm>
        </p:grpSpPr>
        <p:sp>
          <p:nvSpPr>
            <p:cNvPr id="63" name="Flowchart: Decision 62"/>
            <p:cNvSpPr/>
            <p:nvPr/>
          </p:nvSpPr>
          <p:spPr>
            <a:xfrm>
              <a:off x="1192360" y="3978463"/>
              <a:ext cx="1176164" cy="351937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108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52"/>
            <p:cNvSpPr>
              <a:spLocks noChangeArrowheads="1"/>
            </p:cNvSpPr>
            <p:nvPr/>
          </p:nvSpPr>
          <p:spPr bwMode="auto">
            <a:xfrm>
              <a:off x="1360297" y="4048843"/>
              <a:ext cx="835272" cy="246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92" dirty="0"/>
                <a:t>Jump?</a:t>
              </a:r>
            </a:p>
          </p:txBody>
        </p:sp>
      </p:grpSp>
      <p:cxnSp>
        <p:nvCxnSpPr>
          <p:cNvPr id="82" name="Straight Arrow Connector 81"/>
          <p:cNvCxnSpPr>
            <a:stCxn id="63" idx="2"/>
            <a:endCxn id="55" idx="0"/>
          </p:cNvCxnSpPr>
          <p:nvPr/>
        </p:nvCxnSpPr>
        <p:spPr>
          <a:xfrm flipH="1">
            <a:off x="2500155" y="3507204"/>
            <a:ext cx="3762" cy="7071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6" name="Flowchart: Process 85"/>
          <p:cNvSpPr/>
          <p:nvPr/>
        </p:nvSpPr>
        <p:spPr>
          <a:xfrm>
            <a:off x="2145012" y="3679496"/>
            <a:ext cx="266700" cy="23592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7" name="Flowchart: Process 86"/>
          <p:cNvSpPr/>
          <p:nvPr/>
        </p:nvSpPr>
        <p:spPr>
          <a:xfrm>
            <a:off x="3288008" y="3076644"/>
            <a:ext cx="3354269" cy="769026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203" tIns="0" rIns="42203" bIns="0" anchor="ctr"/>
          <a:lstStyle/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Enter jump &amp; target address in BTB</a:t>
            </a:r>
          </a:p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Kill fetched instruction.</a:t>
            </a:r>
          </a:p>
          <a:p>
            <a:pPr algn="ctr">
              <a:defRPr/>
            </a:pPr>
            <a:r>
              <a:rPr lang="en-US" sz="1477" dirty="0">
                <a:solidFill>
                  <a:schemeClr val="tx1"/>
                </a:solidFill>
              </a:rPr>
              <a:t>Restart PC at jump target address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90323" y="3299483"/>
            <a:ext cx="26627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2895556" y="3028130"/>
            <a:ext cx="306387" cy="23592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92" dirty="0">
                <a:solidFill>
                  <a:schemeClr val="tx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7804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0996"/>
            <a:ext cx="8229600" cy="3216534"/>
          </a:xfrm>
        </p:spPr>
        <p:txBody>
          <a:bodyPr lIns="0" rIns="0"/>
          <a:lstStyle/>
          <a:p>
            <a:pPr eaLnBrk="1" hangingPunct="1">
              <a:spcBef>
                <a:spcPct val="55000"/>
              </a:spcBef>
            </a:pPr>
            <a:r>
              <a:rPr lang="en-US" dirty="0" smtClean="0"/>
              <a:t>Prediction is just a hint that is assumed to be correct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 smtClean="0"/>
              <a:t>If incorrect then fetched instructions are killed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 smtClean="0"/>
              <a:t>1-bit prediction scheme is simplest to implement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dirty="0" smtClean="0"/>
              <a:t>1 bit per branch instruction (associated with BTB entry)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dirty="0" smtClean="0"/>
              <a:t>Record last outcome of a branch instruction (Taken/Not taken)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dirty="0" smtClean="0"/>
              <a:t>Use last outcome to predict future behavior of a branch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1-bit Prediction Scheme</a:t>
            </a:r>
          </a:p>
        </p:txBody>
      </p:sp>
      <p:grpSp>
        <p:nvGrpSpPr>
          <p:cNvPr id="4" name="Group 3"/>
          <p:cNvGrpSpPr/>
          <p:nvPr/>
        </p:nvGrpSpPr>
        <p:grpSpPr>
          <a:xfrm flipH="1">
            <a:off x="1768435" y="4683021"/>
            <a:ext cx="5020817" cy="1280709"/>
            <a:chOff x="856953" y="3742377"/>
            <a:chExt cx="5020817" cy="1280709"/>
          </a:xfrm>
        </p:grpSpPr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 flipH="1" flipV="1">
              <a:off x="2652544" y="4184071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2476" name="Group 18"/>
            <p:cNvGrpSpPr>
              <a:grpSpLocks/>
            </p:cNvGrpSpPr>
            <p:nvPr/>
          </p:nvGrpSpPr>
          <p:grpSpPr bwMode="auto">
            <a:xfrm>
              <a:off x="3496660" y="3895724"/>
              <a:ext cx="1305770" cy="1004887"/>
              <a:chOff x="4964" y="3398"/>
              <a:chExt cx="548" cy="461"/>
            </a:xfrm>
          </p:grpSpPr>
          <p:sp>
            <p:nvSpPr>
              <p:cNvPr id="62489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0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Not</a:t>
                </a:r>
                <a:r>
                  <a:rPr lang="en-US" sz="16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1600" b="1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2478" name="Line 22"/>
            <p:cNvSpPr>
              <a:spLocks noChangeShapeType="1"/>
            </p:cNvSpPr>
            <p:nvPr/>
          </p:nvSpPr>
          <p:spPr bwMode="auto">
            <a:xfrm flipV="1">
              <a:off x="2652544" y="4627562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81" name="Text Box 25"/>
            <p:cNvSpPr txBox="1">
              <a:spLocks noChangeArrowheads="1"/>
            </p:cNvSpPr>
            <p:nvPr/>
          </p:nvSpPr>
          <p:spPr bwMode="auto">
            <a:xfrm>
              <a:off x="856953" y="3742377"/>
              <a:ext cx="672696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/>
                <a:t>Taken</a:t>
              </a:r>
            </a:p>
          </p:txBody>
        </p:sp>
        <p:grpSp>
          <p:nvGrpSpPr>
            <p:cNvPr id="33" name="Group 18"/>
            <p:cNvGrpSpPr>
              <a:grpSpLocks/>
            </p:cNvGrpSpPr>
            <p:nvPr/>
          </p:nvGrpSpPr>
          <p:grpSpPr bwMode="auto">
            <a:xfrm>
              <a:off x="1384385" y="3926084"/>
              <a:ext cx="1305770" cy="1004887"/>
              <a:chOff x="4964" y="3398"/>
              <a:chExt cx="548" cy="461"/>
            </a:xfrm>
          </p:grpSpPr>
          <p:sp>
            <p:nvSpPr>
              <p:cNvPr id="34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" name="Arc 2"/>
            <p:cNvSpPr/>
            <p:nvPr/>
          </p:nvSpPr>
          <p:spPr>
            <a:xfrm>
              <a:off x="1000335" y="4108552"/>
              <a:ext cx="499265" cy="472972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flipH="1">
              <a:off x="4687215" y="4091821"/>
              <a:ext cx="499265" cy="472972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5205074" y="4053418"/>
              <a:ext cx="672696" cy="527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/>
                <a:t>Not</a:t>
              </a:r>
            </a:p>
            <a:p>
              <a:pPr algn="ctr">
                <a:spcBef>
                  <a:spcPts val="0"/>
                </a:spcBef>
              </a:pPr>
              <a:r>
                <a:rPr lang="en-US" sz="1600" dirty="0" smtClean="0"/>
                <a:t>Taken</a:t>
              </a:r>
              <a:endParaRPr lang="en-US" sz="1600" dirty="0"/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2574941" y="4657960"/>
              <a:ext cx="1123984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 smtClean="0"/>
                <a:t>Not Taken</a:t>
              </a:r>
              <a:endParaRPr lang="en-US" sz="1600" dirty="0"/>
            </a:p>
          </p:txBody>
        </p:sp>
        <p:sp>
          <p:nvSpPr>
            <p:cNvPr id="41" name="Text Box 25"/>
            <p:cNvSpPr txBox="1">
              <a:spLocks noChangeArrowheads="1"/>
            </p:cNvSpPr>
            <p:nvPr/>
          </p:nvSpPr>
          <p:spPr bwMode="auto">
            <a:xfrm>
              <a:off x="2834202" y="3895724"/>
              <a:ext cx="672696" cy="263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/>
                <a:t>Taken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27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1-Bit Predictor: Shortcoming</a:t>
            </a:r>
            <a:endParaRPr lang="en-AU"/>
          </a:p>
        </p:txBody>
      </p:sp>
      <p:sp>
        <p:nvSpPr>
          <p:cNvPr id="444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1" y="1125538"/>
            <a:ext cx="8229599" cy="2188247"/>
          </a:xfrm>
        </p:spPr>
        <p:txBody>
          <a:bodyPr/>
          <a:lstStyle/>
          <a:p>
            <a:r>
              <a:rPr lang="en-US" sz="2800" dirty="0"/>
              <a:t>Inner loop </a:t>
            </a:r>
            <a:r>
              <a:rPr lang="en-US" sz="2800" dirty="0" smtClean="0"/>
              <a:t>branch </a:t>
            </a:r>
            <a:r>
              <a:rPr lang="en-US" sz="2800" dirty="0" err="1"/>
              <a:t>mispredicted</a:t>
            </a:r>
            <a:r>
              <a:rPr lang="en-US" sz="2800" dirty="0"/>
              <a:t> twice</a:t>
            </a:r>
            <a:r>
              <a:rPr lang="en-US" sz="2800" dirty="0" smtClean="0"/>
              <a:t>!</a:t>
            </a:r>
          </a:p>
          <a:p>
            <a:pPr lvl="1"/>
            <a:r>
              <a:rPr lang="en-US" sz="2400" dirty="0" err="1"/>
              <a:t>Mispredict</a:t>
            </a:r>
            <a:r>
              <a:rPr lang="en-US" sz="2400" dirty="0"/>
              <a:t> </a:t>
            </a:r>
            <a:r>
              <a:rPr lang="en-US" sz="2400" u="sng" dirty="0"/>
              <a:t>as taken</a:t>
            </a:r>
            <a:r>
              <a:rPr lang="en-US" sz="2400" dirty="0"/>
              <a:t> on last iteration of inner </a:t>
            </a:r>
            <a:r>
              <a:rPr lang="en-US" sz="2400" dirty="0" smtClean="0"/>
              <a:t>loop</a:t>
            </a:r>
          </a:p>
          <a:p>
            <a:pPr lvl="1"/>
            <a:r>
              <a:rPr lang="en-US" sz="2400" dirty="0"/>
              <a:t>Then </a:t>
            </a:r>
            <a:r>
              <a:rPr lang="en-US" sz="2400" dirty="0" err="1"/>
              <a:t>mispredict</a:t>
            </a:r>
            <a:r>
              <a:rPr lang="en-US" sz="2400" dirty="0"/>
              <a:t> </a:t>
            </a:r>
            <a:r>
              <a:rPr lang="en-US" sz="2400" u="sng" dirty="0"/>
              <a:t>as not taken</a:t>
            </a:r>
            <a:r>
              <a:rPr lang="en-US" sz="2400" dirty="0"/>
              <a:t> on first iteration of inner loop next time </a:t>
            </a:r>
            <a:r>
              <a:rPr lang="en-US" sz="2400" dirty="0" smtClean="0"/>
              <a:t>around</a:t>
            </a:r>
            <a:endParaRPr lang="en-US" sz="2400" dirty="0"/>
          </a:p>
          <a:p>
            <a:pPr lvl="1"/>
            <a:endParaRPr lang="en-AU" dirty="0"/>
          </a:p>
        </p:txBody>
      </p:sp>
      <p:grpSp>
        <p:nvGrpSpPr>
          <p:cNvPr id="2" name="Group 1"/>
          <p:cNvGrpSpPr/>
          <p:nvPr/>
        </p:nvGrpSpPr>
        <p:grpSpPr>
          <a:xfrm>
            <a:off x="2131083" y="3544215"/>
            <a:ext cx="4322762" cy="2225675"/>
            <a:chOff x="1617663" y="1916113"/>
            <a:chExt cx="4322762" cy="2225675"/>
          </a:xfrm>
        </p:grpSpPr>
        <p:sp>
          <p:nvSpPr>
            <p:cNvPr id="444418" name="Rectangle 2"/>
            <p:cNvSpPr>
              <a:spLocks noChangeArrowheads="1"/>
            </p:cNvSpPr>
            <p:nvPr/>
          </p:nvSpPr>
          <p:spPr bwMode="auto">
            <a:xfrm>
              <a:off x="2700338" y="3140075"/>
              <a:ext cx="2447925" cy="431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21" name="Text Box 5"/>
            <p:cNvSpPr txBox="1">
              <a:spLocks noChangeArrowheads="1"/>
            </p:cNvSpPr>
            <p:nvPr/>
          </p:nvSpPr>
          <p:spPr bwMode="auto">
            <a:xfrm>
              <a:off x="1617663" y="1916113"/>
              <a:ext cx="3536950" cy="2225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>
                  <a:latin typeface="Lucida Console" pitchFamily="49" charset="0"/>
                </a:rPr>
                <a:t>outer: …</a:t>
              </a:r>
              <a:br>
                <a:rPr lang="en-US" sz="2000" dirty="0">
                  <a:latin typeface="Lucida Console" pitchFamily="49" charset="0"/>
                </a:rPr>
              </a:br>
              <a:r>
                <a:rPr lang="en-US" sz="2000" dirty="0">
                  <a:latin typeface="Lucida Console" pitchFamily="49" charset="0"/>
                </a:rPr>
                <a:t>       …</a:t>
              </a:r>
              <a:br>
                <a:rPr lang="en-US" sz="2000" dirty="0">
                  <a:latin typeface="Lucida Console" pitchFamily="49" charset="0"/>
                </a:rPr>
              </a:br>
              <a:r>
                <a:rPr lang="en-US" sz="2000" dirty="0">
                  <a:latin typeface="Lucida Console" pitchFamily="49" charset="0"/>
                </a:rPr>
                <a:t>inner: …</a:t>
              </a:r>
            </a:p>
            <a:p>
              <a:pPr algn="l"/>
              <a:r>
                <a:rPr lang="en-US" sz="2000" dirty="0">
                  <a:latin typeface="Lucida Console" pitchFamily="49" charset="0"/>
                </a:rPr>
                <a:t>       …</a:t>
              </a:r>
            </a:p>
            <a:p>
              <a:pPr algn="l"/>
              <a:r>
                <a:rPr lang="en-US" sz="2000" dirty="0">
                  <a:latin typeface="Lucida Console" pitchFamily="49" charset="0"/>
                </a:rPr>
                <a:t>       </a:t>
              </a:r>
              <a:r>
                <a:rPr lang="en-US" sz="2000" dirty="0" err="1" smtClean="0">
                  <a:latin typeface="Lucida Console" pitchFamily="49" charset="0"/>
                </a:rPr>
                <a:t>bne</a:t>
              </a:r>
              <a:r>
                <a:rPr lang="en-US" sz="2000" dirty="0" smtClean="0">
                  <a:latin typeface="Lucida Console" pitchFamily="49" charset="0"/>
                </a:rPr>
                <a:t> </a:t>
              </a:r>
              <a:r>
                <a:rPr lang="en-US" sz="2000" dirty="0">
                  <a:latin typeface="Lucida Console" pitchFamily="49" charset="0"/>
                </a:rPr>
                <a:t>…, …, inner</a:t>
              </a:r>
              <a:br>
                <a:rPr lang="en-US" sz="2000" dirty="0">
                  <a:latin typeface="Lucida Console" pitchFamily="49" charset="0"/>
                </a:rPr>
              </a:br>
              <a:r>
                <a:rPr lang="en-US" sz="2000" dirty="0">
                  <a:latin typeface="Lucida Console" pitchFamily="49" charset="0"/>
                </a:rPr>
                <a:t>       …</a:t>
              </a:r>
              <a:br>
                <a:rPr lang="en-US" sz="2000" dirty="0">
                  <a:latin typeface="Lucida Console" pitchFamily="49" charset="0"/>
                </a:rPr>
              </a:br>
              <a:r>
                <a:rPr lang="en-US" sz="2000" dirty="0">
                  <a:latin typeface="Lucida Console" pitchFamily="49" charset="0"/>
                </a:rPr>
                <a:t>       </a:t>
              </a:r>
              <a:r>
                <a:rPr lang="en-US" sz="2000" dirty="0" err="1" smtClean="0">
                  <a:latin typeface="Lucida Console" pitchFamily="49" charset="0"/>
                </a:rPr>
                <a:t>bne</a:t>
              </a:r>
              <a:r>
                <a:rPr lang="en-US" sz="2000" dirty="0" smtClean="0">
                  <a:latin typeface="Lucida Console" pitchFamily="49" charset="0"/>
                </a:rPr>
                <a:t> </a:t>
              </a:r>
              <a:r>
                <a:rPr lang="en-US" sz="2000" dirty="0">
                  <a:latin typeface="Lucida Console" pitchFamily="49" charset="0"/>
                </a:rPr>
                <a:t>…, …, outer</a:t>
              </a:r>
              <a:endParaRPr lang="en-AU" sz="2000" dirty="0">
                <a:latin typeface="Lucida Console" pitchFamily="49" charset="0"/>
              </a:endParaRPr>
            </a:p>
          </p:txBody>
        </p:sp>
        <p:sp>
          <p:nvSpPr>
            <p:cNvPr id="444422" name="Line 6"/>
            <p:cNvSpPr>
              <a:spLocks noChangeShapeType="1"/>
            </p:cNvSpPr>
            <p:nvPr/>
          </p:nvSpPr>
          <p:spPr bwMode="auto">
            <a:xfrm>
              <a:off x="5219700" y="3378200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23" name="Line 7"/>
            <p:cNvSpPr>
              <a:spLocks noChangeShapeType="1"/>
            </p:cNvSpPr>
            <p:nvPr/>
          </p:nvSpPr>
          <p:spPr bwMode="auto">
            <a:xfrm flipV="1">
              <a:off x="5580063" y="2730500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24" name="Line 8"/>
            <p:cNvSpPr>
              <a:spLocks noChangeShapeType="1"/>
            </p:cNvSpPr>
            <p:nvPr/>
          </p:nvSpPr>
          <p:spPr bwMode="auto">
            <a:xfrm flipH="1">
              <a:off x="4356100" y="2730500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25" name="Line 9"/>
            <p:cNvSpPr>
              <a:spLocks noChangeShapeType="1"/>
            </p:cNvSpPr>
            <p:nvPr/>
          </p:nvSpPr>
          <p:spPr bwMode="auto">
            <a:xfrm>
              <a:off x="5219700" y="395446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26" name="Line 10"/>
            <p:cNvSpPr>
              <a:spLocks noChangeShapeType="1"/>
            </p:cNvSpPr>
            <p:nvPr/>
          </p:nvSpPr>
          <p:spPr bwMode="auto">
            <a:xfrm flipV="1">
              <a:off x="5940425" y="2082800"/>
              <a:ext cx="0" cy="1871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27" name="Line 11"/>
            <p:cNvSpPr>
              <a:spLocks noChangeShapeType="1"/>
            </p:cNvSpPr>
            <p:nvPr/>
          </p:nvSpPr>
          <p:spPr bwMode="auto">
            <a:xfrm flipH="1">
              <a:off x="4356100" y="2082800"/>
              <a:ext cx="1584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62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3109967"/>
          </a:xfrm>
        </p:spPr>
        <p:txBody>
          <a:bodyPr lIns="0" rIns="0"/>
          <a:lstStyle/>
          <a:p>
            <a:pPr eaLnBrk="1" hangingPunct="1">
              <a:spcBef>
                <a:spcPct val="55000"/>
              </a:spcBef>
            </a:pPr>
            <a:r>
              <a:rPr lang="en-US" dirty="0" smtClean="0"/>
              <a:t>1-bit prediction scheme has a performance shortcoming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 smtClean="0"/>
              <a:t>2-bit prediction scheme works better and is often used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dirty="0" smtClean="0"/>
              <a:t>4 states: strong and weak predict taken / predict not taken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Implemented as a </a:t>
            </a:r>
            <a:r>
              <a:rPr lang="en-US" dirty="0">
                <a:solidFill>
                  <a:srgbClr val="FF0000"/>
                </a:solidFill>
              </a:rPr>
              <a:t>saturating </a:t>
            </a:r>
            <a:r>
              <a:rPr lang="en-US" dirty="0" smtClean="0">
                <a:solidFill>
                  <a:srgbClr val="FF0000"/>
                </a:solidFill>
              </a:rPr>
              <a:t>counter</a:t>
            </a:r>
            <a:endParaRPr lang="en-US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5000"/>
              </a:spcBef>
            </a:pPr>
            <a:r>
              <a:rPr lang="en-US" dirty="0" smtClean="0"/>
              <a:t>Counter is incremented to max=3 when branch outcome is taken</a:t>
            </a:r>
          </a:p>
          <a:p>
            <a:pPr lvl="1" eaLnBrk="1" hangingPunct="1">
              <a:spcBef>
                <a:spcPct val="55000"/>
              </a:spcBef>
            </a:pPr>
            <a:r>
              <a:rPr lang="en-US" dirty="0" smtClean="0"/>
              <a:t>Counter is decremented to min=0 when branch is not taken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2-bit Prediction Scheme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0608" y="4350720"/>
            <a:ext cx="7598935" cy="1766630"/>
            <a:chOff x="760608" y="4197100"/>
            <a:chExt cx="7598935" cy="1766630"/>
          </a:xfrm>
        </p:grpSpPr>
        <p:sp>
          <p:nvSpPr>
            <p:cNvPr id="65" name="Arc 64"/>
            <p:cNvSpPr/>
            <p:nvPr/>
          </p:nvSpPr>
          <p:spPr>
            <a:xfrm>
              <a:off x="7490780" y="4514731"/>
              <a:ext cx="499265" cy="472972"/>
            </a:xfrm>
            <a:prstGeom prst="arc">
              <a:avLst>
                <a:gd name="adj1" fmla="val 9261573"/>
                <a:gd name="adj2" fmla="val 1784555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136366" y="4836368"/>
              <a:ext cx="1123984" cy="1127362"/>
              <a:chOff x="1930684" y="4836368"/>
              <a:chExt cx="1123984" cy="1127362"/>
            </a:xfrm>
          </p:grpSpPr>
          <p:sp>
            <p:nvSpPr>
              <p:cNvPr id="58" name="Line 5"/>
              <p:cNvSpPr>
                <a:spLocks noChangeShapeType="1"/>
              </p:cNvSpPr>
              <p:nvPr/>
            </p:nvSpPr>
            <p:spPr bwMode="auto">
              <a:xfrm flipV="1">
                <a:off x="1973666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 smtClean="0"/>
                  <a:t>Not Taken</a:t>
                </a:r>
                <a:endParaRPr lang="en-US" sz="1600" dirty="0"/>
              </a:p>
            </p:txBody>
          </p:sp>
          <p:sp>
            <p:nvSpPr>
              <p:cNvPr id="61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Taken</a:t>
                </a:r>
                <a:endParaRPr lang="en-US" sz="1600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1950221" y="4836368"/>
              <a:ext cx="1123984" cy="1127362"/>
              <a:chOff x="1950221" y="4836368"/>
              <a:chExt cx="1123984" cy="1127362"/>
            </a:xfrm>
          </p:grpSpPr>
          <p:sp>
            <p:nvSpPr>
              <p:cNvPr id="34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50221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 smtClean="0"/>
                  <a:t>Not Taken</a:t>
                </a:r>
                <a:endParaRPr lang="en-US" sz="1600" dirty="0"/>
              </a:p>
            </p:txBody>
          </p:sp>
          <p:sp>
            <p:nvSpPr>
              <p:cNvPr id="43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Taken</a:t>
                </a:r>
                <a:endParaRPr lang="en-US" sz="1600" dirty="0"/>
              </a:p>
            </p:txBody>
          </p:sp>
        </p:grpSp>
        <p:grpSp>
          <p:nvGrpSpPr>
            <p:cNvPr id="35" name="Group 18"/>
            <p:cNvGrpSpPr>
              <a:grpSpLocks/>
            </p:cNvGrpSpPr>
            <p:nvPr/>
          </p:nvGrpSpPr>
          <p:grpSpPr bwMode="auto">
            <a:xfrm flipH="1">
              <a:off x="760608" y="4839154"/>
              <a:ext cx="1305770" cy="1004887"/>
              <a:chOff x="4964" y="3398"/>
              <a:chExt cx="548" cy="461"/>
            </a:xfrm>
          </p:grpSpPr>
          <p:sp>
            <p:nvSpPr>
              <p:cNvPr id="46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Strong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Not</a:t>
                </a:r>
                <a:r>
                  <a:rPr lang="en-US" sz="16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1600" b="1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 flipH="1">
              <a:off x="7394159" y="4201106"/>
              <a:ext cx="672696" cy="294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/>
                <a:t>Taken</a:t>
              </a:r>
            </a:p>
          </p:txBody>
        </p:sp>
        <p:grpSp>
          <p:nvGrpSpPr>
            <p:cNvPr id="38" name="Group 18"/>
            <p:cNvGrpSpPr>
              <a:grpSpLocks/>
            </p:cNvGrpSpPr>
            <p:nvPr/>
          </p:nvGrpSpPr>
          <p:grpSpPr bwMode="auto">
            <a:xfrm flipH="1">
              <a:off x="4941498" y="4839154"/>
              <a:ext cx="1305770" cy="1004887"/>
              <a:chOff x="4964" y="3398"/>
              <a:chExt cx="548" cy="461"/>
            </a:xfrm>
          </p:grpSpPr>
          <p:sp>
            <p:nvSpPr>
              <p:cNvPr id="44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Weak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Arc 39"/>
            <p:cNvSpPr/>
            <p:nvPr/>
          </p:nvSpPr>
          <p:spPr>
            <a:xfrm>
              <a:off x="1115550" y="4530633"/>
              <a:ext cx="499265" cy="472972"/>
            </a:xfrm>
            <a:prstGeom prst="arc">
              <a:avLst>
                <a:gd name="adj1" fmla="val 9261573"/>
                <a:gd name="adj2" fmla="val 1345151"/>
              </a:avLst>
            </a:prstGeom>
            <a:ln w="12700">
              <a:headEnd type="triangle" w="lg" len="lg"/>
              <a:tailEnd type="non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Box 25"/>
            <p:cNvSpPr txBox="1">
              <a:spLocks noChangeArrowheads="1"/>
            </p:cNvSpPr>
            <p:nvPr/>
          </p:nvSpPr>
          <p:spPr bwMode="auto">
            <a:xfrm flipH="1">
              <a:off x="846715" y="4197100"/>
              <a:ext cx="1075340" cy="302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en-US" sz="1600" dirty="0" smtClean="0"/>
                <a:t>Not Taken</a:t>
              </a:r>
              <a:endParaRPr lang="en-US" sz="1600" dirty="0"/>
            </a:p>
          </p:txBody>
        </p:sp>
        <p:grpSp>
          <p:nvGrpSpPr>
            <p:cNvPr id="48" name="Group 18"/>
            <p:cNvGrpSpPr>
              <a:grpSpLocks/>
            </p:cNvGrpSpPr>
            <p:nvPr/>
          </p:nvGrpSpPr>
          <p:grpSpPr bwMode="auto">
            <a:xfrm flipH="1">
              <a:off x="2843775" y="4839154"/>
              <a:ext cx="1305770" cy="1004887"/>
              <a:chOff x="4964" y="3398"/>
              <a:chExt cx="548" cy="461"/>
            </a:xfrm>
          </p:grpSpPr>
          <p:sp>
            <p:nvSpPr>
              <p:cNvPr id="49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Weak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Not</a:t>
                </a:r>
                <a:r>
                  <a:rPr lang="en-US" sz="16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1600" b="1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024091" y="4836368"/>
              <a:ext cx="1123984" cy="1127362"/>
              <a:chOff x="1930684" y="4836368"/>
              <a:chExt cx="1123984" cy="1127362"/>
            </a:xfrm>
          </p:grpSpPr>
          <p:sp>
            <p:nvSpPr>
              <p:cNvPr id="53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 smtClean="0"/>
                  <a:t>Not Taken</a:t>
                </a:r>
                <a:endParaRPr lang="en-US" sz="1600" dirty="0"/>
              </a:p>
            </p:txBody>
          </p:sp>
          <p:sp>
            <p:nvSpPr>
              <p:cNvPr id="56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en-US" sz="1600" dirty="0" smtClean="0"/>
                  <a:t>Taken</a:t>
                </a:r>
                <a:endParaRPr lang="en-US" sz="1600" dirty="0"/>
              </a:p>
            </p:txBody>
          </p:sp>
        </p:grpSp>
        <p:grpSp>
          <p:nvGrpSpPr>
            <p:cNvPr id="62" name="Group 18"/>
            <p:cNvGrpSpPr>
              <a:grpSpLocks/>
            </p:cNvGrpSpPr>
            <p:nvPr/>
          </p:nvGrpSpPr>
          <p:grpSpPr bwMode="auto">
            <a:xfrm flipH="1">
              <a:off x="7053773" y="4839154"/>
              <a:ext cx="1305770" cy="1004887"/>
              <a:chOff x="4964" y="3398"/>
              <a:chExt cx="548" cy="461"/>
            </a:xfrm>
          </p:grpSpPr>
          <p:sp>
            <p:nvSpPr>
              <p:cNvPr id="63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Strong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Taken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86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Prediction Example- 1-bit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3" y="1335230"/>
            <a:ext cx="7596554" cy="24152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25" y="3837189"/>
            <a:ext cx="7602187" cy="212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421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Example- </a:t>
            </a:r>
            <a:r>
              <a:rPr lang="en-US" dirty="0" smtClean="0"/>
              <a:t>2-bit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3" y="1335230"/>
            <a:ext cx="7596554" cy="24152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085" y="3837190"/>
            <a:ext cx="7627146" cy="209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357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1143000"/>
            <a:ext cx="8424936" cy="5143500"/>
          </a:xfrm>
        </p:spPr>
        <p:txBody>
          <a:bodyPr/>
          <a:lstStyle/>
          <a:p>
            <a:r>
              <a:rPr lang="en-US" sz="2000" dirty="0"/>
              <a:t>Assume that a correctly predicted branch incurs zero stalls and a </a:t>
            </a:r>
            <a:r>
              <a:rPr lang="en-US" sz="2000" dirty="0" err="1"/>
              <a:t>mis</a:t>
            </a:r>
            <a:r>
              <a:rPr lang="en-US" sz="2000" dirty="0"/>
              <a:t>-predicted branch incurs 2 </a:t>
            </a:r>
            <a:r>
              <a:rPr lang="en-US" sz="2000" dirty="0" smtClean="0"/>
              <a:t>stall cycles. </a:t>
            </a:r>
            <a:r>
              <a:rPr lang="en-US" sz="2000" dirty="0"/>
              <a:t>Evaluate the average number of stalls per instruction for using the 1-bit and 2-bit predictors if 15% of the instructions are </a:t>
            </a:r>
            <a:r>
              <a:rPr lang="en-US" sz="2000" dirty="0" smtClean="0"/>
              <a:t>branches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1-bit Prediction</a:t>
            </a:r>
          </a:p>
          <a:p>
            <a:pPr lvl="1"/>
            <a:r>
              <a:rPr lang="en-US" sz="1800" dirty="0"/>
              <a:t>Average number of stalls per instruction = 0.15 </a:t>
            </a:r>
            <a:r>
              <a:rPr lang="en-US" sz="1800" dirty="0">
                <a:sym typeface="Symbol" panose="05050102010706020507" pitchFamily="18" charset="2"/>
              </a:rPr>
              <a:t></a:t>
            </a:r>
            <a:r>
              <a:rPr lang="en-US" sz="1800" dirty="0"/>
              <a:t> (1 – 0.417) </a:t>
            </a:r>
            <a:r>
              <a:rPr lang="en-US" sz="1800" dirty="0">
                <a:sym typeface="Symbol" panose="05050102010706020507" pitchFamily="18" charset="2"/>
              </a:rPr>
              <a:t></a:t>
            </a:r>
            <a:r>
              <a:rPr lang="en-US" sz="1800" dirty="0"/>
              <a:t> 2 = 0.1749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2-bit Prediction</a:t>
            </a:r>
          </a:p>
          <a:p>
            <a:pPr lvl="1"/>
            <a:r>
              <a:rPr lang="en-US" sz="1800" dirty="0"/>
              <a:t>Average number of stalls per instruction = 0.15 </a:t>
            </a:r>
            <a:r>
              <a:rPr lang="en-US" sz="1800" dirty="0">
                <a:sym typeface="Symbol" panose="05050102010706020507" pitchFamily="18" charset="2"/>
              </a:rPr>
              <a:t></a:t>
            </a:r>
            <a:r>
              <a:rPr lang="en-US" sz="1800" dirty="0"/>
              <a:t> (1 – 0.5) </a:t>
            </a:r>
            <a:r>
              <a:rPr lang="en-US" sz="1800" dirty="0">
                <a:sym typeface="Symbol" panose="05050102010706020507" pitchFamily="18" charset="2"/>
              </a:rPr>
              <a:t></a:t>
            </a:r>
            <a:r>
              <a:rPr lang="en-US" sz="1800" dirty="0"/>
              <a:t> 2 = 0.15</a:t>
            </a:r>
          </a:p>
        </p:txBody>
      </p:sp>
    </p:spTree>
    <p:extLst>
      <p:ext uri="{BB962C8B-B14F-4D97-AF65-F5344CB8AC3E}">
        <p14:creationId xmlns:p14="http://schemas.microsoft.com/office/powerpoint/2010/main" val="10006515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Branch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9084"/>
            <a:ext cx="8454565" cy="175592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1846" dirty="0"/>
              <a:t>Assume: Jump = 2%, Branch-Not-Taken = 5%, Branch-Taken = 15%</a:t>
            </a:r>
          </a:p>
          <a:p>
            <a:pPr>
              <a:lnSpc>
                <a:spcPct val="120000"/>
              </a:lnSpc>
            </a:pPr>
            <a:r>
              <a:rPr lang="en-US" sz="1846" dirty="0"/>
              <a:t>Assume a branch target buffer with hit rate = 90% for jump &amp; branch</a:t>
            </a:r>
          </a:p>
          <a:p>
            <a:pPr>
              <a:lnSpc>
                <a:spcPct val="120000"/>
              </a:lnSpc>
            </a:pPr>
            <a:r>
              <a:rPr lang="en-US" sz="1846" dirty="0"/>
              <a:t>Prediction accuracy for jump = 100%, for conditional branch = 95%</a:t>
            </a:r>
          </a:p>
          <a:p>
            <a:pPr>
              <a:lnSpc>
                <a:spcPct val="120000"/>
              </a:lnSpc>
            </a:pPr>
            <a:r>
              <a:rPr lang="en-US" sz="1846" dirty="0"/>
              <a:t>What is the impact on the CPI? (Ideal CPI = 1 if no control hazards)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88330" y="1160152"/>
          <a:ext cx="8191092" cy="139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3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0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71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Not Taken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2216" marB="4221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41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Predict</a:t>
                      </a:r>
                      <a:r>
                        <a:rPr lang="en-US" sz="1700" baseline="0" dirty="0" smtClean="0"/>
                        <a:t> not taken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Penalty = 1 cycle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 = 0 cycles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 = 2 cycles</a:t>
                      </a:r>
                      <a:endParaRPr lang="en-US" sz="1700" dirty="0"/>
                    </a:p>
                  </a:txBody>
                  <a:tcPr marT="42216" marB="422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41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Delayed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Penalty = 0 cycles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 = 0 cycles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Penalty</a:t>
                      </a:r>
                      <a:r>
                        <a:rPr lang="en-US" sz="1700" baseline="0" dirty="0" smtClean="0"/>
                        <a:t> = </a:t>
                      </a:r>
                      <a:r>
                        <a:rPr lang="en-US" sz="1700" dirty="0" smtClean="0"/>
                        <a:t>1 cycle</a:t>
                      </a:r>
                      <a:endParaRPr lang="en-US" sz="1700" dirty="0"/>
                    </a:p>
                  </a:txBody>
                  <a:tcPr marT="42216" marB="422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41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BTB</a:t>
                      </a:r>
                      <a:r>
                        <a:rPr lang="en-US" sz="1700" baseline="0" dirty="0" smtClean="0"/>
                        <a:t> Prediction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Penalty</a:t>
                      </a:r>
                      <a:r>
                        <a:rPr lang="en-US" sz="1700" baseline="0" dirty="0" smtClean="0"/>
                        <a:t> = 1 cycle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</a:t>
                      </a:r>
                      <a:r>
                        <a:rPr lang="en-US" sz="1700" baseline="0" dirty="0" smtClean="0"/>
                        <a:t> = 2 cycles</a:t>
                      </a:r>
                      <a:endParaRPr lang="en-US" sz="1700" dirty="0"/>
                    </a:p>
                  </a:txBody>
                  <a:tcPr marT="42216" marB="422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Penalty</a:t>
                      </a:r>
                      <a:r>
                        <a:rPr lang="en-US" sz="1700" baseline="0" dirty="0" smtClean="0"/>
                        <a:t> = 2 cycles</a:t>
                      </a:r>
                      <a:endParaRPr lang="en-US" sz="1700" dirty="0"/>
                    </a:p>
                  </a:txBody>
                  <a:tcPr marT="42216" marB="4221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88330" y="4536539"/>
          <a:ext cx="8191092" cy="49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1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8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4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61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852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000" marR="0" marT="42216" marB="422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 2%</a:t>
                      </a:r>
                    </a:p>
                  </a:txBody>
                  <a:tcPr marL="0" marR="0" marT="42216" marB="422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NT = 5%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2216" marB="422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 = 15%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2216" marB="422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CPI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2216" marB="422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8330" y="5035069"/>
          <a:ext cx="8191092" cy="3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1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8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4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61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2416">
                <a:tc>
                  <a:txBody>
                    <a:bodyPr/>
                    <a:lstStyle/>
                    <a:p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Predict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not taken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0.02 × 1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0.15 × 2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= 0.30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1+0.32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88330" y="5450509"/>
          <a:ext cx="8191092" cy="3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1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8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4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61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2416">
                <a:tc>
                  <a:txBody>
                    <a:bodyPr/>
                    <a:lstStyle/>
                    <a:p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Delayed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0.15 × 1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= 0.15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1+0.15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88330" y="5816294"/>
          <a:ext cx="8191092" cy="3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1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8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4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61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2416">
                <a:tc>
                  <a:txBody>
                    <a:bodyPr/>
                    <a:lstStyle/>
                    <a:p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BTB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Prediction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0.02×0.1×1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0.05×0.9×0.05×2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0.15×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0.9×0.05)×2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1+0.05</a:t>
                      </a:r>
                      <a:endParaRPr lang="en-US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1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Synchronous Pipeline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43887" cy="4525962"/>
          </a:xfrm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Uses </a:t>
            </a:r>
            <a:r>
              <a:rPr lang="en-US" smtClean="0">
                <a:solidFill>
                  <a:srgbClr val="FF0000"/>
                </a:solidFill>
              </a:rPr>
              <a:t>clocked registers</a:t>
            </a:r>
            <a:r>
              <a:rPr lang="en-US" smtClean="0"/>
              <a:t> between stages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Upon arrival of a clock edge …</a:t>
            </a:r>
          </a:p>
          <a:p>
            <a:pPr marL="742950" lvl="1" indent="-285750" eaLnBrk="1" hangingPunct="1">
              <a:spcBef>
                <a:spcPct val="50000"/>
              </a:spcBef>
            </a:pPr>
            <a:r>
              <a:rPr lang="en-US" smtClean="0"/>
              <a:t>All registers hold the results of previous stages simultaneously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The pipeline stages are </a:t>
            </a:r>
            <a:r>
              <a:rPr lang="en-US" smtClean="0">
                <a:solidFill>
                  <a:srgbClr val="FF0000"/>
                </a:solidFill>
              </a:rPr>
              <a:t>combinational logic</a:t>
            </a:r>
            <a:r>
              <a:rPr lang="en-US" smtClean="0"/>
              <a:t> circuits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It is desirable to have </a:t>
            </a:r>
            <a:r>
              <a:rPr lang="en-US" smtClean="0">
                <a:solidFill>
                  <a:srgbClr val="FF0000"/>
                </a:solidFill>
              </a:rPr>
              <a:t>balanced</a:t>
            </a:r>
            <a:r>
              <a:rPr lang="en-US" smtClean="0"/>
              <a:t> stages</a:t>
            </a:r>
          </a:p>
          <a:p>
            <a:pPr marL="742950" lvl="1" indent="-285750" eaLnBrk="1" hangingPunct="1">
              <a:spcBef>
                <a:spcPct val="50000"/>
              </a:spcBef>
            </a:pPr>
            <a:r>
              <a:rPr lang="en-US" smtClean="0"/>
              <a:t>Approximately equal delay in all stages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Clock period is determined by the </a:t>
            </a:r>
            <a:r>
              <a:rPr lang="en-US" smtClean="0">
                <a:solidFill>
                  <a:srgbClr val="FF0000"/>
                </a:solidFill>
              </a:rPr>
              <a:t>maximum stage delay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901700" y="5027613"/>
            <a:ext cx="7554913" cy="1144587"/>
            <a:chOff x="615" y="3167"/>
            <a:chExt cx="5156" cy="721"/>
          </a:xfrm>
        </p:grpSpPr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5051" y="3342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3091" y="3341"/>
              <a:ext cx="750" cy="172"/>
            </a:xfrm>
            <a:prstGeom prst="rightArrow">
              <a:avLst>
                <a:gd name="adj1" fmla="val 63954"/>
                <a:gd name="adj2" fmla="val 4425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205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33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1478" y="3168"/>
              <a:ext cx="576" cy="518"/>
              <a:chOff x="1306" y="3024"/>
              <a:chExt cx="576" cy="518"/>
            </a:xfrm>
          </p:grpSpPr>
          <p:sp>
            <p:nvSpPr>
              <p:cNvPr id="9260" name="Rectangle 10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Text Box 11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>
                    <a:latin typeface="Comic Sans MS" pitchFamily="66" charset="0"/>
                  </a:rPr>
                  <a:t>S</a:t>
                </a:r>
                <a:r>
                  <a:rPr lang="en-US" sz="2000" baseline="-25000"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9226" name="AutoShape 12"/>
            <p:cNvSpPr>
              <a:spLocks noChangeArrowheads="1"/>
            </p:cNvSpPr>
            <p:nvPr/>
          </p:nvSpPr>
          <p:spPr bwMode="auto">
            <a:xfrm>
              <a:off x="2371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>
              <a:off x="2515" y="3168"/>
              <a:ext cx="576" cy="518"/>
              <a:chOff x="1306" y="3024"/>
              <a:chExt cx="576" cy="518"/>
            </a:xfrm>
          </p:grpSpPr>
          <p:sp>
            <p:nvSpPr>
              <p:cNvPr id="9258" name="Rectangle 14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Text Box 15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>
                    <a:latin typeface="Comic Sans MS" pitchFamily="66" charset="0"/>
                  </a:rPr>
                  <a:t>S</a:t>
                </a:r>
                <a:r>
                  <a:rPr lang="en-US" sz="2000" baseline="-25000">
                    <a:latin typeface="Comic Sans MS" pitchFamily="66" charset="0"/>
                  </a:rPr>
                  <a:t>2</a:t>
                </a:r>
              </a:p>
            </p:txBody>
          </p:sp>
        </p:grpSp>
        <p:sp>
          <p:nvSpPr>
            <p:cNvPr id="9228" name="AutoShape 16"/>
            <p:cNvSpPr>
              <a:spLocks noChangeArrowheads="1"/>
            </p:cNvSpPr>
            <p:nvPr/>
          </p:nvSpPr>
          <p:spPr bwMode="auto">
            <a:xfrm>
              <a:off x="473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AutoShape 17"/>
            <p:cNvSpPr>
              <a:spLocks noChangeArrowheads="1"/>
            </p:cNvSpPr>
            <p:nvPr/>
          </p:nvSpPr>
          <p:spPr bwMode="auto">
            <a:xfrm>
              <a:off x="401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30" name="Group 18"/>
            <p:cNvGrpSpPr>
              <a:grpSpLocks/>
            </p:cNvGrpSpPr>
            <p:nvPr/>
          </p:nvGrpSpPr>
          <p:grpSpPr bwMode="auto">
            <a:xfrm>
              <a:off x="4157" y="3168"/>
              <a:ext cx="576" cy="518"/>
              <a:chOff x="1306" y="3024"/>
              <a:chExt cx="576" cy="518"/>
            </a:xfrm>
          </p:grpSpPr>
          <p:sp>
            <p:nvSpPr>
              <p:cNvPr id="9256" name="Rectangle 19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Text Box 20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>
                    <a:latin typeface="Comic Sans MS" pitchFamily="66" charset="0"/>
                  </a:rPr>
                  <a:t>S</a:t>
                </a:r>
                <a:r>
                  <a:rPr lang="en-US" sz="2000" i="1" baseline="-25000">
                    <a:latin typeface="Comic Sans MS" pitchFamily="66" charset="0"/>
                  </a:rPr>
                  <a:t>k</a:t>
                </a:r>
              </a:p>
            </p:txBody>
          </p:sp>
        </p:grpSp>
        <p:sp>
          <p:nvSpPr>
            <p:cNvPr id="9231" name="AutoShape 21"/>
            <p:cNvSpPr>
              <a:spLocks noChangeArrowheads="1"/>
            </p:cNvSpPr>
            <p:nvPr/>
          </p:nvSpPr>
          <p:spPr bwMode="auto">
            <a:xfrm>
              <a:off x="1018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Rectangle 22"/>
            <p:cNvSpPr>
              <a:spLocks noChangeArrowheads="1"/>
            </p:cNvSpPr>
            <p:nvPr/>
          </p:nvSpPr>
          <p:spPr bwMode="auto">
            <a:xfrm>
              <a:off x="116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Text Box 23"/>
            <p:cNvSpPr txBox="1">
              <a:spLocks noChangeArrowheads="1"/>
            </p:cNvSpPr>
            <p:nvPr/>
          </p:nvSpPr>
          <p:spPr bwMode="auto">
            <a:xfrm rot="-5400000">
              <a:off x="993" y="3337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34" name="Rectangle 24"/>
            <p:cNvSpPr>
              <a:spLocks noChangeArrowheads="1"/>
            </p:cNvSpPr>
            <p:nvPr/>
          </p:nvSpPr>
          <p:spPr bwMode="auto">
            <a:xfrm>
              <a:off x="219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25"/>
            <p:cNvSpPr txBox="1">
              <a:spLocks noChangeArrowheads="1"/>
            </p:cNvSpPr>
            <p:nvPr/>
          </p:nvSpPr>
          <p:spPr bwMode="auto">
            <a:xfrm rot="-5400000">
              <a:off x="2030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36" name="Rectangle 26"/>
            <p:cNvSpPr>
              <a:spLocks noChangeArrowheads="1"/>
            </p:cNvSpPr>
            <p:nvPr/>
          </p:nvSpPr>
          <p:spPr bwMode="auto">
            <a:xfrm>
              <a:off x="384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27"/>
            <p:cNvSpPr txBox="1">
              <a:spLocks noChangeArrowheads="1"/>
            </p:cNvSpPr>
            <p:nvPr/>
          </p:nvSpPr>
          <p:spPr bwMode="auto">
            <a:xfrm rot="-5400000">
              <a:off x="3673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38" name="Rectangle 28"/>
            <p:cNvSpPr>
              <a:spLocks noChangeArrowheads="1"/>
            </p:cNvSpPr>
            <p:nvPr/>
          </p:nvSpPr>
          <p:spPr bwMode="auto">
            <a:xfrm>
              <a:off x="487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29"/>
            <p:cNvSpPr txBox="1">
              <a:spLocks noChangeArrowheads="1"/>
            </p:cNvSpPr>
            <p:nvPr/>
          </p:nvSpPr>
          <p:spPr bwMode="auto">
            <a:xfrm rot="-5400000">
              <a:off x="4710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40" name="Line 30"/>
            <p:cNvSpPr>
              <a:spLocks noChangeShapeType="1"/>
            </p:cNvSpPr>
            <p:nvPr/>
          </p:nvSpPr>
          <p:spPr bwMode="auto">
            <a:xfrm>
              <a:off x="1046" y="3802"/>
              <a:ext cx="39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Text Box 31"/>
            <p:cNvSpPr txBox="1">
              <a:spLocks noChangeArrowheads="1"/>
            </p:cNvSpPr>
            <p:nvPr/>
          </p:nvSpPr>
          <p:spPr bwMode="auto">
            <a:xfrm>
              <a:off x="615" y="3312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Input</a:t>
              </a:r>
            </a:p>
          </p:txBody>
        </p:sp>
        <p:sp>
          <p:nvSpPr>
            <p:cNvPr id="9242" name="Text Box 32"/>
            <p:cNvSpPr txBox="1">
              <a:spLocks noChangeArrowheads="1"/>
            </p:cNvSpPr>
            <p:nvPr/>
          </p:nvSpPr>
          <p:spPr bwMode="auto">
            <a:xfrm>
              <a:off x="615" y="3676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Clock</a:t>
              </a:r>
            </a:p>
          </p:txBody>
        </p:sp>
        <p:sp>
          <p:nvSpPr>
            <p:cNvPr id="9243" name="Text Box 33"/>
            <p:cNvSpPr txBox="1">
              <a:spLocks noChangeArrowheads="1"/>
            </p:cNvSpPr>
            <p:nvPr/>
          </p:nvSpPr>
          <p:spPr bwMode="auto">
            <a:xfrm>
              <a:off x="5195" y="3312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Output</a:t>
              </a:r>
            </a:p>
          </p:txBody>
        </p:sp>
        <p:sp>
          <p:nvSpPr>
            <p:cNvPr id="9244" name="Line 34"/>
            <p:cNvSpPr>
              <a:spLocks noChangeShapeType="1"/>
            </p:cNvSpPr>
            <p:nvPr/>
          </p:nvSpPr>
          <p:spPr bwMode="auto">
            <a:xfrm flipV="1">
              <a:off x="121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35"/>
            <p:cNvSpPr>
              <a:spLocks noChangeShapeType="1"/>
            </p:cNvSpPr>
            <p:nvPr/>
          </p:nvSpPr>
          <p:spPr bwMode="auto">
            <a:xfrm flipH="1" flipV="1">
              <a:off x="124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6"/>
            <p:cNvSpPr>
              <a:spLocks noChangeShapeType="1"/>
            </p:cNvSpPr>
            <p:nvPr/>
          </p:nvSpPr>
          <p:spPr bwMode="auto">
            <a:xfrm flipV="1">
              <a:off x="124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7"/>
            <p:cNvSpPr>
              <a:spLocks noChangeShapeType="1"/>
            </p:cNvSpPr>
            <p:nvPr/>
          </p:nvSpPr>
          <p:spPr bwMode="auto">
            <a:xfrm flipV="1">
              <a:off x="225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8"/>
            <p:cNvSpPr>
              <a:spLocks noChangeShapeType="1"/>
            </p:cNvSpPr>
            <p:nvPr/>
          </p:nvSpPr>
          <p:spPr bwMode="auto">
            <a:xfrm flipH="1" flipV="1">
              <a:off x="228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9"/>
            <p:cNvSpPr>
              <a:spLocks noChangeShapeType="1"/>
            </p:cNvSpPr>
            <p:nvPr/>
          </p:nvSpPr>
          <p:spPr bwMode="auto">
            <a:xfrm flipV="1">
              <a:off x="228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40"/>
            <p:cNvSpPr>
              <a:spLocks noChangeShapeType="1"/>
            </p:cNvSpPr>
            <p:nvPr/>
          </p:nvSpPr>
          <p:spPr bwMode="auto">
            <a:xfrm flipV="1">
              <a:off x="389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41"/>
            <p:cNvSpPr>
              <a:spLocks noChangeShapeType="1"/>
            </p:cNvSpPr>
            <p:nvPr/>
          </p:nvSpPr>
          <p:spPr bwMode="auto">
            <a:xfrm flipH="1" flipV="1">
              <a:off x="392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42"/>
            <p:cNvSpPr>
              <a:spLocks noChangeShapeType="1"/>
            </p:cNvSpPr>
            <p:nvPr/>
          </p:nvSpPr>
          <p:spPr bwMode="auto">
            <a:xfrm flipV="1">
              <a:off x="392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43"/>
            <p:cNvSpPr>
              <a:spLocks noChangeShapeType="1"/>
            </p:cNvSpPr>
            <p:nvPr/>
          </p:nvSpPr>
          <p:spPr bwMode="auto">
            <a:xfrm flipV="1">
              <a:off x="493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44"/>
            <p:cNvSpPr>
              <a:spLocks noChangeShapeType="1"/>
            </p:cNvSpPr>
            <p:nvPr/>
          </p:nvSpPr>
          <p:spPr bwMode="auto">
            <a:xfrm flipH="1" flipV="1">
              <a:off x="496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45"/>
            <p:cNvSpPr>
              <a:spLocks noChangeShapeType="1"/>
            </p:cNvSpPr>
            <p:nvPr/>
          </p:nvSpPr>
          <p:spPr bwMode="auto">
            <a:xfrm flipV="1">
              <a:off x="496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80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Summary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524" y="1125538"/>
            <a:ext cx="8568952" cy="5143500"/>
          </a:xfrm>
        </p:spPr>
        <p:txBody>
          <a:bodyPr lIns="0" rIns="0"/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Three types of pipeline hazards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Structural hazards:</a:t>
            </a:r>
            <a:r>
              <a:rPr lang="en-US" dirty="0" smtClean="0"/>
              <a:t> conflict using a resource during same cycle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Data hazards:</a:t>
            </a:r>
            <a:r>
              <a:rPr lang="en-US" dirty="0" smtClean="0"/>
              <a:t> due to data dependencies between instructions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Control hazards:</a:t>
            </a:r>
            <a:r>
              <a:rPr lang="en-US" dirty="0" smtClean="0"/>
              <a:t> due to branch and jump instructions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Hazards limit the performance and complicate the design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Structural hazards:</a:t>
            </a:r>
            <a:r>
              <a:rPr lang="en-US" dirty="0" smtClean="0"/>
              <a:t> eliminated by careful design or more hardware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Data hazards</a:t>
            </a:r>
            <a:r>
              <a:rPr lang="en-US" dirty="0" smtClean="0"/>
              <a:t> can be eliminated by forwarding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However, load delay cannot be eliminated and stalls the pipeline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Delayed branching reduces branch delay </a:t>
            </a:r>
            <a:r>
              <a:rPr lang="en-US" dirty="0" smtClean="0">
                <a:sym typeface="Wingdings" pitchFamily="2" charset="2"/>
              </a:rPr>
              <a:t> needs compiler support</a:t>
            </a:r>
            <a:endParaRPr lang="en-US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BTB with branch prediction can reduce branch delay to zero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Branch </a:t>
            </a:r>
            <a:r>
              <a:rPr lang="en-US" dirty="0" err="1" smtClean="0"/>
              <a:t>misprediction</a:t>
            </a:r>
            <a:r>
              <a:rPr lang="en-US" dirty="0" smtClean="0"/>
              <a:t> should kill the wrongly fetched instructions</a:t>
            </a:r>
          </a:p>
        </p:txBody>
      </p:sp>
    </p:spTree>
    <p:extLst>
      <p:ext uri="{BB962C8B-B14F-4D97-AF65-F5344CB8AC3E}">
        <p14:creationId xmlns:p14="http://schemas.microsoft.com/office/powerpoint/2010/main" val="1440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60000"/>
              </a:spcBef>
            </a:pPr>
            <a:r>
              <a:rPr lang="en-US" dirty="0" smtClean="0"/>
              <a:t>Let </a:t>
            </a:r>
            <a:r>
              <a:rPr lang="en-US" i="1" dirty="0" err="1" smtClean="0">
                <a:latin typeface="Symbol" pitchFamily="18" charset="2"/>
              </a:rPr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time delay in stage S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(assume # stages =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  <a:endParaRPr lang="en-US" baseline="-25000" dirty="0" smtClean="0"/>
          </a:p>
          <a:p>
            <a:pPr marL="342900" indent="-342900" eaLnBrk="1" hangingPunct="1">
              <a:spcBef>
                <a:spcPct val="60000"/>
              </a:spcBef>
            </a:pPr>
            <a:r>
              <a:rPr lang="en-US" dirty="0" smtClean="0"/>
              <a:t>Clock cycle </a:t>
            </a:r>
            <a:r>
              <a:rPr lang="en-US" i="1" dirty="0" smtClean="0">
                <a:latin typeface="Symbol" pitchFamily="18" charset="2"/>
              </a:rPr>
              <a:t>t</a:t>
            </a:r>
            <a:r>
              <a:rPr lang="en-US" dirty="0" smtClean="0"/>
              <a:t> = max(</a:t>
            </a:r>
            <a:r>
              <a:rPr lang="en-US" i="1" dirty="0" err="1" smtClean="0">
                <a:latin typeface="Symbol" pitchFamily="18" charset="2"/>
              </a:rPr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) is the </a:t>
            </a:r>
            <a:r>
              <a:rPr lang="en-US" dirty="0" smtClean="0">
                <a:solidFill>
                  <a:srgbClr val="FF0000"/>
                </a:solidFill>
              </a:rPr>
              <a:t>maximum stage delay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dirty="0" smtClean="0"/>
              <a:t>Clock frequency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i="1" dirty="0" smtClean="0"/>
              <a:t>f</a:t>
            </a:r>
            <a:r>
              <a:rPr lang="en-US" dirty="0" smtClean="0"/>
              <a:t>  =  1/</a:t>
            </a:r>
            <a:r>
              <a:rPr lang="en-US" i="1" dirty="0" smtClean="0">
                <a:latin typeface="Symbol" pitchFamily="18" charset="2"/>
              </a:rPr>
              <a:t>t</a:t>
            </a:r>
            <a:r>
              <a:rPr lang="en-US" dirty="0" smtClean="0"/>
              <a:t>  =  1/max(</a:t>
            </a:r>
            <a:r>
              <a:rPr lang="en-US" i="1" dirty="0" err="1" smtClean="0">
                <a:latin typeface="Symbol" pitchFamily="18" charset="2"/>
              </a:rPr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)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dirty="0" smtClean="0"/>
              <a:t>A pipeline can process </a:t>
            </a:r>
            <a:r>
              <a:rPr lang="en-US" i="1" dirty="0" smtClean="0"/>
              <a:t>n</a:t>
            </a:r>
            <a:r>
              <a:rPr lang="en-US" dirty="0" smtClean="0"/>
              <a:t> tasks in </a:t>
            </a:r>
            <a:r>
              <a:rPr lang="en-US" i="1" dirty="0" smtClean="0"/>
              <a:t>k </a:t>
            </a:r>
            <a:r>
              <a:rPr lang="en-US" dirty="0" smtClean="0"/>
              <a:t>+ (</a:t>
            </a:r>
            <a:r>
              <a:rPr lang="en-US" i="1" dirty="0" smtClean="0"/>
              <a:t>n </a:t>
            </a:r>
            <a:r>
              <a:rPr lang="en-US" dirty="0" smtClean="0"/>
              <a:t>– 1) cycles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i="1" dirty="0" smtClean="0"/>
              <a:t>k</a:t>
            </a:r>
            <a:r>
              <a:rPr lang="en-US" dirty="0" smtClean="0"/>
              <a:t> cycles are needed to complete the first task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i="1" dirty="0" smtClean="0"/>
              <a:t>n </a:t>
            </a:r>
            <a:r>
              <a:rPr lang="en-US" dirty="0" smtClean="0"/>
              <a:t>– 1 cycles are needed to complete the remaining </a:t>
            </a:r>
            <a:r>
              <a:rPr lang="en-US" i="1" dirty="0" smtClean="0"/>
              <a:t>n </a:t>
            </a:r>
            <a:r>
              <a:rPr lang="en-US" dirty="0" smtClean="0"/>
              <a:t>– 1 tasks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dirty="0" smtClean="0"/>
              <a:t>Ideal speedup of a </a:t>
            </a:r>
            <a:r>
              <a:rPr lang="en-US" i="1" dirty="0" smtClean="0"/>
              <a:t>k</a:t>
            </a:r>
            <a:r>
              <a:rPr lang="en-US" dirty="0" smtClean="0"/>
              <a:t>-stage pipeline over serial execution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 Performance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468313" y="5084763"/>
            <a:ext cx="8172450" cy="1052512"/>
            <a:chOff x="758" y="3254"/>
            <a:chExt cx="4896" cy="663"/>
          </a:xfrm>
        </p:grpSpPr>
        <p:sp>
          <p:nvSpPr>
            <p:cNvPr id="102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758" y="3254"/>
              <a:ext cx="4896" cy="663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3420" y="3638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k + n – 1</a:t>
              </a:r>
              <a:endParaRPr lang="en-US" sz="1600" b="1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62" y="3600"/>
              <a:ext cx="207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415" y="3600"/>
              <a:ext cx="62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163" y="3638"/>
              <a:ext cx="19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Pipelined execution in cycles</a:t>
              </a:r>
              <a:endParaRPr lang="en-US" sz="1600" b="1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276" y="3322"/>
              <a:ext cx="18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Serial execution in cycles</a:t>
              </a:r>
              <a:endParaRPr lang="en-US" sz="1600" b="1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286" y="3494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=</a:t>
              </a:r>
              <a:endParaRPr lang="en-US" sz="1600" b="1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030" y="3494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=</a:t>
              </a:r>
              <a:endParaRPr lang="en-US" sz="1600" b="1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4272" y="3483"/>
              <a:ext cx="13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S</a:t>
              </a:r>
              <a:r>
                <a:rPr lang="en-US" sz="2000" i="1" baseline="-25000">
                  <a:solidFill>
                    <a:srgbClr val="000000"/>
                  </a:solidFill>
                </a:rPr>
                <a:t>k</a:t>
              </a:r>
              <a:r>
                <a:rPr lang="en-US" sz="2000" i="1">
                  <a:solidFill>
                    <a:srgbClr val="000000"/>
                  </a:solidFill>
                </a:rPr>
                <a:t> → k  </a:t>
              </a:r>
              <a:r>
                <a:rPr lang="en-US" sz="2000">
                  <a:solidFill>
                    <a:srgbClr val="000000"/>
                  </a:solidFill>
                </a:rPr>
                <a:t>for large</a:t>
              </a:r>
              <a:r>
                <a:rPr lang="en-US" sz="2000" i="1">
                  <a:solidFill>
                    <a:srgbClr val="000000"/>
                  </a:solidFill>
                </a:rPr>
                <a:t> n</a:t>
              </a: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642" y="3312"/>
              <a:ext cx="1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nk</a:t>
              </a:r>
              <a:endParaRPr lang="en-US" sz="1600" b="1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831" y="3483"/>
              <a:ext cx="15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S</a:t>
              </a:r>
              <a:r>
                <a:rPr lang="en-US" sz="2000" i="1" baseline="-25000">
                  <a:solidFill>
                    <a:srgbClr val="000000"/>
                  </a:solidFill>
                </a:rPr>
                <a:t>k</a:t>
              </a:r>
              <a:endParaRPr lang="en-US" sz="1600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29311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MIPS Processor Pipeline</a:t>
            </a:r>
            <a:endParaRPr lang="en-A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55000" cy="5143500"/>
          </a:xfrm>
        </p:spPr>
        <p:txBody>
          <a:bodyPr/>
          <a:lstStyle/>
          <a:p>
            <a:pPr marL="461963" indent="-461963" eaLnBrk="1" hangingPunct="1"/>
            <a:r>
              <a:rPr lang="en-US" sz="2800" dirty="0" smtClean="0"/>
              <a:t>Five stages, one cycle per stage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IF: </a:t>
            </a:r>
            <a:r>
              <a:rPr lang="en-US" dirty="0" smtClean="0">
                <a:solidFill>
                  <a:srgbClr val="FF0000"/>
                </a:solidFill>
              </a:rPr>
              <a:t>Instruction Fetch </a:t>
            </a:r>
            <a:r>
              <a:rPr lang="en-US" dirty="0" smtClean="0"/>
              <a:t>from instruction memory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ID: </a:t>
            </a:r>
            <a:r>
              <a:rPr lang="en-US" dirty="0" smtClean="0">
                <a:solidFill>
                  <a:srgbClr val="FF0000"/>
                </a:solidFill>
              </a:rPr>
              <a:t>Instruction Decode</a:t>
            </a:r>
            <a:r>
              <a:rPr lang="en-US" dirty="0" smtClean="0"/>
              <a:t>, register read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EX: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operation, calculate load/store </a:t>
            </a:r>
            <a:r>
              <a:rPr lang="en-US" dirty="0"/>
              <a:t>address or J/Br address</a:t>
            </a:r>
            <a:endParaRPr lang="en-US" dirty="0" smtClean="0"/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MEM: </a:t>
            </a:r>
            <a:r>
              <a:rPr lang="en-US" dirty="0" smtClean="0">
                <a:solidFill>
                  <a:srgbClr val="FF0000"/>
                </a:solidFill>
              </a:rPr>
              <a:t>Memory access</a:t>
            </a:r>
            <a:r>
              <a:rPr lang="en-US" dirty="0" smtClean="0"/>
              <a:t> for load and store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WB: </a:t>
            </a:r>
            <a:r>
              <a:rPr lang="en-US" dirty="0" smtClean="0">
                <a:solidFill>
                  <a:srgbClr val="FF0000"/>
                </a:solidFill>
              </a:rPr>
              <a:t>Write Back</a:t>
            </a:r>
            <a:r>
              <a:rPr lang="en-US" dirty="0" smtClean="0"/>
              <a:t> result to register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216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37740</TotalTime>
  <Words>5561</Words>
  <Application>Microsoft Office PowerPoint</Application>
  <PresentationFormat>On-screen Show (4:3)</PresentationFormat>
  <Paragraphs>2169</Paragraphs>
  <Slides>70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  <vt:variant>
        <vt:lpstr>Custom Shows</vt:lpstr>
      </vt:variant>
      <vt:variant>
        <vt:i4>1</vt:i4>
      </vt:variant>
    </vt:vector>
  </HeadingPairs>
  <TitlesOfParts>
    <vt:vector size="82" baseType="lpstr">
      <vt:lpstr>Arial</vt:lpstr>
      <vt:lpstr>Arial Narrow</vt:lpstr>
      <vt:lpstr>Calibri</vt:lpstr>
      <vt:lpstr>Comic Sans MS</vt:lpstr>
      <vt:lpstr>Consolas</vt:lpstr>
      <vt:lpstr>Courier New</vt:lpstr>
      <vt:lpstr>Lucida Console</vt:lpstr>
      <vt:lpstr>Symbol</vt:lpstr>
      <vt:lpstr>Times New Roman</vt:lpstr>
      <vt:lpstr>Wingdings</vt:lpstr>
      <vt:lpstr>Default Design</vt:lpstr>
      <vt:lpstr>Pipelined Processor Design</vt:lpstr>
      <vt:lpstr>Presentation Outline</vt:lpstr>
      <vt:lpstr>Pipelining Example</vt:lpstr>
      <vt:lpstr>Sequential Laundry</vt:lpstr>
      <vt:lpstr>Pipelined Laundry: Start Load ASAP</vt:lpstr>
      <vt:lpstr>Serial Execution versus Pipelining</vt:lpstr>
      <vt:lpstr>Synchronous Pipeline</vt:lpstr>
      <vt:lpstr>Pipeline Performance</vt:lpstr>
      <vt:lpstr>MIPS Processor Pipeline</vt:lpstr>
      <vt:lpstr>Single-Cycle vs Pipelined Performance</vt:lpstr>
      <vt:lpstr>Single-Cycle versus Pipelined – cont’d</vt:lpstr>
      <vt:lpstr>Pipeline Performance Summary</vt:lpstr>
      <vt:lpstr>Next . . .</vt:lpstr>
      <vt:lpstr>Single-Cycle Datapath</vt:lpstr>
      <vt:lpstr>Pipelined Datapath</vt:lpstr>
      <vt:lpstr>Problem with Register Destination</vt:lpstr>
      <vt:lpstr>Pipelining the Destination Register</vt:lpstr>
      <vt:lpstr>Graphically Representing Pipelines</vt:lpstr>
      <vt:lpstr>Instruction-Time Diagram</vt:lpstr>
      <vt:lpstr>Control Signals</vt:lpstr>
      <vt:lpstr>Pipelined Control</vt:lpstr>
      <vt:lpstr>Pipelined Control – Cont'd</vt:lpstr>
      <vt:lpstr>Control Signals Summary</vt:lpstr>
      <vt:lpstr>Next . . .</vt:lpstr>
      <vt:lpstr>Pipeline Hazards</vt:lpstr>
      <vt:lpstr>Structural Hazards</vt:lpstr>
      <vt:lpstr>Resolving Structural Hazards</vt:lpstr>
      <vt:lpstr>Next . . .</vt:lpstr>
      <vt:lpstr>Data Hazards</vt:lpstr>
      <vt:lpstr>Example of a RAW Data Hazard</vt:lpstr>
      <vt:lpstr>Solution 1: Stalling the Pipeline</vt:lpstr>
      <vt:lpstr>Solution 2: Forwarding ALU Result</vt:lpstr>
      <vt:lpstr>Implementing Forwarding</vt:lpstr>
      <vt:lpstr>Forwarding Control Signals</vt:lpstr>
      <vt:lpstr>Forwarding Example</vt:lpstr>
      <vt:lpstr>RAW Hazard Detection</vt:lpstr>
      <vt:lpstr>“Hazard Detect &amp; Forward” Logic</vt:lpstr>
      <vt:lpstr>Next . . .</vt:lpstr>
      <vt:lpstr>Load Delay</vt:lpstr>
      <vt:lpstr>Detecting RAW Hazard after Load</vt:lpstr>
      <vt:lpstr>Stall the Pipeline for one Cycle</vt:lpstr>
      <vt:lpstr>Showing Stall Cycles</vt:lpstr>
      <vt:lpstr>Hazard Detect, Forward, and Stall</vt:lpstr>
      <vt:lpstr>Code Scheduling to Avoid Stalls</vt:lpstr>
      <vt:lpstr>Name Dependence: Write After Read</vt:lpstr>
      <vt:lpstr>Name Dependence: Write After Write</vt:lpstr>
      <vt:lpstr>Next . . .</vt:lpstr>
      <vt:lpstr>Control Hazards</vt:lpstr>
      <vt:lpstr>1-Cycle Jump Delay</vt:lpstr>
      <vt:lpstr>2-Cycle Branch Delay</vt:lpstr>
      <vt:lpstr>Predict Branch NOT Taken</vt:lpstr>
      <vt:lpstr>Pipelined Jump and Branch</vt:lpstr>
      <vt:lpstr>PC Control for Pipelined Jump and Branch</vt:lpstr>
      <vt:lpstr>Jump and Branch Impact on CPI</vt:lpstr>
      <vt:lpstr>Next . . .</vt:lpstr>
      <vt:lpstr>Branch Hazard Alternatives</vt:lpstr>
      <vt:lpstr>Delayed Branch</vt:lpstr>
      <vt:lpstr>Drawback of Delayed Branching</vt:lpstr>
      <vt:lpstr>Zero-Delayed Branching</vt:lpstr>
      <vt:lpstr>Branch Target Buffer (IF stage)</vt:lpstr>
      <vt:lpstr>Dynamic Branch Prediction</vt:lpstr>
      <vt:lpstr>Dynamic Branch Prediction – Cont’d</vt:lpstr>
      <vt:lpstr>1-bit Prediction Scheme</vt:lpstr>
      <vt:lpstr>1-Bit Predictor: Shortcoming</vt:lpstr>
      <vt:lpstr>2-bit Prediction Scheme</vt:lpstr>
      <vt:lpstr>Branch Prediction Example- 1-bit</vt:lpstr>
      <vt:lpstr>Branch Prediction Example- 2-bit</vt:lpstr>
      <vt:lpstr>Branch Prediction Example</vt:lpstr>
      <vt:lpstr>Evaluating Branch Alternatives</vt:lpstr>
      <vt:lpstr>In Summary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Pipelined Processor Design</dc:title>
  <dc:creator>Dr. Muhamed Mudawar</dc:creator>
  <cp:lastModifiedBy>Dr. Marwan Abu-Amara</cp:lastModifiedBy>
  <cp:revision>804</cp:revision>
  <dcterms:created xsi:type="dcterms:W3CDTF">2004-09-12T13:54:39Z</dcterms:created>
  <dcterms:modified xsi:type="dcterms:W3CDTF">2018-04-17T05:51:14Z</dcterms:modified>
</cp:coreProperties>
</file>