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44" r:id="rId2"/>
    <p:sldId id="497" r:id="rId3"/>
    <p:sldId id="458" r:id="rId4"/>
    <p:sldId id="459" r:id="rId5"/>
    <p:sldId id="460" r:id="rId6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7033"/>
    <a:srgbClr val="005024"/>
    <a:srgbClr val="FFFF99"/>
    <a:srgbClr val="003217"/>
    <a:srgbClr val="99FF66"/>
    <a:srgbClr val="CCFF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239" autoAdjust="0"/>
    <p:restoredTop sz="99871" autoAdjust="0"/>
  </p:normalViewPr>
  <p:slideViewPr>
    <p:cSldViewPr>
      <p:cViewPr varScale="1">
        <p:scale>
          <a:sx n="116" d="100"/>
          <a:sy n="116" d="100"/>
        </p:scale>
        <p:origin x="1968" y="108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322654DC-8641-4C3C-B8B8-E4078D93D61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47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8BD867-BF49-449E-ACC3-AE72845C80B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48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19E2795-D036-4C27-8702-29DF10DE3AFC}" type="slidenum">
              <a:rPr lang="ar-SA" altLang="en-US" smtClean="0"/>
              <a:pPr eaLnBrk="1" hangingPunct="1"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82301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71109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95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88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716471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00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21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3729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0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0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670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20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4130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7180" y="1005840"/>
            <a:ext cx="931164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0" y="6613528"/>
            <a:ext cx="9906000" cy="2444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175" indent="0" eaLnBrk="1" hangingPunct="1">
              <a:spcBef>
                <a:spcPct val="50000"/>
              </a:spcBef>
              <a:tabLst>
                <a:tab pos="4843463" algn="ctr"/>
                <a:tab pos="9686925" algn="r"/>
              </a:tabLst>
              <a:defRPr/>
            </a:pP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Single Cycle Processor Design	COE 301.ICS 233 – KFUPM	slide </a:t>
            </a:r>
            <a:fld id="{DE0EF2E9-46D9-416C-A550-E0FE4F3B7F39}" type="slidenum">
              <a:rPr lang="en-US" sz="1000" i="1" smtClean="0">
                <a:latin typeface="Times New Roman" pitchFamily="18" charset="0"/>
                <a:cs typeface="Times New Roman" pitchFamily="18" charset="0"/>
              </a:rPr>
              <a:pPr marL="3175" indent="0" eaLnBrk="1" hangingPunct="1">
                <a:spcBef>
                  <a:spcPct val="50000"/>
                </a:spcBef>
                <a:tabLst>
                  <a:tab pos="4843463" algn="ctr"/>
                  <a:tab pos="9686925" algn="r"/>
                </a:tabLst>
                <a:defRPr/>
              </a:pPr>
              <a:t>‹#›</a:t>
            </a:fld>
            <a:endParaRPr lang="en-US" sz="1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eaLnBrk="0" fontAlgn="base" hangingPunct="0">
        <a:lnSpc>
          <a:spcPct val="110000"/>
        </a:lnSpc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lnSpc>
          <a:spcPct val="110000"/>
        </a:lnSpc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eaLnBrk="0" fontAlgn="base" hangingPunct="0">
        <a:lnSpc>
          <a:spcPct val="110000"/>
        </a:lnSpc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eaLnBrk="0" fontAlgn="base" hangingPunct="0">
        <a:lnSpc>
          <a:spcPct val="110000"/>
        </a:lnSpc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eaLnBrk="0" fontAlgn="base" hangingPunct="0">
        <a:lnSpc>
          <a:spcPct val="110000"/>
        </a:lnSpc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594362"/>
            <a:ext cx="89154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en-US" sz="4400" dirty="0" smtClean="0"/>
              <a:t>ALU Design: Shifter Details</a:t>
            </a:r>
            <a:endParaRPr lang="en-US" altLang="en-US" sz="2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08391"/>
            <a:ext cx="8915400" cy="2816225"/>
          </a:xfrm>
        </p:spPr>
        <p:txBody>
          <a:bodyPr/>
          <a:lstStyle/>
          <a:p>
            <a:pPr lvl="0"/>
            <a:r>
              <a:rPr lang="en-US" dirty="0">
                <a:solidFill>
                  <a:srgbClr val="000000"/>
                </a:solidFill>
              </a:rPr>
              <a:t>COE 301 Computer Organization </a:t>
            </a:r>
          </a:p>
          <a:p>
            <a:pPr lvl="0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ICS 233 Computer Architecture and Assembly Language</a:t>
            </a:r>
          </a:p>
          <a:p>
            <a:pPr lvl="0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Dr. Marwan Abu-Amara</a:t>
            </a:r>
          </a:p>
          <a:p>
            <a:pPr lvl="0">
              <a:lnSpc>
                <a:spcPct val="90000"/>
              </a:lnSpc>
              <a:spcBef>
                <a:spcPct val="100000"/>
              </a:spcBef>
            </a:pPr>
            <a:r>
              <a:rPr lang="en-US" altLang="en-US" sz="2000" dirty="0">
                <a:solidFill>
                  <a:srgbClr val="000000"/>
                </a:solidFill>
              </a:rPr>
              <a:t>College of Computer Sciences and Engineering</a:t>
            </a:r>
          </a:p>
          <a:p>
            <a:pPr lvl="0">
              <a:lnSpc>
                <a:spcPct val="90000"/>
              </a:lnSpc>
            </a:pPr>
            <a:r>
              <a:rPr lang="en-US" altLang="en-US" sz="2000" dirty="0">
                <a:solidFill>
                  <a:srgbClr val="000000"/>
                </a:solidFill>
              </a:rPr>
              <a:t>King Fahd University of Petroleum and Minerals</a:t>
            </a:r>
          </a:p>
          <a:p>
            <a:pPr lvl="0">
              <a:lnSpc>
                <a:spcPct val="90000"/>
              </a:lnSpc>
            </a:pPr>
            <a:r>
              <a:rPr lang="en-US" altLang="en-US" sz="1800" dirty="0">
                <a:solidFill>
                  <a:srgbClr val="000000"/>
                </a:solidFill>
              </a:rPr>
              <a:t>[Adapted from slides of Dr. M. Mudawar and Dr. A. El-Maleh, KFUPM]</a:t>
            </a:r>
            <a:endParaRPr lang="en-US" alt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Building a Multifunction ALU</a:t>
            </a:r>
          </a:p>
        </p:txBody>
      </p:sp>
      <p:grpSp>
        <p:nvGrpSpPr>
          <p:cNvPr id="20483" name="Group 112"/>
          <p:cNvGrpSpPr>
            <a:grpSpLocks/>
          </p:cNvGrpSpPr>
          <p:nvPr/>
        </p:nvGrpSpPr>
        <p:grpSpPr bwMode="auto">
          <a:xfrm>
            <a:off x="483262" y="1123950"/>
            <a:ext cx="8877565" cy="5130800"/>
            <a:chOff x="446088" y="1123950"/>
            <a:chExt cx="8194675" cy="5130800"/>
          </a:xfrm>
        </p:grpSpPr>
        <p:sp>
          <p:nvSpPr>
            <p:cNvPr id="20484" name="Freeform 188"/>
            <p:cNvSpPr>
              <a:spLocks/>
            </p:cNvSpPr>
            <p:nvPr/>
          </p:nvSpPr>
          <p:spPr bwMode="auto">
            <a:xfrm>
              <a:off x="6300788" y="3141663"/>
              <a:ext cx="250825" cy="323850"/>
            </a:xfrm>
            <a:custGeom>
              <a:avLst/>
              <a:gdLst>
                <a:gd name="T0" fmla="*/ 0 w 272"/>
                <a:gd name="T1" fmla="*/ 2147483647 h 204"/>
                <a:gd name="T2" fmla="*/ 0 w 272"/>
                <a:gd name="T3" fmla="*/ 0 h 204"/>
                <a:gd name="T4" fmla="*/ 2147483647 w 272"/>
                <a:gd name="T5" fmla="*/ 0 h 204"/>
                <a:gd name="T6" fmla="*/ 0 60000 65536"/>
                <a:gd name="T7" fmla="*/ 0 60000 65536"/>
                <a:gd name="T8" fmla="*/ 0 60000 65536"/>
                <a:gd name="T9" fmla="*/ 0 w 272"/>
                <a:gd name="T10" fmla="*/ 0 h 204"/>
                <a:gd name="T11" fmla="*/ 272 w 272"/>
                <a:gd name="T12" fmla="*/ 204 h 2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04">
                  <a:moveTo>
                    <a:pt x="0" y="204"/>
                  </a:moveTo>
                  <a:lnTo>
                    <a:pt x="0" y="0"/>
                  </a:lnTo>
                  <a:lnTo>
                    <a:pt x="272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5" name="Line 206"/>
            <p:cNvSpPr>
              <a:spLocks noChangeShapeType="1"/>
            </p:cNvSpPr>
            <p:nvPr/>
          </p:nvSpPr>
          <p:spPr bwMode="auto">
            <a:xfrm>
              <a:off x="7920038" y="4113213"/>
              <a:ext cx="0" cy="2159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6" name="Freeform 117"/>
            <p:cNvSpPr>
              <a:spLocks/>
            </p:cNvSpPr>
            <p:nvPr/>
          </p:nvSpPr>
          <p:spPr bwMode="auto">
            <a:xfrm>
              <a:off x="5975350" y="3787775"/>
              <a:ext cx="1187450" cy="1260475"/>
            </a:xfrm>
            <a:custGeom>
              <a:avLst/>
              <a:gdLst>
                <a:gd name="T0" fmla="*/ 0 w 771"/>
                <a:gd name="T1" fmla="*/ 2147483647 h 794"/>
                <a:gd name="T2" fmla="*/ 2147483647 w 771"/>
                <a:gd name="T3" fmla="*/ 2147483647 h 794"/>
                <a:gd name="T4" fmla="*/ 2147483647 w 771"/>
                <a:gd name="T5" fmla="*/ 0 h 794"/>
                <a:gd name="T6" fmla="*/ 2147483647 w 771"/>
                <a:gd name="T7" fmla="*/ 0 h 7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1"/>
                <a:gd name="T13" fmla="*/ 0 h 794"/>
                <a:gd name="T14" fmla="*/ 771 w 771"/>
                <a:gd name="T15" fmla="*/ 794 h 7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1" h="794">
                  <a:moveTo>
                    <a:pt x="0" y="794"/>
                  </a:moveTo>
                  <a:lnTo>
                    <a:pt x="226" y="794"/>
                  </a:lnTo>
                  <a:lnTo>
                    <a:pt x="226" y="0"/>
                  </a:lnTo>
                  <a:lnTo>
                    <a:pt x="771" y="0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7" name="Line 105"/>
            <p:cNvSpPr>
              <a:spLocks noChangeShapeType="1"/>
            </p:cNvSpPr>
            <p:nvPr/>
          </p:nvSpPr>
          <p:spPr bwMode="auto">
            <a:xfrm>
              <a:off x="5511800" y="5227638"/>
              <a:ext cx="2809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0488" name="Group 62"/>
            <p:cNvGrpSpPr>
              <a:grpSpLocks/>
            </p:cNvGrpSpPr>
            <p:nvPr/>
          </p:nvGrpSpPr>
          <p:grpSpPr bwMode="auto">
            <a:xfrm>
              <a:off x="4467225" y="5372100"/>
              <a:ext cx="469900" cy="360363"/>
              <a:chOff x="3378" y="3158"/>
              <a:chExt cx="296" cy="227"/>
            </a:xfrm>
          </p:grpSpPr>
          <p:sp>
            <p:nvSpPr>
              <p:cNvPr id="20589" name="AutoShape 56"/>
              <p:cNvSpPr>
                <a:spLocks noChangeArrowheads="1"/>
              </p:cNvSpPr>
              <p:nvPr/>
            </p:nvSpPr>
            <p:spPr bwMode="auto">
              <a:xfrm flipH="1">
                <a:off x="3424" y="3158"/>
                <a:ext cx="250" cy="227"/>
              </a:xfrm>
              <a:prstGeom prst="moon">
                <a:avLst>
                  <a:gd name="adj" fmla="val 875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90" name="Arc 57"/>
              <p:cNvSpPr>
                <a:spLocks/>
              </p:cNvSpPr>
              <p:nvPr/>
            </p:nvSpPr>
            <p:spPr bwMode="auto">
              <a:xfrm>
                <a:off x="3378" y="3158"/>
                <a:ext cx="46" cy="227"/>
              </a:xfrm>
              <a:custGeom>
                <a:avLst/>
                <a:gdLst>
                  <a:gd name="T0" fmla="*/ 0 w 21600"/>
                  <a:gd name="T1" fmla="*/ 0 h 42382"/>
                  <a:gd name="T2" fmla="*/ 0 w 21600"/>
                  <a:gd name="T3" fmla="*/ 0 h 42382"/>
                  <a:gd name="T4" fmla="*/ 0 w 21600"/>
                  <a:gd name="T5" fmla="*/ 0 h 4238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2382"/>
                  <a:gd name="T11" fmla="*/ 21600 w 21600"/>
                  <a:gd name="T12" fmla="*/ 42382 h 4238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2382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1261"/>
                      <a:pt x="15183" y="39748"/>
                      <a:pt x="5887" y="42381"/>
                    </a:cubicBezTo>
                  </a:path>
                  <a:path w="21600" h="42382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1261"/>
                      <a:pt x="15183" y="39748"/>
                      <a:pt x="5887" y="42381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489" name="AutoShape 64"/>
            <p:cNvSpPr>
              <a:spLocks noChangeArrowheads="1"/>
            </p:cNvSpPr>
            <p:nvPr/>
          </p:nvSpPr>
          <p:spPr bwMode="auto">
            <a:xfrm flipH="1">
              <a:off x="4540250" y="4868863"/>
              <a:ext cx="396875" cy="360362"/>
            </a:xfrm>
            <a:prstGeom prst="moon">
              <a:avLst>
                <a:gd name="adj" fmla="val 875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0" name="Line 77"/>
            <p:cNvSpPr>
              <a:spLocks noChangeShapeType="1"/>
            </p:cNvSpPr>
            <p:nvPr/>
          </p:nvSpPr>
          <p:spPr bwMode="auto">
            <a:xfrm flipV="1">
              <a:off x="6154738" y="3463925"/>
              <a:ext cx="1008062" cy="15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91" name="AutoShape 82"/>
            <p:cNvSpPr>
              <a:spLocks noChangeArrowheads="1"/>
            </p:cNvSpPr>
            <p:nvPr/>
          </p:nvSpPr>
          <p:spPr bwMode="auto">
            <a:xfrm>
              <a:off x="7162800" y="2600325"/>
              <a:ext cx="180975" cy="1368425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2" name="Rectangle 83"/>
            <p:cNvSpPr>
              <a:spLocks noChangeArrowheads="1"/>
            </p:cNvSpPr>
            <p:nvPr/>
          </p:nvSpPr>
          <p:spPr bwMode="auto">
            <a:xfrm>
              <a:off x="7162800" y="2708275"/>
              <a:ext cx="18097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0</a:t>
              </a:r>
            </a:p>
          </p:txBody>
        </p:sp>
        <p:sp>
          <p:nvSpPr>
            <p:cNvPr id="20493" name="Rectangle 84"/>
            <p:cNvSpPr>
              <a:spLocks noChangeArrowheads="1"/>
            </p:cNvSpPr>
            <p:nvPr/>
          </p:nvSpPr>
          <p:spPr bwMode="auto">
            <a:xfrm>
              <a:off x="7162800" y="3032125"/>
              <a:ext cx="18097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1</a:t>
              </a:r>
            </a:p>
          </p:txBody>
        </p:sp>
        <p:sp>
          <p:nvSpPr>
            <p:cNvPr id="20494" name="Line 89"/>
            <p:cNvSpPr>
              <a:spLocks noChangeShapeType="1"/>
            </p:cNvSpPr>
            <p:nvPr/>
          </p:nvSpPr>
          <p:spPr bwMode="auto">
            <a:xfrm>
              <a:off x="7343775" y="3284538"/>
              <a:ext cx="100806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95" name="Rectangle 90"/>
            <p:cNvSpPr>
              <a:spLocks noChangeArrowheads="1"/>
            </p:cNvSpPr>
            <p:nvPr/>
          </p:nvSpPr>
          <p:spPr bwMode="auto">
            <a:xfrm>
              <a:off x="7162800" y="3355975"/>
              <a:ext cx="18097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2</a:t>
              </a:r>
            </a:p>
          </p:txBody>
        </p:sp>
        <p:sp>
          <p:nvSpPr>
            <p:cNvPr id="20496" name="Rectangle 91"/>
            <p:cNvSpPr>
              <a:spLocks noChangeArrowheads="1"/>
            </p:cNvSpPr>
            <p:nvPr/>
          </p:nvSpPr>
          <p:spPr bwMode="auto">
            <a:xfrm>
              <a:off x="7162800" y="3681413"/>
              <a:ext cx="18097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3</a:t>
              </a:r>
            </a:p>
          </p:txBody>
        </p:sp>
        <p:sp>
          <p:nvSpPr>
            <p:cNvPr id="20497" name="Line 94"/>
            <p:cNvSpPr>
              <a:spLocks noChangeShapeType="1"/>
            </p:cNvSpPr>
            <p:nvPr/>
          </p:nvSpPr>
          <p:spPr bwMode="auto">
            <a:xfrm flipV="1">
              <a:off x="4935538" y="5553075"/>
              <a:ext cx="863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98" name="AutoShape 95"/>
            <p:cNvSpPr>
              <a:spLocks noChangeArrowheads="1"/>
            </p:cNvSpPr>
            <p:nvPr/>
          </p:nvSpPr>
          <p:spPr bwMode="auto">
            <a:xfrm>
              <a:off x="5805488" y="4364038"/>
              <a:ext cx="180975" cy="1368425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9" name="Rectangle 96"/>
            <p:cNvSpPr>
              <a:spLocks noChangeArrowheads="1"/>
            </p:cNvSpPr>
            <p:nvPr/>
          </p:nvSpPr>
          <p:spPr bwMode="auto">
            <a:xfrm>
              <a:off x="5805488" y="4471988"/>
              <a:ext cx="18097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0</a:t>
              </a:r>
            </a:p>
          </p:txBody>
        </p:sp>
        <p:sp>
          <p:nvSpPr>
            <p:cNvPr id="20500" name="Rectangle 97"/>
            <p:cNvSpPr>
              <a:spLocks noChangeArrowheads="1"/>
            </p:cNvSpPr>
            <p:nvPr/>
          </p:nvSpPr>
          <p:spPr bwMode="auto">
            <a:xfrm>
              <a:off x="5805488" y="4795838"/>
              <a:ext cx="18097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1</a:t>
              </a:r>
            </a:p>
          </p:txBody>
        </p:sp>
        <p:sp>
          <p:nvSpPr>
            <p:cNvPr id="20501" name="Line 99"/>
            <p:cNvSpPr>
              <a:spLocks noChangeShapeType="1"/>
            </p:cNvSpPr>
            <p:nvPr/>
          </p:nvSpPr>
          <p:spPr bwMode="auto">
            <a:xfrm>
              <a:off x="4935538" y="4579938"/>
              <a:ext cx="86995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02" name="Rectangle 101"/>
            <p:cNvSpPr>
              <a:spLocks noChangeArrowheads="1"/>
            </p:cNvSpPr>
            <p:nvPr/>
          </p:nvSpPr>
          <p:spPr bwMode="auto">
            <a:xfrm>
              <a:off x="5805488" y="5119688"/>
              <a:ext cx="18097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2</a:t>
              </a:r>
            </a:p>
          </p:txBody>
        </p:sp>
        <p:sp>
          <p:nvSpPr>
            <p:cNvPr id="20503" name="Rectangle 102"/>
            <p:cNvSpPr>
              <a:spLocks noChangeArrowheads="1"/>
            </p:cNvSpPr>
            <p:nvPr/>
          </p:nvSpPr>
          <p:spPr bwMode="auto">
            <a:xfrm>
              <a:off x="5805488" y="5445125"/>
              <a:ext cx="18097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3</a:t>
              </a:r>
            </a:p>
          </p:txBody>
        </p:sp>
        <p:sp>
          <p:nvSpPr>
            <p:cNvPr id="20504" name="AutoShape 103"/>
            <p:cNvSpPr>
              <a:spLocks noChangeArrowheads="1"/>
            </p:cNvSpPr>
            <p:nvPr/>
          </p:nvSpPr>
          <p:spPr bwMode="auto">
            <a:xfrm rot="5400000">
              <a:off x="5277644" y="5137944"/>
              <a:ext cx="215900" cy="179388"/>
            </a:xfrm>
            <a:prstGeom prst="triangle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05" name="Oval 104"/>
            <p:cNvSpPr>
              <a:spLocks noChangeArrowheads="1"/>
            </p:cNvSpPr>
            <p:nvPr/>
          </p:nvSpPr>
          <p:spPr bwMode="auto">
            <a:xfrm>
              <a:off x="5475288" y="5192713"/>
              <a:ext cx="71437" cy="71437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06" name="Freeform 106"/>
            <p:cNvSpPr>
              <a:spLocks/>
            </p:cNvSpPr>
            <p:nvPr/>
          </p:nvSpPr>
          <p:spPr bwMode="auto">
            <a:xfrm>
              <a:off x="5151438" y="4903788"/>
              <a:ext cx="647700" cy="323850"/>
            </a:xfrm>
            <a:custGeom>
              <a:avLst/>
              <a:gdLst>
                <a:gd name="T0" fmla="*/ 2147483647 w 408"/>
                <a:gd name="T1" fmla="*/ 2147483647 h 204"/>
                <a:gd name="T2" fmla="*/ 0 w 408"/>
                <a:gd name="T3" fmla="*/ 2147483647 h 204"/>
                <a:gd name="T4" fmla="*/ 0 w 408"/>
                <a:gd name="T5" fmla="*/ 0 h 204"/>
                <a:gd name="T6" fmla="*/ 2147483647 w 408"/>
                <a:gd name="T7" fmla="*/ 0 h 2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8"/>
                <a:gd name="T13" fmla="*/ 0 h 204"/>
                <a:gd name="T14" fmla="*/ 408 w 408"/>
                <a:gd name="T15" fmla="*/ 204 h 2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8" h="204">
                  <a:moveTo>
                    <a:pt x="91" y="204"/>
                  </a:moveTo>
                  <a:lnTo>
                    <a:pt x="0" y="204"/>
                  </a:lnTo>
                  <a:lnTo>
                    <a:pt x="0" y="0"/>
                  </a:lnTo>
                  <a:lnTo>
                    <a:pt x="408" y="0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Line 107"/>
            <p:cNvSpPr>
              <a:spLocks noChangeShapeType="1"/>
            </p:cNvSpPr>
            <p:nvPr/>
          </p:nvSpPr>
          <p:spPr bwMode="auto">
            <a:xfrm>
              <a:off x="4935538" y="5048250"/>
              <a:ext cx="2159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8" name="AutoShape 93"/>
            <p:cNvSpPr>
              <a:spLocks noChangeArrowheads="1"/>
            </p:cNvSpPr>
            <p:nvPr/>
          </p:nvSpPr>
          <p:spPr bwMode="auto">
            <a:xfrm>
              <a:off x="4540250" y="4400550"/>
              <a:ext cx="396875" cy="360363"/>
            </a:xfrm>
            <a:prstGeom prst="flowChartDelay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09" name="Line 108"/>
            <p:cNvSpPr>
              <a:spLocks noChangeShapeType="1"/>
            </p:cNvSpPr>
            <p:nvPr/>
          </p:nvSpPr>
          <p:spPr bwMode="auto">
            <a:xfrm>
              <a:off x="3778250" y="4706938"/>
              <a:ext cx="7620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10" name="Freeform 110"/>
            <p:cNvSpPr>
              <a:spLocks/>
            </p:cNvSpPr>
            <p:nvPr/>
          </p:nvSpPr>
          <p:spPr bwMode="auto">
            <a:xfrm>
              <a:off x="3778250" y="3721100"/>
              <a:ext cx="762000" cy="1971675"/>
            </a:xfrm>
            <a:custGeom>
              <a:avLst/>
              <a:gdLst>
                <a:gd name="T0" fmla="*/ 0 w 273"/>
                <a:gd name="T1" fmla="*/ 0 h 295"/>
                <a:gd name="T2" fmla="*/ 0 w 273"/>
                <a:gd name="T3" fmla="*/ 2147483647 h 295"/>
                <a:gd name="T4" fmla="*/ 2147483647 w 273"/>
                <a:gd name="T5" fmla="*/ 2147483647 h 295"/>
                <a:gd name="T6" fmla="*/ 0 60000 65536"/>
                <a:gd name="T7" fmla="*/ 0 60000 65536"/>
                <a:gd name="T8" fmla="*/ 0 60000 65536"/>
                <a:gd name="T9" fmla="*/ 0 w 273"/>
                <a:gd name="T10" fmla="*/ 0 h 295"/>
                <a:gd name="T11" fmla="*/ 273 w 273"/>
                <a:gd name="T12" fmla="*/ 295 h 2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3" h="295">
                  <a:moveTo>
                    <a:pt x="0" y="0"/>
                  </a:moveTo>
                  <a:lnTo>
                    <a:pt x="0" y="295"/>
                  </a:lnTo>
                  <a:lnTo>
                    <a:pt x="273" y="295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1" name="Line 111"/>
            <p:cNvSpPr>
              <a:spLocks noChangeShapeType="1"/>
            </p:cNvSpPr>
            <p:nvPr/>
          </p:nvSpPr>
          <p:spPr bwMode="auto">
            <a:xfrm>
              <a:off x="3346450" y="4451350"/>
              <a:ext cx="119856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12" name="Freeform 113"/>
            <p:cNvSpPr>
              <a:spLocks/>
            </p:cNvSpPr>
            <p:nvPr/>
          </p:nvSpPr>
          <p:spPr bwMode="auto">
            <a:xfrm>
              <a:off x="3346450" y="3100388"/>
              <a:ext cx="1193800" cy="2336800"/>
            </a:xfrm>
            <a:custGeom>
              <a:avLst/>
              <a:gdLst>
                <a:gd name="T0" fmla="*/ 0 w 273"/>
                <a:gd name="T1" fmla="*/ 0 h 295"/>
                <a:gd name="T2" fmla="*/ 0 w 273"/>
                <a:gd name="T3" fmla="*/ 2147483647 h 295"/>
                <a:gd name="T4" fmla="*/ 2147483647 w 273"/>
                <a:gd name="T5" fmla="*/ 2147483647 h 295"/>
                <a:gd name="T6" fmla="*/ 0 60000 65536"/>
                <a:gd name="T7" fmla="*/ 0 60000 65536"/>
                <a:gd name="T8" fmla="*/ 0 60000 65536"/>
                <a:gd name="T9" fmla="*/ 0 w 273"/>
                <a:gd name="T10" fmla="*/ 0 h 295"/>
                <a:gd name="T11" fmla="*/ 273 w 273"/>
                <a:gd name="T12" fmla="*/ 295 h 2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3" h="295">
                  <a:moveTo>
                    <a:pt x="0" y="0"/>
                  </a:moveTo>
                  <a:lnTo>
                    <a:pt x="0" y="295"/>
                  </a:lnTo>
                  <a:lnTo>
                    <a:pt x="273" y="295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3" name="Line 115"/>
            <p:cNvSpPr>
              <a:spLocks noChangeShapeType="1"/>
            </p:cNvSpPr>
            <p:nvPr/>
          </p:nvSpPr>
          <p:spPr bwMode="auto">
            <a:xfrm>
              <a:off x="3346450" y="4926013"/>
              <a:ext cx="118745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4" name="Line 116"/>
            <p:cNvSpPr>
              <a:spLocks noChangeShapeType="1"/>
            </p:cNvSpPr>
            <p:nvPr/>
          </p:nvSpPr>
          <p:spPr bwMode="auto">
            <a:xfrm>
              <a:off x="3778250" y="5181600"/>
              <a:ext cx="7620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15" name="Rectangle 118"/>
            <p:cNvSpPr>
              <a:spLocks noChangeArrowheads="1"/>
            </p:cNvSpPr>
            <p:nvPr/>
          </p:nvSpPr>
          <p:spPr bwMode="auto">
            <a:xfrm>
              <a:off x="3094038" y="4219575"/>
              <a:ext cx="3060700" cy="169227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16" name="Rectangle 119"/>
            <p:cNvSpPr>
              <a:spLocks noChangeArrowheads="1"/>
            </p:cNvSpPr>
            <p:nvPr/>
          </p:nvSpPr>
          <p:spPr bwMode="auto">
            <a:xfrm>
              <a:off x="1871663" y="4437063"/>
              <a:ext cx="1150937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13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Logic Unit</a:t>
              </a:r>
            </a:p>
          </p:txBody>
        </p:sp>
        <p:sp>
          <p:nvSpPr>
            <p:cNvPr id="20517" name="Freeform 120"/>
            <p:cNvSpPr>
              <a:spLocks/>
            </p:cNvSpPr>
            <p:nvPr/>
          </p:nvSpPr>
          <p:spPr bwMode="auto">
            <a:xfrm>
              <a:off x="2338388" y="5734050"/>
              <a:ext cx="3565525" cy="395288"/>
            </a:xfrm>
            <a:custGeom>
              <a:avLst/>
              <a:gdLst>
                <a:gd name="T0" fmla="*/ 0 w 2019"/>
                <a:gd name="T1" fmla="*/ 2147483647 h 249"/>
                <a:gd name="T2" fmla="*/ 2147483647 w 2019"/>
                <a:gd name="T3" fmla="*/ 2147483647 h 249"/>
                <a:gd name="T4" fmla="*/ 2147483647 w 2019"/>
                <a:gd name="T5" fmla="*/ 0 h 249"/>
                <a:gd name="T6" fmla="*/ 0 60000 65536"/>
                <a:gd name="T7" fmla="*/ 0 60000 65536"/>
                <a:gd name="T8" fmla="*/ 0 60000 65536"/>
                <a:gd name="T9" fmla="*/ 0 w 2019"/>
                <a:gd name="T10" fmla="*/ 0 h 249"/>
                <a:gd name="T11" fmla="*/ 2019 w 2019"/>
                <a:gd name="T12" fmla="*/ 249 h 2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9" h="249">
                  <a:moveTo>
                    <a:pt x="0" y="249"/>
                  </a:moveTo>
                  <a:lnTo>
                    <a:pt x="2019" y="249"/>
                  </a:lnTo>
                  <a:lnTo>
                    <a:pt x="2019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18" name="Group 121"/>
            <p:cNvGrpSpPr>
              <a:grpSpLocks/>
            </p:cNvGrpSpPr>
            <p:nvPr/>
          </p:nvGrpSpPr>
          <p:grpSpPr bwMode="auto">
            <a:xfrm>
              <a:off x="2590800" y="5840413"/>
              <a:ext cx="238125" cy="360362"/>
              <a:chOff x="3864" y="1956"/>
              <a:chExt cx="150" cy="227"/>
            </a:xfrm>
          </p:grpSpPr>
          <p:sp>
            <p:nvSpPr>
              <p:cNvPr id="20587" name="Rectangle 122"/>
              <p:cNvSpPr>
                <a:spLocks noChangeArrowheads="1"/>
              </p:cNvSpPr>
              <p:nvPr/>
            </p:nvSpPr>
            <p:spPr bwMode="auto">
              <a:xfrm>
                <a:off x="3864" y="1956"/>
                <a:ext cx="150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>
                    <a:solidFill>
                      <a:srgbClr val="FF0000"/>
                    </a:solidFill>
                  </a:rPr>
                  <a:t> 2</a:t>
                </a:r>
              </a:p>
            </p:txBody>
          </p:sp>
          <p:sp>
            <p:nvSpPr>
              <p:cNvPr id="20588" name="Line 123"/>
              <p:cNvSpPr>
                <a:spLocks noChangeShapeType="1"/>
              </p:cNvSpPr>
              <p:nvPr/>
            </p:nvSpPr>
            <p:spPr bwMode="auto">
              <a:xfrm flipH="1">
                <a:off x="3901" y="2092"/>
                <a:ext cx="68" cy="91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0519" name="Rectangle 124"/>
            <p:cNvSpPr>
              <a:spLocks noChangeArrowheads="1"/>
            </p:cNvSpPr>
            <p:nvPr/>
          </p:nvSpPr>
          <p:spPr bwMode="auto">
            <a:xfrm>
              <a:off x="1187450" y="5264150"/>
              <a:ext cx="1042988" cy="973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</a:rPr>
                <a:t>AND = 00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</a:rPr>
                <a:t>OR = 01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</a:rPr>
                <a:t>NOR = 10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</a:rPr>
                <a:t>XOR = 11</a:t>
              </a:r>
            </a:p>
          </p:txBody>
        </p:sp>
        <p:sp>
          <p:nvSpPr>
            <p:cNvPr id="20520" name="AutoShape 125"/>
            <p:cNvSpPr>
              <a:spLocks/>
            </p:cNvSpPr>
            <p:nvPr/>
          </p:nvSpPr>
          <p:spPr bwMode="auto">
            <a:xfrm flipH="1">
              <a:off x="1150938" y="5264150"/>
              <a:ext cx="107950" cy="973138"/>
            </a:xfrm>
            <a:prstGeom prst="rightBrace">
              <a:avLst>
                <a:gd name="adj1" fmla="val 75123"/>
                <a:gd name="adj2" fmla="val 4991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21" name="Rectangle 126"/>
            <p:cNvSpPr>
              <a:spLocks noChangeArrowheads="1"/>
            </p:cNvSpPr>
            <p:nvPr/>
          </p:nvSpPr>
          <p:spPr bwMode="auto">
            <a:xfrm rot="-5400000">
              <a:off x="288132" y="5426869"/>
              <a:ext cx="1042987" cy="612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Logical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Operation</a:t>
              </a:r>
            </a:p>
          </p:txBody>
        </p:sp>
        <p:sp>
          <p:nvSpPr>
            <p:cNvPr id="20522" name="Rectangle 127"/>
            <p:cNvSpPr>
              <a:spLocks noChangeArrowheads="1"/>
            </p:cNvSpPr>
            <p:nvPr/>
          </p:nvSpPr>
          <p:spPr bwMode="auto">
            <a:xfrm>
              <a:off x="4645025" y="1665288"/>
              <a:ext cx="1330325" cy="647700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Shifter</a:t>
              </a:r>
            </a:p>
          </p:txBody>
        </p:sp>
        <p:sp>
          <p:nvSpPr>
            <p:cNvPr id="20523" name="Freeform 128"/>
            <p:cNvSpPr>
              <a:spLocks/>
            </p:cNvSpPr>
            <p:nvPr/>
          </p:nvSpPr>
          <p:spPr bwMode="auto">
            <a:xfrm flipV="1">
              <a:off x="5975350" y="1989138"/>
              <a:ext cx="1187450" cy="827087"/>
            </a:xfrm>
            <a:custGeom>
              <a:avLst/>
              <a:gdLst>
                <a:gd name="T0" fmla="*/ 0 w 771"/>
                <a:gd name="T1" fmla="*/ 2147483647 h 794"/>
                <a:gd name="T2" fmla="*/ 2147483647 w 771"/>
                <a:gd name="T3" fmla="*/ 2147483647 h 794"/>
                <a:gd name="T4" fmla="*/ 2147483647 w 771"/>
                <a:gd name="T5" fmla="*/ 0 h 794"/>
                <a:gd name="T6" fmla="*/ 2147483647 w 771"/>
                <a:gd name="T7" fmla="*/ 0 h 7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1"/>
                <a:gd name="T13" fmla="*/ 0 h 794"/>
                <a:gd name="T14" fmla="*/ 771 w 771"/>
                <a:gd name="T15" fmla="*/ 794 h 7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1" h="794">
                  <a:moveTo>
                    <a:pt x="0" y="794"/>
                  </a:moveTo>
                  <a:lnTo>
                    <a:pt x="226" y="794"/>
                  </a:lnTo>
                  <a:lnTo>
                    <a:pt x="226" y="0"/>
                  </a:lnTo>
                  <a:lnTo>
                    <a:pt x="771" y="0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4" name="Freeform 129"/>
            <p:cNvSpPr>
              <a:spLocks/>
            </p:cNvSpPr>
            <p:nvPr/>
          </p:nvSpPr>
          <p:spPr bwMode="auto">
            <a:xfrm flipV="1">
              <a:off x="2271713" y="1449388"/>
              <a:ext cx="3067050" cy="215900"/>
            </a:xfrm>
            <a:custGeom>
              <a:avLst/>
              <a:gdLst>
                <a:gd name="T0" fmla="*/ 0 w 2019"/>
                <a:gd name="T1" fmla="*/ 2147483647 h 249"/>
                <a:gd name="T2" fmla="*/ 2147483647 w 2019"/>
                <a:gd name="T3" fmla="*/ 2147483647 h 249"/>
                <a:gd name="T4" fmla="*/ 2147483647 w 2019"/>
                <a:gd name="T5" fmla="*/ 0 h 249"/>
                <a:gd name="T6" fmla="*/ 0 60000 65536"/>
                <a:gd name="T7" fmla="*/ 0 60000 65536"/>
                <a:gd name="T8" fmla="*/ 0 60000 65536"/>
                <a:gd name="T9" fmla="*/ 0 w 2019"/>
                <a:gd name="T10" fmla="*/ 0 h 249"/>
                <a:gd name="T11" fmla="*/ 2019 w 2019"/>
                <a:gd name="T12" fmla="*/ 249 h 2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9" h="249">
                  <a:moveTo>
                    <a:pt x="0" y="249"/>
                  </a:moveTo>
                  <a:lnTo>
                    <a:pt x="2019" y="249"/>
                  </a:lnTo>
                  <a:lnTo>
                    <a:pt x="2019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25" name="Group 130"/>
            <p:cNvGrpSpPr>
              <a:grpSpLocks/>
            </p:cNvGrpSpPr>
            <p:nvPr/>
          </p:nvGrpSpPr>
          <p:grpSpPr bwMode="auto">
            <a:xfrm>
              <a:off x="2784475" y="1160463"/>
              <a:ext cx="238125" cy="360362"/>
              <a:chOff x="3864" y="1956"/>
              <a:chExt cx="150" cy="227"/>
            </a:xfrm>
          </p:grpSpPr>
          <p:sp>
            <p:nvSpPr>
              <p:cNvPr id="20585" name="Rectangle 131"/>
              <p:cNvSpPr>
                <a:spLocks noChangeArrowheads="1"/>
              </p:cNvSpPr>
              <p:nvPr/>
            </p:nvSpPr>
            <p:spPr bwMode="auto">
              <a:xfrm>
                <a:off x="3864" y="1956"/>
                <a:ext cx="150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>
                    <a:solidFill>
                      <a:srgbClr val="FF0000"/>
                    </a:solidFill>
                  </a:rPr>
                  <a:t> 2</a:t>
                </a:r>
              </a:p>
            </p:txBody>
          </p:sp>
          <p:sp>
            <p:nvSpPr>
              <p:cNvPr id="20586" name="Line 132"/>
              <p:cNvSpPr>
                <a:spLocks noChangeShapeType="1"/>
              </p:cNvSpPr>
              <p:nvPr/>
            </p:nvSpPr>
            <p:spPr bwMode="auto">
              <a:xfrm flipH="1">
                <a:off x="3901" y="2092"/>
                <a:ext cx="68" cy="91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0526" name="Rectangle 133"/>
            <p:cNvSpPr>
              <a:spLocks noChangeArrowheads="1"/>
            </p:cNvSpPr>
            <p:nvPr/>
          </p:nvSpPr>
          <p:spPr bwMode="auto">
            <a:xfrm>
              <a:off x="1103313" y="1123950"/>
              <a:ext cx="1058862" cy="1282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</a:rPr>
                <a:t>SLL = 00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</a:rPr>
                <a:t>SRL = 00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</a:rPr>
                <a:t>SRA = 01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</a:rPr>
                <a:t>ROR = 11</a:t>
              </a:r>
            </a:p>
          </p:txBody>
        </p:sp>
        <p:sp>
          <p:nvSpPr>
            <p:cNvPr id="20527" name="AutoShape 134"/>
            <p:cNvSpPr>
              <a:spLocks/>
            </p:cNvSpPr>
            <p:nvPr/>
          </p:nvSpPr>
          <p:spPr bwMode="auto">
            <a:xfrm flipH="1">
              <a:off x="1093788" y="1192213"/>
              <a:ext cx="119062" cy="1173162"/>
            </a:xfrm>
            <a:prstGeom prst="rightBrace">
              <a:avLst>
                <a:gd name="adj1" fmla="val 75132"/>
                <a:gd name="adj2" fmla="val 4991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28" name="Rectangle 135"/>
            <p:cNvSpPr>
              <a:spLocks noChangeArrowheads="1"/>
            </p:cNvSpPr>
            <p:nvPr/>
          </p:nvSpPr>
          <p:spPr bwMode="auto">
            <a:xfrm rot="-5400000">
              <a:off x="168276" y="1479550"/>
              <a:ext cx="1168400" cy="612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Shift/Rotate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Operation</a:t>
              </a:r>
            </a:p>
          </p:txBody>
        </p:sp>
        <p:sp>
          <p:nvSpPr>
            <p:cNvPr id="20529" name="Freeform 155"/>
            <p:cNvSpPr>
              <a:spLocks/>
            </p:cNvSpPr>
            <p:nvPr/>
          </p:nvSpPr>
          <p:spPr bwMode="auto">
            <a:xfrm flipV="1">
              <a:off x="3346450" y="1773238"/>
              <a:ext cx="1298575" cy="1327150"/>
            </a:xfrm>
            <a:custGeom>
              <a:avLst/>
              <a:gdLst>
                <a:gd name="T0" fmla="*/ 0 w 273"/>
                <a:gd name="T1" fmla="*/ 0 h 295"/>
                <a:gd name="T2" fmla="*/ 0 w 273"/>
                <a:gd name="T3" fmla="*/ 2147483647 h 295"/>
                <a:gd name="T4" fmla="*/ 2147483647 w 273"/>
                <a:gd name="T5" fmla="*/ 2147483647 h 295"/>
                <a:gd name="T6" fmla="*/ 0 60000 65536"/>
                <a:gd name="T7" fmla="*/ 0 60000 65536"/>
                <a:gd name="T8" fmla="*/ 0 60000 65536"/>
                <a:gd name="T9" fmla="*/ 0 w 273"/>
                <a:gd name="T10" fmla="*/ 0 h 295"/>
                <a:gd name="T11" fmla="*/ 273 w 273"/>
                <a:gd name="T12" fmla="*/ 295 h 2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3" h="295">
                  <a:moveTo>
                    <a:pt x="0" y="0"/>
                  </a:moveTo>
                  <a:lnTo>
                    <a:pt x="0" y="295"/>
                  </a:lnTo>
                  <a:lnTo>
                    <a:pt x="273" y="295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0" name="Line 63"/>
            <p:cNvSpPr>
              <a:spLocks noChangeShapeType="1"/>
            </p:cNvSpPr>
            <p:nvPr/>
          </p:nvSpPr>
          <p:spPr bwMode="auto">
            <a:xfrm>
              <a:off x="2338388" y="3716338"/>
              <a:ext cx="180022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Line 27"/>
            <p:cNvSpPr>
              <a:spLocks noChangeShapeType="1"/>
            </p:cNvSpPr>
            <p:nvPr/>
          </p:nvSpPr>
          <p:spPr bwMode="auto">
            <a:xfrm flipV="1">
              <a:off x="2338388" y="3103563"/>
              <a:ext cx="3203575" cy="158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32" name="Rectangle 37"/>
            <p:cNvSpPr>
              <a:spLocks noChangeArrowheads="1"/>
            </p:cNvSpPr>
            <p:nvPr/>
          </p:nvSpPr>
          <p:spPr bwMode="auto">
            <a:xfrm>
              <a:off x="2374900" y="2816225"/>
              <a:ext cx="2524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A</a:t>
              </a:r>
            </a:p>
          </p:txBody>
        </p:sp>
        <p:grpSp>
          <p:nvGrpSpPr>
            <p:cNvPr id="20533" name="Group 48"/>
            <p:cNvGrpSpPr>
              <a:grpSpLocks/>
            </p:cNvGrpSpPr>
            <p:nvPr/>
          </p:nvGrpSpPr>
          <p:grpSpPr bwMode="auto">
            <a:xfrm>
              <a:off x="2676525" y="2816225"/>
              <a:ext cx="238125" cy="360363"/>
              <a:chOff x="3864" y="1956"/>
              <a:chExt cx="150" cy="227"/>
            </a:xfrm>
          </p:grpSpPr>
          <p:sp>
            <p:nvSpPr>
              <p:cNvPr id="20583" name="Rectangle 35"/>
              <p:cNvSpPr>
                <a:spLocks noChangeArrowheads="1"/>
              </p:cNvSpPr>
              <p:nvPr/>
            </p:nvSpPr>
            <p:spPr bwMode="auto">
              <a:xfrm>
                <a:off x="3864" y="1956"/>
                <a:ext cx="150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/>
                  <a:t> 32</a:t>
                </a:r>
              </a:p>
            </p:txBody>
          </p:sp>
          <p:sp>
            <p:nvSpPr>
              <p:cNvPr id="20584" name="Line 38"/>
              <p:cNvSpPr>
                <a:spLocks noChangeShapeType="1"/>
              </p:cNvSpPr>
              <p:nvPr/>
            </p:nvSpPr>
            <p:spPr bwMode="auto">
              <a:xfrm flipH="1">
                <a:off x="3901" y="2092"/>
                <a:ext cx="68" cy="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0534" name="Line 49"/>
            <p:cNvSpPr>
              <a:spLocks noChangeShapeType="1"/>
            </p:cNvSpPr>
            <p:nvPr/>
          </p:nvSpPr>
          <p:spPr bwMode="auto">
            <a:xfrm flipV="1">
              <a:off x="4533900" y="3822700"/>
              <a:ext cx="1008063" cy="15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0535" name="Group 50"/>
            <p:cNvGrpSpPr>
              <a:grpSpLocks/>
            </p:cNvGrpSpPr>
            <p:nvPr/>
          </p:nvGrpSpPr>
          <p:grpSpPr bwMode="auto">
            <a:xfrm>
              <a:off x="5124450" y="3535363"/>
              <a:ext cx="238125" cy="360362"/>
              <a:chOff x="3864" y="1956"/>
              <a:chExt cx="150" cy="227"/>
            </a:xfrm>
          </p:grpSpPr>
          <p:sp>
            <p:nvSpPr>
              <p:cNvPr id="20581" name="Rectangle 51"/>
              <p:cNvSpPr>
                <a:spLocks noChangeArrowheads="1"/>
              </p:cNvSpPr>
              <p:nvPr/>
            </p:nvSpPr>
            <p:spPr bwMode="auto">
              <a:xfrm>
                <a:off x="3864" y="1956"/>
                <a:ext cx="150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/>
                  <a:t> 32</a:t>
                </a:r>
              </a:p>
            </p:txBody>
          </p:sp>
          <p:sp>
            <p:nvSpPr>
              <p:cNvPr id="20582" name="Line 52"/>
              <p:cNvSpPr>
                <a:spLocks noChangeShapeType="1"/>
              </p:cNvSpPr>
              <p:nvPr/>
            </p:nvSpPr>
            <p:spPr bwMode="auto">
              <a:xfrm flipH="1">
                <a:off x="3901" y="2092"/>
                <a:ext cx="68" cy="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0536" name="Rectangle 53"/>
            <p:cNvSpPr>
              <a:spLocks noChangeArrowheads="1"/>
            </p:cNvSpPr>
            <p:nvPr/>
          </p:nvSpPr>
          <p:spPr bwMode="auto">
            <a:xfrm>
              <a:off x="2374900" y="3429000"/>
              <a:ext cx="2524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B</a:t>
              </a:r>
            </a:p>
          </p:txBody>
        </p:sp>
        <p:grpSp>
          <p:nvGrpSpPr>
            <p:cNvPr id="20537" name="Group 69"/>
            <p:cNvGrpSpPr>
              <a:grpSpLocks/>
            </p:cNvGrpSpPr>
            <p:nvPr/>
          </p:nvGrpSpPr>
          <p:grpSpPr bwMode="auto">
            <a:xfrm>
              <a:off x="4064000" y="3644900"/>
              <a:ext cx="469900" cy="360363"/>
              <a:chOff x="2449" y="3226"/>
              <a:chExt cx="296" cy="227"/>
            </a:xfrm>
          </p:grpSpPr>
          <p:sp>
            <p:nvSpPr>
              <p:cNvPr id="20578" name="AutoShape 61"/>
              <p:cNvSpPr>
                <a:spLocks noChangeArrowheads="1"/>
              </p:cNvSpPr>
              <p:nvPr/>
            </p:nvSpPr>
            <p:spPr bwMode="auto">
              <a:xfrm flipH="1">
                <a:off x="2472" y="3226"/>
                <a:ext cx="204" cy="227"/>
              </a:xfrm>
              <a:prstGeom prst="moon">
                <a:avLst>
                  <a:gd name="adj" fmla="val 87500"/>
                </a:avLst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79" name="AutoShape 67"/>
              <p:cNvSpPr>
                <a:spLocks noChangeArrowheads="1"/>
              </p:cNvSpPr>
              <p:nvPr/>
            </p:nvSpPr>
            <p:spPr bwMode="auto">
              <a:xfrm flipH="1">
                <a:off x="2495" y="3226"/>
                <a:ext cx="250" cy="227"/>
              </a:xfrm>
              <a:prstGeom prst="moon">
                <a:avLst>
                  <a:gd name="adj" fmla="val 875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80" name="Arc 68"/>
              <p:cNvSpPr>
                <a:spLocks/>
              </p:cNvSpPr>
              <p:nvPr/>
            </p:nvSpPr>
            <p:spPr bwMode="auto">
              <a:xfrm>
                <a:off x="2449" y="3226"/>
                <a:ext cx="46" cy="227"/>
              </a:xfrm>
              <a:custGeom>
                <a:avLst/>
                <a:gdLst>
                  <a:gd name="T0" fmla="*/ 0 w 21600"/>
                  <a:gd name="T1" fmla="*/ 0 h 42382"/>
                  <a:gd name="T2" fmla="*/ 0 w 21600"/>
                  <a:gd name="T3" fmla="*/ 0 h 42382"/>
                  <a:gd name="T4" fmla="*/ 0 w 21600"/>
                  <a:gd name="T5" fmla="*/ 0 h 4238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2382"/>
                  <a:gd name="T11" fmla="*/ 21600 w 21600"/>
                  <a:gd name="T12" fmla="*/ 42382 h 4238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2382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1261"/>
                      <a:pt x="15183" y="39748"/>
                      <a:pt x="5887" y="42381"/>
                    </a:cubicBezTo>
                  </a:path>
                  <a:path w="21600" h="42382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1261"/>
                      <a:pt x="15183" y="39748"/>
                      <a:pt x="5887" y="42381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38" name="Group 71"/>
            <p:cNvGrpSpPr>
              <a:grpSpLocks/>
            </p:cNvGrpSpPr>
            <p:nvPr/>
          </p:nvGrpSpPr>
          <p:grpSpPr bwMode="auto">
            <a:xfrm>
              <a:off x="5541963" y="2887663"/>
              <a:ext cx="612775" cy="1152525"/>
              <a:chOff x="4127" y="2001"/>
              <a:chExt cx="386" cy="726"/>
            </a:xfrm>
          </p:grpSpPr>
          <p:sp>
            <p:nvSpPr>
              <p:cNvPr id="20576" name="Freeform 25"/>
              <p:cNvSpPr>
                <a:spLocks/>
              </p:cNvSpPr>
              <p:nvPr/>
            </p:nvSpPr>
            <p:spPr bwMode="auto">
              <a:xfrm rot="-5400000">
                <a:off x="3957" y="2171"/>
                <a:ext cx="726" cy="386"/>
              </a:xfrm>
              <a:custGeom>
                <a:avLst/>
                <a:gdLst>
                  <a:gd name="T0" fmla="*/ 0 w 768"/>
                  <a:gd name="T1" fmla="*/ 0 h 288"/>
                  <a:gd name="T2" fmla="*/ 56 w 768"/>
                  <a:gd name="T3" fmla="*/ 41837 h 288"/>
                  <a:gd name="T4" fmla="*/ 240 w 768"/>
                  <a:gd name="T5" fmla="*/ 41837 h 288"/>
                  <a:gd name="T6" fmla="*/ 295 w 768"/>
                  <a:gd name="T7" fmla="*/ 0 h 288"/>
                  <a:gd name="T8" fmla="*/ 184 w 768"/>
                  <a:gd name="T9" fmla="*/ 0 h 288"/>
                  <a:gd name="T10" fmla="*/ 147 w 768"/>
                  <a:gd name="T11" fmla="*/ 14017 h 288"/>
                  <a:gd name="T12" fmla="*/ 111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7" name="Rectangle 26"/>
              <p:cNvSpPr>
                <a:spLocks noChangeArrowheads="1"/>
              </p:cNvSpPr>
              <p:nvPr/>
            </p:nvSpPr>
            <p:spPr bwMode="auto">
              <a:xfrm>
                <a:off x="4241" y="2115"/>
                <a:ext cx="221" cy="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00" b="1"/>
                  <a:t>A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00" b="1"/>
                  <a:t>d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00" b="1"/>
                  <a:t>d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00" b="1"/>
                  <a:t>e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00" b="1"/>
                  <a:t>r</a:t>
                </a:r>
              </a:p>
            </p:txBody>
          </p:sp>
        </p:grpSp>
        <p:sp>
          <p:nvSpPr>
            <p:cNvPr id="20539" name="Freeform 70"/>
            <p:cNvSpPr>
              <a:spLocks/>
            </p:cNvSpPr>
            <p:nvPr/>
          </p:nvSpPr>
          <p:spPr bwMode="auto">
            <a:xfrm>
              <a:off x="3057525" y="2636838"/>
              <a:ext cx="2844800" cy="1295400"/>
            </a:xfrm>
            <a:custGeom>
              <a:avLst/>
              <a:gdLst>
                <a:gd name="T0" fmla="*/ 2147483647 w 1451"/>
                <a:gd name="T1" fmla="*/ 2147483647 h 839"/>
                <a:gd name="T2" fmla="*/ 2147483647 w 1451"/>
                <a:gd name="T3" fmla="*/ 0 h 839"/>
                <a:gd name="T4" fmla="*/ 0 w 1451"/>
                <a:gd name="T5" fmla="*/ 0 h 839"/>
                <a:gd name="T6" fmla="*/ 0 w 1451"/>
                <a:gd name="T7" fmla="*/ 2147483647 h 8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51"/>
                <a:gd name="T13" fmla="*/ 0 h 839"/>
                <a:gd name="T14" fmla="*/ 1451 w 1451"/>
                <a:gd name="T15" fmla="*/ 839 h 8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51" h="839">
                  <a:moveTo>
                    <a:pt x="1451" y="249"/>
                  </a:moveTo>
                  <a:lnTo>
                    <a:pt x="1451" y="0"/>
                  </a:lnTo>
                  <a:lnTo>
                    <a:pt x="0" y="0"/>
                  </a:lnTo>
                  <a:lnTo>
                    <a:pt x="0" y="839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triangle" w="med" len="med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0" name="Rectangle 72"/>
            <p:cNvSpPr>
              <a:spLocks noChangeArrowheads="1"/>
            </p:cNvSpPr>
            <p:nvPr/>
          </p:nvSpPr>
          <p:spPr bwMode="auto">
            <a:xfrm>
              <a:off x="5616575" y="2600325"/>
              <a:ext cx="252413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c</a:t>
              </a:r>
              <a:r>
                <a:rPr lang="en-US" altLang="en-US" sz="1600" baseline="-25000"/>
                <a:t>0</a:t>
              </a:r>
            </a:p>
          </p:txBody>
        </p:sp>
        <p:grpSp>
          <p:nvGrpSpPr>
            <p:cNvPr id="20541" name="Group 73"/>
            <p:cNvGrpSpPr>
              <a:grpSpLocks/>
            </p:cNvGrpSpPr>
            <p:nvPr/>
          </p:nvGrpSpPr>
          <p:grpSpPr bwMode="auto">
            <a:xfrm>
              <a:off x="2676525" y="3427413"/>
              <a:ext cx="238125" cy="360362"/>
              <a:chOff x="3864" y="1956"/>
              <a:chExt cx="150" cy="227"/>
            </a:xfrm>
          </p:grpSpPr>
          <p:sp>
            <p:nvSpPr>
              <p:cNvPr id="20574" name="Rectangle 74"/>
              <p:cNvSpPr>
                <a:spLocks noChangeArrowheads="1"/>
              </p:cNvSpPr>
              <p:nvPr/>
            </p:nvSpPr>
            <p:spPr bwMode="auto">
              <a:xfrm>
                <a:off x="3864" y="1956"/>
                <a:ext cx="150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/>
                  <a:t> 32</a:t>
                </a:r>
              </a:p>
            </p:txBody>
          </p:sp>
          <p:sp>
            <p:nvSpPr>
              <p:cNvPr id="20575" name="Line 75"/>
              <p:cNvSpPr>
                <a:spLocks noChangeShapeType="1"/>
              </p:cNvSpPr>
              <p:nvPr/>
            </p:nvSpPr>
            <p:spPr bwMode="auto">
              <a:xfrm flipH="1">
                <a:off x="3901" y="2092"/>
                <a:ext cx="68" cy="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0542" name="Line 60"/>
            <p:cNvSpPr>
              <a:spLocks noChangeShapeType="1"/>
            </p:cNvSpPr>
            <p:nvPr/>
          </p:nvSpPr>
          <p:spPr bwMode="auto">
            <a:xfrm flipV="1">
              <a:off x="2339975" y="3933825"/>
              <a:ext cx="180022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3" name="Freeform 156"/>
            <p:cNvSpPr>
              <a:spLocks/>
            </p:cNvSpPr>
            <p:nvPr/>
          </p:nvSpPr>
          <p:spPr bwMode="auto">
            <a:xfrm>
              <a:off x="3768725" y="2205038"/>
              <a:ext cx="876300" cy="1516062"/>
            </a:xfrm>
            <a:custGeom>
              <a:avLst/>
              <a:gdLst>
                <a:gd name="T0" fmla="*/ 0 w 340"/>
                <a:gd name="T1" fmla="*/ 2147483647 h 454"/>
                <a:gd name="T2" fmla="*/ 0 w 340"/>
                <a:gd name="T3" fmla="*/ 0 h 454"/>
                <a:gd name="T4" fmla="*/ 2147483647 w 340"/>
                <a:gd name="T5" fmla="*/ 0 h 454"/>
                <a:gd name="T6" fmla="*/ 0 60000 65536"/>
                <a:gd name="T7" fmla="*/ 0 60000 65536"/>
                <a:gd name="T8" fmla="*/ 0 60000 65536"/>
                <a:gd name="T9" fmla="*/ 0 w 340"/>
                <a:gd name="T10" fmla="*/ 0 h 454"/>
                <a:gd name="T11" fmla="*/ 340 w 340"/>
                <a:gd name="T12" fmla="*/ 454 h 4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0" h="454">
                  <a:moveTo>
                    <a:pt x="0" y="454"/>
                  </a:moveTo>
                  <a:lnTo>
                    <a:pt x="0" y="0"/>
                  </a:lnTo>
                  <a:lnTo>
                    <a:pt x="340" y="0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4" name="Rectangle 158"/>
            <p:cNvSpPr>
              <a:spLocks noChangeArrowheads="1"/>
            </p:cNvSpPr>
            <p:nvPr/>
          </p:nvSpPr>
          <p:spPr bwMode="auto">
            <a:xfrm>
              <a:off x="4151310" y="2260584"/>
              <a:ext cx="2381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 32</a:t>
              </a:r>
            </a:p>
          </p:txBody>
        </p:sp>
        <p:grpSp>
          <p:nvGrpSpPr>
            <p:cNvPr id="20545" name="Group 196"/>
            <p:cNvGrpSpPr>
              <a:grpSpLocks/>
            </p:cNvGrpSpPr>
            <p:nvPr/>
          </p:nvGrpSpPr>
          <p:grpSpPr bwMode="auto">
            <a:xfrm>
              <a:off x="539750" y="3429000"/>
              <a:ext cx="1584325" cy="1042988"/>
              <a:chOff x="340" y="2161"/>
              <a:chExt cx="998" cy="657"/>
            </a:xfrm>
          </p:grpSpPr>
          <p:sp>
            <p:nvSpPr>
              <p:cNvPr id="20571" name="Rectangle 163"/>
              <p:cNvSpPr>
                <a:spLocks noChangeArrowheads="1"/>
              </p:cNvSpPr>
              <p:nvPr/>
            </p:nvSpPr>
            <p:spPr bwMode="auto">
              <a:xfrm>
                <a:off x="544" y="2319"/>
                <a:ext cx="794" cy="3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FF0000"/>
                    </a:solidFill>
                  </a:rPr>
                  <a:t>ADD = 0</a:t>
                </a:r>
              </a:p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FF0000"/>
                    </a:solidFill>
                  </a:rPr>
                  <a:t>SUB = 1</a:t>
                </a:r>
              </a:p>
            </p:txBody>
          </p:sp>
          <p:sp>
            <p:nvSpPr>
              <p:cNvPr id="20572" name="AutoShape 164"/>
              <p:cNvSpPr>
                <a:spLocks/>
              </p:cNvSpPr>
              <p:nvPr/>
            </p:nvSpPr>
            <p:spPr bwMode="auto">
              <a:xfrm flipH="1">
                <a:off x="725" y="2365"/>
                <a:ext cx="68" cy="250"/>
              </a:xfrm>
              <a:prstGeom prst="rightBrace">
                <a:avLst>
                  <a:gd name="adj1" fmla="val 30637"/>
                  <a:gd name="adj2" fmla="val 4991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73" name="Rectangle 165"/>
              <p:cNvSpPr>
                <a:spLocks noChangeArrowheads="1"/>
              </p:cNvSpPr>
              <p:nvPr/>
            </p:nvSpPr>
            <p:spPr bwMode="auto">
              <a:xfrm rot="-5400000">
                <a:off x="181" y="2320"/>
                <a:ext cx="657" cy="3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Arithmetic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Operation</a:t>
                </a:r>
              </a:p>
            </p:txBody>
          </p:sp>
        </p:grpSp>
        <p:sp>
          <p:nvSpPr>
            <p:cNvPr id="20546" name="Rectangle 166"/>
            <p:cNvSpPr>
              <a:spLocks noChangeArrowheads="1"/>
            </p:cNvSpPr>
            <p:nvPr/>
          </p:nvSpPr>
          <p:spPr bwMode="auto">
            <a:xfrm>
              <a:off x="6769100" y="5013325"/>
              <a:ext cx="1006475" cy="973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</a:rPr>
                <a:t>Shift = 00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</a:rPr>
                <a:t>SLT = 01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</a:rPr>
                <a:t>Arith = 10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</a:rPr>
                <a:t>Logic = 11</a:t>
              </a:r>
            </a:p>
          </p:txBody>
        </p:sp>
        <p:sp>
          <p:nvSpPr>
            <p:cNvPr id="20547" name="AutoShape 167"/>
            <p:cNvSpPr>
              <a:spLocks/>
            </p:cNvSpPr>
            <p:nvPr/>
          </p:nvSpPr>
          <p:spPr bwMode="auto">
            <a:xfrm flipH="1">
              <a:off x="6659563" y="5013325"/>
              <a:ext cx="107950" cy="973138"/>
            </a:xfrm>
            <a:prstGeom prst="rightBrace">
              <a:avLst>
                <a:gd name="adj1" fmla="val 75123"/>
                <a:gd name="adj2" fmla="val 4991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48" name="Rectangle 168"/>
            <p:cNvSpPr>
              <a:spLocks noChangeArrowheads="1"/>
            </p:cNvSpPr>
            <p:nvPr/>
          </p:nvSpPr>
          <p:spPr bwMode="auto">
            <a:xfrm>
              <a:off x="6769100" y="4400550"/>
              <a:ext cx="1006475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ALU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Selection</a:t>
              </a:r>
            </a:p>
          </p:txBody>
        </p:sp>
        <p:grpSp>
          <p:nvGrpSpPr>
            <p:cNvPr id="20549" name="Group 175"/>
            <p:cNvGrpSpPr>
              <a:grpSpLocks/>
            </p:cNvGrpSpPr>
            <p:nvPr/>
          </p:nvGrpSpPr>
          <p:grpSpPr bwMode="auto">
            <a:xfrm>
              <a:off x="7466013" y="2997200"/>
              <a:ext cx="238125" cy="360363"/>
              <a:chOff x="3864" y="1956"/>
              <a:chExt cx="150" cy="227"/>
            </a:xfrm>
          </p:grpSpPr>
          <p:sp>
            <p:nvSpPr>
              <p:cNvPr id="20569" name="Rectangle 176"/>
              <p:cNvSpPr>
                <a:spLocks noChangeArrowheads="1"/>
              </p:cNvSpPr>
              <p:nvPr/>
            </p:nvSpPr>
            <p:spPr bwMode="auto">
              <a:xfrm>
                <a:off x="3864" y="1956"/>
                <a:ext cx="150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/>
                  <a:t> 32</a:t>
                </a:r>
              </a:p>
            </p:txBody>
          </p:sp>
          <p:sp>
            <p:nvSpPr>
              <p:cNvPr id="20570" name="Line 177"/>
              <p:cNvSpPr>
                <a:spLocks noChangeShapeType="1"/>
              </p:cNvSpPr>
              <p:nvPr/>
            </p:nvSpPr>
            <p:spPr bwMode="auto">
              <a:xfrm flipH="1">
                <a:off x="3901" y="2092"/>
                <a:ext cx="68" cy="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0550" name="Line 178"/>
            <p:cNvSpPr>
              <a:spLocks noChangeShapeType="1"/>
            </p:cNvSpPr>
            <p:nvPr/>
          </p:nvSpPr>
          <p:spPr bwMode="auto">
            <a:xfrm flipV="1">
              <a:off x="7272338" y="3968750"/>
              <a:ext cx="0" cy="36036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1" name="Rectangle 180"/>
            <p:cNvSpPr>
              <a:spLocks noChangeArrowheads="1"/>
            </p:cNvSpPr>
            <p:nvPr/>
          </p:nvSpPr>
          <p:spPr bwMode="auto">
            <a:xfrm>
              <a:off x="7308850" y="4041775"/>
              <a:ext cx="17938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solidFill>
                    <a:srgbClr val="FF0000"/>
                  </a:solidFill>
                </a:rPr>
                <a:t> 2</a:t>
              </a:r>
            </a:p>
          </p:txBody>
        </p:sp>
        <p:sp>
          <p:nvSpPr>
            <p:cNvPr id="20552" name="Line 181"/>
            <p:cNvSpPr>
              <a:spLocks noChangeShapeType="1"/>
            </p:cNvSpPr>
            <p:nvPr/>
          </p:nvSpPr>
          <p:spPr bwMode="auto">
            <a:xfrm flipH="1">
              <a:off x="7235825" y="4149725"/>
              <a:ext cx="107950" cy="3492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53" name="Rectangle 184"/>
            <p:cNvSpPr>
              <a:spLocks noChangeArrowheads="1"/>
            </p:cNvSpPr>
            <p:nvPr/>
          </p:nvSpPr>
          <p:spPr bwMode="auto">
            <a:xfrm>
              <a:off x="3049582" y="1530324"/>
              <a:ext cx="112077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Shift Amount</a:t>
              </a:r>
            </a:p>
          </p:txBody>
        </p:sp>
        <p:sp>
          <p:nvSpPr>
            <p:cNvPr id="20554" name="Rectangle 189"/>
            <p:cNvSpPr>
              <a:spLocks noChangeArrowheads="1"/>
            </p:cNvSpPr>
            <p:nvPr/>
          </p:nvSpPr>
          <p:spPr bwMode="auto">
            <a:xfrm>
              <a:off x="7415213" y="2744788"/>
              <a:ext cx="1044575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ALU Result</a:t>
              </a:r>
            </a:p>
          </p:txBody>
        </p:sp>
        <p:sp>
          <p:nvSpPr>
            <p:cNvPr id="20555" name="Rectangle 193"/>
            <p:cNvSpPr>
              <a:spLocks noChangeArrowheads="1"/>
            </p:cNvSpPr>
            <p:nvPr/>
          </p:nvSpPr>
          <p:spPr bwMode="auto">
            <a:xfrm>
              <a:off x="4170358" y="1457298"/>
              <a:ext cx="255590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5</a:t>
              </a:r>
            </a:p>
          </p:txBody>
        </p:sp>
        <p:sp>
          <p:nvSpPr>
            <p:cNvPr id="20556" name="Rectangle 194"/>
            <p:cNvSpPr>
              <a:spLocks noChangeArrowheads="1"/>
            </p:cNvSpPr>
            <p:nvPr/>
          </p:nvSpPr>
          <p:spPr bwMode="auto">
            <a:xfrm>
              <a:off x="6119813" y="2889250"/>
              <a:ext cx="395287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sign</a:t>
              </a:r>
            </a:p>
          </p:txBody>
        </p:sp>
        <p:sp>
          <p:nvSpPr>
            <p:cNvPr id="20557" name="Rectangle 195"/>
            <p:cNvSpPr>
              <a:spLocks noChangeArrowheads="1"/>
            </p:cNvSpPr>
            <p:nvPr/>
          </p:nvSpPr>
          <p:spPr bwMode="auto">
            <a:xfrm>
              <a:off x="6551613" y="2997200"/>
              <a:ext cx="252412" cy="287338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≠</a:t>
              </a:r>
            </a:p>
          </p:txBody>
        </p:sp>
        <p:sp>
          <p:nvSpPr>
            <p:cNvPr id="20558" name="AutoShape 198"/>
            <p:cNvSpPr>
              <a:spLocks noChangeArrowheads="1"/>
            </p:cNvSpPr>
            <p:nvPr/>
          </p:nvSpPr>
          <p:spPr bwMode="auto">
            <a:xfrm rot="5400000" flipH="1">
              <a:off x="7722394" y="3663156"/>
              <a:ext cx="396875" cy="360363"/>
            </a:xfrm>
            <a:prstGeom prst="moon">
              <a:avLst>
                <a:gd name="adj" fmla="val 875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59" name="Line 200"/>
            <p:cNvSpPr>
              <a:spLocks noChangeShapeType="1"/>
            </p:cNvSpPr>
            <p:nvPr/>
          </p:nvSpPr>
          <p:spPr bwMode="auto">
            <a:xfrm>
              <a:off x="7920038" y="3284538"/>
              <a:ext cx="0" cy="3968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0" name="Oval 199"/>
            <p:cNvSpPr>
              <a:spLocks noChangeArrowheads="1"/>
            </p:cNvSpPr>
            <p:nvPr/>
          </p:nvSpPr>
          <p:spPr bwMode="auto">
            <a:xfrm>
              <a:off x="7885113" y="4041775"/>
              <a:ext cx="71437" cy="71438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61" name="Rectangle 202"/>
            <p:cNvSpPr>
              <a:spLocks noChangeArrowheads="1"/>
            </p:cNvSpPr>
            <p:nvPr/>
          </p:nvSpPr>
          <p:spPr bwMode="auto">
            <a:xfrm>
              <a:off x="7956550" y="4113213"/>
              <a:ext cx="503238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FF0000"/>
                  </a:solidFill>
                </a:rPr>
                <a:t>zero</a:t>
              </a:r>
            </a:p>
          </p:txBody>
        </p:sp>
        <p:sp>
          <p:nvSpPr>
            <p:cNvPr id="20562" name="Line 203"/>
            <p:cNvSpPr>
              <a:spLocks noChangeShapeType="1"/>
            </p:cNvSpPr>
            <p:nvPr/>
          </p:nvSpPr>
          <p:spPr bwMode="auto">
            <a:xfrm>
              <a:off x="6804025" y="3141663"/>
              <a:ext cx="36036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63" name="Line 204"/>
            <p:cNvSpPr>
              <a:spLocks noChangeShapeType="1"/>
            </p:cNvSpPr>
            <p:nvPr/>
          </p:nvSpPr>
          <p:spPr bwMode="auto">
            <a:xfrm>
              <a:off x="6156325" y="3608388"/>
              <a:ext cx="50323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4" name="Line 205"/>
            <p:cNvSpPr>
              <a:spLocks noChangeShapeType="1"/>
            </p:cNvSpPr>
            <p:nvPr/>
          </p:nvSpPr>
          <p:spPr bwMode="auto">
            <a:xfrm>
              <a:off x="6659563" y="3284538"/>
              <a:ext cx="0" cy="82867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5" name="Rectangle 207"/>
            <p:cNvSpPr>
              <a:spLocks noChangeArrowheads="1"/>
            </p:cNvSpPr>
            <p:nvPr/>
          </p:nvSpPr>
          <p:spPr bwMode="auto">
            <a:xfrm>
              <a:off x="6408738" y="4113213"/>
              <a:ext cx="684212" cy="179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FF0000"/>
                  </a:solidFill>
                </a:rPr>
                <a:t>overflow</a:t>
              </a:r>
            </a:p>
          </p:txBody>
        </p:sp>
        <p:sp>
          <p:nvSpPr>
            <p:cNvPr id="20566" name="Rectangle 209"/>
            <p:cNvSpPr>
              <a:spLocks noChangeArrowheads="1"/>
            </p:cNvSpPr>
            <p:nvPr/>
          </p:nvSpPr>
          <p:spPr bwMode="auto">
            <a:xfrm>
              <a:off x="6653213" y="1268413"/>
              <a:ext cx="1987550" cy="8286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tIns="0" rIns="4572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SLT: ALU does a SUB and check the sign and overflow </a:t>
              </a:r>
            </a:p>
          </p:txBody>
        </p:sp>
        <p:sp>
          <p:nvSpPr>
            <p:cNvPr id="20567" name="Line 159"/>
            <p:cNvSpPr>
              <a:spLocks noChangeShapeType="1"/>
            </p:cNvSpPr>
            <p:nvPr/>
          </p:nvSpPr>
          <p:spPr bwMode="auto">
            <a:xfrm flipH="1">
              <a:off x="4243383" y="2151045"/>
              <a:ext cx="73026" cy="10953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68" name="Line 159"/>
            <p:cNvSpPr>
              <a:spLocks noChangeShapeType="1"/>
            </p:cNvSpPr>
            <p:nvPr/>
          </p:nvSpPr>
          <p:spPr bwMode="auto">
            <a:xfrm flipH="1">
              <a:off x="4243383" y="1712889"/>
              <a:ext cx="73026" cy="10953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7185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Details of the Shifter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95300" y="905510"/>
            <a:ext cx="8915400" cy="2432050"/>
          </a:xfrm>
        </p:spPr>
        <p:txBody>
          <a:bodyPr/>
          <a:lstStyle/>
          <a:p>
            <a:r>
              <a:rPr lang="en-US" altLang="en-US" dirty="0" smtClean="0"/>
              <a:t>Implemented with multiplexers and wiring</a:t>
            </a:r>
          </a:p>
          <a:p>
            <a:r>
              <a:rPr lang="en-US" altLang="en-US" dirty="0" smtClean="0"/>
              <a:t>Shift Operation can be: </a:t>
            </a:r>
            <a:r>
              <a:rPr lang="en-US" altLang="en-US" dirty="0" smtClean="0">
                <a:solidFill>
                  <a:srgbClr val="FF0000"/>
                </a:solidFill>
              </a:rPr>
              <a:t>SLL</a:t>
            </a:r>
            <a:r>
              <a:rPr lang="en-US" altLang="en-US" dirty="0" smtClean="0"/>
              <a:t>, </a:t>
            </a:r>
            <a:r>
              <a:rPr lang="en-US" altLang="en-US" dirty="0" smtClean="0">
                <a:solidFill>
                  <a:srgbClr val="FF0000"/>
                </a:solidFill>
              </a:rPr>
              <a:t>SRL</a:t>
            </a:r>
            <a:r>
              <a:rPr lang="en-US" altLang="en-US" dirty="0" smtClean="0"/>
              <a:t>, </a:t>
            </a:r>
            <a:r>
              <a:rPr lang="en-US" altLang="en-US" dirty="0" smtClean="0">
                <a:solidFill>
                  <a:srgbClr val="FF0000"/>
                </a:solidFill>
              </a:rPr>
              <a:t>SRA</a:t>
            </a:r>
            <a:r>
              <a:rPr lang="en-US" altLang="en-US" dirty="0" smtClean="0"/>
              <a:t>, or </a:t>
            </a:r>
            <a:r>
              <a:rPr lang="en-US" altLang="en-US" dirty="0" smtClean="0">
                <a:solidFill>
                  <a:srgbClr val="FF0000"/>
                </a:solidFill>
              </a:rPr>
              <a:t>ROR</a:t>
            </a:r>
          </a:p>
          <a:p>
            <a:r>
              <a:rPr lang="en-US" altLang="en-US" dirty="0" smtClean="0"/>
              <a:t>Input Data is extended to 63 bits according to </a:t>
            </a:r>
            <a:r>
              <a:rPr lang="en-US" altLang="en-US" dirty="0" smtClean="0">
                <a:solidFill>
                  <a:srgbClr val="FF0000"/>
                </a:solidFill>
              </a:rPr>
              <a:t>Shift Op</a:t>
            </a:r>
          </a:p>
          <a:p>
            <a:r>
              <a:rPr lang="en-US" altLang="en-US" dirty="0" smtClean="0"/>
              <a:t>The 63 bits are shifted right according to S</a:t>
            </a:r>
            <a:r>
              <a:rPr lang="en-US" altLang="en-US" baseline="-25000" dirty="0" smtClean="0"/>
              <a:t>4</a:t>
            </a:r>
            <a:r>
              <a:rPr lang="en-US" altLang="en-US" dirty="0" smtClean="0"/>
              <a:t>S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S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S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S</a:t>
            </a:r>
            <a:r>
              <a:rPr lang="en-US" altLang="en-US" baseline="-25000" dirty="0" smtClean="0"/>
              <a:t>0</a:t>
            </a:r>
            <a:endParaRPr lang="en-US" altLang="en-US" dirty="0" smtClean="0"/>
          </a:p>
        </p:txBody>
      </p:sp>
      <p:grpSp>
        <p:nvGrpSpPr>
          <p:cNvPr id="21508" name="Group 168"/>
          <p:cNvGrpSpPr>
            <a:grpSpLocks/>
          </p:cNvGrpSpPr>
          <p:nvPr/>
        </p:nvGrpSpPr>
        <p:grpSpPr bwMode="auto">
          <a:xfrm>
            <a:off x="364596" y="3063875"/>
            <a:ext cx="9216364" cy="3176588"/>
            <a:chOff x="336608" y="3063870"/>
            <a:chExt cx="8507356" cy="3176593"/>
          </a:xfrm>
        </p:grpSpPr>
        <p:sp>
          <p:nvSpPr>
            <p:cNvPr id="21509" name="TextBox 17"/>
            <p:cNvSpPr txBox="1">
              <a:spLocks noChangeArrowheads="1"/>
            </p:cNvSpPr>
            <p:nvPr/>
          </p:nvSpPr>
          <p:spPr bwMode="auto">
            <a:xfrm>
              <a:off x="7712005" y="3429000"/>
              <a:ext cx="365123" cy="401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/>
                <a:t>S</a:t>
              </a:r>
              <a:r>
                <a:rPr lang="en-US" altLang="en-US" baseline="-25000"/>
                <a:t>0</a:t>
              </a:r>
            </a:p>
          </p:txBody>
        </p:sp>
        <p:sp>
          <p:nvSpPr>
            <p:cNvPr id="234" name="Freeform 233"/>
            <p:cNvSpPr/>
            <p:nvPr/>
          </p:nvSpPr>
          <p:spPr bwMode="auto">
            <a:xfrm flipV="1">
              <a:off x="7310449" y="4843461"/>
              <a:ext cx="620708" cy="438151"/>
            </a:xfrm>
            <a:custGeom>
              <a:avLst/>
              <a:gdLst>
                <a:gd name="connsiteX0" fmla="*/ 0 w 643738"/>
                <a:gd name="connsiteY0" fmla="*/ 387706 h 387706"/>
                <a:gd name="connsiteX1" fmla="*/ 131674 w 643738"/>
                <a:gd name="connsiteY1" fmla="*/ 387706 h 387706"/>
                <a:gd name="connsiteX2" fmla="*/ 131674 w 643738"/>
                <a:gd name="connsiteY2" fmla="*/ 0 h 387706"/>
                <a:gd name="connsiteX3" fmla="*/ 643738 w 643738"/>
                <a:gd name="connsiteY3" fmla="*/ 0 h 387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3738" h="387706">
                  <a:moveTo>
                    <a:pt x="0" y="387706"/>
                  </a:moveTo>
                  <a:lnTo>
                    <a:pt x="131674" y="387706"/>
                  </a:lnTo>
                  <a:lnTo>
                    <a:pt x="131674" y="0"/>
                  </a:lnTo>
                  <a:lnTo>
                    <a:pt x="643738" y="0"/>
                  </a:lnTo>
                </a:path>
              </a:pathLst>
            </a:cu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3" name="Freeform 232"/>
            <p:cNvSpPr/>
            <p:nvPr/>
          </p:nvSpPr>
          <p:spPr bwMode="auto">
            <a:xfrm>
              <a:off x="7310449" y="4040185"/>
              <a:ext cx="620708" cy="387351"/>
            </a:xfrm>
            <a:custGeom>
              <a:avLst/>
              <a:gdLst>
                <a:gd name="connsiteX0" fmla="*/ 0 w 643738"/>
                <a:gd name="connsiteY0" fmla="*/ 387706 h 387706"/>
                <a:gd name="connsiteX1" fmla="*/ 131674 w 643738"/>
                <a:gd name="connsiteY1" fmla="*/ 387706 h 387706"/>
                <a:gd name="connsiteX2" fmla="*/ 131674 w 643738"/>
                <a:gd name="connsiteY2" fmla="*/ 0 h 387706"/>
                <a:gd name="connsiteX3" fmla="*/ 643738 w 643738"/>
                <a:gd name="connsiteY3" fmla="*/ 0 h 387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3738" h="387706">
                  <a:moveTo>
                    <a:pt x="0" y="387706"/>
                  </a:moveTo>
                  <a:lnTo>
                    <a:pt x="131674" y="387706"/>
                  </a:lnTo>
                  <a:lnTo>
                    <a:pt x="131674" y="0"/>
                  </a:lnTo>
                  <a:lnTo>
                    <a:pt x="643738" y="0"/>
                  </a:lnTo>
                </a:path>
              </a:pathLst>
            </a:cu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37" name="Straight Arrow Connector 136"/>
            <p:cNvCxnSpPr/>
            <p:nvPr/>
          </p:nvCxnSpPr>
          <p:spPr bwMode="auto">
            <a:xfrm>
              <a:off x="6835789" y="4660898"/>
              <a:ext cx="401635" cy="1588"/>
            </a:xfrm>
            <a:prstGeom prst="straightConnector1">
              <a:avLst/>
            </a:prstGeom>
            <a:ln w="6985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 bwMode="auto">
            <a:xfrm>
              <a:off x="6981838" y="4660898"/>
              <a:ext cx="584196" cy="1588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186" idx="3"/>
            </p:cNvCxnSpPr>
            <p:nvPr/>
          </p:nvCxnSpPr>
          <p:spPr bwMode="auto">
            <a:xfrm>
              <a:off x="8223255" y="4670423"/>
              <a:ext cx="365123" cy="1588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15" name="TextBox 51"/>
            <p:cNvSpPr txBox="1">
              <a:spLocks noChangeArrowheads="1"/>
            </p:cNvSpPr>
            <p:nvPr/>
          </p:nvSpPr>
          <p:spPr bwMode="auto">
            <a:xfrm>
              <a:off x="8296279" y="4332287"/>
              <a:ext cx="182562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/>
                <a:t>32</a:t>
              </a:r>
              <a:endParaRPr lang="en-US" altLang="en-US" sz="1200" baseline="-25000"/>
            </a:p>
          </p:txBody>
        </p:sp>
        <p:sp>
          <p:nvSpPr>
            <p:cNvPr id="21516" name="TextBox 54"/>
            <p:cNvSpPr txBox="1">
              <a:spLocks noChangeArrowheads="1"/>
            </p:cNvSpPr>
            <p:nvPr/>
          </p:nvSpPr>
          <p:spPr bwMode="auto">
            <a:xfrm>
              <a:off x="7639058" y="4806949"/>
              <a:ext cx="182562" cy="25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/>
                <a:t>31</a:t>
              </a:r>
              <a:endParaRPr lang="en-US" altLang="en-US" sz="1200" baseline="-25000"/>
            </a:p>
          </p:txBody>
        </p:sp>
        <p:sp>
          <p:nvSpPr>
            <p:cNvPr id="21517" name="TextBox 61"/>
            <p:cNvSpPr txBox="1">
              <a:spLocks noChangeArrowheads="1"/>
            </p:cNvSpPr>
            <p:nvPr/>
          </p:nvSpPr>
          <p:spPr bwMode="auto">
            <a:xfrm>
              <a:off x="7639058" y="4295774"/>
              <a:ext cx="182562" cy="25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/>
                <a:t>31</a:t>
              </a:r>
              <a:endParaRPr lang="en-US" altLang="en-US" sz="1200" baseline="-25000"/>
            </a:p>
          </p:txBody>
        </p:sp>
        <p:sp>
          <p:nvSpPr>
            <p:cNvPr id="68" name="Freeform 67"/>
            <p:cNvSpPr/>
            <p:nvPr/>
          </p:nvSpPr>
          <p:spPr bwMode="auto">
            <a:xfrm>
              <a:off x="7566035" y="4222747"/>
              <a:ext cx="365123" cy="876301"/>
            </a:xfrm>
            <a:custGeom>
              <a:avLst/>
              <a:gdLst>
                <a:gd name="connsiteX0" fmla="*/ 1177747 w 1177747"/>
                <a:gd name="connsiteY0" fmla="*/ 0 h 1089964"/>
                <a:gd name="connsiteX1" fmla="*/ 0 w 1177747"/>
                <a:gd name="connsiteY1" fmla="*/ 0 h 1089964"/>
                <a:gd name="connsiteX2" fmla="*/ 0 w 1177747"/>
                <a:gd name="connsiteY2" fmla="*/ 1089964 h 1089964"/>
                <a:gd name="connsiteX3" fmla="*/ 1170432 w 1177747"/>
                <a:gd name="connsiteY3" fmla="*/ 1089964 h 1089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7747" h="1089964">
                  <a:moveTo>
                    <a:pt x="1177747" y="0"/>
                  </a:moveTo>
                  <a:lnTo>
                    <a:pt x="0" y="0"/>
                  </a:lnTo>
                  <a:lnTo>
                    <a:pt x="0" y="1089964"/>
                  </a:lnTo>
                  <a:lnTo>
                    <a:pt x="1170432" y="1089964"/>
                  </a:lnTo>
                </a:path>
              </a:pathLst>
            </a:custGeom>
            <a:ln w="63500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19" name="TextBox 68"/>
            <p:cNvSpPr txBox="1">
              <a:spLocks noChangeArrowheads="1"/>
            </p:cNvSpPr>
            <p:nvPr/>
          </p:nvSpPr>
          <p:spPr bwMode="auto">
            <a:xfrm>
              <a:off x="7091375" y="4368799"/>
              <a:ext cx="255585" cy="584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/>
                <a:t>1</a:t>
              </a:r>
            </a:p>
            <a:p>
              <a:pPr algn="ctr" eaLnBrk="1" hangingPunct="1"/>
              <a:r>
                <a:rPr lang="en-US" altLang="en-US" sz="1200"/>
                <a:t>31</a:t>
              </a:r>
            </a:p>
            <a:p>
              <a:pPr algn="ctr" eaLnBrk="1" hangingPunct="1"/>
              <a:r>
                <a:rPr lang="en-US" altLang="en-US" sz="1200"/>
                <a:t>1</a:t>
              </a:r>
            </a:p>
          </p:txBody>
        </p:sp>
        <p:sp>
          <p:nvSpPr>
            <p:cNvPr id="21520" name="Rectangle 70"/>
            <p:cNvSpPr>
              <a:spLocks noChangeArrowheads="1"/>
            </p:cNvSpPr>
            <p:nvPr/>
          </p:nvSpPr>
          <p:spPr bwMode="auto">
            <a:xfrm>
              <a:off x="6981837" y="4113212"/>
              <a:ext cx="36512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split</a:t>
              </a:r>
            </a:p>
          </p:txBody>
        </p:sp>
        <p:sp>
          <p:nvSpPr>
            <p:cNvPr id="21521" name="TextBox 80"/>
            <p:cNvSpPr txBox="1">
              <a:spLocks noChangeArrowheads="1"/>
            </p:cNvSpPr>
            <p:nvPr/>
          </p:nvSpPr>
          <p:spPr bwMode="auto">
            <a:xfrm>
              <a:off x="6872301" y="4332287"/>
              <a:ext cx="182561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/>
                <a:t>33</a:t>
              </a:r>
              <a:endParaRPr lang="en-US" altLang="en-US" sz="1200" baseline="-25000"/>
            </a:p>
          </p:txBody>
        </p:sp>
        <p:cxnSp>
          <p:nvCxnSpPr>
            <p:cNvPr id="111" name="Straight Connector 110"/>
            <p:cNvCxnSpPr/>
            <p:nvPr/>
          </p:nvCxnSpPr>
          <p:spPr bwMode="auto">
            <a:xfrm rot="5400000">
              <a:off x="7693827" y="4021928"/>
              <a:ext cx="73025" cy="36513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23" name="TextBox 111"/>
            <p:cNvSpPr txBox="1">
              <a:spLocks noChangeArrowheads="1"/>
            </p:cNvSpPr>
            <p:nvPr/>
          </p:nvSpPr>
          <p:spPr bwMode="auto">
            <a:xfrm>
              <a:off x="7639058" y="3784598"/>
              <a:ext cx="182562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/>
                <a:t>1</a:t>
              </a:r>
              <a:endParaRPr lang="en-US" altLang="en-US" sz="1200" baseline="-25000"/>
            </a:p>
          </p:txBody>
        </p:sp>
        <p:cxnSp>
          <p:nvCxnSpPr>
            <p:cNvPr id="125" name="Straight Connector 124"/>
            <p:cNvCxnSpPr/>
            <p:nvPr/>
          </p:nvCxnSpPr>
          <p:spPr bwMode="auto">
            <a:xfrm rot="5400000">
              <a:off x="6872302" y="4624385"/>
              <a:ext cx="146050" cy="73025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 bwMode="auto">
            <a:xfrm rot="5400000">
              <a:off x="7639059" y="4186234"/>
              <a:ext cx="146050" cy="73025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 bwMode="auto">
            <a:xfrm rot="5400000">
              <a:off x="7639059" y="5062535"/>
              <a:ext cx="146050" cy="73025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 bwMode="auto">
            <a:xfrm rot="5400000">
              <a:off x="7693827" y="5263355"/>
              <a:ext cx="73025" cy="36513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28" name="TextBox 130"/>
            <p:cNvSpPr txBox="1">
              <a:spLocks noChangeArrowheads="1"/>
            </p:cNvSpPr>
            <p:nvPr/>
          </p:nvSpPr>
          <p:spPr bwMode="auto">
            <a:xfrm>
              <a:off x="7639058" y="5354637"/>
              <a:ext cx="182562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/>
                <a:t>1</a:t>
              </a:r>
              <a:endParaRPr lang="en-US" altLang="en-US" sz="1200" baseline="-25000"/>
            </a:p>
          </p:txBody>
        </p:sp>
        <p:cxnSp>
          <p:nvCxnSpPr>
            <p:cNvPr id="139" name="Straight Connector 138"/>
            <p:cNvCxnSpPr/>
            <p:nvPr/>
          </p:nvCxnSpPr>
          <p:spPr bwMode="auto">
            <a:xfrm rot="5400000">
              <a:off x="8296280" y="4624385"/>
              <a:ext cx="146050" cy="73025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9" name="Freeform 428"/>
            <p:cNvSpPr/>
            <p:nvPr/>
          </p:nvSpPr>
          <p:spPr bwMode="auto">
            <a:xfrm flipV="1">
              <a:off x="5922984" y="4843461"/>
              <a:ext cx="620708" cy="438151"/>
            </a:xfrm>
            <a:custGeom>
              <a:avLst/>
              <a:gdLst>
                <a:gd name="connsiteX0" fmla="*/ 0 w 643738"/>
                <a:gd name="connsiteY0" fmla="*/ 387706 h 387706"/>
                <a:gd name="connsiteX1" fmla="*/ 131674 w 643738"/>
                <a:gd name="connsiteY1" fmla="*/ 387706 h 387706"/>
                <a:gd name="connsiteX2" fmla="*/ 131674 w 643738"/>
                <a:gd name="connsiteY2" fmla="*/ 0 h 387706"/>
                <a:gd name="connsiteX3" fmla="*/ 643738 w 643738"/>
                <a:gd name="connsiteY3" fmla="*/ 0 h 387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3738" h="387706">
                  <a:moveTo>
                    <a:pt x="0" y="387706"/>
                  </a:moveTo>
                  <a:lnTo>
                    <a:pt x="131674" y="387706"/>
                  </a:lnTo>
                  <a:lnTo>
                    <a:pt x="131674" y="0"/>
                  </a:lnTo>
                  <a:lnTo>
                    <a:pt x="643738" y="0"/>
                  </a:lnTo>
                </a:path>
              </a:pathLst>
            </a:cu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0" name="Freeform 429"/>
            <p:cNvSpPr/>
            <p:nvPr/>
          </p:nvSpPr>
          <p:spPr bwMode="auto">
            <a:xfrm>
              <a:off x="5922984" y="4040185"/>
              <a:ext cx="620708" cy="387351"/>
            </a:xfrm>
            <a:custGeom>
              <a:avLst/>
              <a:gdLst>
                <a:gd name="connsiteX0" fmla="*/ 0 w 643738"/>
                <a:gd name="connsiteY0" fmla="*/ 387706 h 387706"/>
                <a:gd name="connsiteX1" fmla="*/ 131674 w 643738"/>
                <a:gd name="connsiteY1" fmla="*/ 387706 h 387706"/>
                <a:gd name="connsiteX2" fmla="*/ 131674 w 643738"/>
                <a:gd name="connsiteY2" fmla="*/ 0 h 387706"/>
                <a:gd name="connsiteX3" fmla="*/ 643738 w 643738"/>
                <a:gd name="connsiteY3" fmla="*/ 0 h 387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3738" h="387706">
                  <a:moveTo>
                    <a:pt x="0" y="387706"/>
                  </a:moveTo>
                  <a:lnTo>
                    <a:pt x="131674" y="387706"/>
                  </a:lnTo>
                  <a:lnTo>
                    <a:pt x="131674" y="0"/>
                  </a:lnTo>
                  <a:lnTo>
                    <a:pt x="643738" y="0"/>
                  </a:lnTo>
                </a:path>
              </a:pathLst>
            </a:cu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31" name="Straight Arrow Connector 430"/>
            <p:cNvCxnSpPr/>
            <p:nvPr/>
          </p:nvCxnSpPr>
          <p:spPr bwMode="auto">
            <a:xfrm>
              <a:off x="5448324" y="4660898"/>
              <a:ext cx="401635" cy="1588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Straight Arrow Connector 431"/>
            <p:cNvCxnSpPr/>
            <p:nvPr/>
          </p:nvCxnSpPr>
          <p:spPr bwMode="auto">
            <a:xfrm>
              <a:off x="5594373" y="4660898"/>
              <a:ext cx="584196" cy="1588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34" name="TextBox 433"/>
            <p:cNvSpPr txBox="1">
              <a:spLocks noChangeArrowheads="1"/>
            </p:cNvSpPr>
            <p:nvPr/>
          </p:nvSpPr>
          <p:spPr bwMode="auto">
            <a:xfrm>
              <a:off x="6324539" y="3429000"/>
              <a:ext cx="365123" cy="401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/>
                <a:t>S</a:t>
              </a:r>
              <a:r>
                <a:rPr lang="en-US" altLang="en-US" baseline="-25000"/>
                <a:t>1</a:t>
              </a:r>
            </a:p>
          </p:txBody>
        </p:sp>
        <p:sp>
          <p:nvSpPr>
            <p:cNvPr id="21535" name="TextBox 435"/>
            <p:cNvSpPr txBox="1">
              <a:spLocks noChangeArrowheads="1"/>
            </p:cNvSpPr>
            <p:nvPr/>
          </p:nvSpPr>
          <p:spPr bwMode="auto">
            <a:xfrm>
              <a:off x="6251592" y="4295774"/>
              <a:ext cx="182562" cy="25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/>
                <a:t>31</a:t>
              </a:r>
              <a:endParaRPr lang="en-US" altLang="en-US" sz="1200" baseline="-25000"/>
            </a:p>
          </p:txBody>
        </p:sp>
        <p:sp>
          <p:nvSpPr>
            <p:cNvPr id="437" name="Freeform 436"/>
            <p:cNvSpPr/>
            <p:nvPr/>
          </p:nvSpPr>
          <p:spPr bwMode="auto">
            <a:xfrm>
              <a:off x="6178569" y="4222747"/>
              <a:ext cx="365123" cy="876301"/>
            </a:xfrm>
            <a:custGeom>
              <a:avLst/>
              <a:gdLst>
                <a:gd name="connsiteX0" fmla="*/ 1177747 w 1177747"/>
                <a:gd name="connsiteY0" fmla="*/ 0 h 1089964"/>
                <a:gd name="connsiteX1" fmla="*/ 0 w 1177747"/>
                <a:gd name="connsiteY1" fmla="*/ 0 h 1089964"/>
                <a:gd name="connsiteX2" fmla="*/ 0 w 1177747"/>
                <a:gd name="connsiteY2" fmla="*/ 1089964 h 1089964"/>
                <a:gd name="connsiteX3" fmla="*/ 1170432 w 1177747"/>
                <a:gd name="connsiteY3" fmla="*/ 1089964 h 1089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7747" h="1089964">
                  <a:moveTo>
                    <a:pt x="1177747" y="0"/>
                  </a:moveTo>
                  <a:lnTo>
                    <a:pt x="0" y="0"/>
                  </a:lnTo>
                  <a:lnTo>
                    <a:pt x="0" y="1089964"/>
                  </a:lnTo>
                  <a:lnTo>
                    <a:pt x="1170432" y="1089964"/>
                  </a:lnTo>
                </a:path>
              </a:pathLst>
            </a:custGeom>
            <a:ln w="63500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37" name="TextBox 437"/>
            <p:cNvSpPr txBox="1">
              <a:spLocks noChangeArrowheads="1"/>
            </p:cNvSpPr>
            <p:nvPr/>
          </p:nvSpPr>
          <p:spPr bwMode="auto">
            <a:xfrm>
              <a:off x="5703909" y="4368799"/>
              <a:ext cx="255585" cy="584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/>
                <a:t>2</a:t>
              </a:r>
            </a:p>
            <a:p>
              <a:pPr algn="ctr" eaLnBrk="1" hangingPunct="1"/>
              <a:r>
                <a:rPr lang="en-US" altLang="en-US" sz="1200"/>
                <a:t>31</a:t>
              </a:r>
            </a:p>
            <a:p>
              <a:pPr algn="ctr" eaLnBrk="1" hangingPunct="1"/>
              <a:r>
                <a:rPr lang="en-US" altLang="en-US" sz="1200"/>
                <a:t>2</a:t>
              </a:r>
            </a:p>
          </p:txBody>
        </p:sp>
        <p:sp>
          <p:nvSpPr>
            <p:cNvPr id="21538" name="Rectangle 443"/>
            <p:cNvSpPr>
              <a:spLocks noChangeArrowheads="1"/>
            </p:cNvSpPr>
            <p:nvPr/>
          </p:nvSpPr>
          <p:spPr bwMode="auto">
            <a:xfrm>
              <a:off x="5594372" y="4113212"/>
              <a:ext cx="36512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split</a:t>
              </a:r>
            </a:p>
          </p:txBody>
        </p:sp>
        <p:sp>
          <p:nvSpPr>
            <p:cNvPr id="21539" name="TextBox 444"/>
            <p:cNvSpPr txBox="1">
              <a:spLocks noChangeArrowheads="1"/>
            </p:cNvSpPr>
            <p:nvPr/>
          </p:nvSpPr>
          <p:spPr bwMode="auto">
            <a:xfrm>
              <a:off x="5484836" y="4332287"/>
              <a:ext cx="182561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/>
                <a:t>35</a:t>
              </a:r>
              <a:endParaRPr lang="en-US" altLang="en-US" sz="1200" baseline="-25000"/>
            </a:p>
          </p:txBody>
        </p:sp>
        <p:cxnSp>
          <p:nvCxnSpPr>
            <p:cNvPr id="446" name="Straight Connector 445"/>
            <p:cNvCxnSpPr/>
            <p:nvPr/>
          </p:nvCxnSpPr>
          <p:spPr bwMode="auto">
            <a:xfrm rot="5400000">
              <a:off x="6306362" y="4021928"/>
              <a:ext cx="73025" cy="36513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41" name="TextBox 446"/>
            <p:cNvSpPr txBox="1">
              <a:spLocks noChangeArrowheads="1"/>
            </p:cNvSpPr>
            <p:nvPr/>
          </p:nvSpPr>
          <p:spPr bwMode="auto">
            <a:xfrm>
              <a:off x="6251592" y="3784598"/>
              <a:ext cx="182562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/>
                <a:t>2</a:t>
              </a:r>
              <a:endParaRPr lang="en-US" altLang="en-US" sz="1200" baseline="-25000"/>
            </a:p>
          </p:txBody>
        </p:sp>
        <p:cxnSp>
          <p:nvCxnSpPr>
            <p:cNvPr id="448" name="Straight Connector 447"/>
            <p:cNvCxnSpPr/>
            <p:nvPr/>
          </p:nvCxnSpPr>
          <p:spPr bwMode="auto">
            <a:xfrm rot="5400000">
              <a:off x="5484836" y="4624385"/>
              <a:ext cx="146050" cy="73025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Straight Connector 448"/>
            <p:cNvCxnSpPr/>
            <p:nvPr/>
          </p:nvCxnSpPr>
          <p:spPr bwMode="auto">
            <a:xfrm rot="5400000">
              <a:off x="6251594" y="4186234"/>
              <a:ext cx="146050" cy="73025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44" name="TextBox 434"/>
            <p:cNvSpPr txBox="1">
              <a:spLocks noChangeArrowheads="1"/>
            </p:cNvSpPr>
            <p:nvPr/>
          </p:nvSpPr>
          <p:spPr bwMode="auto">
            <a:xfrm>
              <a:off x="6251592" y="4806949"/>
              <a:ext cx="182562" cy="25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/>
                <a:t>31</a:t>
              </a:r>
              <a:endParaRPr lang="en-US" altLang="en-US" sz="1200" baseline="-25000"/>
            </a:p>
          </p:txBody>
        </p:sp>
        <p:cxnSp>
          <p:nvCxnSpPr>
            <p:cNvPr id="450" name="Straight Connector 449"/>
            <p:cNvCxnSpPr/>
            <p:nvPr/>
          </p:nvCxnSpPr>
          <p:spPr bwMode="auto">
            <a:xfrm rot="5400000">
              <a:off x="6251594" y="5062535"/>
              <a:ext cx="146050" cy="73025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Straight Connector 450"/>
            <p:cNvCxnSpPr/>
            <p:nvPr/>
          </p:nvCxnSpPr>
          <p:spPr bwMode="auto">
            <a:xfrm rot="5400000">
              <a:off x="6306362" y="5263355"/>
              <a:ext cx="73025" cy="36513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47" name="TextBox 451"/>
            <p:cNvSpPr txBox="1">
              <a:spLocks noChangeArrowheads="1"/>
            </p:cNvSpPr>
            <p:nvPr/>
          </p:nvSpPr>
          <p:spPr bwMode="auto">
            <a:xfrm>
              <a:off x="6251592" y="5354637"/>
              <a:ext cx="182562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/>
                <a:t>2</a:t>
              </a:r>
              <a:endParaRPr lang="en-US" altLang="en-US" sz="1200" baseline="-25000"/>
            </a:p>
          </p:txBody>
        </p:sp>
        <p:sp>
          <p:nvSpPr>
            <p:cNvPr id="453" name="Freeform 452"/>
            <p:cNvSpPr/>
            <p:nvPr/>
          </p:nvSpPr>
          <p:spPr bwMode="auto">
            <a:xfrm flipV="1">
              <a:off x="4535518" y="4843461"/>
              <a:ext cx="620708" cy="438151"/>
            </a:xfrm>
            <a:custGeom>
              <a:avLst/>
              <a:gdLst>
                <a:gd name="connsiteX0" fmla="*/ 0 w 643738"/>
                <a:gd name="connsiteY0" fmla="*/ 387706 h 387706"/>
                <a:gd name="connsiteX1" fmla="*/ 131674 w 643738"/>
                <a:gd name="connsiteY1" fmla="*/ 387706 h 387706"/>
                <a:gd name="connsiteX2" fmla="*/ 131674 w 643738"/>
                <a:gd name="connsiteY2" fmla="*/ 0 h 387706"/>
                <a:gd name="connsiteX3" fmla="*/ 643738 w 643738"/>
                <a:gd name="connsiteY3" fmla="*/ 0 h 387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3738" h="387706">
                  <a:moveTo>
                    <a:pt x="0" y="387706"/>
                  </a:moveTo>
                  <a:lnTo>
                    <a:pt x="131674" y="387706"/>
                  </a:lnTo>
                  <a:lnTo>
                    <a:pt x="131674" y="0"/>
                  </a:lnTo>
                  <a:lnTo>
                    <a:pt x="643738" y="0"/>
                  </a:lnTo>
                </a:path>
              </a:pathLst>
            </a:cu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4" name="Freeform 453"/>
            <p:cNvSpPr/>
            <p:nvPr/>
          </p:nvSpPr>
          <p:spPr bwMode="auto">
            <a:xfrm>
              <a:off x="4535518" y="4040185"/>
              <a:ext cx="620708" cy="387351"/>
            </a:xfrm>
            <a:custGeom>
              <a:avLst/>
              <a:gdLst>
                <a:gd name="connsiteX0" fmla="*/ 0 w 643738"/>
                <a:gd name="connsiteY0" fmla="*/ 387706 h 387706"/>
                <a:gd name="connsiteX1" fmla="*/ 131674 w 643738"/>
                <a:gd name="connsiteY1" fmla="*/ 387706 h 387706"/>
                <a:gd name="connsiteX2" fmla="*/ 131674 w 643738"/>
                <a:gd name="connsiteY2" fmla="*/ 0 h 387706"/>
                <a:gd name="connsiteX3" fmla="*/ 643738 w 643738"/>
                <a:gd name="connsiteY3" fmla="*/ 0 h 387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3738" h="387706">
                  <a:moveTo>
                    <a:pt x="0" y="387706"/>
                  </a:moveTo>
                  <a:lnTo>
                    <a:pt x="131674" y="387706"/>
                  </a:lnTo>
                  <a:lnTo>
                    <a:pt x="131674" y="0"/>
                  </a:lnTo>
                  <a:lnTo>
                    <a:pt x="643738" y="0"/>
                  </a:lnTo>
                </a:path>
              </a:pathLst>
            </a:cu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55" name="Straight Arrow Connector 454"/>
            <p:cNvCxnSpPr/>
            <p:nvPr/>
          </p:nvCxnSpPr>
          <p:spPr bwMode="auto">
            <a:xfrm>
              <a:off x="4060858" y="4660898"/>
              <a:ext cx="401635" cy="1588"/>
            </a:xfrm>
            <a:prstGeom prst="straightConnector1">
              <a:avLst/>
            </a:prstGeom>
            <a:ln w="889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Straight Arrow Connector 455"/>
            <p:cNvCxnSpPr/>
            <p:nvPr/>
          </p:nvCxnSpPr>
          <p:spPr bwMode="auto">
            <a:xfrm>
              <a:off x="4206907" y="4660898"/>
              <a:ext cx="584196" cy="1588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52" name="TextBox 457"/>
            <p:cNvSpPr txBox="1">
              <a:spLocks noChangeArrowheads="1"/>
            </p:cNvSpPr>
            <p:nvPr/>
          </p:nvSpPr>
          <p:spPr bwMode="auto">
            <a:xfrm>
              <a:off x="4937073" y="3429000"/>
              <a:ext cx="365123" cy="401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/>
                <a:t>S</a:t>
              </a:r>
              <a:r>
                <a:rPr lang="en-US" altLang="en-US" baseline="-25000"/>
                <a:t>2</a:t>
              </a:r>
            </a:p>
          </p:txBody>
        </p:sp>
        <p:sp>
          <p:nvSpPr>
            <p:cNvPr id="21553" name="TextBox 458"/>
            <p:cNvSpPr txBox="1">
              <a:spLocks noChangeArrowheads="1"/>
            </p:cNvSpPr>
            <p:nvPr/>
          </p:nvSpPr>
          <p:spPr bwMode="auto">
            <a:xfrm>
              <a:off x="4864127" y="5354637"/>
              <a:ext cx="182562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/>
                <a:t>4</a:t>
              </a:r>
              <a:endParaRPr lang="en-US" altLang="en-US" sz="1200" baseline="-25000"/>
            </a:p>
          </p:txBody>
        </p:sp>
        <p:sp>
          <p:nvSpPr>
            <p:cNvPr id="21554" name="TextBox 459"/>
            <p:cNvSpPr txBox="1">
              <a:spLocks noChangeArrowheads="1"/>
            </p:cNvSpPr>
            <p:nvPr/>
          </p:nvSpPr>
          <p:spPr bwMode="auto">
            <a:xfrm>
              <a:off x="4864127" y="4295774"/>
              <a:ext cx="182562" cy="25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/>
                <a:t>31</a:t>
              </a:r>
              <a:endParaRPr lang="en-US" altLang="en-US" sz="1200" baseline="-25000"/>
            </a:p>
          </p:txBody>
        </p:sp>
        <p:sp>
          <p:nvSpPr>
            <p:cNvPr id="461" name="Freeform 460"/>
            <p:cNvSpPr/>
            <p:nvPr/>
          </p:nvSpPr>
          <p:spPr bwMode="auto">
            <a:xfrm>
              <a:off x="4791103" y="4222747"/>
              <a:ext cx="365123" cy="876301"/>
            </a:xfrm>
            <a:custGeom>
              <a:avLst/>
              <a:gdLst>
                <a:gd name="connsiteX0" fmla="*/ 1177747 w 1177747"/>
                <a:gd name="connsiteY0" fmla="*/ 0 h 1089964"/>
                <a:gd name="connsiteX1" fmla="*/ 0 w 1177747"/>
                <a:gd name="connsiteY1" fmla="*/ 0 h 1089964"/>
                <a:gd name="connsiteX2" fmla="*/ 0 w 1177747"/>
                <a:gd name="connsiteY2" fmla="*/ 1089964 h 1089964"/>
                <a:gd name="connsiteX3" fmla="*/ 1170432 w 1177747"/>
                <a:gd name="connsiteY3" fmla="*/ 1089964 h 1089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7747" h="1089964">
                  <a:moveTo>
                    <a:pt x="1177747" y="0"/>
                  </a:moveTo>
                  <a:lnTo>
                    <a:pt x="0" y="0"/>
                  </a:lnTo>
                  <a:lnTo>
                    <a:pt x="0" y="1089964"/>
                  </a:lnTo>
                  <a:lnTo>
                    <a:pt x="1170432" y="1089964"/>
                  </a:lnTo>
                </a:path>
              </a:pathLst>
            </a:custGeom>
            <a:ln w="63500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56" name="TextBox 461"/>
            <p:cNvSpPr txBox="1">
              <a:spLocks noChangeArrowheads="1"/>
            </p:cNvSpPr>
            <p:nvPr/>
          </p:nvSpPr>
          <p:spPr bwMode="auto">
            <a:xfrm>
              <a:off x="4316443" y="4368799"/>
              <a:ext cx="255585" cy="584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/>
                <a:t>4</a:t>
              </a:r>
            </a:p>
            <a:p>
              <a:pPr algn="ctr" eaLnBrk="1" hangingPunct="1"/>
              <a:r>
                <a:rPr lang="en-US" altLang="en-US" sz="1200"/>
                <a:t>31</a:t>
              </a:r>
            </a:p>
            <a:p>
              <a:pPr algn="ctr" eaLnBrk="1" hangingPunct="1"/>
              <a:r>
                <a:rPr lang="en-US" altLang="en-US" sz="1200"/>
                <a:t>4</a:t>
              </a:r>
            </a:p>
          </p:txBody>
        </p:sp>
        <p:sp>
          <p:nvSpPr>
            <p:cNvPr id="21557" name="Rectangle 467"/>
            <p:cNvSpPr>
              <a:spLocks noChangeArrowheads="1"/>
            </p:cNvSpPr>
            <p:nvPr/>
          </p:nvSpPr>
          <p:spPr bwMode="auto">
            <a:xfrm>
              <a:off x="4206906" y="4113212"/>
              <a:ext cx="36512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split</a:t>
              </a:r>
            </a:p>
          </p:txBody>
        </p:sp>
        <p:sp>
          <p:nvSpPr>
            <p:cNvPr id="21558" name="TextBox 468"/>
            <p:cNvSpPr txBox="1">
              <a:spLocks noChangeArrowheads="1"/>
            </p:cNvSpPr>
            <p:nvPr/>
          </p:nvSpPr>
          <p:spPr bwMode="auto">
            <a:xfrm>
              <a:off x="4097370" y="4332287"/>
              <a:ext cx="182561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/>
                <a:t>39</a:t>
              </a:r>
              <a:endParaRPr lang="en-US" altLang="en-US" sz="1200" baseline="-25000"/>
            </a:p>
          </p:txBody>
        </p:sp>
        <p:cxnSp>
          <p:nvCxnSpPr>
            <p:cNvPr id="470" name="Straight Connector 469"/>
            <p:cNvCxnSpPr/>
            <p:nvPr/>
          </p:nvCxnSpPr>
          <p:spPr bwMode="auto">
            <a:xfrm rot="5400000">
              <a:off x="4918896" y="4021928"/>
              <a:ext cx="73025" cy="36513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60" name="TextBox 470"/>
            <p:cNvSpPr txBox="1">
              <a:spLocks noChangeArrowheads="1"/>
            </p:cNvSpPr>
            <p:nvPr/>
          </p:nvSpPr>
          <p:spPr bwMode="auto">
            <a:xfrm>
              <a:off x="4864127" y="3784598"/>
              <a:ext cx="182562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/>
                <a:t>4</a:t>
              </a:r>
              <a:endParaRPr lang="en-US" altLang="en-US" sz="1200" baseline="-25000"/>
            </a:p>
          </p:txBody>
        </p:sp>
        <p:cxnSp>
          <p:nvCxnSpPr>
            <p:cNvPr id="472" name="Straight Connector 471"/>
            <p:cNvCxnSpPr/>
            <p:nvPr/>
          </p:nvCxnSpPr>
          <p:spPr bwMode="auto">
            <a:xfrm rot="5400000">
              <a:off x="4097370" y="4624385"/>
              <a:ext cx="146050" cy="73025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Straight Connector 472"/>
            <p:cNvCxnSpPr/>
            <p:nvPr/>
          </p:nvCxnSpPr>
          <p:spPr bwMode="auto">
            <a:xfrm rot="5400000">
              <a:off x="4864128" y="4186234"/>
              <a:ext cx="146050" cy="73025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Straight Connector 473"/>
            <p:cNvCxnSpPr/>
            <p:nvPr/>
          </p:nvCxnSpPr>
          <p:spPr bwMode="auto">
            <a:xfrm rot="5400000">
              <a:off x="4864128" y="5062535"/>
              <a:ext cx="146050" cy="73025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Straight Connector 474"/>
            <p:cNvCxnSpPr/>
            <p:nvPr/>
          </p:nvCxnSpPr>
          <p:spPr bwMode="auto">
            <a:xfrm rot="5400000">
              <a:off x="4918896" y="5263355"/>
              <a:ext cx="73025" cy="36513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65" name="TextBox 475"/>
            <p:cNvSpPr txBox="1">
              <a:spLocks noChangeArrowheads="1"/>
            </p:cNvSpPr>
            <p:nvPr/>
          </p:nvSpPr>
          <p:spPr bwMode="auto">
            <a:xfrm>
              <a:off x="4864127" y="4843462"/>
              <a:ext cx="182562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/>
                <a:t>31</a:t>
              </a:r>
              <a:endParaRPr lang="en-US" altLang="en-US" sz="1200" baseline="-25000"/>
            </a:p>
          </p:txBody>
        </p:sp>
        <p:sp>
          <p:nvSpPr>
            <p:cNvPr id="477" name="Freeform 476"/>
            <p:cNvSpPr/>
            <p:nvPr/>
          </p:nvSpPr>
          <p:spPr bwMode="auto">
            <a:xfrm flipV="1">
              <a:off x="3148052" y="4843461"/>
              <a:ext cx="620708" cy="438151"/>
            </a:xfrm>
            <a:custGeom>
              <a:avLst/>
              <a:gdLst>
                <a:gd name="connsiteX0" fmla="*/ 0 w 643738"/>
                <a:gd name="connsiteY0" fmla="*/ 387706 h 387706"/>
                <a:gd name="connsiteX1" fmla="*/ 131674 w 643738"/>
                <a:gd name="connsiteY1" fmla="*/ 387706 h 387706"/>
                <a:gd name="connsiteX2" fmla="*/ 131674 w 643738"/>
                <a:gd name="connsiteY2" fmla="*/ 0 h 387706"/>
                <a:gd name="connsiteX3" fmla="*/ 643738 w 643738"/>
                <a:gd name="connsiteY3" fmla="*/ 0 h 387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3738" h="387706">
                  <a:moveTo>
                    <a:pt x="0" y="387706"/>
                  </a:moveTo>
                  <a:lnTo>
                    <a:pt x="131674" y="387706"/>
                  </a:lnTo>
                  <a:lnTo>
                    <a:pt x="131674" y="0"/>
                  </a:lnTo>
                  <a:lnTo>
                    <a:pt x="643738" y="0"/>
                  </a:lnTo>
                </a:path>
              </a:pathLst>
            </a:cu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8" name="Freeform 477"/>
            <p:cNvSpPr/>
            <p:nvPr/>
          </p:nvSpPr>
          <p:spPr bwMode="auto">
            <a:xfrm>
              <a:off x="3148052" y="4040185"/>
              <a:ext cx="620708" cy="387351"/>
            </a:xfrm>
            <a:custGeom>
              <a:avLst/>
              <a:gdLst>
                <a:gd name="connsiteX0" fmla="*/ 0 w 643738"/>
                <a:gd name="connsiteY0" fmla="*/ 387706 h 387706"/>
                <a:gd name="connsiteX1" fmla="*/ 131674 w 643738"/>
                <a:gd name="connsiteY1" fmla="*/ 387706 h 387706"/>
                <a:gd name="connsiteX2" fmla="*/ 131674 w 643738"/>
                <a:gd name="connsiteY2" fmla="*/ 0 h 387706"/>
                <a:gd name="connsiteX3" fmla="*/ 643738 w 643738"/>
                <a:gd name="connsiteY3" fmla="*/ 0 h 387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3738" h="387706">
                  <a:moveTo>
                    <a:pt x="0" y="387706"/>
                  </a:moveTo>
                  <a:lnTo>
                    <a:pt x="131674" y="387706"/>
                  </a:lnTo>
                  <a:lnTo>
                    <a:pt x="131674" y="0"/>
                  </a:lnTo>
                  <a:lnTo>
                    <a:pt x="643738" y="0"/>
                  </a:lnTo>
                </a:path>
              </a:pathLst>
            </a:cu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79" name="Straight Arrow Connector 478"/>
            <p:cNvCxnSpPr/>
            <p:nvPr/>
          </p:nvCxnSpPr>
          <p:spPr bwMode="auto">
            <a:xfrm>
              <a:off x="2673392" y="4660898"/>
              <a:ext cx="401635" cy="1588"/>
            </a:xfrm>
            <a:prstGeom prst="straightConnector1">
              <a:avLst/>
            </a:prstGeom>
            <a:ln w="1016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Straight Arrow Connector 479"/>
            <p:cNvCxnSpPr/>
            <p:nvPr/>
          </p:nvCxnSpPr>
          <p:spPr bwMode="auto">
            <a:xfrm>
              <a:off x="2819441" y="4660898"/>
              <a:ext cx="584196" cy="1588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70" name="TextBox 481"/>
            <p:cNvSpPr txBox="1">
              <a:spLocks noChangeArrowheads="1"/>
            </p:cNvSpPr>
            <p:nvPr/>
          </p:nvSpPr>
          <p:spPr bwMode="auto">
            <a:xfrm>
              <a:off x="3549607" y="3429000"/>
              <a:ext cx="365123" cy="401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/>
                <a:t>S</a:t>
              </a:r>
              <a:r>
                <a:rPr lang="en-US" altLang="en-US" baseline="-25000"/>
                <a:t>3</a:t>
              </a:r>
            </a:p>
          </p:txBody>
        </p:sp>
        <p:sp>
          <p:nvSpPr>
            <p:cNvPr id="21571" name="TextBox 482"/>
            <p:cNvSpPr txBox="1">
              <a:spLocks noChangeArrowheads="1"/>
            </p:cNvSpPr>
            <p:nvPr/>
          </p:nvSpPr>
          <p:spPr bwMode="auto">
            <a:xfrm>
              <a:off x="3476661" y="5354637"/>
              <a:ext cx="182562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/>
                <a:t>8</a:t>
              </a:r>
              <a:endParaRPr lang="en-US" altLang="en-US" sz="1200" baseline="-25000"/>
            </a:p>
          </p:txBody>
        </p:sp>
        <p:sp>
          <p:nvSpPr>
            <p:cNvPr id="21572" name="TextBox 483"/>
            <p:cNvSpPr txBox="1">
              <a:spLocks noChangeArrowheads="1"/>
            </p:cNvSpPr>
            <p:nvPr/>
          </p:nvSpPr>
          <p:spPr bwMode="auto">
            <a:xfrm>
              <a:off x="3476661" y="4295774"/>
              <a:ext cx="182562" cy="25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/>
                <a:t>31</a:t>
              </a:r>
              <a:endParaRPr lang="en-US" altLang="en-US" sz="1200" baseline="-25000"/>
            </a:p>
          </p:txBody>
        </p:sp>
        <p:sp>
          <p:nvSpPr>
            <p:cNvPr id="485" name="Freeform 484"/>
            <p:cNvSpPr/>
            <p:nvPr/>
          </p:nvSpPr>
          <p:spPr bwMode="auto">
            <a:xfrm>
              <a:off x="3403637" y="4222747"/>
              <a:ext cx="365123" cy="876301"/>
            </a:xfrm>
            <a:custGeom>
              <a:avLst/>
              <a:gdLst>
                <a:gd name="connsiteX0" fmla="*/ 1177747 w 1177747"/>
                <a:gd name="connsiteY0" fmla="*/ 0 h 1089964"/>
                <a:gd name="connsiteX1" fmla="*/ 0 w 1177747"/>
                <a:gd name="connsiteY1" fmla="*/ 0 h 1089964"/>
                <a:gd name="connsiteX2" fmla="*/ 0 w 1177747"/>
                <a:gd name="connsiteY2" fmla="*/ 1089964 h 1089964"/>
                <a:gd name="connsiteX3" fmla="*/ 1170432 w 1177747"/>
                <a:gd name="connsiteY3" fmla="*/ 1089964 h 1089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7747" h="1089964">
                  <a:moveTo>
                    <a:pt x="1177747" y="0"/>
                  </a:moveTo>
                  <a:lnTo>
                    <a:pt x="0" y="0"/>
                  </a:lnTo>
                  <a:lnTo>
                    <a:pt x="0" y="1089964"/>
                  </a:lnTo>
                  <a:lnTo>
                    <a:pt x="1170432" y="1089964"/>
                  </a:lnTo>
                </a:path>
              </a:pathLst>
            </a:custGeom>
            <a:ln w="63500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74" name="TextBox 485"/>
            <p:cNvSpPr txBox="1">
              <a:spLocks noChangeArrowheads="1"/>
            </p:cNvSpPr>
            <p:nvPr/>
          </p:nvSpPr>
          <p:spPr bwMode="auto">
            <a:xfrm>
              <a:off x="2928978" y="4368799"/>
              <a:ext cx="255585" cy="584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/>
                <a:t>8</a:t>
              </a:r>
            </a:p>
            <a:p>
              <a:pPr algn="ctr" eaLnBrk="1" hangingPunct="1"/>
              <a:r>
                <a:rPr lang="en-US" altLang="en-US" sz="1200"/>
                <a:t>31</a:t>
              </a:r>
            </a:p>
            <a:p>
              <a:pPr algn="ctr" eaLnBrk="1" hangingPunct="1"/>
              <a:r>
                <a:rPr lang="en-US" altLang="en-US" sz="1200"/>
                <a:t>8</a:t>
              </a:r>
            </a:p>
          </p:txBody>
        </p:sp>
        <p:sp>
          <p:nvSpPr>
            <p:cNvPr id="21575" name="Rectangle 491"/>
            <p:cNvSpPr>
              <a:spLocks noChangeArrowheads="1"/>
            </p:cNvSpPr>
            <p:nvPr/>
          </p:nvSpPr>
          <p:spPr bwMode="auto">
            <a:xfrm>
              <a:off x="2819440" y="4113212"/>
              <a:ext cx="36512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split</a:t>
              </a:r>
            </a:p>
          </p:txBody>
        </p:sp>
        <p:sp>
          <p:nvSpPr>
            <p:cNvPr id="21576" name="TextBox 492"/>
            <p:cNvSpPr txBox="1">
              <a:spLocks noChangeArrowheads="1"/>
            </p:cNvSpPr>
            <p:nvPr/>
          </p:nvSpPr>
          <p:spPr bwMode="auto">
            <a:xfrm>
              <a:off x="2709904" y="4332287"/>
              <a:ext cx="182561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/>
                <a:t>47</a:t>
              </a:r>
              <a:endParaRPr lang="en-US" altLang="en-US" sz="1200" baseline="-25000"/>
            </a:p>
          </p:txBody>
        </p:sp>
        <p:cxnSp>
          <p:nvCxnSpPr>
            <p:cNvPr id="494" name="Straight Connector 493"/>
            <p:cNvCxnSpPr/>
            <p:nvPr/>
          </p:nvCxnSpPr>
          <p:spPr bwMode="auto">
            <a:xfrm rot="5400000">
              <a:off x="3531430" y="4021928"/>
              <a:ext cx="73025" cy="36513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78" name="TextBox 494"/>
            <p:cNvSpPr txBox="1">
              <a:spLocks noChangeArrowheads="1"/>
            </p:cNvSpPr>
            <p:nvPr/>
          </p:nvSpPr>
          <p:spPr bwMode="auto">
            <a:xfrm>
              <a:off x="3476661" y="3784598"/>
              <a:ext cx="182562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/>
                <a:t>8</a:t>
              </a:r>
              <a:endParaRPr lang="en-US" altLang="en-US" sz="1200" baseline="-25000"/>
            </a:p>
          </p:txBody>
        </p:sp>
        <p:cxnSp>
          <p:nvCxnSpPr>
            <p:cNvPr id="496" name="Straight Connector 495"/>
            <p:cNvCxnSpPr/>
            <p:nvPr/>
          </p:nvCxnSpPr>
          <p:spPr bwMode="auto">
            <a:xfrm rot="5400000">
              <a:off x="2709904" y="4624385"/>
              <a:ext cx="146050" cy="73025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Straight Connector 496"/>
            <p:cNvCxnSpPr/>
            <p:nvPr/>
          </p:nvCxnSpPr>
          <p:spPr bwMode="auto">
            <a:xfrm rot="5400000">
              <a:off x="3476662" y="4186234"/>
              <a:ext cx="146050" cy="73025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Straight Connector 497"/>
            <p:cNvCxnSpPr/>
            <p:nvPr/>
          </p:nvCxnSpPr>
          <p:spPr bwMode="auto">
            <a:xfrm rot="5400000">
              <a:off x="3476662" y="5062535"/>
              <a:ext cx="146050" cy="73025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Straight Connector 498"/>
            <p:cNvCxnSpPr/>
            <p:nvPr/>
          </p:nvCxnSpPr>
          <p:spPr bwMode="auto">
            <a:xfrm rot="5400000">
              <a:off x="3531430" y="5263355"/>
              <a:ext cx="73025" cy="36513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83" name="TextBox 499"/>
            <p:cNvSpPr txBox="1">
              <a:spLocks noChangeArrowheads="1"/>
            </p:cNvSpPr>
            <p:nvPr/>
          </p:nvSpPr>
          <p:spPr bwMode="auto">
            <a:xfrm>
              <a:off x="3476661" y="4843462"/>
              <a:ext cx="182562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/>
                <a:t>31</a:t>
              </a:r>
              <a:endParaRPr lang="en-US" altLang="en-US" sz="1200" baseline="-25000"/>
            </a:p>
          </p:txBody>
        </p:sp>
        <p:sp>
          <p:nvSpPr>
            <p:cNvPr id="501" name="Freeform 500"/>
            <p:cNvSpPr/>
            <p:nvPr/>
          </p:nvSpPr>
          <p:spPr bwMode="auto">
            <a:xfrm flipV="1">
              <a:off x="1760586" y="4843461"/>
              <a:ext cx="620708" cy="438151"/>
            </a:xfrm>
            <a:custGeom>
              <a:avLst/>
              <a:gdLst>
                <a:gd name="connsiteX0" fmla="*/ 0 w 643738"/>
                <a:gd name="connsiteY0" fmla="*/ 387706 h 387706"/>
                <a:gd name="connsiteX1" fmla="*/ 131674 w 643738"/>
                <a:gd name="connsiteY1" fmla="*/ 387706 h 387706"/>
                <a:gd name="connsiteX2" fmla="*/ 131674 w 643738"/>
                <a:gd name="connsiteY2" fmla="*/ 0 h 387706"/>
                <a:gd name="connsiteX3" fmla="*/ 643738 w 643738"/>
                <a:gd name="connsiteY3" fmla="*/ 0 h 387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3738" h="387706">
                  <a:moveTo>
                    <a:pt x="0" y="387706"/>
                  </a:moveTo>
                  <a:lnTo>
                    <a:pt x="131674" y="387706"/>
                  </a:lnTo>
                  <a:lnTo>
                    <a:pt x="131674" y="0"/>
                  </a:lnTo>
                  <a:lnTo>
                    <a:pt x="643738" y="0"/>
                  </a:lnTo>
                </a:path>
              </a:pathLst>
            </a:cu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2" name="Freeform 501"/>
            <p:cNvSpPr/>
            <p:nvPr/>
          </p:nvSpPr>
          <p:spPr bwMode="auto">
            <a:xfrm>
              <a:off x="1760586" y="4040185"/>
              <a:ext cx="620708" cy="387351"/>
            </a:xfrm>
            <a:custGeom>
              <a:avLst/>
              <a:gdLst>
                <a:gd name="connsiteX0" fmla="*/ 0 w 643738"/>
                <a:gd name="connsiteY0" fmla="*/ 387706 h 387706"/>
                <a:gd name="connsiteX1" fmla="*/ 131674 w 643738"/>
                <a:gd name="connsiteY1" fmla="*/ 387706 h 387706"/>
                <a:gd name="connsiteX2" fmla="*/ 131674 w 643738"/>
                <a:gd name="connsiteY2" fmla="*/ 0 h 387706"/>
                <a:gd name="connsiteX3" fmla="*/ 643738 w 643738"/>
                <a:gd name="connsiteY3" fmla="*/ 0 h 387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3738" h="387706">
                  <a:moveTo>
                    <a:pt x="0" y="387706"/>
                  </a:moveTo>
                  <a:lnTo>
                    <a:pt x="131674" y="387706"/>
                  </a:lnTo>
                  <a:lnTo>
                    <a:pt x="131674" y="0"/>
                  </a:lnTo>
                  <a:lnTo>
                    <a:pt x="643738" y="0"/>
                  </a:lnTo>
                </a:path>
              </a:pathLst>
            </a:cu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503" name="Straight Arrow Connector 502"/>
            <p:cNvCxnSpPr/>
            <p:nvPr/>
          </p:nvCxnSpPr>
          <p:spPr bwMode="auto">
            <a:xfrm>
              <a:off x="1285927" y="4660898"/>
              <a:ext cx="401635" cy="1588"/>
            </a:xfrm>
            <a:prstGeom prst="straightConnector1">
              <a:avLst/>
            </a:prstGeom>
            <a:ln w="1143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Straight Arrow Connector 503"/>
            <p:cNvCxnSpPr/>
            <p:nvPr/>
          </p:nvCxnSpPr>
          <p:spPr bwMode="auto">
            <a:xfrm>
              <a:off x="1431976" y="4660898"/>
              <a:ext cx="584196" cy="1588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88" name="TextBox 505"/>
            <p:cNvSpPr txBox="1">
              <a:spLocks noChangeArrowheads="1"/>
            </p:cNvSpPr>
            <p:nvPr/>
          </p:nvSpPr>
          <p:spPr bwMode="auto">
            <a:xfrm>
              <a:off x="2162142" y="3429000"/>
              <a:ext cx="365123" cy="401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/>
                <a:t>S</a:t>
              </a:r>
              <a:r>
                <a:rPr lang="en-US" altLang="en-US" baseline="-25000"/>
                <a:t>4</a:t>
              </a:r>
            </a:p>
          </p:txBody>
        </p:sp>
        <p:sp>
          <p:nvSpPr>
            <p:cNvPr id="21589" name="TextBox 506"/>
            <p:cNvSpPr txBox="1">
              <a:spLocks noChangeArrowheads="1"/>
            </p:cNvSpPr>
            <p:nvPr/>
          </p:nvSpPr>
          <p:spPr bwMode="auto">
            <a:xfrm>
              <a:off x="2089195" y="5354637"/>
              <a:ext cx="182562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/>
                <a:t>16</a:t>
              </a:r>
              <a:endParaRPr lang="en-US" altLang="en-US" sz="1200" baseline="-25000"/>
            </a:p>
          </p:txBody>
        </p:sp>
        <p:sp>
          <p:nvSpPr>
            <p:cNvPr id="21590" name="TextBox 507"/>
            <p:cNvSpPr txBox="1">
              <a:spLocks noChangeArrowheads="1"/>
            </p:cNvSpPr>
            <p:nvPr/>
          </p:nvSpPr>
          <p:spPr bwMode="auto">
            <a:xfrm>
              <a:off x="2089195" y="4295774"/>
              <a:ext cx="182562" cy="25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/>
                <a:t>31</a:t>
              </a:r>
              <a:endParaRPr lang="en-US" altLang="en-US" sz="1200" baseline="-25000"/>
            </a:p>
          </p:txBody>
        </p:sp>
        <p:sp>
          <p:nvSpPr>
            <p:cNvPr id="509" name="Freeform 508"/>
            <p:cNvSpPr/>
            <p:nvPr/>
          </p:nvSpPr>
          <p:spPr bwMode="auto">
            <a:xfrm>
              <a:off x="2016172" y="4222747"/>
              <a:ext cx="365123" cy="876301"/>
            </a:xfrm>
            <a:custGeom>
              <a:avLst/>
              <a:gdLst>
                <a:gd name="connsiteX0" fmla="*/ 1177747 w 1177747"/>
                <a:gd name="connsiteY0" fmla="*/ 0 h 1089964"/>
                <a:gd name="connsiteX1" fmla="*/ 0 w 1177747"/>
                <a:gd name="connsiteY1" fmla="*/ 0 h 1089964"/>
                <a:gd name="connsiteX2" fmla="*/ 0 w 1177747"/>
                <a:gd name="connsiteY2" fmla="*/ 1089964 h 1089964"/>
                <a:gd name="connsiteX3" fmla="*/ 1170432 w 1177747"/>
                <a:gd name="connsiteY3" fmla="*/ 1089964 h 1089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7747" h="1089964">
                  <a:moveTo>
                    <a:pt x="1177747" y="0"/>
                  </a:moveTo>
                  <a:lnTo>
                    <a:pt x="0" y="0"/>
                  </a:lnTo>
                  <a:lnTo>
                    <a:pt x="0" y="1089964"/>
                  </a:lnTo>
                  <a:lnTo>
                    <a:pt x="1170432" y="1089964"/>
                  </a:lnTo>
                </a:path>
              </a:pathLst>
            </a:custGeom>
            <a:ln w="63500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92" name="TextBox 509"/>
            <p:cNvSpPr txBox="1">
              <a:spLocks noChangeArrowheads="1"/>
            </p:cNvSpPr>
            <p:nvPr/>
          </p:nvSpPr>
          <p:spPr bwMode="auto">
            <a:xfrm>
              <a:off x="1541512" y="4368799"/>
              <a:ext cx="255585" cy="584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200"/>
                <a:t>16</a:t>
              </a:r>
            </a:p>
            <a:p>
              <a:pPr algn="ctr" eaLnBrk="1" hangingPunct="1"/>
              <a:r>
                <a:rPr lang="en-US" altLang="en-US" sz="1200"/>
                <a:t>31</a:t>
              </a:r>
            </a:p>
            <a:p>
              <a:pPr algn="ctr" eaLnBrk="1" hangingPunct="1"/>
              <a:r>
                <a:rPr lang="en-US" altLang="en-US" sz="1200"/>
                <a:t>16</a:t>
              </a:r>
            </a:p>
          </p:txBody>
        </p:sp>
        <p:sp>
          <p:nvSpPr>
            <p:cNvPr id="513" name="Rounded Rectangle 512"/>
            <p:cNvSpPr/>
            <p:nvPr/>
          </p:nvSpPr>
          <p:spPr bwMode="auto">
            <a:xfrm>
              <a:off x="2381294" y="3867146"/>
              <a:ext cx="292098" cy="1606553"/>
            </a:xfrm>
            <a:prstGeom prst="roundRect">
              <a:avLst>
                <a:gd name="adj" fmla="val 43379"/>
              </a:avLst>
            </a:prstGeom>
            <a:solidFill>
              <a:srgbClr val="FFFF99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94" name="TextBox 513"/>
            <p:cNvSpPr txBox="1">
              <a:spLocks noChangeArrowheads="1"/>
            </p:cNvSpPr>
            <p:nvPr/>
          </p:nvSpPr>
          <p:spPr bwMode="auto">
            <a:xfrm>
              <a:off x="2417806" y="4010024"/>
              <a:ext cx="219074" cy="214313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/>
                <a:t>0</a:t>
              </a:r>
            </a:p>
          </p:txBody>
        </p:sp>
        <p:sp>
          <p:nvSpPr>
            <p:cNvPr id="21595" name="TextBox 514"/>
            <p:cNvSpPr txBox="1">
              <a:spLocks noChangeArrowheads="1"/>
            </p:cNvSpPr>
            <p:nvPr/>
          </p:nvSpPr>
          <p:spPr bwMode="auto">
            <a:xfrm>
              <a:off x="2417806" y="5116512"/>
              <a:ext cx="219074" cy="21431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/>
                <a:t>1</a:t>
              </a:r>
            </a:p>
          </p:txBody>
        </p:sp>
        <p:sp>
          <p:nvSpPr>
            <p:cNvPr id="21596" name="TextBox 510"/>
            <p:cNvSpPr txBox="1">
              <a:spLocks noChangeArrowheads="1"/>
            </p:cNvSpPr>
            <p:nvPr/>
          </p:nvSpPr>
          <p:spPr bwMode="auto">
            <a:xfrm rot="-5400000">
              <a:off x="2180474" y="4542631"/>
              <a:ext cx="693738" cy="219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ts val="1800"/>
                </a:lnSpc>
              </a:pPr>
              <a:r>
                <a:rPr lang="en-US" altLang="en-US"/>
                <a:t>mux</a:t>
              </a:r>
            </a:p>
          </p:txBody>
        </p:sp>
        <p:sp>
          <p:nvSpPr>
            <p:cNvPr id="21597" name="Rectangle 515"/>
            <p:cNvSpPr>
              <a:spLocks noChangeArrowheads="1"/>
            </p:cNvSpPr>
            <p:nvPr/>
          </p:nvSpPr>
          <p:spPr bwMode="auto">
            <a:xfrm>
              <a:off x="1431975" y="4113212"/>
              <a:ext cx="36512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split</a:t>
              </a:r>
            </a:p>
          </p:txBody>
        </p:sp>
        <p:sp>
          <p:nvSpPr>
            <p:cNvPr id="21598" name="TextBox 516"/>
            <p:cNvSpPr txBox="1">
              <a:spLocks noChangeArrowheads="1"/>
            </p:cNvSpPr>
            <p:nvPr/>
          </p:nvSpPr>
          <p:spPr bwMode="auto">
            <a:xfrm>
              <a:off x="1322438" y="4332287"/>
              <a:ext cx="182561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/>
                <a:t>63</a:t>
              </a:r>
              <a:endParaRPr lang="en-US" altLang="en-US" sz="1200" baseline="-25000"/>
            </a:p>
          </p:txBody>
        </p:sp>
        <p:cxnSp>
          <p:nvCxnSpPr>
            <p:cNvPr id="518" name="Straight Connector 517"/>
            <p:cNvCxnSpPr/>
            <p:nvPr/>
          </p:nvCxnSpPr>
          <p:spPr bwMode="auto">
            <a:xfrm rot="5400000">
              <a:off x="2143965" y="4021928"/>
              <a:ext cx="73025" cy="36513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00" name="TextBox 518"/>
            <p:cNvSpPr txBox="1">
              <a:spLocks noChangeArrowheads="1"/>
            </p:cNvSpPr>
            <p:nvPr/>
          </p:nvSpPr>
          <p:spPr bwMode="auto">
            <a:xfrm>
              <a:off x="2089195" y="3784598"/>
              <a:ext cx="182562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/>
                <a:t>16</a:t>
              </a:r>
              <a:endParaRPr lang="en-US" altLang="en-US" sz="1200" baseline="-25000"/>
            </a:p>
          </p:txBody>
        </p:sp>
        <p:cxnSp>
          <p:nvCxnSpPr>
            <p:cNvPr id="520" name="Straight Connector 519"/>
            <p:cNvCxnSpPr/>
            <p:nvPr/>
          </p:nvCxnSpPr>
          <p:spPr bwMode="auto">
            <a:xfrm rot="5400000">
              <a:off x="1322439" y="4624385"/>
              <a:ext cx="146050" cy="73025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1" name="Straight Connector 520"/>
            <p:cNvCxnSpPr/>
            <p:nvPr/>
          </p:nvCxnSpPr>
          <p:spPr bwMode="auto">
            <a:xfrm rot="5400000">
              <a:off x="2089197" y="4186234"/>
              <a:ext cx="146050" cy="73025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2" name="Straight Connector 521"/>
            <p:cNvCxnSpPr/>
            <p:nvPr/>
          </p:nvCxnSpPr>
          <p:spPr bwMode="auto">
            <a:xfrm rot="5400000">
              <a:off x="2089197" y="5062535"/>
              <a:ext cx="146050" cy="73025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Straight Connector 522"/>
            <p:cNvCxnSpPr/>
            <p:nvPr/>
          </p:nvCxnSpPr>
          <p:spPr bwMode="auto">
            <a:xfrm rot="5400000">
              <a:off x="2143965" y="5263355"/>
              <a:ext cx="73025" cy="36513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05" name="TextBox 523"/>
            <p:cNvSpPr txBox="1">
              <a:spLocks noChangeArrowheads="1"/>
            </p:cNvSpPr>
            <p:nvPr/>
          </p:nvSpPr>
          <p:spPr bwMode="auto">
            <a:xfrm>
              <a:off x="2089195" y="4843462"/>
              <a:ext cx="182562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/>
                <a:t>31</a:t>
              </a:r>
              <a:endParaRPr lang="en-US" altLang="en-US" sz="1200" baseline="-25000"/>
            </a:p>
          </p:txBody>
        </p:sp>
        <p:sp>
          <p:nvSpPr>
            <p:cNvPr id="21606" name="Rectangle 515"/>
            <p:cNvSpPr>
              <a:spLocks noChangeArrowheads="1"/>
            </p:cNvSpPr>
            <p:nvPr/>
          </p:nvSpPr>
          <p:spPr bwMode="auto">
            <a:xfrm>
              <a:off x="1906634" y="5686425"/>
              <a:ext cx="1241417" cy="554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Shift Right</a:t>
              </a:r>
            </a:p>
            <a:p>
              <a:pPr algn="ctr" eaLnBrk="1" hangingPunct="1"/>
              <a:r>
                <a:rPr lang="en-US" altLang="en-US"/>
                <a:t>0 or 16 bits</a:t>
              </a:r>
            </a:p>
          </p:txBody>
        </p:sp>
        <p:sp>
          <p:nvSpPr>
            <p:cNvPr id="21607" name="Rectangle 515"/>
            <p:cNvSpPr>
              <a:spLocks noChangeArrowheads="1"/>
            </p:cNvSpPr>
            <p:nvPr/>
          </p:nvSpPr>
          <p:spPr bwMode="auto">
            <a:xfrm>
              <a:off x="3294100" y="5683250"/>
              <a:ext cx="1241417" cy="554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Shift Right</a:t>
              </a:r>
            </a:p>
            <a:p>
              <a:pPr algn="ctr" eaLnBrk="1" hangingPunct="1"/>
              <a:r>
                <a:rPr lang="en-US" altLang="en-US"/>
                <a:t>0 or 8 bits</a:t>
              </a:r>
            </a:p>
          </p:txBody>
        </p:sp>
        <p:sp>
          <p:nvSpPr>
            <p:cNvPr id="21608" name="Rectangle 515"/>
            <p:cNvSpPr>
              <a:spLocks noChangeArrowheads="1"/>
            </p:cNvSpPr>
            <p:nvPr/>
          </p:nvSpPr>
          <p:spPr bwMode="auto">
            <a:xfrm>
              <a:off x="4681566" y="5680075"/>
              <a:ext cx="1241417" cy="554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Shift Right</a:t>
              </a:r>
            </a:p>
            <a:p>
              <a:pPr algn="ctr" eaLnBrk="1" hangingPunct="1"/>
              <a:r>
                <a:rPr lang="en-US" altLang="en-US"/>
                <a:t>0 or 4 bits</a:t>
              </a:r>
            </a:p>
          </p:txBody>
        </p:sp>
        <p:sp>
          <p:nvSpPr>
            <p:cNvPr id="21609" name="Rectangle 515"/>
            <p:cNvSpPr>
              <a:spLocks noChangeArrowheads="1"/>
            </p:cNvSpPr>
            <p:nvPr/>
          </p:nvSpPr>
          <p:spPr bwMode="auto">
            <a:xfrm>
              <a:off x="6069032" y="5676900"/>
              <a:ext cx="1241417" cy="554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Shift Right</a:t>
              </a:r>
            </a:p>
            <a:p>
              <a:pPr algn="ctr" eaLnBrk="1" hangingPunct="1"/>
              <a:r>
                <a:rPr lang="en-US" altLang="en-US"/>
                <a:t>0 or 2 bits</a:t>
              </a:r>
            </a:p>
          </p:txBody>
        </p:sp>
        <p:sp>
          <p:nvSpPr>
            <p:cNvPr id="21610" name="Rectangle 515"/>
            <p:cNvSpPr>
              <a:spLocks noChangeArrowheads="1"/>
            </p:cNvSpPr>
            <p:nvPr/>
          </p:nvSpPr>
          <p:spPr bwMode="auto">
            <a:xfrm>
              <a:off x="7456497" y="5673725"/>
              <a:ext cx="1241417" cy="554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Shift Right</a:t>
              </a:r>
            </a:p>
            <a:p>
              <a:pPr algn="ctr" eaLnBrk="1" hangingPunct="1"/>
              <a:r>
                <a:rPr lang="en-US" altLang="en-US"/>
                <a:t>0 or 1 bit</a:t>
              </a:r>
            </a:p>
          </p:txBody>
        </p:sp>
        <p:sp>
          <p:nvSpPr>
            <p:cNvPr id="168" name="Rounded Rectangle 167"/>
            <p:cNvSpPr/>
            <p:nvPr/>
          </p:nvSpPr>
          <p:spPr bwMode="auto">
            <a:xfrm>
              <a:off x="3768760" y="3867146"/>
              <a:ext cx="292098" cy="1606553"/>
            </a:xfrm>
            <a:prstGeom prst="roundRect">
              <a:avLst>
                <a:gd name="adj" fmla="val 43379"/>
              </a:avLst>
            </a:prstGeom>
            <a:solidFill>
              <a:srgbClr val="FFFF99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612" name="TextBox 513"/>
            <p:cNvSpPr txBox="1">
              <a:spLocks noChangeArrowheads="1"/>
            </p:cNvSpPr>
            <p:nvPr/>
          </p:nvSpPr>
          <p:spPr bwMode="auto">
            <a:xfrm>
              <a:off x="3805272" y="4010024"/>
              <a:ext cx="219074" cy="214313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/>
                <a:t>0</a:t>
              </a:r>
            </a:p>
          </p:txBody>
        </p:sp>
        <p:sp>
          <p:nvSpPr>
            <p:cNvPr id="21613" name="TextBox 514"/>
            <p:cNvSpPr txBox="1">
              <a:spLocks noChangeArrowheads="1"/>
            </p:cNvSpPr>
            <p:nvPr/>
          </p:nvSpPr>
          <p:spPr bwMode="auto">
            <a:xfrm>
              <a:off x="3805272" y="5116512"/>
              <a:ext cx="219074" cy="21431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/>
                <a:t>1</a:t>
              </a:r>
            </a:p>
          </p:txBody>
        </p:sp>
        <p:sp>
          <p:nvSpPr>
            <p:cNvPr id="21614" name="TextBox 510"/>
            <p:cNvSpPr txBox="1">
              <a:spLocks noChangeArrowheads="1"/>
            </p:cNvSpPr>
            <p:nvPr/>
          </p:nvSpPr>
          <p:spPr bwMode="auto">
            <a:xfrm rot="-5400000">
              <a:off x="3567940" y="4542631"/>
              <a:ext cx="693738" cy="219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ts val="1800"/>
                </a:lnSpc>
              </a:pPr>
              <a:r>
                <a:rPr lang="en-US" altLang="en-US"/>
                <a:t>mux</a:t>
              </a:r>
            </a:p>
          </p:txBody>
        </p:sp>
        <p:sp>
          <p:nvSpPr>
            <p:cNvPr id="174" name="Rounded Rectangle 173"/>
            <p:cNvSpPr/>
            <p:nvPr/>
          </p:nvSpPr>
          <p:spPr bwMode="auto">
            <a:xfrm>
              <a:off x="5156226" y="3867146"/>
              <a:ext cx="292098" cy="1606553"/>
            </a:xfrm>
            <a:prstGeom prst="roundRect">
              <a:avLst>
                <a:gd name="adj" fmla="val 43379"/>
              </a:avLst>
            </a:prstGeom>
            <a:solidFill>
              <a:srgbClr val="FFFF99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616" name="TextBox 513"/>
            <p:cNvSpPr txBox="1">
              <a:spLocks noChangeArrowheads="1"/>
            </p:cNvSpPr>
            <p:nvPr/>
          </p:nvSpPr>
          <p:spPr bwMode="auto">
            <a:xfrm>
              <a:off x="5192737" y="4010024"/>
              <a:ext cx="219074" cy="214313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/>
                <a:t>0</a:t>
              </a:r>
            </a:p>
          </p:txBody>
        </p:sp>
        <p:sp>
          <p:nvSpPr>
            <p:cNvPr id="21617" name="TextBox 514"/>
            <p:cNvSpPr txBox="1">
              <a:spLocks noChangeArrowheads="1"/>
            </p:cNvSpPr>
            <p:nvPr/>
          </p:nvSpPr>
          <p:spPr bwMode="auto">
            <a:xfrm>
              <a:off x="5192737" y="5116512"/>
              <a:ext cx="219074" cy="21431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/>
                <a:t>1</a:t>
              </a:r>
            </a:p>
          </p:txBody>
        </p:sp>
        <p:sp>
          <p:nvSpPr>
            <p:cNvPr id="21618" name="TextBox 510"/>
            <p:cNvSpPr txBox="1">
              <a:spLocks noChangeArrowheads="1"/>
            </p:cNvSpPr>
            <p:nvPr/>
          </p:nvSpPr>
          <p:spPr bwMode="auto">
            <a:xfrm rot="-5400000">
              <a:off x="4955406" y="4542631"/>
              <a:ext cx="693738" cy="219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ts val="1800"/>
                </a:lnSpc>
              </a:pPr>
              <a:r>
                <a:rPr lang="en-US" altLang="en-US"/>
                <a:t>mux</a:t>
              </a:r>
            </a:p>
          </p:txBody>
        </p:sp>
        <p:sp>
          <p:nvSpPr>
            <p:cNvPr id="180" name="Rounded Rectangle 179"/>
            <p:cNvSpPr/>
            <p:nvPr/>
          </p:nvSpPr>
          <p:spPr bwMode="auto">
            <a:xfrm>
              <a:off x="6543691" y="3867146"/>
              <a:ext cx="292098" cy="1606553"/>
            </a:xfrm>
            <a:prstGeom prst="roundRect">
              <a:avLst>
                <a:gd name="adj" fmla="val 43379"/>
              </a:avLst>
            </a:prstGeom>
            <a:solidFill>
              <a:srgbClr val="FFFF99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620" name="TextBox 513"/>
            <p:cNvSpPr txBox="1">
              <a:spLocks noChangeArrowheads="1"/>
            </p:cNvSpPr>
            <p:nvPr/>
          </p:nvSpPr>
          <p:spPr bwMode="auto">
            <a:xfrm>
              <a:off x="6580203" y="4010024"/>
              <a:ext cx="219074" cy="214313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/>
                <a:t>0</a:t>
              </a:r>
            </a:p>
          </p:txBody>
        </p:sp>
        <p:sp>
          <p:nvSpPr>
            <p:cNvPr id="21621" name="TextBox 514"/>
            <p:cNvSpPr txBox="1">
              <a:spLocks noChangeArrowheads="1"/>
            </p:cNvSpPr>
            <p:nvPr/>
          </p:nvSpPr>
          <p:spPr bwMode="auto">
            <a:xfrm>
              <a:off x="6580203" y="5116512"/>
              <a:ext cx="219074" cy="21431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/>
                <a:t>1</a:t>
              </a:r>
            </a:p>
          </p:txBody>
        </p:sp>
        <p:sp>
          <p:nvSpPr>
            <p:cNvPr id="21622" name="TextBox 510"/>
            <p:cNvSpPr txBox="1">
              <a:spLocks noChangeArrowheads="1"/>
            </p:cNvSpPr>
            <p:nvPr/>
          </p:nvSpPr>
          <p:spPr bwMode="auto">
            <a:xfrm rot="-5400000">
              <a:off x="6342871" y="4542631"/>
              <a:ext cx="693738" cy="219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ts val="1800"/>
                </a:lnSpc>
              </a:pPr>
              <a:r>
                <a:rPr lang="en-US" altLang="en-US"/>
                <a:t>mux</a:t>
              </a:r>
            </a:p>
          </p:txBody>
        </p:sp>
        <p:sp>
          <p:nvSpPr>
            <p:cNvPr id="186" name="Rounded Rectangle 185"/>
            <p:cNvSpPr/>
            <p:nvPr/>
          </p:nvSpPr>
          <p:spPr bwMode="auto">
            <a:xfrm>
              <a:off x="7931157" y="3867146"/>
              <a:ext cx="292098" cy="1606553"/>
            </a:xfrm>
            <a:prstGeom prst="roundRect">
              <a:avLst>
                <a:gd name="adj" fmla="val 43379"/>
              </a:avLst>
            </a:prstGeom>
            <a:solidFill>
              <a:srgbClr val="FFFF99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624" name="TextBox 513"/>
            <p:cNvSpPr txBox="1">
              <a:spLocks noChangeArrowheads="1"/>
            </p:cNvSpPr>
            <p:nvPr/>
          </p:nvSpPr>
          <p:spPr bwMode="auto">
            <a:xfrm>
              <a:off x="7967669" y="4010024"/>
              <a:ext cx="219074" cy="214313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/>
                <a:t>0</a:t>
              </a:r>
            </a:p>
          </p:txBody>
        </p:sp>
        <p:sp>
          <p:nvSpPr>
            <p:cNvPr id="21625" name="TextBox 514"/>
            <p:cNvSpPr txBox="1">
              <a:spLocks noChangeArrowheads="1"/>
            </p:cNvSpPr>
            <p:nvPr/>
          </p:nvSpPr>
          <p:spPr bwMode="auto">
            <a:xfrm>
              <a:off x="7967669" y="5116512"/>
              <a:ext cx="219074" cy="21431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/>
                <a:t>1</a:t>
              </a:r>
            </a:p>
          </p:txBody>
        </p:sp>
        <p:sp>
          <p:nvSpPr>
            <p:cNvPr id="21626" name="TextBox 510"/>
            <p:cNvSpPr txBox="1">
              <a:spLocks noChangeArrowheads="1"/>
            </p:cNvSpPr>
            <p:nvPr/>
          </p:nvSpPr>
          <p:spPr bwMode="auto">
            <a:xfrm rot="-5400000">
              <a:off x="7730337" y="4542631"/>
              <a:ext cx="693738" cy="219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ts val="1800"/>
                </a:lnSpc>
              </a:pPr>
              <a:r>
                <a:rPr lang="en-US" altLang="en-US"/>
                <a:t>mux</a:t>
              </a:r>
            </a:p>
          </p:txBody>
        </p:sp>
        <p:sp>
          <p:nvSpPr>
            <p:cNvPr id="21627" name="TextBox 188"/>
            <p:cNvSpPr txBox="1">
              <a:spLocks noChangeArrowheads="1"/>
            </p:cNvSpPr>
            <p:nvPr/>
          </p:nvSpPr>
          <p:spPr bwMode="auto">
            <a:xfrm rot="-5400000">
              <a:off x="318345" y="4506119"/>
              <a:ext cx="1606551" cy="32861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/>
                <a:t>Extender</a:t>
              </a:r>
            </a:p>
          </p:txBody>
        </p:sp>
        <p:cxnSp>
          <p:nvCxnSpPr>
            <p:cNvPr id="190" name="Straight Arrow Connector 189"/>
            <p:cNvCxnSpPr/>
            <p:nvPr/>
          </p:nvCxnSpPr>
          <p:spPr bwMode="auto">
            <a:xfrm flipV="1">
              <a:off x="628706" y="4670423"/>
              <a:ext cx="328611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29" name="TextBox 51"/>
            <p:cNvSpPr txBox="1">
              <a:spLocks noChangeArrowheads="1"/>
            </p:cNvSpPr>
            <p:nvPr/>
          </p:nvSpPr>
          <p:spPr bwMode="auto">
            <a:xfrm>
              <a:off x="665218" y="4341812"/>
              <a:ext cx="182561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/>
                <a:t>32</a:t>
              </a:r>
              <a:endParaRPr lang="en-US" altLang="en-US" sz="1200" baseline="-25000"/>
            </a:p>
          </p:txBody>
        </p:sp>
        <p:cxnSp>
          <p:nvCxnSpPr>
            <p:cNvPr id="192" name="Straight Connector 191"/>
            <p:cNvCxnSpPr/>
            <p:nvPr/>
          </p:nvCxnSpPr>
          <p:spPr bwMode="auto">
            <a:xfrm rot="5400000">
              <a:off x="665218" y="4633910"/>
              <a:ext cx="146050" cy="73025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Arrow Connector 193"/>
            <p:cNvCxnSpPr>
              <a:stCxn id="21632" idx="0"/>
            </p:cNvCxnSpPr>
            <p:nvPr/>
          </p:nvCxnSpPr>
          <p:spPr bwMode="auto">
            <a:xfrm rot="5400000" flipH="1" flipV="1">
              <a:off x="993828" y="5583237"/>
              <a:ext cx="219075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32" name="TextBox 505"/>
            <p:cNvSpPr txBox="1">
              <a:spLocks noChangeArrowheads="1"/>
            </p:cNvSpPr>
            <p:nvPr/>
          </p:nvSpPr>
          <p:spPr bwMode="auto">
            <a:xfrm>
              <a:off x="738242" y="5692775"/>
              <a:ext cx="730245" cy="547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ts val="1800"/>
                </a:lnSpc>
              </a:pPr>
              <a:r>
                <a:rPr lang="en-US" altLang="en-US">
                  <a:solidFill>
                    <a:srgbClr val="FF0000"/>
                  </a:solidFill>
                </a:rPr>
                <a:t>Shift</a:t>
              </a:r>
            </a:p>
            <a:p>
              <a:pPr algn="ctr" eaLnBrk="1" hangingPunct="1">
                <a:lnSpc>
                  <a:spcPts val="1800"/>
                </a:lnSpc>
              </a:pPr>
              <a:r>
                <a:rPr lang="en-US" altLang="en-US">
                  <a:solidFill>
                    <a:srgbClr val="FF0000"/>
                  </a:solidFill>
                </a:rPr>
                <a:t>op</a:t>
              </a:r>
              <a:endParaRPr lang="en-US" altLang="en-US" baseline="-25000">
                <a:solidFill>
                  <a:srgbClr val="FF0000"/>
                </a:solidFill>
              </a:endParaRPr>
            </a:p>
          </p:txBody>
        </p:sp>
        <p:cxnSp>
          <p:nvCxnSpPr>
            <p:cNvPr id="197" name="Straight Connector 196"/>
            <p:cNvCxnSpPr/>
            <p:nvPr/>
          </p:nvCxnSpPr>
          <p:spPr bwMode="auto">
            <a:xfrm flipV="1">
              <a:off x="1066853" y="5583237"/>
              <a:ext cx="73025" cy="36512"/>
            </a:xfrm>
            <a:prstGeom prst="line">
              <a:avLst/>
            </a:prstGeom>
            <a:ln w="127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34" name="TextBox 446"/>
            <p:cNvSpPr txBox="1">
              <a:spLocks noChangeArrowheads="1"/>
            </p:cNvSpPr>
            <p:nvPr/>
          </p:nvSpPr>
          <p:spPr bwMode="auto">
            <a:xfrm>
              <a:off x="1139877" y="5510213"/>
              <a:ext cx="182562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FF0000"/>
                  </a:solidFill>
                </a:rPr>
                <a:t>2</a:t>
              </a:r>
              <a:endParaRPr lang="en-US" altLang="en-US" sz="1200" baseline="-25000">
                <a:solidFill>
                  <a:srgbClr val="FF0000"/>
                </a:solidFill>
              </a:endParaRPr>
            </a:p>
          </p:txBody>
        </p:sp>
        <p:sp>
          <p:nvSpPr>
            <p:cNvPr id="21635" name="TextBox 505"/>
            <p:cNvSpPr txBox="1">
              <a:spLocks noChangeArrowheads="1"/>
            </p:cNvSpPr>
            <p:nvPr/>
          </p:nvSpPr>
          <p:spPr bwMode="auto">
            <a:xfrm rot="-5400000">
              <a:off x="-65031" y="4524375"/>
              <a:ext cx="1058863" cy="255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ts val="1800"/>
                </a:lnSpc>
              </a:pPr>
              <a:r>
                <a:rPr lang="en-US" altLang="en-US"/>
                <a:t>Data</a:t>
              </a:r>
              <a:endParaRPr lang="en-US" altLang="en-US" baseline="-25000"/>
            </a:p>
          </p:txBody>
        </p:sp>
        <p:sp>
          <p:nvSpPr>
            <p:cNvPr id="21636" name="TextBox 505"/>
            <p:cNvSpPr txBox="1">
              <a:spLocks noChangeArrowheads="1"/>
            </p:cNvSpPr>
            <p:nvPr/>
          </p:nvSpPr>
          <p:spPr bwMode="auto">
            <a:xfrm rot="-5400000">
              <a:off x="8186739" y="4524375"/>
              <a:ext cx="1058863" cy="255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ts val="1800"/>
                </a:lnSpc>
              </a:pPr>
              <a:r>
                <a:rPr lang="en-US" altLang="en-US"/>
                <a:t>Data_out</a:t>
              </a:r>
              <a:endParaRPr lang="en-US" altLang="en-US" baseline="-25000"/>
            </a:p>
          </p:txBody>
        </p:sp>
        <p:cxnSp>
          <p:nvCxnSpPr>
            <p:cNvPr id="142" name="Straight Arrow Connector 141"/>
            <p:cNvCxnSpPr/>
            <p:nvPr/>
          </p:nvCxnSpPr>
          <p:spPr bwMode="auto">
            <a:xfrm flipV="1">
              <a:off x="1358951" y="3355970"/>
              <a:ext cx="328611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38" name="TextBox 51"/>
            <p:cNvSpPr txBox="1">
              <a:spLocks noChangeArrowheads="1"/>
            </p:cNvSpPr>
            <p:nvPr/>
          </p:nvSpPr>
          <p:spPr bwMode="auto">
            <a:xfrm>
              <a:off x="1395374" y="3063870"/>
              <a:ext cx="182561" cy="25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200"/>
                <a:t>5</a:t>
              </a:r>
              <a:endParaRPr lang="en-US" altLang="en-US" sz="1200" baseline="-25000"/>
            </a:p>
          </p:txBody>
        </p:sp>
        <p:cxnSp>
          <p:nvCxnSpPr>
            <p:cNvPr id="144" name="Straight Connector 143"/>
            <p:cNvCxnSpPr/>
            <p:nvPr/>
          </p:nvCxnSpPr>
          <p:spPr bwMode="auto">
            <a:xfrm rot="5400000">
              <a:off x="1431976" y="3319458"/>
              <a:ext cx="146050" cy="73025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40" name="TextBox 505"/>
            <p:cNvSpPr txBox="1">
              <a:spLocks noChangeArrowheads="1"/>
            </p:cNvSpPr>
            <p:nvPr/>
          </p:nvSpPr>
          <p:spPr bwMode="auto">
            <a:xfrm>
              <a:off x="884202" y="3209927"/>
              <a:ext cx="438141" cy="255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ts val="1800"/>
                </a:lnSpc>
              </a:pPr>
              <a:r>
                <a:rPr lang="en-US" altLang="en-US"/>
                <a:t>sa</a:t>
              </a:r>
              <a:endParaRPr lang="en-US" altLang="en-US" baseline="-25000"/>
            </a:p>
          </p:txBody>
        </p:sp>
        <p:sp>
          <p:nvSpPr>
            <p:cNvPr id="150" name="Freeform 149"/>
            <p:cNvSpPr/>
            <p:nvPr/>
          </p:nvSpPr>
          <p:spPr bwMode="auto">
            <a:xfrm>
              <a:off x="8031169" y="3465509"/>
              <a:ext cx="46037" cy="401638"/>
            </a:xfrm>
            <a:custGeom>
              <a:avLst/>
              <a:gdLst>
                <a:gd name="connsiteX0" fmla="*/ 0 w 6228272"/>
                <a:gd name="connsiteY0" fmla="*/ 0 h 146649"/>
                <a:gd name="connsiteX1" fmla="*/ 6228272 w 6228272"/>
                <a:gd name="connsiteY1" fmla="*/ 0 h 146649"/>
                <a:gd name="connsiteX2" fmla="*/ 6228272 w 6228272"/>
                <a:gd name="connsiteY2" fmla="*/ 146649 h 146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8272" h="146649">
                  <a:moveTo>
                    <a:pt x="0" y="0"/>
                  </a:moveTo>
                  <a:lnTo>
                    <a:pt x="6228272" y="0"/>
                  </a:lnTo>
                  <a:lnTo>
                    <a:pt x="6228272" y="146649"/>
                  </a:lnTo>
                </a:path>
              </a:pathLst>
            </a:cu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51" name="Straight Arrow Connector 150"/>
            <p:cNvCxnSpPr/>
            <p:nvPr/>
          </p:nvCxnSpPr>
          <p:spPr bwMode="auto">
            <a:xfrm>
              <a:off x="1358951" y="3575046"/>
              <a:ext cx="328611" cy="1588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43" name="TextBox 505"/>
            <p:cNvSpPr txBox="1">
              <a:spLocks noChangeArrowheads="1"/>
            </p:cNvSpPr>
            <p:nvPr/>
          </p:nvSpPr>
          <p:spPr bwMode="auto">
            <a:xfrm>
              <a:off x="847674" y="3465516"/>
              <a:ext cx="474667" cy="25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ts val="1800"/>
                </a:lnSpc>
              </a:pPr>
              <a:r>
                <a:rPr lang="en-US" altLang="en-US">
                  <a:solidFill>
                    <a:srgbClr val="FF0000"/>
                  </a:solidFill>
                </a:rPr>
                <a:t>SLL</a:t>
              </a:r>
              <a:endParaRPr lang="en-US" altLang="en-US" baseline="-25000">
                <a:solidFill>
                  <a:srgbClr val="FF0000"/>
                </a:solidFill>
              </a:endParaRPr>
            </a:p>
          </p:txBody>
        </p:sp>
        <p:sp>
          <p:nvSpPr>
            <p:cNvPr id="161" name="Freeform 160"/>
            <p:cNvSpPr/>
            <p:nvPr/>
          </p:nvSpPr>
          <p:spPr bwMode="auto">
            <a:xfrm>
              <a:off x="6643704" y="3465509"/>
              <a:ext cx="46037" cy="401638"/>
            </a:xfrm>
            <a:custGeom>
              <a:avLst/>
              <a:gdLst>
                <a:gd name="connsiteX0" fmla="*/ 0 w 6228272"/>
                <a:gd name="connsiteY0" fmla="*/ 0 h 146649"/>
                <a:gd name="connsiteX1" fmla="*/ 6228272 w 6228272"/>
                <a:gd name="connsiteY1" fmla="*/ 0 h 146649"/>
                <a:gd name="connsiteX2" fmla="*/ 6228272 w 6228272"/>
                <a:gd name="connsiteY2" fmla="*/ 146649 h 146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8272" h="146649">
                  <a:moveTo>
                    <a:pt x="0" y="0"/>
                  </a:moveTo>
                  <a:lnTo>
                    <a:pt x="6228272" y="0"/>
                  </a:lnTo>
                  <a:lnTo>
                    <a:pt x="6228272" y="146649"/>
                  </a:lnTo>
                </a:path>
              </a:pathLst>
            </a:cu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2" name="Freeform 161"/>
            <p:cNvSpPr/>
            <p:nvPr/>
          </p:nvSpPr>
          <p:spPr bwMode="auto">
            <a:xfrm>
              <a:off x="5256238" y="3465509"/>
              <a:ext cx="46037" cy="401638"/>
            </a:xfrm>
            <a:custGeom>
              <a:avLst/>
              <a:gdLst>
                <a:gd name="connsiteX0" fmla="*/ 0 w 6228272"/>
                <a:gd name="connsiteY0" fmla="*/ 0 h 146649"/>
                <a:gd name="connsiteX1" fmla="*/ 6228272 w 6228272"/>
                <a:gd name="connsiteY1" fmla="*/ 0 h 146649"/>
                <a:gd name="connsiteX2" fmla="*/ 6228272 w 6228272"/>
                <a:gd name="connsiteY2" fmla="*/ 146649 h 146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8272" h="146649">
                  <a:moveTo>
                    <a:pt x="0" y="0"/>
                  </a:moveTo>
                  <a:lnTo>
                    <a:pt x="6228272" y="0"/>
                  </a:lnTo>
                  <a:lnTo>
                    <a:pt x="6228272" y="146649"/>
                  </a:lnTo>
                </a:path>
              </a:pathLst>
            </a:cu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3" name="Freeform 162"/>
            <p:cNvSpPr/>
            <p:nvPr/>
          </p:nvSpPr>
          <p:spPr bwMode="auto">
            <a:xfrm>
              <a:off x="3868772" y="3465509"/>
              <a:ext cx="46037" cy="401638"/>
            </a:xfrm>
            <a:custGeom>
              <a:avLst/>
              <a:gdLst>
                <a:gd name="connsiteX0" fmla="*/ 0 w 6228272"/>
                <a:gd name="connsiteY0" fmla="*/ 0 h 146649"/>
                <a:gd name="connsiteX1" fmla="*/ 6228272 w 6228272"/>
                <a:gd name="connsiteY1" fmla="*/ 0 h 146649"/>
                <a:gd name="connsiteX2" fmla="*/ 6228272 w 6228272"/>
                <a:gd name="connsiteY2" fmla="*/ 146649 h 146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8272" h="146649">
                  <a:moveTo>
                    <a:pt x="0" y="0"/>
                  </a:moveTo>
                  <a:lnTo>
                    <a:pt x="6228272" y="0"/>
                  </a:lnTo>
                  <a:lnTo>
                    <a:pt x="6228272" y="146649"/>
                  </a:lnTo>
                </a:path>
              </a:pathLst>
            </a:cu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4" name="Freeform 163"/>
            <p:cNvSpPr/>
            <p:nvPr/>
          </p:nvSpPr>
          <p:spPr bwMode="auto">
            <a:xfrm>
              <a:off x="2481307" y="3465509"/>
              <a:ext cx="46037" cy="401638"/>
            </a:xfrm>
            <a:custGeom>
              <a:avLst/>
              <a:gdLst>
                <a:gd name="connsiteX0" fmla="*/ 0 w 6228272"/>
                <a:gd name="connsiteY0" fmla="*/ 0 h 146649"/>
                <a:gd name="connsiteX1" fmla="*/ 6228272 w 6228272"/>
                <a:gd name="connsiteY1" fmla="*/ 0 h 146649"/>
                <a:gd name="connsiteX2" fmla="*/ 6228272 w 6228272"/>
                <a:gd name="connsiteY2" fmla="*/ 146649 h 146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8272" h="146649">
                  <a:moveTo>
                    <a:pt x="0" y="0"/>
                  </a:moveTo>
                  <a:lnTo>
                    <a:pt x="6228272" y="0"/>
                  </a:lnTo>
                  <a:lnTo>
                    <a:pt x="6228272" y="146649"/>
                  </a:lnTo>
                </a:path>
              </a:pathLst>
            </a:cu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56" name="Straight Connector 155"/>
            <p:cNvCxnSpPr/>
            <p:nvPr/>
          </p:nvCxnSpPr>
          <p:spPr>
            <a:xfrm>
              <a:off x="2089196" y="3465509"/>
              <a:ext cx="5988010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649" name="Group 62"/>
            <p:cNvGrpSpPr>
              <a:grpSpLocks/>
            </p:cNvGrpSpPr>
            <p:nvPr/>
          </p:nvGrpSpPr>
          <p:grpSpPr bwMode="auto">
            <a:xfrm>
              <a:off x="1655729" y="3287715"/>
              <a:ext cx="469900" cy="360363"/>
              <a:chOff x="3378" y="3158"/>
              <a:chExt cx="296" cy="227"/>
            </a:xfrm>
          </p:grpSpPr>
          <p:sp>
            <p:nvSpPr>
              <p:cNvPr id="21650" name="AutoShape 56"/>
              <p:cNvSpPr>
                <a:spLocks noChangeArrowheads="1"/>
              </p:cNvSpPr>
              <p:nvPr/>
            </p:nvSpPr>
            <p:spPr bwMode="auto">
              <a:xfrm flipH="1">
                <a:off x="3424" y="3158"/>
                <a:ext cx="250" cy="227"/>
              </a:xfrm>
              <a:prstGeom prst="moon">
                <a:avLst>
                  <a:gd name="adj" fmla="val 875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651" name="Arc 57"/>
              <p:cNvSpPr>
                <a:spLocks/>
              </p:cNvSpPr>
              <p:nvPr/>
            </p:nvSpPr>
            <p:spPr bwMode="auto">
              <a:xfrm>
                <a:off x="3378" y="3158"/>
                <a:ext cx="46" cy="227"/>
              </a:xfrm>
              <a:custGeom>
                <a:avLst/>
                <a:gdLst>
                  <a:gd name="T0" fmla="*/ 0 w 21600"/>
                  <a:gd name="T1" fmla="*/ 0 h 42382"/>
                  <a:gd name="T2" fmla="*/ 0 w 21600"/>
                  <a:gd name="T3" fmla="*/ 0 h 42382"/>
                  <a:gd name="T4" fmla="*/ 0 w 21600"/>
                  <a:gd name="T5" fmla="*/ 0 h 4238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2382"/>
                  <a:gd name="T11" fmla="*/ 21600 w 21600"/>
                  <a:gd name="T12" fmla="*/ 42382 h 4238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2382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1261"/>
                      <a:pt x="15183" y="39748"/>
                      <a:pt x="5887" y="42381"/>
                    </a:cubicBezTo>
                  </a:path>
                  <a:path w="21600" h="42382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1261"/>
                      <a:pt x="15183" y="39748"/>
                      <a:pt x="5887" y="42381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Details of the Shifter – cont’d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Input data is extended from 32 to 63 bits as follows:</a:t>
            </a:r>
          </a:p>
          <a:p>
            <a:pPr lvl="1"/>
            <a:r>
              <a:rPr lang="en-US" altLang="en-US" smtClean="0"/>
              <a:t>If shift op = SRL	then ext_data[62:0] = 0</a:t>
            </a:r>
            <a:r>
              <a:rPr lang="en-US" altLang="en-US" baseline="30000" smtClean="0"/>
              <a:t>31</a:t>
            </a:r>
            <a:r>
              <a:rPr lang="en-US" altLang="en-US" smtClean="0"/>
              <a:t> || data[31:0]</a:t>
            </a:r>
          </a:p>
          <a:p>
            <a:pPr lvl="1"/>
            <a:r>
              <a:rPr lang="en-US" altLang="en-US" smtClean="0"/>
              <a:t>If shift op = SRA	then ext_data[62:0] = data[31]</a:t>
            </a:r>
            <a:r>
              <a:rPr lang="en-US" altLang="en-US" baseline="30000" smtClean="0"/>
              <a:t>31</a:t>
            </a:r>
            <a:r>
              <a:rPr lang="en-US" altLang="en-US" smtClean="0"/>
              <a:t> || data[31:0]</a:t>
            </a:r>
          </a:p>
          <a:p>
            <a:pPr lvl="1"/>
            <a:r>
              <a:rPr lang="en-US" altLang="en-US" smtClean="0"/>
              <a:t>If shift op = ROR	then ext_data[62:0] = data[30:0] || data[31:0]</a:t>
            </a:r>
          </a:p>
          <a:p>
            <a:pPr lvl="1"/>
            <a:r>
              <a:rPr lang="en-US" altLang="en-US" smtClean="0"/>
              <a:t>If shift op = SLL	then ext_data[62:0] = data[31:0] || 0</a:t>
            </a:r>
            <a:r>
              <a:rPr lang="en-US" altLang="en-US" baseline="30000" smtClean="0"/>
              <a:t>31</a:t>
            </a:r>
          </a:p>
          <a:p>
            <a:r>
              <a:rPr lang="en-US" altLang="en-US" smtClean="0"/>
              <a:t>For SRL, the 32-bit input data is zero-extended to 63 bits</a:t>
            </a:r>
          </a:p>
          <a:p>
            <a:r>
              <a:rPr lang="en-US" altLang="en-US" smtClean="0"/>
              <a:t>For SRA, the 32-bit input data is sign-extended to 63 bits</a:t>
            </a:r>
          </a:p>
          <a:p>
            <a:r>
              <a:rPr lang="en-US" altLang="en-US" smtClean="0"/>
              <a:t>For ROR, 31-bit extension = lower 31 bits of data</a:t>
            </a:r>
          </a:p>
          <a:p>
            <a:r>
              <a:rPr lang="en-US" altLang="en-US" smtClean="0"/>
              <a:t>Then, shift right according to the shift amount</a:t>
            </a:r>
          </a:p>
          <a:p>
            <a:r>
              <a:rPr lang="en-US" altLang="en-US" smtClean="0"/>
              <a:t>As the extended data is shifted right, the upper bits will be: 0 (SRL), sign-bit (SRA), or lower bits of data (ROR)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en-US" altLang="en-US" smtClean="0"/>
              <a:t>Implementing Shift Left Logical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97180" y="960120"/>
            <a:ext cx="9311640" cy="5486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dirty="0" smtClean="0"/>
              <a:t>The wiring of the above shifter dictates a right shift</a:t>
            </a:r>
          </a:p>
          <a:p>
            <a:pPr>
              <a:lnSpc>
                <a:spcPct val="120000"/>
              </a:lnSpc>
            </a:pPr>
            <a:r>
              <a:rPr lang="en-US" altLang="en-US" dirty="0" smtClean="0"/>
              <a:t>However, we can convert a left shift into a right shift</a:t>
            </a:r>
          </a:p>
          <a:p>
            <a:pPr>
              <a:lnSpc>
                <a:spcPct val="120000"/>
              </a:lnSpc>
            </a:pPr>
            <a:r>
              <a:rPr lang="en-US" altLang="en-US" dirty="0" smtClean="0"/>
              <a:t>For SLL, 31 zeros are appended to the right of data</a:t>
            </a:r>
          </a:p>
          <a:p>
            <a:pPr lvl="1">
              <a:lnSpc>
                <a:spcPct val="120000"/>
              </a:lnSpc>
            </a:pPr>
            <a:r>
              <a:rPr lang="en-US" altLang="en-US" dirty="0" smtClean="0"/>
              <a:t>To shift left by 0 is equivalent to shifting right by 31</a:t>
            </a:r>
          </a:p>
          <a:p>
            <a:pPr lvl="1">
              <a:lnSpc>
                <a:spcPct val="120000"/>
              </a:lnSpc>
            </a:pPr>
            <a:r>
              <a:rPr lang="en-US" altLang="en-US" dirty="0" smtClean="0"/>
              <a:t>To shift left by 1 is equivalent to shifting right by 30</a:t>
            </a:r>
          </a:p>
          <a:p>
            <a:pPr lvl="1">
              <a:lnSpc>
                <a:spcPct val="120000"/>
              </a:lnSpc>
            </a:pPr>
            <a:r>
              <a:rPr lang="en-US" altLang="en-US" dirty="0" smtClean="0"/>
              <a:t>To shift left by 31 is equivalent to shifting right by 0</a:t>
            </a:r>
          </a:p>
          <a:p>
            <a:pPr lvl="1">
              <a:lnSpc>
                <a:spcPct val="120000"/>
              </a:lnSpc>
            </a:pPr>
            <a:r>
              <a:rPr lang="en-US" altLang="en-US" dirty="0" smtClean="0"/>
              <a:t>Therefore, for SLL use the </a:t>
            </a:r>
            <a:r>
              <a:rPr lang="en-US" altLang="en-US" dirty="0" smtClean="0">
                <a:solidFill>
                  <a:srgbClr val="FF0000"/>
                </a:solidFill>
              </a:rPr>
              <a:t>1’s complement </a:t>
            </a:r>
            <a:r>
              <a:rPr lang="en-US" altLang="en-US" dirty="0" smtClean="0"/>
              <a:t>of the shift amount</a:t>
            </a:r>
          </a:p>
          <a:p>
            <a:pPr>
              <a:lnSpc>
                <a:spcPct val="120000"/>
              </a:lnSpc>
            </a:pPr>
            <a:r>
              <a:rPr lang="en-US" altLang="en-US" dirty="0" smtClean="0"/>
              <a:t>ROL is equivalent to ROR if we use (32 – rotate amount)</a:t>
            </a:r>
          </a:p>
          <a:p>
            <a:pPr>
              <a:lnSpc>
                <a:spcPct val="120000"/>
              </a:lnSpc>
            </a:pPr>
            <a:r>
              <a:rPr lang="en-US" altLang="en-US" dirty="0" smtClean="0"/>
              <a:t>ROL by 10 bits is equivalent to ROR by (32–10) = 22 bits</a:t>
            </a:r>
          </a:p>
          <a:p>
            <a:pPr>
              <a:lnSpc>
                <a:spcPct val="120000"/>
              </a:lnSpc>
            </a:pPr>
            <a:r>
              <a:rPr lang="en-US" altLang="en-US" dirty="0" smtClean="0"/>
              <a:t>Therefore, software can convert ROL to ROR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/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28000</TotalTime>
  <Words>457</Words>
  <Application>Microsoft Office PowerPoint</Application>
  <PresentationFormat>A4 Paper (210x297 mm)</PresentationFormat>
  <Paragraphs>178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  <vt:variant>
        <vt:lpstr>Custom Shows</vt:lpstr>
      </vt:variant>
      <vt:variant>
        <vt:i4>1</vt:i4>
      </vt:variant>
    </vt:vector>
  </HeadingPairs>
  <TitlesOfParts>
    <vt:vector size="11" baseType="lpstr">
      <vt:lpstr>Arial</vt:lpstr>
      <vt:lpstr>Comic Sans MS</vt:lpstr>
      <vt:lpstr>Times New Roman</vt:lpstr>
      <vt:lpstr>Wingdings</vt:lpstr>
      <vt:lpstr>Default Design</vt:lpstr>
      <vt:lpstr>ALU Design: Shifter Details</vt:lpstr>
      <vt:lpstr>Building a Multifunction ALU</vt:lpstr>
      <vt:lpstr>Details of the Shifter</vt:lpstr>
      <vt:lpstr>Details of the Shifter – cont’d</vt:lpstr>
      <vt:lpstr>Implementing Shift Left Logical</vt:lpstr>
      <vt:lpstr>Shl</vt:lpstr>
    </vt:vector>
  </TitlesOfParts>
  <Company>KFUPM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 Cycle Processor Design</dc:title>
  <dc:creator>Dr. Muhamed Mudawar</dc:creator>
  <cp:lastModifiedBy>Dr. Marwan Abu-Amara</cp:lastModifiedBy>
  <cp:revision>947</cp:revision>
  <cp:lastPrinted>2017-04-16T08:19:49Z</cp:lastPrinted>
  <dcterms:created xsi:type="dcterms:W3CDTF">2004-09-12T13:54:39Z</dcterms:created>
  <dcterms:modified xsi:type="dcterms:W3CDTF">2018-03-27T05:26:39Z</dcterms:modified>
</cp:coreProperties>
</file>