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5" r:id="rId3"/>
    <p:sldMasterId id="2147483690" r:id="rId4"/>
    <p:sldMasterId id="2147483705" r:id="rId5"/>
  </p:sldMasterIdLst>
  <p:notesMasterIdLst>
    <p:notesMasterId r:id="rId36"/>
  </p:notesMasterIdLst>
  <p:sldIdLst>
    <p:sldId id="326" r:id="rId6"/>
    <p:sldId id="442" r:id="rId7"/>
    <p:sldId id="327" r:id="rId8"/>
    <p:sldId id="443" r:id="rId9"/>
    <p:sldId id="328" r:id="rId10"/>
    <p:sldId id="329" r:id="rId11"/>
    <p:sldId id="334" r:id="rId12"/>
    <p:sldId id="335" r:id="rId13"/>
    <p:sldId id="344" r:id="rId14"/>
    <p:sldId id="345" r:id="rId15"/>
    <p:sldId id="374" r:id="rId16"/>
    <p:sldId id="375" r:id="rId17"/>
    <p:sldId id="451" r:id="rId18"/>
    <p:sldId id="452" r:id="rId19"/>
    <p:sldId id="453" r:id="rId20"/>
    <p:sldId id="454" r:id="rId21"/>
    <p:sldId id="455" r:id="rId22"/>
    <p:sldId id="444" r:id="rId23"/>
    <p:sldId id="331" r:id="rId24"/>
    <p:sldId id="337" r:id="rId25"/>
    <p:sldId id="346" r:id="rId26"/>
    <p:sldId id="348" r:id="rId27"/>
    <p:sldId id="350" r:id="rId28"/>
    <p:sldId id="445" r:id="rId29"/>
    <p:sldId id="446" r:id="rId30"/>
    <p:sldId id="447" r:id="rId31"/>
    <p:sldId id="448" r:id="rId32"/>
    <p:sldId id="339" r:id="rId33"/>
    <p:sldId id="449" r:id="rId34"/>
    <p:sldId id="45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0EE"/>
    <a:srgbClr val="FFB712"/>
    <a:srgbClr val="40FF0E"/>
    <a:srgbClr val="FFFFFF"/>
    <a:srgbClr val="FF0000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31" autoAdjust="0"/>
    <p:restoredTop sz="95065" autoAdjust="0"/>
  </p:normalViewPr>
  <p:slideViewPr>
    <p:cSldViewPr>
      <p:cViewPr varScale="1">
        <p:scale>
          <a:sx n="92" d="100"/>
          <a:sy n="92" d="100"/>
        </p:scale>
        <p:origin x="19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9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175B2-63DC-8042-B2FF-27404EB2229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04B0D9-FD2E-6242-B3B6-247810730327}">
      <dgm:prSet phldrT="[Text]" custT="1"/>
      <dgm:spPr>
        <a:effectLst/>
      </dgm:spPr>
      <dgm:t>
        <a:bodyPr/>
        <a:lstStyle/>
        <a:p>
          <a:pPr algn="ctr"/>
          <a:r>
            <a:rPr lang="en-AU" sz="1500" dirty="0" smtClean="0">
              <a:solidFill>
                <a:schemeClr val="tx1"/>
              </a:solidFill>
            </a:rPr>
            <a:t>Service control</a:t>
          </a:r>
          <a:endParaRPr lang="en-US" sz="1500" dirty="0">
            <a:solidFill>
              <a:schemeClr val="tx1"/>
            </a:solidFill>
          </a:endParaRPr>
        </a:p>
      </dgm:t>
    </dgm:pt>
    <dgm:pt modelId="{932E05C8-B255-AA4F-96AF-F2DE7FB40F13}" type="parTrans" cxnId="{EF36E002-2E61-0D40-A47D-B7AD27F0AAD0}">
      <dgm:prSet/>
      <dgm:spPr/>
      <dgm:t>
        <a:bodyPr/>
        <a:lstStyle/>
        <a:p>
          <a:endParaRPr lang="en-US"/>
        </a:p>
      </dgm:t>
    </dgm:pt>
    <dgm:pt modelId="{FD321654-EBB4-BD4D-B644-F47E4A5EB7FC}" type="sibTrans" cxnId="{EF36E002-2E61-0D40-A47D-B7AD27F0AAD0}">
      <dgm:prSet/>
      <dgm:spPr/>
      <dgm:t>
        <a:bodyPr/>
        <a:lstStyle/>
        <a:p>
          <a:endParaRPr lang="en-US"/>
        </a:p>
      </dgm:t>
    </dgm:pt>
    <dgm:pt modelId="{BBD5D0E9-FB4B-1D4B-8F9A-BEEC3129979A}">
      <dgm:prSet custT="1"/>
      <dgm:spPr/>
      <dgm:t>
        <a:bodyPr/>
        <a:lstStyle/>
        <a:p>
          <a:r>
            <a:rPr lang="en-AU" sz="1500" dirty="0" smtClean="0">
              <a:solidFill>
                <a:schemeClr val="tx2">
                  <a:lumMod val="10000"/>
                </a:schemeClr>
              </a:solidFill>
            </a:rPr>
            <a:t>Determines the types of Internet services that can be accessed, inbound or outbound	</a:t>
          </a:r>
        </a:p>
      </dgm:t>
    </dgm:pt>
    <dgm:pt modelId="{1471C6D3-DF4C-4241-A9B0-E3EF24EC7E2D}" type="parTrans" cxnId="{AFFB1247-07BC-D948-9F16-5602039C4684}">
      <dgm:prSet/>
      <dgm:spPr/>
      <dgm:t>
        <a:bodyPr/>
        <a:lstStyle/>
        <a:p>
          <a:endParaRPr lang="en-US"/>
        </a:p>
      </dgm:t>
    </dgm:pt>
    <dgm:pt modelId="{EF5AF608-E8ED-5B48-8571-3B857289E883}" type="sibTrans" cxnId="{AFFB1247-07BC-D948-9F16-5602039C4684}">
      <dgm:prSet/>
      <dgm:spPr/>
      <dgm:t>
        <a:bodyPr/>
        <a:lstStyle/>
        <a:p>
          <a:endParaRPr lang="en-US"/>
        </a:p>
      </dgm:t>
    </dgm:pt>
    <dgm:pt modelId="{EDB9D8D7-D975-4A49-AA2B-2D369D4A83E5}">
      <dgm:prSet custT="1"/>
      <dgm:spPr>
        <a:effectLst/>
      </dgm:spPr>
      <dgm:t>
        <a:bodyPr/>
        <a:lstStyle/>
        <a:p>
          <a:pPr algn="ctr"/>
          <a:r>
            <a:rPr lang="en-AU" sz="1500" dirty="0" smtClean="0">
              <a:solidFill>
                <a:schemeClr val="tx1"/>
              </a:solidFill>
            </a:rPr>
            <a:t>Direction control</a:t>
          </a:r>
        </a:p>
      </dgm:t>
    </dgm:pt>
    <dgm:pt modelId="{766C1669-F50F-6448-B998-D270D505452B}" type="parTrans" cxnId="{3B272F23-7141-BC48-8BBB-3DAD730A93FA}">
      <dgm:prSet/>
      <dgm:spPr/>
      <dgm:t>
        <a:bodyPr/>
        <a:lstStyle/>
        <a:p>
          <a:endParaRPr lang="en-US"/>
        </a:p>
      </dgm:t>
    </dgm:pt>
    <dgm:pt modelId="{BF49B435-079A-7C4F-A9F0-4E4336C62976}" type="sibTrans" cxnId="{3B272F23-7141-BC48-8BBB-3DAD730A93FA}">
      <dgm:prSet/>
      <dgm:spPr/>
      <dgm:t>
        <a:bodyPr/>
        <a:lstStyle/>
        <a:p>
          <a:endParaRPr lang="en-US"/>
        </a:p>
      </dgm:t>
    </dgm:pt>
    <dgm:pt modelId="{009722D7-506B-F444-B4DE-2A827F1363B5}">
      <dgm:prSet custT="1"/>
      <dgm:spPr/>
      <dgm:t>
        <a:bodyPr/>
        <a:lstStyle/>
        <a:p>
          <a:r>
            <a:rPr lang="en-AU" sz="1500" dirty="0" smtClean="0">
              <a:solidFill>
                <a:schemeClr val="tx2">
                  <a:lumMod val="10000"/>
                </a:schemeClr>
              </a:solidFill>
            </a:rPr>
            <a:t>Determines the direction in which particular service requests may be initiated and allowed to flow through the firewall</a:t>
          </a:r>
        </a:p>
      </dgm:t>
    </dgm:pt>
    <dgm:pt modelId="{613E9497-3638-144D-876C-54793880A2A5}" type="parTrans" cxnId="{D9D82A67-1C72-054C-885E-DD2D4A483755}">
      <dgm:prSet/>
      <dgm:spPr/>
      <dgm:t>
        <a:bodyPr/>
        <a:lstStyle/>
        <a:p>
          <a:endParaRPr lang="en-US"/>
        </a:p>
      </dgm:t>
    </dgm:pt>
    <dgm:pt modelId="{93BE146B-06FB-5E4B-B510-823D030DCC23}" type="sibTrans" cxnId="{D9D82A67-1C72-054C-885E-DD2D4A483755}">
      <dgm:prSet/>
      <dgm:spPr/>
      <dgm:t>
        <a:bodyPr/>
        <a:lstStyle/>
        <a:p>
          <a:endParaRPr lang="en-US"/>
        </a:p>
      </dgm:t>
    </dgm:pt>
    <dgm:pt modelId="{47F00A83-5BC9-AD4E-8341-EECABF11D031}">
      <dgm:prSet custT="1"/>
      <dgm:spPr>
        <a:effectLst/>
      </dgm:spPr>
      <dgm:t>
        <a:bodyPr/>
        <a:lstStyle/>
        <a:p>
          <a:pPr algn="ctr"/>
          <a:r>
            <a:rPr lang="en-AU" sz="1500" dirty="0" smtClean="0">
              <a:solidFill>
                <a:schemeClr val="tx1"/>
              </a:solidFill>
            </a:rPr>
            <a:t>User control</a:t>
          </a:r>
        </a:p>
      </dgm:t>
    </dgm:pt>
    <dgm:pt modelId="{86813A54-0EE2-1D4F-BB07-7C268D78377D}" type="parTrans" cxnId="{96F2AA81-B778-8E41-81D2-A011D351D275}">
      <dgm:prSet/>
      <dgm:spPr/>
      <dgm:t>
        <a:bodyPr/>
        <a:lstStyle/>
        <a:p>
          <a:endParaRPr lang="en-US"/>
        </a:p>
      </dgm:t>
    </dgm:pt>
    <dgm:pt modelId="{C822825D-F00C-2345-9317-0608653D0943}" type="sibTrans" cxnId="{96F2AA81-B778-8E41-81D2-A011D351D275}">
      <dgm:prSet/>
      <dgm:spPr/>
      <dgm:t>
        <a:bodyPr/>
        <a:lstStyle/>
        <a:p>
          <a:endParaRPr lang="en-US"/>
        </a:p>
      </dgm:t>
    </dgm:pt>
    <dgm:pt modelId="{F0B3EF52-C390-A44C-9006-8F1D9A95810B}">
      <dgm:prSet custT="1"/>
      <dgm:spPr/>
      <dgm:t>
        <a:bodyPr/>
        <a:lstStyle/>
        <a:p>
          <a:r>
            <a:rPr lang="en-AU" sz="1500" dirty="0" smtClean="0">
              <a:solidFill>
                <a:schemeClr val="tx2">
                  <a:lumMod val="10000"/>
                </a:schemeClr>
              </a:solidFill>
            </a:rPr>
            <a:t>Controls access to a service according to which user is attempting to access it</a:t>
          </a:r>
        </a:p>
      </dgm:t>
    </dgm:pt>
    <dgm:pt modelId="{0F241E6A-07E5-3248-8DFF-C13965A89012}" type="parTrans" cxnId="{D7FC6A2A-C6DF-094A-87FE-952DD0D446D7}">
      <dgm:prSet/>
      <dgm:spPr/>
      <dgm:t>
        <a:bodyPr/>
        <a:lstStyle/>
        <a:p>
          <a:endParaRPr lang="en-US"/>
        </a:p>
      </dgm:t>
    </dgm:pt>
    <dgm:pt modelId="{5A9C6871-9F1B-114F-BDF9-E8EA2D4DDE34}" type="sibTrans" cxnId="{D7FC6A2A-C6DF-094A-87FE-952DD0D446D7}">
      <dgm:prSet/>
      <dgm:spPr/>
      <dgm:t>
        <a:bodyPr/>
        <a:lstStyle/>
        <a:p>
          <a:endParaRPr lang="en-US"/>
        </a:p>
      </dgm:t>
    </dgm:pt>
    <dgm:pt modelId="{AEE86410-C143-7E4C-BBD9-652ED3C3EC92}">
      <dgm:prSet custT="1"/>
      <dgm:spPr>
        <a:effectLst/>
      </dgm:spPr>
      <dgm:t>
        <a:bodyPr/>
        <a:lstStyle/>
        <a:p>
          <a:pPr algn="ctr"/>
          <a:r>
            <a:rPr lang="en-AU" sz="1500" dirty="0" err="1" smtClean="0">
              <a:solidFill>
                <a:schemeClr val="tx1"/>
              </a:solidFill>
            </a:rPr>
            <a:t>Behavior</a:t>
          </a:r>
          <a:r>
            <a:rPr lang="en-AU" sz="1500" dirty="0" smtClean="0">
              <a:solidFill>
                <a:schemeClr val="tx1"/>
              </a:solidFill>
            </a:rPr>
            <a:t> control</a:t>
          </a:r>
        </a:p>
      </dgm:t>
    </dgm:pt>
    <dgm:pt modelId="{D67D5CAC-B83B-094B-8110-8E274129876C}" type="parTrans" cxnId="{E1B84016-BF10-F54D-9679-7CB96293DF56}">
      <dgm:prSet/>
      <dgm:spPr/>
      <dgm:t>
        <a:bodyPr/>
        <a:lstStyle/>
        <a:p>
          <a:endParaRPr lang="en-US"/>
        </a:p>
      </dgm:t>
    </dgm:pt>
    <dgm:pt modelId="{FCB5772E-9190-AB40-8E74-8ACFC45D7E9B}" type="sibTrans" cxnId="{E1B84016-BF10-F54D-9679-7CB96293DF56}">
      <dgm:prSet/>
      <dgm:spPr/>
      <dgm:t>
        <a:bodyPr/>
        <a:lstStyle/>
        <a:p>
          <a:endParaRPr lang="en-US"/>
        </a:p>
      </dgm:t>
    </dgm:pt>
    <dgm:pt modelId="{4FB2E699-7A71-4040-99CE-81180A55FE4B}">
      <dgm:prSet custT="1"/>
      <dgm:spPr/>
      <dgm:t>
        <a:bodyPr/>
        <a:lstStyle/>
        <a:p>
          <a:r>
            <a:rPr lang="en-AU" sz="1500" dirty="0" smtClean="0">
              <a:solidFill>
                <a:schemeClr val="tx2">
                  <a:lumMod val="10000"/>
                </a:schemeClr>
              </a:solidFill>
            </a:rPr>
            <a:t>Controls how particular services are used</a:t>
          </a:r>
          <a:endParaRPr lang="en-AU" sz="1500" dirty="0">
            <a:solidFill>
              <a:schemeClr val="tx2">
                <a:lumMod val="10000"/>
              </a:schemeClr>
            </a:solidFill>
          </a:endParaRPr>
        </a:p>
      </dgm:t>
    </dgm:pt>
    <dgm:pt modelId="{DAFF2DC1-2DDF-CF42-9ECE-473E7293676F}" type="parTrans" cxnId="{077E6C49-D713-E34C-A156-2FC5CF65522B}">
      <dgm:prSet/>
      <dgm:spPr/>
      <dgm:t>
        <a:bodyPr/>
        <a:lstStyle/>
        <a:p>
          <a:endParaRPr lang="en-US"/>
        </a:p>
      </dgm:t>
    </dgm:pt>
    <dgm:pt modelId="{195F8B32-78C9-224D-91D8-E46058777751}" type="sibTrans" cxnId="{077E6C49-D713-E34C-A156-2FC5CF65522B}">
      <dgm:prSet/>
      <dgm:spPr/>
      <dgm:t>
        <a:bodyPr/>
        <a:lstStyle/>
        <a:p>
          <a:endParaRPr lang="en-US"/>
        </a:p>
      </dgm:t>
    </dgm:pt>
    <dgm:pt modelId="{41C86E60-CB65-914A-A469-CA9B61E35921}" type="pres">
      <dgm:prSet presAssocID="{8A4175B2-63DC-8042-B2FF-27404EB222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B5CBE8-280A-4446-86F1-AAFED50F94A9}" type="pres">
      <dgm:prSet presAssocID="{1804B0D9-FD2E-6242-B3B6-247810730327}" presName="parentText" presStyleLbl="node1" presStyleIdx="0" presStyleCnt="4" custScaleX="28155" custLinFactNeighborX="-7767" custLinFactNeighborY="20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AF802-69E1-974B-A1A6-4C7BE1B65733}" type="pres">
      <dgm:prSet presAssocID="{1804B0D9-FD2E-6242-B3B6-24781073032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6B281-CE25-6040-9C5A-E30167381050}" type="pres">
      <dgm:prSet presAssocID="{EDB9D8D7-D975-4A49-AA2B-2D369D4A83E5}" presName="parentText" presStyleLbl="node1" presStyleIdx="1" presStyleCnt="4" custScaleX="28155" custLinFactNeighborX="-7767" custLinFactNeighborY="1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786A2-49B2-DF41-8E50-8200179F522C}" type="pres">
      <dgm:prSet presAssocID="{EDB9D8D7-D975-4A49-AA2B-2D369D4A83E5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44F26-C67E-9B47-8C41-3619C719B540}" type="pres">
      <dgm:prSet presAssocID="{47F00A83-5BC9-AD4E-8341-EECABF11D031}" presName="parentText" presStyleLbl="node1" presStyleIdx="2" presStyleCnt="4" custScaleX="28155" custLinFactNeighborX="-7767" custLinFactNeighborY="20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27160-59EA-0C4D-8589-99D29E12ACEB}" type="pres">
      <dgm:prSet presAssocID="{47F00A83-5BC9-AD4E-8341-EECABF11D03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08919-70EB-F644-835B-650AC94F165B}" type="pres">
      <dgm:prSet presAssocID="{AEE86410-C143-7E4C-BBD9-652ED3C3EC92}" presName="parentText" presStyleLbl="node1" presStyleIdx="3" presStyleCnt="4" custScaleX="28155" custLinFactNeighborX="-7767" custLinFactNeighborY="20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D7B30-43AA-674D-8BBB-B6C912C833E1}" type="pres">
      <dgm:prSet presAssocID="{AEE86410-C143-7E4C-BBD9-652ED3C3EC9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B79B04-891E-4EF9-8793-3EB142BF00B5}" type="presOf" srcId="{4FB2E699-7A71-4040-99CE-81180A55FE4B}" destId="{530D7B30-43AA-674D-8BBB-B6C912C833E1}" srcOrd="0" destOrd="0" presId="urn:microsoft.com/office/officeart/2005/8/layout/vList2"/>
    <dgm:cxn modelId="{D9D82A67-1C72-054C-885E-DD2D4A483755}" srcId="{EDB9D8D7-D975-4A49-AA2B-2D369D4A83E5}" destId="{009722D7-506B-F444-B4DE-2A827F1363B5}" srcOrd="0" destOrd="0" parTransId="{613E9497-3638-144D-876C-54793880A2A5}" sibTransId="{93BE146B-06FB-5E4B-B510-823D030DCC23}"/>
    <dgm:cxn modelId="{EF36E002-2E61-0D40-A47D-B7AD27F0AAD0}" srcId="{8A4175B2-63DC-8042-B2FF-27404EB22296}" destId="{1804B0D9-FD2E-6242-B3B6-247810730327}" srcOrd="0" destOrd="0" parTransId="{932E05C8-B255-AA4F-96AF-F2DE7FB40F13}" sibTransId="{FD321654-EBB4-BD4D-B644-F47E4A5EB7FC}"/>
    <dgm:cxn modelId="{96F2AA81-B778-8E41-81D2-A011D351D275}" srcId="{8A4175B2-63DC-8042-B2FF-27404EB22296}" destId="{47F00A83-5BC9-AD4E-8341-EECABF11D031}" srcOrd="2" destOrd="0" parTransId="{86813A54-0EE2-1D4F-BB07-7C268D78377D}" sibTransId="{C822825D-F00C-2345-9317-0608653D0943}"/>
    <dgm:cxn modelId="{3F87A2D4-55BD-44F3-82B8-71A125E4AFF1}" type="presOf" srcId="{1804B0D9-FD2E-6242-B3B6-247810730327}" destId="{EDB5CBE8-280A-4446-86F1-AAFED50F94A9}" srcOrd="0" destOrd="0" presId="urn:microsoft.com/office/officeart/2005/8/layout/vList2"/>
    <dgm:cxn modelId="{E19AAD6F-1981-44BC-BA18-03DC12D44DD2}" type="presOf" srcId="{EDB9D8D7-D975-4A49-AA2B-2D369D4A83E5}" destId="{63E6B281-CE25-6040-9C5A-E30167381050}" srcOrd="0" destOrd="0" presId="urn:microsoft.com/office/officeart/2005/8/layout/vList2"/>
    <dgm:cxn modelId="{BA3F6025-0C21-483A-883E-C199A526AFA5}" type="presOf" srcId="{8A4175B2-63DC-8042-B2FF-27404EB22296}" destId="{41C86E60-CB65-914A-A469-CA9B61E35921}" srcOrd="0" destOrd="0" presId="urn:microsoft.com/office/officeart/2005/8/layout/vList2"/>
    <dgm:cxn modelId="{077E6C49-D713-E34C-A156-2FC5CF65522B}" srcId="{AEE86410-C143-7E4C-BBD9-652ED3C3EC92}" destId="{4FB2E699-7A71-4040-99CE-81180A55FE4B}" srcOrd="0" destOrd="0" parTransId="{DAFF2DC1-2DDF-CF42-9ECE-473E7293676F}" sibTransId="{195F8B32-78C9-224D-91D8-E46058777751}"/>
    <dgm:cxn modelId="{5365235C-A221-4F3A-BC79-32DD0860E3A3}" type="presOf" srcId="{F0B3EF52-C390-A44C-9006-8F1D9A95810B}" destId="{B8527160-59EA-0C4D-8589-99D29E12ACEB}" srcOrd="0" destOrd="0" presId="urn:microsoft.com/office/officeart/2005/8/layout/vList2"/>
    <dgm:cxn modelId="{D7FC6A2A-C6DF-094A-87FE-952DD0D446D7}" srcId="{47F00A83-5BC9-AD4E-8341-EECABF11D031}" destId="{F0B3EF52-C390-A44C-9006-8F1D9A95810B}" srcOrd="0" destOrd="0" parTransId="{0F241E6A-07E5-3248-8DFF-C13965A89012}" sibTransId="{5A9C6871-9F1B-114F-BDF9-E8EA2D4DDE34}"/>
    <dgm:cxn modelId="{3B272F23-7141-BC48-8BBB-3DAD730A93FA}" srcId="{8A4175B2-63DC-8042-B2FF-27404EB22296}" destId="{EDB9D8D7-D975-4A49-AA2B-2D369D4A83E5}" srcOrd="1" destOrd="0" parTransId="{766C1669-F50F-6448-B998-D270D505452B}" sibTransId="{BF49B435-079A-7C4F-A9F0-4E4336C62976}"/>
    <dgm:cxn modelId="{AC338F9C-D51C-4A5D-9940-930A5CC6C71D}" type="presOf" srcId="{47F00A83-5BC9-AD4E-8341-EECABF11D031}" destId="{1E544F26-C67E-9B47-8C41-3619C719B540}" srcOrd="0" destOrd="0" presId="urn:microsoft.com/office/officeart/2005/8/layout/vList2"/>
    <dgm:cxn modelId="{B06205F9-6427-4BE7-B13D-4C7A8B8D7DA7}" type="presOf" srcId="{009722D7-506B-F444-B4DE-2A827F1363B5}" destId="{7D1786A2-49B2-DF41-8E50-8200179F522C}" srcOrd="0" destOrd="0" presId="urn:microsoft.com/office/officeart/2005/8/layout/vList2"/>
    <dgm:cxn modelId="{AFFB1247-07BC-D948-9F16-5602039C4684}" srcId="{1804B0D9-FD2E-6242-B3B6-247810730327}" destId="{BBD5D0E9-FB4B-1D4B-8F9A-BEEC3129979A}" srcOrd="0" destOrd="0" parTransId="{1471C6D3-DF4C-4241-A9B0-E3EF24EC7E2D}" sibTransId="{EF5AF608-E8ED-5B48-8571-3B857289E883}"/>
    <dgm:cxn modelId="{A75BBC28-A8BF-485F-8224-98A6A42A6677}" type="presOf" srcId="{BBD5D0E9-FB4B-1D4B-8F9A-BEEC3129979A}" destId="{9FBAF802-69E1-974B-A1A6-4C7BE1B65733}" srcOrd="0" destOrd="0" presId="urn:microsoft.com/office/officeart/2005/8/layout/vList2"/>
    <dgm:cxn modelId="{E1B84016-BF10-F54D-9679-7CB96293DF56}" srcId="{8A4175B2-63DC-8042-B2FF-27404EB22296}" destId="{AEE86410-C143-7E4C-BBD9-652ED3C3EC92}" srcOrd="3" destOrd="0" parTransId="{D67D5CAC-B83B-094B-8110-8E274129876C}" sibTransId="{FCB5772E-9190-AB40-8E74-8ACFC45D7E9B}"/>
    <dgm:cxn modelId="{B2C7DBB3-755A-4208-A44B-94800C3CD81A}" type="presOf" srcId="{AEE86410-C143-7E4C-BBD9-652ED3C3EC92}" destId="{58A08919-70EB-F644-835B-650AC94F165B}" srcOrd="0" destOrd="0" presId="urn:microsoft.com/office/officeart/2005/8/layout/vList2"/>
    <dgm:cxn modelId="{94B7BE21-C2CB-404B-B43F-E3DC3B3820FD}" type="presParOf" srcId="{41C86E60-CB65-914A-A469-CA9B61E35921}" destId="{EDB5CBE8-280A-4446-86F1-AAFED50F94A9}" srcOrd="0" destOrd="0" presId="urn:microsoft.com/office/officeart/2005/8/layout/vList2"/>
    <dgm:cxn modelId="{16C7B46E-FD5B-47DC-9546-5DFCEDBDEAEB}" type="presParOf" srcId="{41C86E60-CB65-914A-A469-CA9B61E35921}" destId="{9FBAF802-69E1-974B-A1A6-4C7BE1B65733}" srcOrd="1" destOrd="0" presId="urn:microsoft.com/office/officeart/2005/8/layout/vList2"/>
    <dgm:cxn modelId="{5BDDD1DA-D40A-4E8A-A204-F3CA1E33FB57}" type="presParOf" srcId="{41C86E60-CB65-914A-A469-CA9B61E35921}" destId="{63E6B281-CE25-6040-9C5A-E30167381050}" srcOrd="2" destOrd="0" presId="urn:microsoft.com/office/officeart/2005/8/layout/vList2"/>
    <dgm:cxn modelId="{CA197F29-5710-4A89-A223-E0BC7D804D1C}" type="presParOf" srcId="{41C86E60-CB65-914A-A469-CA9B61E35921}" destId="{7D1786A2-49B2-DF41-8E50-8200179F522C}" srcOrd="3" destOrd="0" presId="urn:microsoft.com/office/officeart/2005/8/layout/vList2"/>
    <dgm:cxn modelId="{F55F7533-5DCB-4C5B-A41F-26E0871EB2E8}" type="presParOf" srcId="{41C86E60-CB65-914A-A469-CA9B61E35921}" destId="{1E544F26-C67E-9B47-8C41-3619C719B540}" srcOrd="4" destOrd="0" presId="urn:microsoft.com/office/officeart/2005/8/layout/vList2"/>
    <dgm:cxn modelId="{8BCD5A16-A3A4-41A3-8C36-C517BF2DBC2C}" type="presParOf" srcId="{41C86E60-CB65-914A-A469-CA9B61E35921}" destId="{B8527160-59EA-0C4D-8589-99D29E12ACEB}" srcOrd="5" destOrd="0" presId="urn:microsoft.com/office/officeart/2005/8/layout/vList2"/>
    <dgm:cxn modelId="{560264A9-0BD1-4D70-A731-02EBB7F0A0EF}" type="presParOf" srcId="{41C86E60-CB65-914A-A469-CA9B61E35921}" destId="{58A08919-70EB-F644-835B-650AC94F165B}" srcOrd="6" destOrd="0" presId="urn:microsoft.com/office/officeart/2005/8/layout/vList2"/>
    <dgm:cxn modelId="{3377AC98-9726-43F2-8D57-562EB5947E31}" type="presParOf" srcId="{41C86E60-CB65-914A-A469-CA9B61E35921}" destId="{530D7B30-43AA-674D-8BBB-B6C912C833E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5CBE8-280A-4446-86F1-AAFED50F94A9}">
      <dsp:nvSpPr>
        <dsp:cNvPr id="0" name=""/>
        <dsp:cNvSpPr/>
      </dsp:nvSpPr>
      <dsp:spPr>
        <a:xfrm>
          <a:off x="2209812" y="29530"/>
          <a:ext cx="2209773" cy="3474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>
              <a:solidFill>
                <a:schemeClr val="tx1"/>
              </a:solidFill>
            </a:rPr>
            <a:t>Service control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26775" y="46493"/>
        <a:ext cx="2175847" cy="313564"/>
      </dsp:txXfrm>
    </dsp:sp>
    <dsp:sp modelId="{9FBAF802-69E1-974B-A1A6-4C7BE1B65733}">
      <dsp:nvSpPr>
        <dsp:cNvPr id="0" name=""/>
        <dsp:cNvSpPr/>
      </dsp:nvSpPr>
      <dsp:spPr>
        <a:xfrm>
          <a:off x="0" y="370787"/>
          <a:ext cx="7848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500" kern="1200" dirty="0" smtClean="0">
              <a:solidFill>
                <a:schemeClr val="tx2">
                  <a:lumMod val="10000"/>
                </a:schemeClr>
              </a:solidFill>
            </a:rPr>
            <a:t>Determines the types of Internet services that can be accessed, inbound or outbound	</a:t>
          </a:r>
        </a:p>
      </dsp:txBody>
      <dsp:txXfrm>
        <a:off x="0" y="370787"/>
        <a:ext cx="7848600" cy="298080"/>
      </dsp:txXfrm>
    </dsp:sp>
    <dsp:sp modelId="{63E6B281-CE25-6040-9C5A-E30167381050}">
      <dsp:nvSpPr>
        <dsp:cNvPr id="0" name=""/>
        <dsp:cNvSpPr/>
      </dsp:nvSpPr>
      <dsp:spPr>
        <a:xfrm>
          <a:off x="2209812" y="675237"/>
          <a:ext cx="2209773" cy="3474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>
              <a:solidFill>
                <a:schemeClr val="tx1"/>
              </a:solidFill>
            </a:rPr>
            <a:t>Direction control</a:t>
          </a:r>
        </a:p>
      </dsp:txBody>
      <dsp:txXfrm>
        <a:off x="2226775" y="692200"/>
        <a:ext cx="2175847" cy="313564"/>
      </dsp:txXfrm>
    </dsp:sp>
    <dsp:sp modelId="{7D1786A2-49B2-DF41-8E50-8200179F522C}">
      <dsp:nvSpPr>
        <dsp:cNvPr id="0" name=""/>
        <dsp:cNvSpPr/>
      </dsp:nvSpPr>
      <dsp:spPr>
        <a:xfrm>
          <a:off x="0" y="1016357"/>
          <a:ext cx="7848600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500" kern="1200" dirty="0" smtClean="0">
              <a:solidFill>
                <a:schemeClr val="tx2">
                  <a:lumMod val="10000"/>
                </a:schemeClr>
              </a:solidFill>
            </a:rPr>
            <a:t>Determines the direction in which particular service requests may be initiated and allowed to flow through the firewall</a:t>
          </a:r>
        </a:p>
      </dsp:txBody>
      <dsp:txXfrm>
        <a:off x="0" y="1016357"/>
        <a:ext cx="7848600" cy="437805"/>
      </dsp:txXfrm>
    </dsp:sp>
    <dsp:sp modelId="{1E544F26-C67E-9B47-8C41-3619C719B540}">
      <dsp:nvSpPr>
        <dsp:cNvPr id="0" name=""/>
        <dsp:cNvSpPr/>
      </dsp:nvSpPr>
      <dsp:spPr>
        <a:xfrm>
          <a:off x="2209812" y="1460395"/>
          <a:ext cx="2209773" cy="3474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>
              <a:solidFill>
                <a:schemeClr val="tx1"/>
              </a:solidFill>
            </a:rPr>
            <a:t>User control</a:t>
          </a:r>
        </a:p>
      </dsp:txBody>
      <dsp:txXfrm>
        <a:off x="2226775" y="1477358"/>
        <a:ext cx="2175847" cy="313564"/>
      </dsp:txXfrm>
    </dsp:sp>
    <dsp:sp modelId="{B8527160-59EA-0C4D-8589-99D29E12ACEB}">
      <dsp:nvSpPr>
        <dsp:cNvPr id="0" name=""/>
        <dsp:cNvSpPr/>
      </dsp:nvSpPr>
      <dsp:spPr>
        <a:xfrm>
          <a:off x="0" y="1801652"/>
          <a:ext cx="7848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500" kern="1200" dirty="0" smtClean="0">
              <a:solidFill>
                <a:schemeClr val="tx2">
                  <a:lumMod val="10000"/>
                </a:schemeClr>
              </a:solidFill>
            </a:rPr>
            <a:t>Controls access to a service according to which user is attempting to access it</a:t>
          </a:r>
        </a:p>
      </dsp:txBody>
      <dsp:txXfrm>
        <a:off x="0" y="1801652"/>
        <a:ext cx="7848600" cy="298080"/>
      </dsp:txXfrm>
    </dsp:sp>
    <dsp:sp modelId="{58A08919-70EB-F644-835B-650AC94F165B}">
      <dsp:nvSpPr>
        <dsp:cNvPr id="0" name=""/>
        <dsp:cNvSpPr/>
      </dsp:nvSpPr>
      <dsp:spPr>
        <a:xfrm>
          <a:off x="2209812" y="2105965"/>
          <a:ext cx="2209773" cy="3474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err="1" smtClean="0">
              <a:solidFill>
                <a:schemeClr val="tx1"/>
              </a:solidFill>
            </a:rPr>
            <a:t>Behavior</a:t>
          </a:r>
          <a:r>
            <a:rPr lang="en-AU" sz="1500" kern="1200" dirty="0" smtClean="0">
              <a:solidFill>
                <a:schemeClr val="tx1"/>
              </a:solidFill>
            </a:rPr>
            <a:t> control</a:t>
          </a:r>
        </a:p>
      </dsp:txBody>
      <dsp:txXfrm>
        <a:off x="2226775" y="2122928"/>
        <a:ext cx="2175847" cy="313564"/>
      </dsp:txXfrm>
    </dsp:sp>
    <dsp:sp modelId="{530D7B30-43AA-674D-8BBB-B6C912C833E1}">
      <dsp:nvSpPr>
        <dsp:cNvPr id="0" name=""/>
        <dsp:cNvSpPr/>
      </dsp:nvSpPr>
      <dsp:spPr>
        <a:xfrm>
          <a:off x="0" y="2447222"/>
          <a:ext cx="7848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93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1500" kern="1200" dirty="0" smtClean="0">
              <a:solidFill>
                <a:schemeClr val="tx2">
                  <a:lumMod val="10000"/>
                </a:schemeClr>
              </a:solidFill>
            </a:rPr>
            <a:t>Controls how particular services are used</a:t>
          </a:r>
          <a:endParaRPr lang="en-AU" sz="15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0" y="2447222"/>
        <a:ext cx="7848600" cy="2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1A2A85-B6CC-DA44-96F0-95DB1BDA0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85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A2A85-B6CC-DA44-96F0-95DB1BDA0F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35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distributed firewall configuration involves stand-alone firewall devices plus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host-based firewalls working together under a central administrative control.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12.5 suggests a distributed firewall configuration. Administrators can configure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host-resident firewalls on hundreds of servers and workstations as well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configure personal firewalls on local and remote user systems. Tools let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administrator set policies and monitor security across the entire network.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firewalls protect against internal attacks and provide protection tailored to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machines and applications. Stand-alone firewalls provide global protection, 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internal firewalls and an external firewall, as discussed previously.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distributed firewalls, it may make sense to establish both an internal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an external DMZ. Web servers that need less protection because they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less critical information on them could be placed in an external DMZ, outside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external firewall. What protection is needed is provided by host-based firewalls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servers.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important aspect of a distributed firewall configuration is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monitoring. Such monitoring typically includes log aggregation and analysis, firewall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statistics, and fine-grained remote monitoring of individual hosts if needed.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351F0-1C18-D74D-A90E-AADA69C296A7}" type="slidenum">
              <a:rPr lang="en-AU" smtClean="0">
                <a:solidFill>
                  <a:srgbClr val="000000"/>
                </a:solidFill>
                <a:latin typeface="Arial" pitchFamily="-84" charset="0"/>
              </a:rPr>
              <a:pPr/>
              <a:t>30</a:t>
            </a:fld>
            <a:endParaRPr lang="en-AU" dirty="0" smtClean="0">
              <a:solidFill>
                <a:srgbClr val="000000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8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E097F-92B4-3940-B426-7E8D78CA2619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2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Information systems in corporations, government agencies, and other organizations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have undergone a steady evolution. The following are notable developments: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Centralized data processing system, with a central mainframe supporting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of directly connected terminals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Local area networks (LANs) interconnecting PCs and terminals to each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 mainframe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Premises network, consisting of a number of LANs, interconnecting PCs,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servers, and perhaps a mainframe or two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Enterprise-wide network, consisting of multiple, geographically distributed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premises networks interconnected by a private wide area network (WAN)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Internet connectivity, in which the various premises networks all hook into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Internet and may or may not also be connected by a private WAN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Internet connectivity is no longer optional for organizations.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services available are essential to the organization. Moreover, individual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within the organization want and need Internet access, and if this is not provided via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their LAN, they will use dial-up capability from their PC to an Internet service provider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(ISP). However, while Internet access provides benefits to the organization,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enables the outside world to reach and interact with local network assets. This creates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threat to the organization. While it is possible to equip each workstation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 on the premises network with strong security features, such as intrusion protection,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may not be sufficient and in some cases is not cost-effective. Consider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network with hundreds or even thousands of systems, running various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systems, such as different versions of UNIX and Windows. When a security flaw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discovered, each potentially affected system must be upgraded to fix that flaw.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requires scaleable configuration management and aggressive patching to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effectively. While difficult, this is possible and is necessary if only host-based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is used. A widely accepted alternative or at least complement to host-based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services is the firewall. The firewall is inserted between the premises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 Internet to establish a controlled link and to erect an outer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wall or perimeter. The aim of this perimeter is to protect the premises network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Internet-based attacks and to provide a single choke point where security and auditing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can be imposed. The firewall may be a single computer system or a set of two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more systems that cooperate to perform the firewall function.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firewall, then, provides an additional layer of defense, insulating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internal systems from external networks. This follows the classic military doctrine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“defense in depth,” which is just as applicable to IT security.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75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27B83-E670-A047-8670-CC4D8DA8A475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4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[BELL94] lists the following design goals for a firewall: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All traffic from inside to outside, and vice versa, must pass through the firewall.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is achieved by physically blocking all access to the local network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except via the firewall. Various configurations are possible, as explained later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this chapter.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Only authorized traffic, as defined by the local security policy, will be allowed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pass. Various types of firewalls are used, which implement various types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policies, as explained later in this chapter.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The firewall itself is immune to penetration. This implies the use of a hardened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 with a secured operating system. Trusted computer systems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suitable for hosting a firewall and often required in government applications.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[SMIT97] lists four general techniques that firewalls use to control access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enforce the site’s security policy. Originally, firewalls focused primarily on service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control, but they have since evolved to provide all four: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Service control: Determines the types of Internet services that can be accessed,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inbound or outbound. The firewall may filter traffic on the basis of IP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address, protocol, or port number; may provide proxy software that receives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interprets each service request before passing it on; or may host the server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software itself, such as a Web or mail service.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Direction control: Determines the direction in which particular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requests may be initiated and allowed to flow through the firewall.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User control: Controls access to a service according to which user is attempting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access it. This feature is typically applied to users inside the firewall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perimeter (local users). It may also be applied to incoming traffic from external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users; the latter requires some form of secure authentication technology,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such as is provided in IPsec (Chapter 9).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Behavior control: Controls how particular services are used. For example,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firewall may filter e-mail to eliminate spam, or it may enable external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only a portion of the information on a local Web server.</a:t>
            </a:r>
            <a:endParaRPr lang="en-US" b="0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41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3697E-F47C-DE44-A075-D1C14E30FD5F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18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stateful inspection packet firewall tightens up the rules for TCP traffic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creating a directory of outbound TCP connections, as shown in Table 12.2. There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entry for each currently established connection. The packet filter will now allow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incoming traffic to high-numbered ports only for those packets that fit the profile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of the entries in this directory.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stateful packet inspection firewall reviews the same packet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a packet filtering firewall, but also records information about TCP connections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12.1c). Some stateful firewalls also keep track of TCP sequence numbers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prevent attacks that depend on the sequence number, such as session hijacking.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even inspect limited amounts of application data for some well-known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 like FTP, IM and SIPS commands, in order to identify and track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connections.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93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host-based firewall is a software module used to secure an individual host.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modules are available in many operating systems or can be provided as an add-on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package. Like conventional stand-alone firewalls, host-resident firewalls filter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restrict the flow of packets. A common location for such firewalls is a server.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several advantages to the use of a server-based or workstation-based firewall: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Filtering rules can be tailored to the host environment. Specific corporate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policies for servers can be implemented, with different filters for servers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 for different 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Protection is provided independent of topology. Thus both internal and external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attacks must pass through the firewall.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Used in conjunction with stand-alone firewalls, the host-based firewall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additional layer of protection. A new type of server can be added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network, with its own firewall, without the necessity of altering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firewall configuration.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451AF-97CC-5B48-9F21-13B63B165E82}" type="slidenum">
              <a:rPr lang="en-AU" smtClean="0">
                <a:solidFill>
                  <a:srgbClr val="000000"/>
                </a:solidFill>
                <a:latin typeface="Arial" pitchFamily="-84" charset="0"/>
              </a:rPr>
              <a:pPr/>
              <a:t>24</a:t>
            </a:fld>
            <a:endParaRPr lang="en-AU" dirty="0" smtClean="0">
              <a:solidFill>
                <a:srgbClr val="000000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5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personal firewall controls the traffic between a personal computer or workstation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one side and the Internet or enterprise network on the other side. Personal firewall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functionality can be used in the home environment and on corporate intranets.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Typically, the personal firewall is a software module on the personal computer.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home environment with multiple computers connected to the Internet, firewall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functionality can also be housed in a router that connects all of the home computers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 DSL, cable modem, or other Internet interface.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Personal firewalls are typically much less complex than either server-based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firewalls or stand-alone firewalls. The primary role of the personal firewall is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deny unauthorized remote access to the computer. The firewall can also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outgoing activity in an attempt to detect and block worms and other malware.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2EB90-6026-E340-8E36-EF54A4D36B52}" type="slidenum">
              <a:rPr lang="en-AU" smtClean="0">
                <a:solidFill>
                  <a:srgbClr val="000000"/>
                </a:solidFill>
                <a:latin typeface="Arial" pitchFamily="-84" charset="0"/>
              </a:rPr>
              <a:pPr/>
              <a:t>25</a:t>
            </a:fld>
            <a:endParaRPr lang="en-AU" dirty="0" smtClean="0">
              <a:solidFill>
                <a:srgbClr val="000000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7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An example of a personal firewall is the capability built in to the Mac OS 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operating system. This relatively simple utility can be turned on or off. If it is turned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on, any applications, programs, and services unauthorized by the system won’t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allowed to automatically accept incoming network traffic. Any active sharing services,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such as file or printer sharing, are unaffected. In addition, there are three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options available to the user, as shown in Figure 12.2. “Block all incoming connections”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blocks all sharing services while allowing basic Internet connections. If this option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unchecked, then the window below that option lists individual programs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services. Above the horizontal line in the window, features of OS X itself are listed.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are features selected by the user in another window. The user can add applications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 list displayed below the line and designate each as blocked or unblocked.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firewall also allows the user to enable a feature that allows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signed by a valid certificate authority to provide services accessed from the network.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Stealth mode hides the Mac on the Internet by dropping unsolicited 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packets, making it appear as though no Mac is present.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E3DC7-474E-9A4D-A262-C8D42ABC2ECE}" type="slidenum">
              <a:rPr lang="en-AU" smtClean="0">
                <a:solidFill>
                  <a:srgbClr val="000000"/>
                </a:solidFill>
                <a:latin typeface="Arial" pitchFamily="-84" charset="0"/>
              </a:rPr>
              <a:pPr/>
              <a:t>26</a:t>
            </a:fld>
            <a:endParaRPr lang="en-AU" dirty="0" smtClean="0">
              <a:solidFill>
                <a:srgbClr val="000000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0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41813"/>
          </a:xfrm>
        </p:spPr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12.3 suggests the most common distinction, that between an internal and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external firewall. An external firewall is placed at the edge of a local or enterprise network,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just inside the boundary router that connects to the Internet or some wide area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(WAN). One or more internal firewalls protect the bulk of the enterprise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network. Between these two types of firewalls are one or more networked devices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region referred to as a DMZ (demilitarized zone) network. Systems that are externally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accessible but need some protections are usually located on DMZ networks.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Typically, the systems in the DMZ require or foster external connectivity, such as a corporate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Web site, an e-mail server, or a DNS (domain name system)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external firewall provides a measure of access control and protection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DMZ systems consistent with their need for external connectivity. The external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firewall also provides a basic level of protection for the remainder of the enterprise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network. In this type of configuration, internal firewalls serve three purposes:</a:t>
            </a:r>
          </a:p>
          <a:p>
            <a:pPr marL="228600" indent="-228600">
              <a:buAutoNum type="arabicPeriod"/>
            </a:pPr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internal firewall adds more stringent filtering capability, compared to 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The internal firewall provides two-way protection with respect to the DMZ.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First, the internal firewall protects the remainder of the network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attacks launched from DMZ systems. Such attacks might originate from worms,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rootkits, bots, or other malware lodged in a DMZ system. Second, an internal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firewall can protect the DMZ systems from attack from the internal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protected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Multiple internal firewalls can be used to protect portions of the internal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from each other. For example, firewalls can be configured so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internal servers are protected from internal workstations and vice versa.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common practice is to place the DMZ on a different network interface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external firewall from that used to access the internal networks.</a:t>
            </a: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55D0C-1356-B64A-918B-1C7DDD8D5BEC}" type="slidenum">
              <a:rPr lang="en-AU" smtClean="0">
                <a:solidFill>
                  <a:srgbClr val="000000"/>
                </a:solidFill>
                <a:latin typeface="Arial" pitchFamily="-84" charset="0"/>
              </a:rPr>
              <a:pPr/>
              <a:t>27</a:t>
            </a:fld>
            <a:endParaRPr lang="en-AU" dirty="0" smtClean="0">
              <a:solidFill>
                <a:srgbClr val="000000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4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today’s distributed computing environment, the virtual private network  (VPN)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offers an attractive solution to network managers. In essence, a VPN consists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set of computers that interconnect by means of a relatively unsecure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that make use of encryption and special protocols to provide security. At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corporate site, workstations, servers, and databases are linked by one or more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area networks (LANs). The Internet or some other public network can be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interconnect sites, providing a cost savings over the use of a private network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offloading the wide area network management task to the public network provider.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same public network provides an access path for telecommuters and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mobile employees to log on to corporate systems from remote sites.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But the manager faces a fundamental requirement: security. Use of a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exposes corporate traffic to eavesdropping and provides an entry point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unauthorized users. To counter this problem, a VPN is needed. In essence, a VPN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uses encryption and authentication in the lower protocol layers to provide a secure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through an otherwise insecure network, typically the Internet. VPNs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generally cheaper than real private networks using private lines but rely on having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same encryption and authentication system at both ends. The encryption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performed by firewall software or possibly by routers. The most common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mechanism used for this purpose is at the IP level and is known as IPsec.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12.4 (Compare Figure 9.1) is a typical scenario of IPSec usage. 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organization maintains LANs at dispersed locations. Nonsecure IP traffic is conducted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each LAN. For traffic off site, through some sort of private or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WAN, IPSec protocols are used. These protocols operate in networking devices,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such as a router or firewall, that connect each LAN to the outside world. The IPSec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networking device will typically encrypt and compress all traffic going into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WAN and decrypt and uncompress traffic coming from the WAN;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also be provided. These operations are transparent to workstations and servers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LAN. Secure transmission is also possible with individual users who dial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WAN. Such user workstations must implement the IPSec protocols 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security. They must also implement high levels of host security, as they are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connected to the wider Internet. This makes them an attractive target for attackers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attempting to access the corporate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logical means of implementing an IPSec is in a firewall, as shown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12.4. If IPSec is implemented in a separate box behind (internal to) the firewall,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then VPN traffic passing through the firewall in both directions is encrypted.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this case, the firewall is unable to perform its filtering function or other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functions, such as access control, logging, or scanning for viruses. IPSec could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implemented in the boundary router, outside the firewall. However, this device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likely to be less secure than the firewall and thus less desirable as an IPSec platform.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21A98-9A89-DA48-B182-986A50717123}" type="slidenum">
              <a:rPr lang="en-AU" smtClean="0">
                <a:solidFill>
                  <a:srgbClr val="000000"/>
                </a:solidFill>
                <a:latin typeface="Arial" pitchFamily="-84" charset="0"/>
              </a:rPr>
              <a:pPr/>
              <a:t>29</a:t>
            </a:fld>
            <a:endParaRPr lang="en-AU" dirty="0" smtClean="0">
              <a:solidFill>
                <a:srgbClr val="000000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696A2577-7E47-6D43-B9C5-B6BE4D0CE347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8F623A42-C162-4242-9B8E-7DF443DFC1B5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139534AE-BAA8-6240-ADB3-E2618FF98326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9803-1ED4-3A4F-BD32-2433A46CC5A6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3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79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21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4691-7625-BB4B-A163-F0128982852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64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396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BF74-43A9-3646-B0C0-E49ECC19E33B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97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2FEC-FAE7-B44B-A1E6-25A45D2DB61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912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88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29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2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590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59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C22D-616A-8940-96A4-9F7CC246C23C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933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098C-F631-B640-A1D5-5E0529F0EEC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7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9803-1ED4-3A4F-BD32-2433A46CC5A6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16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401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321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4691-7625-BB4B-A163-F0128982852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84269C2E-66AB-F646-B567-C7239C3B31AB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19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BF74-43A9-3646-B0C0-E49ECC19E33B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320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2FEC-FAE7-B44B-A1E6-25A45D2DB61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26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048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23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15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586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18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C22D-616A-8940-96A4-9F7CC246C23C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089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098C-F631-B640-A1D5-5E0529F0EEC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6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8FED1F54-EF01-1240-9E24-FBB82BDFA2AC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9803-1ED4-3A4F-BD32-2433A46CC5A6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54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923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4384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4691-7625-BB4B-A163-F0128982852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749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902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BF74-43A9-3646-B0C0-E49ECC19E33B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652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2FEC-FAE7-B44B-A1E6-25A45D2DB61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104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719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80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3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1533AD71-4F76-A346-9934-CA10A6135985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409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12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C22D-616A-8940-96A4-9F7CC246C23C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632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098C-F631-B640-A1D5-5E0529F0EEC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5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9803-1ED4-3A4F-BD32-2433A46CC5A6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5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503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826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4691-7625-BB4B-A163-F0128982852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451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513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BF74-43A9-3646-B0C0-E49ECC19E33B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67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D8DDB50C-6750-8E45-9E57-039BA300DDE3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2FEC-FAE7-B44B-A1E6-25A45D2DB61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779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146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3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93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7648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498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C22D-616A-8940-96A4-9F7CC246C23C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296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098C-F631-B640-A1D5-5E0529F0EEC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F84BD759-BAFB-9946-804F-DBB28E3C14EF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30C5F8FF-4FA6-C044-B3E8-973FF9FF3902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2F83DC3A-2173-414F-B9AE-84582AB85D98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E63A15F3-2106-974D-915F-FDBD551DE9EA}" type="slidenum">
              <a:rPr lang="en-US" smtClean="0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D2D5B02-4D85-9F4F-AC9E-87D022241007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Arial" pitchFamily="-84" charset="0"/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15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D2D5B02-4D85-9F4F-AC9E-87D022241007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Arial" pitchFamily="-84" charset="0"/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68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D2D5B02-4D85-9F4F-AC9E-87D022241007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Arial" pitchFamily="-84" charset="0"/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62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D2D5B02-4D85-9F4F-AC9E-87D022241007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Arial" pitchFamily="-84" charset="0"/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01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7" Type="http://schemas.openxmlformats.org/officeDocument/2006/relationships/image" Target="../media/image10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2.pd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								</a:t>
            </a:r>
            <a:fld id="{032A3F7F-8CF7-6743-B984-5D3CE298165E}" type="slidenum">
              <a:rPr lang="en-US" smtClean="0">
                <a:latin typeface="Times New Roman" charset="0"/>
              </a:rPr>
              <a:pPr/>
              <a:t>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/>
              <a:t>Firewalls</a:t>
            </a:r>
          </a:p>
        </p:txBody>
      </p:sp>
      <p:pic>
        <p:nvPicPr>
          <p:cNvPr id="125956" name="Picture 6" descr="Firewall 12.tiff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2133600"/>
            <a:ext cx="30861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1417C740-7E6C-C84A-A517-5B9E80C97BEC}" type="slidenum">
              <a:rPr lang="en-US" smtClean="0">
                <a:latin typeface="Times New Roman" charset="0"/>
              </a:rPr>
              <a:pPr/>
              <a:t>10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 ACK Scan</a:t>
            </a:r>
          </a:p>
        </p:txBody>
      </p:sp>
      <p:sp>
        <p:nvSpPr>
          <p:cNvPr id="233497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8001000" cy="137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Attacker knows port 1209 open thru firewall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 </a:t>
            </a:r>
            <a:r>
              <a:rPr lang="en-US" sz="2800" b="1" dirty="0" err="1">
                <a:solidFill>
                  <a:schemeClr val="accent2"/>
                </a:solidFill>
              </a:rPr>
              <a:t>stateful</a:t>
            </a:r>
            <a:r>
              <a:rPr lang="en-US" sz="2800" b="1" dirty="0">
                <a:solidFill>
                  <a:schemeClr val="accent2"/>
                </a:solidFill>
              </a:rPr>
              <a:t> packet filter</a:t>
            </a:r>
            <a:r>
              <a:rPr lang="en-US" sz="2800" dirty="0"/>
              <a:t> can prevent </a:t>
            </a:r>
            <a:r>
              <a:rPr lang="en-US" sz="2800" dirty="0" smtClean="0"/>
              <a:t>this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Since scans </a:t>
            </a:r>
            <a:r>
              <a:rPr lang="en-US" sz="2400" dirty="0"/>
              <a:t>not part of established </a:t>
            </a:r>
            <a:r>
              <a:rPr lang="en-US" sz="2400" dirty="0" smtClean="0"/>
              <a:t>connections</a:t>
            </a:r>
            <a:endParaRPr lang="en-US" sz="2400" dirty="0"/>
          </a:p>
        </p:txBody>
      </p:sp>
      <p:grpSp>
        <p:nvGrpSpPr>
          <p:cNvPr id="134149" name="Group 29"/>
          <p:cNvGrpSpPr>
            <a:grpSpLocks/>
          </p:cNvGrpSpPr>
          <p:nvPr/>
        </p:nvGrpSpPr>
        <p:grpSpPr bwMode="auto">
          <a:xfrm>
            <a:off x="152400" y="2019300"/>
            <a:ext cx="8755063" cy="2705100"/>
            <a:chOff x="96" y="1272"/>
            <a:chExt cx="5515" cy="1704"/>
          </a:xfrm>
        </p:grpSpPr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2699" y="2472"/>
              <a:ext cx="61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Packet</a:t>
              </a:r>
            </a:p>
            <a:p>
              <a:pPr algn="ctr"/>
              <a:r>
                <a:rPr lang="en-US" sz="2000"/>
                <a:t>Filter</a:t>
              </a:r>
            </a:p>
          </p:txBody>
        </p:sp>
        <p:sp>
          <p:nvSpPr>
            <p:cNvPr id="134151" name="Rectangle 8"/>
            <p:cNvSpPr>
              <a:spLocks noChangeArrowheads="1"/>
            </p:cNvSpPr>
            <p:nvPr/>
          </p:nvSpPr>
          <p:spPr bwMode="auto">
            <a:xfrm>
              <a:off x="144" y="2407"/>
              <a:ext cx="56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Trudy</a:t>
              </a:r>
            </a:p>
          </p:txBody>
        </p:sp>
        <p:sp>
          <p:nvSpPr>
            <p:cNvPr id="134152" name="Rectangle 9"/>
            <p:cNvSpPr>
              <a:spLocks noChangeArrowheads="1"/>
            </p:cNvSpPr>
            <p:nvPr/>
          </p:nvSpPr>
          <p:spPr bwMode="auto">
            <a:xfrm>
              <a:off x="4848" y="2420"/>
              <a:ext cx="76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/>
                <a:t>Internal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/>
                <a:t>Network</a:t>
              </a:r>
            </a:p>
          </p:txBody>
        </p:sp>
        <p:sp>
          <p:nvSpPr>
            <p:cNvPr id="134153" name="Line 10"/>
            <p:cNvSpPr>
              <a:spLocks noChangeShapeType="1"/>
            </p:cNvSpPr>
            <p:nvPr/>
          </p:nvSpPr>
          <p:spPr bwMode="auto">
            <a:xfrm>
              <a:off x="869" y="1531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4" name="Rectangle 11"/>
            <p:cNvSpPr>
              <a:spLocks noChangeArrowheads="1"/>
            </p:cNvSpPr>
            <p:nvPr/>
          </p:nvSpPr>
          <p:spPr bwMode="auto">
            <a:xfrm>
              <a:off x="864" y="1272"/>
              <a:ext cx="1445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ACK dest port 1207</a:t>
              </a:r>
            </a:p>
          </p:txBody>
        </p:sp>
        <p:sp>
          <p:nvSpPr>
            <p:cNvPr id="134155" name="Line 12"/>
            <p:cNvSpPr>
              <a:spLocks noChangeShapeType="1"/>
            </p:cNvSpPr>
            <p:nvPr/>
          </p:nvSpPr>
          <p:spPr bwMode="auto">
            <a:xfrm>
              <a:off x="869" y="1819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6" name="Rectangle 13"/>
            <p:cNvSpPr>
              <a:spLocks noChangeArrowheads="1"/>
            </p:cNvSpPr>
            <p:nvPr/>
          </p:nvSpPr>
          <p:spPr bwMode="auto">
            <a:xfrm>
              <a:off x="864" y="1560"/>
              <a:ext cx="1445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ACK dest port 1208</a:t>
              </a:r>
            </a:p>
          </p:txBody>
        </p:sp>
        <p:sp>
          <p:nvSpPr>
            <p:cNvPr id="134157" name="Line 14"/>
            <p:cNvSpPr>
              <a:spLocks noChangeShapeType="1"/>
            </p:cNvSpPr>
            <p:nvPr/>
          </p:nvSpPr>
          <p:spPr bwMode="auto">
            <a:xfrm>
              <a:off x="874" y="2126"/>
              <a:ext cx="3926" cy="1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8" name="Rectangle 15"/>
            <p:cNvSpPr>
              <a:spLocks noChangeArrowheads="1"/>
            </p:cNvSpPr>
            <p:nvPr/>
          </p:nvSpPr>
          <p:spPr bwMode="auto">
            <a:xfrm>
              <a:off x="869" y="1867"/>
              <a:ext cx="1445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ACK dest port 1209</a:t>
              </a:r>
            </a:p>
          </p:txBody>
        </p:sp>
        <p:sp>
          <p:nvSpPr>
            <p:cNvPr id="134159" name="Line 19"/>
            <p:cNvSpPr>
              <a:spLocks noChangeShapeType="1"/>
            </p:cNvSpPr>
            <p:nvPr/>
          </p:nvSpPr>
          <p:spPr bwMode="auto">
            <a:xfrm flipH="1">
              <a:off x="864" y="2376"/>
              <a:ext cx="39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0" name="Rectangle 20"/>
            <p:cNvSpPr>
              <a:spLocks noChangeArrowheads="1"/>
            </p:cNvSpPr>
            <p:nvPr/>
          </p:nvSpPr>
          <p:spPr bwMode="auto">
            <a:xfrm>
              <a:off x="3820" y="2381"/>
              <a:ext cx="4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RST</a:t>
              </a:r>
            </a:p>
          </p:txBody>
        </p:sp>
        <p:pic>
          <p:nvPicPr>
            <p:cNvPr id="134161" name="Picture 2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40" y="1680"/>
              <a:ext cx="24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62" name="Picture 24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40" y="1392"/>
              <a:ext cx="24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63" name="Picture 26" descr="Firewall 12.tiff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67" y="1968"/>
              <a:ext cx="49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64" name="Picture 27" descr="monitor &amp; computer.tif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" y="1872"/>
              <a:ext cx="41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65" name="Picture 28" descr="Laptop computer L 1.tif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6" y="1932"/>
              <a:ext cx="702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21BC32C3-93AB-9F44-A1D8-AF274DB924EA}" type="slidenum">
              <a:rPr lang="en-US" smtClean="0">
                <a:latin typeface="Times New Roman" charset="0"/>
              </a:rPr>
              <a:pPr/>
              <a:t>11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2. </a:t>
            </a:r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Packet Filter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0960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Adds </a:t>
            </a:r>
            <a:r>
              <a:rPr lang="en-US" b="1" dirty="0">
                <a:solidFill>
                  <a:schemeClr val="accent2"/>
                </a:solidFill>
              </a:rPr>
              <a:t>state</a:t>
            </a:r>
            <a:r>
              <a:rPr lang="en-US" dirty="0"/>
              <a:t> to packet filter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Operates at transport layer</a:t>
            </a:r>
          </a:p>
          <a:p>
            <a:pPr eaLnBrk="1" hangingPunct="1">
              <a:spcAft>
                <a:spcPts val="600"/>
              </a:spcAft>
            </a:pPr>
            <a:r>
              <a:rPr lang="en-US" b="1" i="1" dirty="0"/>
              <a:t>Remembers</a:t>
            </a:r>
            <a:r>
              <a:rPr lang="en-US" dirty="0"/>
              <a:t> TCP connections, flag bits, etc.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Can even remember UDP packets (e.g., DNS requests)</a:t>
            </a:r>
          </a:p>
        </p:txBody>
      </p:sp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7080250" y="17653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5174" name="Group 5"/>
          <p:cNvGrpSpPr>
            <a:grpSpLocks/>
          </p:cNvGrpSpPr>
          <p:nvPr/>
        </p:nvGrpSpPr>
        <p:grpSpPr bwMode="auto">
          <a:xfrm>
            <a:off x="7010400" y="1879600"/>
            <a:ext cx="1898650" cy="3530600"/>
            <a:chOff x="3076" y="888"/>
            <a:chExt cx="1196" cy="2224"/>
          </a:xfrm>
        </p:grpSpPr>
        <p:sp>
          <p:nvSpPr>
            <p:cNvPr id="135175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76" name="Text Box 7"/>
            <p:cNvSpPr txBox="1">
              <a:spLocks noChangeArrowheads="1"/>
            </p:cNvSpPr>
            <p:nvPr/>
          </p:nvSpPr>
          <p:spPr bwMode="auto">
            <a:xfrm>
              <a:off x="3169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network</a:t>
              </a:r>
              <a:endParaRPr lang="en-US" b="1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135177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78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79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80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189C6B5E-ECA8-CA4A-8062-7D3E773B1210}" type="slidenum">
              <a:rPr lang="en-US" smtClean="0">
                <a:latin typeface="Times New Roman" charset="0"/>
              </a:rPr>
              <a:pPr/>
              <a:t>12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2. </a:t>
            </a:r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Packet Filter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477000" cy="5257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Advantages?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Can do everything a packet filter can do plus...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Keep track of ongoing </a:t>
            </a:r>
            <a:r>
              <a:rPr lang="en-US" sz="2400" dirty="0" smtClean="0"/>
              <a:t>connections</a:t>
            </a:r>
          </a:p>
          <a:p>
            <a:pPr lvl="2" eaLnBrk="1" hangingPunct="1">
              <a:spcAft>
                <a:spcPts val="600"/>
              </a:spcAft>
            </a:pPr>
            <a:r>
              <a:rPr lang="en-US" sz="2000" dirty="0" smtClean="0"/>
              <a:t>prevents </a:t>
            </a:r>
            <a:r>
              <a:rPr lang="en-US" sz="2000" dirty="0"/>
              <a:t>TCP ACK </a:t>
            </a:r>
            <a:r>
              <a:rPr lang="en-US" sz="2000" dirty="0" smtClean="0"/>
              <a:t>scan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Some </a:t>
            </a:r>
            <a:r>
              <a:rPr lang="en-US" sz="2400" dirty="0" err="1"/>
              <a:t>stateful</a:t>
            </a:r>
            <a:r>
              <a:rPr lang="en-US" sz="2400" dirty="0"/>
              <a:t> firewalls </a:t>
            </a:r>
            <a:r>
              <a:rPr lang="en-US" sz="2400" dirty="0" smtClean="0"/>
              <a:t>keep </a:t>
            </a:r>
            <a:r>
              <a:rPr lang="en-US" sz="2400" dirty="0"/>
              <a:t>track of TCP sequence numbers</a:t>
            </a:r>
          </a:p>
          <a:p>
            <a:pPr lvl="2" eaLnBrk="1" hangingPunct="1">
              <a:spcAft>
                <a:spcPts val="600"/>
              </a:spcAft>
            </a:pPr>
            <a:r>
              <a:rPr lang="en-US" sz="2000" dirty="0" smtClean="0"/>
              <a:t>prevents session hijacking (see next slides)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Disadvantages?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Cannot see application data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Slower than packet filtering</a:t>
            </a:r>
          </a:p>
        </p:txBody>
      </p:sp>
      <p:sp>
        <p:nvSpPr>
          <p:cNvPr id="136197" name="Rectangle 4"/>
          <p:cNvSpPr>
            <a:spLocks noChangeArrowheads="1"/>
          </p:cNvSpPr>
          <p:nvPr/>
        </p:nvSpPr>
        <p:spPr bwMode="auto">
          <a:xfrm>
            <a:off x="7080250" y="17653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6198" name="Group 5"/>
          <p:cNvGrpSpPr>
            <a:grpSpLocks/>
          </p:cNvGrpSpPr>
          <p:nvPr/>
        </p:nvGrpSpPr>
        <p:grpSpPr bwMode="auto">
          <a:xfrm>
            <a:off x="7010400" y="1879600"/>
            <a:ext cx="1898650" cy="3530600"/>
            <a:chOff x="3076" y="888"/>
            <a:chExt cx="1196" cy="2224"/>
          </a:xfrm>
        </p:grpSpPr>
        <p:sp>
          <p:nvSpPr>
            <p:cNvPr id="136199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0" name="Text Box 7"/>
            <p:cNvSpPr txBox="1">
              <a:spLocks noChangeArrowheads="1"/>
            </p:cNvSpPr>
            <p:nvPr/>
          </p:nvSpPr>
          <p:spPr bwMode="auto">
            <a:xfrm>
              <a:off x="3169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network</a:t>
              </a:r>
              <a:endParaRPr lang="en-US" b="1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136201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2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3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4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								</a:t>
            </a:r>
            <a:fld id="{271E01DF-EC12-464C-BCFF-870BEA4D7FAA}" type="slidenum">
              <a:rPr lang="en-US" smtClean="0">
                <a:latin typeface="Times New Roman" charset="0"/>
              </a:rPr>
              <a:pPr/>
              <a:t>13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Session Hijacking (Example)</a:t>
            </a:r>
            <a:endParaRPr lang="en-US" dirty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TCP </a:t>
            </a:r>
            <a:r>
              <a:rPr lang="en-US" dirty="0" smtClean="0"/>
              <a:t>is not </a:t>
            </a:r>
            <a:r>
              <a:rPr lang="en-US" dirty="0"/>
              <a:t>intended for use as an authentication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 IP address in TCP connection often used for authentication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Recall: One </a:t>
            </a:r>
            <a:r>
              <a:rPr lang="en-US" dirty="0"/>
              <a:t>mode of IPSec</a:t>
            </a:r>
            <a:r>
              <a:rPr lang="en-US" dirty="0" smtClean="0"/>
              <a:t> relies on </a:t>
            </a:r>
            <a:r>
              <a:rPr lang="en-US" dirty="0"/>
              <a:t>IP address for </a:t>
            </a:r>
            <a:r>
              <a:rPr lang="en-US" dirty="0" smtClean="0"/>
              <a:t>authentication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								</a:t>
            </a:r>
            <a:fld id="{969E0EDB-4906-3843-8A69-B081DAD0ECB7}" type="slidenum">
              <a:rPr lang="en-US" smtClean="0">
                <a:latin typeface="Times New Roman" charset="0"/>
              </a:rPr>
              <a:pPr/>
              <a:t>14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Session </a:t>
            </a:r>
            <a:r>
              <a:rPr lang="en-US" dirty="0" smtClean="0"/>
              <a:t>Hijacking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6853" name="Line 5"/>
          <p:cNvSpPr>
            <a:spLocks noChangeShapeType="1"/>
          </p:cNvSpPr>
          <p:nvPr/>
        </p:nvSpPr>
        <p:spPr bwMode="auto">
          <a:xfrm flipV="1">
            <a:off x="2286000" y="2173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 flipH="1" flipV="1">
            <a:off x="2209800" y="27828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1143000" y="34845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7359650" y="3444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flipV="1">
            <a:off x="2286000" y="3376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3532188" y="1676400"/>
            <a:ext cx="187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SYN</a:t>
            </a:r>
            <a:r>
              <a:rPr lang="en-US" b="0">
                <a:latin typeface="Times-Roman" charset="0"/>
              </a:rPr>
              <a:t>, SEQ a</a:t>
            </a:r>
            <a:endParaRPr lang="en-US" b="0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2971800" y="2286000"/>
            <a:ext cx="330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SYN</a:t>
            </a:r>
            <a:r>
              <a:rPr lang="en-US" b="0">
                <a:latin typeface="Times-Roman" charset="0"/>
              </a:rPr>
              <a:t>, </a:t>
            </a:r>
            <a:r>
              <a:rPr lang="en-US">
                <a:solidFill>
                  <a:schemeClr val="accent2"/>
                </a:solidFill>
                <a:latin typeface="Times-Roman" charset="0"/>
              </a:rPr>
              <a:t>ACK</a:t>
            </a:r>
            <a:r>
              <a:rPr lang="en-US" b="0">
                <a:latin typeface="Times-Roman" charset="0"/>
              </a:rPr>
              <a:t> a+1, SEQ b</a:t>
            </a:r>
            <a:endParaRPr lang="en-US" b="0"/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3463925" y="2895600"/>
            <a:ext cx="220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ACK</a:t>
            </a:r>
            <a:r>
              <a:rPr lang="en-US" b="0">
                <a:latin typeface="Times-Roman" charset="0"/>
              </a:rPr>
              <a:t> b+1, data</a:t>
            </a:r>
            <a:endParaRPr lang="en-US" b="0"/>
          </a:p>
        </p:txBody>
      </p:sp>
      <p:sp>
        <p:nvSpPr>
          <p:cNvPr id="206861" name="Rectangle 13"/>
          <p:cNvSpPr>
            <a:spLocks noChangeArrowheads="1"/>
          </p:cNvSpPr>
          <p:nvPr/>
        </p:nvSpPr>
        <p:spPr bwMode="auto">
          <a:xfrm>
            <a:off x="914400" y="4038600"/>
            <a:ext cx="7584127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Recall the TCP three way handshake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</a:t>
            </a:r>
            <a:r>
              <a:rPr lang="en-US" sz="2800" b="0" dirty="0" smtClean="0"/>
              <a:t>Initial sequence numbers: </a:t>
            </a:r>
            <a:r>
              <a:rPr lang="en-US" sz="2800" b="0" dirty="0">
                <a:latin typeface="Times-Roman" charset="0"/>
              </a:rPr>
              <a:t>SEQ a</a:t>
            </a:r>
            <a:r>
              <a:rPr lang="en-US" sz="2800" b="0" dirty="0"/>
              <a:t> and </a:t>
            </a:r>
            <a:r>
              <a:rPr lang="en-US" sz="2800" b="0" dirty="0">
                <a:latin typeface="Times-Roman" charset="0"/>
              </a:rPr>
              <a:t>SEQ </a:t>
            </a:r>
            <a:r>
              <a:rPr lang="en-US" sz="2800" b="0" dirty="0" err="1">
                <a:latin typeface="Times-Roman" charset="0"/>
              </a:rPr>
              <a:t>b</a:t>
            </a:r>
            <a:r>
              <a:rPr lang="en-US" sz="2800" b="0" dirty="0"/>
              <a:t> 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SzPct val="85000"/>
              <a:buFont typeface="Courier New"/>
              <a:buChar char="o"/>
            </a:pPr>
            <a:r>
              <a:rPr lang="en-US" sz="2800" b="0" dirty="0"/>
              <a:t> Supposed to be</a:t>
            </a:r>
            <a:r>
              <a:rPr lang="en-US" sz="2800" b="0" dirty="0" smtClean="0"/>
              <a:t> selected at random</a:t>
            </a:r>
            <a:endParaRPr lang="en-US" sz="2800" b="0" dirty="0">
              <a:latin typeface="Times-Roman" charset="0"/>
            </a:endParaRP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>
                <a:latin typeface="Times-Roman" charset="0"/>
              </a:rPr>
              <a:t> </a:t>
            </a:r>
            <a:r>
              <a:rPr lang="en-US" sz="2800" b="0" dirty="0"/>
              <a:t>If not…</a:t>
            </a:r>
          </a:p>
        </p:txBody>
      </p:sp>
      <p:pic>
        <p:nvPicPr>
          <p:cNvPr id="68621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8811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752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45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4" grpId="0" animBg="1"/>
      <p:bldP spid="206855" grpId="0" autoUpdateAnimBg="0"/>
      <p:bldP spid="206856" grpId="0" autoUpdateAnimBg="0"/>
      <p:bldP spid="206857" grpId="0" animBg="1"/>
      <p:bldP spid="206858" grpId="0" autoUpdateAnimBg="0"/>
      <p:bldP spid="206859" grpId="0" autoUpdateAnimBg="0"/>
      <p:bldP spid="206860" grpId="0" autoUpdateAnimBg="0"/>
      <p:bldP spid="20686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								</a:t>
            </a:r>
            <a:fld id="{81B16A91-9823-9E48-8AB5-7F836FA543D3}" type="slidenum">
              <a:rPr lang="en-US" smtClean="0">
                <a:latin typeface="Times New Roman" charset="0"/>
              </a:rPr>
              <a:pPr/>
              <a:t>15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Session Hijacking (</a:t>
            </a:r>
            <a:r>
              <a:rPr lang="en-US" dirty="0" err="1"/>
              <a:t>Contd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 flipH="1">
            <a:off x="4800600" y="4167188"/>
            <a:ext cx="28956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2757488" y="55546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7391400" y="3368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914400" y="34448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 rot="1590776" flipV="1">
            <a:off x="2587625" y="3035300"/>
            <a:ext cx="3889375" cy="1993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 rot="1661781" flipV="1">
            <a:off x="2590800" y="2468563"/>
            <a:ext cx="3829050" cy="2028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 rot="-19880">
            <a:off x="2743200" y="1384300"/>
            <a:ext cx="340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sz="2000" b="0">
                <a:latin typeface="Times-Roman" charset="0"/>
              </a:rPr>
              <a:t> SYN, SEQ = t (as Trudy)</a:t>
            </a:r>
            <a:endParaRPr lang="en-US" sz="2000" b="0"/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 rot="1492594" flipH="1">
            <a:off x="2482850" y="1371600"/>
            <a:ext cx="3913188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 rot="-56418">
            <a:off x="2741613" y="1827213"/>
            <a:ext cx="3706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sz="2000" b="0">
                <a:latin typeface="Times-Roman" charset="0"/>
              </a:rPr>
              <a:t>  SYN, ACK = t+1, SEQ = b</a:t>
            </a:r>
            <a:r>
              <a:rPr lang="en-US" sz="2000" b="0" baseline="-25000">
                <a:latin typeface="Times-Roman" charset="0"/>
              </a:rPr>
              <a:t>1</a:t>
            </a:r>
            <a:endParaRPr lang="en-US" sz="2000" b="0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 rot="9287">
            <a:off x="2743200" y="310832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3.</a:t>
            </a:r>
            <a:r>
              <a:rPr lang="en-US" sz="2000" b="0">
                <a:latin typeface="Times-Roman" charset="0"/>
              </a:rPr>
              <a:t>  SYN, SEQ = t  (as Alice)</a:t>
            </a:r>
            <a:endParaRPr lang="en-US" sz="2000" b="0"/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 rot="-1682897">
            <a:off x="4727575" y="4924425"/>
            <a:ext cx="357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4.</a:t>
            </a:r>
            <a:r>
              <a:rPr lang="en-US" sz="2000" b="0">
                <a:latin typeface="Times-Roman" charset="0"/>
              </a:rPr>
              <a:t>  SYN, ACK = t+1, SEQ = b</a:t>
            </a:r>
            <a:r>
              <a:rPr lang="en-US" sz="2000" b="0" baseline="-25000">
                <a:latin typeface="Times-Roman" charset="0"/>
              </a:rPr>
              <a:t>2</a:t>
            </a:r>
            <a:endParaRPr lang="en-US" sz="2000" b="0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rot="1605366" flipV="1">
            <a:off x="2609850" y="838200"/>
            <a:ext cx="3735388" cy="1924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0" name="Rectangle 18"/>
          <p:cNvSpPr>
            <a:spLocks noChangeArrowheads="1"/>
          </p:cNvSpPr>
          <p:nvPr/>
        </p:nvSpPr>
        <p:spPr bwMode="auto">
          <a:xfrm rot="-58486">
            <a:off x="2743200" y="3608388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 charset="0"/>
              </a:rPr>
              <a:t>5.</a:t>
            </a:r>
            <a:r>
              <a:rPr lang="en-US" sz="2000" b="0" dirty="0">
                <a:latin typeface="Times-Roman" charset="0"/>
              </a:rPr>
              <a:t>  ACK = </a:t>
            </a:r>
            <a:r>
              <a:rPr lang="en-US" sz="2000" dirty="0">
                <a:solidFill>
                  <a:schemeClr val="hlink"/>
                </a:solidFill>
                <a:latin typeface="Times-Roman" charset="0"/>
              </a:rPr>
              <a:t>b</a:t>
            </a:r>
            <a:r>
              <a:rPr lang="en-US" sz="2000" baseline="-25000" dirty="0">
                <a:solidFill>
                  <a:schemeClr val="hlink"/>
                </a:solidFill>
                <a:latin typeface="Times-Roman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latin typeface="Times-Roman" charset="0"/>
              </a:rPr>
              <a:t>+1</a:t>
            </a:r>
            <a:r>
              <a:rPr lang="en-US" sz="2000" b="0" dirty="0">
                <a:latin typeface="Times-Roman" charset="0"/>
              </a:rPr>
              <a:t>, data</a:t>
            </a:r>
            <a:endParaRPr lang="en-US" sz="2000" b="0" dirty="0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>
            <a:off x="2438400" y="4852988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2133600" y="531018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1905000" y="59959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>
            <a:off x="3124200" y="44719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2035175" y="4624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2743200" y="4243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7" name="Rectangle 25"/>
          <p:cNvSpPr>
            <a:spLocks noChangeArrowheads="1"/>
          </p:cNvSpPr>
          <p:nvPr/>
        </p:nvSpPr>
        <p:spPr bwMode="auto">
          <a:xfrm>
            <a:off x="1730375" y="5005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8" name="Rectangle 26"/>
          <p:cNvSpPr>
            <a:spLocks noChangeArrowheads="1"/>
          </p:cNvSpPr>
          <p:nvPr/>
        </p:nvSpPr>
        <p:spPr bwMode="auto">
          <a:xfrm>
            <a:off x="1447800" y="5702300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pic>
        <p:nvPicPr>
          <p:cNvPr id="69657" name="Picture 2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050" y="48529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2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768475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9" name="Picture 29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388" y="2209800"/>
            <a:ext cx="10398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2133600" y="2971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04" name="Rectangle 32"/>
          <p:cNvSpPr>
            <a:spLocks noChangeArrowheads="1"/>
          </p:cNvSpPr>
          <p:nvPr/>
        </p:nvSpPr>
        <p:spPr bwMode="auto">
          <a:xfrm rot="5380120">
            <a:off x="4037807" y="2377281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-Roman" charset="0"/>
              </a:rPr>
              <a:t>…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552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/>
      <p:bldP spid="207878" grpId="0" autoUpdateAnimBg="0"/>
      <p:bldP spid="207879" grpId="0" autoUpdateAnimBg="0"/>
      <p:bldP spid="207881" grpId="0" autoUpdateAnimBg="0"/>
      <p:bldP spid="207882" grpId="0" animBg="1"/>
      <p:bldP spid="207883" grpId="0" animBg="1"/>
      <p:bldP spid="207884" grpId="0" autoUpdateAnimBg="0"/>
      <p:bldP spid="207885" grpId="0" animBg="1"/>
      <p:bldP spid="207886" grpId="0" autoUpdateAnimBg="0"/>
      <p:bldP spid="207887" grpId="0" autoUpdateAnimBg="0"/>
      <p:bldP spid="207888" grpId="0" autoUpdateAnimBg="0"/>
      <p:bldP spid="207889" grpId="0" animBg="1"/>
      <p:bldP spid="207890" grpId="0" autoUpdateAnimBg="0"/>
      <p:bldP spid="207891" grpId="0" animBg="1"/>
      <p:bldP spid="207892" grpId="0" animBg="1"/>
      <p:bldP spid="207893" grpId="0" animBg="1"/>
      <p:bldP spid="207894" grpId="0" animBg="1"/>
      <p:bldP spid="207895" grpId="0" autoUpdateAnimBg="0"/>
      <p:bldP spid="207896" grpId="0" autoUpdateAnimBg="0"/>
      <p:bldP spid="207897" grpId="0" autoUpdateAnimBg="0"/>
      <p:bldP spid="207898" grpId="0" autoUpdateAnimBg="0"/>
      <p:bldP spid="207903" grpId="0" animBg="1"/>
      <p:bldP spid="20790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								</a:t>
            </a:r>
            <a:fld id="{17E29668-C5CE-774D-8669-87E7A28F13C0}" type="slidenum">
              <a:rPr lang="en-US" smtClean="0">
                <a:latin typeface="Times New Roman" charset="0"/>
              </a:rPr>
              <a:pPr/>
              <a:t>16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Session Hijacking (</a:t>
            </a:r>
            <a:r>
              <a:rPr lang="en-US" dirty="0" err="1"/>
              <a:t>Contd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70660" name="Picture 3" descr="Untitled 0.jpg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31242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Untitled 1.jpg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763" y="1219200"/>
            <a:ext cx="30178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671513" y="4038600"/>
            <a:ext cx="3290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Random </a:t>
            </a:r>
            <a:r>
              <a:rPr lang="en-US" b="0" dirty="0">
                <a:latin typeface="Times-Roman" charset="0"/>
              </a:rPr>
              <a:t>SEQ</a:t>
            </a:r>
            <a:r>
              <a:rPr lang="en-US" b="0" dirty="0"/>
              <a:t> numbers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4800600" y="3810000"/>
            <a:ext cx="30702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Initial </a:t>
            </a:r>
            <a:r>
              <a:rPr lang="en-US" b="0" dirty="0">
                <a:latin typeface="Times-Roman" charset="0"/>
              </a:rPr>
              <a:t>SEQ numbers</a:t>
            </a:r>
            <a:endParaRPr lang="en-US" b="0" dirty="0"/>
          </a:p>
          <a:p>
            <a:pPr algn="ctr"/>
            <a:r>
              <a:rPr lang="en-US" b="0" dirty="0">
                <a:latin typeface="Times-Roman" charset="0"/>
              </a:rPr>
              <a:t>Mac OS X</a:t>
            </a:r>
            <a:endParaRPr lang="en-US" b="0" dirty="0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914400" y="4724400"/>
            <a:ext cx="7314823" cy="15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If initial </a:t>
            </a:r>
            <a:r>
              <a:rPr lang="en-US" sz="2800" b="0" dirty="0">
                <a:latin typeface="Times-Roman" charset="0"/>
              </a:rPr>
              <a:t>SEQ</a:t>
            </a:r>
            <a:r>
              <a:rPr lang="en-US" sz="2800" b="0" dirty="0"/>
              <a:t> numbers not very random…</a:t>
            </a:r>
          </a:p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…possible to guess initial </a:t>
            </a:r>
            <a:r>
              <a:rPr lang="en-US" sz="2800" b="0" dirty="0">
                <a:latin typeface="Times-Roman" charset="0"/>
              </a:rPr>
              <a:t>SEQ</a:t>
            </a:r>
            <a:r>
              <a:rPr lang="en-US" sz="2800" b="0" dirty="0"/>
              <a:t> number…</a:t>
            </a:r>
          </a:p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…and previous attack will succeed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140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utoUpdateAnimBg="0"/>
      <p:bldP spid="2099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charset="0"/>
              </a:rPr>
              <a:t>								</a:t>
            </a:r>
            <a:fld id="{7A595786-96E0-E94F-A470-B44BA6148258}" type="slidenum">
              <a:rPr lang="en-US" smtClean="0">
                <a:latin typeface="Times New Roman" charset="0"/>
              </a:rPr>
              <a:pPr/>
              <a:t>17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Session Hijacking (</a:t>
            </a:r>
            <a:r>
              <a:rPr lang="en-US" dirty="0" err="1"/>
              <a:t>Contd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cannot see what Bob sends, but she can send packets to Bob, while posing as</a:t>
            </a:r>
            <a:r>
              <a:rPr lang="en-US" sz="2400" b="1" dirty="0">
                <a:solidFill>
                  <a:schemeClr val="accent2"/>
                </a:solidFill>
              </a:rPr>
              <a:t> Alice</a:t>
            </a:r>
            <a:endParaRPr lang="en-US" sz="2400" dirty="0"/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must prevent Alice from receiving Bob’s packets (or else connection will terminate)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b="1" dirty="0">
                <a:solidFill>
                  <a:schemeClr val="accent2"/>
                </a:solidFill>
              </a:rPr>
              <a:t>password</a:t>
            </a:r>
            <a:r>
              <a:rPr lang="en-US" sz="2400" dirty="0"/>
              <a:t> (or other authentication) required, this attack fails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TCP connection is relied on for authentication, then attack can succeed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Bad idea</a:t>
            </a:r>
            <a:r>
              <a:rPr lang="en-US" sz="2400" dirty="0"/>
              <a:t> to rely on TCP for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407848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-7516" t="-15517" r="-7516" b="-12414"/>
              <a:stretch>
                <a:fillRect/>
              </a:stretch>
            </p:blipFill>
          </mc:Choice>
          <mc:Fallback>
            <p:blipFill>
              <a:blip r:embed="rId4"/>
              <a:srcRect l="-7516" t="-15517" r="-7516" b="-12414"/>
              <a:stretch>
                <a:fillRect/>
              </a:stretch>
            </p:blipFill>
          </mc:Fallback>
        </mc:AlternateContent>
        <p:spPr>
          <a:xfrm>
            <a:off x="914400" y="457200"/>
            <a:ext cx="7162800" cy="38583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4724400"/>
            <a:ext cx="9144000" cy="182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Table 12.2</a:t>
            </a:r>
          </a:p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Example Stateful Firewall Connection State Table [SCAR09b]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352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D3419036-FAEA-E742-8ED7-A8C7DB6837A2}" type="slidenum">
              <a:rPr lang="en-US" smtClean="0">
                <a:latin typeface="Times New Roman" charset="0"/>
              </a:rPr>
              <a:pPr/>
              <a:t>19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3. Application </a:t>
            </a:r>
            <a:r>
              <a:rPr lang="en-US" dirty="0"/>
              <a:t>Proxy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019800" cy="4267200"/>
          </a:xfrm>
        </p:spPr>
        <p:txBody>
          <a:bodyPr/>
          <a:lstStyle/>
          <a:p>
            <a:pPr marL="533400" indent="-533400" eaLnBrk="1" hangingPunct="1">
              <a:spcAft>
                <a:spcPts val="600"/>
              </a:spcAft>
            </a:pPr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proxy</a:t>
            </a:r>
            <a:r>
              <a:rPr lang="en-US" dirty="0"/>
              <a:t> is something that acts on your behalf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dirty="0"/>
              <a:t>Application proxy looks at incoming application data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dirty="0"/>
              <a:t>Verifies that data is safe before letting it in</a:t>
            </a:r>
          </a:p>
        </p:txBody>
      </p:sp>
      <p:sp>
        <p:nvSpPr>
          <p:cNvPr id="137221" name="Rectangle 4"/>
          <p:cNvSpPr>
            <a:spLocks noChangeArrowheads="1"/>
          </p:cNvSpPr>
          <p:nvPr/>
        </p:nvSpPr>
        <p:spPr bwMode="auto">
          <a:xfrm>
            <a:off x="7080250" y="17653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222" name="Group 5"/>
          <p:cNvGrpSpPr>
            <a:grpSpLocks/>
          </p:cNvGrpSpPr>
          <p:nvPr/>
        </p:nvGrpSpPr>
        <p:grpSpPr bwMode="auto">
          <a:xfrm>
            <a:off x="7010400" y="1879600"/>
            <a:ext cx="1898650" cy="3530600"/>
            <a:chOff x="3076" y="888"/>
            <a:chExt cx="1196" cy="2224"/>
          </a:xfrm>
        </p:grpSpPr>
        <p:sp>
          <p:nvSpPr>
            <p:cNvPr id="137223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4" name="Text Box 7"/>
            <p:cNvSpPr txBox="1">
              <a:spLocks noChangeArrowheads="1"/>
            </p:cNvSpPr>
            <p:nvPr/>
          </p:nvSpPr>
          <p:spPr bwMode="auto">
            <a:xfrm>
              <a:off x="3122" y="949"/>
              <a:ext cx="1129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application</a:t>
              </a:r>
              <a:endParaRPr lang="en-US" dirty="0">
                <a:latin typeface="Arial" charset="0"/>
              </a:endParaRPr>
            </a:p>
            <a:p>
              <a:pPr algn="ctr" eaLnBrk="0" hangingPunct="0"/>
              <a:endParaRPr lang="en-US" dirty="0">
                <a:latin typeface="Arial" charset="0"/>
              </a:endParaRPr>
            </a:p>
            <a:p>
              <a:pPr algn="ctr" eaLnBrk="0" hangingPunct="0"/>
              <a:r>
                <a:rPr lang="en-US" b="1" dirty="0">
                  <a:solidFill>
                    <a:schemeClr val="accent2"/>
                  </a:solidFill>
                  <a:latin typeface="Arial" charset="0"/>
                </a:rPr>
                <a:t>transport</a:t>
              </a:r>
              <a:endParaRPr lang="en-US" dirty="0">
                <a:latin typeface="Arial" charset="0"/>
              </a:endParaRPr>
            </a:p>
            <a:p>
              <a:pPr algn="ctr" eaLnBrk="0" hangingPunct="0"/>
              <a:endParaRPr lang="en-US" dirty="0">
                <a:latin typeface="Arial" charset="0"/>
              </a:endParaRPr>
            </a:p>
            <a:p>
              <a:pPr algn="ctr" eaLnBrk="0" hangingPunct="0"/>
              <a:r>
                <a:rPr lang="en-US" b="1" dirty="0">
                  <a:solidFill>
                    <a:schemeClr val="accent2"/>
                  </a:solidFill>
                  <a:latin typeface="Arial" charset="0"/>
                </a:rPr>
                <a:t>network</a:t>
              </a:r>
              <a:endParaRPr lang="en-US" b="1" dirty="0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 dirty="0">
                <a:latin typeface="Arial" charset="0"/>
              </a:endParaRPr>
            </a:p>
            <a:p>
              <a:pPr algn="ctr" eaLnBrk="0" hangingPunct="0"/>
              <a:r>
                <a:rPr lang="en-US" dirty="0">
                  <a:latin typeface="Arial" charset="0"/>
                </a:rPr>
                <a:t>link</a:t>
              </a:r>
              <a:endParaRPr lang="en-US" dirty="0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 dirty="0">
                <a:latin typeface="Arial" charset="0"/>
              </a:endParaRPr>
            </a:p>
            <a:p>
              <a:pPr algn="ctr" eaLnBrk="0" hangingPunct="0"/>
              <a:r>
                <a:rPr lang="en-US" dirty="0">
                  <a:latin typeface="Arial" charset="0"/>
                </a:rPr>
                <a:t>physical</a:t>
              </a:r>
            </a:p>
          </p:txBody>
        </p:sp>
        <p:sp>
          <p:nvSpPr>
            <p:cNvPr id="137225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6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7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8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53"/>
            <a:ext cx="9143999" cy="1283167"/>
          </a:xfrm>
        </p:spPr>
        <p:txBody>
          <a:bodyPr/>
          <a:lstStyle/>
          <a:p>
            <a:r>
              <a:rPr lang="en-US" dirty="0" smtClean="0"/>
              <a:t>The Need for firewalls</a:t>
            </a:r>
            <a:endParaRPr lang="en-A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1828800"/>
            <a:ext cx="7583488" cy="4800600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Internet connectivity is no longer optional for organizations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Individual users within the organization want and need Internet access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While Internet access provides benefits to the organization, it enables the outside world to reach and interact with local network assets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This creates a threat to the organization</a:t>
            </a:r>
          </a:p>
          <a:p>
            <a:pPr lvl="1">
              <a:buClr>
                <a:schemeClr val="bg1"/>
              </a:buClr>
            </a:pPr>
            <a:r>
              <a:rPr lang="en-AU" sz="2240" dirty="0" smtClean="0">
                <a:solidFill>
                  <a:schemeClr val="tx2">
                    <a:lumMod val="10000"/>
                  </a:schemeClr>
                </a:solidFill>
              </a:rPr>
              <a:t>While it is possible to equip each workstation and server on the premises network with strong security features, this may not be sufficient and in some cases is not cost-effective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Firewall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An alternative, or at least complement, to host-based security services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Is inserted between the premises network and the Internet to establish a controlled link and to erect an outer security wall or perimeter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The aim of this perimeter is to protect the premises network from Internet-based attacks and to provide a single choke point where security and auditing can be imposed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May be a single computer system or a set of two or more systems that cooperate to perform the firewall function</a:t>
            </a:r>
          </a:p>
          <a:p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A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C522C007-07DD-5B4F-B0C5-ADA68E46590E}" type="slidenum">
              <a:rPr lang="en-US" smtClean="0">
                <a:latin typeface="Times New Roman" charset="0"/>
              </a:rPr>
              <a:pPr/>
              <a:t>20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3. Application </a:t>
            </a:r>
            <a:r>
              <a:rPr lang="en-US" dirty="0"/>
              <a:t>Proxy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019800" cy="4267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Advantages?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Complete view of connections and applications data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Filter bad data at application layer (viruses, Word macros)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Disadvantages?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Speed</a:t>
            </a:r>
          </a:p>
        </p:txBody>
      </p:sp>
      <p:sp>
        <p:nvSpPr>
          <p:cNvPr id="138245" name="Rectangle 4"/>
          <p:cNvSpPr>
            <a:spLocks noChangeArrowheads="1"/>
          </p:cNvSpPr>
          <p:nvPr/>
        </p:nvSpPr>
        <p:spPr bwMode="auto">
          <a:xfrm>
            <a:off x="7080250" y="17653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8246" name="Group 5"/>
          <p:cNvGrpSpPr>
            <a:grpSpLocks/>
          </p:cNvGrpSpPr>
          <p:nvPr/>
        </p:nvGrpSpPr>
        <p:grpSpPr bwMode="auto">
          <a:xfrm>
            <a:off x="7010400" y="1879600"/>
            <a:ext cx="1898650" cy="3530600"/>
            <a:chOff x="3076" y="888"/>
            <a:chExt cx="1196" cy="2224"/>
          </a:xfrm>
        </p:grpSpPr>
        <p:sp>
          <p:nvSpPr>
            <p:cNvPr id="138247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48" name="Text Box 7"/>
            <p:cNvSpPr txBox="1">
              <a:spLocks noChangeArrowheads="1"/>
            </p:cNvSpPr>
            <p:nvPr/>
          </p:nvSpPr>
          <p:spPr bwMode="auto">
            <a:xfrm>
              <a:off x="3122" y="949"/>
              <a:ext cx="1129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network</a:t>
              </a:r>
              <a:endParaRPr lang="en-US" b="1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138249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50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51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52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9F08363F-4B43-FC46-9917-850A7FC951AB}" type="slidenum">
              <a:rPr lang="en-US" smtClean="0">
                <a:latin typeface="Times New Roman" charset="0"/>
              </a:rPr>
              <a:pPr/>
              <a:t>21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Application </a:t>
            </a:r>
            <a:r>
              <a:rPr lang="en-US" dirty="0"/>
              <a:t>Proxy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Creates a new packet before sending it thru to internal network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Attacker must talk to </a:t>
            </a:r>
            <a:r>
              <a:rPr lang="en-US" sz="2800" b="1" dirty="0">
                <a:solidFill>
                  <a:schemeClr val="accent2"/>
                </a:solidFill>
              </a:rPr>
              <a:t>proxy</a:t>
            </a:r>
            <a:r>
              <a:rPr lang="en-US" sz="2800" dirty="0"/>
              <a:t> and convince it to forward message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Proxy has complete view of connection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Prevents some scans </a:t>
            </a:r>
            <a:r>
              <a:rPr lang="en-US" sz="2800" dirty="0" err="1"/>
              <a:t>stateful</a:t>
            </a:r>
            <a:r>
              <a:rPr lang="en-US" sz="2800" dirty="0"/>
              <a:t> packet filter cannot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next slides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7CBEA1C8-4023-0E40-B8AF-B7D6542907C5}" type="slidenum">
              <a:rPr lang="en-US" smtClean="0">
                <a:latin typeface="Times New Roman" charset="0"/>
              </a:rPr>
              <a:pPr/>
              <a:t>22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Firewalk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Tool to scan for open ports thru firewall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Attacker knows IP address of firewall and IP address of one system inside firewall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Set TTL to 1 more than number of hops to firewall, and set destination port to 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If firewall allows data on port N thru firewall, get </a:t>
            </a:r>
            <a:r>
              <a:rPr lang="en-US" sz="2800" b="1" i="1" dirty="0">
                <a:solidFill>
                  <a:srgbClr val="000000"/>
                </a:solidFill>
              </a:rPr>
              <a:t>time exceeded</a:t>
            </a:r>
            <a:r>
              <a:rPr lang="en-US" sz="2800" dirty="0">
                <a:solidFill>
                  <a:srgbClr val="000000"/>
                </a:solidFill>
              </a:rPr>
              <a:t> error message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Otherwise, no response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3EFB75C8-BF48-AC47-9CA1-15F5ACEC2F23}" type="slidenum">
              <a:rPr lang="en-US" smtClean="0">
                <a:latin typeface="Times New Roman" charset="0"/>
              </a:rPr>
              <a:pPr/>
              <a:t>23</a:t>
            </a:fld>
            <a:endParaRPr lang="en-US" dirty="0" smtClean="0">
              <a:latin typeface="Times New Roman" charset="0"/>
            </a:endParaRPr>
          </a:p>
        </p:txBody>
      </p:sp>
      <p:pic>
        <p:nvPicPr>
          <p:cNvPr id="141315" name="Picture 71" descr="Laptop computer L 1.tif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89200"/>
            <a:ext cx="1066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Firewalk and Proxy Firewall</a:t>
            </a:r>
          </a:p>
        </p:txBody>
      </p:sp>
      <p:sp>
        <p:nvSpPr>
          <p:cNvPr id="238645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8486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This will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work thru an application proxy (why?)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The proxy creates a new packet, destroys old TTL</a:t>
            </a:r>
          </a:p>
        </p:txBody>
      </p:sp>
      <p:grpSp>
        <p:nvGrpSpPr>
          <p:cNvPr id="141318" name="Group 143"/>
          <p:cNvGrpSpPr>
            <a:grpSpLocks/>
          </p:cNvGrpSpPr>
          <p:nvPr/>
        </p:nvGrpSpPr>
        <p:grpSpPr bwMode="auto">
          <a:xfrm>
            <a:off x="152400" y="1524000"/>
            <a:ext cx="8458200" cy="3048000"/>
            <a:chOff x="96" y="960"/>
            <a:chExt cx="5328" cy="1920"/>
          </a:xfrm>
        </p:grpSpPr>
        <p:pic>
          <p:nvPicPr>
            <p:cNvPr id="141319" name="Picture 72" descr="Firewall 12.tiff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392"/>
              <a:ext cx="48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320" name="Line 35"/>
            <p:cNvSpPr>
              <a:spLocks noChangeShapeType="1"/>
            </p:cNvSpPr>
            <p:nvPr/>
          </p:nvSpPr>
          <p:spPr bwMode="auto">
            <a:xfrm flipV="1">
              <a:off x="576" y="1248"/>
              <a:ext cx="57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1" name="Line 36"/>
            <p:cNvSpPr>
              <a:spLocks noChangeShapeType="1"/>
            </p:cNvSpPr>
            <p:nvPr/>
          </p:nvSpPr>
          <p:spPr bwMode="auto">
            <a:xfrm>
              <a:off x="1536" y="1200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2" name="Line 37"/>
            <p:cNvSpPr>
              <a:spLocks noChangeShapeType="1"/>
            </p:cNvSpPr>
            <p:nvPr/>
          </p:nvSpPr>
          <p:spPr bwMode="auto">
            <a:xfrm>
              <a:off x="2496" y="16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3" name="Line 39"/>
            <p:cNvSpPr>
              <a:spLocks noChangeShapeType="1"/>
            </p:cNvSpPr>
            <p:nvPr/>
          </p:nvSpPr>
          <p:spPr bwMode="auto">
            <a:xfrm>
              <a:off x="3744" y="16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4" name="Line 40"/>
            <p:cNvSpPr>
              <a:spLocks noChangeShapeType="1"/>
            </p:cNvSpPr>
            <p:nvPr/>
          </p:nvSpPr>
          <p:spPr bwMode="auto">
            <a:xfrm>
              <a:off x="624" y="2112"/>
              <a:ext cx="27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5" name="Line 41"/>
            <p:cNvSpPr>
              <a:spLocks noChangeShapeType="1"/>
            </p:cNvSpPr>
            <p:nvPr/>
          </p:nvSpPr>
          <p:spPr bwMode="auto">
            <a:xfrm>
              <a:off x="624" y="2352"/>
              <a:ext cx="27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6" name="Line 42"/>
            <p:cNvSpPr>
              <a:spLocks noChangeShapeType="1"/>
            </p:cNvSpPr>
            <p:nvPr/>
          </p:nvSpPr>
          <p:spPr bwMode="auto">
            <a:xfrm>
              <a:off x="624" y="2592"/>
              <a:ext cx="42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7" name="Line 43"/>
            <p:cNvSpPr>
              <a:spLocks noChangeShapeType="1"/>
            </p:cNvSpPr>
            <p:nvPr/>
          </p:nvSpPr>
          <p:spPr bwMode="auto">
            <a:xfrm flipH="1">
              <a:off x="624" y="2832"/>
              <a:ext cx="41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8" name="Rectangle 44"/>
            <p:cNvSpPr>
              <a:spLocks noChangeArrowheads="1"/>
            </p:cNvSpPr>
            <p:nvPr/>
          </p:nvSpPr>
          <p:spPr bwMode="auto">
            <a:xfrm>
              <a:off x="816" y="2352"/>
              <a:ext cx="1930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Dest port 12345, TTL=4</a:t>
              </a:r>
            </a:p>
          </p:txBody>
        </p:sp>
        <p:sp>
          <p:nvSpPr>
            <p:cNvPr id="141329" name="Rectangle 45"/>
            <p:cNvSpPr>
              <a:spLocks noChangeArrowheads="1"/>
            </p:cNvSpPr>
            <p:nvPr/>
          </p:nvSpPr>
          <p:spPr bwMode="auto">
            <a:xfrm>
              <a:off x="816" y="2112"/>
              <a:ext cx="1930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Dest port 12344, TTL=4</a:t>
              </a:r>
            </a:p>
          </p:txBody>
        </p:sp>
        <p:sp>
          <p:nvSpPr>
            <p:cNvPr id="141330" name="Rectangle 46"/>
            <p:cNvSpPr>
              <a:spLocks noChangeArrowheads="1"/>
            </p:cNvSpPr>
            <p:nvPr/>
          </p:nvSpPr>
          <p:spPr bwMode="auto">
            <a:xfrm>
              <a:off x="816" y="1872"/>
              <a:ext cx="1930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Dest port 12343, TTL=4</a:t>
              </a:r>
            </a:p>
          </p:txBody>
        </p:sp>
        <p:sp>
          <p:nvSpPr>
            <p:cNvPr id="141331" name="Rectangle 47"/>
            <p:cNvSpPr>
              <a:spLocks noChangeArrowheads="1"/>
            </p:cNvSpPr>
            <p:nvPr/>
          </p:nvSpPr>
          <p:spPr bwMode="auto">
            <a:xfrm>
              <a:off x="816" y="2599"/>
              <a:ext cx="1245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Time exceeded</a:t>
              </a:r>
            </a:p>
          </p:txBody>
        </p:sp>
        <p:pic>
          <p:nvPicPr>
            <p:cNvPr id="141332" name="Picture 48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456" y="1969"/>
              <a:ext cx="24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333" name="Picture 49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456" y="2257"/>
              <a:ext cx="24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334" name="Rectangle 50"/>
            <p:cNvSpPr>
              <a:spLocks noChangeArrowheads="1"/>
            </p:cNvSpPr>
            <p:nvPr/>
          </p:nvSpPr>
          <p:spPr bwMode="auto">
            <a:xfrm>
              <a:off x="96" y="1303"/>
              <a:ext cx="56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Trudy</a:t>
              </a:r>
            </a:p>
          </p:txBody>
        </p:sp>
        <p:sp>
          <p:nvSpPr>
            <p:cNvPr id="141335" name="Rectangle 51"/>
            <p:cNvSpPr>
              <a:spLocks noChangeArrowheads="1"/>
            </p:cNvSpPr>
            <p:nvPr/>
          </p:nvSpPr>
          <p:spPr bwMode="auto">
            <a:xfrm>
              <a:off x="3227" y="960"/>
              <a:ext cx="613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/>
                <a:t>Packet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/>
                <a:t>filter</a:t>
              </a:r>
            </a:p>
          </p:txBody>
        </p:sp>
        <p:sp>
          <p:nvSpPr>
            <p:cNvPr id="141336" name="Rectangle 52"/>
            <p:cNvSpPr>
              <a:spLocks noChangeArrowheads="1"/>
            </p:cNvSpPr>
            <p:nvPr/>
          </p:nvSpPr>
          <p:spPr bwMode="auto">
            <a:xfrm>
              <a:off x="4464" y="1248"/>
              <a:ext cx="62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Router</a:t>
              </a:r>
            </a:p>
          </p:txBody>
        </p:sp>
        <p:sp>
          <p:nvSpPr>
            <p:cNvPr id="141337" name="Rectangle 68"/>
            <p:cNvSpPr>
              <a:spLocks noChangeArrowheads="1"/>
            </p:cNvSpPr>
            <p:nvPr/>
          </p:nvSpPr>
          <p:spPr bwMode="auto">
            <a:xfrm>
              <a:off x="2016" y="1248"/>
              <a:ext cx="62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Router</a:t>
              </a:r>
            </a:p>
          </p:txBody>
        </p:sp>
        <p:sp>
          <p:nvSpPr>
            <p:cNvPr id="141338" name="Rectangle 69"/>
            <p:cNvSpPr>
              <a:spLocks noChangeArrowheads="1"/>
            </p:cNvSpPr>
            <p:nvPr/>
          </p:nvSpPr>
          <p:spPr bwMode="auto">
            <a:xfrm>
              <a:off x="1056" y="1255"/>
              <a:ext cx="62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Router</a:t>
              </a:r>
            </a:p>
          </p:txBody>
        </p:sp>
        <p:sp>
          <p:nvSpPr>
            <p:cNvPr id="141339" name="Line 70"/>
            <p:cNvSpPr>
              <a:spLocks noChangeShapeType="1"/>
            </p:cNvSpPr>
            <p:nvPr/>
          </p:nvSpPr>
          <p:spPr bwMode="auto">
            <a:xfrm>
              <a:off x="4992" y="16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1340" name="Group 130"/>
            <p:cNvGrpSpPr>
              <a:grpSpLocks/>
            </p:cNvGrpSpPr>
            <p:nvPr/>
          </p:nvGrpSpPr>
          <p:grpSpPr bwMode="auto">
            <a:xfrm>
              <a:off x="1152" y="1056"/>
              <a:ext cx="432" cy="240"/>
              <a:chOff x="1152" y="1056"/>
              <a:chExt cx="432" cy="240"/>
            </a:xfrm>
          </p:grpSpPr>
          <p:sp>
            <p:nvSpPr>
              <p:cNvPr id="141353" name="Rectangle 112"/>
              <p:cNvSpPr>
                <a:spLocks noChangeArrowheads="1"/>
              </p:cNvSpPr>
              <p:nvPr/>
            </p:nvSpPr>
            <p:spPr bwMode="auto">
              <a:xfrm>
                <a:off x="1152" y="1115"/>
                <a:ext cx="426" cy="133"/>
              </a:xfrm>
              <a:prstGeom prst="rect">
                <a:avLst/>
              </a:prstGeom>
              <a:solidFill>
                <a:schemeClr val="hlink"/>
              </a:solidFill>
              <a:ln w="0">
                <a:solidFill>
                  <a:schemeClr val="hlink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54" name="Oval 9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432" cy="144"/>
              </a:xfrm>
              <a:prstGeom prst="ellipse">
                <a:avLst/>
              </a:prstGeom>
              <a:solidFill>
                <a:schemeClr val="hlink"/>
              </a:solidFill>
              <a:ln w="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55" name="Oval 95"/>
              <p:cNvSpPr>
                <a:spLocks noChangeArrowheads="1"/>
              </p:cNvSpPr>
              <p:nvPr/>
            </p:nvSpPr>
            <p:spPr bwMode="auto">
              <a:xfrm>
                <a:off x="1152" y="1056"/>
                <a:ext cx="432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56" name="Line 114"/>
              <p:cNvSpPr>
                <a:spLocks noChangeShapeType="1"/>
              </p:cNvSpPr>
              <p:nvPr/>
            </p:nvSpPr>
            <p:spPr bwMode="auto">
              <a:xfrm>
                <a:off x="1271" y="1066"/>
                <a:ext cx="192" cy="1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57" name="Line 115"/>
              <p:cNvSpPr>
                <a:spLocks noChangeShapeType="1"/>
              </p:cNvSpPr>
              <p:nvPr/>
            </p:nvSpPr>
            <p:spPr bwMode="auto">
              <a:xfrm flipH="1">
                <a:off x="1273" y="1056"/>
                <a:ext cx="167" cy="144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341" name="Group 131"/>
            <p:cNvGrpSpPr>
              <a:grpSpLocks/>
            </p:cNvGrpSpPr>
            <p:nvPr/>
          </p:nvGrpSpPr>
          <p:grpSpPr bwMode="auto">
            <a:xfrm>
              <a:off x="2064" y="1536"/>
              <a:ext cx="432" cy="240"/>
              <a:chOff x="1152" y="1056"/>
              <a:chExt cx="432" cy="240"/>
            </a:xfrm>
          </p:grpSpPr>
          <p:sp>
            <p:nvSpPr>
              <p:cNvPr id="141348" name="Rectangle 132"/>
              <p:cNvSpPr>
                <a:spLocks noChangeArrowheads="1"/>
              </p:cNvSpPr>
              <p:nvPr/>
            </p:nvSpPr>
            <p:spPr bwMode="auto">
              <a:xfrm>
                <a:off x="1152" y="1115"/>
                <a:ext cx="426" cy="133"/>
              </a:xfrm>
              <a:prstGeom prst="rect">
                <a:avLst/>
              </a:prstGeom>
              <a:solidFill>
                <a:schemeClr val="hlink"/>
              </a:solidFill>
              <a:ln w="0">
                <a:solidFill>
                  <a:schemeClr val="hlink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49" name="Oval 13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432" cy="144"/>
              </a:xfrm>
              <a:prstGeom prst="ellipse">
                <a:avLst/>
              </a:prstGeom>
              <a:solidFill>
                <a:schemeClr val="hlink"/>
              </a:solidFill>
              <a:ln w="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50" name="Oval 134"/>
              <p:cNvSpPr>
                <a:spLocks noChangeArrowheads="1"/>
              </p:cNvSpPr>
              <p:nvPr/>
            </p:nvSpPr>
            <p:spPr bwMode="auto">
              <a:xfrm>
                <a:off x="1152" y="1056"/>
                <a:ext cx="432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51" name="Line 135"/>
              <p:cNvSpPr>
                <a:spLocks noChangeShapeType="1"/>
              </p:cNvSpPr>
              <p:nvPr/>
            </p:nvSpPr>
            <p:spPr bwMode="auto">
              <a:xfrm>
                <a:off x="1271" y="1066"/>
                <a:ext cx="192" cy="1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52" name="Line 136"/>
              <p:cNvSpPr>
                <a:spLocks noChangeShapeType="1"/>
              </p:cNvSpPr>
              <p:nvPr/>
            </p:nvSpPr>
            <p:spPr bwMode="auto">
              <a:xfrm flipH="1">
                <a:off x="1273" y="1056"/>
                <a:ext cx="167" cy="144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342" name="Group 137"/>
            <p:cNvGrpSpPr>
              <a:grpSpLocks/>
            </p:cNvGrpSpPr>
            <p:nvPr/>
          </p:nvGrpSpPr>
          <p:grpSpPr bwMode="auto">
            <a:xfrm>
              <a:off x="4560" y="1536"/>
              <a:ext cx="432" cy="240"/>
              <a:chOff x="1152" y="1056"/>
              <a:chExt cx="432" cy="240"/>
            </a:xfrm>
          </p:grpSpPr>
          <p:sp>
            <p:nvSpPr>
              <p:cNvPr id="141343" name="Rectangle 138"/>
              <p:cNvSpPr>
                <a:spLocks noChangeArrowheads="1"/>
              </p:cNvSpPr>
              <p:nvPr/>
            </p:nvSpPr>
            <p:spPr bwMode="auto">
              <a:xfrm>
                <a:off x="1152" y="1115"/>
                <a:ext cx="426" cy="133"/>
              </a:xfrm>
              <a:prstGeom prst="rect">
                <a:avLst/>
              </a:prstGeom>
              <a:solidFill>
                <a:schemeClr val="hlink"/>
              </a:solidFill>
              <a:ln w="0">
                <a:solidFill>
                  <a:schemeClr val="hlink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44" name="Oval 13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432" cy="144"/>
              </a:xfrm>
              <a:prstGeom prst="ellipse">
                <a:avLst/>
              </a:prstGeom>
              <a:solidFill>
                <a:schemeClr val="hlink"/>
              </a:solidFill>
              <a:ln w="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45" name="Oval 140"/>
              <p:cNvSpPr>
                <a:spLocks noChangeArrowheads="1"/>
              </p:cNvSpPr>
              <p:nvPr/>
            </p:nvSpPr>
            <p:spPr bwMode="auto">
              <a:xfrm>
                <a:off x="1152" y="1056"/>
                <a:ext cx="432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46" name="Line 141"/>
              <p:cNvSpPr>
                <a:spLocks noChangeShapeType="1"/>
              </p:cNvSpPr>
              <p:nvPr/>
            </p:nvSpPr>
            <p:spPr bwMode="auto">
              <a:xfrm>
                <a:off x="1271" y="1066"/>
                <a:ext cx="192" cy="1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47" name="Line 142"/>
              <p:cNvSpPr>
                <a:spLocks noChangeShapeType="1"/>
              </p:cNvSpPr>
              <p:nvPr/>
            </p:nvSpPr>
            <p:spPr bwMode="auto">
              <a:xfrm flipH="1">
                <a:off x="1273" y="1056"/>
                <a:ext cx="167" cy="144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4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Host-Based 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software module used to secure an individual host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Is available in many operating systems or can be provided as an add-on package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Filters and restricts the flow of packets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Common location is a server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Advantages: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Filtering rules can be tailored to the host environment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Protection is provided independent of topology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Used in conjunction with stand-alone firewalls, provides an additional layer of protection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Controls the traffic between a personal computer or workstation on one side and the Internet or enterprise network on the other side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Can be used in the home environment and on corporate intranets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Typically is a software module on the personal computer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Can also be housed in a router that connects all of the home computers to a DSL, cable modem, or other Internet interface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Primary role is to deny unauthorized remote access to the computer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Can also monitor outgoing activity in an attempt to detect and block worms and other malware</a:t>
            </a: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5091" b="34182"/>
              <a:stretch>
                <a:fillRect/>
              </a:stretch>
            </p:blipFill>
          </mc:Choice>
          <mc:Fallback>
            <p:blipFill>
              <a:blip r:embed="rId4"/>
              <a:srcRect t="5091" b="34182"/>
              <a:stretch>
                <a:fillRect/>
              </a:stretch>
            </p:blipFill>
          </mc:Fallback>
        </mc:AlternateContent>
        <p:spPr>
          <a:xfrm>
            <a:off x="1066800" y="304800"/>
            <a:ext cx="6907223" cy="5604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8674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sto MT"/>
              </a:rPr>
              <a:t>Figure 12.2</a:t>
            </a:r>
            <a:r>
              <a:rPr lang="en-US" dirty="0" smtClean="0">
                <a:solidFill>
                  <a:prstClr val="white"/>
                </a:solidFill>
                <a:latin typeface="Calisto MT"/>
              </a:rPr>
              <a:t>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alisto MT"/>
              </a:rPr>
              <a:t>Example </a:t>
            </a:r>
            <a:r>
              <a:rPr lang="en-US" dirty="0">
                <a:solidFill>
                  <a:prstClr val="white"/>
                </a:solidFill>
                <a:latin typeface="Calisto MT"/>
              </a:rPr>
              <a:t>Personal Firewall Interface</a:t>
            </a:r>
          </a:p>
        </p:txBody>
      </p:sp>
    </p:spTree>
    <p:extLst>
      <p:ext uri="{BB962C8B-B14F-4D97-AF65-F5344CB8AC3E}">
        <p14:creationId xmlns:p14="http://schemas.microsoft.com/office/powerpoint/2010/main" val="399496658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22318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96170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FD707FE4-0A4C-F940-B0A6-A474773CFBCD}" type="slidenum">
              <a:rPr lang="en-US" smtClean="0">
                <a:latin typeface="Times New Roman" charset="0"/>
              </a:rPr>
              <a:pPr/>
              <a:t>28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/>
              <a:t>Firewalls and Defense in Depth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Typical network security architecture</a:t>
            </a:r>
            <a:endParaRPr lang="en-US" sz="2800"/>
          </a:p>
        </p:txBody>
      </p:sp>
      <p:grpSp>
        <p:nvGrpSpPr>
          <p:cNvPr id="143365" name="Group 39"/>
          <p:cNvGrpSpPr>
            <a:grpSpLocks/>
          </p:cNvGrpSpPr>
          <p:nvPr/>
        </p:nvGrpSpPr>
        <p:grpSpPr bwMode="auto">
          <a:xfrm>
            <a:off x="228600" y="2297113"/>
            <a:ext cx="8605838" cy="3722687"/>
            <a:chOff x="144" y="1447"/>
            <a:chExt cx="5421" cy="2345"/>
          </a:xfrm>
        </p:grpSpPr>
        <p:sp>
          <p:nvSpPr>
            <p:cNvPr id="143366" name="Rectangle 7"/>
            <p:cNvSpPr>
              <a:spLocks noChangeArrowheads="1"/>
            </p:cNvSpPr>
            <p:nvPr/>
          </p:nvSpPr>
          <p:spPr bwMode="auto">
            <a:xfrm>
              <a:off x="234" y="3415"/>
              <a:ext cx="77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Internet</a:t>
              </a:r>
            </a:p>
          </p:txBody>
        </p:sp>
        <p:sp>
          <p:nvSpPr>
            <p:cNvPr id="143367" name="Rectangle 8"/>
            <p:cNvSpPr>
              <a:spLocks noChangeArrowheads="1"/>
            </p:cNvSpPr>
            <p:nvPr/>
          </p:nvSpPr>
          <p:spPr bwMode="auto">
            <a:xfrm>
              <a:off x="4417" y="3185"/>
              <a:ext cx="1148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/>
                <a:t>Intranet with</a:t>
              </a:r>
              <a:endParaRPr lang="en-US" sz="2000" dirty="0" smtClean="0"/>
            </a:p>
            <a:p>
              <a:pPr algn="ctr">
                <a:lnSpc>
                  <a:spcPct val="90000"/>
                </a:lnSpc>
              </a:pPr>
              <a:r>
                <a:rPr lang="en-US" sz="2000" dirty="0" smtClean="0"/>
                <a:t>additional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dirty="0" smtClean="0"/>
                <a:t>defense</a:t>
              </a:r>
              <a:endParaRPr lang="en-US" sz="2000" dirty="0"/>
            </a:p>
          </p:txBody>
        </p:sp>
        <p:sp>
          <p:nvSpPr>
            <p:cNvPr id="143368" name="Rectangle 9"/>
            <p:cNvSpPr>
              <a:spLocks noChangeArrowheads="1"/>
            </p:cNvSpPr>
            <p:nvPr/>
          </p:nvSpPr>
          <p:spPr bwMode="auto">
            <a:xfrm>
              <a:off x="1883" y="3288"/>
              <a:ext cx="61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Packet</a:t>
              </a:r>
            </a:p>
            <a:p>
              <a:pPr algn="ctr"/>
              <a:r>
                <a:rPr lang="en-US" sz="2000"/>
                <a:t>Filter</a:t>
              </a:r>
            </a:p>
          </p:txBody>
        </p:sp>
        <p:sp>
          <p:nvSpPr>
            <p:cNvPr id="143369" name="Line 10"/>
            <p:cNvSpPr>
              <a:spLocks noChangeShapeType="1"/>
            </p:cNvSpPr>
            <p:nvPr/>
          </p:nvSpPr>
          <p:spPr bwMode="auto">
            <a:xfrm>
              <a:off x="1296" y="2844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0" name="Line 11"/>
            <p:cNvSpPr>
              <a:spLocks noChangeShapeType="1"/>
            </p:cNvSpPr>
            <p:nvPr/>
          </p:nvSpPr>
          <p:spPr bwMode="auto">
            <a:xfrm>
              <a:off x="3888" y="2844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1" name="Line 12"/>
            <p:cNvSpPr>
              <a:spLocks noChangeShapeType="1"/>
            </p:cNvSpPr>
            <p:nvPr/>
          </p:nvSpPr>
          <p:spPr bwMode="auto">
            <a:xfrm flipH="1">
              <a:off x="3888" y="3036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2" name="Line 13"/>
            <p:cNvSpPr>
              <a:spLocks noChangeShapeType="1"/>
            </p:cNvSpPr>
            <p:nvPr/>
          </p:nvSpPr>
          <p:spPr bwMode="auto">
            <a:xfrm flipH="1">
              <a:off x="1248" y="3036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3" name="Rectangle 16"/>
            <p:cNvSpPr>
              <a:spLocks noChangeArrowheads="1"/>
            </p:cNvSpPr>
            <p:nvPr/>
          </p:nvSpPr>
          <p:spPr bwMode="auto">
            <a:xfrm>
              <a:off x="3024" y="3288"/>
              <a:ext cx="945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Application</a:t>
              </a:r>
            </a:p>
            <a:p>
              <a:pPr algn="ctr"/>
              <a:r>
                <a:rPr lang="en-US" sz="2000"/>
                <a:t>Proxy</a:t>
              </a:r>
            </a:p>
          </p:txBody>
        </p:sp>
        <p:sp>
          <p:nvSpPr>
            <p:cNvPr id="143374" name="Line 17"/>
            <p:cNvSpPr>
              <a:spLocks noChangeShapeType="1"/>
            </p:cNvSpPr>
            <p:nvPr/>
          </p:nvSpPr>
          <p:spPr bwMode="auto">
            <a:xfrm>
              <a:off x="2544" y="2844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5" name="Line 18"/>
            <p:cNvSpPr>
              <a:spLocks noChangeShapeType="1"/>
            </p:cNvSpPr>
            <p:nvPr/>
          </p:nvSpPr>
          <p:spPr bwMode="auto">
            <a:xfrm flipH="1">
              <a:off x="2544" y="3036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6" name="Line 19"/>
            <p:cNvSpPr>
              <a:spLocks noChangeShapeType="1"/>
            </p:cNvSpPr>
            <p:nvPr/>
          </p:nvSpPr>
          <p:spPr bwMode="auto">
            <a:xfrm flipV="1">
              <a:off x="2832" y="1776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7" name="Rectangle 20"/>
            <p:cNvSpPr>
              <a:spLocks noChangeArrowheads="1"/>
            </p:cNvSpPr>
            <p:nvPr/>
          </p:nvSpPr>
          <p:spPr bwMode="auto">
            <a:xfrm>
              <a:off x="2588" y="1447"/>
              <a:ext cx="48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DMZ</a:t>
              </a:r>
            </a:p>
          </p:txBody>
        </p:sp>
        <p:sp>
          <p:nvSpPr>
            <p:cNvPr id="143378" name="Line 24"/>
            <p:cNvSpPr>
              <a:spLocks noChangeShapeType="1"/>
            </p:cNvSpPr>
            <p:nvPr/>
          </p:nvSpPr>
          <p:spPr bwMode="auto">
            <a:xfrm>
              <a:off x="2496" y="2112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9" name="Line 25"/>
            <p:cNvSpPr>
              <a:spLocks noChangeShapeType="1"/>
            </p:cNvSpPr>
            <p:nvPr/>
          </p:nvSpPr>
          <p:spPr bwMode="auto">
            <a:xfrm>
              <a:off x="2832" y="1920"/>
              <a:ext cx="4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0" name="Line 26"/>
            <p:cNvSpPr>
              <a:spLocks noChangeShapeType="1"/>
            </p:cNvSpPr>
            <p:nvPr/>
          </p:nvSpPr>
          <p:spPr bwMode="auto">
            <a:xfrm>
              <a:off x="2832" y="2496"/>
              <a:ext cx="4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1" name="Rectangle 27"/>
            <p:cNvSpPr>
              <a:spLocks noChangeArrowheads="1"/>
            </p:cNvSpPr>
            <p:nvPr/>
          </p:nvSpPr>
          <p:spPr bwMode="auto">
            <a:xfrm>
              <a:off x="3600" y="1783"/>
              <a:ext cx="93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FTP server</a:t>
              </a:r>
            </a:p>
          </p:txBody>
        </p:sp>
        <p:sp>
          <p:nvSpPr>
            <p:cNvPr id="143382" name="Rectangle 28"/>
            <p:cNvSpPr>
              <a:spLocks noChangeArrowheads="1"/>
            </p:cNvSpPr>
            <p:nvPr/>
          </p:nvSpPr>
          <p:spPr bwMode="auto">
            <a:xfrm>
              <a:off x="3600" y="2304"/>
              <a:ext cx="100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DNS server</a:t>
              </a:r>
            </a:p>
          </p:txBody>
        </p:sp>
        <p:sp>
          <p:nvSpPr>
            <p:cNvPr id="143383" name="Rectangle 29"/>
            <p:cNvSpPr>
              <a:spLocks noChangeArrowheads="1"/>
            </p:cNvSpPr>
            <p:nvPr/>
          </p:nvSpPr>
          <p:spPr bwMode="auto">
            <a:xfrm>
              <a:off x="960" y="1975"/>
              <a:ext cx="997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Web server</a:t>
              </a:r>
            </a:p>
          </p:txBody>
        </p:sp>
        <p:sp>
          <p:nvSpPr>
            <p:cNvPr id="143384" name="Line 31"/>
            <p:cNvSpPr>
              <a:spLocks noChangeShapeType="1"/>
            </p:cNvSpPr>
            <p:nvPr/>
          </p:nvSpPr>
          <p:spPr bwMode="auto">
            <a:xfrm flipV="1">
              <a:off x="2832" y="2544"/>
              <a:ext cx="0" cy="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3385" name="Picture 32" descr="Weather 176.tiff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540"/>
              <a:ext cx="1056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86" name="Picture 33" descr="Weather 193.tiff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0" y="2611"/>
              <a:ext cx="816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87" name="Picture 34" descr="Firewall 12.tiff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37" y="2736"/>
              <a:ext cx="51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88" name="Picture 35" descr="Firewall 12.tiff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7" y="2752"/>
              <a:ext cx="49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89" name="Picture 36" descr="&#10;Filing 1.tiff   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" y="2256"/>
              <a:ext cx="28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0" name="Picture 37" descr="Computers &amp; Technology 167.tiff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4" y="1776"/>
              <a:ext cx="466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1" name="Picture 38" descr="&#10;Filing 1.tiff   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" y="1720"/>
              <a:ext cx="28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17273" b="13636"/>
              <a:stretch>
                <a:fillRect/>
              </a:stretch>
            </p:blipFill>
          </mc:Choice>
          <mc:Fallback>
            <p:blipFill>
              <a:blip r:embed="rId4"/>
              <a:srcRect t="17273" b="13636"/>
              <a:stretch>
                <a:fillRect/>
              </a:stretch>
            </p:blipFill>
          </mc:Fallback>
        </mc:AlternateContent>
        <p:spPr>
          <a:xfrm>
            <a:off x="1023564" y="381000"/>
            <a:ext cx="7053636" cy="630672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905385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802DE966-A528-114F-9EE0-71702F84AF64}" type="slidenum">
              <a:rPr lang="en-US" smtClean="0">
                <a:latin typeface="Times New Roman" charset="0"/>
              </a:rPr>
              <a:pPr/>
              <a:t>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Firewalls</a:t>
            </a:r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Firewall</a:t>
            </a:r>
            <a:r>
              <a:rPr lang="en-US" sz="2800" dirty="0" smtClean="0"/>
              <a:t> decides </a:t>
            </a:r>
            <a:r>
              <a:rPr lang="en-US" sz="2800" dirty="0"/>
              <a:t>what to let in to internal network and/or what to let out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Access control</a:t>
            </a:r>
            <a:r>
              <a:rPr lang="en-US" sz="2800" dirty="0"/>
              <a:t> for the network</a:t>
            </a:r>
          </a:p>
        </p:txBody>
      </p:sp>
      <p:grpSp>
        <p:nvGrpSpPr>
          <p:cNvPr id="126981" name="Group 21"/>
          <p:cNvGrpSpPr>
            <a:grpSpLocks/>
          </p:cNvGrpSpPr>
          <p:nvPr/>
        </p:nvGrpSpPr>
        <p:grpSpPr bwMode="auto">
          <a:xfrm>
            <a:off x="1143000" y="1981200"/>
            <a:ext cx="7086600" cy="2362200"/>
            <a:chOff x="720" y="1248"/>
            <a:chExt cx="4464" cy="1488"/>
          </a:xfrm>
        </p:grpSpPr>
        <p:sp>
          <p:nvSpPr>
            <p:cNvPr id="126982" name="Rectangle 10"/>
            <p:cNvSpPr>
              <a:spLocks noChangeArrowheads="1"/>
            </p:cNvSpPr>
            <p:nvPr/>
          </p:nvSpPr>
          <p:spPr bwMode="auto">
            <a:xfrm>
              <a:off x="720" y="2314"/>
              <a:ext cx="90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Internet</a:t>
              </a:r>
            </a:p>
          </p:txBody>
        </p:sp>
        <p:sp>
          <p:nvSpPr>
            <p:cNvPr id="126983" name="Rectangle 11"/>
            <p:cNvSpPr>
              <a:spLocks noChangeArrowheads="1"/>
            </p:cNvSpPr>
            <p:nvPr/>
          </p:nvSpPr>
          <p:spPr bwMode="auto">
            <a:xfrm>
              <a:off x="4272" y="2196"/>
              <a:ext cx="861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Internal</a:t>
              </a:r>
            </a:p>
            <a:p>
              <a:pPr>
                <a:lnSpc>
                  <a:spcPct val="90000"/>
                </a:lnSpc>
              </a:pPr>
              <a:r>
                <a:rPr lang="en-US"/>
                <a:t>network</a:t>
              </a:r>
            </a:p>
          </p:txBody>
        </p:sp>
        <p:sp>
          <p:nvSpPr>
            <p:cNvPr id="126984" name="Rectangle 12"/>
            <p:cNvSpPr>
              <a:spLocks noChangeArrowheads="1"/>
            </p:cNvSpPr>
            <p:nvPr/>
          </p:nvSpPr>
          <p:spPr bwMode="auto">
            <a:xfrm>
              <a:off x="2546" y="2352"/>
              <a:ext cx="81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Firewall</a:t>
              </a:r>
            </a:p>
          </p:txBody>
        </p:sp>
        <p:sp>
          <p:nvSpPr>
            <p:cNvPr id="126985" name="Line 13"/>
            <p:cNvSpPr>
              <a:spLocks noChangeShapeType="1"/>
            </p:cNvSpPr>
            <p:nvPr/>
          </p:nvSpPr>
          <p:spPr bwMode="auto">
            <a:xfrm>
              <a:off x="1824" y="1776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6" name="Line 14"/>
            <p:cNvSpPr>
              <a:spLocks noChangeShapeType="1"/>
            </p:cNvSpPr>
            <p:nvPr/>
          </p:nvSpPr>
          <p:spPr bwMode="auto">
            <a:xfrm>
              <a:off x="3504" y="1776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7" name="Line 15"/>
            <p:cNvSpPr>
              <a:spLocks noChangeShapeType="1"/>
            </p:cNvSpPr>
            <p:nvPr/>
          </p:nvSpPr>
          <p:spPr bwMode="auto">
            <a:xfrm flipH="1">
              <a:off x="3456" y="1968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8" name="Line 16"/>
            <p:cNvSpPr>
              <a:spLocks noChangeShapeType="1"/>
            </p:cNvSpPr>
            <p:nvPr/>
          </p:nvSpPr>
          <p:spPr bwMode="auto">
            <a:xfrm flipH="1">
              <a:off x="1776" y="1968"/>
              <a:ext cx="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6989" name="Picture 17" descr="Firewall 12.tiff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6" y="1248"/>
              <a:ext cx="965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990" name="Picture 19" descr="Weather 176.tiff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1488"/>
              <a:ext cx="91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991" name="Picture 20" descr="Weather 193.tiff                                               00118CF0Macintosh HD                   BC93A1CC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76" y="1473"/>
              <a:ext cx="1008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5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22318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220258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AU" dirty="0" smtClean="0"/>
              <a:t>Firewall characteristics</a:t>
            </a:r>
            <a:endParaRPr lang="en-A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077200" cy="2514600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Design goals for a firewall: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All traffic from inside to outside, and vice versa, must pass through the firewall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Only authorized traffic, as defined by the local security policy, will be allowed to pass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The firewall itself is immune to penetration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Techniques that firewalls use to control access and enforce the site’s security policy: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3962400"/>
          <a:ext cx="78486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73A9E82E-0B94-504A-BD21-3AF18F45EFAA}" type="slidenum">
              <a:rPr lang="en-US" smtClean="0">
                <a:latin typeface="Times New Roman" charset="0"/>
              </a:rPr>
              <a:pPr/>
              <a:t>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Firewall Terminology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No standard firewall terminology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Types of firewalls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Packet filter</a:t>
            </a:r>
            <a:r>
              <a:rPr lang="en-US" dirty="0"/>
              <a:t>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works at network layer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solidFill>
                  <a:schemeClr val="accent2"/>
                </a:solidFill>
              </a:rPr>
              <a:t>Stateful</a:t>
            </a:r>
            <a:r>
              <a:rPr lang="en-US" b="1" dirty="0">
                <a:solidFill>
                  <a:schemeClr val="accent2"/>
                </a:solidFill>
              </a:rPr>
              <a:t> packet filter</a:t>
            </a:r>
            <a:r>
              <a:rPr lang="en-US" dirty="0"/>
              <a:t>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transport layer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Application proxy</a:t>
            </a:r>
            <a:r>
              <a:rPr lang="en-US" dirty="0"/>
              <a:t>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application layer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Other terms often 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e.g</a:t>
            </a:r>
            <a:r>
              <a:rPr lang="en-US" dirty="0" smtClean="0"/>
              <a:t>., “deep packet inspection”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986E8869-0F75-0C4B-B8F8-58EF8109B933}" type="slidenum">
              <a:rPr lang="en-US" smtClean="0">
                <a:latin typeface="Times New Roman" charset="0"/>
              </a:rPr>
              <a:pPr/>
              <a:t>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Packet </a:t>
            </a:r>
            <a:r>
              <a:rPr lang="en-US" dirty="0"/>
              <a:t>Filter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096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Operates at network layer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Can </a:t>
            </a:r>
            <a:r>
              <a:rPr lang="en-US" dirty="0" smtClean="0"/>
              <a:t>filter </a:t>
            </a:r>
            <a:r>
              <a:rPr lang="en-US" dirty="0"/>
              <a:t>based on…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Source IP address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Destination IP address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Source Port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Destination Port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Flag bits (</a:t>
            </a:r>
            <a:r>
              <a:rPr lang="en-US" dirty="0">
                <a:latin typeface="Times-Roman" charset="0"/>
              </a:rPr>
              <a:t>SYN</a:t>
            </a:r>
            <a:r>
              <a:rPr lang="en-US" dirty="0"/>
              <a:t>, </a:t>
            </a:r>
            <a:r>
              <a:rPr lang="en-US" dirty="0">
                <a:latin typeface="Times-Roman" charset="0"/>
              </a:rPr>
              <a:t>ACK</a:t>
            </a:r>
            <a:r>
              <a:rPr lang="en-US" dirty="0"/>
              <a:t>, etc.)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Egress or ingress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6546850" y="19177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0054" name="Group 5"/>
          <p:cNvGrpSpPr>
            <a:grpSpLocks/>
          </p:cNvGrpSpPr>
          <p:nvPr/>
        </p:nvGrpSpPr>
        <p:grpSpPr bwMode="auto">
          <a:xfrm>
            <a:off x="6477000" y="2032000"/>
            <a:ext cx="1898650" cy="3530600"/>
            <a:chOff x="3076" y="888"/>
            <a:chExt cx="1196" cy="2224"/>
          </a:xfrm>
        </p:grpSpPr>
        <p:sp>
          <p:nvSpPr>
            <p:cNvPr id="130055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6" name="Text Box 7"/>
            <p:cNvSpPr txBox="1">
              <a:spLocks noChangeArrowheads="1"/>
            </p:cNvSpPr>
            <p:nvPr/>
          </p:nvSpPr>
          <p:spPr bwMode="auto">
            <a:xfrm>
              <a:off x="3169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130057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8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9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0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12CB1641-C8E1-1640-8731-51A641BF9960}" type="slidenum">
              <a:rPr lang="en-US" smtClean="0">
                <a:latin typeface="Times New Roman" charset="0"/>
              </a:rPr>
              <a:pPr/>
              <a:t>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Packet </a:t>
            </a:r>
            <a:r>
              <a:rPr lang="en-US" dirty="0"/>
              <a:t>Filter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096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Advantages?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Speed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Disadvantages?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No concept of state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Cannot see TCP connections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Blind to application data</a:t>
            </a:r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6775450" y="17653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1078" name="Group 5"/>
          <p:cNvGrpSpPr>
            <a:grpSpLocks/>
          </p:cNvGrpSpPr>
          <p:nvPr/>
        </p:nvGrpSpPr>
        <p:grpSpPr bwMode="auto">
          <a:xfrm>
            <a:off x="6705600" y="1879600"/>
            <a:ext cx="1898650" cy="3530600"/>
            <a:chOff x="3076" y="888"/>
            <a:chExt cx="1196" cy="2224"/>
          </a:xfrm>
        </p:grpSpPr>
        <p:sp>
          <p:nvSpPr>
            <p:cNvPr id="131079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0" name="Text Box 7"/>
            <p:cNvSpPr txBox="1">
              <a:spLocks noChangeArrowheads="1"/>
            </p:cNvSpPr>
            <p:nvPr/>
          </p:nvSpPr>
          <p:spPr bwMode="auto">
            <a:xfrm>
              <a:off x="3169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131081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2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3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4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FDB99458-5FFA-4C4C-BC11-AC44FF8F5B9F}" type="slidenum">
              <a:rPr lang="en-US" smtClean="0">
                <a:latin typeface="Times New Roman" charset="0"/>
              </a:rPr>
              <a:pPr/>
              <a:t>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1. Packet </a:t>
            </a:r>
            <a:r>
              <a:rPr lang="en-US" dirty="0"/>
              <a:t>Filter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Configured via Access Control Lists (ACLs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22327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37107"/>
              </p:ext>
            </p:extLst>
          </p:nvPr>
        </p:nvGraphicFramePr>
        <p:xfrm>
          <a:off x="685800" y="3162300"/>
          <a:ext cx="7620000" cy="1676400"/>
        </p:xfrm>
        <a:graphic>
          <a:graphicData uri="http://schemas.openxmlformats.org/drawingml/2006/table">
            <a:tbl>
              <a:tblPr/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Allow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Inside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Outside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Any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Any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Allow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Outside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Inside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&gt; 1023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ACK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Deny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All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All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All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All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All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31" name="Rectangle 35"/>
          <p:cNvSpPr>
            <a:spLocks noChangeArrowheads="1"/>
          </p:cNvSpPr>
          <p:nvPr/>
        </p:nvSpPr>
        <p:spPr bwMode="auto">
          <a:xfrm>
            <a:off x="838200" y="2705100"/>
            <a:ext cx="9572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/>
              <a:t>Action</a:t>
            </a:r>
          </a:p>
        </p:txBody>
      </p:sp>
      <p:sp>
        <p:nvSpPr>
          <p:cNvPr id="132132" name="Rectangle 36"/>
          <p:cNvSpPr>
            <a:spLocks noChangeArrowheads="1"/>
          </p:cNvSpPr>
          <p:nvPr/>
        </p:nvSpPr>
        <p:spPr bwMode="auto">
          <a:xfrm>
            <a:off x="2057400" y="2400300"/>
            <a:ext cx="11096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Source </a:t>
            </a:r>
          </a:p>
          <a:p>
            <a:pPr algn="ctr"/>
            <a:r>
              <a:rPr lang="en-US" sz="2000" b="1"/>
              <a:t>IP</a:t>
            </a:r>
          </a:p>
        </p:txBody>
      </p:sp>
      <p:sp>
        <p:nvSpPr>
          <p:cNvPr id="132133" name="Rectangle 37"/>
          <p:cNvSpPr>
            <a:spLocks noChangeArrowheads="1"/>
          </p:cNvSpPr>
          <p:nvPr/>
        </p:nvSpPr>
        <p:spPr bwMode="auto">
          <a:xfrm>
            <a:off x="3352800" y="2400300"/>
            <a:ext cx="11096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Dest </a:t>
            </a:r>
          </a:p>
          <a:p>
            <a:pPr algn="ctr"/>
            <a:r>
              <a:rPr lang="en-US" sz="2000" b="1"/>
              <a:t>IP</a:t>
            </a:r>
          </a:p>
        </p:txBody>
      </p:sp>
      <p:sp>
        <p:nvSpPr>
          <p:cNvPr id="132134" name="Rectangle 38"/>
          <p:cNvSpPr>
            <a:spLocks noChangeArrowheads="1"/>
          </p:cNvSpPr>
          <p:nvPr/>
        </p:nvSpPr>
        <p:spPr bwMode="auto">
          <a:xfrm>
            <a:off x="4572000" y="2400300"/>
            <a:ext cx="11096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Source </a:t>
            </a:r>
          </a:p>
          <a:p>
            <a:pPr algn="ctr"/>
            <a:r>
              <a:rPr lang="en-US" sz="2000" b="1"/>
              <a:t>Port</a:t>
            </a:r>
          </a:p>
        </p:txBody>
      </p:sp>
      <p:sp>
        <p:nvSpPr>
          <p:cNvPr id="132135" name="Rectangle 39"/>
          <p:cNvSpPr>
            <a:spLocks noChangeArrowheads="1"/>
          </p:cNvSpPr>
          <p:nvPr/>
        </p:nvSpPr>
        <p:spPr bwMode="auto">
          <a:xfrm>
            <a:off x="5943600" y="2400300"/>
            <a:ext cx="11096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Dest </a:t>
            </a:r>
          </a:p>
          <a:p>
            <a:pPr algn="ctr"/>
            <a:r>
              <a:rPr lang="en-US" sz="2000" b="1"/>
              <a:t>Port</a:t>
            </a:r>
          </a:p>
        </p:txBody>
      </p:sp>
      <p:sp>
        <p:nvSpPr>
          <p:cNvPr id="223274" name="Rectangle 42"/>
          <p:cNvSpPr>
            <a:spLocks noChangeArrowheads="1"/>
          </p:cNvSpPr>
          <p:nvPr/>
        </p:nvSpPr>
        <p:spPr bwMode="auto">
          <a:xfrm>
            <a:off x="685800" y="50673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1" dirty="0" smtClean="0">
                <a:solidFill>
                  <a:srgbClr val="0000FF"/>
                </a:solidFill>
              </a:rPr>
              <a:t>Q</a:t>
            </a:r>
            <a:r>
              <a:rPr lang="en-US" sz="2800" dirty="0" smtClean="0"/>
              <a:t>: Intention</a:t>
            </a:r>
            <a:r>
              <a:rPr lang="en-US" sz="2800" dirty="0"/>
              <a:t>?</a:t>
            </a:r>
            <a:endParaRPr lang="en-US" sz="28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: Restrict </a:t>
            </a:r>
            <a:r>
              <a:rPr lang="en-US" sz="2800" dirty="0"/>
              <a:t>traffic to </a:t>
            </a:r>
            <a:r>
              <a:rPr lang="en-US" sz="2800" b="1" dirty="0" smtClean="0">
                <a:solidFill>
                  <a:srgbClr val="FF0000"/>
                </a:solidFill>
              </a:rPr>
              <a:t>only</a:t>
            </a:r>
            <a:r>
              <a:rPr lang="en-US" sz="2800" dirty="0" smtClean="0"/>
              <a:t> Web </a:t>
            </a:r>
            <a:r>
              <a:rPr lang="en-US" sz="2800" dirty="0"/>
              <a:t>browsing</a:t>
            </a:r>
          </a:p>
        </p:txBody>
      </p:sp>
      <p:sp>
        <p:nvSpPr>
          <p:cNvPr id="132148" name="Rectangle 57"/>
          <p:cNvSpPr>
            <a:spLocks noChangeArrowheads="1"/>
          </p:cNvSpPr>
          <p:nvPr/>
        </p:nvSpPr>
        <p:spPr bwMode="auto">
          <a:xfrm>
            <a:off x="7010400" y="2362200"/>
            <a:ext cx="1295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Flag</a:t>
            </a:r>
          </a:p>
          <a:p>
            <a:pPr algn="ctr"/>
            <a:r>
              <a:rPr lang="en-US" sz="2000" b="1" dirty="0"/>
              <a:t>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7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								</a:t>
            </a:r>
            <a:fld id="{D5B0E237-808A-754D-A567-9C3BAAB3C80C}" type="slidenum">
              <a:rPr lang="en-US" smtClean="0">
                <a:latin typeface="Times New Roman" charset="0"/>
              </a:rPr>
              <a:pPr/>
              <a:t>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pPr eaLnBrk="1" hangingPunct="1"/>
            <a:r>
              <a:rPr lang="en-US"/>
              <a:t>TCP ACK Scan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Attacker scans for open ports thru firewall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Port scanning is </a:t>
            </a:r>
            <a:r>
              <a:rPr lang="en-US" sz="2400" i="1" dirty="0"/>
              <a:t>first step </a:t>
            </a:r>
            <a:r>
              <a:rPr lang="en-US" sz="2400" dirty="0"/>
              <a:t>in </a:t>
            </a:r>
            <a:r>
              <a:rPr lang="en-US" sz="2400" dirty="0" smtClean="0"/>
              <a:t>many </a:t>
            </a:r>
            <a:r>
              <a:rPr lang="en-US" sz="2400" dirty="0"/>
              <a:t>attacks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Attacker sends packet with ACK bit set, </a:t>
            </a:r>
            <a:r>
              <a:rPr lang="en-US" sz="2800" b="1" dirty="0">
                <a:solidFill>
                  <a:schemeClr val="accent2"/>
                </a:solidFill>
              </a:rPr>
              <a:t>without</a:t>
            </a:r>
            <a:r>
              <a:rPr lang="en-US" sz="2800" dirty="0"/>
              <a:t> prior 3-way handshake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Violates TCP/IP protocol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ACK packet pass thru packet filter firewall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Appears to be part of an ongoing connection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RST sent by recipient of such packet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24625</TotalTime>
  <Words>3990</Words>
  <Application>Microsoft Office PowerPoint</Application>
  <PresentationFormat>On-screen Show (4:3)</PresentationFormat>
  <Paragraphs>549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Calisto MT</vt:lpstr>
      <vt:lpstr>Comic Sans MS</vt:lpstr>
      <vt:lpstr>Courier New</vt:lpstr>
      <vt:lpstr>ＭＳ Ｐゴシック</vt:lpstr>
      <vt:lpstr>Perpetua Titling MT</vt:lpstr>
      <vt:lpstr>Symbol</vt:lpstr>
      <vt:lpstr>Times</vt:lpstr>
      <vt:lpstr>Times New Roman</vt:lpstr>
      <vt:lpstr>Times-Roman</vt:lpstr>
      <vt:lpstr>Wingdings</vt:lpstr>
      <vt:lpstr>Default Design</vt:lpstr>
      <vt:lpstr>1_Precedent</vt:lpstr>
      <vt:lpstr>2_Precedent</vt:lpstr>
      <vt:lpstr>3_Precedent</vt:lpstr>
      <vt:lpstr>4_Precedent</vt:lpstr>
      <vt:lpstr>Firewalls</vt:lpstr>
      <vt:lpstr>The Need for firewalls</vt:lpstr>
      <vt:lpstr>Firewalls</vt:lpstr>
      <vt:lpstr>Firewall characteristics</vt:lpstr>
      <vt:lpstr>Firewall Terminology</vt:lpstr>
      <vt:lpstr>1. Packet Filter</vt:lpstr>
      <vt:lpstr>1. Packet Filter</vt:lpstr>
      <vt:lpstr>1. Packet Filter</vt:lpstr>
      <vt:lpstr>TCP ACK Scan</vt:lpstr>
      <vt:lpstr>TCP ACK Scan</vt:lpstr>
      <vt:lpstr>2. Stateful Packet Filter</vt:lpstr>
      <vt:lpstr>2. Stateful Packet Filter</vt:lpstr>
      <vt:lpstr>Session Hijacking (Example)</vt:lpstr>
      <vt:lpstr>Session Hijacking (Contd)</vt:lpstr>
      <vt:lpstr>Session Hijacking (Contd)</vt:lpstr>
      <vt:lpstr>Session Hijacking (Contd)</vt:lpstr>
      <vt:lpstr>Session Hijacking (Contd)</vt:lpstr>
      <vt:lpstr>PowerPoint Presentation</vt:lpstr>
      <vt:lpstr>3. Application Proxy</vt:lpstr>
      <vt:lpstr>3. Application Proxy</vt:lpstr>
      <vt:lpstr>3. Application Proxy</vt:lpstr>
      <vt:lpstr>Firewalk</vt:lpstr>
      <vt:lpstr>Firewalk and Proxy Firewall</vt:lpstr>
      <vt:lpstr>Host-Based Firewall</vt:lpstr>
      <vt:lpstr>Personal Firewall</vt:lpstr>
      <vt:lpstr>PowerPoint Presentation</vt:lpstr>
      <vt:lpstr>PowerPoint Presentation</vt:lpstr>
      <vt:lpstr>Firewalls and Defense in Depth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</dc:title>
  <dc:subject/>
  <dc:creator>Mark Stamp</dc:creator>
  <cp:keywords/>
  <dc:description/>
  <cp:lastModifiedBy>Dr. Marwan Abu-Amara</cp:lastModifiedBy>
  <cp:revision>1110</cp:revision>
  <cp:lastPrinted>2005-01-22T22:32:34Z</cp:lastPrinted>
  <dcterms:created xsi:type="dcterms:W3CDTF">2012-03-22T15:47:55Z</dcterms:created>
  <dcterms:modified xsi:type="dcterms:W3CDTF">2015-12-05T08:23:13Z</dcterms:modified>
  <cp:category/>
</cp:coreProperties>
</file>