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4" r:id="rId2"/>
    <p:sldId id="392" r:id="rId3"/>
    <p:sldId id="455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60" r:id="rId20"/>
    <p:sldId id="461" r:id="rId21"/>
    <p:sldId id="477" r:id="rId22"/>
    <p:sldId id="478" r:id="rId23"/>
    <p:sldId id="479" r:id="rId24"/>
    <p:sldId id="480" r:id="rId25"/>
    <p:sldId id="481" r:id="rId26"/>
    <p:sldId id="482" r:id="rId27"/>
    <p:sldId id="483" r:id="rId28"/>
    <p:sldId id="435" r:id="rId29"/>
    <p:sldId id="444" r:id="rId30"/>
    <p:sldId id="443" r:id="rId31"/>
    <p:sldId id="399" r:id="rId32"/>
    <p:sldId id="484" r:id="rId33"/>
    <p:sldId id="485" r:id="rId34"/>
    <p:sldId id="486" r:id="rId35"/>
    <p:sldId id="487" r:id="rId36"/>
  </p:sldIdLst>
  <p:sldSz cx="9144000" cy="6858000" type="screen4x3"/>
  <p:notesSz cx="7010400" cy="9236075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CC0099"/>
    <a:srgbClr val="99FF66"/>
    <a:srgbClr val="CCFF66"/>
    <a:srgbClr val="FFFF99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682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8" tIns="46414" rIns="92828" bIns="46414" numCol="1" anchor="t" anchorCtr="0" compatLnSpc="1">
            <a:prstTxWarp prst="textNoShape">
              <a:avLst/>
            </a:prstTxWarp>
          </a:bodyPr>
          <a:lstStyle>
            <a:lvl1pPr defTabSz="928390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84" y="1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8" tIns="46414" rIns="92828" bIns="46414" numCol="1" anchor="t" anchorCtr="0" compatLnSpc="1">
            <a:prstTxWarp prst="textNoShape">
              <a:avLst/>
            </a:prstTxWarp>
          </a:bodyPr>
          <a:lstStyle>
            <a:lvl1pPr algn="r" defTabSz="928390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340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8" tIns="46414" rIns="92828" bIns="46414" numCol="1" anchor="b" anchorCtr="0" compatLnSpc="1">
            <a:prstTxWarp prst="textNoShape">
              <a:avLst/>
            </a:prstTxWarp>
          </a:bodyPr>
          <a:lstStyle>
            <a:lvl1pPr defTabSz="928390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84" y="8773340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8" tIns="46414" rIns="92828" bIns="46414" numCol="1" anchor="b" anchorCtr="0" compatLnSpc="1">
            <a:prstTxWarp prst="textNoShape">
              <a:avLst/>
            </a:prstTxWarp>
          </a:bodyPr>
          <a:lstStyle>
            <a:lvl1pPr algn="r" defTabSz="928390" eaLnBrk="1" hangingPunct="1">
              <a:defRPr sz="1200"/>
            </a:lvl1pPr>
          </a:lstStyle>
          <a:p>
            <a:pPr>
              <a:defRPr/>
            </a:pPr>
            <a:fld id="{D5500BA2-DE29-4FD5-8174-135B7019FB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47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84" y="1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7" y="4386670"/>
            <a:ext cx="5608947" cy="415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2849" rIns="85698" bIns="42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40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2849" rIns="85698" bIns="428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84" y="8773340"/>
            <a:ext cx="3038049" cy="4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698" tIns="42849" rIns="85698" bIns="428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0B169B9E-D2ED-467E-9E62-51A430A1F08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6293" indent="-26780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1220" indent="-2142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99707" indent="-2142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28195" indent="-2142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6683" indent="-2142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85171" indent="-2142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13659" indent="-2142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42147" indent="-2142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27F504-36E7-440E-8EBD-0AE8B0B8DE5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4302" y="4386670"/>
            <a:ext cx="5141796" cy="4156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62" tIns="45124" rIns="91862" bIns="45124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53574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6293" indent="-26780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71220" indent="-21424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99707" indent="-21424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28195" indent="-21424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56683" indent="-2142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85171" indent="-2142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13659" indent="-2142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42147" indent="-21424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B5FA7-ED98-46D3-BBC7-154B095A29A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4302" y="4386670"/>
            <a:ext cx="5141796" cy="41560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62" tIns="45124" rIns="91862" bIns="45124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404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05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35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1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85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53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MIPS Assembly Language Programming	COE 301 Computer Organization – KFUPM	</a:t>
            </a:r>
            <a:r>
              <a:rPr lang="en-US" altLang="en-US" sz="1000" i="1" dirty="0" smtClean="0"/>
              <a:t>© Muhamed Mudawar</a:t>
            </a:r>
            <a:r>
              <a:rPr lang="en-US" altLang="en-US" dirty="0" smtClean="0"/>
              <a:t> 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DD0F9755-137A-445A-A92E-63B1E5D11620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MIPS Functions and the</a:t>
            </a:r>
            <a:br>
              <a:rPr lang="en-US" altLang="en-US" sz="4400" dirty="0"/>
            </a:br>
            <a:r>
              <a:rPr lang="en-US" altLang="en-US" sz="4400" dirty="0"/>
              <a:t>Runtime Stack</a:t>
            </a:r>
            <a:endParaRPr lang="en-US" alt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COE 301 Computer Organization </a:t>
            </a:r>
          </a:p>
          <a:p>
            <a:pPr lvl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ICS 233 Computer Architecture and Assembly Language</a:t>
            </a:r>
          </a:p>
          <a:p>
            <a:pPr lvl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Dr. Marwan Abu-Amara</a:t>
            </a:r>
          </a:p>
          <a:p>
            <a:pPr lvl="0"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College of Computer Sciences and Engineering</a:t>
            </a:r>
          </a:p>
          <a:p>
            <a:pPr lvl="0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King Fahd University of Petroleum and Minerals</a:t>
            </a:r>
          </a:p>
          <a:p>
            <a:pPr lvl="0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[Adapted from slides of Dr. M. Mudawar and Dr. A. El-Maleh, KFUPM]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Functions, Function </a:t>
            </a:r>
            <a:r>
              <a:rPr lang="en-US" altLang="en-US" dirty="0"/>
              <a:t>Call and Return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The Stack Segment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Allocating a Local Array on the Stack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Examples: Bubble Sort and </a:t>
            </a:r>
            <a:r>
              <a:rPr lang="en-US" altLang="en-US" dirty="0" smtClean="0"/>
              <a:t>Recursion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6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3675" y="1088782"/>
            <a:ext cx="4897438" cy="521237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Every program has 3 segments when loaded into memory: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/>
              <a:t>Text segment</a:t>
            </a:r>
            <a:r>
              <a:rPr lang="en-US" altLang="en-US" dirty="0" smtClean="0"/>
              <a:t>: stores machine instructions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/>
              <a:t>Data segment</a:t>
            </a:r>
            <a:r>
              <a:rPr lang="en-US" altLang="en-US" dirty="0" smtClean="0"/>
              <a:t>: area used for static and dynamic variables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/>
              <a:t>Stack segment</a:t>
            </a:r>
            <a:r>
              <a:rPr lang="en-US" altLang="en-US" dirty="0" smtClean="0"/>
              <a:t>: area that can be allocated and freed by functions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program uses only logical (virtual) addresses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actual (physical) addresses are managed by the OS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5321300" y="1143001"/>
            <a:ext cx="3476625" cy="5032131"/>
            <a:chOff x="-50384" y="1283863"/>
            <a:chExt cx="1995198" cy="2050698"/>
          </a:xfrm>
        </p:grpSpPr>
        <p:sp>
          <p:nvSpPr>
            <p:cNvPr id="13317" name="Text Box 53"/>
            <p:cNvSpPr txBox="1">
              <a:spLocks noChangeArrowheads="1"/>
            </p:cNvSpPr>
            <p:nvPr/>
          </p:nvSpPr>
          <p:spPr bwMode="auto">
            <a:xfrm>
              <a:off x="808891" y="1305530"/>
              <a:ext cx="113592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Segment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808891" y="1654376"/>
              <a:ext cx="1135923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08736" y="2103784"/>
              <a:ext cx="1136078" cy="3439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08736" y="2447159"/>
              <a:ext cx="1136078" cy="2370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3321" name="Line 17"/>
            <p:cNvCxnSpPr>
              <a:cxnSpLocks noChangeShapeType="1"/>
            </p:cNvCxnSpPr>
            <p:nvPr/>
          </p:nvCxnSpPr>
          <p:spPr bwMode="auto">
            <a:xfrm flipH="1">
              <a:off x="1374954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0x00000000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808891" y="3065618"/>
              <a:ext cx="1135923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Reserved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0x10000000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808891" y="2685059"/>
              <a:ext cx="1135923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Text Segment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0" y="1283863"/>
              <a:ext cx="725805" cy="121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0x7fffffff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0x00400000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cxnSp>
          <p:nvCxnSpPr>
            <p:cNvPr id="13328" name="Line 16"/>
            <p:cNvCxnSpPr>
              <a:cxnSpLocks noChangeShapeType="1"/>
            </p:cNvCxnSpPr>
            <p:nvPr/>
          </p:nvCxnSpPr>
          <p:spPr bwMode="auto">
            <a:xfrm flipV="1">
              <a:off x="1374950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0x10040000</a:t>
              </a:r>
              <a:endParaRPr lang="en-US" altLang="en-US" sz="1662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-50384" y="1465694"/>
              <a:ext cx="793178" cy="188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Grows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Downwards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9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 (cont'd)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3676" y="1088781"/>
            <a:ext cx="8756650" cy="515815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stack segment is used by functions for: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Passing parameters that cannot fit in registers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Allocating space for local variables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Saving registers across function calls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Implement recursive functions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stack segment is implemented via software: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Stack Pointer</a:t>
            </a:r>
            <a:r>
              <a:rPr lang="en-US" altLang="en-US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$29</a:t>
            </a:r>
            <a:r>
              <a:rPr lang="en-US" altLang="en-US" dirty="0" smtClean="0"/>
              <a:t> (points to the top of stack)</a:t>
            </a:r>
            <a:endParaRPr lang="en-US" altLang="en-US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Frame Pointer</a:t>
            </a:r>
            <a:r>
              <a:rPr lang="en-US" altLang="en-US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$30</a:t>
            </a:r>
            <a:r>
              <a:rPr lang="en-US" altLang="en-US" dirty="0" smtClean="0"/>
              <a:t> (points to a stack frame)</a:t>
            </a:r>
            <a:endParaRPr lang="en-US" altLang="en-US" dirty="0" smtClean="0">
              <a:solidFill>
                <a:schemeClr val="hlink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stack pointer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 smtClean="0"/>
              <a:t> is initialized to the base address of the stack segment, just before a program starts execution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The MARS tool initializes register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0x7fffeffc</a:t>
            </a:r>
          </a:p>
        </p:txBody>
      </p:sp>
    </p:spTree>
    <p:extLst>
      <p:ext uri="{BB962C8B-B14F-4D97-AF65-F5344CB8AC3E}">
        <p14:creationId xmlns:p14="http://schemas.microsoft.com/office/powerpoint/2010/main" val="26738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Frame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2601" y="1036027"/>
            <a:ext cx="8294710" cy="298059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Stack frame</a:t>
            </a:r>
            <a:r>
              <a:rPr lang="en-US" altLang="en-US" dirty="0" smtClean="0"/>
              <a:t> is an area of the stack containing …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Saved arguments, registers, local arrays and variables (if any)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Called also the </a:t>
            </a:r>
            <a:r>
              <a:rPr lang="en-US" altLang="en-US" b="1" dirty="0" smtClean="0">
                <a:solidFill>
                  <a:srgbClr val="FF0000"/>
                </a:solidFill>
              </a:rPr>
              <a:t>activation frame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Frames are pushed and popped by adjusting …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Stack pointer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$29</a:t>
            </a:r>
            <a:r>
              <a:rPr lang="en-US" altLang="en-US" dirty="0" smtClean="0"/>
              <a:t> (and sometimes frame </a:t>
            </a:r>
            <a:r>
              <a:rPr lang="en-US" altLang="en-US" dirty="0" err="1" smtClean="0"/>
              <a:t>ptr</a:t>
            </a:r>
            <a:r>
              <a:rPr lang="en-US" altLang="en-US" dirty="0" smtClean="0"/>
              <a:t>.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$30</a:t>
            </a:r>
            <a:r>
              <a:rPr lang="en-US" altLang="en-US" dirty="0" smtClean="0"/>
              <a:t>)</a:t>
            </a:r>
            <a:endParaRPr lang="en-US" altLang="en-US" b="1" dirty="0" smtClean="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Decrement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 smtClean="0"/>
              <a:t> to allocate stack frame, and increment to free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96901" y="4029808"/>
            <a:ext cx="1706563" cy="2152650"/>
            <a:chOff x="449" y="2477"/>
            <a:chExt cx="1075" cy="1469"/>
          </a:xfrm>
        </p:grpSpPr>
        <p:sp>
          <p:nvSpPr>
            <p:cNvPr id="15397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62"/>
                <a:t>Frame f()</a:t>
              </a:r>
            </a:p>
          </p:txBody>
        </p:sp>
        <p:sp>
          <p:nvSpPr>
            <p:cNvPr id="15398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62"/>
                <a:t>Stack</a:t>
              </a:r>
            </a:p>
          </p:txBody>
        </p:sp>
        <p:sp>
          <p:nvSpPr>
            <p:cNvPr id="15399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84406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2215" b="1"/>
                <a:t>↓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endParaRPr lang="en-US" altLang="en-US" sz="1662"/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477"/>
                <a:t>stack grows downwards</a:t>
              </a:r>
            </a:p>
          </p:txBody>
        </p:sp>
        <p:grpSp>
          <p:nvGrpSpPr>
            <p:cNvPr id="15400" name="Group 10"/>
            <p:cNvGrpSpPr>
              <a:grpSpLocks/>
            </p:cNvGrpSpPr>
            <p:nvPr/>
          </p:nvGrpSpPr>
          <p:grpSpPr bwMode="auto">
            <a:xfrm>
              <a:off x="449" y="2657"/>
              <a:ext cx="331" cy="218"/>
              <a:chOff x="586" y="2484"/>
              <a:chExt cx="259" cy="218"/>
            </a:xfrm>
          </p:grpSpPr>
          <p:sp>
            <p:nvSpPr>
              <p:cNvPr id="15404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5" name="Text Box 12"/>
              <p:cNvSpPr txBox="1">
                <a:spLocks noChangeArrowheads="1"/>
              </p:cNvSpPr>
              <p:nvPr/>
            </p:nvSpPr>
            <p:spPr bwMode="auto">
              <a:xfrm>
                <a:off x="586" y="2484"/>
                <a:ext cx="172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77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</p:grpSp>
        <p:grpSp>
          <p:nvGrpSpPr>
            <p:cNvPr id="15401" name="Group 13"/>
            <p:cNvGrpSpPr>
              <a:grpSpLocks/>
            </p:cNvGrpSpPr>
            <p:nvPr/>
          </p:nvGrpSpPr>
          <p:grpSpPr bwMode="auto">
            <a:xfrm>
              <a:off x="449" y="2974"/>
              <a:ext cx="331" cy="218"/>
              <a:chOff x="586" y="2801"/>
              <a:chExt cx="259" cy="218"/>
            </a:xfrm>
          </p:grpSpPr>
          <p:sp>
            <p:nvSpPr>
              <p:cNvPr id="15402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3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01"/>
                <a:ext cx="172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77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69201" y="4029808"/>
            <a:ext cx="2069452" cy="2152650"/>
            <a:chOff x="2275536" y="3932238"/>
            <a:chExt cx="2069452" cy="2332037"/>
          </a:xfrm>
        </p:grpSpPr>
        <p:grpSp>
          <p:nvGrpSpPr>
            <p:cNvPr id="15387" name="Group 51"/>
            <p:cNvGrpSpPr>
              <a:grpSpLocks/>
            </p:cNvGrpSpPr>
            <p:nvPr/>
          </p:nvGrpSpPr>
          <p:grpSpPr bwMode="auto">
            <a:xfrm>
              <a:off x="2613025" y="3932238"/>
              <a:ext cx="1731963" cy="2332037"/>
              <a:chOff x="1683" y="2477"/>
              <a:chExt cx="1091" cy="1469"/>
            </a:xfrm>
          </p:grpSpPr>
          <p:sp>
            <p:nvSpPr>
              <p:cNvPr id="15389" name="Text Box 17"/>
              <p:cNvSpPr txBox="1">
                <a:spLocks noChangeArrowheads="1"/>
              </p:cNvSpPr>
              <p:nvPr/>
            </p:nvSpPr>
            <p:spPr bwMode="auto">
              <a:xfrm>
                <a:off x="2030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62"/>
                  <a:t>Frame f()</a:t>
                </a:r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2030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62"/>
                  <a:t>Stack</a:t>
                </a:r>
              </a:p>
            </p:txBody>
          </p:sp>
          <p:sp>
            <p:nvSpPr>
              <p:cNvPr id="15391" name="Text Box 19"/>
              <p:cNvSpPr txBox="1">
                <a:spLocks noChangeArrowheads="1"/>
              </p:cNvSpPr>
              <p:nvPr/>
            </p:nvSpPr>
            <p:spPr bwMode="auto">
              <a:xfrm>
                <a:off x="2030" y="3456"/>
                <a:ext cx="744" cy="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84406" rIns="0" bIns="84406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77"/>
                  <a:t>allocate stack frame</a:t>
                </a:r>
              </a:p>
            </p:txBody>
          </p:sp>
          <p:sp>
            <p:nvSpPr>
              <p:cNvPr id="15392" name="Text Box 20"/>
              <p:cNvSpPr txBox="1">
                <a:spLocks noChangeArrowheads="1"/>
              </p:cNvSpPr>
              <p:nvPr/>
            </p:nvSpPr>
            <p:spPr bwMode="auto">
              <a:xfrm>
                <a:off x="2030" y="3111"/>
                <a:ext cx="744" cy="345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62"/>
                  <a:t>Frame g()</a:t>
                </a:r>
              </a:p>
            </p:txBody>
          </p:sp>
          <p:sp>
            <p:nvSpPr>
              <p:cNvPr id="15393" name="Line 22"/>
              <p:cNvSpPr>
                <a:spLocks noChangeShapeType="1"/>
              </p:cNvSpPr>
              <p:nvPr/>
            </p:nvSpPr>
            <p:spPr bwMode="auto">
              <a:xfrm>
                <a:off x="1937" y="3151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4" name="Text Box 23"/>
              <p:cNvSpPr txBox="1">
                <a:spLocks noChangeArrowheads="1"/>
              </p:cNvSpPr>
              <p:nvPr/>
            </p:nvSpPr>
            <p:spPr bwMode="auto">
              <a:xfrm>
                <a:off x="1683" y="3043"/>
                <a:ext cx="25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77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  <p:sp>
            <p:nvSpPr>
              <p:cNvPr id="15395" name="Line 25"/>
              <p:cNvSpPr>
                <a:spLocks noChangeShapeType="1"/>
              </p:cNvSpPr>
              <p:nvPr/>
            </p:nvSpPr>
            <p:spPr bwMode="auto">
              <a:xfrm>
                <a:off x="1937" y="3438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1683" y="3331"/>
                <a:ext cx="25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77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5388" name="Text Box 27"/>
            <p:cNvSpPr txBox="1">
              <a:spLocks noChangeArrowheads="1"/>
            </p:cNvSpPr>
            <p:nvPr/>
          </p:nvSpPr>
          <p:spPr bwMode="auto">
            <a:xfrm rot="16200000">
              <a:off x="1840707" y="4497240"/>
              <a:ext cx="1096963" cy="22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b="1" i="1">
                  <a:solidFill>
                    <a:srgbClr val="FF0000"/>
                  </a:solidFill>
                </a:rPr>
                <a:t>f</a:t>
              </a:r>
              <a:r>
                <a:rPr lang="en-US" altLang="en-US" sz="1477" b="1">
                  <a:solidFill>
                    <a:srgbClr val="FF0000"/>
                  </a:solidFill>
                </a:rPr>
                <a:t> calls </a:t>
              </a:r>
              <a:r>
                <a:rPr lang="en-US" altLang="en-US" sz="1477" b="1" i="1">
                  <a:solidFill>
                    <a:srgbClr val="FF0000"/>
                  </a:solidFill>
                </a:rPr>
                <a:t>g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523421" y="4029808"/>
            <a:ext cx="2036131" cy="2152650"/>
            <a:chOff x="4350143" y="3932238"/>
            <a:chExt cx="2036370" cy="2332037"/>
          </a:xfrm>
        </p:grpSpPr>
        <p:sp>
          <p:nvSpPr>
            <p:cNvPr id="15376" name="Text Box 28"/>
            <p:cNvSpPr txBox="1">
              <a:spLocks noChangeArrowheads="1"/>
            </p:cNvSpPr>
            <p:nvPr/>
          </p:nvSpPr>
          <p:spPr bwMode="auto">
            <a:xfrm rot="16200000">
              <a:off x="3944697" y="5101272"/>
              <a:ext cx="1038225" cy="227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b="1" i="1">
                  <a:solidFill>
                    <a:srgbClr val="FF0000"/>
                  </a:solidFill>
                </a:rPr>
                <a:t>g</a:t>
              </a:r>
              <a:r>
                <a:rPr lang="en-US" altLang="en-US" sz="1477" b="1">
                  <a:solidFill>
                    <a:srgbClr val="FF0000"/>
                  </a:solidFill>
                </a:rPr>
                <a:t> returns</a:t>
              </a:r>
            </a:p>
          </p:txBody>
        </p:sp>
        <p:grpSp>
          <p:nvGrpSpPr>
            <p:cNvPr id="15377" name="Group 52"/>
            <p:cNvGrpSpPr>
              <a:grpSpLocks/>
            </p:cNvGrpSpPr>
            <p:nvPr/>
          </p:nvGrpSpPr>
          <p:grpSpPr bwMode="auto">
            <a:xfrm>
              <a:off x="4627563" y="3932238"/>
              <a:ext cx="1758950" cy="2332037"/>
              <a:chOff x="2915" y="2477"/>
              <a:chExt cx="1108" cy="1469"/>
            </a:xfrm>
          </p:grpSpPr>
          <p:sp>
            <p:nvSpPr>
              <p:cNvPr id="15378" name="Text Box 30"/>
              <p:cNvSpPr txBox="1">
                <a:spLocks noChangeArrowheads="1"/>
              </p:cNvSpPr>
              <p:nvPr/>
            </p:nvSpPr>
            <p:spPr bwMode="auto">
              <a:xfrm>
                <a:off x="3279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62"/>
                  <a:t>Frame f()</a:t>
                </a:r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3279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62"/>
                  <a:t>Stack</a:t>
                </a:r>
              </a:p>
            </p:txBody>
          </p:sp>
          <p:sp>
            <p:nvSpPr>
              <p:cNvPr id="15380" name="Text Box 32"/>
              <p:cNvSpPr txBox="1">
                <a:spLocks noChangeArrowheads="1"/>
              </p:cNvSpPr>
              <p:nvPr/>
            </p:nvSpPr>
            <p:spPr bwMode="auto">
              <a:xfrm>
                <a:off x="3279" y="3111"/>
                <a:ext cx="744" cy="8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84406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2215" b="1"/>
                  <a:t>↑</a:t>
                </a: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endParaRPr lang="en-US" altLang="en-US" sz="1662"/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1477"/>
                  <a:t>free stack frame</a:t>
                </a:r>
              </a:p>
            </p:txBody>
          </p:sp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2915" y="2653"/>
                <a:ext cx="361" cy="218"/>
                <a:chOff x="522" y="2480"/>
                <a:chExt cx="323" cy="218"/>
              </a:xfrm>
            </p:grpSpPr>
            <p:sp>
              <p:nvSpPr>
                <p:cNvPr id="15385" name="Line 34"/>
                <p:cNvSpPr>
                  <a:spLocks noChangeShapeType="1"/>
                </p:cNvSpPr>
                <p:nvPr/>
              </p:nvSpPr>
              <p:spPr bwMode="auto">
                <a:xfrm>
                  <a:off x="758" y="2592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2" y="2480"/>
                  <a:ext cx="229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77" b="1">
                      <a:latin typeface="Consolas" pitchFamily="49" charset="0"/>
                      <a:cs typeface="Consolas" pitchFamily="49" charset="0"/>
                    </a:rPr>
                    <a:t>$fp</a:t>
                  </a:r>
                </a:p>
              </p:txBody>
            </p:sp>
          </p:grpSp>
          <p:grpSp>
            <p:nvGrpSpPr>
              <p:cNvPr id="15382" name="Group 36"/>
              <p:cNvGrpSpPr>
                <a:grpSpLocks/>
              </p:cNvGrpSpPr>
              <p:nvPr/>
            </p:nvGrpSpPr>
            <p:grpSpPr bwMode="auto">
              <a:xfrm>
                <a:off x="2915" y="2973"/>
                <a:ext cx="362" cy="218"/>
                <a:chOff x="521" y="2800"/>
                <a:chExt cx="324" cy="218"/>
              </a:xfrm>
            </p:grpSpPr>
            <p:sp>
              <p:nvSpPr>
                <p:cNvPr id="15383" name="Line 37"/>
                <p:cNvSpPr>
                  <a:spLocks noChangeShapeType="1"/>
                </p:cNvSpPr>
                <p:nvPr/>
              </p:nvSpPr>
              <p:spPr bwMode="auto">
                <a:xfrm>
                  <a:off x="758" y="2908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1" y="2800"/>
                  <a:ext cx="240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77" b="1">
                      <a:latin typeface="Consolas" pitchFamily="49" charset="0"/>
                      <a:cs typeface="Consolas" pitchFamily="49" charset="0"/>
                    </a:rPr>
                    <a:t>$sp</a:t>
                  </a:r>
                </a:p>
              </p:txBody>
            </p:sp>
          </p:grp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559551" y="4409345"/>
            <a:ext cx="1985963" cy="1844923"/>
            <a:chOff x="6386513" y="4343400"/>
            <a:chExt cx="1985963" cy="1999294"/>
          </a:xfrm>
        </p:grpSpPr>
        <p:sp>
          <p:nvSpPr>
            <p:cNvPr id="15368" name="Line 2"/>
            <p:cNvSpPr>
              <a:spLocks noChangeShapeType="1"/>
            </p:cNvSpPr>
            <p:nvPr/>
          </p:nvSpPr>
          <p:spPr bwMode="auto">
            <a:xfrm>
              <a:off x="6386513" y="4937126"/>
              <a:ext cx="801688" cy="1281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3"/>
            <p:cNvSpPr>
              <a:spLocks noChangeShapeType="1"/>
            </p:cNvSpPr>
            <p:nvPr/>
          </p:nvSpPr>
          <p:spPr bwMode="auto">
            <a:xfrm>
              <a:off x="6386513" y="4343401"/>
              <a:ext cx="803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Text Box 44"/>
            <p:cNvSpPr txBox="1">
              <a:spLocks noChangeArrowheads="1"/>
            </p:cNvSpPr>
            <p:nvPr/>
          </p:nvSpPr>
          <p:spPr bwMode="auto">
            <a:xfrm>
              <a:off x="7189788" y="5656632"/>
              <a:ext cx="1182688" cy="5632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dirty="0" err="1"/>
                <a:t>Args</a:t>
              </a:r>
              <a:r>
                <a:rPr lang="en-US" altLang="en-US" sz="1477" dirty="0"/>
                <a:t> for nested calls</a:t>
              </a:r>
            </a:p>
          </p:txBody>
        </p:sp>
        <p:sp>
          <p:nvSpPr>
            <p:cNvPr id="15371" name="Text Box 45"/>
            <p:cNvSpPr txBox="1">
              <a:spLocks noChangeArrowheads="1"/>
            </p:cNvSpPr>
            <p:nvPr/>
          </p:nvSpPr>
          <p:spPr bwMode="auto">
            <a:xfrm>
              <a:off x="7189788" y="5107173"/>
              <a:ext cx="1182688" cy="55302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dirty="0"/>
                <a:t>Saved registers</a:t>
              </a:r>
            </a:p>
          </p:txBody>
        </p:sp>
        <p:sp>
          <p:nvSpPr>
            <p:cNvPr id="15372" name="Text Box 46"/>
            <p:cNvSpPr txBox="1">
              <a:spLocks noChangeArrowheads="1"/>
            </p:cNvSpPr>
            <p:nvPr/>
          </p:nvSpPr>
          <p:spPr bwMode="auto">
            <a:xfrm>
              <a:off x="7189788" y="4343400"/>
              <a:ext cx="1182688" cy="78163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dirty="0"/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dirty="0"/>
                <a:t>stack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77" dirty="0"/>
                <a:t>variables</a:t>
              </a:r>
            </a:p>
          </p:txBody>
        </p:sp>
        <p:grpSp>
          <p:nvGrpSpPr>
            <p:cNvPr id="15373" name="Group 47"/>
            <p:cNvGrpSpPr>
              <a:grpSpLocks/>
            </p:cNvGrpSpPr>
            <p:nvPr/>
          </p:nvGrpSpPr>
          <p:grpSpPr bwMode="auto">
            <a:xfrm>
              <a:off x="6531279" y="5996618"/>
              <a:ext cx="575430" cy="346076"/>
              <a:chOff x="496" y="2798"/>
              <a:chExt cx="349" cy="218"/>
            </a:xfrm>
          </p:grpSpPr>
          <p:sp>
            <p:nvSpPr>
              <p:cNvPr id="15374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5" name="Text Box 49"/>
              <p:cNvSpPr txBox="1">
                <a:spLocks noChangeArrowheads="1"/>
              </p:cNvSpPr>
              <p:nvPr/>
            </p:nvSpPr>
            <p:spPr bwMode="auto">
              <a:xfrm>
                <a:off x="496" y="2798"/>
                <a:ext cx="262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77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28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82" y="1036095"/>
            <a:ext cx="8583443" cy="5264394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 leaf function does its work without calling any function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Example of leaf functions are: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tolower</a:t>
            </a:r>
            <a:endParaRPr lang="en-US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 leaf function can freely modify some registers: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Argument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$a0 - $a3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Result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$v0 - $v1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Temporary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$t0 - $t9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These registers can be modified without saving their old values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 leaf function does not need a stack frame if …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Its variables can fit in temporary registers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 leaf function allocates a stack frame only if …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It requires additional space for its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815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83" y="1036094"/>
            <a:ext cx="8641049" cy="526439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 </a:t>
            </a:r>
            <a:r>
              <a:rPr lang="en-US" dirty="0" smtClean="0"/>
              <a:t>non-leaf </a:t>
            </a:r>
            <a:r>
              <a:rPr lang="en-US" dirty="0"/>
              <a:t>function </a:t>
            </a:r>
            <a:r>
              <a:rPr lang="en-US" dirty="0" smtClean="0"/>
              <a:t>is a function that calls other functions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 non-leaf function must allocate a stack frame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Stack frame size is computed by the programmer (compiler)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To allocate a stack frame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 …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Decrement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N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must be multiple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/>
              <a:t> bytes to have registers aligned in memory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In our examples, only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will be used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dirty="0" smtClean="0"/>
              <a:t> is not needed)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Must save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 before making a function call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Must save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$s0-$s7</a:t>
            </a:r>
            <a:r>
              <a:rPr lang="en-US" dirty="0" smtClean="0"/>
              <a:t> if their values are going to be modified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Other registers can also be preserved (if needed)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Additional space for local variables can be allocated (if needed)</a:t>
            </a:r>
          </a:p>
        </p:txBody>
      </p:sp>
    </p:spTree>
    <p:extLst>
      <p:ext uri="{BB962C8B-B14F-4D97-AF65-F5344CB8AC3E}">
        <p14:creationId xmlns:p14="http://schemas.microsoft.com/office/powerpoint/2010/main" val="33465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Function Call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82" y="1036094"/>
            <a:ext cx="8641050" cy="521121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To make a function call …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Make sure that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</a:t>
            </a:r>
            <a:r>
              <a:rPr lang="en-US" dirty="0" smtClean="0"/>
              <a:t>is saved </a:t>
            </a:r>
            <a:r>
              <a:rPr lang="en-US" dirty="0"/>
              <a:t>before making a function </a:t>
            </a:r>
            <a:r>
              <a:rPr lang="en-US" dirty="0" smtClean="0"/>
              <a:t>call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Pass argumen</a:t>
            </a:r>
            <a:r>
              <a:rPr lang="en-US" dirty="0"/>
              <a:t>ts in registers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dirty="0"/>
              <a:t> thru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endParaRPr lang="en-US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Pass additional arguments on the stack (if needed)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instruction to make a function call 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modifies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To return from a function …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Place the function results in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  <a:r>
              <a:rPr lang="en-US" dirty="0"/>
              <a:t> and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$v1</a:t>
            </a:r>
            <a:r>
              <a:rPr lang="en-US" dirty="0"/>
              <a:t> (if any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Restore all registers that were saved upon </a:t>
            </a:r>
            <a:r>
              <a:rPr lang="en-US" dirty="0" smtClean="0"/>
              <a:t>function entry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1846" dirty="0"/>
              <a:t>Load the register values that were saved on the stack (if any)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Free the stack </a:t>
            </a:r>
            <a:r>
              <a:rPr lang="en-US" dirty="0" smtClean="0"/>
              <a:t>frame: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N</a:t>
            </a:r>
            <a:r>
              <a:rPr lang="en-US" dirty="0" smtClean="0"/>
              <a:t> (stack frame =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Jump to the return address: 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/>
              <a:t>(return to caller)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Functions, Function </a:t>
            </a:r>
            <a:r>
              <a:rPr lang="en-US" altLang="en-US" dirty="0"/>
              <a:t>Call and Return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Preserving Registers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Allocating a Local Array on the Stack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Examples: Bubble Sort and </a:t>
            </a:r>
            <a:r>
              <a:rPr lang="en-US" altLang="en-US" dirty="0" smtClean="0"/>
              <a:t>Recursion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9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Preserving Registers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36029"/>
            <a:ext cx="8756650" cy="90414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 smtClean="0"/>
              <a:t>The MIPS software specifies which registers must be preserved across a function call, and which ones are not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9563" y="2047144"/>
          <a:ext cx="8640762" cy="2338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9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410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Must be Preserved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2186" marB="421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Not preserved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2186" marB="4218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Return address: </a:t>
                      </a:r>
                      <a:r>
                        <a:rPr lang="en-US" sz="1800" b="1" dirty="0" smtClean="0"/>
                        <a:t>$</a:t>
                      </a:r>
                      <a:r>
                        <a:rPr lang="en-US" sz="1800" b="1" dirty="0" err="1" smtClean="0"/>
                        <a:t>ra</a:t>
                      </a:r>
                      <a:endParaRPr lang="en-US" sz="1800" b="1" dirty="0" smtClean="0"/>
                    </a:p>
                  </a:txBody>
                  <a:tcPr marL="91437" marR="91437" marT="42186" marB="421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Argument registers: </a:t>
                      </a:r>
                      <a:r>
                        <a:rPr lang="en-US" sz="1800" b="1" dirty="0" smtClean="0"/>
                        <a:t>$a0</a:t>
                      </a:r>
                      <a:r>
                        <a:rPr lang="en-US" sz="1800" dirty="0" smtClean="0"/>
                        <a:t> to </a:t>
                      </a:r>
                      <a:r>
                        <a:rPr lang="en-US" sz="1800" b="1" dirty="0" smtClean="0"/>
                        <a:t>$a3</a:t>
                      </a:r>
                    </a:p>
                  </a:txBody>
                  <a:tcPr marL="91437" marR="91437" marT="42186" marB="4218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1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Stack pointer: </a:t>
                      </a:r>
                      <a:r>
                        <a:rPr lang="en-US" sz="1800" b="1" dirty="0" smtClean="0"/>
                        <a:t>$</a:t>
                      </a:r>
                      <a:r>
                        <a:rPr lang="en-US" sz="1800" b="1" dirty="0" err="1" smtClean="0"/>
                        <a:t>sp</a:t>
                      </a:r>
                      <a:endParaRPr lang="en-US" sz="1800" b="1" dirty="0"/>
                    </a:p>
                  </a:txBody>
                  <a:tcPr marL="91437" marR="91437" marT="42186" marB="421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Value</a:t>
                      </a:r>
                      <a:r>
                        <a:rPr lang="en-US" sz="1800" baseline="0" dirty="0" smtClean="0"/>
                        <a:t> registers: </a:t>
                      </a:r>
                      <a:r>
                        <a:rPr lang="en-US" sz="1800" b="1" baseline="0" dirty="0" smtClean="0"/>
                        <a:t>$v0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b="1" baseline="0" dirty="0" smtClean="0"/>
                        <a:t>$v1</a:t>
                      </a:r>
                      <a:endParaRPr lang="en-US" sz="1800" b="1" dirty="0" smtClean="0"/>
                    </a:p>
                  </a:txBody>
                  <a:tcPr marL="91437" marR="91437" marT="42186" marB="4218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Saved registers: </a:t>
                      </a:r>
                      <a:r>
                        <a:rPr lang="en-US" sz="1800" b="1" dirty="0" smtClean="0"/>
                        <a:t>$s0</a:t>
                      </a:r>
                      <a:r>
                        <a:rPr lang="en-US" sz="1800" dirty="0" smtClean="0"/>
                        <a:t> to </a:t>
                      </a:r>
                      <a:r>
                        <a:rPr lang="en-US" sz="1800" b="1" dirty="0" smtClean="0"/>
                        <a:t>$s7 </a:t>
                      </a:r>
                      <a:r>
                        <a:rPr lang="en-US" sz="1800" dirty="0" smtClean="0"/>
                        <a:t>and </a:t>
                      </a:r>
                      <a:r>
                        <a:rPr lang="en-US" sz="1800" b="1" dirty="0" smtClean="0"/>
                        <a:t>$</a:t>
                      </a:r>
                      <a:r>
                        <a:rPr lang="en-US" sz="1800" b="1" dirty="0" err="1" smtClean="0"/>
                        <a:t>fp</a:t>
                      </a:r>
                      <a:endParaRPr lang="en-US" sz="1800" b="0" dirty="0" smtClean="0"/>
                    </a:p>
                  </a:txBody>
                  <a:tcPr marL="91437" marR="91437" marT="42186" marB="421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Temporary</a:t>
                      </a:r>
                      <a:r>
                        <a:rPr lang="en-US" sz="1800" baseline="0" dirty="0" smtClean="0"/>
                        <a:t> registers: </a:t>
                      </a:r>
                      <a:r>
                        <a:rPr lang="en-US" sz="1800" b="1" baseline="0" dirty="0" smtClean="0"/>
                        <a:t>$t0</a:t>
                      </a:r>
                      <a:r>
                        <a:rPr lang="en-US" sz="1800" baseline="0" dirty="0" smtClean="0"/>
                        <a:t> to </a:t>
                      </a:r>
                      <a:r>
                        <a:rPr lang="en-US" sz="1800" b="1" baseline="0" dirty="0" smtClean="0"/>
                        <a:t>$t9</a:t>
                      </a:r>
                      <a:endParaRPr lang="en-US" sz="1800" b="1" dirty="0" smtClean="0"/>
                    </a:p>
                  </a:txBody>
                  <a:tcPr marL="91437" marR="91437" marT="42186" marB="4218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11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Stack above the stack pointer</a:t>
                      </a:r>
                      <a:endParaRPr lang="en-US" sz="1800" dirty="0"/>
                    </a:p>
                  </a:txBody>
                  <a:tcPr marL="91437" marR="91437" marT="42186" marB="4218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Stack below the stack pointer</a:t>
                      </a:r>
                      <a:endParaRPr lang="en-US" sz="1800" dirty="0"/>
                    </a:p>
                  </a:txBody>
                  <a:tcPr marL="91437" marR="91437" marT="42186" marB="4218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4385897"/>
            <a:ext cx="8756650" cy="191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923"/>
              </a:spcBef>
              <a:defRPr/>
            </a:pPr>
            <a:r>
              <a:rPr lang="en-US" altLang="en-US" sz="2215" kern="0" dirty="0"/>
              <a:t>Caller saves register </a:t>
            </a:r>
            <a:r>
              <a:rPr lang="en-US" altLang="en-US" sz="2215" b="1" kern="0" dirty="0"/>
              <a:t>$</a:t>
            </a:r>
            <a:r>
              <a:rPr lang="en-US" altLang="en-US" sz="2215" b="1" kern="0" dirty="0" err="1"/>
              <a:t>ra</a:t>
            </a:r>
            <a:r>
              <a:rPr lang="en-US" altLang="en-US" sz="2215" b="1" kern="0" dirty="0"/>
              <a:t> </a:t>
            </a:r>
            <a:r>
              <a:rPr lang="en-US" altLang="en-US" sz="2215" kern="0" dirty="0"/>
              <a:t>before making a function call</a:t>
            </a:r>
          </a:p>
          <a:p>
            <a:pPr eaLnBrk="1" hangingPunct="1">
              <a:lnSpc>
                <a:spcPct val="120000"/>
              </a:lnSpc>
              <a:spcBef>
                <a:spcPts val="923"/>
              </a:spcBef>
              <a:defRPr/>
            </a:pPr>
            <a:r>
              <a:rPr lang="en-US" altLang="en-US" sz="2215" kern="0" dirty="0"/>
              <a:t>A </a:t>
            </a:r>
            <a:r>
              <a:rPr lang="en-US" altLang="en-US" sz="2215" kern="0" dirty="0" err="1"/>
              <a:t>callee</a:t>
            </a:r>
            <a:r>
              <a:rPr lang="en-US" altLang="en-US" sz="2215" kern="0" dirty="0"/>
              <a:t> function must preserve </a:t>
            </a:r>
            <a:r>
              <a:rPr lang="en-US" altLang="en-US" sz="2215" b="1" kern="0" dirty="0"/>
              <a:t>$</a:t>
            </a:r>
            <a:r>
              <a:rPr lang="en-US" altLang="en-US" sz="2215" b="1" kern="0" dirty="0" err="1"/>
              <a:t>sp</a:t>
            </a:r>
            <a:r>
              <a:rPr lang="en-US" altLang="en-US" sz="2215" kern="0" dirty="0"/>
              <a:t>, </a:t>
            </a:r>
            <a:r>
              <a:rPr lang="en-US" altLang="en-US" sz="2215" b="1" kern="0" dirty="0"/>
              <a:t>$s0</a:t>
            </a:r>
            <a:r>
              <a:rPr lang="en-US" altLang="en-US" sz="2215" kern="0" dirty="0"/>
              <a:t> to </a:t>
            </a:r>
            <a:r>
              <a:rPr lang="en-US" altLang="en-US" sz="2215" b="1" kern="0" dirty="0"/>
              <a:t>$s7</a:t>
            </a:r>
            <a:r>
              <a:rPr lang="en-US" altLang="en-US" sz="2215" kern="0" dirty="0"/>
              <a:t>, and </a:t>
            </a:r>
            <a:r>
              <a:rPr lang="en-US" altLang="en-US" sz="2215" b="1" kern="0" dirty="0"/>
              <a:t>$fp</a:t>
            </a:r>
            <a:r>
              <a:rPr lang="en-US" altLang="en-US" sz="2215" kern="0" dirty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923"/>
              </a:spcBef>
              <a:defRPr/>
            </a:pPr>
            <a:r>
              <a:rPr lang="en-US" altLang="en-US" sz="2215" kern="0" dirty="0"/>
              <a:t>If needed, the caller can save argument registers </a:t>
            </a:r>
            <a:r>
              <a:rPr lang="en-US" altLang="en-US" sz="2215" b="1" kern="0" dirty="0"/>
              <a:t>$a0</a:t>
            </a:r>
            <a:r>
              <a:rPr lang="en-US" altLang="en-US" sz="2215" kern="0" dirty="0"/>
              <a:t> to </a:t>
            </a:r>
            <a:r>
              <a:rPr lang="en-US" altLang="en-US" sz="2215" b="1" kern="0" dirty="0"/>
              <a:t>$a3</a:t>
            </a:r>
            <a:r>
              <a:rPr lang="en-US" altLang="en-US" sz="2215" kern="0" dirty="0"/>
              <a:t>. However, the </a:t>
            </a:r>
            <a:r>
              <a:rPr lang="en-US" altLang="en-US" sz="2215" kern="0" dirty="0" err="1"/>
              <a:t>callee</a:t>
            </a:r>
            <a:r>
              <a:rPr lang="en-US" altLang="en-US" sz="2215" kern="0" dirty="0"/>
              <a:t> function is free to modify them.</a:t>
            </a:r>
          </a:p>
        </p:txBody>
      </p:sp>
    </p:spTree>
    <p:extLst>
      <p:ext uri="{BB962C8B-B14F-4D97-AF65-F5344CB8AC3E}">
        <p14:creationId xmlns:p14="http://schemas.microsoft.com/office/powerpoint/2010/main" val="17269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Preserving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A function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calls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/>
              <a:t> twice as shown below. We don't know what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/>
              <a:t> does, or which registers are used in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We only know that function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/>
              <a:t> receives two integer arguments and returns one integer result.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Translate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(a, b));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+ d;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Functions, Function </a:t>
            </a:r>
            <a:r>
              <a:rPr lang="en-US" altLang="en-US" dirty="0">
                <a:solidFill>
                  <a:srgbClr val="FF0000"/>
                </a:solidFill>
              </a:rPr>
              <a:t>Call and Return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Allocating a Local Array on the Stack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Examples: Bubble Sort and </a:t>
            </a:r>
            <a:r>
              <a:rPr lang="en-US" altLang="en-US" dirty="0" smtClean="0"/>
              <a:t>Recursion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Preserving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5" y="1114425"/>
            <a:ext cx="8169275" cy="104775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b));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a + d;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4276" name="Content Placeholder 2"/>
          <p:cNvSpPr txBox="1">
            <a:spLocks/>
          </p:cNvSpPr>
          <p:nvPr/>
        </p:nvSpPr>
        <p:spPr bwMode="auto">
          <a:xfrm>
            <a:off x="482600" y="2219325"/>
            <a:ext cx="81788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f:	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-12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 = 12 bytes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4($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caller-saved)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$a1, 8($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save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(caller-saved)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g(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8($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$a0 =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move	$a1, $v0	# $a1 = g(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g(b, g(</a:t>
            </a:r>
            <a:r>
              <a:rPr lang="en-US" alt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$a0, 4($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$a0 =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$v0, $a0, $v0	# $v0 = a +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# restore $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stack frame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to caller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Functions, Function </a:t>
            </a:r>
            <a:r>
              <a:rPr lang="en-US" altLang="en-US" dirty="0"/>
              <a:t>Call and Return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Allocating a Local Array on the Stack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Examples: Bubble Sort and </a:t>
            </a:r>
            <a:r>
              <a:rPr lang="en-US" altLang="en-US" dirty="0" smtClean="0"/>
              <a:t>Recursion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33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Allocating a Local Array on the Stack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50826" y="1036028"/>
            <a:ext cx="5127625" cy="212773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923"/>
              </a:spcBef>
            </a:pPr>
            <a:r>
              <a:rPr lang="en-US" altLang="en-US" smtClean="0"/>
              <a:t>In some languages, an array can be allocated on the stack</a:t>
            </a:r>
          </a:p>
          <a:p>
            <a:pPr>
              <a:lnSpc>
                <a:spcPct val="110000"/>
              </a:lnSpc>
              <a:spcBef>
                <a:spcPts val="923"/>
              </a:spcBef>
            </a:pPr>
            <a:r>
              <a:rPr lang="en-US" altLang="en-US" smtClean="0"/>
              <a:t>The programmer (or compiler) must allocate a stack frame with sufficient space for the local array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54051" y="3216521"/>
            <a:ext cx="4494213" cy="308463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void foo (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// allocate on the stack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array[n];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// generate random array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random (array, n);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// print array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print  (array, n);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435600" y="1143000"/>
            <a:ext cx="3398838" cy="1062404"/>
            <a:chOff x="5436106" y="951899"/>
            <a:chExt cx="3398812" cy="1152141"/>
          </a:xfrm>
        </p:grpSpPr>
        <p:sp>
          <p:nvSpPr>
            <p:cNvPr id="22547" name="TextBox 18"/>
            <p:cNvSpPr txBox="1">
              <a:spLocks noChangeArrowheads="1"/>
            </p:cNvSpPr>
            <p:nvPr/>
          </p:nvSpPr>
          <p:spPr bwMode="auto">
            <a:xfrm>
              <a:off x="6357818" y="951899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of Parent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69514" y="1845007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9" name="TextBox 26"/>
            <p:cNvSpPr txBox="1">
              <a:spLocks noChangeArrowheads="1"/>
            </p:cNvSpPr>
            <p:nvPr/>
          </p:nvSpPr>
          <p:spPr bwMode="auto">
            <a:xfrm>
              <a:off x="5436106" y="1585576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435600" y="5103935"/>
            <a:ext cx="3398838" cy="1090246"/>
            <a:chOff x="5436105" y="5243623"/>
            <a:chExt cx="3398812" cy="1180941"/>
          </a:xfrm>
        </p:grpSpPr>
        <p:sp>
          <p:nvSpPr>
            <p:cNvPr id="22544" name="TextBox 28"/>
            <p:cNvSpPr txBox="1">
              <a:spLocks noChangeArrowheads="1"/>
            </p:cNvSpPr>
            <p:nvPr/>
          </p:nvSpPr>
          <p:spPr bwMode="auto">
            <a:xfrm>
              <a:off x="6357817" y="5243623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of Child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069513" y="6165836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Box 30"/>
            <p:cNvSpPr txBox="1">
              <a:spLocks noChangeArrowheads="1"/>
            </p:cNvSpPr>
            <p:nvPr/>
          </p:nvSpPr>
          <p:spPr bwMode="auto">
            <a:xfrm>
              <a:off x="5436105" y="5906100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435596" y="2073519"/>
            <a:ext cx="3405138" cy="3163766"/>
            <a:chOff x="5436107" y="1960020"/>
            <a:chExt cx="3405113" cy="3427619"/>
          </a:xfrm>
        </p:grpSpPr>
        <p:sp>
          <p:nvSpPr>
            <p:cNvPr id="22" name="TextBox 6"/>
            <p:cNvSpPr txBox="1">
              <a:spLocks noChangeArrowheads="1"/>
            </p:cNvSpPr>
            <p:nvPr/>
          </p:nvSpPr>
          <p:spPr bwMode="auto">
            <a:xfrm>
              <a:off x="6364120" y="3921236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 dirty="0">
                  <a:latin typeface="Consolas" pitchFamily="49" charset="0"/>
                  <a:cs typeface="Consolas" pitchFamily="49" charset="0"/>
                </a:rPr>
                <a:t>Saved $a0</a:t>
              </a:r>
            </a:p>
          </p:txBody>
        </p:sp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362164" y="4361603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 dirty="0">
                  <a:latin typeface="Consolas" pitchFamily="49" charset="0"/>
                  <a:cs typeface="Consolas" pitchFamily="49" charset="0"/>
                </a:rPr>
                <a:t>Saved $</a:t>
              </a:r>
              <a:r>
                <a:rPr lang="en-US" altLang="en-US" sz="2215" b="1" dirty="0" err="1">
                  <a:latin typeface="Consolas" pitchFamily="49" charset="0"/>
                  <a:cs typeface="Consolas" pitchFamily="49" charset="0"/>
                </a:rPr>
                <a:t>ra</a:t>
              </a:r>
              <a:endParaRPr lang="en-US" altLang="en-US" sz="2215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536" name="TextBox 5"/>
            <p:cNvSpPr txBox="1">
              <a:spLocks noChangeArrowheads="1"/>
            </p:cNvSpPr>
            <p:nvPr/>
          </p:nvSpPr>
          <p:spPr bwMode="auto">
            <a:xfrm>
              <a:off x="6357818" y="1972510"/>
              <a:ext cx="2477100" cy="1948727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sz="2215" b="1" dirty="0">
                  <a:latin typeface="Consolas" pitchFamily="49" charset="0"/>
                  <a:cs typeface="Consolas" pitchFamily="49" charset="0"/>
                </a:rPr>
                <a:t> array[n]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 dirty="0">
                  <a:latin typeface="Consolas" pitchFamily="49" charset="0"/>
                  <a:cs typeface="Consolas" pitchFamily="49" charset="0"/>
                </a:rPr>
                <a:t>n × 4 bytes</a:t>
              </a:r>
            </a:p>
          </p:txBody>
        </p:sp>
        <p:sp>
          <p:nvSpPr>
            <p:cNvPr id="22537" name="TextBox 6"/>
            <p:cNvSpPr txBox="1">
              <a:spLocks noChangeArrowheads="1"/>
            </p:cNvSpPr>
            <p:nvPr/>
          </p:nvSpPr>
          <p:spPr bwMode="auto">
            <a:xfrm>
              <a:off x="6357818" y="4811198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215" b="1" dirty="0">
                  <a:latin typeface="Consolas" pitchFamily="49" charset="0"/>
                  <a:cs typeface="Consolas" pitchFamily="49" charset="0"/>
                </a:rPr>
                <a:t>Parent $</a:t>
              </a:r>
              <a:r>
                <a:rPr lang="en-US" altLang="en-US" sz="2215" b="1" dirty="0" err="1">
                  <a:latin typeface="Consolas" pitchFamily="49" charset="0"/>
                  <a:cs typeface="Consolas" pitchFamily="49" charset="0"/>
                </a:rPr>
                <a:t>sp</a:t>
              </a:r>
              <a:endParaRPr lang="en-US" altLang="en-US" sz="2215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2539" name="Group 23"/>
            <p:cNvGrpSpPr>
              <a:grpSpLocks/>
            </p:cNvGrpSpPr>
            <p:nvPr/>
          </p:nvGrpSpPr>
          <p:grpSpPr bwMode="auto">
            <a:xfrm>
              <a:off x="5436107" y="4869175"/>
              <a:ext cx="921711" cy="518464"/>
              <a:chOff x="5263285" y="5675673"/>
              <a:chExt cx="921711" cy="518464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5896693" y="5935360"/>
                <a:ext cx="28892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43" name="TextBox 13"/>
              <p:cNvSpPr txBox="1">
                <a:spLocks noChangeArrowheads="1"/>
              </p:cNvSpPr>
              <p:nvPr/>
            </p:nvSpPr>
            <p:spPr bwMode="auto">
              <a:xfrm>
                <a:off x="5263285" y="5675673"/>
                <a:ext cx="633676" cy="518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215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358438" y="1960020"/>
              <a:ext cx="2476480" cy="328314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457317" y="3140422"/>
              <a:ext cx="3081522" cy="72071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215" dirty="0">
                  <a:latin typeface="+mn-lt"/>
                  <a:cs typeface="Consolas" panose="020B0609020204030204" pitchFamily="49" charset="0"/>
                </a:rPr>
                <a:t>Stack Frame of </a:t>
              </a:r>
              <a:r>
                <a:rPr lang="en-US" sz="2215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7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foo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93676" y="1036029"/>
            <a:ext cx="8813800" cy="52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foo:	# $a0 =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$t0, $a0, 2	# $t0 = n*4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$t0, $t0, 12	# $t0 = n*4 + 12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move   $t1,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$t1 = parent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$t0	# allocate stack frame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$t1, 0($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parent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4($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$a0, 8($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move   $a1, $a0	# $a1 =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$a0,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12	# $a0 =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+ 12 = 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random	# call function random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$a0,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12	# $a0 =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+ 12 = 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$a1, 8($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$a1 =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print	# call function print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4($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restore parent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22952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Remarks on Function foo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93676" y="1088782"/>
            <a:ext cx="8813800" cy="5212373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smtClean="0"/>
              <a:t>Function starts by computing its frame size: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n×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b="1" dirty="0"/>
              <a:t> </a:t>
            </a:r>
            <a:r>
              <a:rPr lang="en-US" altLang="en-US" dirty="0" smtClean="0"/>
              <a:t>bytes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altLang="en-US" sz="2031" dirty="0"/>
              <a:t>Local array is 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n×4</a:t>
            </a:r>
            <a:r>
              <a:rPr lang="en-US" altLang="en-US" sz="2031" dirty="0"/>
              <a:t> bytes and the saved registers are 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sz="2031" dirty="0"/>
              <a:t> bytes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/>
              <a:t>Allocates its own stack frame: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= 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-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altLang="en-US" sz="2031" dirty="0"/>
              <a:t>Address of local stack array becomes: </a:t>
            </a:r>
            <a:r>
              <a:rPr lang="en-US" altLang="en-US" sz="2031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031" b="1" dirty="0" err="1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sz="2031" b="1" dirty="0">
                <a:latin typeface="Consolas" panose="020B0609020204030204" pitchFamily="49" charset="0"/>
                <a:cs typeface="Consolas" panose="020B0609020204030204" pitchFamily="49" charset="0"/>
              </a:rPr>
              <a:t> + 12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smtClean="0"/>
              <a:t>Saves parent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dirty="0" smtClean="0"/>
              <a:t> and registers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dirty="0" smtClean="0"/>
              <a:t>on the stack</a:t>
            </a:r>
            <a:endParaRPr lang="en-US" alt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smtClean="0"/>
              <a:t>Function </a:t>
            </a:r>
            <a:r>
              <a:rPr lang="en-US" altLang="en-US" b="1" dirty="0" smtClean="0"/>
              <a:t>foo</a:t>
            </a:r>
            <a:r>
              <a:rPr lang="en-US" altLang="en-US" dirty="0" smtClean="0"/>
              <a:t> makes two calls to functions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random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print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altLang="en-US" sz="2031" dirty="0"/>
              <a:t>Address of the stack array is passed in </a:t>
            </a:r>
            <a:r>
              <a:rPr lang="en-US" altLang="en-US" sz="2031" b="1" dirty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031" dirty="0"/>
              <a:t> and </a:t>
            </a:r>
            <a:r>
              <a:rPr lang="en-US" altLang="en-US" sz="2031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sz="2031" dirty="0"/>
              <a:t> is passed in </a:t>
            </a:r>
            <a:r>
              <a:rPr lang="en-US" altLang="en-US" sz="2031" b="1" dirty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smtClean="0"/>
              <a:t>Just before returning: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altLang="en-US" sz="2031" dirty="0"/>
              <a:t>Function </a:t>
            </a:r>
            <a:r>
              <a:rPr lang="en-US" altLang="en-US" sz="2031" b="1" dirty="0"/>
              <a:t>foo</a:t>
            </a:r>
            <a:r>
              <a:rPr lang="en-US" altLang="en-US" sz="2031" dirty="0"/>
              <a:t> restores the saved registers: parent 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31" dirty="0"/>
              <a:t> and 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31" dirty="0"/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altLang="en-US" sz="2031" dirty="0"/>
              <a:t>Stack frame is freed by restoring 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31" dirty="0"/>
              <a:t>: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$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2031" dirty="0"/>
          </a:p>
        </p:txBody>
      </p:sp>
    </p:spTree>
    <p:extLst>
      <p:ext uri="{BB962C8B-B14F-4D97-AF65-F5344CB8AC3E}">
        <p14:creationId xmlns:p14="http://schemas.microsoft.com/office/powerpoint/2010/main" val="1451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dirty="0" smtClean="0"/>
              <a:t>Functions, Function </a:t>
            </a:r>
            <a:r>
              <a:rPr lang="en-US" altLang="en-US" dirty="0"/>
              <a:t>Call and Return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/>
              <a:t>Allocating a Local Array on the Stack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Examples: Bubble Sort and </a:t>
            </a:r>
            <a:r>
              <a:rPr lang="en-US" altLang="en-US" dirty="0" smtClean="0">
                <a:solidFill>
                  <a:srgbClr val="FF0000"/>
                </a:solidFill>
              </a:rPr>
              <a:t>Recursion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Bubble Sort (Leaf Function)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36261" y="1036095"/>
            <a:ext cx="8871478" cy="526439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swapped, i, temp;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do {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n = n-1;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swapped = 0;	// false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for (i=0; i&lt;n; i++) {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if (A[i] &gt; A[i+1]) {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  temp = A[i];	// swap A[i]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  A[i] = A[i+1];	// with A[i+1]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  A[i+1] = temp;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  swapped = 1;	// true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} while (swapped);</a:t>
            </a:r>
          </a:p>
          <a:p>
            <a:pPr eaLnBrk="1" hangingPunct="1">
              <a:spcBef>
                <a:spcPts val="277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29607" y="5078556"/>
            <a:ext cx="4146550" cy="106240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2273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2273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227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Worst case Performance	</a:t>
            </a:r>
            <a:r>
              <a:rPr lang="en-US" altLang="en-US" sz="2215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215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215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Best case Performance	</a:t>
            </a:r>
            <a:r>
              <a:rPr lang="en-US" altLang="en-US" sz="2215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215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215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745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Bubble Sort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50825" y="1036095"/>
            <a:ext cx="8756650" cy="52650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:		# $a0 = &amp;A, $a1 = n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do: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$a1, $a1, -1	# n = n-1 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blez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$a1, L2	# branch if (n &lt;= 0)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move	$t0, $a0	# $t0 = &amp;A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li	$t1, 0	# $t1 = swapped = 0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li	$t2, 0	# $t2 = i = 0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for: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$t3, 0($t0)	# $t3 = A[i]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$t4, 4($t0)	# $t4 = A[i+1]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ble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$t3, $t4, L1	# branch if (A[i] &lt;= A[i+1])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$t4, 0($t0)	# A[i] = $t4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$t3, 4($t0)	# A[i+1] = $t3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li	$t1, 1	# swapped = 1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L1: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$t2, $t2, 1	# i++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$t0, $t0, 4	# $t0 = &amp;A[i]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$t2, $a1, for	# branch if (i != n)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$t1, do	# branch if (swapped)</a:t>
            </a:r>
          </a:p>
          <a:p>
            <a:pPr eaLnBrk="1" hangingPunct="1">
              <a:spcBef>
                <a:spcPts val="185"/>
              </a:spcBef>
              <a:buNone/>
              <a:tabLst>
                <a:tab pos="741503" algn="l"/>
                <a:tab pos="1658857" algn="l"/>
                <a:tab pos="3977153" algn="l"/>
              </a:tabLst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L2:	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39944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Selection Sort (non-Leaf </a:t>
            </a:r>
            <a:r>
              <a:rPr lang="en-US" altLang="en-US" dirty="0" err="1" smtClean="0"/>
              <a:t>Func</a:t>
            </a:r>
            <a:r>
              <a:rPr lang="en-US" altLang="en-US" dirty="0" smtClean="0"/>
              <a:t>.)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3775075"/>
            <a:ext cx="2246312" cy="461963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tabLst>
                <a:tab pos="685800" algn="l"/>
                <a:tab pos="4486275" algn="l"/>
                <a:tab pos="6372225" algn="l"/>
              </a:tabLst>
            </a:pPr>
            <a:r>
              <a:rPr lang="en-US" altLang="en-US" smtClean="0"/>
              <a:t>Example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grpSp>
        <p:nvGrpSpPr>
          <p:cNvPr id="55300" name="Group 180"/>
          <p:cNvGrpSpPr>
            <a:grpSpLocks/>
          </p:cNvGrpSpPr>
          <p:nvPr/>
        </p:nvGrpSpPr>
        <p:grpSpPr bwMode="auto">
          <a:xfrm>
            <a:off x="482600" y="1125538"/>
            <a:ext cx="1785938" cy="2533650"/>
            <a:chOff x="304" y="709"/>
            <a:chExt cx="1125" cy="1596"/>
          </a:xfrm>
        </p:grpSpPr>
        <p:sp>
          <p:nvSpPr>
            <p:cNvPr id="55428" name="Rectangle 22"/>
            <p:cNvSpPr>
              <a:spLocks noChangeArrowheads="1"/>
            </p:cNvSpPr>
            <p:nvPr/>
          </p:nvSpPr>
          <p:spPr bwMode="auto">
            <a:xfrm>
              <a:off x="703" y="891"/>
              <a:ext cx="726" cy="11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429" name="Text Box 23"/>
            <p:cNvSpPr txBox="1">
              <a:spLocks noChangeArrowheads="1"/>
            </p:cNvSpPr>
            <p:nvPr/>
          </p:nvSpPr>
          <p:spPr bwMode="auto">
            <a:xfrm>
              <a:off x="304" y="891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600"/>
                <a:t>first</a:t>
              </a:r>
            </a:p>
          </p:txBody>
        </p:sp>
        <p:sp>
          <p:nvSpPr>
            <p:cNvPr id="55430" name="Line 24"/>
            <p:cNvSpPr>
              <a:spLocks noChangeShapeType="1"/>
            </p:cNvSpPr>
            <p:nvPr/>
          </p:nvSpPr>
          <p:spPr bwMode="auto">
            <a:xfrm>
              <a:off x="594" y="963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1" name="Text Box 25"/>
            <p:cNvSpPr txBox="1">
              <a:spLocks noChangeArrowheads="1"/>
            </p:cNvSpPr>
            <p:nvPr/>
          </p:nvSpPr>
          <p:spPr bwMode="auto">
            <a:xfrm>
              <a:off x="304" y="1943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600"/>
                <a:t>last</a:t>
              </a:r>
            </a:p>
          </p:txBody>
        </p:sp>
        <p:sp>
          <p:nvSpPr>
            <p:cNvPr id="55432" name="Line 26"/>
            <p:cNvSpPr>
              <a:spLocks noChangeShapeType="1"/>
            </p:cNvSpPr>
            <p:nvPr/>
          </p:nvSpPr>
          <p:spPr bwMode="auto">
            <a:xfrm>
              <a:off x="594" y="2015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3" name="Text Box 27"/>
            <p:cNvSpPr txBox="1">
              <a:spLocks noChangeArrowheads="1"/>
            </p:cNvSpPr>
            <p:nvPr/>
          </p:nvSpPr>
          <p:spPr bwMode="auto">
            <a:xfrm>
              <a:off x="812" y="709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Array</a:t>
              </a:r>
            </a:p>
          </p:txBody>
        </p:sp>
        <p:sp>
          <p:nvSpPr>
            <p:cNvPr id="55434" name="Text Box 68"/>
            <p:cNvSpPr txBox="1">
              <a:spLocks noChangeArrowheads="1"/>
            </p:cNvSpPr>
            <p:nvPr/>
          </p:nvSpPr>
          <p:spPr bwMode="auto">
            <a:xfrm>
              <a:off x="703" y="2160"/>
              <a:ext cx="72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Unsorted</a:t>
              </a:r>
            </a:p>
          </p:txBody>
        </p:sp>
      </p:grpSp>
      <p:grpSp>
        <p:nvGrpSpPr>
          <p:cNvPr id="572489" name="Group 73"/>
          <p:cNvGrpSpPr>
            <a:grpSpLocks/>
          </p:cNvGrpSpPr>
          <p:nvPr/>
        </p:nvGrpSpPr>
        <p:grpSpPr bwMode="auto">
          <a:xfrm>
            <a:off x="2613025" y="1125538"/>
            <a:ext cx="1785938" cy="2879725"/>
            <a:chOff x="1646" y="745"/>
            <a:chExt cx="1125" cy="1814"/>
          </a:xfrm>
        </p:grpSpPr>
        <p:grpSp>
          <p:nvGrpSpPr>
            <p:cNvPr id="55416" name="Group 59"/>
            <p:cNvGrpSpPr>
              <a:grpSpLocks/>
            </p:cNvGrpSpPr>
            <p:nvPr/>
          </p:nvGrpSpPr>
          <p:grpSpPr bwMode="auto">
            <a:xfrm>
              <a:off x="1646" y="745"/>
              <a:ext cx="1125" cy="1379"/>
              <a:chOff x="1973" y="2305"/>
              <a:chExt cx="1125" cy="1379"/>
            </a:xfrm>
          </p:grpSpPr>
          <p:sp>
            <p:nvSpPr>
              <p:cNvPr id="55418" name="Rectangle 28"/>
              <p:cNvSpPr>
                <a:spLocks noChangeArrowheads="1"/>
              </p:cNvSpPr>
              <p:nvPr/>
            </p:nvSpPr>
            <p:spPr bwMode="auto">
              <a:xfrm>
                <a:off x="2372" y="2487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419" name="Text Box 29"/>
              <p:cNvSpPr txBox="1">
                <a:spLocks noChangeArrowheads="1"/>
              </p:cNvSpPr>
              <p:nvPr/>
            </p:nvSpPr>
            <p:spPr bwMode="auto">
              <a:xfrm>
                <a:off x="1973" y="2487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420" name="Line 30"/>
              <p:cNvSpPr>
                <a:spLocks noChangeShapeType="1"/>
              </p:cNvSpPr>
              <p:nvPr/>
            </p:nvSpPr>
            <p:spPr bwMode="auto">
              <a:xfrm>
                <a:off x="2263" y="255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21" name="Text Box 31"/>
              <p:cNvSpPr txBox="1">
                <a:spLocks noChangeArrowheads="1"/>
              </p:cNvSpPr>
              <p:nvPr/>
            </p:nvSpPr>
            <p:spPr bwMode="auto">
              <a:xfrm>
                <a:off x="1973" y="353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22" name="Line 32"/>
              <p:cNvSpPr>
                <a:spLocks noChangeShapeType="1"/>
              </p:cNvSpPr>
              <p:nvPr/>
            </p:nvSpPr>
            <p:spPr bwMode="auto">
              <a:xfrm>
                <a:off x="2263" y="361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23" name="Text Box 33"/>
              <p:cNvSpPr txBox="1">
                <a:spLocks noChangeArrowheads="1"/>
              </p:cNvSpPr>
              <p:nvPr/>
            </p:nvSpPr>
            <p:spPr bwMode="auto">
              <a:xfrm>
                <a:off x="2481" y="2305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24" name="Text Box 34"/>
              <p:cNvSpPr txBox="1">
                <a:spLocks noChangeArrowheads="1"/>
              </p:cNvSpPr>
              <p:nvPr/>
            </p:nvSpPr>
            <p:spPr bwMode="auto">
              <a:xfrm>
                <a:off x="2372" y="2958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  <p:sp>
            <p:nvSpPr>
              <p:cNvPr id="55425" name="Text Box 35"/>
              <p:cNvSpPr txBox="1">
                <a:spLocks noChangeArrowheads="1"/>
              </p:cNvSpPr>
              <p:nvPr/>
            </p:nvSpPr>
            <p:spPr bwMode="auto">
              <a:xfrm>
                <a:off x="2372" y="3539"/>
                <a:ext cx="726" cy="1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last value</a:t>
                </a:r>
              </a:p>
            </p:txBody>
          </p:sp>
          <p:sp>
            <p:nvSpPr>
              <p:cNvPr id="55426" name="Text Box 36"/>
              <p:cNvSpPr txBox="1">
                <a:spLocks noChangeArrowheads="1"/>
              </p:cNvSpPr>
              <p:nvPr/>
            </p:nvSpPr>
            <p:spPr bwMode="auto">
              <a:xfrm>
                <a:off x="1973" y="2958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max</a:t>
                </a:r>
              </a:p>
            </p:txBody>
          </p:sp>
          <p:sp>
            <p:nvSpPr>
              <p:cNvPr id="55427" name="Line 37"/>
              <p:cNvSpPr>
                <a:spLocks noChangeShapeType="1"/>
              </p:cNvSpPr>
              <p:nvPr/>
            </p:nvSpPr>
            <p:spPr bwMode="auto">
              <a:xfrm>
                <a:off x="2263" y="303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17" name="Text Box 69"/>
            <p:cNvSpPr txBox="1">
              <a:spLocks noChangeArrowheads="1"/>
            </p:cNvSpPr>
            <p:nvPr/>
          </p:nvSpPr>
          <p:spPr bwMode="auto">
            <a:xfrm>
              <a:off x="2045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Locate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Max</a:t>
              </a:r>
            </a:p>
          </p:txBody>
        </p:sp>
      </p:grpSp>
      <p:grpSp>
        <p:nvGrpSpPr>
          <p:cNvPr id="572490" name="Group 74"/>
          <p:cNvGrpSpPr>
            <a:grpSpLocks/>
          </p:cNvGrpSpPr>
          <p:nvPr/>
        </p:nvGrpSpPr>
        <p:grpSpPr bwMode="auto">
          <a:xfrm>
            <a:off x="4745038" y="1125538"/>
            <a:ext cx="1785937" cy="2879725"/>
            <a:chOff x="2989" y="745"/>
            <a:chExt cx="1125" cy="1814"/>
          </a:xfrm>
        </p:grpSpPr>
        <p:grpSp>
          <p:nvGrpSpPr>
            <p:cNvPr id="55404" name="Group 60"/>
            <p:cNvGrpSpPr>
              <a:grpSpLocks/>
            </p:cNvGrpSpPr>
            <p:nvPr/>
          </p:nvGrpSpPr>
          <p:grpSpPr bwMode="auto">
            <a:xfrm>
              <a:off x="2989" y="745"/>
              <a:ext cx="1125" cy="1379"/>
              <a:chOff x="3497" y="2305"/>
              <a:chExt cx="1125" cy="1379"/>
            </a:xfrm>
          </p:grpSpPr>
          <p:sp>
            <p:nvSpPr>
              <p:cNvPr id="55406" name="Rectangle 38"/>
              <p:cNvSpPr>
                <a:spLocks noChangeArrowheads="1"/>
              </p:cNvSpPr>
              <p:nvPr/>
            </p:nvSpPr>
            <p:spPr bwMode="auto">
              <a:xfrm>
                <a:off x="3896" y="2487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407" name="Text Box 39"/>
              <p:cNvSpPr txBox="1">
                <a:spLocks noChangeArrowheads="1"/>
              </p:cNvSpPr>
              <p:nvPr/>
            </p:nvSpPr>
            <p:spPr bwMode="auto">
              <a:xfrm>
                <a:off x="3497" y="2487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408" name="Line 40"/>
              <p:cNvSpPr>
                <a:spLocks noChangeShapeType="1"/>
              </p:cNvSpPr>
              <p:nvPr/>
            </p:nvSpPr>
            <p:spPr bwMode="auto">
              <a:xfrm>
                <a:off x="3787" y="255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9" name="Text Box 41"/>
              <p:cNvSpPr txBox="1">
                <a:spLocks noChangeArrowheads="1"/>
              </p:cNvSpPr>
              <p:nvPr/>
            </p:nvSpPr>
            <p:spPr bwMode="auto">
              <a:xfrm>
                <a:off x="3497" y="353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10" name="Line 42"/>
              <p:cNvSpPr>
                <a:spLocks noChangeShapeType="1"/>
              </p:cNvSpPr>
              <p:nvPr/>
            </p:nvSpPr>
            <p:spPr bwMode="auto">
              <a:xfrm>
                <a:off x="3787" y="361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11" name="Text Box 43"/>
              <p:cNvSpPr txBox="1">
                <a:spLocks noChangeArrowheads="1"/>
              </p:cNvSpPr>
              <p:nvPr/>
            </p:nvSpPr>
            <p:spPr bwMode="auto">
              <a:xfrm>
                <a:off x="4005" y="2305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12" name="Text Box 44"/>
              <p:cNvSpPr txBox="1">
                <a:spLocks noChangeArrowheads="1"/>
              </p:cNvSpPr>
              <p:nvPr/>
            </p:nvSpPr>
            <p:spPr bwMode="auto">
              <a:xfrm>
                <a:off x="3896" y="3539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  <p:sp>
            <p:nvSpPr>
              <p:cNvPr id="55413" name="Text Box 45"/>
              <p:cNvSpPr txBox="1">
                <a:spLocks noChangeArrowheads="1"/>
              </p:cNvSpPr>
              <p:nvPr/>
            </p:nvSpPr>
            <p:spPr bwMode="auto">
              <a:xfrm>
                <a:off x="3896" y="2958"/>
                <a:ext cx="726" cy="1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last value</a:t>
                </a:r>
              </a:p>
            </p:txBody>
          </p:sp>
          <p:sp>
            <p:nvSpPr>
              <p:cNvPr id="55414" name="Text Box 46"/>
              <p:cNvSpPr txBox="1">
                <a:spLocks noChangeArrowheads="1"/>
              </p:cNvSpPr>
              <p:nvPr/>
            </p:nvSpPr>
            <p:spPr bwMode="auto">
              <a:xfrm>
                <a:off x="3497" y="2958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max</a:t>
                </a:r>
              </a:p>
            </p:txBody>
          </p:sp>
          <p:sp>
            <p:nvSpPr>
              <p:cNvPr id="55415" name="Line 47"/>
              <p:cNvSpPr>
                <a:spLocks noChangeShapeType="1"/>
              </p:cNvSpPr>
              <p:nvPr/>
            </p:nvSpPr>
            <p:spPr bwMode="auto">
              <a:xfrm>
                <a:off x="3787" y="303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05" name="Text Box 70"/>
            <p:cNvSpPr txBox="1">
              <a:spLocks noChangeArrowheads="1"/>
            </p:cNvSpPr>
            <p:nvPr/>
          </p:nvSpPr>
          <p:spPr bwMode="auto">
            <a:xfrm>
              <a:off x="3388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Swap Max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with Last</a:t>
              </a:r>
            </a:p>
          </p:txBody>
        </p:sp>
      </p:grpSp>
      <p:grpSp>
        <p:nvGrpSpPr>
          <p:cNvPr id="572491" name="Group 75"/>
          <p:cNvGrpSpPr>
            <a:grpSpLocks/>
          </p:cNvGrpSpPr>
          <p:nvPr/>
        </p:nvGrpSpPr>
        <p:grpSpPr bwMode="auto">
          <a:xfrm>
            <a:off x="6875463" y="1125538"/>
            <a:ext cx="1785937" cy="2879725"/>
            <a:chOff x="4331" y="745"/>
            <a:chExt cx="1125" cy="1814"/>
          </a:xfrm>
        </p:grpSpPr>
        <p:grpSp>
          <p:nvGrpSpPr>
            <p:cNvPr id="55395" name="Group 64"/>
            <p:cNvGrpSpPr>
              <a:grpSpLocks/>
            </p:cNvGrpSpPr>
            <p:nvPr/>
          </p:nvGrpSpPr>
          <p:grpSpPr bwMode="auto">
            <a:xfrm>
              <a:off x="4331" y="745"/>
              <a:ext cx="1125" cy="1379"/>
              <a:chOff x="4331" y="2487"/>
              <a:chExt cx="1125" cy="1379"/>
            </a:xfrm>
          </p:grpSpPr>
          <p:sp>
            <p:nvSpPr>
              <p:cNvPr id="55397" name="Rectangle 48"/>
              <p:cNvSpPr>
                <a:spLocks noChangeArrowheads="1"/>
              </p:cNvSpPr>
              <p:nvPr/>
            </p:nvSpPr>
            <p:spPr bwMode="auto">
              <a:xfrm>
                <a:off x="4730" y="2669"/>
                <a:ext cx="726" cy="1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398" name="Text Box 49"/>
              <p:cNvSpPr txBox="1">
                <a:spLocks noChangeArrowheads="1"/>
              </p:cNvSpPr>
              <p:nvPr/>
            </p:nvSpPr>
            <p:spPr bwMode="auto">
              <a:xfrm>
                <a:off x="4331" y="2669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99" name="Line 50"/>
              <p:cNvSpPr>
                <a:spLocks noChangeShapeType="1"/>
              </p:cNvSpPr>
              <p:nvPr/>
            </p:nvSpPr>
            <p:spPr bwMode="auto">
              <a:xfrm>
                <a:off x="4621" y="274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0" name="Text Box 51"/>
              <p:cNvSpPr txBox="1">
                <a:spLocks noChangeArrowheads="1"/>
              </p:cNvSpPr>
              <p:nvPr/>
            </p:nvSpPr>
            <p:spPr bwMode="auto">
              <a:xfrm>
                <a:off x="4331" y="3575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1600"/>
                  <a:t>last</a:t>
                </a:r>
              </a:p>
            </p:txBody>
          </p:sp>
          <p:sp>
            <p:nvSpPr>
              <p:cNvPr id="55401" name="Line 52"/>
              <p:cNvSpPr>
                <a:spLocks noChangeShapeType="1"/>
              </p:cNvSpPr>
              <p:nvPr/>
            </p:nvSpPr>
            <p:spPr bwMode="auto">
              <a:xfrm>
                <a:off x="4621" y="3647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02" name="Text Box 53"/>
              <p:cNvSpPr txBox="1">
                <a:spLocks noChangeArrowheads="1"/>
              </p:cNvSpPr>
              <p:nvPr/>
            </p:nvSpPr>
            <p:spPr bwMode="auto">
              <a:xfrm>
                <a:off x="4839" y="2487"/>
                <a:ext cx="5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Array</a:t>
                </a:r>
              </a:p>
            </p:txBody>
          </p:sp>
          <p:sp>
            <p:nvSpPr>
              <p:cNvPr id="55403" name="Text Box 54"/>
              <p:cNvSpPr txBox="1">
                <a:spLocks noChangeArrowheads="1"/>
              </p:cNvSpPr>
              <p:nvPr/>
            </p:nvSpPr>
            <p:spPr bwMode="auto">
              <a:xfrm>
                <a:off x="4730" y="3721"/>
                <a:ext cx="726" cy="14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max value</a:t>
                </a:r>
              </a:p>
            </p:txBody>
          </p:sp>
        </p:grpSp>
        <p:sp>
          <p:nvSpPr>
            <p:cNvPr id="55396" name="Text Box 71"/>
            <p:cNvSpPr txBox="1">
              <a:spLocks noChangeArrowheads="1"/>
            </p:cNvSpPr>
            <p:nvPr/>
          </p:nvSpPr>
          <p:spPr bwMode="auto">
            <a:xfrm>
              <a:off x="4730" y="2196"/>
              <a:ext cx="72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Decrement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Last</a:t>
              </a:r>
            </a:p>
          </p:txBody>
        </p:sp>
      </p:grpSp>
      <p:grpSp>
        <p:nvGrpSpPr>
          <p:cNvPr id="572595" name="Group 179"/>
          <p:cNvGrpSpPr>
            <a:grpSpLocks/>
          </p:cNvGrpSpPr>
          <p:nvPr/>
        </p:nvGrpSpPr>
        <p:grpSpPr bwMode="auto">
          <a:xfrm>
            <a:off x="366713" y="4465638"/>
            <a:ext cx="1209675" cy="1727200"/>
            <a:chOff x="231" y="2813"/>
            <a:chExt cx="762" cy="1088"/>
          </a:xfrm>
        </p:grpSpPr>
        <p:sp>
          <p:nvSpPr>
            <p:cNvPr id="55384" name="Text Box 76"/>
            <p:cNvSpPr txBox="1">
              <a:spLocks noChangeArrowheads="1"/>
            </p:cNvSpPr>
            <p:nvPr/>
          </p:nvSpPr>
          <p:spPr bwMode="auto">
            <a:xfrm>
              <a:off x="667" y="2813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3</a:t>
              </a:r>
            </a:p>
          </p:txBody>
        </p:sp>
        <p:sp>
          <p:nvSpPr>
            <p:cNvPr id="55385" name="Text Box 81"/>
            <p:cNvSpPr txBox="1">
              <a:spLocks noChangeArrowheads="1"/>
            </p:cNvSpPr>
            <p:nvPr/>
          </p:nvSpPr>
          <p:spPr bwMode="auto">
            <a:xfrm>
              <a:off x="667" y="3032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55386" name="Text Box 82"/>
            <p:cNvSpPr txBox="1">
              <a:spLocks noChangeArrowheads="1"/>
            </p:cNvSpPr>
            <p:nvPr/>
          </p:nvSpPr>
          <p:spPr bwMode="auto">
            <a:xfrm>
              <a:off x="667" y="3249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55387" name="Text Box 83"/>
            <p:cNvSpPr txBox="1">
              <a:spLocks noChangeArrowheads="1"/>
            </p:cNvSpPr>
            <p:nvPr/>
          </p:nvSpPr>
          <p:spPr bwMode="auto">
            <a:xfrm>
              <a:off x="667" y="3466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2</a:t>
              </a:r>
            </a:p>
          </p:txBody>
        </p:sp>
        <p:sp>
          <p:nvSpPr>
            <p:cNvPr id="55388" name="Text Box 84"/>
            <p:cNvSpPr txBox="1">
              <a:spLocks noChangeArrowheads="1"/>
            </p:cNvSpPr>
            <p:nvPr/>
          </p:nvSpPr>
          <p:spPr bwMode="auto">
            <a:xfrm>
              <a:off x="667" y="3683"/>
              <a:ext cx="326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55389" name="Text Box 85"/>
            <p:cNvSpPr txBox="1">
              <a:spLocks noChangeArrowheads="1"/>
            </p:cNvSpPr>
            <p:nvPr/>
          </p:nvSpPr>
          <p:spPr bwMode="auto">
            <a:xfrm>
              <a:off x="231" y="368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sp>
          <p:nvSpPr>
            <p:cNvPr id="55390" name="Text Box 86"/>
            <p:cNvSpPr txBox="1">
              <a:spLocks noChangeArrowheads="1"/>
            </p:cNvSpPr>
            <p:nvPr/>
          </p:nvSpPr>
          <p:spPr bwMode="auto">
            <a:xfrm>
              <a:off x="231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FF0000"/>
                  </a:solidFill>
                </a:rPr>
                <a:t>max</a:t>
              </a:r>
            </a:p>
          </p:txBody>
        </p:sp>
        <p:sp>
          <p:nvSpPr>
            <p:cNvPr id="55391" name="Text Box 87"/>
            <p:cNvSpPr txBox="1">
              <a:spLocks noChangeArrowheads="1"/>
            </p:cNvSpPr>
            <p:nvPr/>
          </p:nvSpPr>
          <p:spPr bwMode="auto">
            <a:xfrm>
              <a:off x="231" y="281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/>
                <a:t>first</a:t>
              </a:r>
            </a:p>
          </p:txBody>
        </p:sp>
        <p:sp>
          <p:nvSpPr>
            <p:cNvPr id="55392" name="Line 88"/>
            <p:cNvSpPr>
              <a:spLocks noChangeShapeType="1"/>
            </p:cNvSpPr>
            <p:nvPr/>
          </p:nvSpPr>
          <p:spPr bwMode="auto">
            <a:xfrm>
              <a:off x="558" y="2922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3" name="Line 89"/>
            <p:cNvSpPr>
              <a:spLocks noChangeShapeType="1"/>
            </p:cNvSpPr>
            <p:nvPr/>
          </p:nvSpPr>
          <p:spPr bwMode="auto">
            <a:xfrm>
              <a:off x="558" y="3358"/>
              <a:ext cx="1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4" name="Line 90"/>
            <p:cNvSpPr>
              <a:spLocks noChangeShapeType="1"/>
            </p:cNvSpPr>
            <p:nvPr/>
          </p:nvSpPr>
          <p:spPr bwMode="auto">
            <a:xfrm>
              <a:off x="558" y="3794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3" name="Group 177"/>
          <p:cNvGrpSpPr>
            <a:grpSpLocks/>
          </p:cNvGrpSpPr>
          <p:nvPr/>
        </p:nvGrpSpPr>
        <p:grpSpPr bwMode="auto">
          <a:xfrm>
            <a:off x="2441575" y="4465638"/>
            <a:ext cx="1209675" cy="1725612"/>
            <a:chOff x="1538" y="2813"/>
            <a:chExt cx="762" cy="1087"/>
          </a:xfrm>
        </p:grpSpPr>
        <p:grpSp>
          <p:nvGrpSpPr>
            <p:cNvPr id="55372" name="Group 102"/>
            <p:cNvGrpSpPr>
              <a:grpSpLocks/>
            </p:cNvGrpSpPr>
            <p:nvPr/>
          </p:nvGrpSpPr>
          <p:grpSpPr bwMode="auto">
            <a:xfrm>
              <a:off x="1974" y="2813"/>
              <a:ext cx="326" cy="1087"/>
              <a:chOff x="1792" y="2813"/>
              <a:chExt cx="326" cy="1087"/>
            </a:xfrm>
          </p:grpSpPr>
          <p:sp>
            <p:nvSpPr>
              <p:cNvPr id="55379" name="Text Box 91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80" name="Text Box 92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81" name="Text Box 93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5382" name="Text Box 94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83" name="Text Box 95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73" name="Text Box 96"/>
            <p:cNvSpPr txBox="1">
              <a:spLocks noChangeArrowheads="1"/>
            </p:cNvSpPr>
            <p:nvPr/>
          </p:nvSpPr>
          <p:spPr bwMode="auto">
            <a:xfrm>
              <a:off x="1538" y="3466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sp>
          <p:nvSpPr>
            <p:cNvPr id="55374" name="Text Box 97"/>
            <p:cNvSpPr txBox="1">
              <a:spLocks noChangeArrowheads="1"/>
            </p:cNvSpPr>
            <p:nvPr/>
          </p:nvSpPr>
          <p:spPr bwMode="auto">
            <a:xfrm>
              <a:off x="1538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FF0000"/>
                  </a:solidFill>
                </a:rPr>
                <a:t>max</a:t>
              </a:r>
            </a:p>
          </p:txBody>
        </p:sp>
        <p:sp>
          <p:nvSpPr>
            <p:cNvPr id="55375" name="Text Box 98"/>
            <p:cNvSpPr txBox="1">
              <a:spLocks noChangeArrowheads="1"/>
            </p:cNvSpPr>
            <p:nvPr/>
          </p:nvSpPr>
          <p:spPr bwMode="auto">
            <a:xfrm>
              <a:off x="1538" y="2814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/>
                <a:t>first</a:t>
              </a:r>
            </a:p>
          </p:txBody>
        </p:sp>
        <p:sp>
          <p:nvSpPr>
            <p:cNvPr id="55376" name="Line 99"/>
            <p:cNvSpPr>
              <a:spLocks noChangeShapeType="1"/>
            </p:cNvSpPr>
            <p:nvPr/>
          </p:nvSpPr>
          <p:spPr bwMode="auto">
            <a:xfrm>
              <a:off x="1865" y="2922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7" name="Line 100"/>
            <p:cNvSpPr>
              <a:spLocks noChangeShapeType="1"/>
            </p:cNvSpPr>
            <p:nvPr/>
          </p:nvSpPr>
          <p:spPr bwMode="auto">
            <a:xfrm>
              <a:off x="1865" y="3358"/>
              <a:ext cx="1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8" name="Line 101"/>
            <p:cNvSpPr>
              <a:spLocks noChangeShapeType="1"/>
            </p:cNvSpPr>
            <p:nvPr/>
          </p:nvSpPr>
          <p:spPr bwMode="auto">
            <a:xfrm>
              <a:off x="1865" y="3576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4" name="Group 178"/>
          <p:cNvGrpSpPr>
            <a:grpSpLocks/>
          </p:cNvGrpSpPr>
          <p:nvPr/>
        </p:nvGrpSpPr>
        <p:grpSpPr bwMode="auto">
          <a:xfrm>
            <a:off x="1576388" y="4465638"/>
            <a:ext cx="863600" cy="1725612"/>
            <a:chOff x="993" y="2813"/>
            <a:chExt cx="544" cy="1087"/>
          </a:xfrm>
        </p:grpSpPr>
        <p:grpSp>
          <p:nvGrpSpPr>
            <p:cNvPr id="55364" name="Group 103"/>
            <p:cNvGrpSpPr>
              <a:grpSpLocks/>
            </p:cNvGrpSpPr>
            <p:nvPr/>
          </p:nvGrpSpPr>
          <p:grpSpPr bwMode="auto">
            <a:xfrm>
              <a:off x="1211" y="2813"/>
              <a:ext cx="326" cy="1087"/>
              <a:chOff x="1792" y="2813"/>
              <a:chExt cx="326" cy="1087"/>
            </a:xfrm>
          </p:grpSpPr>
          <p:sp>
            <p:nvSpPr>
              <p:cNvPr id="55367" name="Text Box 104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68" name="Text Box 105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69" name="Text Box 106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4</a:t>
                </a:r>
              </a:p>
            </p:txBody>
          </p:sp>
          <p:sp>
            <p:nvSpPr>
              <p:cNvPr id="55370" name="Text Box 107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2</a:t>
                </a:r>
              </a:p>
            </p:txBody>
          </p:sp>
          <p:sp>
            <p:nvSpPr>
              <p:cNvPr id="55371" name="Text Box 108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55365" name="Line 109"/>
            <p:cNvSpPr>
              <a:spLocks noChangeShapeType="1"/>
            </p:cNvSpPr>
            <p:nvPr/>
          </p:nvSpPr>
          <p:spPr bwMode="auto">
            <a:xfrm>
              <a:off x="993" y="3358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6" name="Line 110"/>
            <p:cNvSpPr>
              <a:spLocks noChangeShapeType="1"/>
            </p:cNvSpPr>
            <p:nvPr/>
          </p:nvSpPr>
          <p:spPr bwMode="auto">
            <a:xfrm flipV="1">
              <a:off x="993" y="3358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2" name="Group 176"/>
          <p:cNvGrpSpPr>
            <a:grpSpLocks/>
          </p:cNvGrpSpPr>
          <p:nvPr/>
        </p:nvGrpSpPr>
        <p:grpSpPr bwMode="auto">
          <a:xfrm>
            <a:off x="3651250" y="4465638"/>
            <a:ext cx="863600" cy="1725612"/>
            <a:chOff x="2300" y="2813"/>
            <a:chExt cx="544" cy="1087"/>
          </a:xfrm>
        </p:grpSpPr>
        <p:grpSp>
          <p:nvGrpSpPr>
            <p:cNvPr id="55356" name="Group 111"/>
            <p:cNvGrpSpPr>
              <a:grpSpLocks/>
            </p:cNvGrpSpPr>
            <p:nvPr/>
          </p:nvGrpSpPr>
          <p:grpSpPr bwMode="auto">
            <a:xfrm>
              <a:off x="2518" y="2813"/>
              <a:ext cx="326" cy="1087"/>
              <a:chOff x="1792" y="2813"/>
              <a:chExt cx="326" cy="1087"/>
            </a:xfrm>
          </p:grpSpPr>
          <p:sp>
            <p:nvSpPr>
              <p:cNvPr id="55359" name="Text Box 112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60" name="Text Box 113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61" name="Text Box 114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62" name="Text Box 115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5363" name="Text Box 116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57" name="Line 117"/>
            <p:cNvSpPr>
              <a:spLocks noChangeShapeType="1"/>
            </p:cNvSpPr>
            <p:nvPr/>
          </p:nvSpPr>
          <p:spPr bwMode="auto">
            <a:xfrm flipV="1">
              <a:off x="2300" y="3358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8" name="Line 118"/>
            <p:cNvSpPr>
              <a:spLocks noChangeShapeType="1"/>
            </p:cNvSpPr>
            <p:nvPr/>
          </p:nvSpPr>
          <p:spPr bwMode="auto">
            <a:xfrm flipH="1" flipV="1">
              <a:off x="2300" y="3358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1" name="Group 175"/>
          <p:cNvGrpSpPr>
            <a:grpSpLocks/>
          </p:cNvGrpSpPr>
          <p:nvPr/>
        </p:nvGrpSpPr>
        <p:grpSpPr bwMode="auto">
          <a:xfrm>
            <a:off x="4514850" y="4465638"/>
            <a:ext cx="1209675" cy="1725612"/>
            <a:chOff x="2844" y="2813"/>
            <a:chExt cx="762" cy="1087"/>
          </a:xfrm>
        </p:grpSpPr>
        <p:grpSp>
          <p:nvGrpSpPr>
            <p:cNvPr id="55342" name="Group 122"/>
            <p:cNvGrpSpPr>
              <a:grpSpLocks/>
            </p:cNvGrpSpPr>
            <p:nvPr/>
          </p:nvGrpSpPr>
          <p:grpSpPr bwMode="auto">
            <a:xfrm>
              <a:off x="3280" y="2813"/>
              <a:ext cx="326" cy="1087"/>
              <a:chOff x="1792" y="2813"/>
              <a:chExt cx="326" cy="1087"/>
            </a:xfrm>
          </p:grpSpPr>
          <p:sp>
            <p:nvSpPr>
              <p:cNvPr id="55351" name="Text Box 123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55352" name="Text Box 124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53" name="Text Box 125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54" name="Text Box 126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55" name="Text Box 127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43" name="Text Box 128"/>
            <p:cNvSpPr txBox="1">
              <a:spLocks noChangeArrowheads="1"/>
            </p:cNvSpPr>
            <p:nvPr/>
          </p:nvSpPr>
          <p:spPr bwMode="auto">
            <a:xfrm>
              <a:off x="2844" y="3249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grpSp>
          <p:nvGrpSpPr>
            <p:cNvPr id="55344" name="Group 142"/>
            <p:cNvGrpSpPr>
              <a:grpSpLocks/>
            </p:cNvGrpSpPr>
            <p:nvPr/>
          </p:nvGrpSpPr>
          <p:grpSpPr bwMode="auto">
            <a:xfrm>
              <a:off x="2844" y="2814"/>
              <a:ext cx="436" cy="217"/>
              <a:chOff x="3388" y="2814"/>
              <a:chExt cx="436" cy="217"/>
            </a:xfrm>
          </p:grpSpPr>
          <p:sp>
            <p:nvSpPr>
              <p:cNvPr id="55349" name="Text Box 130"/>
              <p:cNvSpPr txBox="1">
                <a:spLocks noChangeArrowheads="1"/>
              </p:cNvSpPr>
              <p:nvPr/>
            </p:nvSpPr>
            <p:spPr bwMode="auto">
              <a:xfrm>
                <a:off x="3388" y="2814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50" name="Line 131"/>
              <p:cNvSpPr>
                <a:spLocks noChangeShapeType="1"/>
              </p:cNvSpPr>
              <p:nvPr/>
            </p:nvSpPr>
            <p:spPr bwMode="auto">
              <a:xfrm>
                <a:off x="3715" y="292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345" name="Group 143"/>
            <p:cNvGrpSpPr>
              <a:grpSpLocks/>
            </p:cNvGrpSpPr>
            <p:nvPr/>
          </p:nvGrpSpPr>
          <p:grpSpPr bwMode="auto">
            <a:xfrm>
              <a:off x="2844" y="2813"/>
              <a:ext cx="436" cy="217"/>
              <a:chOff x="3388" y="2886"/>
              <a:chExt cx="436" cy="217"/>
            </a:xfrm>
          </p:grpSpPr>
          <p:sp>
            <p:nvSpPr>
              <p:cNvPr id="55347" name="Text Box 129"/>
              <p:cNvSpPr txBox="1">
                <a:spLocks noChangeArrowheads="1"/>
              </p:cNvSpPr>
              <p:nvPr/>
            </p:nvSpPr>
            <p:spPr bwMode="auto">
              <a:xfrm>
                <a:off x="3388" y="2886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>
                    <a:solidFill>
                      <a:srgbClr val="FF0000"/>
                    </a:solidFill>
                  </a:rPr>
                  <a:t>max</a:t>
                </a:r>
              </a:p>
            </p:txBody>
          </p:sp>
          <p:sp>
            <p:nvSpPr>
              <p:cNvPr id="55348" name="Line 132"/>
              <p:cNvSpPr>
                <a:spLocks noChangeShapeType="1"/>
              </p:cNvSpPr>
              <p:nvPr/>
            </p:nvSpPr>
            <p:spPr bwMode="auto">
              <a:xfrm>
                <a:off x="3715" y="2995"/>
                <a:ext cx="1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46" name="Line 133"/>
            <p:cNvSpPr>
              <a:spLocks noChangeShapeType="1"/>
            </p:cNvSpPr>
            <p:nvPr/>
          </p:nvSpPr>
          <p:spPr bwMode="auto">
            <a:xfrm>
              <a:off x="3171" y="3359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90" name="Group 174"/>
          <p:cNvGrpSpPr>
            <a:grpSpLocks/>
          </p:cNvGrpSpPr>
          <p:nvPr/>
        </p:nvGrpSpPr>
        <p:grpSpPr bwMode="auto">
          <a:xfrm>
            <a:off x="5724525" y="4465638"/>
            <a:ext cx="863600" cy="1725612"/>
            <a:chOff x="3606" y="2813"/>
            <a:chExt cx="544" cy="1087"/>
          </a:xfrm>
        </p:grpSpPr>
        <p:grpSp>
          <p:nvGrpSpPr>
            <p:cNvPr id="55334" name="Group 134"/>
            <p:cNvGrpSpPr>
              <a:grpSpLocks/>
            </p:cNvGrpSpPr>
            <p:nvPr/>
          </p:nvGrpSpPr>
          <p:grpSpPr bwMode="auto">
            <a:xfrm>
              <a:off x="3824" y="2813"/>
              <a:ext cx="326" cy="1087"/>
              <a:chOff x="1792" y="2813"/>
              <a:chExt cx="326" cy="1087"/>
            </a:xfrm>
          </p:grpSpPr>
          <p:sp>
            <p:nvSpPr>
              <p:cNvPr id="55337" name="Text Box 135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55338" name="Text Box 136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1</a:t>
                </a:r>
              </a:p>
            </p:txBody>
          </p:sp>
          <p:sp>
            <p:nvSpPr>
              <p:cNvPr id="55339" name="Text Box 137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55340" name="Text Box 138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41" name="Text Box 139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35" name="Line 144"/>
            <p:cNvSpPr>
              <a:spLocks noChangeShapeType="1"/>
            </p:cNvSpPr>
            <p:nvPr/>
          </p:nvSpPr>
          <p:spPr bwMode="auto">
            <a:xfrm>
              <a:off x="3606" y="2922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145"/>
            <p:cNvSpPr>
              <a:spLocks noChangeShapeType="1"/>
            </p:cNvSpPr>
            <p:nvPr/>
          </p:nvSpPr>
          <p:spPr bwMode="auto">
            <a:xfrm flipV="1">
              <a:off x="3606" y="2922"/>
              <a:ext cx="218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89" name="Group 173"/>
          <p:cNvGrpSpPr>
            <a:grpSpLocks/>
          </p:cNvGrpSpPr>
          <p:nvPr/>
        </p:nvGrpSpPr>
        <p:grpSpPr bwMode="auto">
          <a:xfrm>
            <a:off x="6588125" y="4465638"/>
            <a:ext cx="1209675" cy="1725612"/>
            <a:chOff x="4150" y="2813"/>
            <a:chExt cx="762" cy="1087"/>
          </a:xfrm>
        </p:grpSpPr>
        <p:grpSp>
          <p:nvGrpSpPr>
            <p:cNvPr id="55320" name="Group 146"/>
            <p:cNvGrpSpPr>
              <a:grpSpLocks/>
            </p:cNvGrpSpPr>
            <p:nvPr/>
          </p:nvGrpSpPr>
          <p:grpSpPr bwMode="auto">
            <a:xfrm>
              <a:off x="4586" y="2813"/>
              <a:ext cx="326" cy="1087"/>
              <a:chOff x="1792" y="2813"/>
              <a:chExt cx="326" cy="1087"/>
            </a:xfrm>
          </p:grpSpPr>
          <p:sp>
            <p:nvSpPr>
              <p:cNvPr id="55329" name="Text Box 147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5330" name="Text Box 148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1</a:t>
                </a:r>
              </a:p>
            </p:txBody>
          </p:sp>
          <p:sp>
            <p:nvSpPr>
              <p:cNvPr id="55331" name="Text Box 149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32" name="Text Box 150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33" name="Text Box 151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21" name="Text Box 152"/>
            <p:cNvSpPr txBox="1">
              <a:spLocks noChangeArrowheads="1"/>
            </p:cNvSpPr>
            <p:nvPr/>
          </p:nvSpPr>
          <p:spPr bwMode="auto">
            <a:xfrm>
              <a:off x="4150" y="3031"/>
              <a:ext cx="290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sz="1600">
                  <a:solidFill>
                    <a:srgbClr val="000099"/>
                  </a:solidFill>
                </a:rPr>
                <a:t>last</a:t>
              </a:r>
            </a:p>
          </p:txBody>
        </p:sp>
        <p:grpSp>
          <p:nvGrpSpPr>
            <p:cNvPr id="55322" name="Group 153"/>
            <p:cNvGrpSpPr>
              <a:grpSpLocks/>
            </p:cNvGrpSpPr>
            <p:nvPr/>
          </p:nvGrpSpPr>
          <p:grpSpPr bwMode="auto">
            <a:xfrm>
              <a:off x="4150" y="2814"/>
              <a:ext cx="436" cy="217"/>
              <a:chOff x="3388" y="2814"/>
              <a:chExt cx="436" cy="217"/>
            </a:xfrm>
          </p:grpSpPr>
          <p:sp>
            <p:nvSpPr>
              <p:cNvPr id="55327" name="Text Box 154"/>
              <p:cNvSpPr txBox="1">
                <a:spLocks noChangeArrowheads="1"/>
              </p:cNvSpPr>
              <p:nvPr/>
            </p:nvSpPr>
            <p:spPr bwMode="auto">
              <a:xfrm>
                <a:off x="3388" y="2814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/>
                  <a:t>first</a:t>
                </a:r>
              </a:p>
            </p:txBody>
          </p:sp>
          <p:sp>
            <p:nvSpPr>
              <p:cNvPr id="55328" name="Line 155"/>
              <p:cNvSpPr>
                <a:spLocks noChangeShapeType="1"/>
              </p:cNvSpPr>
              <p:nvPr/>
            </p:nvSpPr>
            <p:spPr bwMode="auto">
              <a:xfrm>
                <a:off x="3715" y="292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323" name="Group 156"/>
            <p:cNvGrpSpPr>
              <a:grpSpLocks/>
            </p:cNvGrpSpPr>
            <p:nvPr/>
          </p:nvGrpSpPr>
          <p:grpSpPr bwMode="auto">
            <a:xfrm>
              <a:off x="4150" y="2813"/>
              <a:ext cx="436" cy="217"/>
              <a:chOff x="3388" y="2886"/>
              <a:chExt cx="436" cy="217"/>
            </a:xfrm>
          </p:grpSpPr>
          <p:sp>
            <p:nvSpPr>
              <p:cNvPr id="55325" name="Text Box 157"/>
              <p:cNvSpPr txBox="1">
                <a:spLocks noChangeArrowheads="1"/>
              </p:cNvSpPr>
              <p:nvPr/>
            </p:nvSpPr>
            <p:spPr bwMode="auto">
              <a:xfrm>
                <a:off x="3388" y="2886"/>
                <a:ext cx="290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sz="1600">
                    <a:solidFill>
                      <a:srgbClr val="FF0000"/>
                    </a:solidFill>
                  </a:rPr>
                  <a:t>max</a:t>
                </a:r>
              </a:p>
            </p:txBody>
          </p:sp>
          <p:sp>
            <p:nvSpPr>
              <p:cNvPr id="55326" name="Line 158"/>
              <p:cNvSpPr>
                <a:spLocks noChangeShapeType="1"/>
              </p:cNvSpPr>
              <p:nvPr/>
            </p:nvSpPr>
            <p:spPr bwMode="auto">
              <a:xfrm>
                <a:off x="3715" y="2995"/>
                <a:ext cx="1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24" name="Line 159"/>
            <p:cNvSpPr>
              <a:spLocks noChangeShapeType="1"/>
            </p:cNvSpPr>
            <p:nvPr/>
          </p:nvSpPr>
          <p:spPr bwMode="auto">
            <a:xfrm>
              <a:off x="4477" y="3141"/>
              <a:ext cx="10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588" name="Group 172"/>
          <p:cNvGrpSpPr>
            <a:grpSpLocks/>
          </p:cNvGrpSpPr>
          <p:nvPr/>
        </p:nvGrpSpPr>
        <p:grpSpPr bwMode="auto">
          <a:xfrm>
            <a:off x="7797800" y="4465638"/>
            <a:ext cx="863600" cy="1725612"/>
            <a:chOff x="4912" y="2813"/>
            <a:chExt cx="544" cy="1087"/>
          </a:xfrm>
        </p:grpSpPr>
        <p:grpSp>
          <p:nvGrpSpPr>
            <p:cNvPr id="55312" name="Group 160"/>
            <p:cNvGrpSpPr>
              <a:grpSpLocks/>
            </p:cNvGrpSpPr>
            <p:nvPr/>
          </p:nvGrpSpPr>
          <p:grpSpPr bwMode="auto">
            <a:xfrm>
              <a:off x="5130" y="2813"/>
              <a:ext cx="326" cy="1087"/>
              <a:chOff x="1792" y="2813"/>
              <a:chExt cx="326" cy="1087"/>
            </a:xfrm>
          </p:grpSpPr>
          <p:sp>
            <p:nvSpPr>
              <p:cNvPr id="55315" name="Text Box 161"/>
              <p:cNvSpPr txBox="1">
                <a:spLocks noChangeArrowheads="1"/>
              </p:cNvSpPr>
              <p:nvPr/>
            </p:nvSpPr>
            <p:spPr bwMode="auto">
              <a:xfrm>
                <a:off x="1792" y="281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000099"/>
                    </a:solidFill>
                  </a:rPr>
                  <a:t>1</a:t>
                </a:r>
              </a:p>
            </p:txBody>
          </p:sp>
          <p:sp>
            <p:nvSpPr>
              <p:cNvPr id="55316" name="Text Box 162"/>
              <p:cNvSpPr txBox="1">
                <a:spLocks noChangeArrowheads="1"/>
              </p:cNvSpPr>
              <p:nvPr/>
            </p:nvSpPr>
            <p:spPr bwMode="auto">
              <a:xfrm>
                <a:off x="1792" y="3032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5317" name="Text Box 163"/>
              <p:cNvSpPr txBox="1">
                <a:spLocks noChangeArrowheads="1"/>
              </p:cNvSpPr>
              <p:nvPr/>
            </p:nvSpPr>
            <p:spPr bwMode="auto">
              <a:xfrm>
                <a:off x="1792" y="3249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3</a:t>
                </a:r>
              </a:p>
            </p:txBody>
          </p:sp>
          <p:sp>
            <p:nvSpPr>
              <p:cNvPr id="55318" name="Text Box 164"/>
              <p:cNvSpPr txBox="1">
                <a:spLocks noChangeArrowheads="1"/>
              </p:cNvSpPr>
              <p:nvPr/>
            </p:nvSpPr>
            <p:spPr bwMode="auto">
              <a:xfrm>
                <a:off x="1792" y="3466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4</a:t>
                </a:r>
              </a:p>
            </p:txBody>
          </p:sp>
          <p:sp>
            <p:nvSpPr>
              <p:cNvPr id="55319" name="Text Box 165"/>
              <p:cNvSpPr txBox="1">
                <a:spLocks noChangeArrowheads="1"/>
              </p:cNvSpPr>
              <p:nvPr/>
            </p:nvSpPr>
            <p:spPr bwMode="auto">
              <a:xfrm>
                <a:off x="1792" y="3683"/>
                <a:ext cx="326" cy="2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/>
                  <a:t>5</a:t>
                </a:r>
              </a:p>
            </p:txBody>
          </p:sp>
        </p:grpSp>
        <p:sp>
          <p:nvSpPr>
            <p:cNvPr id="55313" name="Line 170"/>
            <p:cNvSpPr>
              <a:spLocks noChangeShapeType="1"/>
            </p:cNvSpPr>
            <p:nvPr/>
          </p:nvSpPr>
          <p:spPr bwMode="auto">
            <a:xfrm flipV="1">
              <a:off x="4912" y="2922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Line 171"/>
            <p:cNvSpPr>
              <a:spLocks noChangeShapeType="1"/>
            </p:cNvSpPr>
            <p:nvPr/>
          </p:nvSpPr>
          <p:spPr bwMode="auto">
            <a:xfrm flipH="1" flipV="1">
              <a:off x="4912" y="2922"/>
              <a:ext cx="21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7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7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Selection Sort Function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Sort array using selection sort algorithm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pointer to first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 =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array is sorted in place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 one word on stack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return address on stack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max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call max procedure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$t0, 0($a1)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$t0 = last value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$t0, 0($v0)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 last and max values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$v1, 0($a1)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$a1, $a1, -4	# decrement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 $a1, top	# more elements to sort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pop return address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	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free stack frame 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A function (or procedure</a:t>
            </a:r>
            <a:r>
              <a:rPr lang="en-US" altLang="en-US" dirty="0"/>
              <a:t>) is a block of instructions that can be called at several different points in the program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Allows the programmer to focus on just one task at a time</a:t>
            </a:r>
          </a:p>
          <a:p>
            <a:pPr lvl="1" eaLnBrk="1" hangingPunct="1"/>
            <a:r>
              <a:rPr lang="en-US" altLang="en-US" dirty="0" smtClean="0"/>
              <a:t>Allows code to be reused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/>
              <a:t>The function that initiates the call is known as the </a:t>
            </a:r>
            <a:r>
              <a:rPr lang="en-US" altLang="en-US" b="1" dirty="0"/>
              <a:t>caller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/>
              <a:t>The function that receives the call is known as the </a:t>
            </a:r>
            <a:r>
              <a:rPr lang="en-US" altLang="en-US" b="1" dirty="0" err="1"/>
              <a:t>callee</a:t>
            </a:r>
            <a:endParaRPr lang="en-US" altLang="en-US" b="1" dirty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/>
              <a:t>When the </a:t>
            </a:r>
            <a:r>
              <a:rPr lang="en-US" altLang="en-US" dirty="0" err="1"/>
              <a:t>callee</a:t>
            </a:r>
            <a:r>
              <a:rPr lang="en-US" altLang="en-US" dirty="0"/>
              <a:t> finishes execution, control is transferred back to the caller function.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/>
              <a:t>A function can receive </a:t>
            </a:r>
            <a:r>
              <a:rPr lang="en-US" altLang="en-US" b="1" dirty="0"/>
              <a:t>parameters</a:t>
            </a:r>
            <a:r>
              <a:rPr lang="en-US" altLang="en-US" dirty="0"/>
              <a:t> and return </a:t>
            </a:r>
            <a:r>
              <a:rPr lang="en-US" altLang="en-US" b="1" dirty="0"/>
              <a:t>results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/>
              <a:t>The function parameters and results act as an interface between a function and the rest of the program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Functions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Max Function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Find the address and value of maximum element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$a0 = pointer to first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$a1 = pointer to last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$v0 = pointer to max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$v1 = value of max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max:	move	$v0, $a0	# max pointer = first pointer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$v1, 0($v0)	# $v1 = first value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 $a1, ret	# if (first == last) return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$t0, $a0	# $t0 = array pointer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$t0, 4	# point to next array element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$t1, 0($t0)	# $t1 = value of A[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$t1, $v1, skip	# if (A[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&lt;= max) then skip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$v0, $t0	# found new maximum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$v1, $t1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skip: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$a1, loop	# loop back if more elements</a:t>
            </a:r>
          </a:p>
          <a:p>
            <a:pPr marL="809625" indent="-809625" defTabSz="93345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619250" algn="l"/>
                <a:tab pos="3771900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ret: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(1) of a Recursive Function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95350" indent="-8953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fact(</a:t>
            </a:r>
            <a:r>
              <a:rPr lang="en-US" alt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n)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{ if (n&lt;2) return 1; else return (n*fact(n-1)); }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60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fact: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slti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$t0,$a0,2	# (n&lt;2)?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$t0,$0,else	# if false branch to else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$v0,1	# $v0 = 1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  <a:p>
            <a:pPr marL="895350" indent="-895350" eaLnBrk="1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$sp,$sp,-8	# allocate 2 words on stack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$a0,4($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argument n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$ra,0($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save return address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$a0,$a0,-1	# argument = n-1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fact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call fact(n-1)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$a0,4($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restore argument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$ra,0($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restore return address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$v0,$a0,$v0	# $v0 = n*fact(n-1)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$sp,$sp,8	# free stack frame</a:t>
            </a:r>
          </a:p>
          <a:p>
            <a:pPr marL="895350" indent="-895350"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None/>
              <a:tabLst>
                <a:tab pos="1971675" algn="l"/>
                <a:tab pos="3857625" algn="l"/>
              </a:tabLst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53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531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531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531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531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531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(2) of a Recursive Function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66714" y="4492870"/>
            <a:ext cx="8525812" cy="1808285"/>
          </a:xfrm>
        </p:spPr>
        <p:txBody>
          <a:bodyPr/>
          <a:lstStyle/>
          <a:p>
            <a:pPr>
              <a:spcBef>
                <a:spcPts val="1108"/>
              </a:spcBef>
            </a:pPr>
            <a:r>
              <a:rPr lang="en-US" altLang="en-US" dirty="0" smtClean="0"/>
              <a:t>Two recursive calls</a:t>
            </a:r>
          </a:p>
          <a:p>
            <a:pPr lvl="1">
              <a:spcBef>
                <a:spcPts val="1108"/>
              </a:spcBef>
            </a:pPr>
            <a:r>
              <a:rPr lang="en-US" altLang="en-US" dirty="0" smtClean="0"/>
              <a:t>First call computes the sum of the first half of the array elements</a:t>
            </a:r>
          </a:p>
          <a:p>
            <a:pPr lvl="1">
              <a:spcBef>
                <a:spcPts val="1108"/>
              </a:spcBef>
            </a:pPr>
            <a:r>
              <a:rPr lang="en-US" altLang="en-US" dirty="0" smtClean="0"/>
              <a:t>Second call computes the sum of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half of the array elements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66714" y="1195754"/>
            <a:ext cx="8467725" cy="319014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if (n == 0) return 0;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if (n == 1) return A[0];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sum1 =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(&amp;A[0], n/2);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sum2 = </a:t>
            </a:r>
            <a:r>
              <a:rPr lang="en-US" altLang="en-US" sz="2031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(&amp;A[n/2], n – n/2);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  return sum1 + sum2;</a:t>
            </a:r>
          </a:p>
          <a:p>
            <a:pPr eaLnBrk="1" hangingPunct="1">
              <a:lnSpc>
                <a:spcPct val="120000"/>
              </a:lnSpc>
              <a:spcBef>
                <a:spcPts val="462"/>
              </a:spcBef>
              <a:buNone/>
            </a:pPr>
            <a:r>
              <a:rPr lang="en-US" altLang="en-US" sz="2031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84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a Recursive Function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50825" y="1088783"/>
            <a:ext cx="8642350" cy="521170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:	# $a0 = &amp;A, $a1 = 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$a1, L1	# branch if (n != 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li     $v0, 0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return 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L1: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$a1, 1, L2	# branch if (n != 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$v0, 0($a0)	# $v0 =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return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L2: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save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move   $s0, $a0	# $s0 = &amp;A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move   $s1, $a1	# $s1 = n 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$a1, $a1, 1	# $a1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first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11250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Translating a Recursive Function (cont'd)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66713" y="5609494"/>
            <a:ext cx="8526462" cy="477715"/>
          </a:xfrm>
        </p:spPr>
        <p:txBody>
          <a:bodyPr/>
          <a:lstStyle/>
          <a:p>
            <a:r>
              <a:rPr lang="en-US" altLang="en-US" b="1" smtClean="0"/>
              <a:t>$ra</a:t>
            </a:r>
            <a:r>
              <a:rPr lang="en-US" altLang="en-US" smtClean="0"/>
              <a:t>, </a:t>
            </a:r>
            <a:r>
              <a:rPr lang="en-US" altLang="en-US" b="1" smtClean="0"/>
              <a:t>$s0</a:t>
            </a:r>
            <a:r>
              <a:rPr lang="en-US" altLang="en-US" smtClean="0"/>
              <a:t>, and </a:t>
            </a:r>
            <a:r>
              <a:rPr lang="en-US" altLang="en-US" b="1" smtClean="0"/>
              <a:t>$s1</a:t>
            </a:r>
            <a:r>
              <a:rPr lang="en-US" altLang="en-US" smtClean="0"/>
              <a:t> are preserved across recursive calls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66714" y="1141535"/>
            <a:ext cx="8467725" cy="420125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$t0, $s1, 1	# $t0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$t1, $t0, 2	# $t1 = (n/2) * 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$a0, $s0, $t1	# $a0 = &amp;A[n/2]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$a1, $s1, $t0	# $a1 = n –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move   $s0, $v0	# $s0 = sum1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second recursive call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$v0, $s0, $v0	# $v0 = sum1 + sum2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1846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restore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)	# restore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1846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1846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1661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Recursive Calls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414877" y="1142446"/>
            <a:ext cx="3341205" cy="1123693"/>
            <a:chOff x="2414876" y="951899"/>
            <a:chExt cx="3341205" cy="1217335"/>
          </a:xfrm>
        </p:grpSpPr>
        <p:sp>
          <p:nvSpPr>
            <p:cNvPr id="28675" name="TextBox 2"/>
            <p:cNvSpPr txBox="1">
              <a:spLocks noChangeArrowheads="1"/>
            </p:cNvSpPr>
            <p:nvPr/>
          </p:nvSpPr>
          <p:spPr bwMode="auto">
            <a:xfrm>
              <a:off x="2414876" y="1453760"/>
              <a:ext cx="3341205" cy="715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&amp;A[0], $a1 = 6</a:t>
              </a:r>
            </a:p>
          </p:txBody>
        </p:sp>
        <p:cxnSp>
          <p:nvCxnSpPr>
            <p:cNvPr id="2" name="Straight Arrow Connector 28675"/>
            <p:cNvCxnSpPr/>
            <p:nvPr/>
          </p:nvCxnSpPr>
          <p:spPr>
            <a:xfrm>
              <a:off x="3880716" y="951899"/>
              <a:ext cx="0" cy="5018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50825" y="3588729"/>
            <a:ext cx="1735138" cy="1335747"/>
            <a:chOff x="250825" y="3602038"/>
            <a:chExt cx="1735138" cy="1447059"/>
          </a:xfrm>
        </p:grpSpPr>
        <p:sp>
          <p:nvSpPr>
            <p:cNvPr id="28677" name="TextBox 16"/>
            <p:cNvSpPr txBox="1">
              <a:spLocks noChangeArrowheads="1"/>
            </p:cNvSpPr>
            <p:nvPr/>
          </p:nvSpPr>
          <p:spPr bwMode="auto">
            <a:xfrm>
              <a:off x="250825" y="4025900"/>
              <a:ext cx="1616148" cy="10231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&amp;A[0]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 flipH="1">
              <a:off x="1576436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8688" y="3588529"/>
            <a:ext cx="1616148" cy="1335947"/>
            <a:chOff x="2198688" y="3601821"/>
            <a:chExt cx="1616148" cy="1447275"/>
          </a:xfrm>
        </p:grpSpPr>
        <p:sp>
          <p:nvSpPr>
            <p:cNvPr id="28678" name="TextBox 17"/>
            <p:cNvSpPr txBox="1">
              <a:spLocks noChangeArrowheads="1"/>
            </p:cNvSpPr>
            <p:nvPr/>
          </p:nvSpPr>
          <p:spPr bwMode="auto">
            <a:xfrm>
              <a:off x="2198688" y="4025900"/>
              <a:ext cx="1616148" cy="10231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210113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91382" y="3588527"/>
            <a:ext cx="1477395" cy="391257"/>
            <a:chOff x="2791381" y="3601821"/>
            <a:chExt cx="1477395" cy="423862"/>
          </a:xfrm>
        </p:grpSpPr>
        <p:sp>
          <p:nvSpPr>
            <p:cNvPr id="33" name="Freeform 32"/>
            <p:cNvSpPr/>
            <p:nvPr/>
          </p:nvSpPr>
          <p:spPr bwMode="auto">
            <a:xfrm>
              <a:off x="2791381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89432" y="3701229"/>
              <a:ext cx="1079344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A[1]+A[2]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7118" y="3588728"/>
            <a:ext cx="806495" cy="391257"/>
            <a:chOff x="597117" y="3602038"/>
            <a:chExt cx="806495" cy="423862"/>
          </a:xfrm>
        </p:grpSpPr>
        <p:sp>
          <p:nvSpPr>
            <p:cNvPr id="30" name="Freeform 29"/>
            <p:cNvSpPr/>
            <p:nvPr/>
          </p:nvSpPr>
          <p:spPr bwMode="auto">
            <a:xfrm flipH="1">
              <a:off x="1120775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7117" y="3701228"/>
              <a:ext cx="517982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</a:p>
          </p:txBody>
        </p:sp>
      </p:grpSp>
      <p:grpSp>
        <p:nvGrpSpPr>
          <p:cNvPr id="28672" name="Group 28671"/>
          <p:cNvGrpSpPr/>
          <p:nvPr/>
        </p:nvGrpSpPr>
        <p:grpSpPr>
          <a:xfrm>
            <a:off x="4225925" y="3588729"/>
            <a:ext cx="1734921" cy="1335747"/>
            <a:chOff x="4225925" y="3602038"/>
            <a:chExt cx="1734921" cy="1447059"/>
          </a:xfrm>
        </p:grpSpPr>
        <p:sp>
          <p:nvSpPr>
            <p:cNvPr id="28680" name="TextBox 19"/>
            <p:cNvSpPr txBox="1">
              <a:spLocks noChangeArrowheads="1"/>
            </p:cNvSpPr>
            <p:nvPr/>
          </p:nvSpPr>
          <p:spPr bwMode="auto">
            <a:xfrm>
              <a:off x="4225925" y="4025900"/>
              <a:ext cx="1616148" cy="10231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$a0 = &amp;A[3]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9" name="Freeform 38"/>
            <p:cNvSpPr/>
            <p:nvPr/>
          </p:nvSpPr>
          <p:spPr bwMode="auto">
            <a:xfrm flipH="1">
              <a:off x="5551319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1" name="Group 28690"/>
          <p:cNvGrpSpPr/>
          <p:nvPr/>
        </p:nvGrpSpPr>
        <p:grpSpPr>
          <a:xfrm>
            <a:off x="6173787" y="3588529"/>
            <a:ext cx="1616148" cy="1335947"/>
            <a:chOff x="6173788" y="3601821"/>
            <a:chExt cx="1616148" cy="1447275"/>
          </a:xfrm>
        </p:grpSpPr>
        <p:sp>
          <p:nvSpPr>
            <p:cNvPr id="28681" name="TextBox 20"/>
            <p:cNvSpPr txBox="1">
              <a:spLocks noChangeArrowheads="1"/>
            </p:cNvSpPr>
            <p:nvPr/>
          </p:nvSpPr>
          <p:spPr bwMode="auto">
            <a:xfrm>
              <a:off x="6173788" y="4025900"/>
              <a:ext cx="1616148" cy="10231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6184996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2" name="Group 28691"/>
          <p:cNvGrpSpPr/>
          <p:nvPr/>
        </p:nvGrpSpPr>
        <p:grpSpPr>
          <a:xfrm>
            <a:off x="6766264" y="3588527"/>
            <a:ext cx="1434977" cy="391257"/>
            <a:chOff x="6766264" y="3601821"/>
            <a:chExt cx="1434977" cy="423862"/>
          </a:xfrm>
        </p:grpSpPr>
        <p:sp>
          <p:nvSpPr>
            <p:cNvPr id="48" name="Freeform 47"/>
            <p:cNvSpPr/>
            <p:nvPr/>
          </p:nvSpPr>
          <p:spPr bwMode="auto">
            <a:xfrm>
              <a:off x="6766264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1897" y="3701229"/>
              <a:ext cx="1079344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A[4]+A[5]</a:t>
              </a:r>
            </a:p>
          </p:txBody>
        </p:sp>
      </p:grpSp>
      <p:grpSp>
        <p:nvGrpSpPr>
          <p:cNvPr id="28673" name="Group 28672"/>
          <p:cNvGrpSpPr/>
          <p:nvPr/>
        </p:nvGrpSpPr>
        <p:grpSpPr>
          <a:xfrm>
            <a:off x="4572001" y="3588728"/>
            <a:ext cx="806495" cy="391257"/>
            <a:chOff x="4572000" y="3602038"/>
            <a:chExt cx="806495" cy="423862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5095658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3701228"/>
              <a:ext cx="517982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62563" y="4918122"/>
            <a:ext cx="1735209" cy="1335459"/>
            <a:chOff x="5262563" y="5042213"/>
            <a:chExt cx="1735209" cy="1446747"/>
          </a:xfrm>
        </p:grpSpPr>
        <p:sp>
          <p:nvSpPr>
            <p:cNvPr id="28684" name="TextBox 23"/>
            <p:cNvSpPr txBox="1">
              <a:spLocks noChangeArrowheads="1"/>
            </p:cNvSpPr>
            <p:nvPr/>
          </p:nvSpPr>
          <p:spPr bwMode="auto">
            <a:xfrm>
              <a:off x="5262563" y="5465763"/>
              <a:ext cx="1616148" cy="10231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2" name="Freeform 51"/>
            <p:cNvSpPr/>
            <p:nvPr/>
          </p:nvSpPr>
          <p:spPr bwMode="auto">
            <a:xfrm flipH="1">
              <a:off x="658824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210423" y="4917921"/>
            <a:ext cx="1616148" cy="1335659"/>
            <a:chOff x="7210425" y="5041996"/>
            <a:chExt cx="1616148" cy="1446963"/>
          </a:xfrm>
        </p:grpSpPr>
        <p:sp>
          <p:nvSpPr>
            <p:cNvPr id="54" name="Freeform 53"/>
            <p:cNvSpPr/>
            <p:nvPr/>
          </p:nvSpPr>
          <p:spPr bwMode="auto">
            <a:xfrm>
              <a:off x="722192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210425" y="5041996"/>
              <a:ext cx="1616148" cy="1446963"/>
              <a:chOff x="7210425" y="5041996"/>
              <a:chExt cx="1616148" cy="1446963"/>
            </a:xfrm>
          </p:grpSpPr>
          <p:sp>
            <p:nvSpPr>
              <p:cNvPr id="28685" name="TextBox 24"/>
              <p:cNvSpPr txBox="1">
                <a:spLocks noChangeArrowheads="1"/>
              </p:cNvSpPr>
              <p:nvPr/>
            </p:nvSpPr>
            <p:spPr bwMode="auto">
              <a:xfrm>
                <a:off x="7210425" y="5465763"/>
                <a:ext cx="1616148" cy="10231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846" b="1">
                    <a:latin typeface="Arial Narrow" pitchFamily="34" charset="0"/>
                    <a:cs typeface="Consolas" pitchFamily="49" charset="0"/>
                  </a:rPr>
                  <a:t>recursive_sum:</a:t>
                </a:r>
              </a:p>
              <a:p>
                <a:pPr eaLnBrk="1" hangingPunct="1"/>
                <a:r>
                  <a:rPr lang="en-US" altLang="en-US" sz="1846" b="1">
                    <a:latin typeface="Consolas" pitchFamily="49" charset="0"/>
                    <a:cs typeface="Consolas" pitchFamily="49" charset="0"/>
                  </a:rPr>
                  <a:t>$a0 = &amp;A[5]</a:t>
                </a:r>
              </a:p>
              <a:p>
                <a:pPr eaLnBrk="1" hangingPunct="1"/>
                <a:r>
                  <a:rPr lang="en-US" altLang="en-US" sz="1846" b="1">
                    <a:latin typeface="Consolas" pitchFamily="49" charset="0"/>
                    <a:cs typeface="Consolas" pitchFamily="49" charset="0"/>
                  </a:rPr>
                  <a:t>$a1 = 1</a:t>
                </a: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7803190" y="5041996"/>
                <a:ext cx="282837" cy="423862"/>
              </a:xfrm>
              <a:custGeom>
                <a:avLst/>
                <a:gdLst>
                  <a:gd name="connsiteX0" fmla="*/ 0 w 294198"/>
                  <a:gd name="connsiteY0" fmla="*/ 0 h 683812"/>
                  <a:gd name="connsiteX1" fmla="*/ 0 w 294198"/>
                  <a:gd name="connsiteY1" fmla="*/ 294198 h 683812"/>
                  <a:gd name="connsiteX2" fmla="*/ 294198 w 294198"/>
                  <a:gd name="connsiteY2" fmla="*/ 294198 h 683812"/>
                  <a:gd name="connsiteX3" fmla="*/ 294198 w 294198"/>
                  <a:gd name="connsiteY3" fmla="*/ 683812 h 68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4198" h="683812">
                    <a:moveTo>
                      <a:pt x="0" y="0"/>
                    </a:moveTo>
                    <a:lnTo>
                      <a:pt x="0" y="294198"/>
                    </a:lnTo>
                    <a:lnTo>
                      <a:pt x="294198" y="294198"/>
                    </a:lnTo>
                    <a:lnTo>
                      <a:pt x="294198" y="68381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158823" y="5141404"/>
                <a:ext cx="539672" cy="2462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r>
                  <a:rPr lang="en-US" sz="1477" b="1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A[5]</a:t>
                </a: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608927" y="4918120"/>
            <a:ext cx="806495" cy="391257"/>
            <a:chOff x="5608926" y="5042213"/>
            <a:chExt cx="806495" cy="423862"/>
          </a:xfrm>
        </p:grpSpPr>
        <p:sp>
          <p:nvSpPr>
            <p:cNvPr id="53" name="Freeform 52"/>
            <p:cNvSpPr/>
            <p:nvPr/>
          </p:nvSpPr>
          <p:spPr bwMode="auto">
            <a:xfrm flipH="1">
              <a:off x="613258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08926" y="5141403"/>
              <a:ext cx="517982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30313" y="4918122"/>
            <a:ext cx="1734969" cy="1335459"/>
            <a:chOff x="1230313" y="5042213"/>
            <a:chExt cx="1734969" cy="1446747"/>
          </a:xfrm>
        </p:grpSpPr>
        <p:sp>
          <p:nvSpPr>
            <p:cNvPr id="28682" name="TextBox 21"/>
            <p:cNvSpPr txBox="1">
              <a:spLocks noChangeArrowheads="1"/>
            </p:cNvSpPr>
            <p:nvPr/>
          </p:nvSpPr>
          <p:spPr bwMode="auto">
            <a:xfrm>
              <a:off x="1230313" y="5465763"/>
              <a:ext cx="1616148" cy="10231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9" name="Freeform 58"/>
            <p:cNvSpPr/>
            <p:nvPr/>
          </p:nvSpPr>
          <p:spPr bwMode="auto">
            <a:xfrm flipH="1">
              <a:off x="255575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78174" y="4917921"/>
            <a:ext cx="1616148" cy="1335659"/>
            <a:chOff x="3178175" y="5041996"/>
            <a:chExt cx="1616148" cy="1446963"/>
          </a:xfrm>
        </p:grpSpPr>
        <p:sp>
          <p:nvSpPr>
            <p:cNvPr id="28683" name="TextBox 22"/>
            <p:cNvSpPr txBox="1">
              <a:spLocks noChangeArrowheads="1"/>
            </p:cNvSpPr>
            <p:nvPr/>
          </p:nvSpPr>
          <p:spPr bwMode="auto">
            <a:xfrm>
              <a:off x="3178175" y="5465763"/>
              <a:ext cx="1616148" cy="10231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&amp;A[2]</a:t>
              </a:r>
            </a:p>
            <a:p>
              <a:pPr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318943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70700" y="4917920"/>
            <a:ext cx="895305" cy="391257"/>
            <a:chOff x="3770700" y="5041996"/>
            <a:chExt cx="895305" cy="423862"/>
          </a:xfrm>
        </p:grpSpPr>
        <p:sp>
          <p:nvSpPr>
            <p:cNvPr id="62" name="Freeform 61"/>
            <p:cNvSpPr/>
            <p:nvPr/>
          </p:nvSpPr>
          <p:spPr bwMode="auto">
            <a:xfrm>
              <a:off x="3770700" y="5041996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26333" y="5141404"/>
              <a:ext cx="539672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76437" y="4918120"/>
            <a:ext cx="806495" cy="391257"/>
            <a:chOff x="1576436" y="5042213"/>
            <a:chExt cx="806495" cy="423862"/>
          </a:xfrm>
        </p:grpSpPr>
        <p:sp>
          <p:nvSpPr>
            <p:cNvPr id="60" name="Freeform 59"/>
            <p:cNvSpPr/>
            <p:nvPr/>
          </p:nvSpPr>
          <p:spPr bwMode="auto">
            <a:xfrm flipH="1">
              <a:off x="210009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76436" y="5141403"/>
              <a:ext cx="517982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5607" y="2259135"/>
            <a:ext cx="2977075" cy="1336396"/>
            <a:chOff x="615606" y="2161646"/>
            <a:chExt cx="2977075" cy="1447763"/>
          </a:xfrm>
        </p:grpSpPr>
        <p:sp>
          <p:nvSpPr>
            <p:cNvPr id="28676" name="TextBox 15"/>
            <p:cNvSpPr txBox="1">
              <a:spLocks noChangeArrowheads="1"/>
            </p:cNvSpPr>
            <p:nvPr/>
          </p:nvSpPr>
          <p:spPr bwMode="auto">
            <a:xfrm>
              <a:off x="615606" y="2893935"/>
              <a:ext cx="2977075" cy="715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&amp;A[0], $a1 = 3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791381" y="2161646"/>
              <a:ext cx="801300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90490" y="2259135"/>
            <a:ext cx="2977075" cy="1336396"/>
            <a:chOff x="4590489" y="2161646"/>
            <a:chExt cx="2977075" cy="1447763"/>
          </a:xfrm>
        </p:grpSpPr>
        <p:sp>
          <p:nvSpPr>
            <p:cNvPr id="67" name="TextBox 15"/>
            <p:cNvSpPr txBox="1">
              <a:spLocks noChangeArrowheads="1"/>
            </p:cNvSpPr>
            <p:nvPr/>
          </p:nvSpPr>
          <p:spPr bwMode="auto">
            <a:xfrm>
              <a:off x="4590489" y="2893935"/>
              <a:ext cx="2977075" cy="715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846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1846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1846" b="1" dirty="0">
                  <a:latin typeface="Consolas" pitchFamily="49" charset="0"/>
                  <a:cs typeface="Consolas" pitchFamily="49" charset="0"/>
                </a:rPr>
                <a:t>$a0 = &amp;A[3], $a1 = 3</a:t>
              </a:r>
            </a:p>
          </p:txBody>
        </p:sp>
        <p:sp>
          <p:nvSpPr>
            <p:cNvPr id="68" name="Freeform 67"/>
            <p:cNvSpPr/>
            <p:nvPr/>
          </p:nvSpPr>
          <p:spPr>
            <a:xfrm flipH="1">
              <a:off x="4590489" y="2161646"/>
              <a:ext cx="788006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7408" y="2259136"/>
            <a:ext cx="2285782" cy="675959"/>
            <a:chOff x="5517408" y="2161646"/>
            <a:chExt cx="2285782" cy="732289"/>
          </a:xfrm>
        </p:grpSpPr>
        <p:sp>
          <p:nvSpPr>
            <p:cNvPr id="69" name="Freeform 68"/>
            <p:cNvSpPr/>
            <p:nvPr/>
          </p:nvSpPr>
          <p:spPr>
            <a:xfrm flipV="1">
              <a:off x="5517408" y="2161646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42577" y="2549088"/>
              <a:ext cx="1660613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A[3]+A[4]+A[5]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9484" y="2259134"/>
            <a:ext cx="2207308" cy="675959"/>
            <a:chOff x="439484" y="2161644"/>
            <a:chExt cx="2207308" cy="732289"/>
          </a:xfrm>
        </p:grpSpPr>
        <p:sp>
          <p:nvSpPr>
            <p:cNvPr id="66" name="Freeform 65"/>
            <p:cNvSpPr/>
            <p:nvPr/>
          </p:nvSpPr>
          <p:spPr>
            <a:xfrm flipH="1" flipV="1">
              <a:off x="2094418" y="2161644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484" y="2549088"/>
              <a:ext cx="1597808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A[0]+A[1]+A[2]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1573" y="1142447"/>
            <a:ext cx="4032490" cy="463256"/>
            <a:chOff x="4341572" y="951899"/>
            <a:chExt cx="4032490" cy="501861"/>
          </a:xfrm>
        </p:grpSpPr>
        <p:cxnSp>
          <p:nvCxnSpPr>
            <p:cNvPr id="72" name="Straight Arrow Connector 28675"/>
            <p:cNvCxnSpPr/>
            <p:nvPr/>
          </p:nvCxnSpPr>
          <p:spPr>
            <a:xfrm flipV="1">
              <a:off x="4341572" y="951899"/>
              <a:ext cx="0" cy="50186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456786" y="1067101"/>
              <a:ext cx="3917276" cy="2462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$v0 = A[0]+A[1]+A[2]+A[3]+A[4]+A[5]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07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0825" y="1088781"/>
            <a:ext cx="8699500" cy="515815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To execute a function, the </a:t>
            </a:r>
            <a:r>
              <a:rPr lang="en-US" altLang="en-US" b="1" dirty="0" smtClean="0"/>
              <a:t>caller</a:t>
            </a:r>
            <a:r>
              <a:rPr lang="en-US" altLang="en-US" dirty="0" smtClean="0"/>
              <a:t> does the following: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Puts the parameters in a place that can be accessed by the </a:t>
            </a:r>
            <a:r>
              <a:rPr lang="en-US" altLang="en-US" dirty="0" err="1" smtClean="0"/>
              <a:t>callee</a:t>
            </a:r>
            <a:endParaRPr lang="en-US" altLang="en-US" dirty="0" smtClean="0"/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Transfer control to the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 function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To return from a function, the </a:t>
            </a:r>
            <a:r>
              <a:rPr lang="en-US" altLang="en-US" b="1" dirty="0" err="1" smtClean="0"/>
              <a:t>callee</a:t>
            </a:r>
            <a:r>
              <a:rPr lang="en-US" altLang="en-US" dirty="0" smtClean="0"/>
              <a:t> does the following: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Puts the results in a place that can be accessed by the caller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Return control to the caller, next to where the function call was made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Registers are the fastest place to pass parameters and return results. The MIPS architecture uses the following: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$a0-$a3:</a:t>
            </a:r>
            <a:r>
              <a:rPr lang="en-US" altLang="en-US" dirty="0" smtClean="0"/>
              <a:t> four argument registers in which to </a:t>
            </a:r>
            <a:r>
              <a:rPr lang="en-US" altLang="en-US" dirty="0" smtClean="0">
                <a:solidFill>
                  <a:srgbClr val="FF0000"/>
                </a:solidFill>
              </a:rPr>
              <a:t>pass parameters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$v0-$v1:</a:t>
            </a:r>
            <a:r>
              <a:rPr lang="en-US" altLang="en-US" dirty="0" smtClean="0"/>
              <a:t> two value registers in which to pass function </a:t>
            </a:r>
            <a:r>
              <a:rPr lang="en-US" altLang="en-US" dirty="0" smtClean="0">
                <a:solidFill>
                  <a:srgbClr val="FF0000"/>
                </a:solidFill>
              </a:rPr>
              <a:t>results</a:t>
            </a:r>
          </a:p>
          <a:p>
            <a:pPr marL="663836" lvl="1">
              <a:lnSpc>
                <a:spcPct val="120000"/>
              </a:lnSpc>
              <a:spcBef>
                <a:spcPts val="600"/>
              </a:spcBef>
            </a:pP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return address</a:t>
            </a:r>
            <a:r>
              <a:rPr lang="en-US" altLang="en-US" dirty="0" smtClean="0"/>
              <a:t> register to return back to the caller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9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 Instructions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366714" y="1036028"/>
            <a:ext cx="8467725" cy="361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92" tIns="42497" rIns="84992" bIns="42497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2215" b="1" dirty="0"/>
              <a:t>JAL</a:t>
            </a:r>
            <a:r>
              <a:rPr lang="en-US" altLang="en-US" sz="2215" dirty="0"/>
              <a:t> (</a:t>
            </a:r>
            <a:r>
              <a:rPr lang="en-US" altLang="en-US" sz="2215" b="1" dirty="0"/>
              <a:t>Jump-and-Link</a:t>
            </a:r>
            <a:r>
              <a:rPr lang="en-US" altLang="en-US" sz="2215" dirty="0"/>
              <a:t>) is used to call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Save return address in </a:t>
            </a:r>
            <a:r>
              <a:rPr lang="en-US" altLang="en-US" sz="1846" b="1" dirty="0" smtClean="0">
                <a:solidFill>
                  <a:srgbClr val="000099"/>
                </a:solidFill>
              </a:rPr>
              <a:t>$</a:t>
            </a:r>
            <a:r>
              <a:rPr lang="en-US" altLang="en-US" sz="1846" b="1" dirty="0" err="1">
                <a:solidFill>
                  <a:srgbClr val="000099"/>
                </a:solidFill>
              </a:rPr>
              <a:t>ra</a:t>
            </a:r>
            <a:r>
              <a:rPr lang="en-US" altLang="en-US" sz="1846" b="1" dirty="0">
                <a:solidFill>
                  <a:srgbClr val="000099"/>
                </a:solidFill>
              </a:rPr>
              <a:t> </a:t>
            </a:r>
            <a:r>
              <a:rPr lang="en-US" altLang="en-US" sz="1846" b="1" dirty="0" smtClean="0">
                <a:solidFill>
                  <a:srgbClr val="000099"/>
                </a:solidFill>
              </a:rPr>
              <a:t>= $</a:t>
            </a:r>
            <a:r>
              <a:rPr lang="en-US" altLang="en-US" sz="1846" b="1" dirty="0">
                <a:solidFill>
                  <a:srgbClr val="000099"/>
                </a:solidFill>
              </a:rPr>
              <a:t>31 = PC+4</a:t>
            </a:r>
            <a:r>
              <a:rPr lang="en-US" altLang="en-US" sz="1846" dirty="0"/>
              <a:t> and jump to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Register </a:t>
            </a:r>
            <a:r>
              <a:rPr lang="en-US" altLang="en-US" sz="1846" b="1" dirty="0">
                <a:solidFill>
                  <a:srgbClr val="000099"/>
                </a:solidFill>
              </a:rPr>
              <a:t>$31</a:t>
            </a:r>
            <a:r>
              <a:rPr lang="en-US" altLang="en-US" sz="1846" dirty="0"/>
              <a:t> (</a:t>
            </a:r>
            <a:r>
              <a:rPr lang="en-US" altLang="en-US" sz="1846" b="1" dirty="0">
                <a:solidFill>
                  <a:srgbClr val="000099"/>
                </a:solidFill>
              </a:rPr>
              <a:t>$</a:t>
            </a:r>
            <a:r>
              <a:rPr lang="en-US" altLang="en-US" sz="1846" b="1" dirty="0" err="1">
                <a:solidFill>
                  <a:srgbClr val="000099"/>
                </a:solidFill>
              </a:rPr>
              <a:t>ra</a:t>
            </a:r>
            <a:r>
              <a:rPr lang="en-US" altLang="en-US" sz="1846" dirty="0"/>
              <a:t>) is used by </a:t>
            </a:r>
            <a:r>
              <a:rPr lang="en-US" altLang="en-US" sz="1846" b="1" dirty="0">
                <a:solidFill>
                  <a:srgbClr val="000099"/>
                </a:solidFill>
              </a:rPr>
              <a:t>JAL</a:t>
            </a:r>
            <a:r>
              <a:rPr lang="en-US" altLang="en-US" sz="1846" dirty="0"/>
              <a:t> as the </a:t>
            </a:r>
            <a:r>
              <a:rPr lang="en-US" altLang="en-US" sz="1846" b="1" dirty="0">
                <a:solidFill>
                  <a:srgbClr val="000099"/>
                </a:solidFill>
              </a:rPr>
              <a:t>return address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2215" b="1" dirty="0"/>
              <a:t>JR</a:t>
            </a:r>
            <a:r>
              <a:rPr lang="en-US" altLang="en-US" sz="2215" dirty="0"/>
              <a:t> (</a:t>
            </a:r>
            <a:r>
              <a:rPr lang="en-US" altLang="en-US" sz="2215" b="1" dirty="0"/>
              <a:t>Jump Register</a:t>
            </a:r>
            <a:r>
              <a:rPr lang="en-US" altLang="en-US" sz="2215" dirty="0"/>
              <a:t>) is used to return from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Jump to instruction whose address is in register </a:t>
            </a:r>
            <a:r>
              <a:rPr lang="en-US" altLang="en-US" sz="1846" dirty="0" err="1"/>
              <a:t>Rs</a:t>
            </a:r>
            <a:r>
              <a:rPr lang="en-US" altLang="en-US" sz="1846" dirty="0"/>
              <a:t> (PC = </a:t>
            </a:r>
            <a:r>
              <a:rPr lang="en-US" altLang="en-US" sz="1846" dirty="0" err="1"/>
              <a:t>Rs</a:t>
            </a:r>
            <a:r>
              <a:rPr lang="en-US" altLang="en-US" sz="1846" dirty="0"/>
              <a:t>)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2215" b="1" dirty="0"/>
              <a:t>JALR</a:t>
            </a:r>
            <a:r>
              <a:rPr lang="en-US" altLang="en-US" sz="2215" dirty="0"/>
              <a:t> (</a:t>
            </a:r>
            <a:r>
              <a:rPr lang="en-US" altLang="en-US" sz="2215" b="1" dirty="0"/>
              <a:t>Jump-and-Link Register</a:t>
            </a:r>
            <a:r>
              <a:rPr lang="en-US" altLang="en-US" sz="2215" dirty="0"/>
              <a:t>)</a:t>
            </a:r>
          </a:p>
          <a:p>
            <a:pPr marL="741503" lvl="1" indent="-33118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Save return address in Rd = PC+4, and</a:t>
            </a:r>
          </a:p>
          <a:p>
            <a:pPr marL="741503" lvl="1" indent="-33118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Call function whose address is in register </a:t>
            </a:r>
            <a:r>
              <a:rPr lang="en-US" altLang="en-US" sz="1846" dirty="0" err="1"/>
              <a:t>Rs</a:t>
            </a:r>
            <a:r>
              <a:rPr lang="en-US" altLang="en-US" sz="1846" dirty="0"/>
              <a:t> (PC = </a:t>
            </a:r>
            <a:r>
              <a:rPr lang="en-US" altLang="en-US" sz="1846" dirty="0" err="1"/>
              <a:t>Rs</a:t>
            </a:r>
            <a:r>
              <a:rPr lang="en-US" altLang="en-US" sz="1846" dirty="0"/>
              <a:t>)</a:t>
            </a:r>
          </a:p>
          <a:p>
            <a:pPr marL="741503" lvl="1" indent="-33118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sz="1846" dirty="0"/>
              <a:t>Used to call functions whose addresses are known at runtime</a:t>
            </a:r>
          </a:p>
        </p:txBody>
      </p:sp>
      <p:graphicFrame>
        <p:nvGraphicFramePr>
          <p:cNvPr id="5" name="Group 99"/>
          <p:cNvGraphicFramePr>
            <a:graphicFrameLocks/>
          </p:cNvGraphicFramePr>
          <p:nvPr/>
        </p:nvGraphicFramePr>
        <p:xfrm>
          <a:off x="366713" y="4765432"/>
          <a:ext cx="8467724" cy="1397976"/>
        </p:xfrm>
        <a:graphic>
          <a:graphicData uri="http://schemas.openxmlformats.org/drawingml/2006/table">
            <a:tbl>
              <a:tblPr/>
              <a:tblGrid>
                <a:gridCol w="17281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9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36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33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36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644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4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3997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11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label</a:t>
                      </a:r>
                    </a:p>
                  </a:txBody>
                  <a:tcPr marL="53997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 = PC+4, j Label</a:t>
                      </a:r>
                    </a:p>
                  </a:txBody>
                  <a:tcPr marL="71996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Op=3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26-bit address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11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jr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3997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=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1996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11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jalr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Rd,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3997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PC+4, PC = 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1996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kumimoji="0" lang="en-US" sz="17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7999" marR="17999" marT="16620" marB="16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4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654050" y="4651131"/>
            <a:ext cx="3111500" cy="14360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FF0000"/>
                </a:solidFill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1846"/>
              <a:t> = Address of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v[]</a:t>
            </a:r>
            <a:r>
              <a:rPr lang="en-US" altLang="en-US" sz="1846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$a1</a:t>
            </a:r>
            <a:r>
              <a:rPr lang="en-US" altLang="en-US" sz="1846">
                <a:solidFill>
                  <a:srgbClr val="000099"/>
                </a:solidFill>
              </a:rPr>
              <a:t> </a:t>
            </a:r>
            <a:r>
              <a:rPr lang="en-US" altLang="en-US" sz="1846"/>
              <a:t>=</a:t>
            </a:r>
            <a:r>
              <a:rPr lang="en-US" altLang="en-US" sz="1846">
                <a:solidFill>
                  <a:srgbClr val="000099"/>
                </a:solidFill>
              </a:rPr>
              <a:t>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en-US" sz="1846"/>
              <a:t>, and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846"/>
              <a:t>Return address is in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  <a:endParaRPr lang="en-US" altLang="en-US" sz="1846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1078523"/>
          </a:xfrm>
          <a:noFill/>
        </p:spPr>
        <p:txBody>
          <a:bodyPr vert="horz" wrap="square" lIns="83527" tIns="41031" rIns="83527" bIns="4103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Consider the following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  <a:r>
              <a:rPr lang="en-US" altLang="en-US" smtClean="0"/>
              <a:t> function (written in C)</a:t>
            </a:r>
          </a:p>
          <a:p>
            <a:pPr eaLnBrk="1" hangingPunct="1"/>
            <a:r>
              <a:rPr lang="en-US" altLang="en-US" smtClean="0"/>
              <a:t>Translate this function to MIPS assembly language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4051" y="2394676"/>
            <a:ext cx="4378325" cy="204520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84406" bIns="84406" anchor="ctr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void swap(int v[], int k)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  int temp;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temp = 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v[k] = v[k+1];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v[k+1] = temp;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4000500" y="3238500"/>
            <a:ext cx="4660900" cy="284870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	# $t0=k*4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	# $t0=v+k*4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	# $t1=v[k]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	# $t2=v[k+1]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	# v[k]=$t2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	# v[k+1]=$t1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	# return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6690773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/ Return Sequence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426677"/>
          </a:xfrm>
        </p:spPr>
        <p:txBody>
          <a:bodyPr/>
          <a:lstStyle/>
          <a:p>
            <a:pPr eaLnBrk="1" hangingPunct="1">
              <a:spcBef>
                <a:spcPts val="1385"/>
              </a:spcBef>
            </a:pPr>
            <a:r>
              <a:rPr lang="en-US" altLang="en-US" smtClean="0"/>
              <a:t>Suppose we call function swap as: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swap(a,10)</a:t>
            </a:r>
          </a:p>
          <a:p>
            <a:pPr lvl="1" eaLnBrk="1" hangingPunct="1">
              <a:spcBef>
                <a:spcPts val="1385"/>
              </a:spcBef>
            </a:pPr>
            <a:r>
              <a:rPr lang="en-US" altLang="en-US" smtClean="0"/>
              <a:t>Pass </a:t>
            </a:r>
            <a:r>
              <a:rPr lang="en-US" altLang="en-US" b="1" smtClean="0">
                <a:solidFill>
                  <a:srgbClr val="FF0000"/>
                </a:solidFill>
              </a:rPr>
              <a:t>address</a:t>
            </a:r>
            <a:r>
              <a:rPr lang="en-US" altLang="en-US" smtClean="0"/>
              <a:t> of array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mtClean="0"/>
              <a:t> as arguments</a:t>
            </a:r>
          </a:p>
          <a:p>
            <a:pPr lvl="1" eaLnBrk="1" hangingPunct="1">
              <a:spcBef>
                <a:spcPts val="1385"/>
              </a:spcBef>
            </a:pPr>
            <a:r>
              <a:rPr lang="en-US" altLang="en-US" smtClean="0"/>
              <a:t>Call the function swap saving </a:t>
            </a:r>
            <a:r>
              <a:rPr lang="en-US" altLang="en-US" b="1" smtClean="0">
                <a:solidFill>
                  <a:srgbClr val="FF0000"/>
                </a:solidFill>
              </a:rPr>
              <a:t>return address</a:t>
            </a:r>
            <a:r>
              <a:rPr lang="en-US" altLang="en-US" smtClean="0"/>
              <a:t> in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$31 = $ra</a:t>
            </a:r>
          </a:p>
          <a:p>
            <a:pPr lvl="1" eaLnBrk="1" hangingPunct="1">
              <a:spcBef>
                <a:spcPts val="1385"/>
              </a:spcBef>
            </a:pPr>
            <a:r>
              <a:rPr lang="en-US" altLang="en-US" smtClean="0"/>
              <a:t>Execute function swap</a:t>
            </a:r>
          </a:p>
          <a:p>
            <a:pPr lvl="1" eaLnBrk="1" hangingPunct="1">
              <a:spcBef>
                <a:spcPts val="1385"/>
              </a:spcBef>
            </a:pPr>
            <a:r>
              <a:rPr lang="en-US" altLang="en-US" smtClean="0"/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5924550" y="3625363"/>
            <a:ext cx="2736850" cy="256358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2901951" y="4545623"/>
            <a:ext cx="2786063" cy="164855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la   $a0, a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li   $a1, 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jal  swap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#	return here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. . 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92538" y="4126525"/>
            <a:ext cx="1009650" cy="3763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46" b="1"/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573214" y="4589586"/>
            <a:ext cx="1196975" cy="3135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2203" tIns="16881" rIns="42203" bIns="16881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662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addr a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23863" y="4598377"/>
            <a:ext cx="1098550" cy="2886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6881" rIns="42203" bIns="16881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662" b="1">
                <a:latin typeface="Consolas" pitchFamily="49" charset="0"/>
                <a:cs typeface="Consolas" pitchFamily="49" charset="0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573214" y="4895852"/>
            <a:ext cx="1196975" cy="2898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2203" tIns="16881" rIns="42203" bIns="16881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662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22276" y="4903177"/>
            <a:ext cx="1101725" cy="2886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6881" rIns="42203" bIns="16881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662" b="1">
                <a:latin typeface="Consolas" pitchFamily="49" charset="0"/>
                <a:cs typeface="Consolas" pitchFamily="49" charset="0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573214" y="5867401"/>
            <a:ext cx="1196975" cy="2898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6881" rIns="0" bIns="16881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662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ret addr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47676" y="5874729"/>
            <a:ext cx="1052513" cy="319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6881" rIns="42203" bIns="16881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662" b="1">
                <a:latin typeface="Consolas" pitchFamily="49" charset="0"/>
                <a:cs typeface="Consolas" pitchFamily="49" charset="0"/>
              </a:rPr>
              <a:t>$ra=$31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573214" y="5191859"/>
            <a:ext cx="1196975" cy="6755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6881" rIns="0" bIns="16881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662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573214" y="4210052"/>
            <a:ext cx="1196975" cy="3780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6881" rIns="0" bIns="16881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662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2189" y="4255478"/>
            <a:ext cx="1246187" cy="1141535"/>
            <a:chOff x="2803" y="2506"/>
            <a:chExt cx="1325" cy="806"/>
          </a:xfrm>
        </p:grpSpPr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168775" y="6034454"/>
            <a:ext cx="19002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1519239" y="3782160"/>
            <a:ext cx="1323975" cy="3763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46" b="1"/>
              <a:t>Registers</a:t>
            </a:r>
          </a:p>
        </p:txBody>
      </p:sp>
    </p:spTree>
    <p:extLst>
      <p:ext uri="{BB962C8B-B14F-4D97-AF65-F5344CB8AC3E}">
        <p14:creationId xmlns:p14="http://schemas.microsoft.com/office/powerpoint/2010/main" val="38464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6934200" y="4120661"/>
            <a:ext cx="1785938" cy="9568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62"/>
              <a:t>Register </a:t>
            </a:r>
            <a:r>
              <a:rPr lang="en-US" altLang="en-US" sz="1662" b="1">
                <a:latin typeface="Consolas" pitchFamily="49" charset="0"/>
                <a:cs typeface="Consolas" pitchFamily="49" charset="0"/>
              </a:rPr>
              <a:t>$31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62"/>
              <a:t>is the return address register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66714" y="1088781"/>
            <a:ext cx="6624637" cy="5158154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solidFill>
                  <a:srgbClr val="008000"/>
                </a:solidFill>
              </a:rPr>
              <a:t>Address	Instructions	Assembly Language</a:t>
            </a:r>
          </a:p>
          <a:p>
            <a:pPr marL="0" indent="0" eaLnBrk="1" hangingPunct="1"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endParaRPr lang="en-US" altLang="en-US" sz="1846" b="1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00400020	lui $1, 0x1001 	la   $a0, a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00400024	ori $4, $1, 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00400028	ori $5, $0, 10	ori  $a1,$0,10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0040002C	jal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</a:t>
            </a:r>
            <a:r>
              <a:rPr lang="en-US" altLang="en-US" sz="1846" b="1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46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00400030  . . .	# return here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endParaRPr lang="en-US" altLang="en-US" sz="1846" b="1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		swap: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0040003C	sll $8, $5, 2	sll $t0, $a1, 2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00400040 	add $8, $8, $4	add $t0, $t0, $a0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00400044 	lw  $9, 0($8)	lw  $t1,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00400048 	lw  $10,4($8)	lw  $t2,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0040004C 	sw  $10,0($8)	sw  $t2,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00400050 	sw  $9, 4($8)	sw  $t1,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None/>
              <a:tabLst>
                <a:tab pos="1327672" algn="l"/>
                <a:tab pos="3481841" algn="l"/>
                <a:tab pos="4059217" algn="l"/>
              </a:tabLst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00400054 	jr  $31	</a:t>
            </a:r>
            <a:r>
              <a:rPr lang="en-US" altLang="en-US" sz="1846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6705601" y="1460990"/>
            <a:ext cx="2071688" cy="1808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8000"/>
                </a:solidFill>
              </a:rPr>
              <a:t>Pseudo-Direct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8000"/>
                </a:solidFill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46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= 0x0040003C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66714" y="2949819"/>
            <a:ext cx="5876925" cy="691662"/>
            <a:chOff x="267" y="1797"/>
            <a:chExt cx="3702" cy="472"/>
          </a:xfrm>
        </p:grpSpPr>
        <p:sp>
          <p:nvSpPr>
            <p:cNvPr id="10254" name="Oval 26"/>
            <p:cNvSpPr>
              <a:spLocks noChangeArrowheads="1"/>
            </p:cNvSpPr>
            <p:nvPr/>
          </p:nvSpPr>
          <p:spPr bwMode="auto">
            <a:xfrm>
              <a:off x="267" y="1797"/>
              <a:ext cx="835" cy="218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867" cy="3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66713" y="2897066"/>
            <a:ext cx="3802062" cy="1276350"/>
            <a:chOff x="231" y="1797"/>
            <a:chExt cx="2395" cy="871"/>
          </a:xfrm>
        </p:grpSpPr>
        <p:sp>
          <p:nvSpPr>
            <p:cNvPr id="10252" name="Oval 29"/>
            <p:cNvSpPr>
              <a:spLocks noChangeArrowheads="1"/>
            </p:cNvSpPr>
            <p:nvPr/>
          </p:nvSpPr>
          <p:spPr bwMode="auto">
            <a:xfrm>
              <a:off x="231" y="2486"/>
              <a:ext cx="871" cy="182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10253" name="Line 30"/>
            <p:cNvSpPr>
              <a:spLocks noChangeShapeType="1"/>
            </p:cNvSpPr>
            <p:nvPr/>
          </p:nvSpPr>
          <p:spPr bwMode="auto">
            <a:xfrm flipV="1">
              <a:off x="1066" y="1797"/>
              <a:ext cx="1560" cy="7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633539" y="3216520"/>
            <a:ext cx="2535237" cy="276518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357939" y="3481754"/>
            <a:ext cx="2363787" cy="319454"/>
            <a:chOff x="3932" y="2196"/>
            <a:chExt cx="1489" cy="218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0x00400030</a:t>
              </a:r>
            </a:p>
          </p:txBody>
        </p:sp>
        <p:sp>
          <p:nvSpPr>
            <p:cNvPr id="10251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46" b="1">
                  <a:latin typeface="Consolas" pitchFamily="49" charset="0"/>
                  <a:cs typeface="Consolas" pitchFamily="49" charset="0"/>
                </a:rPr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00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Second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0826" y="1195755"/>
            <a:ext cx="4321175" cy="207352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846"/>
              </a:spcBef>
            </a:pPr>
            <a:r>
              <a:rPr lang="en-US" altLang="en-US" smtClean="0"/>
              <a:t>Function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tolower</a:t>
            </a:r>
            <a:r>
              <a:rPr lang="en-US" altLang="en-US" smtClean="0"/>
              <a:t> converts a capital letter to lowercase</a:t>
            </a:r>
          </a:p>
          <a:p>
            <a:pPr>
              <a:lnSpc>
                <a:spcPct val="120000"/>
              </a:lnSpc>
              <a:spcBef>
                <a:spcPts val="1846"/>
              </a:spcBef>
            </a:pPr>
            <a:r>
              <a:rPr lang="en-US" altLang="en-US" smtClean="0"/>
              <a:t>If parameter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altLang="en-US" smtClean="0"/>
              <a:t> is not a capital letter then return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4657725" y="1134208"/>
            <a:ext cx="4235450" cy="21591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char tolower(char ch) {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if (ch&gt;='A' &amp;&amp; ch&lt;='Z')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  return (ch + 'a' - 'A');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else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  return ch;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2789" y="3429000"/>
            <a:ext cx="8180387" cy="28554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6462" bIns="66462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tolower:	# $a0 = parameter ch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blt   $a0, 'A', else	# branch if $a0 &lt; 'A'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bgt   $a0, 'Z', else	# branch if $a0 &gt; 'Z'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it-IT" altLang="en-US" sz="1846" b="1">
                <a:latin typeface="Consolas" pitchFamily="49" charset="0"/>
                <a:cs typeface="Consolas" pitchFamily="49" charset="0"/>
              </a:rPr>
              <a:t>  addi  $v0, $a0, 32	# 'a' – 'A' == 32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jr    $ra	# return to caller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it-IT" altLang="en-US" sz="1846" b="1">
                <a:latin typeface="Consolas" pitchFamily="49" charset="0"/>
                <a:cs typeface="Consolas" pitchFamily="49" charset="0"/>
              </a:rPr>
              <a:t>  move  $v0, $a0	# $v0 = ch</a:t>
            </a:r>
          </a:p>
          <a:p>
            <a:pPr eaLnBrk="1" hangingPunct="1">
              <a:spcBef>
                <a:spcPts val="462"/>
              </a:spcBef>
              <a:buNone/>
            </a:pPr>
            <a:r>
              <a:rPr lang="en-US" altLang="en-US" sz="1846" b="1">
                <a:latin typeface="Consolas" pitchFamily="49" charset="0"/>
                <a:cs typeface="Consolas" pitchFamily="49" charset="0"/>
              </a:rPr>
              <a:t>  jr    $ra	# return to caller</a:t>
            </a:r>
            <a:endParaRPr lang="en-US" altLang="en-US" sz="1846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9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31930</TotalTime>
  <Words>2500</Words>
  <Application>Microsoft Office PowerPoint</Application>
  <PresentationFormat>On-screen Show (4:3)</PresentationFormat>
  <Paragraphs>627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4" baseType="lpstr">
      <vt:lpstr>Arial</vt:lpstr>
      <vt:lpstr>Arial Narrow</vt:lpstr>
      <vt:lpstr>Comic Sans MS</vt:lpstr>
      <vt:lpstr>Consolas</vt:lpstr>
      <vt:lpstr>Courier New</vt:lpstr>
      <vt:lpstr>Times New Roman</vt:lpstr>
      <vt:lpstr>Wingdings</vt:lpstr>
      <vt:lpstr>Default Design</vt:lpstr>
      <vt:lpstr>MIPS Functions and the Runtime Stack</vt:lpstr>
      <vt:lpstr>Outline</vt:lpstr>
      <vt:lpstr>Functions</vt:lpstr>
      <vt:lpstr>Function Call and Return</vt:lpstr>
      <vt:lpstr>Function Call and Return Instructions</vt:lpstr>
      <vt:lpstr>Example</vt:lpstr>
      <vt:lpstr>Call / Return Sequence</vt:lpstr>
      <vt:lpstr>Details of JAL and JR</vt:lpstr>
      <vt:lpstr>Second Example</vt:lpstr>
      <vt:lpstr>Outline</vt:lpstr>
      <vt:lpstr>The Stack Segment</vt:lpstr>
      <vt:lpstr>The Stack Segment (cont'd)</vt:lpstr>
      <vt:lpstr>Stack Frame</vt:lpstr>
      <vt:lpstr>Leaf Function</vt:lpstr>
      <vt:lpstr>Non-Leaf Function</vt:lpstr>
      <vt:lpstr>Steps for Function Call and Return</vt:lpstr>
      <vt:lpstr>Outline</vt:lpstr>
      <vt:lpstr>Preserving Registers</vt:lpstr>
      <vt:lpstr>Example on Preserving Register</vt:lpstr>
      <vt:lpstr>Example on Preserving Registers</vt:lpstr>
      <vt:lpstr>Outline</vt:lpstr>
      <vt:lpstr>Allocating a Local Array on the Stack</vt:lpstr>
      <vt:lpstr>Translating Function foo</vt:lpstr>
      <vt:lpstr>Remarks on Function foo</vt:lpstr>
      <vt:lpstr>Outline</vt:lpstr>
      <vt:lpstr>Bubble Sort (Leaf Function)</vt:lpstr>
      <vt:lpstr>Translating Function Bubble Sort</vt:lpstr>
      <vt:lpstr>Selection Sort (non-Leaf Func.)</vt:lpstr>
      <vt:lpstr>Selection Sort Function</vt:lpstr>
      <vt:lpstr>Max Function</vt:lpstr>
      <vt:lpstr>Example (1) of a Recursive Function</vt:lpstr>
      <vt:lpstr>Example (2) of a Recursive Function</vt:lpstr>
      <vt:lpstr>Translating a Recursive Function</vt:lpstr>
      <vt:lpstr>Translating a Recursive Function (cont'd)</vt:lpstr>
      <vt:lpstr>Illustrating Recursive Calls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Dr. Marwan Abu-Amara</cp:lastModifiedBy>
  <cp:revision>538</cp:revision>
  <cp:lastPrinted>2018-03-04T05:44:26Z</cp:lastPrinted>
  <dcterms:created xsi:type="dcterms:W3CDTF">2004-09-12T13:54:39Z</dcterms:created>
  <dcterms:modified xsi:type="dcterms:W3CDTF">2018-03-04T05:50:30Z</dcterms:modified>
</cp:coreProperties>
</file>