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997" r:id="rId2"/>
    <p:sldMasterId id="2147484021" r:id="rId3"/>
    <p:sldMasterId id="2147484033" r:id="rId4"/>
    <p:sldMasterId id="2147484045" r:id="rId5"/>
    <p:sldMasterId id="2147484057" r:id="rId6"/>
    <p:sldMasterId id="2147484073" r:id="rId7"/>
    <p:sldMasterId id="2147484086" r:id="rId8"/>
    <p:sldMasterId id="2147484099" r:id="rId9"/>
    <p:sldMasterId id="2147484112" r:id="rId10"/>
    <p:sldMasterId id="2147484125" r:id="rId11"/>
    <p:sldMasterId id="2147484138" r:id="rId12"/>
  </p:sldMasterIdLst>
  <p:notesMasterIdLst>
    <p:notesMasterId r:id="rId92"/>
  </p:notesMasterIdLst>
  <p:handoutMasterIdLst>
    <p:handoutMasterId r:id="rId93"/>
  </p:handoutMasterIdLst>
  <p:sldIdLst>
    <p:sldId id="283" r:id="rId13"/>
    <p:sldId id="258" r:id="rId14"/>
    <p:sldId id="355" r:id="rId15"/>
    <p:sldId id="260" r:id="rId16"/>
    <p:sldId id="302" r:id="rId17"/>
    <p:sldId id="303" r:id="rId18"/>
    <p:sldId id="304" r:id="rId19"/>
    <p:sldId id="356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57" r:id="rId32"/>
    <p:sldId id="316" r:id="rId33"/>
    <p:sldId id="317" r:id="rId34"/>
    <p:sldId id="318" r:id="rId35"/>
    <p:sldId id="358" r:id="rId36"/>
    <p:sldId id="319" r:id="rId37"/>
    <p:sldId id="320" r:id="rId38"/>
    <p:sldId id="365" r:id="rId39"/>
    <p:sldId id="366" r:id="rId40"/>
    <p:sldId id="367" r:id="rId41"/>
    <p:sldId id="368" r:id="rId42"/>
    <p:sldId id="321" r:id="rId43"/>
    <p:sldId id="322" r:id="rId44"/>
    <p:sldId id="323" r:id="rId45"/>
    <p:sldId id="324" r:id="rId46"/>
    <p:sldId id="325" r:id="rId47"/>
    <p:sldId id="369" r:id="rId48"/>
    <p:sldId id="370" r:id="rId49"/>
    <p:sldId id="371" r:id="rId50"/>
    <p:sldId id="326" r:id="rId51"/>
    <p:sldId id="372" r:id="rId52"/>
    <p:sldId id="373" r:id="rId53"/>
    <p:sldId id="327" r:id="rId54"/>
    <p:sldId id="359" r:id="rId55"/>
    <p:sldId id="333" r:id="rId56"/>
    <p:sldId id="334" r:id="rId57"/>
    <p:sldId id="360" r:id="rId58"/>
    <p:sldId id="335" r:id="rId59"/>
    <p:sldId id="336" r:id="rId60"/>
    <p:sldId id="337" r:id="rId61"/>
    <p:sldId id="338" r:id="rId62"/>
    <p:sldId id="361" r:id="rId63"/>
    <p:sldId id="339" r:id="rId64"/>
    <p:sldId id="340" r:id="rId65"/>
    <p:sldId id="341" r:id="rId66"/>
    <p:sldId id="362" r:id="rId67"/>
    <p:sldId id="342" r:id="rId68"/>
    <p:sldId id="363" r:id="rId69"/>
    <p:sldId id="349" r:id="rId70"/>
    <p:sldId id="350" r:id="rId71"/>
    <p:sldId id="351" r:id="rId72"/>
    <p:sldId id="352" r:id="rId73"/>
    <p:sldId id="353" r:id="rId74"/>
    <p:sldId id="354" r:id="rId75"/>
    <p:sldId id="364" r:id="rId76"/>
    <p:sldId id="375" r:id="rId77"/>
    <p:sldId id="374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85" r:id="rId88"/>
    <p:sldId id="386" r:id="rId89"/>
    <p:sldId id="387" r:id="rId90"/>
    <p:sldId id="388" r:id="rId91"/>
  </p:sldIdLst>
  <p:sldSz cx="9144000" cy="6858000" type="screen4x3"/>
  <p:notesSz cx="7099300" cy="10234613"/>
  <p:custDataLst>
    <p:tags r:id="rId9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FFF3DF"/>
    <a:srgbClr val="FCE0E1"/>
    <a:srgbClr val="FDE7E8"/>
    <a:srgbClr val="F8F9BD"/>
    <a:srgbClr val="660033"/>
    <a:srgbClr val="0066FF"/>
    <a:srgbClr val="39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1134" autoAdjust="0"/>
    <p:restoredTop sz="95280" autoAdjust="0"/>
  </p:normalViewPr>
  <p:slideViewPr>
    <p:cSldViewPr>
      <p:cViewPr varScale="1">
        <p:scale>
          <a:sx n="116" d="100"/>
          <a:sy n="116" d="100"/>
        </p:scale>
        <p:origin x="2244" y="108"/>
      </p:cViewPr>
      <p:guideLst>
        <p:guide orient="horz" pos="41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4939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presProps" Target="presProps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handoutMaster" Target="handoutMasters/handoutMaster1.xml"/><Relationship Id="rId9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3111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9756775"/>
            <a:ext cx="31115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panose="02020603050405020304" pitchFamily="18" charset="0"/>
              </a:defRPr>
            </a:lvl1pPr>
          </a:lstStyle>
          <a:p>
            <a:fld id="{D8D0C85D-7D07-40AC-A1BF-8CC3D7E64B1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151101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defTabSz="9493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8" tIns="47459" rIns="94918" bIns="4745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>
                <a:latin typeface="Times New Roman" panose="02020603050405020304" pitchFamily="18" charset="0"/>
              </a:defRPr>
            </a:lvl1pPr>
          </a:lstStyle>
          <a:p>
            <a:fld id="{CD911C95-DB84-4731-BF65-FEEB05B8360A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35803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latin typeface="Times New Roman" panose="02020603050405020304" pitchFamily="18" charset="0"/>
              </a:rPr>
              <a:pPr/>
              <a:t>2</a:t>
            </a:fld>
            <a:endParaRPr lang="de-DE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5984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55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42791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57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54539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64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109789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66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6265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67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57287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68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40401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69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755723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70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11741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71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9648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72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10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latin typeface="Times New Roman" panose="02020603050405020304" pitchFamily="18" charset="0"/>
              </a:rPr>
              <a:pPr/>
              <a:t>3</a:t>
            </a:fld>
            <a:endParaRPr lang="de-DE" alt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82043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73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4548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74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7368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75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17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76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1593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77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1890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78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3384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49325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2CB9DFC-0268-471E-AEF8-C96CDF56EA19}" type="slidenum">
              <a:rPr lang="de-DE" altLang="en-US" sz="130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79</a:t>
            </a:fld>
            <a:endParaRPr lang="de-DE" altLang="en-US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 Because </a:t>
            </a:r>
            <a:r>
              <a:rPr lang="en-US" b="1" u="sng" dirty="0"/>
              <a:t>not</a:t>
            </a:r>
            <a:r>
              <a:rPr lang="en-US" dirty="0"/>
              <a:t> every element will have a </a:t>
            </a:r>
            <a:r>
              <a:rPr lang="en-US" b="1" u="sng" dirty="0"/>
              <a:t>multiplicative</a:t>
            </a:r>
            <a:r>
              <a:rPr lang="en-US" dirty="0"/>
              <a:t> inverse in mod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8333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12E49E-7907-4A30-B2FF-26B69345546C}" type="slidenum">
              <a:rPr lang="de-DE" altLang="en-US">
                <a:latin typeface="Times New Roman" panose="02020603050405020304" pitchFamily="18" charset="0"/>
              </a:rPr>
              <a:pPr/>
              <a:t>4</a:t>
            </a:fld>
            <a:endParaRPr lang="de-DE" altLang="en-US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03407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4549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547450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65093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43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79145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46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568789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B245CB-DC51-4DD4-9EC0-61C4E197EA1C}" type="slidenum">
              <a:rPr lang="de-DE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51</a:t>
            </a:fld>
            <a:endParaRPr lang="de-DE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067464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05400F-BA68-479E-BF2F-84162B447896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2625244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A58D0D-3373-46AB-B170-28558613E273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766778"/>
      </p:ext>
    </p:extLst>
  </p:cSld>
  <p:clrMapOvr>
    <a:masterClrMapping/>
  </p:clrMapOvr>
  <p:transition spd="slow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061706490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99533833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69803856"/>
      </p:ext>
    </p:extLst>
  </p:cSld>
  <p:clrMapOvr>
    <a:masterClrMapping/>
  </p:clrMapOvr>
  <p:transition spd="slow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250905556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520991213"/>
      </p:ext>
    </p:extLst>
  </p:cSld>
  <p:clrMapOvr>
    <a:masterClrMapping/>
  </p:clrMapOvr>
  <p:transition spd="slow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927706363"/>
      </p:ext>
    </p:extLst>
  </p:cSld>
  <p:clrMapOvr>
    <a:masterClrMapping/>
  </p:clrMapOvr>
  <p:transition spd="slow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451813227"/>
      </p:ext>
    </p:extLst>
  </p:cSld>
  <p:clrMapOvr>
    <a:masterClrMapping/>
  </p:clrMapOvr>
  <p:transition spd="slow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510896367"/>
      </p:ext>
    </p:extLst>
  </p:cSld>
  <p:clrMapOvr>
    <a:masterClrMapping/>
  </p:clrMapOvr>
  <p:transition spd="slow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02457"/>
      </p:ext>
    </p:extLst>
  </p:cSld>
  <p:clrMapOvr>
    <a:masterClrMapping/>
  </p:clrMapOvr>
  <p:transition spd="slow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515669406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C7EB33-2C81-41FE-9CC5-BF1E886BD086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241331"/>
      </p:ext>
    </p:extLst>
  </p:cSld>
  <p:clrMapOvr>
    <a:masterClrMapping/>
  </p:clrMapOvr>
  <p:transition spd="slow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132590523"/>
      </p:ext>
    </p:extLst>
  </p:cSld>
  <p:clrMapOvr>
    <a:masterClrMapping/>
  </p:clrMapOvr>
  <p:transition spd="slow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990982553"/>
      </p:ext>
    </p:extLst>
  </p:cSld>
  <p:clrMapOvr>
    <a:masterClrMapping/>
  </p:clrMapOvr>
  <p:transition spd="slow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028100955"/>
      </p:ext>
    </p:extLst>
  </p:cSld>
  <p:clrMapOvr>
    <a:masterClrMapping/>
  </p:clrMapOvr>
  <p:transition spd="slow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537400192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747316034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956245817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69867880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164765394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56794030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14727483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92184E-2FEA-4352-A01D-890CF8EB2D5F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913704"/>
      </p:ext>
    </p:extLst>
  </p:cSld>
  <p:clrMapOvr>
    <a:masterClrMapping/>
  </p:clrMapOvr>
  <p:transition spd="slow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531010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824104210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879669506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214189576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785949649"/>
      </p:ext>
    </p:extLst>
  </p:cSld>
  <p:clrMapOvr>
    <a:masterClrMapping/>
  </p:clrMapOvr>
  <p:transition spd="slow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110452708"/>
      </p:ext>
    </p:extLst>
  </p:cSld>
  <p:clrMapOvr>
    <a:masterClrMapping/>
  </p:clrMapOvr>
  <p:transition spd="slow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215409407"/>
      </p:ext>
    </p:extLst>
  </p:cSld>
  <p:clrMapOvr>
    <a:masterClrMapping/>
  </p:clrMapOvr>
  <p:transition spd="slow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159258584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016535126"/>
      </p:ext>
    </p:extLst>
  </p:cSld>
  <p:clrMapOvr>
    <a:masterClrMapping/>
  </p:clrMapOvr>
  <p:transition spd="slow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83598768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0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423212677"/>
      </p:ext>
    </p:extLst>
  </p:cSld>
  <p:clrMapOvr>
    <a:masterClrMapping/>
  </p:clrMapOvr>
  <p:transition spd="slow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792363234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065072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723776021"/>
      </p:ext>
    </p:extLst>
  </p:cSld>
  <p:clrMapOvr>
    <a:masterClrMapping/>
  </p:clrMapOvr>
  <p:transition spd="slow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822965871"/>
      </p:ext>
    </p:extLst>
  </p:cSld>
  <p:clrMapOvr>
    <a:masterClrMapping/>
  </p:clrMapOvr>
  <p:transition spd="slow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530427544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60345592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623958053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169955213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11300312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2329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06898940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003977502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292187262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98127522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92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5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895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10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38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E1186C-82E2-41E4-875D-A06239285C2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30285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17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96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064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8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AEB01AE-29C2-494A-9265-B28106D64B5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18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D201B23-E879-9846-A2A9-CED7FCA065E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79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704A275-DB3B-2346-8033-8BFE9A8F495E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53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2341617-4344-324E-9E15-ABC09817E91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26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3BECADF-31BF-9A45-B60A-2F834887DC4F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0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D7B3BD55-AF80-B342-AA19-1C66FBFEF432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1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EB83C5-79E2-4D23-BCA5-B92E8B50A7B8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570230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43B62A7-37BF-F14C-8188-B3945FC10AB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8662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F390FFE1-3D51-2540-8BDD-BEBEA3A79C21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89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E4287857-CFE6-A14F-A3B9-C455FDB9133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468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BEF3D06-DB2C-0F45-953A-3E58DC02B98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42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2F5E24AA-7384-BA40-8F30-9DC79283B14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220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AEB01AE-29C2-494A-9265-B28106D64B5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320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D201B23-E879-9846-A2A9-CED7FCA065E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35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704A275-DB3B-2346-8033-8BFE9A8F495E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208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2341617-4344-324E-9E15-ABC09817E91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53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3BECADF-31BF-9A45-B60A-2F834887DC4F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0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7FED4D-5B15-4E49-9B74-856E13F36B9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829043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D7B3BD55-AF80-B342-AA19-1C66FBFEF432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68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43B62A7-37BF-F14C-8188-B3945FC10AB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306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F390FFE1-3D51-2540-8BDD-BEBEA3A79C21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575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E4287857-CFE6-A14F-A3B9-C455FDB9133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34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BEF3D06-DB2C-0F45-953A-3E58DC02B98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6529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2F5E24AA-7384-BA40-8F30-9DC79283B14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860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AEB01AE-29C2-494A-9265-B28106D64B5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231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D201B23-E879-9846-A2A9-CED7FCA065E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269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704A275-DB3B-2346-8033-8BFE9A8F495E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1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2341617-4344-324E-9E15-ABC09817E91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2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08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5088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Textmasterformate durch Klicken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0569A8-C61B-4288-A73B-A9E505F570E6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611487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3BECADF-31BF-9A45-B60A-2F834887DC4F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803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D7B3BD55-AF80-B342-AA19-1C66FBFEF432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005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43B62A7-37BF-F14C-8188-B3945FC10AB8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68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F390FFE1-3D51-2540-8BDD-BEBEA3A79C21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14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E4287857-CFE6-A14F-A3B9-C455FDB9133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89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BEF3D06-DB2C-0F45-953A-3E58DC02B984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90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2F5E24AA-7384-BA40-8F30-9DC79283B14C}" type="slidenum">
              <a:rPr lang="en-US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780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</a:defRPr>
            </a:lvl1pPr>
          </a:lstStyle>
          <a:p>
            <a:fld id="{D4123B6A-A8E7-41FC-A31A-045D427796E8}" type="datetime1">
              <a:rPr lang="de-DE" altLang="en-US" smtClean="0">
                <a:solidFill>
                  <a:srgbClr val="808080"/>
                </a:solidFill>
                <a:ea typeface="MS PGothic" panose="020B0600070205080204" pitchFamily="34" charset="-128"/>
              </a:rPr>
              <a:pPr/>
              <a:t>09.03.2017</a:t>
            </a:fld>
            <a:endParaRPr lang="de-DE" altLang="en-US">
              <a:solidFill>
                <a:srgbClr val="808080"/>
              </a:solidFill>
              <a:ea typeface="MS PGothic" panose="020B0600070205080204" pitchFamily="34" charset="-128"/>
            </a:endParaRPr>
          </a:p>
          <a:p>
            <a:r>
              <a:rPr lang="de-DE" altLang="en-US">
                <a:solidFill>
                  <a:srgbClr val="808080"/>
                </a:solidFill>
                <a:ea typeface="MS PGothic" panose="020B0600070205080204" pitchFamily="34" charset="-128"/>
              </a:rPr>
              <a:t>6. Sept.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B9DF6D8-021C-4DE9-9FEF-21CF4EBED699}" type="slidenum">
              <a:rPr lang="de-DE" altLang="en-US">
                <a:solidFill>
                  <a:srgbClr val="808080"/>
                </a:solidFill>
              </a:rPr>
              <a:pPr/>
              <a:t>‹#›</a:t>
            </a:fld>
            <a:r>
              <a:rPr lang="de-DE" altLang="en-US">
                <a:solidFill>
                  <a:srgbClr val="808080"/>
                </a:solidFill>
              </a:rPr>
              <a:t>/34</a:t>
            </a:r>
          </a:p>
        </p:txBody>
      </p:sp>
    </p:spTree>
    <p:extLst>
      <p:ext uri="{BB962C8B-B14F-4D97-AF65-F5344CB8AC3E}">
        <p14:creationId xmlns:p14="http://schemas.microsoft.com/office/powerpoint/2010/main" val="2521990820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529271-B6B5-4CA4-93DF-848D4FEA64F2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056366441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8A443-7F60-4724-B4D9-F439D8483159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07697162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E628D5-5AED-4AB9-AA7B-0B80D196F5B5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67403"/>
      </p:ext>
    </p:extLst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4196681-69A2-4114-8B84-91E368260175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01831240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F46981-E930-4C92-A5D6-5B82036541C8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353513322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756B49-8B94-46CB-A9E9-967271AB41D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707258860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28016A-779F-4631-B2FE-33D4B69161F3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79835743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BF9B41-C6E8-4F11-B331-945EE5894498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97307493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C6B9C9-C505-4F98-AB3B-061BBCDCA4DB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707797891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5BBCC1-B6E8-4B52-B623-759BFE66D3FB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878794403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77FF5B1-B73B-4A5A-9559-A4B74D1091A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003323675"/>
      </p:ext>
    </p:extLst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D0F791-A223-4B41-BCF3-B17B4183F3F9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047968093"/>
      </p:ext>
    </p:extLst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967163" y="1130300"/>
            <a:ext cx="2967037" cy="812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967163" y="2095500"/>
            <a:ext cx="2967037" cy="8143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3967D3-9AA7-45C0-9CA6-AB4E4F4600C8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7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21870791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14585B-F8FB-4339-B8E6-EDC2CDB870BE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97509"/>
      </p:ext>
    </p:extLst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08A309-B643-4B26-91E8-7D615DE34696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334640501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967163" y="1130300"/>
            <a:ext cx="2967037" cy="812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3967163" y="2095500"/>
            <a:ext cx="2967037" cy="814388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4148D3-D552-4587-B69F-D03318F7962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7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526522004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9995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53925574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067065154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691785040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846363039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76739263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246372423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1579852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5D474C-7CFB-4157-ABEB-8F9B4F563855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15593"/>
      </p:ext>
    </p:extLst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260218392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678660085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112961910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057994088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80126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556172130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572481456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961971140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153F6-8D5D-414E-9375-6D35F71425AA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8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490703130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27E854-675C-476D-A81A-3CD9E32DD8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4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04730979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50490-F551-4226-9F31-0D52A0C78902}" type="slidenum">
              <a:rPr lang="de-DE" altLang="en-US"/>
              <a:pPr/>
              <a:t>‹#›</a:t>
            </a:fld>
            <a:r>
              <a:rPr lang="de-DE" altLang="en-US"/>
              <a:t>/34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423428"/>
      </p:ext>
    </p:extLst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ABE88F-FAE8-4672-8C48-18A5D8FEAA7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3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494518802"/>
      </p:ext>
    </p:extLst>
  </p:cSld>
  <p:clrMapOvr>
    <a:masterClrMapping/>
  </p:clrMapOvr>
  <p:transition spd="slow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7BED22-DE32-4A9F-A851-E061BD3C2FE4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352121724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054E10-3370-4CF1-BBF7-56584A6BEADC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1053841985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4FFAE-5B86-4907-8F45-6CF714053F1F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859301410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319713" y="322263"/>
            <a:ext cx="1614487" cy="25876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71488" y="322263"/>
            <a:ext cx="4695825" cy="25876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EA0310-B989-4D7F-84DC-766EB135BA7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628621725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488" y="322263"/>
            <a:ext cx="6462712" cy="5159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849313" y="1130300"/>
            <a:ext cx="6084887" cy="1779588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3A57D0-393C-43E6-80B8-DF646F40030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907699208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3075" y="322263"/>
            <a:ext cx="6769100" cy="744537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Klicken Sie, um das Titelformat zu bearbeiten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8838" y="1108075"/>
            <a:ext cx="6303962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de-DE"/>
              <a:t>Klicken Sie, um das Format des Untertitelmasters zu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8101013" y="6453188"/>
            <a:ext cx="8128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4925" y="6623050"/>
            <a:ext cx="720725" cy="3349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34FCAAB-D5FF-4088-9081-3641590E1BAF}" type="slidenum">
              <a:rPr lang="de-DE" altLang="en-US" smtClean="0">
                <a:solidFill>
                  <a:srgbClr val="808080"/>
                </a:solidFill>
              </a:rPr>
              <a:pPr/>
              <a:t>‹#›</a:t>
            </a:fld>
            <a:r>
              <a:rPr lang="de-DE" altLang="en-US" dirty="0" smtClean="0">
                <a:solidFill>
                  <a:srgbClr val="808080"/>
                </a:solidFill>
              </a:rPr>
              <a:t>/79</a:t>
            </a:r>
            <a:endParaRPr lang="de-DE" alt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45881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BB2946-89A9-4D50-9CEB-E231721542E7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544539187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9F13AF-7567-4230-9A72-189428E52BC0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5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2654514496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30300"/>
            <a:ext cx="2965450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7163" y="1130300"/>
            <a:ext cx="2967037" cy="177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22CC4A-B824-4D9B-B763-2AFB47F1C9DE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6" name="Rectangle 55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i="1" dirty="0">
                <a:solidFill>
                  <a:srgbClr val="000000"/>
                </a:solidFill>
              </a:rPr>
              <a:t>Understanding Cryptography</a:t>
            </a:r>
            <a:r>
              <a:rPr lang="de-DE" dirty="0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50267357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3CF2ABEB-8451-47E8-A218-ED7A5E47BFB3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  <p:sldLayoutId id="2147483995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5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Understanding Cryptography by Christof Paar and Jan Pelzl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2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latin typeface="Comic Sans MS" charset="0"/>
              </a:rPr>
              <a:t>                                                                                                                                           </a:t>
            </a:r>
            <a:fld id="{55A73CB8-469A-9540-BADA-AFD55CD9168A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                                                                                                                                           </a:t>
            </a:r>
            <a:fld id="{55A73CB8-469A-9540-BADA-AFD55CD9168A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6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                                                                                                                                           </a:t>
            </a:r>
            <a:fld id="{55A73CB8-469A-9540-BADA-AFD55CD9168A}" type="slidenum">
              <a:rPr lang="en-US">
                <a:solidFill>
                  <a:srgbClr val="000000"/>
                </a:solidFill>
                <a:latin typeface="Times New Roman" charset="0"/>
              </a:rPr>
              <a:pPr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q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5000"/>
        <a:buChar char="o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0AEE183F-AA88-45FD-A652-12BA26B124A0}" type="slidenum">
              <a:rPr lang="de-DE" altLang="en-US" smtClean="0">
                <a:ea typeface="MS PGothic" panose="020B0600070205080204" pitchFamily="34" charset="-128"/>
              </a:rPr>
              <a:pPr/>
              <a:t>‹#›</a:t>
            </a:fld>
            <a:r>
              <a:rPr lang="de-DE" altLang="en-US" dirty="0" smtClean="0">
                <a:ea typeface="MS PGothic" panose="020B0600070205080204" pitchFamily="34" charset="-128"/>
              </a:rPr>
              <a:t>/79</a:t>
            </a:r>
            <a:endParaRPr lang="de-DE" altLang="en-US" dirty="0">
              <a:ea typeface="MS PGothic" panose="020B0600070205080204" pitchFamily="34" charset="-128"/>
            </a:endParaRPr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Chapter 3 of </a:t>
            </a:r>
            <a:r>
              <a:rPr lang="de-DE" i="1">
                <a:solidFill>
                  <a:srgbClr val="000000"/>
                </a:solidFill>
              </a:rPr>
              <a:t>Understanding Cryptography</a:t>
            </a:r>
            <a:r>
              <a:rPr lang="de-DE">
                <a:solidFill>
                  <a:srgbClr val="000000"/>
                </a:solidFill>
              </a:rPr>
              <a:t> by Christof Paar and Jan Pelzl</a:t>
            </a:r>
          </a:p>
        </p:txBody>
      </p:sp>
    </p:spTree>
    <p:extLst>
      <p:ext uri="{BB962C8B-B14F-4D97-AF65-F5344CB8AC3E}">
        <p14:creationId xmlns:p14="http://schemas.microsoft.com/office/powerpoint/2010/main" val="305067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3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1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322263"/>
            <a:ext cx="64627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br>
              <a:rPr lang="de-DE" altLang="en-US"/>
            </a:br>
            <a:endParaRPr lang="de-DE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30300"/>
            <a:ext cx="6084887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597650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394073"/>
                </a:solidFill>
              </a:defRPr>
            </a:lvl1pPr>
          </a:lstStyle>
          <a:p>
            <a:fld id="{2DC5ABD0-F5DD-468A-AE05-E4F9CD9A16C1}" type="slidenum">
              <a:rPr lang="de-DE" altLang="en-US" smtClean="0"/>
              <a:pPr/>
              <a:t>‹#›</a:t>
            </a:fld>
            <a:r>
              <a:rPr lang="de-DE" altLang="en-US" dirty="0" smtClean="0"/>
              <a:t>/79</a:t>
            </a:r>
            <a:endParaRPr lang="de-DE" altLang="en-US" dirty="0"/>
          </a:p>
        </p:txBody>
      </p:sp>
      <p:sp>
        <p:nvSpPr>
          <p:cNvPr id="1574" name="Rectangle 5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413" y="6524625"/>
            <a:ext cx="43211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0000"/>
              </a:lnSpc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Understanding Cryptography by Christof </a:t>
            </a:r>
            <a:r>
              <a:rPr lang="en-US" dirty="0" err="1">
                <a:solidFill>
                  <a:srgbClr val="000000"/>
                </a:solidFill>
              </a:rPr>
              <a:t>Paar</a:t>
            </a:r>
            <a:r>
              <a:rPr lang="en-US" dirty="0">
                <a:solidFill>
                  <a:srgbClr val="000000"/>
                </a:solidFill>
              </a:rPr>
              <a:t> and Jan Pelzl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  <p:sldLayoutId id="2147484111" r:id="rId12"/>
  </p:sldLayoutIdLst>
  <p:transition spd="slow"/>
  <p:hf hdr="0" dt="0"/>
  <p:txStyles>
    <p:titleStyle>
      <a:lvl1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2pPr>
      <a:lvl3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3pPr>
      <a:lvl4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4pPr>
      <a:lvl5pPr marL="3810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anose="05030102010509060703" pitchFamily="18" charset="2"/>
        <a:buChar char="&lt;"/>
        <a:defRPr sz="1900" b="1">
          <a:solidFill>
            <a:schemeClr val="tx2"/>
          </a:solidFill>
          <a:latin typeface="Arial" charset="0"/>
        </a:defRPr>
      </a:lvl5pPr>
      <a:lvl6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6pPr>
      <a:lvl7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7pPr>
      <a:lvl8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8pPr>
      <a:lvl9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7AC2"/>
        </a:buClr>
        <a:buSzPct val="120000"/>
        <a:buFont typeface="Webdings" pitchFamily="18" charset="2"/>
        <a:buChar char="&lt;"/>
        <a:defRPr sz="1900" b="1">
          <a:solidFill>
            <a:schemeClr val="tx2"/>
          </a:solidFill>
          <a:latin typeface="Arial" charset="0"/>
        </a:defRPr>
      </a:lvl9pPr>
    </p:titleStyle>
    <p:bodyStyle>
      <a:lvl1pPr marL="195263" indent="-1952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8891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3pPr>
      <a:lvl4pPr marL="1325563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4pPr>
      <a:lvl5pPr marL="16986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5pPr>
      <a:lvl6pPr marL="21558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6pPr>
      <a:lvl7pPr marL="26130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7pPr>
      <a:lvl8pPr marL="30702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8pPr>
      <a:lvl9pPr marL="3527425" indent="-182563" algn="l" rtl="0" eaLnBrk="0" fontAlgn="base" hangingPunct="0">
        <a:lnSpc>
          <a:spcPct val="125000"/>
        </a:lnSpc>
        <a:spcBef>
          <a:spcPct val="25000"/>
        </a:spcBef>
        <a:spcAft>
          <a:spcPct val="0"/>
        </a:spcAft>
        <a:buClr>
          <a:srgbClr val="007AC2"/>
        </a:buClr>
        <a:buSzPct val="12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ypto-textbook.com/" TargetMode="Externa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ypto-textbook.com/" TargetMode="Externa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Symmetric Key Ciphers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Block Ciphers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157192"/>
            <a:ext cx="7772400" cy="9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9pPr>
          </a:lstStyle>
          <a:p>
            <a:pPr marL="1998663" marR="0" lvl="0" indent="-1998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Slides Original Source: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omic Sans MS"/>
              <a:ea typeface="ＭＳ Ｐゴシック" charset="-128"/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en-US" sz="1400" kern="0" dirty="0">
                <a:solidFill>
                  <a:srgbClr val="3333CC"/>
                </a:solidFill>
              </a:rPr>
              <a:t>M. Stamp, “Information Security: Principles and Practice,” John Wiley</a:t>
            </a:r>
          </a:p>
          <a:p>
            <a:pPr marL="228600" lvl="0" indent="-228600" algn="just" eaLnBrk="1" hangingPunct="1">
              <a:buFont typeface="+mj-lt"/>
              <a:buAutoNum type="arabicPeriod"/>
            </a:pPr>
            <a:r>
              <a:rPr lang="en-US" sz="1400" kern="0" dirty="0">
                <a:solidFill>
                  <a:srgbClr val="3333CC"/>
                </a:solidFill>
              </a:rPr>
              <a:t>C. </a:t>
            </a:r>
            <a:r>
              <a:rPr lang="en-US" sz="1400" kern="0" dirty="0" err="1">
                <a:solidFill>
                  <a:srgbClr val="3333CC"/>
                </a:solidFill>
              </a:rPr>
              <a:t>Paar</a:t>
            </a:r>
            <a:r>
              <a:rPr lang="en-US" sz="1400" kern="0" dirty="0">
                <a:solidFill>
                  <a:srgbClr val="3333CC"/>
                </a:solidFill>
              </a:rPr>
              <a:t> and J. Pelzl, “Understanding Cryptography – A Textbook for Students and Practitioners,”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Springer (</a:t>
            </a:r>
            <a:r>
              <a:rPr lang="en-US" altLang="en-US" sz="1400" dirty="0">
                <a:hlinkClick r:id="rId2"/>
              </a:rPr>
              <a:t>www.crypto-textbook.com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53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F28197E3-BED4-4044-97CB-89EEAEC1892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DES Numerology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910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DES is a </a:t>
            </a:r>
            <a:r>
              <a:rPr lang="en-US" sz="2800" dirty="0" err="1"/>
              <a:t>Feistel</a:t>
            </a:r>
            <a:r>
              <a:rPr lang="en-US" sz="2800" dirty="0"/>
              <a:t> cipher with…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64 bit block length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56 bit key length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16 rounds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48 bits of key used each round (</a:t>
            </a:r>
            <a:r>
              <a:rPr lang="en-US" sz="2400" dirty="0" err="1"/>
              <a:t>subkey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Each round is simple (for a block cipher)</a:t>
            </a:r>
          </a:p>
          <a:p>
            <a:pPr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800" dirty="0"/>
              <a:t>Security depends heavily on “S-boxes”</a:t>
            </a:r>
          </a:p>
          <a:p>
            <a:pPr lvl="1" eaLnBrk="1" hangingPunct="1">
              <a:lnSpc>
                <a:spcPct val="95000"/>
              </a:lnSpc>
              <a:spcAft>
                <a:spcPts val="600"/>
              </a:spcAft>
            </a:pPr>
            <a:r>
              <a:rPr lang="en-US" sz="2400" dirty="0"/>
              <a:t>Each S-boxes maps 6 bits to 4 bits</a:t>
            </a:r>
          </a:p>
        </p:txBody>
      </p:sp>
    </p:spTree>
    <p:extLst>
      <p:ext uri="{BB962C8B-B14F-4D97-AF65-F5344CB8AC3E}">
        <p14:creationId xmlns:p14="http://schemas.microsoft.com/office/powerpoint/2010/main" val="305044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96CF003-8A65-2A4A-B06F-7C155D4D74C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263525" y="152400"/>
            <a:ext cx="45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39725" y="152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L</a:t>
            </a:r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804988" y="152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R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1752600" y="152400"/>
            <a:ext cx="45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7" name="Line 6"/>
          <p:cNvSpPr>
            <a:spLocks noChangeShapeType="1"/>
          </p:cNvSpPr>
          <p:nvPr/>
        </p:nvSpPr>
        <p:spPr bwMode="auto">
          <a:xfrm>
            <a:off x="1981200" y="609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1420813" y="1322388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-Roman" charset="0"/>
              </a:rPr>
              <a:t>expand</a:t>
            </a:r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5673725" y="1295400"/>
            <a:ext cx="11430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5886450" y="13462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-Roman" charset="0"/>
              </a:rPr>
              <a:t>shift</a:t>
            </a:r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44925" y="1295400"/>
            <a:ext cx="11430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4038600" y="1346200"/>
            <a:ext cx="649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-Roman" charset="0"/>
              </a:rPr>
              <a:t>shift</a:t>
            </a:r>
            <a:endParaRPr lang="en-US" sz="2400">
              <a:solidFill>
                <a:srgbClr val="000000"/>
              </a:solidFill>
              <a:latin typeface="Times-Roman" charset="0"/>
            </a:endParaRPr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4979988" y="762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key</a:t>
            </a:r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4191000" y="76200"/>
            <a:ext cx="2362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4999038" y="5751513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key</a:t>
            </a:r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4191000" y="5715000"/>
            <a:ext cx="2362200" cy="5334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7" name="Rectangle 16"/>
          <p:cNvSpPr>
            <a:spLocks noChangeArrowheads="1"/>
          </p:cNvSpPr>
          <p:nvPr/>
        </p:nvSpPr>
        <p:spPr bwMode="auto">
          <a:xfrm>
            <a:off x="1482725" y="4267200"/>
            <a:ext cx="1031875" cy="381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8" name="Rectangle 17"/>
          <p:cNvSpPr>
            <a:spLocks noChangeArrowheads="1"/>
          </p:cNvSpPr>
          <p:nvPr/>
        </p:nvSpPr>
        <p:spPr bwMode="auto">
          <a:xfrm>
            <a:off x="1492250" y="3214688"/>
            <a:ext cx="102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-Roman" charset="0"/>
              </a:rPr>
              <a:t>S-boxes</a:t>
            </a:r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699" name="Rectangle 18"/>
          <p:cNvSpPr>
            <a:spLocks noChangeArrowheads="1"/>
          </p:cNvSpPr>
          <p:nvPr/>
        </p:nvSpPr>
        <p:spPr bwMode="auto">
          <a:xfrm>
            <a:off x="4724400" y="2465388"/>
            <a:ext cx="1285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Times-Roman" charset="0"/>
              </a:rPr>
              <a:t>compress</a:t>
            </a:r>
          </a:p>
        </p:txBody>
      </p:sp>
      <p:sp>
        <p:nvSpPr>
          <p:cNvPr id="71700" name="Line 19"/>
          <p:cNvSpPr>
            <a:spLocks noChangeShapeType="1"/>
          </p:cNvSpPr>
          <p:nvPr/>
        </p:nvSpPr>
        <p:spPr bwMode="auto">
          <a:xfrm>
            <a:off x="4835525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1" name="Line 20"/>
          <p:cNvSpPr>
            <a:spLocks noChangeShapeType="1"/>
          </p:cNvSpPr>
          <p:nvPr/>
        </p:nvSpPr>
        <p:spPr bwMode="auto">
          <a:xfrm>
            <a:off x="5902325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2" name="Line 21"/>
          <p:cNvSpPr>
            <a:spLocks noChangeShapeType="1"/>
          </p:cNvSpPr>
          <p:nvPr/>
        </p:nvSpPr>
        <p:spPr bwMode="auto">
          <a:xfrm>
            <a:off x="4835525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3" name="Line 22"/>
          <p:cNvSpPr>
            <a:spLocks noChangeShapeType="1"/>
          </p:cNvSpPr>
          <p:nvPr/>
        </p:nvSpPr>
        <p:spPr bwMode="auto">
          <a:xfrm>
            <a:off x="5902325" y="1828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4" name="Line 23"/>
          <p:cNvSpPr>
            <a:spLocks noChangeShapeType="1"/>
          </p:cNvSpPr>
          <p:nvPr/>
        </p:nvSpPr>
        <p:spPr bwMode="auto">
          <a:xfrm flipH="1">
            <a:off x="2103438" y="2514600"/>
            <a:ext cx="2468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5" name="Line 24"/>
          <p:cNvSpPr>
            <a:spLocks noChangeShapeType="1"/>
          </p:cNvSpPr>
          <p:nvPr/>
        </p:nvSpPr>
        <p:spPr bwMode="auto">
          <a:xfrm>
            <a:off x="1981200" y="175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6" name="Line 25"/>
          <p:cNvSpPr>
            <a:spLocks noChangeShapeType="1"/>
          </p:cNvSpPr>
          <p:nvPr/>
        </p:nvSpPr>
        <p:spPr bwMode="auto">
          <a:xfrm flipH="1">
            <a:off x="19812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7" name="Rectangle 26"/>
          <p:cNvSpPr>
            <a:spLocks noChangeArrowheads="1"/>
          </p:cNvSpPr>
          <p:nvPr/>
        </p:nvSpPr>
        <p:spPr bwMode="auto">
          <a:xfrm>
            <a:off x="263525" y="5867400"/>
            <a:ext cx="45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08" name="Rectangle 27"/>
          <p:cNvSpPr>
            <a:spLocks noChangeArrowheads="1"/>
          </p:cNvSpPr>
          <p:nvPr/>
        </p:nvSpPr>
        <p:spPr bwMode="auto">
          <a:xfrm>
            <a:off x="339725" y="5867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L</a:t>
            </a:r>
          </a:p>
        </p:txBody>
      </p:sp>
      <p:sp>
        <p:nvSpPr>
          <p:cNvPr id="71709" name="Rectangle 28"/>
          <p:cNvSpPr>
            <a:spLocks noChangeArrowheads="1"/>
          </p:cNvSpPr>
          <p:nvPr/>
        </p:nvSpPr>
        <p:spPr bwMode="auto">
          <a:xfrm>
            <a:off x="1804988" y="5867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R</a:t>
            </a:r>
          </a:p>
        </p:txBody>
      </p:sp>
      <p:sp>
        <p:nvSpPr>
          <p:cNvPr id="71710" name="Rectangle 29"/>
          <p:cNvSpPr>
            <a:spLocks noChangeArrowheads="1"/>
          </p:cNvSpPr>
          <p:nvPr/>
        </p:nvSpPr>
        <p:spPr bwMode="auto">
          <a:xfrm>
            <a:off x="1752600" y="5867400"/>
            <a:ext cx="4572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1" name="Line 30"/>
          <p:cNvSpPr>
            <a:spLocks noChangeShapeType="1"/>
          </p:cNvSpPr>
          <p:nvPr/>
        </p:nvSpPr>
        <p:spPr bwMode="auto">
          <a:xfrm>
            <a:off x="492125" y="609600"/>
            <a:ext cx="727075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2" name="Line 31"/>
          <p:cNvSpPr>
            <a:spLocks noChangeShapeType="1"/>
          </p:cNvSpPr>
          <p:nvPr/>
        </p:nvSpPr>
        <p:spPr bwMode="auto">
          <a:xfrm>
            <a:off x="1219200" y="5257800"/>
            <a:ext cx="650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3" name="Line 32"/>
          <p:cNvSpPr>
            <a:spLocks noChangeShapeType="1"/>
          </p:cNvSpPr>
          <p:nvPr/>
        </p:nvSpPr>
        <p:spPr bwMode="auto">
          <a:xfrm flipH="1">
            <a:off x="1143000" y="838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4" name="Line 33"/>
          <p:cNvSpPr>
            <a:spLocks noChangeShapeType="1"/>
          </p:cNvSpPr>
          <p:nvPr/>
        </p:nvSpPr>
        <p:spPr bwMode="auto">
          <a:xfrm flipH="1">
            <a:off x="492125" y="838200"/>
            <a:ext cx="650875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5" name="Line 34"/>
          <p:cNvSpPr>
            <a:spLocks noChangeShapeType="1"/>
          </p:cNvSpPr>
          <p:nvPr/>
        </p:nvSpPr>
        <p:spPr bwMode="auto">
          <a:xfrm>
            <a:off x="4378325" y="1828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6" name="Line 35"/>
          <p:cNvSpPr>
            <a:spLocks noChangeShapeType="1"/>
          </p:cNvSpPr>
          <p:nvPr/>
        </p:nvSpPr>
        <p:spPr bwMode="auto">
          <a:xfrm>
            <a:off x="6359525" y="1828800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17" name="Rectangle 36"/>
          <p:cNvSpPr>
            <a:spLocks noChangeArrowheads="1"/>
          </p:cNvSpPr>
          <p:nvPr/>
        </p:nvSpPr>
        <p:spPr bwMode="auto">
          <a:xfrm>
            <a:off x="6400800" y="3363913"/>
            <a:ext cx="4937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18" name="Rectangle 37"/>
          <p:cNvSpPr>
            <a:spLocks noChangeArrowheads="1"/>
          </p:cNvSpPr>
          <p:nvPr/>
        </p:nvSpPr>
        <p:spPr bwMode="auto">
          <a:xfrm>
            <a:off x="3886200" y="3363913"/>
            <a:ext cx="4937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19" name="Rectangle 38"/>
          <p:cNvSpPr>
            <a:spLocks noChangeArrowheads="1"/>
          </p:cNvSpPr>
          <p:nvPr/>
        </p:nvSpPr>
        <p:spPr bwMode="auto">
          <a:xfrm>
            <a:off x="5943600" y="6858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20" name="Rectangle 39"/>
          <p:cNvSpPr>
            <a:spLocks noChangeArrowheads="1"/>
          </p:cNvSpPr>
          <p:nvPr/>
        </p:nvSpPr>
        <p:spPr bwMode="auto">
          <a:xfrm>
            <a:off x="4343400" y="6858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21" name="Rectangle 40"/>
          <p:cNvSpPr>
            <a:spLocks noChangeArrowheads="1"/>
          </p:cNvSpPr>
          <p:nvPr/>
        </p:nvSpPr>
        <p:spPr bwMode="auto">
          <a:xfrm>
            <a:off x="5410200" y="1763713"/>
            <a:ext cx="4937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22" name="Rectangle 41"/>
          <p:cNvSpPr>
            <a:spLocks noChangeArrowheads="1"/>
          </p:cNvSpPr>
          <p:nvPr/>
        </p:nvSpPr>
        <p:spPr bwMode="auto">
          <a:xfrm>
            <a:off x="4835525" y="1763713"/>
            <a:ext cx="4937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28</a:t>
            </a:r>
          </a:p>
        </p:txBody>
      </p:sp>
      <p:sp>
        <p:nvSpPr>
          <p:cNvPr id="71723" name="Rectangle 42"/>
          <p:cNvSpPr>
            <a:spLocks noChangeArrowheads="1"/>
          </p:cNvSpPr>
          <p:nvPr/>
        </p:nvSpPr>
        <p:spPr bwMode="auto">
          <a:xfrm>
            <a:off x="3087688" y="2514600"/>
            <a:ext cx="4937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48</a:t>
            </a:r>
          </a:p>
        </p:txBody>
      </p:sp>
      <p:sp>
        <p:nvSpPr>
          <p:cNvPr id="71724" name="Rectangle 43"/>
          <p:cNvSpPr>
            <a:spLocks noChangeArrowheads="1"/>
          </p:cNvSpPr>
          <p:nvPr/>
        </p:nvSpPr>
        <p:spPr bwMode="auto">
          <a:xfrm>
            <a:off x="2016125" y="6096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25" name="Rectangle 44"/>
          <p:cNvSpPr>
            <a:spLocks noChangeArrowheads="1"/>
          </p:cNvSpPr>
          <p:nvPr/>
        </p:nvSpPr>
        <p:spPr bwMode="auto">
          <a:xfrm>
            <a:off x="2020888" y="1752600"/>
            <a:ext cx="4937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48</a:t>
            </a:r>
          </a:p>
        </p:txBody>
      </p:sp>
      <p:sp>
        <p:nvSpPr>
          <p:cNvPr id="71726" name="Rectangle 45"/>
          <p:cNvSpPr>
            <a:spLocks noChangeArrowheads="1"/>
          </p:cNvSpPr>
          <p:nvPr/>
        </p:nvSpPr>
        <p:spPr bwMode="auto">
          <a:xfrm>
            <a:off x="2057400" y="37338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27" name="Rectangle 46"/>
          <p:cNvSpPr>
            <a:spLocks noChangeArrowheads="1"/>
          </p:cNvSpPr>
          <p:nvPr/>
        </p:nvSpPr>
        <p:spPr bwMode="auto">
          <a:xfrm>
            <a:off x="2057400" y="54102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28" name="Rectangle 47"/>
          <p:cNvSpPr>
            <a:spLocks noChangeArrowheads="1"/>
          </p:cNvSpPr>
          <p:nvPr/>
        </p:nvSpPr>
        <p:spPr bwMode="auto">
          <a:xfrm>
            <a:off x="152400" y="18288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29" name="Rectangle 48"/>
          <p:cNvSpPr>
            <a:spLocks noChangeArrowheads="1"/>
          </p:cNvSpPr>
          <p:nvPr/>
        </p:nvSpPr>
        <p:spPr bwMode="auto">
          <a:xfrm>
            <a:off x="152400" y="4419600"/>
            <a:ext cx="4937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30" name="Rectangle 49"/>
          <p:cNvSpPr>
            <a:spLocks noChangeArrowheads="1"/>
          </p:cNvSpPr>
          <p:nvPr/>
        </p:nvSpPr>
        <p:spPr bwMode="auto">
          <a:xfrm>
            <a:off x="7086600" y="1852369"/>
            <a:ext cx="1828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4400" u="sng" dirty="0">
                <a:solidFill>
                  <a:srgbClr val="FF0000"/>
                </a:solidFill>
                <a:latin typeface="Comic Sans MS" charset="0"/>
              </a:rPr>
              <a:t>One</a:t>
            </a:r>
          </a:p>
          <a:p>
            <a:pPr algn="ctr" eaLnBrk="1" hangingPunct="1"/>
            <a:r>
              <a:rPr lang="en-US" sz="4400" u="sng" dirty="0">
                <a:solidFill>
                  <a:srgbClr val="FF0000"/>
                </a:solidFill>
                <a:latin typeface="Comic Sans MS" charset="0"/>
              </a:rPr>
              <a:t>Round</a:t>
            </a:r>
          </a:p>
          <a:p>
            <a:pPr algn="ctr" eaLnBrk="1" hangingPunct="1"/>
            <a:r>
              <a:rPr lang="en-US" sz="4400" dirty="0">
                <a:solidFill>
                  <a:srgbClr val="3333CC"/>
                </a:solidFill>
                <a:latin typeface="Comic Sans MS" charset="0"/>
              </a:rPr>
              <a:t> of</a:t>
            </a:r>
          </a:p>
          <a:p>
            <a:pPr algn="ctr" eaLnBrk="1" hangingPunct="1"/>
            <a:r>
              <a:rPr lang="en-US" sz="4400" dirty="0">
                <a:solidFill>
                  <a:srgbClr val="3333CC"/>
                </a:solidFill>
                <a:latin typeface="Comic Sans MS" charset="0"/>
              </a:rPr>
              <a:t>DES</a:t>
            </a:r>
          </a:p>
        </p:txBody>
      </p:sp>
      <p:sp>
        <p:nvSpPr>
          <p:cNvPr id="71731" name="Rectangle 50"/>
          <p:cNvSpPr>
            <a:spLocks noChangeArrowheads="1"/>
          </p:cNvSpPr>
          <p:nvPr/>
        </p:nvSpPr>
        <p:spPr bwMode="auto">
          <a:xfrm>
            <a:off x="2020888" y="2590800"/>
            <a:ext cx="493712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48</a:t>
            </a:r>
          </a:p>
        </p:txBody>
      </p:sp>
      <p:sp>
        <p:nvSpPr>
          <p:cNvPr id="71732" name="Rectangle 51"/>
          <p:cNvSpPr>
            <a:spLocks noChangeArrowheads="1"/>
          </p:cNvSpPr>
          <p:nvPr/>
        </p:nvSpPr>
        <p:spPr bwMode="auto">
          <a:xfrm>
            <a:off x="2057400" y="4659313"/>
            <a:ext cx="49371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32</a:t>
            </a:r>
          </a:p>
        </p:txBody>
      </p:sp>
      <p:sp>
        <p:nvSpPr>
          <p:cNvPr id="71733" name="AutoShape 52"/>
          <p:cNvSpPr>
            <a:spLocks noChangeArrowheads="1"/>
          </p:cNvSpPr>
          <p:nvPr/>
        </p:nvSpPr>
        <p:spPr bwMode="auto">
          <a:xfrm flipV="1">
            <a:off x="1143000" y="1219200"/>
            <a:ext cx="16002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34" name="AutoShape 53"/>
          <p:cNvSpPr>
            <a:spLocks noChangeArrowheads="1"/>
          </p:cNvSpPr>
          <p:nvPr/>
        </p:nvSpPr>
        <p:spPr bwMode="auto">
          <a:xfrm>
            <a:off x="4495800" y="2362200"/>
            <a:ext cx="16764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35" name="Rectangle 54"/>
          <p:cNvSpPr>
            <a:spLocks noChangeArrowheads="1"/>
          </p:cNvSpPr>
          <p:nvPr/>
        </p:nvSpPr>
        <p:spPr bwMode="auto">
          <a:xfrm>
            <a:off x="3149600" y="1981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Times-Roman" charset="0"/>
              </a:rPr>
              <a:t>K</a:t>
            </a:r>
            <a:r>
              <a:rPr lang="en-US" sz="2400" baseline="-25000">
                <a:solidFill>
                  <a:srgbClr val="000000"/>
                </a:solidFill>
                <a:latin typeface="Times-Roman" charset="0"/>
              </a:rPr>
              <a:t>i</a:t>
            </a:r>
            <a:endParaRPr lang="en-US" sz="2400">
              <a:solidFill>
                <a:srgbClr val="000000"/>
              </a:solidFill>
              <a:latin typeface="Times-Roman" charset="0"/>
            </a:endParaRPr>
          </a:p>
        </p:txBody>
      </p:sp>
      <p:sp>
        <p:nvSpPr>
          <p:cNvPr id="71736" name="Rectangle 55"/>
          <p:cNvSpPr>
            <a:spLocks noChangeArrowheads="1"/>
          </p:cNvSpPr>
          <p:nvPr/>
        </p:nvSpPr>
        <p:spPr bwMode="auto">
          <a:xfrm>
            <a:off x="1593850" y="4281488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Times-Roman" charset="0"/>
              </a:rPr>
              <a:t>P box</a:t>
            </a:r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37" name="AutoShape 56"/>
          <p:cNvSpPr>
            <a:spLocks noChangeArrowheads="1"/>
          </p:cNvSpPr>
          <p:nvPr/>
        </p:nvSpPr>
        <p:spPr bwMode="auto">
          <a:xfrm>
            <a:off x="1143000" y="3124200"/>
            <a:ext cx="1676400" cy="6096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38" name="Line 57"/>
          <p:cNvSpPr>
            <a:spLocks noChangeShapeType="1"/>
          </p:cNvSpPr>
          <p:nvPr/>
        </p:nvSpPr>
        <p:spPr bwMode="auto">
          <a:xfrm>
            <a:off x="1981200" y="2590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39" name="Line 58"/>
          <p:cNvSpPr>
            <a:spLocks noChangeShapeType="1"/>
          </p:cNvSpPr>
          <p:nvPr/>
        </p:nvSpPr>
        <p:spPr bwMode="auto">
          <a:xfrm>
            <a:off x="1981200" y="3733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40" name="Line 59"/>
          <p:cNvSpPr>
            <a:spLocks noChangeShapeType="1"/>
          </p:cNvSpPr>
          <p:nvPr/>
        </p:nvSpPr>
        <p:spPr bwMode="auto">
          <a:xfrm>
            <a:off x="1981200" y="4648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41" name="Rectangle 60"/>
          <p:cNvSpPr>
            <a:spLocks noChangeArrowheads="1"/>
          </p:cNvSpPr>
          <p:nvPr/>
        </p:nvSpPr>
        <p:spPr bwMode="auto">
          <a:xfrm>
            <a:off x="1752600" y="5029200"/>
            <a:ext cx="41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000000"/>
                </a:solidFill>
                <a:latin typeface="Comic Sans MS" charset="0"/>
                <a:sym typeface="Symbol" charset="2"/>
              </a:rPr>
              <a:t></a:t>
            </a:r>
            <a:endParaRPr lang="en-US" sz="24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1742" name="Rectangle 61"/>
          <p:cNvSpPr>
            <a:spLocks noChangeArrowheads="1"/>
          </p:cNvSpPr>
          <p:nvPr/>
        </p:nvSpPr>
        <p:spPr bwMode="auto">
          <a:xfrm>
            <a:off x="1792288" y="2209800"/>
            <a:ext cx="417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>
                <a:solidFill>
                  <a:srgbClr val="000000"/>
                </a:solidFill>
                <a:latin typeface="Comic Sans MS" charset="0"/>
                <a:sym typeface="Symbol" charset="2"/>
              </a:rPr>
              <a:t></a:t>
            </a:r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14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D1DDB1A-3BFC-BD45-AB86-5A0F8DEA72B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Expansion Permutation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Input 32 bits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 0  1  2  3  4  5  6  7  8  9 10 11 12 13 14 15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16 17 18 19 20 21 22 23 24 25 26 27 28 29 30 31</a:t>
            </a:r>
          </a:p>
          <a:p>
            <a:pPr eaLnBrk="1" hangingPunct="1"/>
            <a:r>
              <a:rPr lang="en-US"/>
              <a:t>Output 48 bits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31  0  1  2  3  4  3  4  5  6  7  8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 7  8  9 10 11 12 11 12 13 14 15 16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15 16 17 18 19 20 19 20 21 22 23 24</a:t>
            </a:r>
          </a:p>
          <a:p>
            <a:pPr eaLnBrk="1" hangingPunct="1">
              <a:buFont typeface="Wingdings" charset="2"/>
              <a:buNone/>
            </a:pPr>
            <a:r>
              <a:rPr lang="en-US" sz="2000">
                <a:latin typeface="Courier" charset="0"/>
              </a:rPr>
              <a:t>	23 24 25 26 27 28 27 28 29 30 31  0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2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5482F747-10A1-6F4F-BE82-C903AE782123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13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S-box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772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8 “substitution boxes” or S-boxes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Each S-box maps 6 bits to 4 bits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S-box number 1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2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/>
              <a:t>input bits (0,5)	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 dirty="0" err="1">
                <a:sym typeface="Symbol" charset="2"/>
              </a:rPr>
              <a:t></a:t>
            </a:r>
            <a:r>
              <a:rPr lang="en-US" sz="2000" dirty="0"/>
              <a:t>			            input bits (1,2,3,4)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| 0000 0001 0010 0011 0100 0101 0110 0111 1000 1001 1010 1011 1100 1101 1110 1111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 | 1110 0100 1101 0001 0010 1111 1011 1000 0011 1010 0110 1100 0101 1001 0000 0111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 | 0000 1111 0111 0100 1110 0010 1101 0001 1010 0110 1100 1011 1001 0101 0011 1000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 | 0100 0001 1110 1000 1101 0110 0010 1011 1111 1100 1001 0111 0011 1010 0101 0000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 | 1111 1100 1000 0010 0100 1001 0001 0111 0101 1011 0011 1110 1010 0000 0110 1101</a:t>
            </a:r>
          </a:p>
        </p:txBody>
      </p:sp>
    </p:spTree>
    <p:extLst>
      <p:ext uri="{BB962C8B-B14F-4D97-AF65-F5344CB8AC3E}">
        <p14:creationId xmlns:p14="http://schemas.microsoft.com/office/powerpoint/2010/main" val="101575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BD74A9C-3F85-4A4C-9ABD-5823807D14B5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P-box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Input 32 bits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 0  1  2  3  4  5  6  7  8  9 10 11 12 13 14 15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16 17 18 19 20 21 22 23 24 25 26 27 28 29 30 31</a:t>
            </a:r>
          </a:p>
          <a:p>
            <a:pPr eaLnBrk="1" hangingPunct="1">
              <a:buNone/>
            </a:pPr>
            <a:endParaRPr lang="en-US" sz="1600" dirty="0"/>
          </a:p>
          <a:p>
            <a:pPr eaLnBrk="1" hangingPunct="1"/>
            <a:r>
              <a:rPr lang="en-US" dirty="0"/>
              <a:t>Output 32 bits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15  6 19 20 28 11 27 16  0 14 22 25  4 17 30  9</a:t>
            </a:r>
          </a:p>
          <a:p>
            <a:pPr eaLnBrk="1" hangingPunct="1"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 1  7 23 13 31 26  2  8 18 12 29  5 21 10  3 24</a:t>
            </a:r>
          </a:p>
        </p:txBody>
      </p:sp>
    </p:spTree>
    <p:extLst>
      <p:ext uri="{BB962C8B-B14F-4D97-AF65-F5344CB8AC3E}">
        <p14:creationId xmlns:p14="http://schemas.microsoft.com/office/powerpoint/2010/main" val="80013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F382F986-BA3A-5D46-A813-301E678FAE3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Subkey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56 bit DES key, numbered 0,1,2,…,55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Left half key bits, </a:t>
            </a:r>
            <a:r>
              <a:rPr lang="en-US" sz="2800">
                <a:latin typeface="Courier" charset="0"/>
              </a:rPr>
              <a:t>LK</a:t>
            </a:r>
            <a:endParaRPr lang="en-US" sz="280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49 42 35 28 21 14  7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 0 50 43 36 29 22 15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 8  1 51 44 37 30 23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16  9  2 52 45 38 31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Right half key bits, </a:t>
            </a:r>
            <a:r>
              <a:rPr lang="en-US" sz="2800">
                <a:latin typeface="Courier" charset="0"/>
              </a:rPr>
              <a:t>RK</a:t>
            </a:r>
            <a:r>
              <a:rPr lang="en-US" sz="2800"/>
              <a:t>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55 48 41 34 27 20 13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 6 54 47 40 33 26 19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12  5 53 46 39 32 25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000">
                <a:latin typeface="Courier" charset="0"/>
              </a:rPr>
              <a:t>			18 11  4 24 17 10  3</a:t>
            </a:r>
          </a:p>
        </p:txBody>
      </p:sp>
    </p:spTree>
    <p:extLst>
      <p:ext uri="{BB962C8B-B14F-4D97-AF65-F5344CB8AC3E}">
        <p14:creationId xmlns:p14="http://schemas.microsoft.com/office/powerpoint/2010/main" val="324171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162BEA32-5DCA-4D4B-B795-3669F809BEDE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Subkey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For rounds </a:t>
            </a:r>
            <a:r>
              <a:rPr lang="en-US" sz="2800" dirty="0" err="1">
                <a:latin typeface="Courier" charset="0"/>
              </a:rPr>
              <a:t>i</a:t>
            </a:r>
            <a:r>
              <a:rPr lang="en-US" sz="2800" dirty="0">
                <a:latin typeface="Courier" charset="0"/>
              </a:rPr>
              <a:t>=1,2,...,16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Let </a:t>
            </a:r>
            <a:r>
              <a:rPr lang="en-US" sz="2400" dirty="0">
                <a:latin typeface="Times-Roman" charset="0"/>
              </a:rPr>
              <a:t>LK = (LK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/>
              <a:t>circular shift left by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-25000" dirty="0" err="1">
                <a:latin typeface="Times-Roman" charset="0"/>
              </a:rPr>
              <a:t>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Let </a:t>
            </a:r>
            <a:r>
              <a:rPr lang="en-US" sz="2400" dirty="0">
                <a:latin typeface="Times-Roman" charset="0"/>
              </a:rPr>
              <a:t>RK = (RK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/>
              <a:t>circular shift left by</a:t>
            </a:r>
            <a:r>
              <a:rPr lang="en-US" sz="2400" dirty="0">
                <a:latin typeface="Courier" charset="0"/>
              </a:rPr>
              <a:t> </a:t>
            </a:r>
            <a:r>
              <a:rPr lang="en-US" sz="2400" dirty="0" err="1">
                <a:latin typeface="Times-Roman" charset="0"/>
              </a:rPr>
              <a:t>r</a:t>
            </a:r>
            <a:r>
              <a:rPr lang="en-US" sz="2400" baseline="-25000" dirty="0" err="1">
                <a:latin typeface="Times-Roman" charset="0"/>
              </a:rPr>
              <a:t>i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Left half of </a:t>
            </a:r>
            <a:r>
              <a:rPr lang="en-US" sz="2400" dirty="0" err="1"/>
              <a:t>subkey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K</a:t>
            </a:r>
            <a:r>
              <a:rPr lang="en-US" sz="2400" baseline="-25000" dirty="0" err="1">
                <a:latin typeface="Times-Roman" charset="0"/>
              </a:rPr>
              <a:t>i</a:t>
            </a:r>
            <a:r>
              <a:rPr lang="en-US" sz="2400" dirty="0"/>
              <a:t> is of </a:t>
            </a:r>
            <a:r>
              <a:rPr lang="en-US" sz="2400" dirty="0">
                <a:latin typeface="Times-Roman" charset="0"/>
              </a:rPr>
              <a:t>LK</a:t>
            </a:r>
            <a:r>
              <a:rPr lang="en-US" sz="2400" dirty="0"/>
              <a:t> bits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1800" dirty="0">
                <a:latin typeface="Courier" charset="0"/>
              </a:rPr>
              <a:t>		13 16 10 23  0  4  2 27 14  5 20  9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1800" dirty="0">
                <a:latin typeface="Courier" charset="0"/>
              </a:rPr>
              <a:t>		22 18 11  3 25  7 15  6 26 19 12  1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Right half of </a:t>
            </a:r>
            <a:r>
              <a:rPr lang="en-US" sz="2400" dirty="0" err="1"/>
              <a:t>subkey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</a:rPr>
              <a:t>K</a:t>
            </a:r>
            <a:r>
              <a:rPr lang="en-US" sz="2400" baseline="-25000" dirty="0" err="1">
                <a:latin typeface="Times-Roman" charset="0"/>
              </a:rPr>
              <a:t>i</a:t>
            </a:r>
            <a:r>
              <a:rPr lang="en-US" sz="2400" dirty="0"/>
              <a:t> is </a:t>
            </a:r>
            <a:r>
              <a:rPr lang="en-US" sz="2400" dirty="0">
                <a:latin typeface="Times-Roman" charset="0"/>
              </a:rPr>
              <a:t>RK</a:t>
            </a:r>
            <a:r>
              <a:rPr lang="en-US" sz="2400" dirty="0"/>
              <a:t> bits</a:t>
            </a:r>
            <a:endParaRPr lang="en-US" sz="2400" dirty="0">
              <a:latin typeface="Courier" charset="0"/>
            </a:endParaRP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1800" dirty="0">
                <a:latin typeface="Courier" charset="0"/>
              </a:rPr>
              <a:t>		12 23  2  8 18 26  1 11 22 16  4 19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1800" dirty="0">
                <a:latin typeface="Courier" charset="0"/>
              </a:rPr>
              <a:t>		15 20 10 27  5 24 17 13 21  7  0  3</a:t>
            </a:r>
          </a:p>
        </p:txBody>
      </p:sp>
    </p:spTree>
    <p:extLst>
      <p:ext uri="{BB962C8B-B14F-4D97-AF65-F5344CB8AC3E}">
        <p14:creationId xmlns:p14="http://schemas.microsoft.com/office/powerpoint/2010/main" val="970324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0B10C46-A091-554A-9F8D-961C549EDE9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 Subkey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rounds </a:t>
            </a:r>
            <a:r>
              <a:rPr lang="en-US" sz="2800" dirty="0">
                <a:latin typeface="Times-Roman" charset="0"/>
              </a:rPr>
              <a:t>1, 2, 9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16</a:t>
            </a:r>
            <a:r>
              <a:rPr lang="en-US" sz="2800" dirty="0"/>
              <a:t> the shift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1</a:t>
            </a:r>
            <a:r>
              <a:rPr lang="en-US" sz="2800" dirty="0"/>
              <a:t>, and in all other rounds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dirty="0">
                <a:latin typeface="Times-Roman" charset="0"/>
              </a:rPr>
              <a:t>2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Bits </a:t>
            </a:r>
            <a:r>
              <a:rPr lang="en-US" sz="2800" dirty="0">
                <a:latin typeface="Times-Roman" charset="0"/>
              </a:rPr>
              <a:t>8,17,21,24</a:t>
            </a:r>
            <a:r>
              <a:rPr lang="en-US" sz="2800" dirty="0"/>
              <a:t> of </a:t>
            </a:r>
            <a:r>
              <a:rPr lang="en-US" sz="2800" dirty="0">
                <a:latin typeface="Times-Roman" charset="0"/>
              </a:rPr>
              <a:t>LK</a:t>
            </a:r>
            <a:r>
              <a:rPr lang="en-US" sz="2800" dirty="0"/>
              <a:t> omitted each round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Bits </a:t>
            </a:r>
            <a:r>
              <a:rPr lang="en-US" sz="2800" dirty="0">
                <a:latin typeface="Times-Roman" charset="0"/>
              </a:rPr>
              <a:t>6,9,14,25</a:t>
            </a:r>
            <a:r>
              <a:rPr lang="en-US" sz="2800" dirty="0"/>
              <a:t> of </a:t>
            </a:r>
            <a:r>
              <a:rPr lang="en-US" sz="2800" dirty="0">
                <a:latin typeface="Times-Roman" charset="0"/>
              </a:rPr>
              <a:t>RK</a:t>
            </a:r>
            <a:r>
              <a:rPr lang="en-US" sz="2800" dirty="0"/>
              <a:t> omitted each round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Compression permutation</a:t>
            </a:r>
            <a:r>
              <a:rPr lang="en-US" sz="2800" dirty="0"/>
              <a:t> yields </a:t>
            </a:r>
            <a:r>
              <a:rPr lang="en-US" sz="2800" dirty="0">
                <a:latin typeface="Times-Roman" charset="0"/>
              </a:rPr>
              <a:t>48</a:t>
            </a:r>
            <a:r>
              <a:rPr lang="en-US" sz="2800" dirty="0"/>
              <a:t> bit </a:t>
            </a:r>
            <a:r>
              <a:rPr lang="en-US" sz="2800" dirty="0" err="1"/>
              <a:t>subkey</a:t>
            </a:r>
            <a:r>
              <a:rPr lang="en-US" sz="2800" dirty="0"/>
              <a:t> </a:t>
            </a:r>
            <a:r>
              <a:rPr lang="en-US" sz="2800" dirty="0" err="1">
                <a:latin typeface="Times-Roman" charset="0"/>
              </a:rPr>
              <a:t>K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from </a:t>
            </a:r>
            <a:r>
              <a:rPr lang="en-US" sz="2800" dirty="0">
                <a:latin typeface="Times-Roman" charset="0"/>
              </a:rPr>
              <a:t>56</a:t>
            </a:r>
            <a:r>
              <a:rPr lang="en-US" sz="2800" dirty="0"/>
              <a:t> bits of </a:t>
            </a:r>
            <a:r>
              <a:rPr lang="en-US" sz="2800" dirty="0">
                <a:latin typeface="Times-Roman" charset="0"/>
              </a:rPr>
              <a:t>LK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RK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Key schedule</a:t>
            </a:r>
            <a:r>
              <a:rPr lang="en-US" sz="2800" b="1" dirty="0"/>
              <a:t> </a:t>
            </a:r>
            <a:r>
              <a:rPr lang="en-US" sz="2800" dirty="0"/>
              <a:t>generates </a:t>
            </a:r>
            <a:r>
              <a:rPr lang="en-US" sz="2800" dirty="0" err="1"/>
              <a:t>subkey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058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C4A4F712-3967-7848-AA33-F503FF5E49AE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 Last Word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An initial permutation before round 1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Halves are swapped after last round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A final permutation (inverse of initial perm) applied to </a:t>
            </a:r>
            <a:r>
              <a:rPr lang="en-US" dirty="0">
                <a:latin typeface="Times-Roman" charset="0"/>
              </a:rPr>
              <a:t>(R</a:t>
            </a:r>
            <a:r>
              <a:rPr lang="en-US" baseline="-25000" dirty="0">
                <a:latin typeface="Times-Roman" charset="0"/>
              </a:rPr>
              <a:t>16</a:t>
            </a:r>
            <a:r>
              <a:rPr lang="en-US" dirty="0">
                <a:latin typeface="Times-Roman" charset="0"/>
              </a:rPr>
              <a:t>,L</a:t>
            </a:r>
            <a:r>
              <a:rPr lang="en-US" baseline="-25000" dirty="0">
                <a:latin typeface="Times-Roman" charset="0"/>
              </a:rPr>
              <a:t>16</a:t>
            </a:r>
            <a:r>
              <a:rPr lang="en-US" dirty="0">
                <a:latin typeface="Times-Roman" charset="0"/>
              </a:rPr>
              <a:t>)</a:t>
            </a:r>
            <a:r>
              <a:rPr lang="en-US" dirty="0"/>
              <a:t> </a:t>
            </a:r>
            <a:endParaRPr lang="en-US" dirty="0">
              <a:latin typeface="Courier" charset="0"/>
            </a:endParaRPr>
          </a:p>
          <a:p>
            <a:pPr lvl="1" eaLnBrk="1" hangingPunct="1"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None of this serves security purpose!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DES </a:t>
            </a:r>
            <a:r>
              <a:rPr lang="en-US" dirty="0">
                <a:solidFill>
                  <a:srgbClr val="FF0000"/>
                </a:solidFill>
              </a:rPr>
              <a:t>Decryption</a:t>
            </a:r>
            <a:r>
              <a:rPr lang="en-US" dirty="0"/>
              <a:t>: use </a:t>
            </a:r>
            <a:r>
              <a:rPr lang="en-US" dirty="0">
                <a:solidFill>
                  <a:schemeClr val="accent2"/>
                </a:solidFill>
              </a:rPr>
              <a:t>key schedule </a:t>
            </a:r>
            <a:r>
              <a:rPr lang="en-US" dirty="0"/>
              <a:t>in reverse order</a:t>
            </a:r>
          </a:p>
        </p:txBody>
      </p:sp>
    </p:spTree>
    <p:extLst>
      <p:ext uri="{BB962C8B-B14F-4D97-AF65-F5344CB8AC3E}">
        <p14:creationId xmlns:p14="http://schemas.microsoft.com/office/powerpoint/2010/main" val="2034055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B19FC67-4D8F-0842-8557-2A303BAC842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of DES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Security depends heavily on S-boxes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Everything else in DES is linear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Thirty+ years of intense analysis has revealed no “back door”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Attacks, essentially exhaustive key search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Inescapable conclusions</a:t>
            </a:r>
            <a:r>
              <a:rPr lang="en-US" sz="2800" dirty="0"/>
              <a:t>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Designers of DES knew what they were doing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Designers of DES were way ahead of their time</a:t>
            </a:r>
          </a:p>
        </p:txBody>
      </p:sp>
    </p:spTree>
    <p:extLst>
      <p:ext uri="{BB962C8B-B14F-4D97-AF65-F5344CB8AC3E}">
        <p14:creationId xmlns:p14="http://schemas.microsoft.com/office/powerpoint/2010/main" val="37404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2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20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9384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C1E8A0F-50AA-2449-89EE-667D3D5FEE6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21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Block Cipher Notation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/>
                <a:cs typeface="Times-Roman"/>
              </a:rPr>
              <a:t>P =</a:t>
            </a:r>
            <a:r>
              <a:rPr lang="en-US" sz="2800" dirty="0"/>
              <a:t> plaintext block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-Roman"/>
                <a:cs typeface="Times-Roman"/>
              </a:rPr>
              <a:t>C =</a:t>
            </a:r>
            <a:r>
              <a:rPr lang="en-US" sz="2800" dirty="0"/>
              <a:t> </a:t>
            </a:r>
            <a:r>
              <a:rPr lang="en-US" sz="2800" dirty="0" err="1"/>
              <a:t>ciphertext</a:t>
            </a:r>
            <a:r>
              <a:rPr lang="en-US" sz="2800" dirty="0"/>
              <a:t> block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get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C = E(P, 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Decrypt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with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 to get plaintext </a:t>
            </a:r>
            <a:r>
              <a:rPr lang="en-US" sz="2800" dirty="0">
                <a:latin typeface="Times-Roman" charset="0"/>
              </a:rPr>
              <a:t>P</a:t>
            </a:r>
            <a:endParaRPr lang="en-US" sz="28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imes-Roman" charset="0"/>
              </a:rPr>
              <a:t>P = D(C, 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Note: </a:t>
            </a:r>
            <a:r>
              <a:rPr lang="en-US" sz="2800" dirty="0">
                <a:latin typeface="Times-Roman" charset="0"/>
              </a:rPr>
              <a:t>P = D(E(P, K), K)</a:t>
            </a:r>
            <a:r>
              <a:rPr lang="en-US" sz="2800" dirty="0"/>
              <a:t> and </a:t>
            </a:r>
            <a:r>
              <a:rPr lang="en-US" sz="2800" dirty="0">
                <a:latin typeface="Times-Roman" charset="0"/>
              </a:rPr>
              <a:t>C = E(D(C, K), K)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</a:t>
            </a:r>
            <a:r>
              <a:rPr lang="en-US" sz="2400" dirty="0">
                <a:latin typeface="Times-Roman" charset="0"/>
              </a:rPr>
              <a:t>P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D(E(P, 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 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and </a:t>
            </a:r>
            <a:r>
              <a:rPr lang="en-US" sz="2400" dirty="0">
                <a:latin typeface="Times-Roman" charset="0"/>
              </a:rPr>
              <a:t>C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</a:rPr>
              <a:t> E(D(C, 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 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when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/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413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567121DC-186E-0D47-990E-CACDDFDB41E9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Triple DES (3DES)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Today, 56 bit DES key is too small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Exhaustive key search is feasible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DES is everywhere, so what to do?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Triple DES</a:t>
            </a:r>
            <a:r>
              <a:rPr lang="en-US" sz="2800" dirty="0"/>
              <a:t> or </a:t>
            </a:r>
            <a:r>
              <a:rPr lang="en-US" sz="2800" b="1" dirty="0">
                <a:solidFill>
                  <a:schemeClr val="hlink"/>
                </a:solidFill>
              </a:rPr>
              <a:t>3DES</a:t>
            </a:r>
            <a:r>
              <a:rPr lang="en-US" sz="2800" dirty="0"/>
              <a:t> (112 bit key)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C = E(D(E(P,K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 </a:t>
            </a:r>
            <a:r>
              <a:rPr lang="en-US" sz="2400" dirty="0">
                <a:latin typeface="Times-Roman" charset="0"/>
              </a:rPr>
              <a:t>P = D(E(D(C,K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</a:t>
            </a:r>
            <a:r>
              <a:rPr lang="en-US" sz="2800" dirty="0">
                <a:latin typeface="Times-Roman" charset="0"/>
              </a:rPr>
              <a:t>Encrypt-Decrypt-Encrypt </a:t>
            </a:r>
            <a:r>
              <a:rPr lang="en-US" sz="2800" dirty="0"/>
              <a:t>with 2 keys?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Backward compatible: </a:t>
            </a:r>
            <a:r>
              <a:rPr lang="en-US" sz="2400" dirty="0">
                <a:latin typeface="Times-Roman" charset="0"/>
              </a:rPr>
              <a:t>E(D(E(P,K),K),K) = E(P,K)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And 112 bits is enough</a:t>
            </a:r>
            <a:endParaRPr lang="en-US" sz="2400" dirty="0">
              <a:latin typeface="Times-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build="p" bldLvl="2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813EDEC-71D2-7543-B98C-9E8C0C73A579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3DES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not </a:t>
            </a:r>
            <a:r>
              <a:rPr lang="en-US" sz="2800" dirty="0">
                <a:latin typeface="Times-Roman" charset="0"/>
              </a:rPr>
              <a:t>C = E(E(P,K),K)</a:t>
            </a:r>
            <a:r>
              <a:rPr lang="en-US" sz="2800" dirty="0"/>
              <a:t> ?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Trick question --- it’s still just 56 bit key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Why not </a:t>
            </a:r>
            <a:r>
              <a:rPr lang="en-US" sz="2800" dirty="0">
                <a:latin typeface="Times-Roman" charset="0"/>
              </a:rPr>
              <a:t>C = E(E(P,K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),K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)</a:t>
            </a:r>
            <a:r>
              <a:rPr lang="en-US" sz="2800" dirty="0"/>
              <a:t> ?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(semi-practical) </a:t>
            </a:r>
            <a:r>
              <a:rPr lang="en-US" sz="2800" b="1" dirty="0">
                <a:solidFill>
                  <a:schemeClr val="accent2"/>
                </a:solidFill>
              </a:rPr>
              <a:t>known plaintext</a:t>
            </a:r>
            <a:r>
              <a:rPr lang="en-US" sz="2800" dirty="0"/>
              <a:t> attack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Pre-compute table of </a:t>
            </a:r>
            <a:r>
              <a:rPr lang="en-US" sz="2400" dirty="0">
                <a:latin typeface="Times-Roman" charset="0"/>
              </a:rPr>
              <a:t>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for every possible key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/>
              <a:t> (resulting table has 2</a:t>
            </a:r>
            <a:r>
              <a:rPr lang="en-US" sz="2400" baseline="30000" dirty="0"/>
              <a:t>56</a:t>
            </a:r>
            <a:r>
              <a:rPr lang="en-US" sz="2400" dirty="0"/>
              <a:t> entries) 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Then for each possible </a:t>
            </a:r>
            <a:r>
              <a:rPr lang="en-US" sz="2400" dirty="0">
                <a:latin typeface="Times-Roman" charset="0"/>
              </a:rPr>
              <a:t>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/>
              <a:t> compute </a:t>
            </a:r>
            <a:r>
              <a:rPr lang="en-US" sz="2400" dirty="0">
                <a:latin typeface="Times-Roman" charset="0"/>
              </a:rPr>
              <a:t>D(C,K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until a match in table is found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When match is found, have </a:t>
            </a:r>
            <a:r>
              <a:rPr lang="en-US" sz="2400" dirty="0">
                <a:latin typeface="Times-Roman" charset="0"/>
              </a:rPr>
              <a:t>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 = D(C,K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Result gives us keys: </a:t>
            </a:r>
            <a:r>
              <a:rPr lang="en-US" sz="2400" dirty="0">
                <a:latin typeface="Times-Roman" charset="0"/>
              </a:rPr>
              <a:t>C = E(E(P,K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),K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)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98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24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0505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D261130C-02D8-BB4C-8229-7FE0ACF0648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534400" cy="1368152"/>
          </a:xfrm>
        </p:spPr>
        <p:txBody>
          <a:bodyPr/>
          <a:lstStyle/>
          <a:p>
            <a:pPr eaLnBrk="1" hangingPunct="1"/>
            <a:r>
              <a:rPr lang="en-US" dirty="0"/>
              <a:t>Advanced Encryption Standard (AES)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Replacement for 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AES competition (late 90’s)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NSA openly involved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Transparent process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Many strong algorithms proposed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Rijndael</a:t>
            </a:r>
            <a:r>
              <a:rPr lang="en-US" sz="2400" dirty="0"/>
              <a:t> Algorithm ultimately selected (pronounced like “Rain Doll” or “Rhine Doll”)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Iterated block cipher (like DES)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 a </a:t>
            </a:r>
            <a:r>
              <a:rPr lang="en-US" sz="2800" dirty="0" err="1"/>
              <a:t>Feistel</a:t>
            </a:r>
            <a:r>
              <a:rPr lang="en-US" sz="2800" dirty="0"/>
              <a:t> cipher (unlike DES)</a:t>
            </a:r>
          </a:p>
        </p:txBody>
      </p:sp>
    </p:spTree>
    <p:extLst>
      <p:ext uri="{BB962C8B-B14F-4D97-AF65-F5344CB8AC3E}">
        <p14:creationId xmlns:p14="http://schemas.microsoft.com/office/powerpoint/2010/main" val="4004576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67F52909-0511-FA40-A24E-AB6DC4C0C1A6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AES Overview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2296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Block size:</a:t>
            </a:r>
            <a:r>
              <a:rPr lang="en-US" dirty="0"/>
              <a:t> 128 bits (others in </a:t>
            </a:r>
            <a:r>
              <a:rPr lang="en-US" dirty="0" err="1"/>
              <a:t>Rijndael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Key length:</a:t>
            </a:r>
            <a:r>
              <a:rPr lang="en-US" dirty="0"/>
              <a:t> 128, 192 or 256 bits (independent of block size)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10 to 14 rounds (depends on key length)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Each round uses 4 functions (3 “layers”)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ByteSub</a:t>
            </a:r>
            <a:r>
              <a:rPr lang="en-US" sz="2400" dirty="0"/>
              <a:t> (nonlinear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ShiftRow</a:t>
            </a:r>
            <a:r>
              <a:rPr lang="en-US" sz="2400" dirty="0"/>
              <a:t> (linear mixing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MixColumn</a:t>
            </a:r>
            <a:r>
              <a:rPr lang="en-US" sz="2400" dirty="0"/>
              <a:t> (nonlinear layer)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AddRoundKey</a:t>
            </a:r>
            <a:r>
              <a:rPr lang="en-US" sz="2400" dirty="0"/>
              <a:t> (key addition layer)</a:t>
            </a:r>
          </a:p>
        </p:txBody>
      </p:sp>
    </p:spTree>
    <p:extLst>
      <p:ext uri="{BB962C8B-B14F-4D97-AF65-F5344CB8AC3E}">
        <p14:creationId xmlns:p14="http://schemas.microsoft.com/office/powerpoint/2010/main" val="164824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AES: Overview</a:t>
            </a:r>
          </a:p>
        </p:txBody>
      </p:sp>
      <p:sp>
        <p:nvSpPr>
          <p:cNvPr id="22531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6084887" cy="2892425"/>
          </a:xfrm>
        </p:spPr>
        <p:txBody>
          <a:bodyPr/>
          <a:lstStyle/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pPr>
              <a:buFontTx/>
              <a:buNone/>
            </a:pPr>
            <a:r>
              <a:rPr lang="de-DE" altLang="en-US"/>
              <a:t>The number of rounds depends on the chosen key length:</a:t>
            </a:r>
          </a:p>
        </p:txBody>
      </p:sp>
      <p:sp>
        <p:nvSpPr>
          <p:cNvPr id="2253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 dirty="0">
                <a:solidFill>
                  <a:srgbClr val="000000"/>
                </a:solidFill>
              </a:rPr>
              <a:t>Understanding Cryptography </a:t>
            </a:r>
            <a:r>
              <a:rPr lang="en-US" altLang="en-US" dirty="0">
                <a:solidFill>
                  <a:srgbClr val="000000"/>
                </a:solidFill>
              </a:rPr>
              <a:t>by Christof </a:t>
            </a:r>
            <a:r>
              <a:rPr lang="en-US" altLang="en-US" dirty="0" err="1">
                <a:solidFill>
                  <a:srgbClr val="000000"/>
                </a:solidFill>
              </a:rPr>
              <a:t>Paar</a:t>
            </a:r>
            <a:r>
              <a:rPr lang="en-US" altLang="en-US" dirty="0">
                <a:solidFill>
                  <a:srgbClr val="000000"/>
                </a:solidFill>
              </a:rPr>
              <a:t> and Jan Pelzl</a:t>
            </a:r>
            <a:endParaRPr lang="de-DE" altLang="en-US" dirty="0">
              <a:solidFill>
                <a:srgbClr val="000000"/>
              </a:solidFill>
            </a:endParaRPr>
          </a:p>
        </p:txBody>
      </p:sp>
      <p:pic>
        <p:nvPicPr>
          <p:cNvPr id="22533" name="Picture 2" descr="E:\Uni\Cryptobook\grundlagen_krypto\graphics\rijndael_pri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89025"/>
            <a:ext cx="28956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24000" y="4375150"/>
          <a:ext cx="6096000" cy="1482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Key </a:t>
                      </a:r>
                      <a:r>
                        <a:rPr lang="de-DE" sz="1600" dirty="0" err="1"/>
                        <a:t>length</a:t>
                      </a:r>
                      <a:r>
                        <a:rPr lang="de-DE" sz="1600" baseline="0" dirty="0"/>
                        <a:t> (</a:t>
                      </a:r>
                      <a:r>
                        <a:rPr lang="de-DE" sz="1600" baseline="0" dirty="0" err="1"/>
                        <a:t>bits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Number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of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rounds</a:t>
                      </a:r>
                      <a:endParaRPr lang="de-DE" sz="16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256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2551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861C29-D424-45B2-AADA-6DC003D21285}" type="slidenum">
              <a:rPr lang="de-DE" altLang="en-US" smtClean="0">
                <a:solidFill>
                  <a:srgbClr val="394073"/>
                </a:solidFill>
              </a:rPr>
              <a:pPr/>
              <a:t>27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4159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AES: Overview</a:t>
            </a:r>
          </a:p>
        </p:txBody>
      </p:sp>
      <p:pic>
        <p:nvPicPr>
          <p:cNvPr id="23555" name="Inhaltsplatzhalter 5" descr="rijndael_flow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2288" y="911225"/>
            <a:ext cx="3740150" cy="5446713"/>
          </a:xfrm>
        </p:spPr>
      </p:pic>
      <p:sp>
        <p:nvSpPr>
          <p:cNvPr id="2355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sp>
        <p:nvSpPr>
          <p:cNvPr id="6" name="Inhaltsplatzhalter 5"/>
          <p:cNvSpPr txBox="1">
            <a:spLocks/>
          </p:cNvSpPr>
          <p:nvPr/>
        </p:nvSpPr>
        <p:spPr bwMode="auto">
          <a:xfrm>
            <a:off x="849313" y="1130300"/>
            <a:ext cx="750887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Tx/>
              <a:buChar char="•"/>
              <a:defRPr/>
            </a:pP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Iterated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cipher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with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10/12/14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rounds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Tx/>
              <a:buChar char="•"/>
              <a:defRPr/>
            </a:pP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Each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round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consists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of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Arial"/>
              </a:rPr>
              <a:t>“Layers”</a:t>
            </a: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5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DB030F-A6E5-499E-B11B-0768D9CA0029}" type="slidenum">
              <a:rPr lang="de-DE" altLang="en-US" smtClean="0">
                <a:solidFill>
                  <a:srgbClr val="394073"/>
                </a:solidFill>
              </a:rPr>
              <a:pPr/>
              <a:t>28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79782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Internal Structure of AES</a:t>
            </a:r>
          </a:p>
        </p:txBody>
      </p:sp>
      <p:pic>
        <p:nvPicPr>
          <p:cNvPr id="26627" name="Inhaltsplatzhalter 5" descr="aes_roun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5050" y="1643063"/>
            <a:ext cx="4533900" cy="3795712"/>
          </a:xfrm>
        </p:spPr>
      </p:pic>
      <p:sp>
        <p:nvSpPr>
          <p:cNvPr id="2662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sp>
        <p:nvSpPr>
          <p:cNvPr id="8" name="Inhaltsplatzhalter 5"/>
          <p:cNvSpPr txBox="1">
            <a:spLocks/>
          </p:cNvSpPr>
          <p:nvPr/>
        </p:nvSpPr>
        <p:spPr bwMode="auto">
          <a:xfrm>
            <a:off x="849313" y="1130300"/>
            <a:ext cx="7508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Round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function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for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rounds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1,2,…,</a:t>
            </a:r>
            <a:r>
              <a:rPr lang="de-DE" sz="1600" i="1" kern="0" dirty="0">
                <a:solidFill>
                  <a:srgbClr val="000000"/>
                </a:solidFill>
                <a:latin typeface="Arial"/>
              </a:rPr>
              <a:t>n</a:t>
            </a:r>
            <a:r>
              <a:rPr lang="de-DE" i="1" kern="0" baseline="-25000" dirty="0">
                <a:solidFill>
                  <a:srgbClr val="000000"/>
                </a:solidFill>
                <a:latin typeface="Arial"/>
              </a:rPr>
              <a:t>r</a:t>
            </a:r>
            <a:r>
              <a:rPr lang="de-DE" kern="0" baseline="-25000" dirty="0">
                <a:solidFill>
                  <a:srgbClr val="000000"/>
                </a:solidFill>
                <a:latin typeface="Arial"/>
              </a:rPr>
              <a:t>-1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28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defRPr/>
            </a:pPr>
            <a:endParaRPr lang="de-DE" sz="1600" kern="0" dirty="0">
              <a:solidFill>
                <a:srgbClr val="000000"/>
              </a:solidFill>
              <a:latin typeface="Arial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>
                <a:solidFill>
                  <a:srgbClr val="000000"/>
                </a:solidFill>
                <a:latin typeface="Arial"/>
              </a:rPr>
              <a:t>Note: In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last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round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MixColumn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tansformation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is</a:t>
            </a:r>
            <a:r>
              <a:rPr lang="de-DE" sz="16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600" kern="0" dirty="0" err="1">
                <a:solidFill>
                  <a:srgbClr val="000000"/>
                </a:solidFill>
                <a:latin typeface="Arial"/>
              </a:rPr>
              <a:t>omitted</a:t>
            </a:r>
            <a:endParaRPr lang="de-DE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30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C2A3CDF-9C30-4FF2-953C-7746DE12212E}" type="slidenum">
              <a:rPr lang="de-DE" altLang="en-US" smtClean="0">
                <a:solidFill>
                  <a:srgbClr val="394073"/>
                </a:solidFill>
              </a:rPr>
              <a:pPr/>
              <a:t>29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5384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>
                <a:solidFill>
                  <a:srgbClr val="FF0000"/>
                </a:solidFill>
              </a:rPr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3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64762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Diffusion Layer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idx="1"/>
          </p:nvPr>
        </p:nvSpPr>
        <p:spPr>
          <a:xfrm>
            <a:off x="273249" y="2801684"/>
            <a:ext cx="5450879" cy="3291612"/>
          </a:xfrm>
        </p:spPr>
        <p:txBody>
          <a:bodyPr/>
          <a:lstStyle/>
          <a:p>
            <a:pPr>
              <a:buFontTx/>
              <a:buNone/>
            </a:pPr>
            <a:r>
              <a:rPr lang="de-DE" altLang="en-US" sz="1800" dirty="0"/>
              <a:t>The Diffusion layer </a:t>
            </a:r>
          </a:p>
          <a:p>
            <a:pPr>
              <a:buFontTx/>
              <a:buNone/>
            </a:pPr>
            <a:endParaRPr lang="de-DE" altLang="en-US" sz="700" dirty="0"/>
          </a:p>
          <a:p>
            <a:r>
              <a:rPr lang="de-DE" altLang="en-US" sz="1800" dirty="0"/>
              <a:t>provides diffusion over all input state bits</a:t>
            </a:r>
            <a:endParaRPr lang="de-DE" altLang="en-US" sz="1800" i="1" baseline="-25000" dirty="0"/>
          </a:p>
          <a:p>
            <a:endParaRPr lang="de-DE" altLang="en-US" sz="1800" dirty="0"/>
          </a:p>
          <a:p>
            <a:r>
              <a:rPr lang="de-DE" altLang="en-US" sz="1800" dirty="0"/>
              <a:t>consists of two sublayers:</a:t>
            </a:r>
          </a:p>
          <a:p>
            <a:pPr lvl="1"/>
            <a:r>
              <a:rPr lang="de-DE" altLang="en-US" sz="1800" b="1" dirty="0"/>
              <a:t>ShiftRows Sublayer</a:t>
            </a:r>
            <a:r>
              <a:rPr lang="de-DE" altLang="en-US" sz="1800" dirty="0"/>
              <a:t>: Permutation of the data on a byte level</a:t>
            </a:r>
          </a:p>
          <a:p>
            <a:pPr lvl="1"/>
            <a:r>
              <a:rPr lang="de-DE" altLang="en-US" sz="1800" b="1" dirty="0"/>
              <a:t>MixColumn Sublayer</a:t>
            </a:r>
            <a:r>
              <a:rPr lang="de-DE" altLang="en-US" sz="1800" dirty="0"/>
              <a:t>: Matrix operation which combines (</a:t>
            </a:r>
            <a:r>
              <a:rPr lang="en-US" altLang="en-US" sz="1800" dirty="0"/>
              <a:t>“mixes”)</a:t>
            </a:r>
            <a:r>
              <a:rPr lang="de-DE" altLang="en-US" sz="1800" dirty="0"/>
              <a:t> blocks of four bytes</a:t>
            </a:r>
          </a:p>
        </p:txBody>
      </p:sp>
      <p:sp>
        <p:nvSpPr>
          <p:cNvPr id="2867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644008" y="116632"/>
            <a:ext cx="4316105" cy="3291840"/>
            <a:chOff x="6543675" y="357188"/>
            <a:chExt cx="2314575" cy="1765300"/>
          </a:xfrm>
        </p:grpSpPr>
        <p:pic>
          <p:nvPicPr>
            <p:cNvPr id="28677" name="Inhaltsplatzhalter 5" descr="aes_roun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3688" y="357188"/>
              <a:ext cx="2108200" cy="176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Rechteck 8"/>
            <p:cNvSpPr>
              <a:spLocks noChangeArrowheads="1"/>
            </p:cNvSpPr>
            <p:nvPr/>
          </p:nvSpPr>
          <p:spPr bwMode="auto">
            <a:xfrm>
              <a:off x="6543675" y="636588"/>
              <a:ext cx="2314575" cy="86995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8679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BB8DAA-FCD8-4ADB-8814-A7D9443DD0F8}" type="slidenum">
              <a:rPr lang="de-DE" altLang="en-US" smtClean="0">
                <a:solidFill>
                  <a:srgbClr val="394073"/>
                </a:solidFill>
              </a:rPr>
              <a:pPr/>
              <a:t>30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721900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3793205E-A558-3342-86C2-396D222F599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ByteSub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err="1"/>
              <a:t>ByteSub</a:t>
            </a:r>
            <a:r>
              <a:rPr lang="en-US" sz="2800" dirty="0"/>
              <a:t> is AES’s “S-box”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Can be viewed as nonlinear (but invertible) composition of two math operations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</a:rPr>
              <a:t>Treat 128 bit block as 4x4 byte array</a:t>
            </a:r>
          </a:p>
        </p:txBody>
      </p:sp>
      <p:pic>
        <p:nvPicPr>
          <p:cNvPr id="7" name="Picture 6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25" y="2514600"/>
            <a:ext cx="66346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91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E5D09D90-4980-FF48-9BFB-602775B908B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87043" name="Picture 7" descr="bytesub.tif   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057400"/>
            <a:ext cx="5943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“S-box”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974725" y="3494088"/>
            <a:ext cx="1006475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First 4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bits of</a:t>
            </a:r>
          </a:p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input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495675" y="1752600"/>
            <a:ext cx="247491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>
                <a:solidFill>
                  <a:srgbClr val="000000"/>
                </a:solidFill>
                <a:latin typeface="Comic Sans MS" charset="0"/>
              </a:rPr>
              <a:t>Last 4 bits of input</a:t>
            </a:r>
            <a:endParaRPr lang="en-US" sz="240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185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BC09AFF-4697-F448-97D8-712F9D6E138B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33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ShiftRow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Cyclic shift rows</a:t>
            </a:r>
          </a:p>
        </p:txBody>
      </p:sp>
      <p:pic>
        <p:nvPicPr>
          <p:cNvPr id="6" name="Picture 5" descr="tt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19400"/>
            <a:ext cx="6685387" cy="1587500"/>
          </a:xfrm>
          <a:prstGeom prst="rect">
            <a:avLst/>
          </a:prstGeom>
        </p:spPr>
      </p:pic>
      <p:sp>
        <p:nvSpPr>
          <p:cNvPr id="7" name="Textfeld 12"/>
          <p:cNvSpPr txBox="1">
            <a:spLocks noChangeArrowheads="1"/>
          </p:cNvSpPr>
          <p:nvPr/>
        </p:nvSpPr>
        <p:spPr bwMode="auto">
          <a:xfrm>
            <a:off x="6012160" y="2996952"/>
            <a:ext cx="3132589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sz="1400" b="1" dirty="0"/>
              <a:t>           ← 	</a:t>
            </a:r>
            <a:r>
              <a:rPr lang="de-DE" altLang="en-US" sz="1400" b="1" dirty="0">
                <a:solidFill>
                  <a:srgbClr val="FF0000"/>
                </a:solidFill>
              </a:rPr>
              <a:t>no</a:t>
            </a:r>
            <a:r>
              <a:rPr lang="de-DE" altLang="en-US" sz="1400" b="1" dirty="0"/>
              <a:t> shift</a:t>
            </a:r>
          </a:p>
          <a:p>
            <a:endParaRPr lang="de-DE" altLang="en-US" sz="500" b="1" dirty="0"/>
          </a:p>
          <a:p>
            <a:r>
              <a:rPr lang="de-DE" altLang="en-US" sz="1400" b="1" dirty="0"/>
              <a:t>           ← 	</a:t>
            </a:r>
            <a:r>
              <a:rPr lang="de-DE" altLang="en-US" sz="1400" b="1" dirty="0">
                <a:solidFill>
                  <a:srgbClr val="FF0000"/>
                </a:solidFill>
              </a:rPr>
              <a:t>one</a:t>
            </a:r>
            <a:r>
              <a:rPr lang="de-DE" altLang="en-US" sz="1400" b="1" dirty="0"/>
              <a:t> position left shift</a:t>
            </a:r>
          </a:p>
          <a:p>
            <a:endParaRPr lang="de-DE" altLang="en-US" sz="500" b="1" dirty="0"/>
          </a:p>
          <a:p>
            <a:r>
              <a:rPr lang="de-DE" altLang="en-US" sz="1400" b="1" dirty="0"/>
              <a:t>           ← 	</a:t>
            </a:r>
            <a:r>
              <a:rPr lang="de-DE" altLang="en-US" sz="1400" b="1" dirty="0">
                <a:solidFill>
                  <a:srgbClr val="FF0000"/>
                </a:solidFill>
              </a:rPr>
              <a:t>two</a:t>
            </a:r>
            <a:r>
              <a:rPr lang="de-DE" altLang="en-US" sz="1400" b="1" dirty="0"/>
              <a:t> positions left shift</a:t>
            </a:r>
          </a:p>
          <a:p>
            <a:endParaRPr lang="de-DE" altLang="en-US" sz="500" b="1" dirty="0"/>
          </a:p>
          <a:p>
            <a:r>
              <a:rPr lang="de-DE" altLang="en-US" sz="1400" b="1" dirty="0"/>
              <a:t>           ← 	</a:t>
            </a:r>
            <a:r>
              <a:rPr lang="de-DE" altLang="en-US" sz="1400" b="1" dirty="0">
                <a:solidFill>
                  <a:srgbClr val="FF0000"/>
                </a:solidFill>
              </a:rPr>
              <a:t>three</a:t>
            </a:r>
            <a:r>
              <a:rPr lang="de-DE" altLang="en-US" sz="1400" b="1" dirty="0"/>
              <a:t> positions left shift</a:t>
            </a:r>
          </a:p>
        </p:txBody>
      </p:sp>
    </p:spTree>
    <p:extLst>
      <p:ext uri="{BB962C8B-B14F-4D97-AF65-F5344CB8AC3E}">
        <p14:creationId xmlns:p14="http://schemas.microsoft.com/office/powerpoint/2010/main" val="1066621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F8AF617-8F1A-1841-86B8-98A6CC7592A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34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AES </a:t>
            </a:r>
            <a:r>
              <a:rPr lang="en-US" dirty="0" err="1">
                <a:solidFill>
                  <a:srgbClr val="3333CC"/>
                </a:solidFill>
              </a:rPr>
              <a:t>MixColumn</a:t>
            </a:r>
            <a:r>
              <a:rPr lang="en-US" dirty="0"/>
              <a:t>*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Implemented as a (big) lookup table</a:t>
            </a:r>
          </a:p>
        </p:txBody>
      </p:sp>
      <p:sp>
        <p:nvSpPr>
          <p:cNvPr id="89094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3200" dirty="0">
                <a:solidFill>
                  <a:srgbClr val="000000"/>
                </a:solidFill>
                <a:latin typeface="Comic Sans MS" charset="0"/>
              </a:rPr>
              <a:t>Invertible, linear operation applied to each column</a:t>
            </a:r>
          </a:p>
        </p:txBody>
      </p:sp>
      <p:pic>
        <p:nvPicPr>
          <p:cNvPr id="7" name="Picture 6" descr="ttt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505200"/>
            <a:ext cx="5345983" cy="1304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6096000"/>
            <a:ext cx="2759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rgbClr val="3333CC"/>
                </a:solidFill>
              </a:rPr>
              <a:t>* See backup slides for details</a:t>
            </a:r>
          </a:p>
        </p:txBody>
      </p:sp>
      <p:cxnSp>
        <p:nvCxnSpPr>
          <p:cNvPr id="4" name="Straight Connector 3"/>
          <p:cNvCxnSpPr>
            <a:endCxn id="89092" idx="2"/>
          </p:cNvCxnSpPr>
          <p:nvPr/>
        </p:nvCxnSpPr>
        <p:spPr>
          <a:xfrm>
            <a:off x="757808" y="6093296"/>
            <a:ext cx="3814192" cy="27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029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tt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8844"/>
            <a:ext cx="6630987" cy="1439756"/>
          </a:xfrm>
          <a:prstGeom prst="rect">
            <a:avLst/>
          </a:prstGeom>
        </p:spPr>
      </p:pic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A4F5815-6637-3943-B0C8-F23FD73EEFFC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AES AddRoundKey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RoundKey (subkey) determined by </a:t>
            </a:r>
            <a:r>
              <a:rPr lang="en-US" b="1">
                <a:solidFill>
                  <a:schemeClr val="accent2"/>
                </a:solidFill>
              </a:rPr>
              <a:t>key schedule</a:t>
            </a:r>
            <a:r>
              <a:rPr lang="en-US"/>
              <a:t> algorithm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85800" y="1828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3200">
                <a:solidFill>
                  <a:srgbClr val="000000"/>
                </a:solidFill>
                <a:latin typeface="Comic Sans MS" charset="0"/>
              </a:rPr>
              <a:t>XOR subkey with block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573213" y="3902075"/>
            <a:ext cx="941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Block</a:t>
            </a: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657600" y="3902075"/>
            <a:ext cx="1225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400" dirty="0" err="1">
                <a:solidFill>
                  <a:srgbClr val="000000"/>
                </a:solidFill>
                <a:latin typeface="Comic Sans MS" charset="0"/>
              </a:rPr>
              <a:t>Subkey</a:t>
            </a:r>
            <a:endParaRPr lang="en-US" sz="2400" dirty="0">
              <a:solidFill>
                <a:srgbClr val="000000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17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Key Schedule</a:t>
            </a:r>
          </a:p>
        </p:txBody>
      </p:sp>
      <p:sp>
        <p:nvSpPr>
          <p:cNvPr id="31747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7151687" cy="5416550"/>
          </a:xfrm>
        </p:spPr>
        <p:txBody>
          <a:bodyPr/>
          <a:lstStyle/>
          <a:p>
            <a:r>
              <a:rPr lang="de-DE" altLang="en-US"/>
              <a:t>Subkeys are derived recursively from the original 128/192/256-bit input key</a:t>
            </a:r>
          </a:p>
          <a:p>
            <a:endParaRPr lang="de-DE" altLang="en-US"/>
          </a:p>
          <a:p>
            <a:r>
              <a:rPr lang="de-DE" altLang="en-US"/>
              <a:t>Each round has 1 subkey, plus 1 subkey at the beginning of AES</a:t>
            </a:r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endParaRPr lang="de-DE" altLang="en-US"/>
          </a:p>
          <a:p>
            <a:pPr>
              <a:buFontTx/>
              <a:buNone/>
            </a:pPr>
            <a:endParaRPr lang="de-DE" altLang="en-US"/>
          </a:p>
          <a:p>
            <a:pPr>
              <a:buFontTx/>
              <a:buNone/>
            </a:pPr>
            <a:endParaRPr lang="de-DE" altLang="en-US"/>
          </a:p>
          <a:p>
            <a:r>
              <a:rPr lang="de-DE" altLang="en-US"/>
              <a:t>Key whitening: Subkey is used both at the input and output of AES</a:t>
            </a:r>
            <a:br>
              <a:rPr lang="de-DE" altLang="en-US"/>
            </a:br>
            <a:r>
              <a:rPr lang="en-US" altLang="en-US">
                <a:sym typeface="Symbol" panose="05050102010706020507" pitchFamily="18" charset="2"/>
              </a:rPr>
              <a:t> </a:t>
            </a:r>
            <a:r>
              <a:rPr lang="de-DE" altLang="en-US"/>
              <a:t> # subkeys = # rounds + 1 </a:t>
            </a:r>
          </a:p>
          <a:p>
            <a:endParaRPr lang="de-DE" altLang="en-US"/>
          </a:p>
          <a:p>
            <a:r>
              <a:rPr lang="de-DE" altLang="en-US"/>
              <a:t>There are different key schedules for the different key sizes</a:t>
            </a:r>
          </a:p>
          <a:p>
            <a:pPr>
              <a:buFontTx/>
              <a:buNone/>
            </a:pPr>
            <a:endParaRPr lang="de-DE" altLang="en-US"/>
          </a:p>
        </p:txBody>
      </p:sp>
      <p:sp>
        <p:nvSpPr>
          <p:cNvPr id="31748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24000" y="2857500"/>
          <a:ext cx="6096000" cy="14827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Key </a:t>
                      </a:r>
                      <a:r>
                        <a:rPr lang="de-DE" sz="1600" dirty="0" err="1"/>
                        <a:t>length</a:t>
                      </a:r>
                      <a:r>
                        <a:rPr lang="de-DE" sz="1600" baseline="0" dirty="0"/>
                        <a:t> (</a:t>
                      </a:r>
                      <a:r>
                        <a:rPr lang="de-DE" sz="1600" baseline="0" dirty="0" err="1"/>
                        <a:t>bits</a:t>
                      </a:r>
                      <a:r>
                        <a:rPr lang="de-DE" sz="1600" baseline="0" dirty="0"/>
                        <a:t>)</a:t>
                      </a:r>
                      <a:endParaRPr lang="de-DE" sz="16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Number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of</a:t>
                      </a:r>
                      <a:r>
                        <a:rPr lang="de-DE" sz="1600" baseline="0" dirty="0"/>
                        <a:t> </a:t>
                      </a:r>
                      <a:r>
                        <a:rPr lang="de-DE" sz="1600" baseline="0" dirty="0" err="1"/>
                        <a:t>subkeys</a:t>
                      </a:r>
                      <a:endParaRPr lang="de-DE" sz="1600" dirty="0"/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128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192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256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15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1766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D2C50A9-4E8D-4AD4-96D7-DD86044D091B}" type="slidenum">
              <a:rPr lang="de-DE" altLang="en-US" smtClean="0">
                <a:solidFill>
                  <a:srgbClr val="394073"/>
                </a:solidFill>
              </a:rPr>
              <a:pPr/>
              <a:t>36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792479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Key Schedule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6084887" cy="277813"/>
          </a:xfrm>
        </p:spPr>
        <p:txBody>
          <a:bodyPr/>
          <a:lstStyle/>
          <a:p>
            <a:pPr>
              <a:buFontTx/>
              <a:buNone/>
            </a:pPr>
            <a:r>
              <a:rPr lang="de-DE" altLang="en-US"/>
              <a:t>Example: Key schedule for 128-bit key AES</a:t>
            </a:r>
          </a:p>
        </p:txBody>
      </p:sp>
      <p:sp>
        <p:nvSpPr>
          <p:cNvPr id="32772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/>
              <a:t>Understanding Cryptography</a:t>
            </a:r>
            <a:r>
              <a:rPr lang="de-DE" altLang="en-US" dirty="0"/>
              <a:t> by Christof Paar and Jan Pelzl</a:t>
            </a:r>
          </a:p>
        </p:txBody>
      </p:sp>
      <p:pic>
        <p:nvPicPr>
          <p:cNvPr id="32773" name="Picture 4" descr="E:\Uni\Cryptobook\grundlagen_krypto\graphics\aes_keyschedule_without_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504950"/>
            <a:ext cx="314325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786313" y="2193925"/>
            <a:ext cx="40005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>
                <a:latin typeface="+mn-lt"/>
              </a:rPr>
              <a:t>Word-</a:t>
            </a:r>
            <a:r>
              <a:rPr lang="de-DE" sz="1600" kern="0" dirty="0" err="1">
                <a:latin typeface="+mn-lt"/>
              </a:rPr>
              <a:t>oriented</a:t>
            </a:r>
            <a:r>
              <a:rPr lang="de-DE" sz="1600" kern="0" dirty="0">
                <a:latin typeface="+mn-lt"/>
              </a:rPr>
              <a:t>: 1 </a:t>
            </a:r>
            <a:r>
              <a:rPr lang="de-DE" sz="1600" kern="0" dirty="0" err="1">
                <a:latin typeface="+mn-lt"/>
              </a:rPr>
              <a:t>word</a:t>
            </a:r>
            <a:r>
              <a:rPr lang="de-DE" sz="1600" kern="0" dirty="0">
                <a:latin typeface="+mn-lt"/>
              </a:rPr>
              <a:t> = 32 </a:t>
            </a:r>
            <a:r>
              <a:rPr lang="de-DE" sz="1600" kern="0" dirty="0" err="1">
                <a:latin typeface="+mn-lt"/>
              </a:rPr>
              <a:t>bits</a:t>
            </a:r>
            <a:endParaRPr lang="de-DE" sz="1600" kern="0" dirty="0">
              <a:latin typeface="+mn-lt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kern="0" dirty="0">
              <a:latin typeface="+mn-lt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>
                <a:latin typeface="+mn-lt"/>
              </a:rPr>
              <a:t>11 </a:t>
            </a:r>
            <a:r>
              <a:rPr lang="de-DE" sz="1600" kern="0" dirty="0" err="1">
                <a:latin typeface="+mn-lt"/>
              </a:rPr>
              <a:t>subkeys</a:t>
            </a:r>
            <a:r>
              <a:rPr lang="de-DE" sz="1600" kern="0" dirty="0">
                <a:latin typeface="+mn-lt"/>
              </a:rPr>
              <a:t> </a:t>
            </a:r>
            <a:r>
              <a:rPr lang="de-DE" sz="1600" kern="0" dirty="0" err="1">
                <a:latin typeface="+mn-lt"/>
              </a:rPr>
              <a:t>are</a:t>
            </a:r>
            <a:r>
              <a:rPr lang="de-DE" sz="1600" kern="0" dirty="0">
                <a:latin typeface="+mn-lt"/>
              </a:rPr>
              <a:t> </a:t>
            </a:r>
            <a:r>
              <a:rPr lang="de-DE" sz="1600" kern="0" dirty="0" err="1">
                <a:latin typeface="+mn-lt"/>
              </a:rPr>
              <a:t>stored</a:t>
            </a:r>
            <a:r>
              <a:rPr lang="de-DE" sz="1600" kern="0" dirty="0">
                <a:latin typeface="+mn-lt"/>
              </a:rPr>
              <a:t> in </a:t>
            </a:r>
            <a:r>
              <a:rPr lang="de-DE" sz="1600" i="1" kern="0" dirty="0">
                <a:latin typeface="+mn-lt"/>
              </a:rPr>
              <a:t>W[0]…W[3], W[4]…W[7], … , W[40]…W[43]</a:t>
            </a:r>
            <a:endParaRPr lang="de-DE" sz="1600" kern="0" dirty="0">
              <a:latin typeface="+mn-lt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endParaRPr lang="de-DE" sz="1600" i="1" kern="0" dirty="0">
              <a:latin typeface="+mn-lt"/>
            </a:endParaRPr>
          </a:p>
          <a:p>
            <a:pPr marL="195263" indent="-195263">
              <a:lnSpc>
                <a:spcPct val="125000"/>
              </a:lnSpc>
              <a:spcBef>
                <a:spcPct val="25000"/>
              </a:spcBef>
              <a:buClr>
                <a:srgbClr val="007AC2"/>
              </a:buClr>
              <a:buSzPct val="120000"/>
              <a:buFont typeface="Arial" pitchFamily="34" charset="0"/>
              <a:buChar char="•"/>
              <a:defRPr/>
            </a:pPr>
            <a:r>
              <a:rPr lang="de-DE" sz="1600" kern="0" dirty="0">
                <a:latin typeface="+mn-lt"/>
              </a:rPr>
              <a:t>First </a:t>
            </a:r>
            <a:r>
              <a:rPr lang="de-DE" sz="1600" kern="0" dirty="0" err="1">
                <a:latin typeface="+mn-lt"/>
              </a:rPr>
              <a:t>subkey</a:t>
            </a:r>
            <a:r>
              <a:rPr lang="de-DE" sz="1600" kern="0" dirty="0">
                <a:latin typeface="+mn-lt"/>
              </a:rPr>
              <a:t> </a:t>
            </a:r>
            <a:r>
              <a:rPr lang="de-DE" sz="1600" i="1" kern="0" dirty="0">
                <a:latin typeface="+mn-lt"/>
              </a:rPr>
              <a:t>W[0]</a:t>
            </a:r>
            <a:r>
              <a:rPr lang="de-DE" sz="1600" kern="0" dirty="0">
                <a:latin typeface="+mn-lt"/>
              </a:rPr>
              <a:t>…</a:t>
            </a:r>
            <a:r>
              <a:rPr lang="de-DE" sz="1600" i="1" kern="0" dirty="0">
                <a:latin typeface="+mn-lt"/>
              </a:rPr>
              <a:t>W[3]</a:t>
            </a:r>
            <a:r>
              <a:rPr lang="de-DE" sz="1600" kern="0" dirty="0">
                <a:latin typeface="+mn-lt"/>
              </a:rPr>
              <a:t> </a:t>
            </a:r>
            <a:r>
              <a:rPr lang="de-DE" sz="1600" kern="0" dirty="0" err="1">
                <a:latin typeface="+mn-lt"/>
              </a:rPr>
              <a:t>is</a:t>
            </a:r>
            <a:r>
              <a:rPr lang="de-DE" sz="1600" kern="0" dirty="0">
                <a:latin typeface="+mn-lt"/>
              </a:rPr>
              <a:t> </a:t>
            </a:r>
            <a:r>
              <a:rPr lang="de-DE" sz="1600" kern="0" dirty="0" err="1">
                <a:latin typeface="+mn-lt"/>
              </a:rPr>
              <a:t>the</a:t>
            </a:r>
            <a:r>
              <a:rPr lang="de-DE" sz="1600" kern="0" dirty="0">
                <a:latin typeface="+mn-lt"/>
              </a:rPr>
              <a:t> original AES </a:t>
            </a:r>
            <a:r>
              <a:rPr lang="de-DE" sz="1600" kern="0" dirty="0" err="1">
                <a:latin typeface="+mn-lt"/>
              </a:rPr>
              <a:t>key</a:t>
            </a:r>
            <a:endParaRPr lang="de-DE" sz="1600" kern="0" dirty="0">
              <a:latin typeface="+mn-lt"/>
            </a:endParaRPr>
          </a:p>
        </p:txBody>
      </p:sp>
      <p:sp>
        <p:nvSpPr>
          <p:cNvPr id="32775" name="Foliennummernplatzhalter 8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D09FBBF-605F-41C9-9AD2-511D3AA23668}" type="slidenum">
              <a:rPr lang="de-DE" altLang="en-US" smtClean="0">
                <a:solidFill>
                  <a:srgbClr val="394073"/>
                </a:solidFill>
              </a:rPr>
              <a:pPr/>
              <a:t>37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49172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Key Schedule</a:t>
            </a:r>
          </a:p>
        </p:txBody>
      </p:sp>
      <p:sp>
        <p:nvSpPr>
          <p:cNvPr id="33795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7651750" cy="4670425"/>
          </a:xfrm>
        </p:spPr>
        <p:txBody>
          <a:bodyPr/>
          <a:lstStyle/>
          <a:p>
            <a:r>
              <a:rPr lang="de-DE" altLang="en-US"/>
              <a:t>Function </a:t>
            </a:r>
            <a:r>
              <a:rPr lang="de-DE" altLang="en-US" i="1"/>
              <a:t>g</a:t>
            </a:r>
            <a:r>
              <a:rPr lang="de-DE" altLang="en-US"/>
              <a:t> rotates its four input bytes and performs a bytewise S-Box substitution</a:t>
            </a:r>
            <a:br>
              <a:rPr lang="de-DE" altLang="en-US"/>
            </a:br>
            <a:r>
              <a:rPr lang="en-US" altLang="en-US">
                <a:sym typeface="Symbol" panose="05050102010706020507" pitchFamily="18" charset="2"/>
              </a:rPr>
              <a:t>  nonlinearity</a:t>
            </a:r>
            <a:endParaRPr lang="de-DE" altLang="en-US"/>
          </a:p>
          <a:p>
            <a:endParaRPr lang="de-DE" altLang="en-US"/>
          </a:p>
          <a:p>
            <a:r>
              <a:rPr lang="de-DE" altLang="en-US"/>
              <a:t>The round coefficient </a:t>
            </a:r>
            <a:r>
              <a:rPr lang="de-DE" altLang="en-US" i="1"/>
              <a:t>RC </a:t>
            </a:r>
            <a:r>
              <a:rPr lang="de-DE" altLang="en-US"/>
              <a:t>is only added to the leftmost </a:t>
            </a:r>
            <a:br>
              <a:rPr lang="de-DE" altLang="en-US"/>
            </a:br>
            <a:r>
              <a:rPr lang="de-DE" altLang="en-US"/>
              <a:t>byte and varies from round to round:</a:t>
            </a:r>
            <a:br>
              <a:rPr lang="de-DE" altLang="en-US"/>
            </a:br>
            <a:r>
              <a:rPr lang="de-DE" altLang="en-US"/>
              <a:t/>
            </a:r>
            <a:br>
              <a:rPr lang="de-DE" altLang="en-US"/>
            </a:br>
            <a:r>
              <a:rPr lang="de-DE" altLang="en-US"/>
              <a:t>	</a:t>
            </a:r>
            <a:r>
              <a:rPr lang="de-DE" altLang="en-US" i="1"/>
              <a:t>RC</a:t>
            </a:r>
            <a:r>
              <a:rPr lang="de-DE" altLang="en-US"/>
              <a:t>[1]</a:t>
            </a:r>
            <a:r>
              <a:rPr lang="de-DE" altLang="en-US" i="1"/>
              <a:t> = x</a:t>
            </a:r>
            <a:r>
              <a:rPr lang="de-DE" altLang="en-US" sz="1800" baseline="30000"/>
              <a:t>0</a:t>
            </a:r>
            <a:r>
              <a:rPr lang="de-DE" altLang="en-US" i="1"/>
              <a:t> = </a:t>
            </a:r>
            <a:r>
              <a:rPr lang="de-DE" altLang="en-US"/>
              <a:t>(00000001)</a:t>
            </a:r>
            <a:r>
              <a:rPr lang="de-DE" altLang="en-US" sz="1800" baseline="-25000"/>
              <a:t>2</a:t>
            </a:r>
            <a:r>
              <a:rPr lang="de-DE" altLang="en-US" i="1"/>
              <a:t/>
            </a:r>
            <a:br>
              <a:rPr lang="de-DE" altLang="en-US" i="1"/>
            </a:br>
            <a:r>
              <a:rPr lang="de-DE" altLang="en-US" i="1"/>
              <a:t>	RC</a:t>
            </a:r>
            <a:r>
              <a:rPr lang="de-DE" altLang="en-US"/>
              <a:t>[2]</a:t>
            </a:r>
            <a:r>
              <a:rPr lang="de-DE" altLang="en-US" i="1"/>
              <a:t> = x</a:t>
            </a:r>
            <a:r>
              <a:rPr lang="de-DE" altLang="en-US" sz="1800" baseline="30000"/>
              <a:t>1</a:t>
            </a:r>
            <a:r>
              <a:rPr lang="de-DE" altLang="en-US" i="1"/>
              <a:t> = </a:t>
            </a:r>
            <a:r>
              <a:rPr lang="de-DE" altLang="en-US"/>
              <a:t>(00000010)</a:t>
            </a:r>
            <a:r>
              <a:rPr lang="de-DE" altLang="en-US" sz="1800" baseline="-25000"/>
              <a:t>2</a:t>
            </a:r>
            <a:r>
              <a:rPr lang="de-DE" altLang="en-US" i="1"/>
              <a:t/>
            </a:r>
            <a:br>
              <a:rPr lang="de-DE" altLang="en-US" i="1"/>
            </a:br>
            <a:r>
              <a:rPr lang="de-DE" altLang="en-US" i="1"/>
              <a:t>	RC</a:t>
            </a:r>
            <a:r>
              <a:rPr lang="de-DE" altLang="en-US"/>
              <a:t>[3] </a:t>
            </a:r>
            <a:r>
              <a:rPr lang="de-DE" altLang="en-US" i="1"/>
              <a:t>= x</a:t>
            </a:r>
            <a:r>
              <a:rPr lang="de-DE" altLang="en-US" sz="1800" baseline="30000"/>
              <a:t>2</a:t>
            </a:r>
            <a:r>
              <a:rPr lang="de-DE" altLang="en-US" i="1"/>
              <a:t> = </a:t>
            </a:r>
            <a:r>
              <a:rPr lang="de-DE" altLang="en-US"/>
              <a:t>(00000100)</a:t>
            </a:r>
            <a:r>
              <a:rPr lang="de-DE" altLang="en-US" sz="1800" baseline="-25000"/>
              <a:t>2</a:t>
            </a:r>
            <a:r>
              <a:rPr lang="de-DE" altLang="en-US" i="1"/>
              <a:t/>
            </a:r>
            <a:br>
              <a:rPr lang="de-DE" altLang="en-US" i="1"/>
            </a:br>
            <a:r>
              <a:rPr lang="de-DE" altLang="en-US" i="1"/>
              <a:t>	</a:t>
            </a:r>
            <a:r>
              <a:rPr lang="de-DE" altLang="en-US"/>
              <a:t>...</a:t>
            </a:r>
            <a:br>
              <a:rPr lang="de-DE" altLang="en-US"/>
            </a:br>
            <a:r>
              <a:rPr lang="de-DE" altLang="en-US"/>
              <a:t>	</a:t>
            </a:r>
            <a:r>
              <a:rPr lang="de-DE" altLang="en-US" i="1"/>
              <a:t>RC</a:t>
            </a:r>
            <a:r>
              <a:rPr lang="de-DE" altLang="en-US"/>
              <a:t>[10]</a:t>
            </a:r>
            <a:r>
              <a:rPr lang="de-DE" altLang="en-US" i="1"/>
              <a:t> = x</a:t>
            </a:r>
            <a:r>
              <a:rPr lang="de-DE" altLang="en-US" sz="1800" baseline="30000"/>
              <a:t>9</a:t>
            </a:r>
            <a:r>
              <a:rPr lang="de-DE" altLang="en-US" i="1"/>
              <a:t> = </a:t>
            </a:r>
            <a:r>
              <a:rPr lang="de-DE" altLang="en-US"/>
              <a:t>(00110110)</a:t>
            </a:r>
            <a:r>
              <a:rPr lang="de-DE" altLang="en-US" sz="1800" baseline="-25000"/>
              <a:t>2</a:t>
            </a:r>
          </a:p>
          <a:p>
            <a:endParaRPr lang="de-DE" altLang="en-US"/>
          </a:p>
          <a:p>
            <a:r>
              <a:rPr lang="de-DE" altLang="en-US" i="1"/>
              <a:t>x</a:t>
            </a:r>
            <a:r>
              <a:rPr lang="de-DE" altLang="en-US" sz="1800" i="1" baseline="30000"/>
              <a:t>i</a:t>
            </a:r>
            <a:r>
              <a:rPr lang="de-DE" altLang="en-US"/>
              <a:t> represents an element in a Galois field </a:t>
            </a:r>
            <a:br>
              <a:rPr lang="de-DE" altLang="en-US"/>
            </a:br>
            <a:r>
              <a:rPr lang="de-DE" altLang="en-US"/>
              <a:t>(again, cf. Chapter 4.3 of </a:t>
            </a:r>
            <a:r>
              <a:rPr lang="de-DE" altLang="en-US" i="1"/>
              <a:t>Understanding Cryptography</a:t>
            </a:r>
            <a:r>
              <a:rPr lang="de-DE" altLang="en-US"/>
              <a:t>)</a:t>
            </a:r>
          </a:p>
        </p:txBody>
      </p:sp>
      <p:sp>
        <p:nvSpPr>
          <p:cNvPr id="33796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/>
              <a:t>Understanding Cryptography</a:t>
            </a:r>
            <a:r>
              <a:rPr lang="de-DE" altLang="en-US" dirty="0"/>
              <a:t> by Christof Paar and Jan Pelzl</a:t>
            </a:r>
          </a:p>
        </p:txBody>
      </p:sp>
      <p:pic>
        <p:nvPicPr>
          <p:cNvPr id="33797" name="Picture 2" descr="E:\Uni\Cryptobook\grundlagen_krypto\graphics\aes_keyschedule_g_fun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85938"/>
            <a:ext cx="25574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Foliennummernplatzhalter 7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FF5795-C0E9-4484-BCDB-73D3F9D58CED}" type="slidenum">
              <a:rPr lang="de-DE" altLang="en-US" smtClean="0">
                <a:solidFill>
                  <a:srgbClr val="394073"/>
                </a:solidFill>
              </a:rPr>
              <a:pPr/>
              <a:t>38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69149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0347829-0CA5-6B44-A663-1DBEC979CF03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39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29208"/>
          </a:xfrm>
        </p:spPr>
        <p:txBody>
          <a:bodyPr/>
          <a:lstStyle/>
          <a:p>
            <a:pPr eaLnBrk="1" hangingPunct="1"/>
            <a:r>
              <a:rPr lang="en-US" dirty="0"/>
              <a:t>AES </a:t>
            </a:r>
            <a:r>
              <a:rPr lang="en-US" dirty="0">
                <a:solidFill>
                  <a:srgbClr val="FF0000"/>
                </a:solidFill>
              </a:rPr>
              <a:t>Decryption</a:t>
            </a:r>
          </a:p>
        </p:txBody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784976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AES is </a:t>
            </a:r>
            <a:r>
              <a:rPr lang="en-US" sz="2800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based on a </a:t>
            </a:r>
            <a:r>
              <a:rPr lang="en-US" sz="2800" dirty="0" err="1"/>
              <a:t>Feistel</a:t>
            </a:r>
            <a:r>
              <a:rPr lang="en-US" sz="2800" dirty="0"/>
              <a:t> network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To decrypt, process must be invertible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Inverse of </a:t>
            </a:r>
            <a:r>
              <a:rPr lang="en-US" sz="2800" dirty="0" err="1"/>
              <a:t>AddRoundKey</a:t>
            </a:r>
            <a:r>
              <a:rPr lang="en-US" sz="2800" dirty="0"/>
              <a:t> is easy, since “</a:t>
            </a:r>
            <a:r>
              <a:rPr lang="en-US" sz="2800" dirty="0">
                <a:sym typeface="Symbol" charset="2"/>
              </a:rPr>
              <a:t>”</a:t>
            </a:r>
            <a:r>
              <a:rPr lang="en-US" sz="2800" dirty="0"/>
              <a:t> is its own inverse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MixColumn</a:t>
            </a:r>
            <a:r>
              <a:rPr lang="en-US" sz="2800" dirty="0"/>
              <a:t> is invertible (inverse is also implemented as a lookup table)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Inverse of </a:t>
            </a:r>
            <a:r>
              <a:rPr lang="en-US" sz="2800" dirty="0" err="1"/>
              <a:t>ShiftRow</a:t>
            </a:r>
            <a:r>
              <a:rPr lang="en-US" sz="2800" dirty="0"/>
              <a:t> is easy (cyclic shift the other direction)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ByteSub</a:t>
            </a:r>
            <a:r>
              <a:rPr lang="en-US" sz="2800" dirty="0"/>
              <a:t> is invertible (inverse is also implemented as a lookup table)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Key schedule: </a:t>
            </a:r>
            <a:r>
              <a:rPr lang="en-US" sz="2800" dirty="0" err="1"/>
              <a:t>Subkeys</a:t>
            </a:r>
            <a:r>
              <a:rPr lang="en-US" sz="2800" dirty="0"/>
              <a:t> are in reversed order</a:t>
            </a:r>
          </a:p>
        </p:txBody>
      </p:sp>
    </p:spTree>
    <p:extLst>
      <p:ext uri="{BB962C8B-B14F-4D97-AF65-F5344CB8AC3E}">
        <p14:creationId xmlns:p14="http://schemas.microsoft.com/office/powerpoint/2010/main" val="366473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Understanding Cryptography by Christof Paar and Jan Pelzl</a:t>
            </a:r>
            <a:endParaRPr lang="de-DE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 dirty="0"/>
              <a:t>Block Ciphers in the Field of Cryptology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4932363" y="1196975"/>
            <a:ext cx="1800225" cy="463550"/>
            <a:chOff x="3107" y="754"/>
            <a:chExt cx="1134" cy="292"/>
          </a:xfrm>
        </p:grpSpPr>
        <p:sp>
          <p:nvSpPr>
            <p:cNvPr id="23596" name="AutoShape 21"/>
            <p:cNvSpPr>
              <a:spLocks noChangeArrowheads="1"/>
            </p:cNvSpPr>
            <p:nvPr/>
          </p:nvSpPr>
          <p:spPr bwMode="auto">
            <a:xfrm>
              <a:off x="3107" y="774"/>
              <a:ext cx="1134" cy="272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/>
            </a:p>
          </p:txBody>
        </p:sp>
        <p:sp>
          <p:nvSpPr>
            <p:cNvPr id="23597" name="Text Box 29"/>
            <p:cNvSpPr txBox="1">
              <a:spLocks noChangeArrowheads="1"/>
            </p:cNvSpPr>
            <p:nvPr/>
          </p:nvSpPr>
          <p:spPr bwMode="auto">
            <a:xfrm>
              <a:off x="3243" y="754"/>
              <a:ext cx="59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en-US" sz="2000"/>
            </a:p>
          </p:txBody>
        </p:sp>
        <p:sp>
          <p:nvSpPr>
            <p:cNvPr id="23598" name="Text Box 30"/>
            <p:cNvSpPr txBox="1">
              <a:spLocks noChangeArrowheads="1"/>
            </p:cNvSpPr>
            <p:nvPr/>
          </p:nvSpPr>
          <p:spPr bwMode="auto">
            <a:xfrm>
              <a:off x="3152" y="819"/>
              <a:ext cx="10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altLang="en-US"/>
                <a:t>Cryptology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132138" y="1660525"/>
            <a:ext cx="5329237" cy="1079500"/>
            <a:chOff x="1973" y="1046"/>
            <a:chExt cx="3357" cy="680"/>
          </a:xfrm>
        </p:grpSpPr>
        <p:grpSp>
          <p:nvGrpSpPr>
            <p:cNvPr id="23586" name="Group 55"/>
            <p:cNvGrpSpPr>
              <a:grpSpLocks/>
            </p:cNvGrpSpPr>
            <p:nvPr/>
          </p:nvGrpSpPr>
          <p:grpSpPr bwMode="auto">
            <a:xfrm>
              <a:off x="1973" y="1454"/>
              <a:ext cx="1134" cy="272"/>
              <a:chOff x="1973" y="1454"/>
              <a:chExt cx="1134" cy="272"/>
            </a:xfrm>
          </p:grpSpPr>
          <p:sp>
            <p:nvSpPr>
              <p:cNvPr id="23594" name="AutoShape 23"/>
              <p:cNvSpPr>
                <a:spLocks noChangeArrowheads="1"/>
              </p:cNvSpPr>
              <p:nvPr/>
            </p:nvSpPr>
            <p:spPr bwMode="auto">
              <a:xfrm>
                <a:off x="1973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95" name="Text Box 31"/>
              <p:cNvSpPr txBox="1">
                <a:spLocks noChangeArrowheads="1"/>
              </p:cNvSpPr>
              <p:nvPr/>
            </p:nvSpPr>
            <p:spPr bwMode="auto">
              <a:xfrm>
                <a:off x="2018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Cryptography</a:t>
                </a:r>
              </a:p>
            </p:txBody>
          </p:sp>
        </p:grpSp>
        <p:grpSp>
          <p:nvGrpSpPr>
            <p:cNvPr id="23587" name="Group 56"/>
            <p:cNvGrpSpPr>
              <a:grpSpLocks/>
            </p:cNvGrpSpPr>
            <p:nvPr/>
          </p:nvGrpSpPr>
          <p:grpSpPr bwMode="auto">
            <a:xfrm>
              <a:off x="4196" y="1454"/>
              <a:ext cx="1134" cy="272"/>
              <a:chOff x="4196" y="1454"/>
              <a:chExt cx="1134" cy="272"/>
            </a:xfrm>
          </p:grpSpPr>
          <p:sp>
            <p:nvSpPr>
              <p:cNvPr id="23592" name="AutoShape 22"/>
              <p:cNvSpPr>
                <a:spLocks noChangeArrowheads="1"/>
              </p:cNvSpPr>
              <p:nvPr/>
            </p:nvSpPr>
            <p:spPr bwMode="auto">
              <a:xfrm>
                <a:off x="4196" y="1454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93" name="Text Box 32"/>
              <p:cNvSpPr txBox="1">
                <a:spLocks noChangeArrowheads="1"/>
              </p:cNvSpPr>
              <p:nvPr/>
            </p:nvSpPr>
            <p:spPr bwMode="auto">
              <a:xfrm>
                <a:off x="4241" y="1499"/>
                <a:ext cx="108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/>
                  <a:t>Cryptanalysis</a:t>
                </a:r>
              </a:p>
            </p:txBody>
          </p:sp>
        </p:grpSp>
        <p:sp>
          <p:nvSpPr>
            <p:cNvPr id="23588" name="Line 40"/>
            <p:cNvSpPr>
              <a:spLocks noChangeShapeType="1"/>
            </p:cNvSpPr>
            <p:nvPr/>
          </p:nvSpPr>
          <p:spPr bwMode="auto">
            <a:xfrm>
              <a:off x="3651" y="104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9" name="Line 41"/>
            <p:cNvSpPr>
              <a:spLocks noChangeShapeType="1"/>
            </p:cNvSpPr>
            <p:nvPr/>
          </p:nvSpPr>
          <p:spPr bwMode="auto">
            <a:xfrm>
              <a:off x="2517" y="1227"/>
              <a:ext cx="22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0" name="Line 42"/>
            <p:cNvSpPr>
              <a:spLocks noChangeShapeType="1"/>
            </p:cNvSpPr>
            <p:nvPr/>
          </p:nvSpPr>
          <p:spPr bwMode="auto">
            <a:xfrm>
              <a:off x="2517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91" name="Line 43"/>
            <p:cNvSpPr>
              <a:spLocks noChangeShapeType="1"/>
            </p:cNvSpPr>
            <p:nvPr/>
          </p:nvSpPr>
          <p:spPr bwMode="auto">
            <a:xfrm>
              <a:off x="4785" y="122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827088" y="2740025"/>
            <a:ext cx="6408738" cy="1225550"/>
            <a:chOff x="521" y="1726"/>
            <a:chExt cx="4037" cy="772"/>
          </a:xfrm>
        </p:grpSpPr>
        <p:grpSp>
          <p:nvGrpSpPr>
            <p:cNvPr id="23572" name="Group 57"/>
            <p:cNvGrpSpPr>
              <a:grpSpLocks/>
            </p:cNvGrpSpPr>
            <p:nvPr/>
          </p:nvGrpSpPr>
          <p:grpSpPr bwMode="auto">
            <a:xfrm>
              <a:off x="521" y="2226"/>
              <a:ext cx="1134" cy="272"/>
              <a:chOff x="521" y="2226"/>
              <a:chExt cx="1134" cy="272"/>
            </a:xfrm>
          </p:grpSpPr>
          <p:sp>
            <p:nvSpPr>
              <p:cNvPr id="23584" name="AutoShape 26"/>
              <p:cNvSpPr>
                <a:spLocks noChangeArrowheads="1"/>
              </p:cNvSpPr>
              <p:nvPr/>
            </p:nvSpPr>
            <p:spPr bwMode="auto">
              <a:xfrm>
                <a:off x="521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85" name="Text Box 33"/>
              <p:cNvSpPr txBox="1">
                <a:spLocks noChangeArrowheads="1"/>
              </p:cNvSpPr>
              <p:nvPr/>
            </p:nvSpPr>
            <p:spPr bwMode="auto">
              <a:xfrm>
                <a:off x="547" y="2296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 dirty="0"/>
                  <a:t>Symmetric Ciphers</a:t>
                </a:r>
              </a:p>
            </p:txBody>
          </p:sp>
        </p:grpSp>
        <p:grpSp>
          <p:nvGrpSpPr>
            <p:cNvPr id="23573" name="Group 58"/>
            <p:cNvGrpSpPr>
              <a:grpSpLocks/>
            </p:cNvGrpSpPr>
            <p:nvPr/>
          </p:nvGrpSpPr>
          <p:grpSpPr bwMode="auto">
            <a:xfrm>
              <a:off x="1973" y="2226"/>
              <a:ext cx="1134" cy="272"/>
              <a:chOff x="1973" y="2226"/>
              <a:chExt cx="1134" cy="272"/>
            </a:xfrm>
          </p:grpSpPr>
          <p:sp>
            <p:nvSpPr>
              <p:cNvPr id="23582" name="AutoShape 25"/>
              <p:cNvSpPr>
                <a:spLocks noChangeArrowheads="1"/>
              </p:cNvSpPr>
              <p:nvPr/>
            </p:nvSpPr>
            <p:spPr bwMode="auto">
              <a:xfrm>
                <a:off x="1973" y="2226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83" name="Text Box 34"/>
              <p:cNvSpPr txBox="1">
                <a:spLocks noChangeArrowheads="1"/>
              </p:cNvSpPr>
              <p:nvPr/>
            </p:nvSpPr>
            <p:spPr bwMode="auto">
              <a:xfrm>
                <a:off x="2003" y="2291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/>
                  <a:t>Asymmetric Ciphers</a:t>
                </a:r>
              </a:p>
            </p:txBody>
          </p:sp>
        </p:grpSp>
        <p:grpSp>
          <p:nvGrpSpPr>
            <p:cNvPr id="23574" name="Group 59"/>
            <p:cNvGrpSpPr>
              <a:grpSpLocks/>
            </p:cNvGrpSpPr>
            <p:nvPr/>
          </p:nvGrpSpPr>
          <p:grpSpPr bwMode="auto">
            <a:xfrm>
              <a:off x="3424" y="2225"/>
              <a:ext cx="1134" cy="272"/>
              <a:chOff x="3424" y="2225"/>
              <a:chExt cx="1134" cy="272"/>
            </a:xfrm>
          </p:grpSpPr>
          <p:sp>
            <p:nvSpPr>
              <p:cNvPr id="23580" name="AutoShape 24"/>
              <p:cNvSpPr>
                <a:spLocks noChangeArrowheads="1"/>
              </p:cNvSpPr>
              <p:nvPr/>
            </p:nvSpPr>
            <p:spPr bwMode="auto">
              <a:xfrm>
                <a:off x="3424" y="2225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81" name="Text Box 35"/>
              <p:cNvSpPr txBox="1">
                <a:spLocks noChangeArrowheads="1"/>
              </p:cNvSpPr>
              <p:nvPr/>
            </p:nvSpPr>
            <p:spPr bwMode="auto">
              <a:xfrm>
                <a:off x="3445" y="2295"/>
                <a:ext cx="108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 dirty="0"/>
                  <a:t>Protocols </a:t>
                </a:r>
              </a:p>
            </p:txBody>
          </p:sp>
        </p:grpSp>
        <p:sp>
          <p:nvSpPr>
            <p:cNvPr id="23575" name="Line 44"/>
            <p:cNvSpPr>
              <a:spLocks noChangeShapeType="1"/>
            </p:cNvSpPr>
            <p:nvPr/>
          </p:nvSpPr>
          <p:spPr bwMode="auto">
            <a:xfrm>
              <a:off x="2517" y="172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6" name="Line 46"/>
            <p:cNvSpPr>
              <a:spLocks noChangeShapeType="1"/>
            </p:cNvSpPr>
            <p:nvPr/>
          </p:nvSpPr>
          <p:spPr bwMode="auto">
            <a:xfrm>
              <a:off x="1111" y="1953"/>
              <a:ext cx="28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7" name="Line 47"/>
            <p:cNvSpPr>
              <a:spLocks noChangeShapeType="1"/>
            </p:cNvSpPr>
            <p:nvPr/>
          </p:nvSpPr>
          <p:spPr bwMode="auto">
            <a:xfrm>
              <a:off x="3969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8" name="Line 48"/>
            <p:cNvSpPr>
              <a:spLocks noChangeShapeType="1"/>
            </p:cNvSpPr>
            <p:nvPr/>
          </p:nvSpPr>
          <p:spPr bwMode="auto">
            <a:xfrm>
              <a:off x="2517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9" name="Line 49"/>
            <p:cNvSpPr>
              <a:spLocks noChangeShapeType="1"/>
            </p:cNvSpPr>
            <p:nvPr/>
          </p:nvSpPr>
          <p:spPr bwMode="auto">
            <a:xfrm>
              <a:off x="1111" y="1953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252413" y="3963988"/>
            <a:ext cx="4103687" cy="1225550"/>
            <a:chOff x="159" y="2497"/>
            <a:chExt cx="2585" cy="772"/>
          </a:xfrm>
        </p:grpSpPr>
        <p:grpSp>
          <p:nvGrpSpPr>
            <p:cNvPr id="23562" name="Group 60"/>
            <p:cNvGrpSpPr>
              <a:grpSpLocks/>
            </p:cNvGrpSpPr>
            <p:nvPr/>
          </p:nvGrpSpPr>
          <p:grpSpPr bwMode="auto">
            <a:xfrm>
              <a:off x="159" y="2997"/>
              <a:ext cx="1134" cy="272"/>
              <a:chOff x="159" y="2997"/>
              <a:chExt cx="1134" cy="272"/>
            </a:xfrm>
          </p:grpSpPr>
          <p:sp>
            <p:nvSpPr>
              <p:cNvPr id="23570" name="AutoShape 28"/>
              <p:cNvSpPr>
                <a:spLocks noChangeArrowheads="1"/>
              </p:cNvSpPr>
              <p:nvPr/>
            </p:nvSpPr>
            <p:spPr bwMode="auto">
              <a:xfrm>
                <a:off x="159" y="2997"/>
                <a:ext cx="1134" cy="272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71" name="Text Box 36"/>
              <p:cNvSpPr txBox="1">
                <a:spLocks noChangeArrowheads="1"/>
              </p:cNvSpPr>
              <p:nvPr/>
            </p:nvSpPr>
            <p:spPr bwMode="auto">
              <a:xfrm>
                <a:off x="204" y="3044"/>
                <a:ext cx="10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b="1" dirty="0"/>
                  <a:t>Block Ciphers</a:t>
                </a:r>
              </a:p>
            </p:txBody>
          </p:sp>
        </p:grpSp>
        <p:grpSp>
          <p:nvGrpSpPr>
            <p:cNvPr id="23563" name="Group 61"/>
            <p:cNvGrpSpPr>
              <a:grpSpLocks/>
            </p:cNvGrpSpPr>
            <p:nvPr/>
          </p:nvGrpSpPr>
          <p:grpSpPr bwMode="auto">
            <a:xfrm>
              <a:off x="1610" y="2997"/>
              <a:ext cx="1134" cy="272"/>
              <a:chOff x="1610" y="2997"/>
              <a:chExt cx="1134" cy="272"/>
            </a:xfrm>
          </p:grpSpPr>
          <p:sp>
            <p:nvSpPr>
              <p:cNvPr id="23568" name="AutoShape 27"/>
              <p:cNvSpPr>
                <a:spLocks noChangeArrowheads="1"/>
              </p:cNvSpPr>
              <p:nvPr/>
            </p:nvSpPr>
            <p:spPr bwMode="auto">
              <a:xfrm>
                <a:off x="1610" y="2997"/>
                <a:ext cx="1134" cy="272"/>
              </a:xfrm>
              <a:prstGeom prst="flowChartTerminator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de-DE" altLang="en-US"/>
              </a:p>
            </p:txBody>
          </p:sp>
          <p:sp>
            <p:nvSpPr>
              <p:cNvPr id="23569" name="Text Box 37"/>
              <p:cNvSpPr txBox="1">
                <a:spLocks noChangeArrowheads="1"/>
              </p:cNvSpPr>
              <p:nvPr/>
            </p:nvSpPr>
            <p:spPr bwMode="auto">
              <a:xfrm>
                <a:off x="1620" y="3067"/>
                <a:ext cx="1089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e-DE" altLang="en-US" sz="1400" b="1" dirty="0"/>
                  <a:t>Stream Ciphers</a:t>
                </a:r>
              </a:p>
            </p:txBody>
          </p:sp>
        </p:grpSp>
        <p:sp>
          <p:nvSpPr>
            <p:cNvPr id="23564" name="Line 45"/>
            <p:cNvSpPr>
              <a:spLocks noChangeShapeType="1"/>
            </p:cNvSpPr>
            <p:nvPr/>
          </p:nvSpPr>
          <p:spPr bwMode="auto">
            <a:xfrm>
              <a:off x="1111" y="2497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5" name="Line 51"/>
            <p:cNvSpPr>
              <a:spLocks noChangeShapeType="1"/>
            </p:cNvSpPr>
            <p:nvPr/>
          </p:nvSpPr>
          <p:spPr bwMode="auto">
            <a:xfrm>
              <a:off x="703" y="2724"/>
              <a:ext cx="14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6" name="Line 52"/>
            <p:cNvSpPr>
              <a:spLocks noChangeShapeType="1"/>
            </p:cNvSpPr>
            <p:nvPr/>
          </p:nvSpPr>
          <p:spPr bwMode="auto">
            <a:xfrm>
              <a:off x="703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7" name="Line 53"/>
            <p:cNvSpPr>
              <a:spLocks noChangeShapeType="1"/>
            </p:cNvSpPr>
            <p:nvPr/>
          </p:nvSpPr>
          <p:spPr bwMode="auto">
            <a:xfrm>
              <a:off x="2200" y="27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3561" name="Foliennummernplatzhalter 4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CE27B9-828D-468C-9BC4-1DF3964161CF}" type="slidenum">
              <a:rPr lang="de-DE" altLang="en-US" smtClean="0">
                <a:solidFill>
                  <a:srgbClr val="394073"/>
                </a:solidFill>
              </a:rPr>
              <a:pPr/>
              <a:t>4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Implementation in Software</a:t>
            </a:r>
          </a:p>
        </p:txBody>
      </p:sp>
      <p:sp>
        <p:nvSpPr>
          <p:cNvPr id="39939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8008937" cy="3878263"/>
          </a:xfrm>
        </p:spPr>
        <p:txBody>
          <a:bodyPr/>
          <a:lstStyle/>
          <a:p>
            <a:r>
              <a:rPr lang="de-DE" altLang="en-US"/>
              <a:t>One requirement of AES was the possibility of an efficient software implementation</a:t>
            </a:r>
          </a:p>
          <a:p>
            <a:endParaRPr lang="de-DE" altLang="en-US"/>
          </a:p>
          <a:p>
            <a:r>
              <a:rPr lang="de-DE" altLang="en-US"/>
              <a:t>Straightforward implementation is well suited for 8-bit processors (e.g., smart cards), but inefficient on 32-bit or 64-bit processors</a:t>
            </a:r>
          </a:p>
          <a:p>
            <a:pPr lvl="1"/>
            <a:endParaRPr lang="de-DE" altLang="en-US"/>
          </a:p>
          <a:p>
            <a:r>
              <a:rPr lang="de-DE" altLang="en-US"/>
              <a:t>A more sophisticated approach: Merge all round functions (except the key addition) into one table look-up</a:t>
            </a:r>
          </a:p>
          <a:p>
            <a:pPr lvl="1"/>
            <a:r>
              <a:rPr lang="de-DE" altLang="en-US"/>
              <a:t>This results in four tables with 256 entries, where each entry is 32 bits wide</a:t>
            </a:r>
          </a:p>
          <a:p>
            <a:pPr lvl="1"/>
            <a:r>
              <a:rPr lang="de-DE" altLang="en-US"/>
              <a:t>One round can be computed with 16 table look-ups</a:t>
            </a:r>
          </a:p>
          <a:p>
            <a:pPr lvl="1"/>
            <a:endParaRPr lang="de-DE" altLang="en-US"/>
          </a:p>
          <a:p>
            <a:r>
              <a:rPr lang="de-DE" altLang="en-US"/>
              <a:t>Typical SW speeds are more than 1.6 Gbit/s on modern 64-bit processors</a:t>
            </a:r>
          </a:p>
        </p:txBody>
      </p:sp>
      <p:sp>
        <p:nvSpPr>
          <p:cNvPr id="39940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sp>
        <p:nvSpPr>
          <p:cNvPr id="39941" name="Foliennummernplatzhalt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DFFE60-FD75-41EF-9439-BF9D9083BCAD}" type="slidenum">
              <a:rPr lang="de-DE" altLang="en-US" smtClean="0">
                <a:solidFill>
                  <a:srgbClr val="394073"/>
                </a:solidFill>
              </a:rPr>
              <a:pPr/>
              <a:t>40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74692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49313" y="1130300"/>
            <a:ext cx="6084887" cy="3786188"/>
          </a:xfrm>
        </p:spPr>
        <p:txBody>
          <a:bodyPr/>
          <a:lstStyle/>
          <a:p>
            <a:pPr marL="304800" indent="-304800">
              <a:defRPr/>
            </a:pPr>
            <a:r>
              <a:rPr lang="de-DE" b="1" dirty="0" err="1"/>
              <a:t>Brute-force</a:t>
            </a:r>
            <a:r>
              <a:rPr lang="de-DE" b="1" dirty="0"/>
              <a:t> </a:t>
            </a:r>
            <a:r>
              <a:rPr lang="de-DE" b="1" dirty="0" err="1"/>
              <a:t>attack</a:t>
            </a:r>
            <a:r>
              <a:rPr lang="de-DE" b="1" dirty="0"/>
              <a:t>: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128, 192 </a:t>
            </a:r>
            <a:r>
              <a:rPr lang="de-DE" dirty="0" err="1"/>
              <a:t>or</a:t>
            </a:r>
            <a:r>
              <a:rPr lang="de-DE" dirty="0"/>
              <a:t> 256 </a:t>
            </a:r>
            <a:r>
              <a:rPr lang="de-DE" dirty="0" err="1"/>
              <a:t>bits</a:t>
            </a:r>
            <a:r>
              <a:rPr lang="de-DE" dirty="0"/>
              <a:t>, a </a:t>
            </a:r>
            <a:r>
              <a:rPr lang="de-DE" dirty="0" err="1"/>
              <a:t>brute-force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possible</a:t>
            </a:r>
            <a:endParaRPr lang="de-DE" dirty="0"/>
          </a:p>
          <a:p>
            <a:pPr marL="304800" indent="-304800">
              <a:defRPr/>
            </a:pPr>
            <a:endParaRPr lang="de-DE" b="1" dirty="0"/>
          </a:p>
          <a:p>
            <a:pPr marL="304800" indent="-304800">
              <a:defRPr/>
            </a:pPr>
            <a:r>
              <a:rPr lang="de-DE" b="1" dirty="0"/>
              <a:t>Analytical </a:t>
            </a:r>
            <a:r>
              <a:rPr lang="de-DE" b="1" dirty="0" err="1"/>
              <a:t>attacks</a:t>
            </a:r>
            <a:r>
              <a:rPr lang="de-DE" b="1" dirty="0"/>
              <a:t>: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analytical</a:t>
            </a:r>
            <a:r>
              <a:rPr lang="de-DE" dirty="0"/>
              <a:t>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brute-force</a:t>
            </a:r>
            <a:endParaRPr lang="de-DE" dirty="0"/>
          </a:p>
          <a:p>
            <a:pPr marL="304800" indent="-304800">
              <a:defRPr/>
            </a:pPr>
            <a:endParaRPr lang="de-DE" dirty="0"/>
          </a:p>
          <a:p>
            <a:pPr marL="304800" indent="-304800">
              <a:defRPr/>
            </a:pPr>
            <a:r>
              <a:rPr lang="de-DE" b="1" dirty="0"/>
              <a:t>Side-</a:t>
            </a:r>
            <a:r>
              <a:rPr lang="de-DE" b="1" dirty="0" err="1"/>
              <a:t>channel</a:t>
            </a:r>
            <a:r>
              <a:rPr lang="de-DE" b="1" dirty="0"/>
              <a:t> </a:t>
            </a:r>
            <a:r>
              <a:rPr lang="de-DE" b="1" dirty="0" err="1"/>
              <a:t>attacks</a:t>
            </a:r>
            <a:r>
              <a:rPr lang="de-DE" b="1" dirty="0"/>
              <a:t>: </a:t>
            </a:r>
            <a:endParaRPr lang="de-DE" dirty="0"/>
          </a:p>
          <a:p>
            <a:pPr marL="762000" lvl="1" indent="-304800">
              <a:defRPr/>
            </a:pP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side-channel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been</a:t>
            </a:r>
            <a:r>
              <a:rPr lang="de-DE" dirty="0"/>
              <a:t> </a:t>
            </a:r>
            <a:r>
              <a:rPr lang="de-DE" dirty="0" err="1"/>
              <a:t>published</a:t>
            </a:r>
            <a:endParaRPr lang="de-DE" dirty="0"/>
          </a:p>
          <a:p>
            <a:pPr marL="762000" lvl="1" indent="-304800">
              <a:defRPr/>
            </a:pPr>
            <a:r>
              <a:rPr lang="de-DE" dirty="0"/>
              <a:t>Note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side-channel</a:t>
            </a:r>
            <a:r>
              <a:rPr lang="de-DE" dirty="0"/>
              <a:t> </a:t>
            </a:r>
            <a:r>
              <a:rPr lang="de-DE" dirty="0" err="1"/>
              <a:t>attacks</a:t>
            </a:r>
            <a:r>
              <a:rPr lang="de-DE" dirty="0"/>
              <a:t> do not </a:t>
            </a:r>
            <a:r>
              <a:rPr lang="de-DE" dirty="0" err="1"/>
              <a:t>attack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underlying</a:t>
            </a:r>
            <a:r>
              <a:rPr lang="de-DE" dirty="0"/>
              <a:t> </a:t>
            </a:r>
            <a:r>
              <a:rPr lang="de-DE" dirty="0" err="1"/>
              <a:t>algorithm</a:t>
            </a:r>
            <a:r>
              <a:rPr lang="de-DE" dirty="0"/>
              <a:t> but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</a:t>
            </a:r>
            <a:endParaRPr lang="de-DE" dirty="0"/>
          </a:p>
          <a:p>
            <a:pPr>
              <a:defRPr/>
            </a:pPr>
            <a:endParaRPr lang="en-US" dirty="0"/>
          </a:p>
        </p:txBody>
      </p:sp>
      <p:sp>
        <p:nvSpPr>
          <p:cNvPr id="40964" name="Fußzeilenplatzhalt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en-US" i="1" dirty="0">
                <a:solidFill>
                  <a:srgbClr val="000000"/>
                </a:solidFill>
              </a:rPr>
              <a:t>Understanding Cryptography</a:t>
            </a:r>
            <a:r>
              <a:rPr lang="de-DE" altLang="en-US" dirty="0">
                <a:solidFill>
                  <a:srgbClr val="000000"/>
                </a:solidFill>
              </a:rPr>
              <a:t> by Christof Paar and Jan Pelzl</a:t>
            </a:r>
          </a:p>
        </p:txBody>
      </p:sp>
      <p:sp>
        <p:nvSpPr>
          <p:cNvPr id="40965" name="Foliennummernplatzhalter 6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DD220F-FD46-43CA-9213-10A8DDF7454B}" type="slidenum">
              <a:rPr lang="de-DE" altLang="en-US" smtClean="0">
                <a:solidFill>
                  <a:srgbClr val="394073"/>
                </a:solidFill>
              </a:rPr>
              <a:pPr/>
              <a:t>41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49998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807167D-AE21-DC42-9A21-A42FED61B7E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Few Other Block Ciphers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IDEA</a:t>
            </a:r>
          </a:p>
          <a:p>
            <a:pPr eaLnBrk="1" hangingPunct="1"/>
            <a:r>
              <a:rPr lang="en-US" dirty="0"/>
              <a:t>Blowfish, </a:t>
            </a:r>
            <a:r>
              <a:rPr lang="en-US" dirty="0" err="1"/>
              <a:t>Twofish</a:t>
            </a:r>
            <a:r>
              <a:rPr lang="en-US" dirty="0"/>
              <a:t>, </a:t>
            </a:r>
            <a:r>
              <a:rPr lang="en-US" dirty="0" err="1"/>
              <a:t>Threefish</a:t>
            </a:r>
            <a:endParaRPr lang="en-US" dirty="0"/>
          </a:p>
          <a:p>
            <a:pPr eaLnBrk="1" hangingPunct="1"/>
            <a:r>
              <a:rPr lang="en-US" dirty="0"/>
              <a:t>RC6</a:t>
            </a:r>
          </a:p>
          <a:p>
            <a:pPr eaLnBrk="1" hangingPunct="1"/>
            <a:r>
              <a:rPr lang="en-US" dirty="0"/>
              <a:t>TEA</a:t>
            </a:r>
          </a:p>
        </p:txBody>
      </p:sp>
    </p:spTree>
    <p:extLst>
      <p:ext uri="{BB962C8B-B14F-4D97-AF65-F5344CB8AC3E}">
        <p14:creationId xmlns:p14="http://schemas.microsoft.com/office/powerpoint/2010/main" val="38962143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43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983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E6F58E7-7E66-B348-8F5A-B18B59F6E40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Multiple Blocks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How to encrypt multiple blocks?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Do we need a new key for each block?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As bad as (or worse than) a one-time pad!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Encrypt each block independently?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Make encryption depend on previous block?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That is, can we “chain” the blocks together?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How to handle partial blocks?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We won’t discuss this issue</a:t>
            </a:r>
          </a:p>
        </p:txBody>
      </p:sp>
    </p:spTree>
    <p:extLst>
      <p:ext uri="{BB962C8B-B14F-4D97-AF65-F5344CB8AC3E}">
        <p14:creationId xmlns:p14="http://schemas.microsoft.com/office/powerpoint/2010/main" val="20868249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0224E8E5-0957-704D-8E0C-656C43F363C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Modes of Operation</a:t>
            </a:r>
          </a:p>
        </p:txBody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8206680" cy="5040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Many modes (ECB, CBC, CTR, OFB, CFB, GCM)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we discuss 3 most popular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Electronic Codebook (</a:t>
            </a:r>
            <a:r>
              <a:rPr lang="en-US" sz="2800" b="1" dirty="0">
                <a:solidFill>
                  <a:schemeClr val="accent2"/>
                </a:solidFill>
              </a:rPr>
              <a:t>ECB</a:t>
            </a:r>
            <a:r>
              <a:rPr lang="en-US" sz="2800" dirty="0"/>
              <a:t>) mode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Encrypt each block independently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Most obvious, but has a serious weakness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Cipher Block Chaining (</a:t>
            </a:r>
            <a:r>
              <a:rPr lang="en-US" sz="2800" b="1" dirty="0">
                <a:solidFill>
                  <a:schemeClr val="accent2"/>
                </a:solidFill>
              </a:rPr>
              <a:t>CBC</a:t>
            </a:r>
            <a:r>
              <a:rPr lang="en-US" sz="2800" dirty="0"/>
              <a:t>) mode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Chain the blocks together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More secure than ECB, virtually no extra work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800" dirty="0"/>
              <a:t>Counter Mode (</a:t>
            </a:r>
            <a:r>
              <a:rPr lang="en-US" sz="2800" b="1" dirty="0">
                <a:solidFill>
                  <a:schemeClr val="accent2"/>
                </a:solidFill>
              </a:rPr>
              <a:t>CTR</a:t>
            </a:r>
            <a:r>
              <a:rPr lang="en-US" sz="2800" dirty="0"/>
              <a:t>) mode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Block ciphers acts like a stream cipher</a:t>
            </a:r>
          </a:p>
          <a:p>
            <a:pPr lvl="1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sz="2400" dirty="0"/>
              <a:t>Popular for random access</a:t>
            </a:r>
          </a:p>
        </p:txBody>
      </p:sp>
    </p:spTree>
    <p:extLst>
      <p:ext uri="{BB962C8B-B14F-4D97-AF65-F5344CB8AC3E}">
        <p14:creationId xmlns:p14="http://schemas.microsoft.com/office/powerpoint/2010/main" val="34388314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Block cipher modes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46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2233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11CA7C06-78FD-0D42-973D-24FB0E1B19C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47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990600"/>
          </a:xfrm>
        </p:spPr>
        <p:txBody>
          <a:bodyPr/>
          <a:lstStyle/>
          <a:p>
            <a:pPr eaLnBrk="1" hangingPunct="1"/>
            <a:r>
              <a:rPr lang="en-US" dirty="0"/>
              <a:t>Electronic Codebook (ECB) Mode</a:t>
            </a: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Notation: </a:t>
            </a:r>
            <a:r>
              <a:rPr lang="en-US" sz="2800" dirty="0">
                <a:latin typeface="Times-Roman" charset="0"/>
              </a:rPr>
              <a:t>C = E(P,K)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Given plaintext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,…,P</a:t>
            </a:r>
            <a:r>
              <a:rPr lang="en-US" sz="2800" baseline="-25000" dirty="0">
                <a:latin typeface="Times-Roman" charset="0"/>
              </a:rPr>
              <a:t>m</a:t>
            </a:r>
            <a:r>
              <a:rPr lang="en-US" sz="2800" dirty="0">
                <a:latin typeface="Times-Roman" charset="0"/>
              </a:rPr>
              <a:t>,…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Most obvious way to use a block cipher: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/>
              <a:t>	</a:t>
            </a:r>
            <a:r>
              <a:rPr lang="en-US" sz="2400" b="1" dirty="0">
                <a:solidFill>
                  <a:schemeClr val="accent2"/>
                </a:solidFill>
              </a:rPr>
              <a:t>Encrypt</a:t>
            </a:r>
            <a:r>
              <a:rPr lang="en-US" sz="2400" dirty="0">
                <a:solidFill>
                  <a:schemeClr val="accent2"/>
                </a:solidFill>
              </a:rPr>
              <a:t> 			</a:t>
            </a:r>
            <a:r>
              <a:rPr lang="en-US" sz="2400" b="1" dirty="0">
                <a:solidFill>
                  <a:schemeClr val="accent2"/>
                </a:solidFill>
              </a:rPr>
              <a:t>Decrypt</a:t>
            </a:r>
            <a:endParaRPr lang="en-US" sz="2400" dirty="0"/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		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		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E(P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  …		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D(C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  …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fixed key </a:t>
            </a:r>
            <a:r>
              <a:rPr lang="en-US" sz="2800" dirty="0">
                <a:latin typeface="Times-Roman" charset="0"/>
              </a:rPr>
              <a:t>K</a:t>
            </a:r>
            <a:r>
              <a:rPr lang="en-US" sz="2800" dirty="0"/>
              <a:t>, this is “electronic” version of a codebook cipher (without additive)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With a different codebook for each key</a:t>
            </a:r>
          </a:p>
        </p:txBody>
      </p:sp>
    </p:spTree>
    <p:extLst>
      <p:ext uri="{BB962C8B-B14F-4D97-AF65-F5344CB8AC3E}">
        <p14:creationId xmlns:p14="http://schemas.microsoft.com/office/powerpoint/2010/main" val="36689651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D24A4E88-5CEF-9443-9931-55F45ED32632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48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ECB Cut and Paste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Suppose plaintext is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	Alice likes </a:t>
            </a:r>
            <a:r>
              <a:rPr lang="en-US" sz="2800" dirty="0" err="1">
                <a:latin typeface="Courier" charset="0"/>
              </a:rPr>
              <a:t>Bob.Trudy</a:t>
            </a:r>
            <a:r>
              <a:rPr lang="en-US" sz="2800" dirty="0">
                <a:latin typeface="Courier" charset="0"/>
              </a:rPr>
              <a:t> likes Tom.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Assuming 64-bit blocks and 8-bit ASCII: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0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>
                <a:latin typeface="Courier" charset="0"/>
              </a:rPr>
              <a:t>Alice li</a:t>
            </a:r>
            <a:r>
              <a:rPr lang="en-US" sz="2800" dirty="0">
                <a:latin typeface="Times-Roman" charset="0"/>
              </a:rPr>
              <a:t>”, P</a:t>
            </a:r>
            <a:r>
              <a:rPr lang="en-US" sz="2800" baseline="-25000" dirty="0">
                <a:latin typeface="Times-Roman" charset="0"/>
              </a:rPr>
              <a:t>1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 err="1">
                <a:latin typeface="Courier" charset="0"/>
              </a:rPr>
              <a:t>kes</a:t>
            </a:r>
            <a:r>
              <a:rPr lang="en-US" sz="2800" dirty="0">
                <a:latin typeface="Courier" charset="0"/>
              </a:rPr>
              <a:t> Bob.</a:t>
            </a:r>
            <a:r>
              <a:rPr lang="en-US" sz="2800" dirty="0">
                <a:latin typeface="Times-Roman" charset="0"/>
              </a:rPr>
              <a:t>”,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>
                <a:latin typeface="Courier" charset="0"/>
              </a:rPr>
              <a:t>Trudy li</a:t>
            </a:r>
            <a:r>
              <a:rPr lang="en-US" sz="2800" dirty="0">
                <a:latin typeface="Times-Roman" charset="0"/>
              </a:rPr>
              <a:t>”, P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>
                <a:latin typeface="Times-Roman" charset="0"/>
              </a:rPr>
              <a:t>= “</a:t>
            </a:r>
            <a:r>
              <a:rPr lang="en-US" sz="2800" dirty="0" err="1">
                <a:latin typeface="Courier" charset="0"/>
              </a:rPr>
              <a:t>kes</a:t>
            </a:r>
            <a:r>
              <a:rPr lang="en-US" sz="2800" dirty="0">
                <a:latin typeface="Courier" charset="0"/>
              </a:rPr>
              <a:t> Tom.</a:t>
            </a:r>
            <a:r>
              <a:rPr lang="en-US" sz="2800" dirty="0">
                <a:latin typeface="Times-Roman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/>
              <a:t>Ciphertext</a:t>
            </a:r>
            <a:r>
              <a:rPr lang="en-US" sz="2800" dirty="0"/>
              <a:t>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3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Trudy cuts and pastes: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,C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</a:t>
            </a:r>
            <a:r>
              <a:rPr lang="en-US" sz="2800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800" baseline="-25000" dirty="0">
                <a:solidFill>
                  <a:srgbClr val="FF0000"/>
                </a:solidFill>
                <a:latin typeface="Times-Roman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Times-Roma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Decrypts as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	Alice likes </a:t>
            </a:r>
            <a:r>
              <a:rPr lang="en-US" sz="2800" dirty="0" err="1">
                <a:latin typeface="Courier" charset="0"/>
              </a:rPr>
              <a:t>Tom.Trudy</a:t>
            </a:r>
            <a:r>
              <a:rPr lang="en-US" sz="2800" dirty="0">
                <a:latin typeface="Courier" charset="0"/>
              </a:rPr>
              <a:t> likes Bob.</a:t>
            </a:r>
          </a:p>
        </p:txBody>
      </p:sp>
    </p:spTree>
    <p:extLst>
      <p:ext uri="{BB962C8B-B14F-4D97-AF65-F5344CB8AC3E}">
        <p14:creationId xmlns:p14="http://schemas.microsoft.com/office/powerpoint/2010/main" val="6640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75"/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22D09D89-2FF1-1F4F-BAC9-90EC472F7D6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49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ECB Weakness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Suppose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Then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-25000" dirty="0" err="1">
                <a:latin typeface="Times-Roman" charset="0"/>
              </a:rPr>
              <a:t>i</a:t>
            </a:r>
            <a:r>
              <a:rPr lang="en-US" baseline="-25000" dirty="0">
                <a:latin typeface="Times-Roman" charset="0"/>
              </a:rPr>
              <a:t>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C</a:t>
            </a:r>
            <a:r>
              <a:rPr lang="en-US" baseline="-25000" dirty="0" err="1">
                <a:latin typeface="Times-Roman" charset="0"/>
              </a:rPr>
              <a:t>j</a:t>
            </a:r>
            <a:r>
              <a:rPr lang="en-US" dirty="0"/>
              <a:t> and Trudy knows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 </a:t>
            </a:r>
            <a:r>
              <a:rPr lang="en-US" dirty="0">
                <a:latin typeface="Times-Roman" charset="0"/>
              </a:rPr>
              <a:t>=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dirty="0"/>
          </a:p>
          <a:p>
            <a:pPr eaLnBrk="1" hangingPunct="1">
              <a:spcAft>
                <a:spcPts val="600"/>
              </a:spcAft>
            </a:pPr>
            <a:r>
              <a:rPr lang="en-US" dirty="0"/>
              <a:t>This gives Trudy some information, even if she does not know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</a:t>
            </a:r>
            <a:r>
              <a:rPr lang="en-US" dirty="0"/>
              <a:t> or </a:t>
            </a:r>
            <a:r>
              <a:rPr lang="en-US" dirty="0" err="1">
                <a:latin typeface="Times-Roman" charset="0"/>
              </a:rPr>
              <a:t>P</a:t>
            </a:r>
            <a:r>
              <a:rPr lang="en-US" baseline="-25000" dirty="0" err="1">
                <a:latin typeface="Times-Roman" charset="0"/>
              </a:rPr>
              <a:t>j</a:t>
            </a:r>
            <a:endParaRPr lang="en-US" baseline="-25000" dirty="0">
              <a:latin typeface="Courier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Trudy might know </a:t>
            </a:r>
            <a:r>
              <a:rPr lang="en-US" dirty="0">
                <a:latin typeface="Times-Roman" charset="0"/>
              </a:rPr>
              <a:t>P</a:t>
            </a:r>
            <a:r>
              <a:rPr lang="en-US" baseline="-25000" dirty="0">
                <a:latin typeface="Times-Roman" charset="0"/>
              </a:rPr>
              <a:t>i</a:t>
            </a:r>
            <a:endParaRPr lang="en-US" dirty="0">
              <a:latin typeface="Times-Roman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dirty="0"/>
              <a:t>Is this a serious issue?</a:t>
            </a:r>
          </a:p>
        </p:txBody>
      </p:sp>
    </p:spTree>
    <p:extLst>
      <p:ext uri="{BB962C8B-B14F-4D97-AF65-F5344CB8AC3E}">
        <p14:creationId xmlns:p14="http://schemas.microsoft.com/office/powerpoint/2010/main" val="216418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8FA935B-7A13-3844-88E6-74D4E8486660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(Iterated) Block Cipher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Plaintext and </a:t>
            </a:r>
            <a:r>
              <a:rPr lang="en-US" dirty="0" err="1"/>
              <a:t>ciphertext</a:t>
            </a:r>
            <a:r>
              <a:rPr lang="en-US" dirty="0"/>
              <a:t> consist of fixed-sized blocks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Ciphertext</a:t>
            </a:r>
            <a:r>
              <a:rPr lang="en-US" dirty="0"/>
              <a:t> obtained from plaintext by iterating a </a:t>
            </a:r>
            <a:r>
              <a:rPr lang="en-US" b="1" dirty="0">
                <a:solidFill>
                  <a:schemeClr val="accent2"/>
                </a:solidFill>
              </a:rPr>
              <a:t>round function</a:t>
            </a:r>
            <a:endParaRPr lang="en-US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Input to round function consists of </a:t>
            </a:r>
            <a:r>
              <a:rPr lang="en-US" b="1" i="1" dirty="0"/>
              <a:t>key</a:t>
            </a:r>
            <a:r>
              <a:rPr lang="en-US" dirty="0"/>
              <a:t> and </a:t>
            </a:r>
            <a:r>
              <a:rPr lang="en-US" b="1" i="1" dirty="0"/>
              <a:t>output</a:t>
            </a:r>
            <a:r>
              <a:rPr lang="en-US" dirty="0"/>
              <a:t> of previous round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Usually implemented in software</a:t>
            </a:r>
          </a:p>
        </p:txBody>
      </p:sp>
    </p:spTree>
    <p:extLst>
      <p:ext uri="{BB962C8B-B14F-4D97-AF65-F5344CB8AC3E}">
        <p14:creationId xmlns:p14="http://schemas.microsoft.com/office/powerpoint/2010/main" val="316134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139B3C41-B68A-6748-87DC-32C2B7FB43A6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50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90600"/>
          </a:xfrm>
        </p:spPr>
        <p:txBody>
          <a:bodyPr/>
          <a:lstStyle/>
          <a:p>
            <a:pPr eaLnBrk="1" hangingPunct="1"/>
            <a:r>
              <a:rPr lang="en-US"/>
              <a:t>Alice Hates ECB Mode</a:t>
            </a:r>
          </a:p>
        </p:txBody>
      </p:sp>
      <p:sp>
        <p:nvSpPr>
          <p:cNvPr id="1065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Alice’s uncompressed image, and ECB encrypted (TEA)</a:t>
            </a:r>
          </a:p>
        </p:txBody>
      </p:sp>
      <p:sp>
        <p:nvSpPr>
          <p:cNvPr id="300040" name="Rectangle 8"/>
          <p:cNvSpPr>
            <a:spLocks noChangeArrowheads="1"/>
          </p:cNvSpPr>
          <p:nvPr/>
        </p:nvSpPr>
        <p:spPr bwMode="auto">
          <a:xfrm>
            <a:off x="457200" y="5257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Why does this happen?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Same plaintext yields same </a:t>
            </a:r>
            <a:r>
              <a:rPr lang="en-US" sz="2400" dirty="0" err="1">
                <a:solidFill>
                  <a:srgbClr val="000000"/>
                </a:solidFill>
                <a:latin typeface="Comic Sans MS" charset="0"/>
              </a:rPr>
              <a:t>ciphertext</a:t>
            </a: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!</a:t>
            </a:r>
          </a:p>
        </p:txBody>
      </p:sp>
      <p:pic>
        <p:nvPicPr>
          <p:cNvPr id="106502" name="Picture 14" descr="alices2ECB.tif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1788"/>
            <a:ext cx="4954588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362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0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40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51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80466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795AEE67-F25C-9F4E-8258-39E3545F61F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81000"/>
            <a:ext cx="8991600" cy="1143000"/>
          </a:xfrm>
        </p:spPr>
        <p:txBody>
          <a:bodyPr/>
          <a:lstStyle/>
          <a:p>
            <a:pPr eaLnBrk="1" hangingPunct="1"/>
            <a:r>
              <a:rPr lang="en-US" dirty="0"/>
              <a:t>Cipher Block Chaining (CBC) Mode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Blocks are “chained” together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 random initialization vector, or </a:t>
            </a:r>
            <a:r>
              <a:rPr lang="en-US" sz="2800" dirty="0">
                <a:latin typeface="Times-Roman" charset="0"/>
              </a:rPr>
              <a:t>IV</a:t>
            </a:r>
            <a:r>
              <a:rPr lang="en-US" sz="2800" dirty="0"/>
              <a:t>, is required to initialize CBC mode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FF0000"/>
                </a:solidFill>
                <a:latin typeface="Times-Roman" charset="0"/>
              </a:rPr>
              <a:t>IV</a:t>
            </a:r>
            <a:r>
              <a:rPr lang="en-US" sz="2800" dirty="0"/>
              <a:t> is random, but </a:t>
            </a:r>
            <a:r>
              <a:rPr lang="en-US" sz="2800" b="1" dirty="0">
                <a:solidFill>
                  <a:srgbClr val="FF0000"/>
                </a:solidFill>
              </a:rPr>
              <a:t>not secret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hlink"/>
                </a:solidFill>
              </a:rPr>
              <a:t>Encryption</a:t>
            </a:r>
            <a:r>
              <a:rPr lang="en-US" sz="2800" dirty="0">
                <a:solidFill>
                  <a:schemeClr val="hlink"/>
                </a:solidFill>
                <a:latin typeface="Courier" charset="0"/>
              </a:rPr>
              <a:t> 			</a:t>
            </a:r>
            <a:r>
              <a:rPr lang="en-US" sz="2800" b="1" dirty="0">
                <a:solidFill>
                  <a:schemeClr val="hlink"/>
                </a:solidFill>
              </a:rPr>
              <a:t>Decryption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dirty="0">
                <a:latin typeface="Times-Roman" charset="0"/>
              </a:rPr>
              <a:t>	</a:t>
            </a:r>
            <a:r>
              <a:rPr lang="en-US" sz="2400" dirty="0">
                <a:latin typeface="Times-Roman" charset="0"/>
              </a:rPr>
              <a:t>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E(IV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K),		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IV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D(C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  <a:sym typeface="Symbol" charset="2"/>
              </a:rPr>
              <a:t>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K),		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  <a:sym typeface="Symbol" charset="2"/>
              </a:rPr>
              <a:t> </a:t>
            </a:r>
            <a:r>
              <a:rPr lang="en-US" sz="2400" dirty="0">
                <a:latin typeface="Times-Roman" charset="0"/>
              </a:rPr>
              <a:t>D(C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K),…		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D(C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K),…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Analogous to classic codebook </a:t>
            </a:r>
            <a:r>
              <a:rPr lang="en-US" sz="2800" i="1" dirty="0"/>
              <a:t>with additive</a:t>
            </a:r>
          </a:p>
        </p:txBody>
      </p:sp>
    </p:spTree>
    <p:extLst>
      <p:ext uri="{BB962C8B-B14F-4D97-AF65-F5344CB8AC3E}">
        <p14:creationId xmlns:p14="http://schemas.microsoft.com/office/powerpoint/2010/main" val="37671297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B6A2928-7D73-DA4B-84DA-8A2E701B0D1D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53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CBC Mode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Identical plaintext blocks yield different </a:t>
            </a:r>
            <a:r>
              <a:rPr lang="en-US" sz="2800" dirty="0" err="1"/>
              <a:t>ciphertext</a:t>
            </a:r>
            <a:r>
              <a:rPr lang="en-US" sz="2800" dirty="0"/>
              <a:t> blocks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this is good!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If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/>
              <a:t> is garbled to, say, </a:t>
            </a:r>
            <a:r>
              <a:rPr lang="en-US" sz="2800" dirty="0">
                <a:latin typeface="Times-Roman" charset="0"/>
              </a:rPr>
              <a:t>G</a:t>
            </a:r>
            <a:r>
              <a:rPr lang="en-US" sz="2800" dirty="0"/>
              <a:t> then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000" dirty="0">
                <a:latin typeface="Courier" charset="0"/>
              </a:rPr>
              <a:t>	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1 </a:t>
            </a:r>
            <a:r>
              <a:rPr lang="en-US" sz="2800" dirty="0" err="1">
                <a:latin typeface="Times-Roman" charset="0"/>
                <a:sym typeface="Symbol" charset="2"/>
              </a:rPr>
              <a:t>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baseline="-25000" dirty="0">
                <a:latin typeface="Times-Roman" charset="0"/>
              </a:rPr>
              <a:t>0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D(G, K), P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 err="1">
                <a:latin typeface="Times-Roman" charset="0"/>
                <a:sym typeface="Symbol" charset="2"/>
              </a:rPr>
              <a:t>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G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 K)</a:t>
            </a:r>
            <a:endParaRPr lang="en-US" sz="20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But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>
                <a:latin typeface="Times-Roman" charset="0"/>
              </a:rPr>
              <a:t>= C</a:t>
            </a:r>
            <a:r>
              <a:rPr lang="en-US" sz="2800" baseline="-25000" dirty="0">
                <a:latin typeface="Times-Roman" charset="0"/>
              </a:rPr>
              <a:t>2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Times-Roman" charset="0"/>
              </a:rPr>
              <a:t>, K), P</a:t>
            </a:r>
            <a:r>
              <a:rPr lang="en-US" sz="2800" baseline="-25000" dirty="0">
                <a:latin typeface="Times-Roman" charset="0"/>
              </a:rPr>
              <a:t>4 </a:t>
            </a:r>
            <a:r>
              <a:rPr lang="en-US" sz="2800" dirty="0">
                <a:latin typeface="Times-Roman" charset="0"/>
              </a:rPr>
              <a:t>= C</a:t>
            </a:r>
            <a:r>
              <a:rPr lang="en-US" sz="2800" baseline="-25000" dirty="0">
                <a:latin typeface="Times-Roman" charset="0"/>
              </a:rPr>
              <a:t>3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D(C</a:t>
            </a:r>
            <a:r>
              <a:rPr lang="en-US" sz="2800" baseline="-25000" dirty="0">
                <a:latin typeface="Times-Roman" charset="0"/>
              </a:rPr>
              <a:t>4</a:t>
            </a:r>
            <a:r>
              <a:rPr lang="en-US" sz="2800" dirty="0">
                <a:latin typeface="Times-Roman" charset="0"/>
              </a:rPr>
              <a:t>, K),…</a:t>
            </a:r>
            <a:endParaRPr lang="en-US" sz="24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Automatically recovers from errors!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Cut and paste is still possible, but more complex (and will cause garbles)</a:t>
            </a:r>
          </a:p>
        </p:txBody>
      </p:sp>
    </p:spTree>
    <p:extLst>
      <p:ext uri="{BB962C8B-B14F-4D97-AF65-F5344CB8AC3E}">
        <p14:creationId xmlns:p14="http://schemas.microsoft.com/office/powerpoint/2010/main" val="3792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2F81F88-4404-6746-9004-B85B16D8F25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54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990600"/>
          </a:xfrm>
        </p:spPr>
        <p:txBody>
          <a:bodyPr/>
          <a:lstStyle/>
          <a:p>
            <a:pPr eaLnBrk="1" hangingPunct="1"/>
            <a:r>
              <a:rPr lang="en-US"/>
              <a:t>Alice Likes CBC Mode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57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Alice’s uncompressed image, Alice CBC encrypted (TEA)</a:t>
            </a:r>
            <a:endParaRPr lang="en-US" sz="2000"/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457200" y="5257800"/>
            <a:ext cx="792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Why does this happen?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3333CC"/>
              </a:buClr>
              <a:buSzPct val="75000"/>
              <a:buFont typeface="Wingdings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Same plaintext yields different </a:t>
            </a:r>
            <a:r>
              <a:rPr lang="en-US" sz="2400" dirty="0" err="1">
                <a:solidFill>
                  <a:srgbClr val="000000"/>
                </a:solidFill>
                <a:latin typeface="Comic Sans MS" charset="0"/>
              </a:rPr>
              <a:t>ciphertext</a:t>
            </a:r>
            <a:r>
              <a:rPr lang="en-US" sz="2400" dirty="0">
                <a:solidFill>
                  <a:srgbClr val="000000"/>
                </a:solidFill>
                <a:latin typeface="Comic Sans MS" charset="0"/>
              </a:rPr>
              <a:t>!</a:t>
            </a:r>
          </a:p>
        </p:txBody>
      </p:sp>
      <p:pic>
        <p:nvPicPr>
          <p:cNvPr id="109574" name="Picture 11" descr="alices2CBC.tif                                                 000675D6Macintosh HD                   BC93A1CC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000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87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6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55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03896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A2B5459C-CFB4-4F4F-9746-14827780E2C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56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Counter (CTR) Mode</a:t>
            </a:r>
          </a:p>
        </p:txBody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01000" cy="41910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CTR is popular for random access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Use block cipher like a stream cipher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800" dirty="0"/>
              <a:t>	</a:t>
            </a:r>
            <a:r>
              <a:rPr lang="en-US" sz="2800" b="1" dirty="0">
                <a:solidFill>
                  <a:schemeClr val="hlink"/>
                </a:solidFill>
              </a:rPr>
              <a:t>Encryption</a:t>
            </a:r>
            <a:r>
              <a:rPr lang="en-US" sz="2800" dirty="0"/>
              <a:t>			</a:t>
            </a:r>
            <a:r>
              <a:rPr lang="en-US" sz="2800" b="1" dirty="0">
                <a:solidFill>
                  <a:schemeClr val="hlink"/>
                </a:solidFill>
              </a:rPr>
              <a:t>Decryption</a:t>
            </a:r>
            <a:endParaRPr lang="en-US" sz="2800" dirty="0"/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  <a:sym typeface="Symbol" charset="2"/>
              </a:rPr>
              <a:t> </a:t>
            </a:r>
            <a:r>
              <a:rPr lang="en-US" sz="2400" dirty="0">
                <a:latin typeface="Times-Roman" charset="0"/>
              </a:rPr>
              <a:t>E(IV, K),		P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  <a:sym typeface="Symbol" charset="2"/>
              </a:rPr>
              <a:t> </a:t>
            </a:r>
            <a:r>
              <a:rPr lang="en-US" sz="2400" dirty="0">
                <a:latin typeface="Times-Roman" charset="0"/>
              </a:rPr>
              <a:t>E(IV,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E(IV+1, K),		P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E(IV+1, K),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E(IV+2, K),…		P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E(IV+2, K),…</a:t>
            </a:r>
            <a:endParaRPr lang="en-US" sz="2400" dirty="0">
              <a:latin typeface="Courier" charset="0"/>
            </a:endParaRPr>
          </a:p>
          <a:p>
            <a:pPr eaLnBrk="1" hangingPunct="1">
              <a:spcAft>
                <a:spcPts val="0"/>
              </a:spcAft>
            </a:pPr>
            <a:r>
              <a:rPr lang="en-US" sz="2800" dirty="0"/>
              <a:t>CBC can also be used for random access</a:t>
            </a:r>
          </a:p>
          <a:p>
            <a:pPr lvl="1" eaLnBrk="1" hangingPunct="1">
              <a:spcAft>
                <a:spcPts val="0"/>
              </a:spcAft>
            </a:pPr>
            <a:r>
              <a:rPr lang="en-US" sz="2400" dirty="0"/>
              <a:t>With a significant limitation…</a:t>
            </a:r>
          </a:p>
        </p:txBody>
      </p:sp>
    </p:spTree>
    <p:extLst>
      <p:ext uri="{BB962C8B-B14F-4D97-AF65-F5344CB8AC3E}">
        <p14:creationId xmlns:p14="http://schemas.microsoft.com/office/powerpoint/2010/main" val="14170478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/>
              <a:t>Examples of block ciphers</a:t>
            </a:r>
          </a:p>
          <a:p>
            <a:pPr lvl="1"/>
            <a:r>
              <a:rPr lang="en-US" altLang="en-US" sz="2000" dirty="0"/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57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0838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408429A0-0DB3-E34B-8A6C-88A592E61FF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58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Data Integrity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Integrity</a:t>
            </a:r>
            <a:r>
              <a:rPr lang="en-US" sz="2800" dirty="0"/>
              <a:t> </a:t>
            </a:r>
            <a:r>
              <a:rPr lang="en-US" sz="2800" dirty="0" err="1">
                <a:sym typeface="Symbol" charset="2"/>
              </a:rPr>
              <a:t></a:t>
            </a:r>
            <a:r>
              <a:rPr lang="en-US" sz="2800" dirty="0"/>
              <a:t> detect unauthorized writing (i.e., modification of data)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Example: Inter-bank fund transfers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Confidentiality may be nice, </a:t>
            </a:r>
            <a:r>
              <a:rPr lang="en-US" sz="2400" u="sng" dirty="0"/>
              <a:t>integrity is critical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provides </a:t>
            </a:r>
            <a:r>
              <a:rPr lang="en-US" sz="2800" b="1" dirty="0">
                <a:solidFill>
                  <a:schemeClr val="accent2"/>
                </a:solidFill>
              </a:rPr>
              <a:t>confidentiality</a:t>
            </a:r>
            <a:r>
              <a:rPr lang="en-US" sz="2800" dirty="0"/>
              <a:t> (prevents unauthorized disclosure)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Encryption alone does </a:t>
            </a:r>
            <a:r>
              <a:rPr lang="en-US" sz="2800" b="1" dirty="0">
                <a:solidFill>
                  <a:srgbClr val="FF0000"/>
                </a:solidFill>
              </a:rPr>
              <a:t>not</a:t>
            </a:r>
            <a:r>
              <a:rPr lang="en-US" sz="2800" dirty="0"/>
              <a:t> provide integrity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One-time pad, ECB cut-and-paste, etc.</a:t>
            </a:r>
          </a:p>
        </p:txBody>
      </p:sp>
    </p:spTree>
    <p:extLst>
      <p:ext uri="{BB962C8B-B14F-4D97-AF65-F5344CB8AC3E}">
        <p14:creationId xmlns:p14="http://schemas.microsoft.com/office/powerpoint/2010/main" val="12617501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61C00963-0118-B74C-92B6-F2BE3F0388E4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59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MAC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Message Authentication Code (</a:t>
            </a: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Used for data </a:t>
            </a:r>
            <a:r>
              <a:rPr lang="en-US" b="1" dirty="0">
                <a:solidFill>
                  <a:schemeClr val="accent2"/>
                </a:solidFill>
              </a:rPr>
              <a:t>integrity </a:t>
            </a:r>
            <a:endParaRPr lang="en-US" dirty="0"/>
          </a:p>
          <a:p>
            <a:pPr lvl="1" eaLnBrk="1" hangingPunct="1"/>
            <a:r>
              <a:rPr lang="en-US" dirty="0"/>
              <a:t>Integrity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the same as confidentiality</a:t>
            </a:r>
          </a:p>
          <a:p>
            <a:pPr eaLnBrk="1" hangingPunct="1"/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is computed as </a:t>
            </a:r>
            <a:r>
              <a:rPr lang="en-US" b="1" dirty="0">
                <a:solidFill>
                  <a:schemeClr val="accent2"/>
                </a:solidFill>
              </a:rPr>
              <a:t>CBC residue</a:t>
            </a:r>
            <a:endParaRPr lang="en-US" dirty="0"/>
          </a:p>
          <a:p>
            <a:pPr lvl="1" eaLnBrk="1" hangingPunct="1"/>
            <a:r>
              <a:rPr lang="en-US" dirty="0"/>
              <a:t>That is, compute CBC encryption, saving only final </a:t>
            </a:r>
            <a:r>
              <a:rPr lang="en-US" dirty="0" err="1"/>
              <a:t>ciphertext</a:t>
            </a:r>
            <a:r>
              <a:rPr lang="en-US" dirty="0"/>
              <a:t> block, the </a:t>
            </a:r>
            <a:r>
              <a:rPr lang="en-US" dirty="0">
                <a:latin typeface="Times-Roman"/>
                <a:cs typeface="Times-Roman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622307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B77287BF-1CE8-7C44-92DD-FEFAF79751A0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Feistel</a:t>
            </a:r>
            <a:r>
              <a:rPr lang="en-US" dirty="0"/>
              <a:t> Cipher: </a:t>
            </a:r>
            <a:r>
              <a:rPr lang="en-US" dirty="0">
                <a:solidFill>
                  <a:srgbClr val="FF0000"/>
                </a:solidFill>
              </a:rPr>
              <a:t>Encryption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accent2"/>
                </a:solidFill>
              </a:rPr>
              <a:t>Feistel</a:t>
            </a:r>
            <a:r>
              <a:rPr lang="en-US" sz="2800" b="1" dirty="0">
                <a:solidFill>
                  <a:schemeClr val="accent2"/>
                </a:solidFill>
              </a:rPr>
              <a:t> cipher</a:t>
            </a:r>
            <a:r>
              <a:rPr lang="en-US" sz="2800" dirty="0"/>
              <a:t> is a type of block cipher, not a specific block cipher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Split plaintext block into left and right halves: </a:t>
            </a:r>
            <a:r>
              <a:rPr lang="en-US" sz="2800" dirty="0">
                <a:latin typeface="Times-Roman" charset="0"/>
              </a:rPr>
              <a:t>P </a:t>
            </a:r>
            <a:r>
              <a:rPr lang="en-US" sz="2800" dirty="0"/>
              <a:t>= </a:t>
            </a:r>
            <a:r>
              <a:rPr lang="en-US" sz="2800" dirty="0">
                <a:latin typeface="Times-Roman" charset="0"/>
              </a:rPr>
              <a:t>(L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each round </a:t>
            </a:r>
            <a:r>
              <a:rPr lang="en-US" sz="2800" dirty="0" err="1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 = 1,2,...,</a:t>
            </a:r>
            <a:r>
              <a:rPr lang="en-US" sz="2800" dirty="0" err="1">
                <a:latin typeface="Times-Roman" charset="0"/>
              </a:rPr>
              <a:t>n</a:t>
            </a:r>
            <a:r>
              <a:rPr lang="en-US" sz="2800" dirty="0"/>
              <a:t>, compute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= 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= 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F(R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,K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/>
              <a:t>where </a:t>
            </a:r>
            <a:r>
              <a:rPr lang="en-US" sz="2800" dirty="0">
                <a:latin typeface="Times-Roman" charset="0"/>
              </a:rPr>
              <a:t>F</a:t>
            </a:r>
            <a:r>
              <a:rPr lang="en-US" sz="2800" dirty="0"/>
              <a:t> is </a:t>
            </a:r>
            <a:r>
              <a:rPr lang="en-US" sz="2800" b="1" dirty="0">
                <a:solidFill>
                  <a:schemeClr val="accent2"/>
                </a:solidFill>
              </a:rPr>
              <a:t>round function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>
                <a:latin typeface="Times-Roman" charset="0"/>
              </a:rPr>
              <a:t>K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b="1" dirty="0" err="1">
                <a:solidFill>
                  <a:schemeClr val="accent2"/>
                </a:solidFill>
              </a:rPr>
              <a:t>subkey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Ciphertext</a:t>
            </a:r>
            <a:r>
              <a:rPr lang="en-US" sz="2800" dirty="0"/>
              <a:t>: </a:t>
            </a:r>
            <a:r>
              <a:rPr lang="en-US" sz="2800" dirty="0">
                <a:latin typeface="Times-Roman" charset="0"/>
              </a:rPr>
              <a:t>C</a:t>
            </a:r>
            <a:r>
              <a:rPr lang="en-US" sz="2800" dirty="0"/>
              <a:t> =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L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9008717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EF7570A0-6682-4C4C-8F5E-78D1E0B634A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60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/>
              <a:t>MAC Computation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876800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computation (assuming </a:t>
            </a:r>
            <a:r>
              <a:rPr lang="en-US" dirty="0">
                <a:latin typeface="Times-Roman" charset="0"/>
              </a:rPr>
              <a:t>N</a:t>
            </a:r>
            <a:r>
              <a:rPr lang="en-US" dirty="0"/>
              <a:t> blocks)</a:t>
            </a:r>
            <a:endParaRPr lang="en-US" dirty="0">
              <a:latin typeface="Courier" charset="0"/>
            </a:endParaRP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dirty="0">
                <a:latin typeface="Times-Roman" charset="0"/>
              </a:rPr>
              <a:t>	</a:t>
            </a:r>
            <a:r>
              <a:rPr lang="en-US" sz="2400" dirty="0">
                <a:latin typeface="Times-Roman" charset="0"/>
              </a:rPr>
              <a:t>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>
                <a:latin typeface="Times-Roman" charset="0"/>
              </a:rPr>
              <a:t>= E(IV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0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K),</a:t>
            </a:r>
          </a:p>
          <a:p>
            <a:pPr eaLnBrk="1" hangingPunct="1">
              <a:spcAft>
                <a:spcPts val="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 K),…</a:t>
            </a:r>
          </a:p>
          <a:p>
            <a:pPr eaLnBrk="1" hangingPunct="1">
              <a:spcAft>
                <a:spcPts val="600"/>
              </a:spcAft>
              <a:buFont typeface="Wingdings" charset="2"/>
              <a:buNone/>
            </a:pPr>
            <a:r>
              <a:rPr lang="en-US" sz="2400" dirty="0">
                <a:latin typeface="Times-Roman" charset="0"/>
              </a:rPr>
              <a:t>	C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1 </a:t>
            </a:r>
            <a:r>
              <a:rPr lang="en-US" sz="2400" dirty="0">
                <a:latin typeface="Times-Roman" charset="0"/>
              </a:rPr>
              <a:t>= E(C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2 </a:t>
            </a:r>
            <a:r>
              <a:rPr lang="en-US" sz="2400" dirty="0" err="1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N</a:t>
            </a:r>
            <a:r>
              <a:rPr lang="en-US" sz="2400" baseline="-25000" dirty="0">
                <a:latin typeface="Times-Roman" charset="0"/>
                <a:sym typeface="Symbol" charset="2"/>
              </a:rPr>
              <a:t>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 K) = MAC</a:t>
            </a:r>
            <a:endParaRPr lang="en-US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 sent with </a:t>
            </a:r>
            <a:r>
              <a:rPr lang="en-US" dirty="0">
                <a:latin typeface="Times-Roman"/>
                <a:cs typeface="Times-Roman"/>
              </a:rPr>
              <a:t>IV</a:t>
            </a:r>
            <a:r>
              <a:rPr lang="en-US" dirty="0"/>
              <a:t> and plaintext</a:t>
            </a:r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Receiver does same computation and verifies that result agrees with </a:t>
            </a:r>
            <a:r>
              <a:rPr lang="en-US" dirty="0">
                <a:latin typeface="Times-Roman" charset="0"/>
              </a:rPr>
              <a:t>MAC</a:t>
            </a:r>
            <a:endParaRPr lang="en-US" dirty="0"/>
          </a:p>
          <a:p>
            <a:pPr eaLnBrk="1" hangingPunct="1">
              <a:lnSpc>
                <a:spcPct val="85000"/>
              </a:lnSpc>
              <a:spcAft>
                <a:spcPts val="600"/>
              </a:spcAft>
            </a:pPr>
            <a:r>
              <a:rPr lang="en-US" dirty="0"/>
              <a:t>Note: receiver must know the key </a:t>
            </a:r>
            <a:r>
              <a:rPr lang="en-US" dirty="0">
                <a:latin typeface="Times-Roman" charset="0"/>
              </a:rPr>
              <a:t>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7122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847D9D7-F861-2F44-BC12-73342ECC3777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61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dirty="0"/>
              <a:t>Does a </a:t>
            </a:r>
            <a:r>
              <a:rPr lang="en-US" dirty="0">
                <a:latin typeface="Times-Roman"/>
                <a:cs typeface="Times-Roman"/>
              </a:rPr>
              <a:t>MAC</a:t>
            </a:r>
            <a:r>
              <a:rPr lang="en-US" dirty="0"/>
              <a:t> work?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Suppose Alice has 4 plaintext blocks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</a:pPr>
            <a:r>
              <a:rPr lang="en-US" sz="2800" dirty="0"/>
              <a:t>Alice computes</a:t>
            </a:r>
            <a:endParaRPr lang="en-US" sz="2800" dirty="0">
              <a:latin typeface="Courier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E(IV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1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</a:rPr>
              <a:t>,K),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2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3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3</a:t>
            </a:r>
            <a:r>
              <a:rPr lang="en-US" sz="2400" dirty="0">
                <a:latin typeface="Times-Roman" charset="0"/>
              </a:rPr>
              <a:t>,K) =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MAC</a:t>
            </a:r>
            <a:endParaRPr lang="en-US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Alice sends </a:t>
            </a:r>
            <a:r>
              <a:rPr lang="en-US" sz="2800" dirty="0">
                <a:latin typeface="Times-Roman" charset="0"/>
              </a:rPr>
              <a:t>IV,P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2</a:t>
            </a:r>
            <a:r>
              <a:rPr lang="en-US" sz="2800" dirty="0">
                <a:latin typeface="Times-Roman" charset="0"/>
              </a:rPr>
              <a:t>,P</a:t>
            </a:r>
            <a:r>
              <a:rPr lang="en-US" sz="2800" baseline="-25000" dirty="0">
                <a:latin typeface="Times-Roman" charset="0"/>
              </a:rPr>
              <a:t>3</a:t>
            </a:r>
            <a:r>
              <a:rPr lang="en-US" sz="2800" dirty="0">
                <a:latin typeface="Courier" charset="0"/>
              </a:rPr>
              <a:t>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MAC</a:t>
            </a:r>
            <a:r>
              <a:rPr lang="en-US" sz="2800" dirty="0"/>
              <a:t> to Bob 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Suppose Trudy changes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/>
              <a:t> to </a:t>
            </a:r>
            <a:r>
              <a:rPr lang="en-US" sz="2800" dirty="0">
                <a:latin typeface="Times-Roman" charset="0"/>
              </a:rPr>
              <a:t>X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Bob computes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	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E(IV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1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</a:rPr>
              <a:t>C</a:t>
            </a:r>
            <a:r>
              <a:rPr lang="en-US" sz="2400" b="1" baseline="-25000" dirty="0">
                <a:solidFill>
                  <a:schemeClr val="accent2"/>
                </a:solidFill>
                <a:latin typeface="Times-Roman" charset="0"/>
              </a:rPr>
              <a:t>0</a:t>
            </a:r>
            <a:r>
              <a:rPr lang="en-US" sz="2400" dirty="0">
                <a:latin typeface="Times-Roman" charset="0"/>
                <a:sym typeface="Symbol" charset="2"/>
              </a:rPr>
              <a:t>X</a:t>
            </a:r>
            <a:r>
              <a:rPr lang="en-US" sz="2400" dirty="0">
                <a:latin typeface="Times-Roman" charset="0"/>
              </a:rPr>
              <a:t>,K),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Times-Roman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2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1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</a:rPr>
              <a:t>,K),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3</a:t>
            </a:r>
            <a:r>
              <a:rPr lang="en-US" sz="2400" baseline="-25000" dirty="0">
                <a:latin typeface="Times-Roman" charset="0"/>
              </a:rPr>
              <a:t> </a:t>
            </a:r>
            <a:r>
              <a:rPr lang="en-US" sz="2400" dirty="0">
                <a:latin typeface="Times-Roman" charset="0"/>
              </a:rPr>
              <a:t>= E(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C</a:t>
            </a:r>
            <a:r>
              <a:rPr lang="en-US" sz="2400" b="1" i="1" baseline="-25000" dirty="0">
                <a:solidFill>
                  <a:srgbClr val="FF0000"/>
                </a:solidFill>
                <a:latin typeface="Times-Roman" charset="0"/>
              </a:rPr>
              <a:t>2</a:t>
            </a:r>
            <a:r>
              <a:rPr lang="en-US" sz="2400" dirty="0">
                <a:latin typeface="Times-Roman" charset="0"/>
                <a:sym typeface="Symbol" charset="2"/>
              </a:rPr>
              <a:t></a:t>
            </a:r>
            <a:r>
              <a:rPr lang="en-US" sz="2400" dirty="0">
                <a:latin typeface="Times-Roman" charset="0"/>
              </a:rPr>
              <a:t>P</a:t>
            </a:r>
            <a:r>
              <a:rPr lang="en-US" sz="2400" baseline="-25000" dirty="0">
                <a:latin typeface="Times-Roman" charset="0"/>
              </a:rPr>
              <a:t>3</a:t>
            </a:r>
            <a:r>
              <a:rPr lang="en-US" sz="2400" dirty="0">
                <a:latin typeface="Times-Roman" charset="0"/>
              </a:rPr>
              <a:t>,K) = </a:t>
            </a:r>
            <a:r>
              <a:rPr lang="en-US" sz="2400" b="1" i="1" dirty="0">
                <a:solidFill>
                  <a:srgbClr val="FF0000"/>
                </a:solidFill>
                <a:latin typeface="Times-Roman" charset="0"/>
              </a:rPr>
              <a:t>MAC</a:t>
            </a:r>
            <a:r>
              <a:rPr lang="en-US" sz="2400" dirty="0">
                <a:latin typeface="Times-Roman" charset="0"/>
              </a:rPr>
              <a:t> </a:t>
            </a:r>
            <a:r>
              <a:rPr lang="en-US" sz="2400" dirty="0" err="1">
                <a:latin typeface="Times-Roman" charset="0"/>
                <a:sym typeface="Symbol" charset="2"/>
              </a:rPr>
              <a:t></a:t>
            </a:r>
            <a:r>
              <a:rPr lang="en-US" sz="2400" dirty="0">
                <a:latin typeface="Times-Roman" charset="0"/>
                <a:sym typeface="Symbol" charset="2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-Roman" charset="0"/>
                <a:sym typeface="Symbol" charset="2"/>
              </a:rPr>
              <a:t>MAC</a:t>
            </a:r>
            <a:endParaRPr lang="en-US" dirty="0">
              <a:latin typeface="Times-Roman" charset="0"/>
            </a:endParaRPr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That is, error </a:t>
            </a:r>
            <a:r>
              <a:rPr lang="en-US" sz="2800" u="sng" dirty="0"/>
              <a:t>propagates</a:t>
            </a:r>
            <a:r>
              <a:rPr lang="en-US" sz="2800" dirty="0"/>
              <a:t> into </a:t>
            </a:r>
            <a:r>
              <a:rPr lang="en-US" sz="2800" b="1" dirty="0">
                <a:latin typeface="Times-Roman" charset="0"/>
              </a:rPr>
              <a:t>MAC</a:t>
            </a:r>
            <a:endParaRPr lang="en-US" sz="2800" dirty="0"/>
          </a:p>
          <a:p>
            <a:pPr eaLnBrk="1" hangingPunct="1">
              <a:lnSpc>
                <a:spcPct val="85000"/>
              </a:lnSpc>
              <a:spcAft>
                <a:spcPts val="0"/>
              </a:spcAft>
            </a:pPr>
            <a:r>
              <a:rPr lang="en-US" sz="2800" dirty="0"/>
              <a:t>Trudy can’t make </a:t>
            </a:r>
            <a:r>
              <a:rPr lang="en-US" sz="2800" b="1" i="1" dirty="0">
                <a:solidFill>
                  <a:srgbClr val="FF0000"/>
                </a:solidFill>
                <a:latin typeface="Times-Roman" charset="0"/>
              </a:rPr>
              <a:t>MAC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== </a:t>
            </a:r>
            <a:r>
              <a:rPr lang="en-US" sz="2800" b="1" dirty="0">
                <a:solidFill>
                  <a:schemeClr val="accent2"/>
                </a:solidFill>
                <a:latin typeface="Times-Roman" charset="0"/>
              </a:rPr>
              <a:t>MAC</a:t>
            </a:r>
            <a:r>
              <a:rPr lang="en-US" sz="2800" dirty="0"/>
              <a:t> without </a:t>
            </a:r>
            <a:r>
              <a:rPr lang="en-US" sz="2800" dirty="0">
                <a:latin typeface="Times-Roman" charset="0"/>
              </a:rPr>
              <a:t>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186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0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0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0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01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01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01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01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01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017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5017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63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9E34E1BA-7111-9A42-841D-3B88E95FF0D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62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Confidentiality and Integrity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Encrypt with one key, </a:t>
            </a:r>
            <a:r>
              <a:rPr lang="en-US" sz="2800" dirty="0">
                <a:latin typeface="Times-Roman" charset="0"/>
              </a:rPr>
              <a:t>MAC</a:t>
            </a:r>
            <a:r>
              <a:rPr lang="en-US" sz="2800" dirty="0"/>
              <a:t> with another key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Why not use the same key?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Send last encrypted block (</a:t>
            </a:r>
            <a:r>
              <a:rPr lang="en-US" sz="2400" dirty="0">
                <a:latin typeface="Times-Roman" charset="0"/>
              </a:rPr>
              <a:t>MAC</a:t>
            </a:r>
            <a:r>
              <a:rPr lang="en-US" sz="2400" dirty="0"/>
              <a:t>) twice?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This cannot add any security!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Using different keys to encrypt and compute </a:t>
            </a:r>
            <a:r>
              <a:rPr lang="en-US" sz="2800" dirty="0">
                <a:latin typeface="Times-Roman" charset="0"/>
              </a:rPr>
              <a:t>MAC</a:t>
            </a:r>
            <a:r>
              <a:rPr lang="en-US" sz="2800" dirty="0"/>
              <a:t> works, even if keys are related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But, twice as much work as encryption alone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do a little better </a:t>
            </a:r>
            <a:r>
              <a:rPr lang="en-US" sz="2400" dirty="0" err="1">
                <a:sym typeface="Symbol" charset="2"/>
              </a:rPr>
              <a:t></a:t>
            </a:r>
            <a:r>
              <a:rPr lang="en-US" sz="2400" dirty="0">
                <a:sym typeface="Symbol" charset="2"/>
              </a:rPr>
              <a:t> </a:t>
            </a:r>
            <a:r>
              <a:rPr lang="en-US" sz="2400" dirty="0"/>
              <a:t>about 1.5 “encryptions”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Confidentiality and integrity with same work as one encryption is a research topic</a:t>
            </a:r>
          </a:p>
        </p:txBody>
      </p:sp>
    </p:spTree>
    <p:extLst>
      <p:ext uri="{BB962C8B-B14F-4D97-AF65-F5344CB8AC3E}">
        <p14:creationId xmlns:p14="http://schemas.microsoft.com/office/powerpoint/2010/main" val="34916516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89E339F1-B8D8-7641-98F4-B8464BF3DB8F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63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Uses for Symmetric Crypto</a:t>
            </a:r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Confidentiality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Transmitting data over insecure channel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Secure storage on insecure media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Integrity (</a:t>
            </a:r>
            <a:r>
              <a:rPr lang="en-US" dirty="0">
                <a:latin typeface="Times-Roman" charset="0"/>
              </a:rPr>
              <a:t>MAC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Authentication protocols (later…)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Anything you can do with a hash function (upcoming chapter…)</a:t>
            </a:r>
          </a:p>
        </p:txBody>
      </p:sp>
    </p:spTree>
    <p:extLst>
      <p:ext uri="{BB962C8B-B14F-4D97-AF65-F5344CB8AC3E}">
        <p14:creationId xmlns:p14="http://schemas.microsoft.com/office/powerpoint/2010/main" val="39949150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64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en-US"/>
              <a:t>Lessons Learned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128713"/>
            <a:ext cx="8136830" cy="5109091"/>
          </a:xfrm>
        </p:spPr>
        <p:txBody>
          <a:bodyPr/>
          <a:lstStyle/>
          <a:p>
            <a:r>
              <a:rPr lang="en-US" altLang="en-US" dirty="0"/>
              <a:t>DES was dominant symmetric cipher from the mid-1970s to the mid-1990s</a:t>
            </a:r>
          </a:p>
          <a:p>
            <a:r>
              <a:rPr lang="en-US" altLang="en-US" dirty="0"/>
              <a:t>DES with 56-bit key length can be broken relatively easily using exhaustive key search</a:t>
            </a:r>
          </a:p>
          <a:p>
            <a:r>
              <a:rPr lang="en-US" altLang="en-US" dirty="0"/>
              <a:t>56-bit DES keys are no longer secure </a:t>
            </a:r>
            <a:r>
              <a:rPr lang="en-US" altLang="en-US" dirty="0">
                <a:sym typeface="Symbol" panose="05050102010706020507" pitchFamily="18" charset="2"/>
              </a:rPr>
              <a:t></a:t>
            </a:r>
            <a:r>
              <a:rPr lang="en-US" altLang="en-US" dirty="0"/>
              <a:t> AES was created</a:t>
            </a:r>
            <a:endParaRPr lang="en-US" altLang="en-US" sz="1000" dirty="0"/>
          </a:p>
          <a:p>
            <a:r>
              <a:rPr lang="en-US" altLang="en-US" dirty="0"/>
              <a:t>By encrypting with DES three times in a row, triple DES (3DES) is created, against which no practical attack is currently known</a:t>
            </a:r>
            <a:endParaRPr lang="en-US" altLang="en-US" sz="1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en-US" dirty="0"/>
          </a:p>
          <a:p>
            <a:r>
              <a:rPr lang="en-US" altLang="en-US" dirty="0"/>
              <a:t>The </a:t>
            </a:r>
            <a:r>
              <a:rPr lang="ja-JP" altLang="en-US" dirty="0"/>
              <a:t>“</a:t>
            </a:r>
            <a:r>
              <a:rPr lang="en-US" altLang="ja-JP" dirty="0"/>
              <a:t>default</a:t>
            </a:r>
            <a:r>
              <a:rPr lang="ja-JP" altLang="en-US" dirty="0"/>
              <a:t>”</a:t>
            </a:r>
            <a:r>
              <a:rPr lang="en-US" altLang="ja-JP" dirty="0"/>
              <a:t> symmetric cipher is nowadays often AES</a:t>
            </a:r>
          </a:p>
          <a:p>
            <a:r>
              <a:rPr lang="en-US" altLang="en-US" dirty="0"/>
              <a:t>AES has been studied intensively since the late 1990s and no attacks have been found that are better than brute-force</a:t>
            </a:r>
          </a:p>
          <a:p>
            <a:r>
              <a:rPr lang="en-US" altLang="en-US" dirty="0"/>
              <a:t>AES is not based on </a:t>
            </a:r>
            <a:r>
              <a:rPr lang="en-US" altLang="en-US" dirty="0" err="1"/>
              <a:t>Feistel</a:t>
            </a:r>
            <a:r>
              <a:rPr lang="en-US" altLang="en-US" dirty="0"/>
              <a:t> networks.</a:t>
            </a:r>
          </a:p>
          <a:p>
            <a:r>
              <a:rPr lang="en-US" altLang="en-US" dirty="0"/>
              <a:t>AES is part of numerous open standards such as IPsec or TLS</a:t>
            </a:r>
            <a:endParaRPr lang="de-DE" altLang="en-US" dirty="0"/>
          </a:p>
          <a:p>
            <a:r>
              <a:rPr lang="en-US" altLang="en-US" dirty="0"/>
              <a:t>AES is efficient in software and hardware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altLang="en-US" dirty="0"/>
              <a:t>ECB mode has security weaknesses, independent of the underlying block cipher</a:t>
            </a:r>
          </a:p>
          <a:p>
            <a:r>
              <a:rPr lang="en-US" altLang="en-US" dirty="0"/>
              <a:t>CTR mode allows parallelization of encryption </a:t>
            </a:r>
            <a:r>
              <a:rPr lang="en-US" altLang="en-US" dirty="0">
                <a:sym typeface="Symbol" panose="05050102010706020507" pitchFamily="18" charset="2"/>
              </a:rPr>
              <a:t></a:t>
            </a:r>
            <a:r>
              <a:rPr lang="en-US" altLang="en-US" dirty="0"/>
              <a:t> suited for high speed implementations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15070563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Backup Slides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85800" y="5157192"/>
            <a:ext cx="7772400" cy="97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2"/>
                </a:solidFill>
                <a:latin typeface="Comic Sans MS" charset="0"/>
              </a:defRPr>
            </a:lvl9pPr>
          </a:lstStyle>
          <a:p>
            <a:pPr marL="1998663" indent="-1998663" algn="just" eaLnBrk="1" hangingPunct="1">
              <a:defRPr/>
            </a:pPr>
            <a:r>
              <a:rPr lang="en-US" sz="1400" u="sng" kern="0" dirty="0">
                <a:solidFill>
                  <a:srgbClr val="FF0000"/>
                </a:solidFill>
              </a:rPr>
              <a:t>Original Source:</a:t>
            </a:r>
            <a:endParaRPr lang="en-US" sz="1400" kern="0" dirty="0">
              <a:solidFill>
                <a:srgbClr val="3333CC"/>
              </a:solidFill>
            </a:endParaRPr>
          </a:p>
          <a:p>
            <a:pPr marL="228600" indent="-228600" algn="just" eaLnBrk="1" hangingPunct="1">
              <a:buFont typeface="+mj-lt"/>
              <a:buAutoNum type="arabicPeriod"/>
            </a:pPr>
            <a:r>
              <a:rPr lang="en-US" sz="1400" kern="0" dirty="0">
                <a:solidFill>
                  <a:srgbClr val="3333CC"/>
                </a:solidFill>
              </a:rPr>
              <a:t>C. </a:t>
            </a:r>
            <a:r>
              <a:rPr lang="en-US" sz="1400" kern="0" dirty="0" err="1">
                <a:solidFill>
                  <a:srgbClr val="3333CC"/>
                </a:solidFill>
              </a:rPr>
              <a:t>Paar</a:t>
            </a:r>
            <a:r>
              <a:rPr lang="en-US" sz="1400" kern="0" dirty="0">
                <a:solidFill>
                  <a:srgbClr val="3333CC"/>
                </a:solidFill>
              </a:rPr>
              <a:t> and J. Pelzl, “Understanding Cryptography – A Textbook for Students and Practitioners,” Springer (</a:t>
            </a:r>
            <a:r>
              <a:rPr lang="en-US" altLang="en-US" sz="1400" dirty="0">
                <a:solidFill>
                  <a:srgbClr val="3333CC"/>
                </a:solidFill>
                <a:hlinkClick r:id="rId2"/>
              </a:rPr>
              <a:t>www.crypto-textbook.com</a:t>
            </a:r>
            <a:r>
              <a:rPr lang="en-US" sz="1400" kern="0" dirty="0">
                <a:solidFill>
                  <a:srgbClr val="3333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796500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66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Brief Introduction to Galois Fields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78639"/>
            <a:ext cx="8964612" cy="5478423"/>
          </a:xfrm>
        </p:spPr>
        <p:txBody>
          <a:bodyPr/>
          <a:lstStyle/>
          <a:p>
            <a:r>
              <a:rPr lang="en-US" altLang="en-US" dirty="0"/>
              <a:t>Used in AES in most layers, especially in </a:t>
            </a:r>
            <a:r>
              <a:rPr lang="en-US" altLang="en-US" dirty="0">
                <a:solidFill>
                  <a:srgbClr val="FF0000"/>
                </a:solidFill>
              </a:rPr>
              <a:t>S-Box</a:t>
            </a:r>
            <a:r>
              <a:rPr lang="en-US" altLang="en-US" dirty="0"/>
              <a:t> and </a:t>
            </a:r>
            <a:r>
              <a:rPr lang="en-US" altLang="en-US" dirty="0" err="1">
                <a:solidFill>
                  <a:srgbClr val="FF0000"/>
                </a:solidFill>
              </a:rPr>
              <a:t>MixColumn</a:t>
            </a:r>
            <a:r>
              <a:rPr lang="en-US" altLang="en-US" dirty="0"/>
              <a:t> layers</a:t>
            </a:r>
          </a:p>
          <a:p>
            <a:r>
              <a:rPr lang="en-US" altLang="en-US" i="1" dirty="0">
                <a:solidFill>
                  <a:srgbClr val="FF0000"/>
                </a:solidFill>
              </a:rPr>
              <a:t>Galois field</a:t>
            </a:r>
            <a:r>
              <a:rPr lang="en-US" altLang="en-US" dirty="0"/>
              <a:t> is a set with finite number of elements in which we can add, subtract, multiply &amp; invert</a:t>
            </a:r>
          </a:p>
          <a:p>
            <a:r>
              <a:rPr lang="en-US" altLang="en-US" dirty="0"/>
              <a:t>To define what is a </a:t>
            </a:r>
            <a:r>
              <a:rPr lang="en-US" altLang="en-US" i="1" dirty="0">
                <a:solidFill>
                  <a:srgbClr val="FF0000"/>
                </a:solidFill>
              </a:rPr>
              <a:t>field</a:t>
            </a:r>
            <a:r>
              <a:rPr lang="en-US" altLang="en-US" dirty="0"/>
              <a:t> we need to define what is a </a:t>
            </a:r>
            <a:r>
              <a:rPr lang="en-US" altLang="en-US" i="1" dirty="0">
                <a:solidFill>
                  <a:srgbClr val="FF0000"/>
                </a:solidFill>
              </a:rPr>
              <a:t>group</a:t>
            </a:r>
            <a:endParaRPr lang="en-US" altLang="en-US" dirty="0"/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endParaRPr lang="en-US" alt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i="1" dirty="0">
                <a:solidFill>
                  <a:srgbClr val="FF0000"/>
                </a:solidFill>
              </a:rPr>
              <a:t>Group</a:t>
            </a:r>
            <a:r>
              <a:rPr lang="en-US" dirty="0"/>
              <a:t> is a set with one operation and the corresponding inverse operation. </a:t>
            </a:r>
            <a:r>
              <a:rPr lang="en-US" b="1" u="sng" dirty="0"/>
              <a:t>Examples:</a:t>
            </a:r>
          </a:p>
          <a:p>
            <a:pPr lvl="1"/>
            <a:r>
              <a:rPr lang="en-US" i="1" dirty="0" err="1"/>
              <a:t>Z</a:t>
            </a:r>
            <a:r>
              <a:rPr lang="en-US" altLang="en-US" i="1" baseline="-25000" dirty="0" err="1"/>
              <a:t>m</a:t>
            </a:r>
            <a:r>
              <a:rPr lang="en-US" altLang="en-US" dirty="0"/>
              <a:t> = {0,1, . . . ,</a:t>
            </a:r>
            <a:r>
              <a:rPr lang="en-US" altLang="en-US" i="1" dirty="0"/>
              <a:t>m</a:t>
            </a:r>
            <a:r>
              <a:rPr lang="en-US" altLang="en-US" dirty="0"/>
              <a:t>−1} with </a:t>
            </a:r>
            <a:r>
              <a:rPr lang="en-US" altLang="en-US" u="sng" dirty="0"/>
              <a:t>addition mod </a:t>
            </a:r>
            <a:r>
              <a:rPr lang="en-US" altLang="en-US" i="1" u="sng" dirty="0"/>
              <a:t>m</a:t>
            </a:r>
            <a:r>
              <a:rPr lang="en-US" altLang="en-US" dirty="0"/>
              <a:t> form a group with the neutral element 0</a:t>
            </a:r>
          </a:p>
          <a:p>
            <a:pPr lvl="1"/>
            <a:r>
              <a:rPr lang="en-US" i="1" dirty="0" err="1"/>
              <a:t>Z</a:t>
            </a:r>
            <a:r>
              <a:rPr lang="en-US" altLang="en-US" i="1" baseline="-25000" dirty="0" err="1"/>
              <a:t>m</a:t>
            </a:r>
            <a:r>
              <a:rPr lang="en-US" altLang="en-US" dirty="0"/>
              <a:t> = {0,1, . . . ,</a:t>
            </a:r>
            <a:r>
              <a:rPr lang="en-US" altLang="en-US" i="1" dirty="0"/>
              <a:t>m</a:t>
            </a:r>
            <a:r>
              <a:rPr lang="en-US" altLang="en-US" dirty="0"/>
              <a:t>−1} with </a:t>
            </a:r>
            <a:r>
              <a:rPr lang="en-US" altLang="en-US" u="sng" dirty="0"/>
              <a:t>multiplication mod </a:t>
            </a:r>
            <a:r>
              <a:rPr lang="en-US" altLang="en-US" i="1" u="sng" dirty="0"/>
              <a:t>m</a:t>
            </a:r>
            <a:r>
              <a:rPr lang="en-US" altLang="en-US" dirty="0"/>
              <a:t> is </a:t>
            </a:r>
            <a:r>
              <a:rPr lang="en-US" altLang="en-US" dirty="0">
                <a:solidFill>
                  <a:srgbClr val="FF0000"/>
                </a:solidFill>
              </a:rPr>
              <a:t>not</a:t>
            </a:r>
            <a:r>
              <a:rPr lang="en-US" altLang="en-US" dirty="0"/>
              <a:t> a group. Why?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1832373" y="1865352"/>
            <a:ext cx="5190875" cy="3291840"/>
            <a:chOff x="1684681" y="2204864"/>
            <a:chExt cx="5767639" cy="3657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121"/>
            <a:stretch/>
          </p:blipFill>
          <p:spPr>
            <a:xfrm>
              <a:off x="1684681" y="2204864"/>
              <a:ext cx="5767639" cy="3657600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4" name="Straight Connector 3"/>
            <p:cNvCxnSpPr/>
            <p:nvPr/>
          </p:nvCxnSpPr>
          <p:spPr bwMode="auto">
            <a:xfrm>
              <a:off x="4115238" y="3476294"/>
              <a:ext cx="50405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000698" y="3952104"/>
              <a:ext cx="828129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057007" y="4441874"/>
              <a:ext cx="1224136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6588224" y="4441874"/>
              <a:ext cx="57606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4228878" y="5380359"/>
              <a:ext cx="991194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297809" y="5380359"/>
              <a:ext cx="554111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91077266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67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Fields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88" y="4469631"/>
            <a:ext cx="7741244" cy="615553"/>
          </a:xfrm>
        </p:spPr>
        <p:txBody>
          <a:bodyPr/>
          <a:lstStyle/>
          <a:p>
            <a:r>
              <a:rPr lang="en-US" altLang="en-US" b="1" u="sng" dirty="0"/>
              <a:t>Example:</a:t>
            </a:r>
            <a:r>
              <a:rPr lang="en-US" altLang="en-US" dirty="0"/>
              <a:t> Set R of real numbers is a </a:t>
            </a:r>
            <a:r>
              <a:rPr lang="en-US" altLang="en-US" i="1" dirty="0">
                <a:solidFill>
                  <a:srgbClr val="FF0000"/>
                </a:solidFill>
              </a:rPr>
              <a:t>field</a:t>
            </a:r>
            <a:r>
              <a:rPr lang="en-US" altLang="en-US" dirty="0"/>
              <a:t> with the neutral element 0 for the additive group and the neutral element 1 for the multiplicative group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1481" y="857240"/>
            <a:ext cx="7666943" cy="3291840"/>
            <a:chOff x="721481" y="785232"/>
            <a:chExt cx="7666943" cy="32918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443"/>
            <a:stretch/>
          </p:blipFill>
          <p:spPr>
            <a:xfrm>
              <a:off x="721481" y="785232"/>
              <a:ext cx="7666943" cy="329184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4172904" y="2165808"/>
              <a:ext cx="1512168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004048" y="2797404"/>
              <a:ext cx="216024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6258565" y="3437238"/>
              <a:ext cx="1769819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64290470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68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Finite/Galois Fields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188" y="1014408"/>
            <a:ext cx="7741244" cy="4308872"/>
          </a:xfrm>
        </p:spPr>
        <p:txBody>
          <a:bodyPr/>
          <a:lstStyle/>
          <a:p>
            <a:r>
              <a:rPr lang="en-US" dirty="0"/>
              <a:t>In cryptography, we are interested in </a:t>
            </a:r>
            <a:r>
              <a:rPr lang="en-US" i="1" dirty="0">
                <a:solidFill>
                  <a:srgbClr val="FF0000"/>
                </a:solidFill>
              </a:rPr>
              <a:t>fields</a:t>
            </a:r>
            <a:r>
              <a:rPr lang="en-US" dirty="0"/>
              <a:t> with a finite number of elements</a:t>
            </a:r>
          </a:p>
          <a:p>
            <a:pPr marL="379412" lvl="1" indent="0">
              <a:buNone/>
            </a:pP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i="1" dirty="0">
                <a:solidFill>
                  <a:srgbClr val="FF0000"/>
                </a:solidFill>
              </a:rPr>
              <a:t>finite fields</a:t>
            </a:r>
            <a:r>
              <a:rPr lang="en-US" dirty="0"/>
              <a:t> or </a:t>
            </a:r>
            <a:r>
              <a:rPr lang="en-US" i="1" dirty="0">
                <a:solidFill>
                  <a:srgbClr val="FF0000"/>
                </a:solidFill>
              </a:rPr>
              <a:t>Galois fields</a:t>
            </a:r>
            <a:r>
              <a:rPr lang="en-US" dirty="0"/>
              <a:t>.</a:t>
            </a:r>
          </a:p>
          <a:p>
            <a:pPr marL="195263" lvl="1" indent="-195263"/>
            <a:r>
              <a:rPr lang="en-US" dirty="0"/>
              <a:t> </a:t>
            </a:r>
            <a:r>
              <a:rPr lang="en-US" dirty="0">
                <a:cs typeface="+mn-cs"/>
              </a:rPr>
              <a:t>The number of elements in the </a:t>
            </a:r>
            <a:r>
              <a:rPr lang="en-US" dirty="0"/>
              <a:t>field is called the </a:t>
            </a:r>
            <a:r>
              <a:rPr lang="en-US" i="1" dirty="0">
                <a:solidFill>
                  <a:srgbClr val="FF0000"/>
                </a:solidFill>
              </a:rPr>
              <a:t>order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FF0000"/>
                </a:solidFill>
              </a:rPr>
              <a:t>cardinality</a:t>
            </a:r>
            <a:r>
              <a:rPr lang="en-US" i="1" dirty="0"/>
              <a:t> </a:t>
            </a:r>
            <a:r>
              <a:rPr lang="en-US" dirty="0"/>
              <a:t>of the field</a:t>
            </a:r>
          </a:p>
          <a:p>
            <a:pPr marL="195263" lvl="1" indent="-195263"/>
            <a:endParaRPr lang="en-US" altLang="en-US" dirty="0"/>
          </a:p>
          <a:p>
            <a:pPr marL="195263" lvl="1" indent="-195263"/>
            <a:endParaRPr lang="en-US" altLang="en-US" dirty="0"/>
          </a:p>
          <a:p>
            <a:pPr marL="195263" lvl="1" indent="-195263"/>
            <a:endParaRPr lang="en-US" altLang="en-US" dirty="0"/>
          </a:p>
          <a:p>
            <a:pPr marL="195263" lvl="1" indent="-195263"/>
            <a:endParaRPr lang="en-US" altLang="en-US" dirty="0"/>
          </a:p>
          <a:p>
            <a:r>
              <a:rPr lang="en-US" b="1" u="sng" dirty="0"/>
              <a:t>Examples:</a:t>
            </a:r>
          </a:p>
          <a:p>
            <a:pPr lvl="1"/>
            <a:r>
              <a:rPr lang="en-US" dirty="0"/>
              <a:t>Finite fields exist with 11 elements, with 81 elements (since 81 = 3</a:t>
            </a:r>
            <a:r>
              <a:rPr lang="en-US" baseline="30000" dirty="0"/>
              <a:t>4</a:t>
            </a:r>
            <a:r>
              <a:rPr lang="en-US" dirty="0"/>
              <a:t>), with 256 elements (since 256 = 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No finite field with 12 elements since 12 = 2</a:t>
            </a:r>
            <a:r>
              <a:rPr lang="en-US" baseline="30000" dirty="0"/>
              <a:t>2</a:t>
            </a:r>
            <a:r>
              <a:rPr lang="en-US" sz="800" dirty="0"/>
              <a:t> </a:t>
            </a:r>
            <a:r>
              <a:rPr lang="en-US" i="1" dirty="0"/>
              <a:t>· </a:t>
            </a:r>
            <a:r>
              <a:rPr lang="en-US" dirty="0"/>
              <a:t>3 </a:t>
            </a:r>
            <a:r>
              <a:rPr lang="en-US" dirty="0">
                <a:sym typeface="Symbol" panose="05050102010706020507" pitchFamily="18" charset="2"/>
              </a:rPr>
              <a:t></a:t>
            </a:r>
            <a:r>
              <a:rPr lang="en-US" dirty="0"/>
              <a:t> 12 is not a prime power</a:t>
            </a:r>
          </a:p>
          <a:p>
            <a:pPr marL="385762" lvl="1" indent="0">
              <a:buNone/>
            </a:pPr>
            <a:r>
              <a:rPr lang="en-US" altLang="en-US" dirty="0">
                <a:sym typeface="Symbol" panose="05050102010706020507" pitchFamily="18" charset="2"/>
              </a:rPr>
              <a:t> Choice of the cardinality is important for </a:t>
            </a:r>
            <a:r>
              <a:rPr lang="en-US" dirty="0"/>
              <a:t>cryptography!</a:t>
            </a:r>
            <a:endParaRPr lang="en-US" alt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53312" y="2129408"/>
            <a:ext cx="6837377" cy="1371600"/>
            <a:chOff x="1153312" y="2129408"/>
            <a:chExt cx="6837377" cy="13716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288"/>
            <a:stretch/>
          </p:blipFill>
          <p:spPr>
            <a:xfrm>
              <a:off x="1153312" y="2129408"/>
              <a:ext cx="6837377" cy="13716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7136080" y="2661626"/>
              <a:ext cx="589156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14156" y="2949658"/>
              <a:ext cx="184902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47527513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69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Prime</a:t>
            </a:r>
            <a:r>
              <a:rPr lang="en-US" altLang="en-US" dirty="0"/>
              <a:t> Galois Fields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0" y="1014408"/>
            <a:ext cx="8605340" cy="5109091"/>
          </a:xfrm>
        </p:spPr>
        <p:txBody>
          <a:bodyPr/>
          <a:lstStyle/>
          <a:p>
            <a:r>
              <a:rPr lang="en-US" dirty="0"/>
              <a:t>Most intuitive examples of finite fields are fields of prime order (i.e., fields with </a:t>
            </a:r>
            <a:r>
              <a:rPr lang="en-US" i="1" dirty="0"/>
              <a:t>n </a:t>
            </a:r>
            <a:r>
              <a:rPr lang="en-US" dirty="0"/>
              <a:t>= 1)</a:t>
            </a:r>
          </a:p>
          <a:p>
            <a:r>
              <a:rPr lang="en-US" dirty="0"/>
              <a:t>Elements of the field </a:t>
            </a:r>
            <a:r>
              <a:rPr lang="en-US" i="1" dirty="0"/>
              <a:t>GF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can be represented by integers 0</a:t>
            </a:r>
            <a:r>
              <a:rPr lang="en-US" i="1" dirty="0"/>
              <a:t>,</a:t>
            </a:r>
            <a:r>
              <a:rPr lang="en-US" dirty="0"/>
              <a:t>1</a:t>
            </a:r>
            <a:r>
              <a:rPr lang="en-US" i="1" dirty="0"/>
              <a:t>, . . . , p−</a:t>
            </a:r>
            <a:r>
              <a:rPr lang="en-US" dirty="0"/>
              <a:t>1</a:t>
            </a:r>
          </a:p>
          <a:p>
            <a:r>
              <a:rPr lang="en-US" dirty="0"/>
              <a:t>The two operations of the field are modular addition and multiplication </a:t>
            </a:r>
            <a:r>
              <a:rPr lang="en-US" i="1" dirty="0"/>
              <a:t>modulo p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u="sng" dirty="0"/>
              <a:t>Example:</a:t>
            </a:r>
          </a:p>
          <a:p>
            <a:pPr lvl="1"/>
            <a:r>
              <a:rPr lang="en-US" dirty="0"/>
              <a:t>Integer set </a:t>
            </a:r>
            <a:r>
              <a:rPr lang="en-US" dirty="0" err="1"/>
              <a:t>Z</a:t>
            </a:r>
            <a:r>
              <a:rPr lang="en-US" sz="800" i="1" dirty="0" err="1"/>
              <a:t>m</a:t>
            </a:r>
            <a:r>
              <a:rPr lang="en-US" dirty="0"/>
              <a:t> with modular addition and multiplication with </a:t>
            </a:r>
            <a:r>
              <a:rPr lang="en-US" i="1" dirty="0"/>
              <a:t>m </a:t>
            </a:r>
            <a:r>
              <a:rPr lang="en-US" dirty="0"/>
              <a:t>being a prime</a:t>
            </a:r>
          </a:p>
          <a:p>
            <a:r>
              <a:rPr lang="en-US" dirty="0"/>
              <a:t>To do arithmetic in a prime field, we do addition and multiplication modulo </a:t>
            </a:r>
            <a:r>
              <a:rPr lang="en-US" i="1" dirty="0"/>
              <a:t>p</a:t>
            </a:r>
            <a:endParaRPr lang="en-US" dirty="0"/>
          </a:p>
          <a:p>
            <a:pPr lvl="1"/>
            <a:r>
              <a:rPr lang="en-US" dirty="0"/>
              <a:t>Additive inverse of any element </a:t>
            </a:r>
            <a:r>
              <a:rPr lang="en-US" i="1" dirty="0"/>
              <a:t>a </a:t>
            </a:r>
            <a:r>
              <a:rPr lang="en-US" dirty="0"/>
              <a:t>is given by </a:t>
            </a:r>
            <a:r>
              <a:rPr lang="en-US" i="1" dirty="0"/>
              <a:t>a</a:t>
            </a:r>
            <a:r>
              <a:rPr lang="en-US" dirty="0"/>
              <a:t>+(</a:t>
            </a:r>
            <a:r>
              <a:rPr lang="en-US" i="1" dirty="0"/>
              <a:t>−a</a:t>
            </a:r>
            <a:r>
              <a:rPr lang="en-US" dirty="0"/>
              <a:t>) = 0 mod </a:t>
            </a:r>
            <a:r>
              <a:rPr lang="en-US" i="1" dirty="0"/>
              <a:t>p</a:t>
            </a:r>
            <a:endParaRPr lang="en-US" dirty="0"/>
          </a:p>
          <a:p>
            <a:pPr lvl="1"/>
            <a:r>
              <a:rPr lang="en-US" dirty="0"/>
              <a:t>Multiplicative inverse of any nonzero element </a:t>
            </a:r>
            <a:r>
              <a:rPr lang="en-US" i="1" dirty="0"/>
              <a:t>a </a:t>
            </a:r>
            <a:r>
              <a:rPr lang="en-US" dirty="0"/>
              <a:t>is defined as </a:t>
            </a:r>
            <a:r>
              <a:rPr lang="en-US" i="1" dirty="0"/>
              <a:t>a · a</a:t>
            </a:r>
            <a:r>
              <a:rPr lang="en-US" i="1" baseline="30000" dirty="0"/>
              <a:t>−</a:t>
            </a:r>
            <a:r>
              <a:rPr lang="en-US" baseline="30000" dirty="0"/>
              <a:t>1</a:t>
            </a:r>
            <a:r>
              <a:rPr lang="en-US" dirty="0"/>
              <a:t> = 1 mod </a:t>
            </a:r>
            <a:r>
              <a:rPr lang="en-US" i="1" dirty="0"/>
              <a:t>p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07592" y="2339712"/>
            <a:ext cx="7128816" cy="1737360"/>
            <a:chOff x="1007592" y="2195696"/>
            <a:chExt cx="7128816" cy="17373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369"/>
            <a:stretch/>
          </p:blipFill>
          <p:spPr>
            <a:xfrm>
              <a:off x="1007592" y="2195696"/>
              <a:ext cx="7128816" cy="1737360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4716016" y="3332278"/>
              <a:ext cx="316835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1333535" y="3620310"/>
              <a:ext cx="1478059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633977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5333F0CE-E365-0641-AA23-447C5E4DBB2A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/>
              <a:t>Feistel</a:t>
            </a:r>
            <a:r>
              <a:rPr lang="en-US" dirty="0"/>
              <a:t> Cipher: </a:t>
            </a:r>
            <a:r>
              <a:rPr lang="en-US" dirty="0">
                <a:solidFill>
                  <a:srgbClr val="FF0000"/>
                </a:solidFill>
              </a:rPr>
              <a:t>Decryption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Start with </a:t>
            </a:r>
            <a:r>
              <a:rPr lang="en-US" sz="2800" dirty="0" err="1"/>
              <a:t>ciphertext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C 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</a:t>
            </a:r>
            <a:r>
              <a:rPr lang="en-US" sz="2800" dirty="0" err="1">
                <a:latin typeface="Times-Roman" charset="0"/>
              </a:rPr>
              <a:t>L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 err="1">
                <a:latin typeface="Times-Roman" charset="0"/>
              </a:rPr>
              <a:t>,R</a:t>
            </a:r>
            <a:r>
              <a:rPr lang="en-US" sz="2800" baseline="-25000" dirty="0" err="1">
                <a:latin typeface="Times-Roman" charset="0"/>
              </a:rPr>
              <a:t>n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 each round </a:t>
            </a:r>
            <a:r>
              <a:rPr lang="en-US" sz="2800" dirty="0" err="1">
                <a:latin typeface="Times-Roman"/>
                <a:cs typeface="Times-Roman"/>
              </a:rPr>
              <a:t>i</a:t>
            </a:r>
            <a:r>
              <a:rPr lang="en-US" sz="2800" dirty="0">
                <a:latin typeface="Times-Roman"/>
                <a:cs typeface="Times-Roman"/>
              </a:rPr>
              <a:t> </a:t>
            </a:r>
            <a:r>
              <a:rPr lang="en-US" sz="2800" dirty="0">
                <a:latin typeface="Times-Roman" charset="0"/>
              </a:rPr>
              <a:t>= n,n</a:t>
            </a:r>
            <a:r>
              <a:rPr lang="en-US" sz="2800" dirty="0">
                <a:latin typeface="Times-Roman" charset="0"/>
                <a:sym typeface="Symbol" charset="2"/>
              </a:rPr>
              <a:t></a:t>
            </a:r>
            <a:r>
              <a:rPr lang="en-US" sz="2800" dirty="0">
                <a:latin typeface="Times-Roman" charset="0"/>
              </a:rPr>
              <a:t>1,…,1</a:t>
            </a:r>
            <a:r>
              <a:rPr lang="en-US" sz="2800" dirty="0"/>
              <a:t>, compute</a:t>
            </a: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= L</a:t>
            </a:r>
            <a:r>
              <a:rPr lang="en-US" sz="2800" baseline="-25000" dirty="0">
                <a:latin typeface="Times-Roman" charset="0"/>
              </a:rPr>
              <a:t>i</a:t>
            </a:r>
            <a:endParaRPr lang="en-US" sz="2800" dirty="0">
              <a:latin typeface="Times-Roman" charset="0"/>
            </a:endParaRPr>
          </a:p>
          <a:p>
            <a:pPr eaLnBrk="1" hangingPunct="1">
              <a:lnSpc>
                <a:spcPct val="90000"/>
              </a:lnSpc>
              <a:spcAft>
                <a:spcPts val="0"/>
              </a:spcAft>
              <a:buFont typeface="Wingdings" charset="2"/>
              <a:buNone/>
            </a:pPr>
            <a:r>
              <a:rPr lang="en-US" sz="2800" dirty="0">
                <a:latin typeface="Times-Roman" charset="0"/>
              </a:rPr>
              <a:t>	L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 = </a:t>
            </a:r>
            <a:r>
              <a:rPr lang="en-US" sz="2800" dirty="0" err="1">
                <a:latin typeface="Times-Roman" charset="0"/>
              </a:rPr>
              <a:t>R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 </a:t>
            </a:r>
            <a:r>
              <a:rPr lang="en-US" sz="2800" dirty="0" err="1">
                <a:latin typeface="Times-Roman" charset="0"/>
                <a:sym typeface="Symbol" charset="2"/>
              </a:rPr>
              <a:t></a:t>
            </a:r>
            <a:r>
              <a:rPr lang="en-US" sz="2800" dirty="0">
                <a:latin typeface="Times-Roman" charset="0"/>
                <a:sym typeface="Symbol" charset="2"/>
              </a:rPr>
              <a:t> </a:t>
            </a:r>
            <a:r>
              <a:rPr lang="en-US" sz="2800" dirty="0">
                <a:latin typeface="Times-Roman" charset="0"/>
              </a:rPr>
              <a:t>F(R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baseline="-25000" dirty="0">
                <a:latin typeface="Times-Roman" charset="0"/>
                <a:sym typeface="Symbol" charset="2"/>
              </a:rPr>
              <a:t></a:t>
            </a:r>
            <a:r>
              <a:rPr lang="en-US" sz="2800" baseline="-25000" dirty="0">
                <a:latin typeface="Times-Roman" charset="0"/>
              </a:rPr>
              <a:t>1</a:t>
            </a:r>
            <a:r>
              <a:rPr lang="en-US" sz="2800" dirty="0">
                <a:latin typeface="Times-Roman" charset="0"/>
              </a:rPr>
              <a:t>,K</a:t>
            </a:r>
            <a:r>
              <a:rPr lang="en-US" sz="2800" baseline="-25000" dirty="0">
                <a:latin typeface="Times-Roman" charset="0"/>
              </a:rPr>
              <a:t>i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 typeface="Wingdings" charset="2"/>
              <a:buNone/>
            </a:pPr>
            <a:r>
              <a:rPr lang="en-US" sz="2800" dirty="0">
                <a:latin typeface="Courier" charset="0"/>
              </a:rPr>
              <a:t>	</a:t>
            </a:r>
            <a:r>
              <a:rPr lang="en-US" sz="2800" dirty="0"/>
              <a:t>where </a:t>
            </a:r>
            <a:r>
              <a:rPr lang="en-US" sz="2800" dirty="0">
                <a:latin typeface="Times-Roman" charset="0"/>
              </a:rPr>
              <a:t>F</a:t>
            </a:r>
            <a:r>
              <a:rPr lang="en-US" sz="2800" dirty="0"/>
              <a:t> is round function</a:t>
            </a:r>
            <a:r>
              <a:rPr lang="en-US" sz="2800" i="1" dirty="0"/>
              <a:t> </a:t>
            </a:r>
            <a:r>
              <a:rPr lang="en-US" sz="2800" dirty="0"/>
              <a:t>and </a:t>
            </a:r>
            <a:r>
              <a:rPr lang="en-US" sz="2800" dirty="0" err="1">
                <a:latin typeface="Times-Roman" charset="0"/>
              </a:rPr>
              <a:t>K</a:t>
            </a:r>
            <a:r>
              <a:rPr lang="en-US" sz="2800" baseline="-25000" dirty="0" err="1">
                <a:latin typeface="Times-Roman" charset="0"/>
              </a:rPr>
              <a:t>i</a:t>
            </a:r>
            <a:r>
              <a:rPr lang="en-US" sz="2800" dirty="0"/>
              <a:t> is </a:t>
            </a:r>
            <a:r>
              <a:rPr lang="en-US" sz="2800" dirty="0" err="1"/>
              <a:t>subkey</a:t>
            </a:r>
            <a:endParaRPr lang="en-US" sz="2800" dirty="0"/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Plaintext: </a:t>
            </a:r>
            <a:r>
              <a:rPr lang="en-US" sz="2800" dirty="0">
                <a:latin typeface="Times-Roman" charset="0"/>
              </a:rPr>
              <a:t>P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latin typeface="Times-Roman" charset="0"/>
              </a:rPr>
              <a:t>(L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,R</a:t>
            </a:r>
            <a:r>
              <a:rPr lang="en-US" sz="2800" baseline="-25000" dirty="0">
                <a:latin typeface="Times-Roman" charset="0"/>
              </a:rPr>
              <a:t>0</a:t>
            </a:r>
            <a:r>
              <a:rPr lang="en-US" sz="2800" dirty="0">
                <a:latin typeface="Times-Roman" charset="0"/>
              </a:rPr>
              <a:t>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Formula “works” for any function </a:t>
            </a:r>
            <a:r>
              <a:rPr lang="en-US" sz="2800" dirty="0">
                <a:latin typeface="Times-Roman" charset="0"/>
              </a:rPr>
              <a:t>F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But only secure for certain functions </a:t>
            </a:r>
            <a:r>
              <a:rPr lang="en-US" sz="2400" dirty="0">
                <a:latin typeface="Times-Roman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86612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70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Prime</a:t>
            </a:r>
            <a:r>
              <a:rPr lang="en-US" altLang="en-US" dirty="0"/>
              <a:t> Galois Fields (Continued)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0" y="836712"/>
            <a:ext cx="8605340" cy="5478423"/>
          </a:xfrm>
        </p:spPr>
        <p:txBody>
          <a:bodyPr/>
          <a:lstStyle/>
          <a:p>
            <a:r>
              <a:rPr lang="en-US" b="1" u="sng" dirty="0"/>
              <a:t>Example:</a:t>
            </a:r>
            <a:r>
              <a:rPr lang="en-US" i="1" dirty="0"/>
              <a:t> GF</a:t>
            </a:r>
            <a:r>
              <a:rPr lang="en-US" dirty="0"/>
              <a:t>(</a:t>
            </a:r>
            <a:r>
              <a:rPr lang="en-US" i="1" dirty="0"/>
              <a:t>5</a:t>
            </a:r>
            <a:r>
              <a:rPr lang="en-US" dirty="0"/>
              <a:t>) = {0, 1, 2, 3, 4}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very important prime field is </a:t>
            </a:r>
            <a:r>
              <a:rPr lang="en-US" i="1" dirty="0"/>
              <a:t>GF</a:t>
            </a:r>
            <a:r>
              <a:rPr lang="en-US" dirty="0"/>
              <a:t>(2) which is the smallest finite field that exists</a:t>
            </a:r>
          </a:p>
          <a:p>
            <a:pPr lvl="1"/>
            <a:r>
              <a:rPr lang="en-US" i="1" dirty="0"/>
              <a:t>GF</a:t>
            </a:r>
            <a:r>
              <a:rPr lang="en-US" dirty="0"/>
              <a:t>(2) addition is equivalent to an XOR gate</a:t>
            </a:r>
          </a:p>
          <a:p>
            <a:pPr lvl="1"/>
            <a:r>
              <a:rPr lang="en-US" i="1" dirty="0"/>
              <a:t>GF</a:t>
            </a:r>
            <a:r>
              <a:rPr lang="en-US" dirty="0"/>
              <a:t>(2) multiplication is equivalent to the logical AND gate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791" y="1379096"/>
            <a:ext cx="472841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8087"/>
      </p:ext>
    </p:extLst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71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Extension Fields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4308872"/>
          </a:xfrm>
        </p:spPr>
        <p:txBody>
          <a:bodyPr/>
          <a:lstStyle/>
          <a:p>
            <a:r>
              <a:rPr lang="en-US" dirty="0"/>
              <a:t>In AES the Galois field contains 256 elements,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  <a:p>
            <a:r>
              <a:rPr lang="en-US" dirty="0"/>
              <a:t>Chosen because each of the field elements can be represented by one byte</a:t>
            </a:r>
          </a:p>
          <a:p>
            <a:r>
              <a:rPr lang="en-US" dirty="0"/>
              <a:t>Since the order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not prime, then addition and multiplication operations cannot be performed in modulo 2</a:t>
            </a:r>
            <a:r>
              <a:rPr lang="en-US" baseline="30000" dirty="0"/>
              <a:t>8</a:t>
            </a:r>
            <a:r>
              <a:rPr lang="en-US" dirty="0"/>
              <a:t> (Why?)</a:t>
            </a:r>
          </a:p>
          <a:p>
            <a:r>
              <a:rPr lang="en-US" dirty="0"/>
              <a:t>Such fields with </a:t>
            </a:r>
            <a:r>
              <a:rPr lang="en-US" i="1" dirty="0"/>
              <a:t>m &gt; </a:t>
            </a:r>
            <a:r>
              <a:rPr lang="en-US" dirty="0"/>
              <a:t>1 are called </a:t>
            </a:r>
            <a:r>
              <a:rPr lang="en-US" i="1" dirty="0">
                <a:solidFill>
                  <a:srgbClr val="FF0000"/>
                </a:solidFill>
              </a:rPr>
              <a:t>extension fields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 elements are not represented as integers but as polynomials with coefficients in </a:t>
            </a:r>
            <a:r>
              <a:rPr lang="en-US" i="1" dirty="0"/>
              <a:t>GF</a:t>
            </a:r>
            <a:r>
              <a:rPr lang="en-US" dirty="0"/>
              <a:t>(2)</a:t>
            </a:r>
          </a:p>
          <a:p>
            <a:r>
              <a:rPr lang="en-US" dirty="0"/>
              <a:t>The polynomials have a maximum degree of (</a:t>
            </a:r>
            <a:r>
              <a:rPr lang="en-US" i="1" dirty="0"/>
              <a:t>m−</a:t>
            </a:r>
            <a:r>
              <a:rPr lang="en-US" dirty="0"/>
              <a:t>1) with </a:t>
            </a:r>
            <a:r>
              <a:rPr lang="en-US" i="1" dirty="0"/>
              <a:t>m </a:t>
            </a:r>
            <a:r>
              <a:rPr lang="en-US" dirty="0"/>
              <a:t>coefficients for every element</a:t>
            </a:r>
          </a:p>
          <a:p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used in AES has each element </a:t>
            </a:r>
            <a:r>
              <a:rPr lang="en-US" i="1" dirty="0"/>
              <a:t>A ∈ 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represented as:</a:t>
            </a:r>
          </a:p>
          <a:p>
            <a:pPr marL="0" indent="0">
              <a:buNone/>
            </a:pPr>
            <a:r>
              <a:rPr lang="en-US" i="1" dirty="0"/>
              <a:t>	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baseline="-25000" dirty="0"/>
              <a:t>7</a:t>
            </a:r>
            <a:r>
              <a:rPr lang="en-US" i="1" dirty="0"/>
              <a:t>x</a:t>
            </a:r>
            <a:r>
              <a:rPr lang="en-US" baseline="30000" dirty="0"/>
              <a:t>7</a:t>
            </a:r>
            <a:r>
              <a:rPr lang="en-US" dirty="0"/>
              <a:t>+</a:t>
            </a:r>
            <a:r>
              <a:rPr lang="en-US" i="1" dirty="0"/>
              <a:t>· · ·</a:t>
            </a:r>
            <a:r>
              <a:rPr lang="en-US" dirty="0"/>
              <a:t>+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i="1" dirty="0"/>
              <a:t>x</a:t>
            </a:r>
            <a:r>
              <a:rPr lang="en-US" dirty="0"/>
              <a:t>+</a:t>
            </a:r>
            <a:r>
              <a:rPr lang="en-US" i="1" dirty="0"/>
              <a:t>a</a:t>
            </a:r>
            <a:r>
              <a:rPr lang="en-US" baseline="-25000" dirty="0"/>
              <a:t>0</a:t>
            </a:r>
            <a:r>
              <a:rPr lang="en-US" dirty="0"/>
              <a:t>, where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∈</a:t>
            </a:r>
            <a:r>
              <a:rPr lang="en-US" i="1" dirty="0"/>
              <a:t> GF</a:t>
            </a:r>
            <a:r>
              <a:rPr lang="en-US" dirty="0"/>
              <a:t>(2) = {0</a:t>
            </a:r>
            <a:r>
              <a:rPr lang="en-US" i="1" dirty="0"/>
              <a:t>,</a:t>
            </a:r>
            <a:r>
              <a:rPr lang="en-US" dirty="0"/>
              <a:t>1}</a:t>
            </a:r>
          </a:p>
          <a:p>
            <a:r>
              <a:rPr lang="en-US" dirty="0"/>
              <a:t>There are exactly 256 = 2</a:t>
            </a:r>
            <a:r>
              <a:rPr lang="en-US" baseline="30000" dirty="0"/>
              <a:t>8</a:t>
            </a:r>
            <a:r>
              <a:rPr lang="en-US" dirty="0"/>
              <a:t> such polynomials  </a:t>
            </a:r>
            <a:r>
              <a:rPr lang="en-US" dirty="0">
                <a:sym typeface="Symbol" panose="05050102010706020507" pitchFamily="18" charset="2"/>
              </a:rPr>
              <a:t> </a:t>
            </a:r>
            <a:r>
              <a:rPr lang="en-US" dirty="0"/>
              <a:t>Set of these 256 polynomials forms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</a:t>
            </a:r>
          </a:p>
          <a:p>
            <a:r>
              <a:rPr lang="en-US" dirty="0"/>
              <a:t>Every polynomial can simply be stored in digital form as an 8-bit vector</a:t>
            </a:r>
          </a:p>
          <a:p>
            <a:pPr marL="757237" lvl="2" indent="0">
              <a:buNone/>
            </a:pPr>
            <a:r>
              <a:rPr lang="pt-BR" i="1" dirty="0"/>
              <a:t>A </a:t>
            </a:r>
            <a:r>
              <a:rPr lang="pt-BR" dirty="0"/>
              <a:t>= (</a:t>
            </a:r>
            <a:r>
              <a:rPr lang="pt-BR" i="1" dirty="0"/>
              <a:t>a</a:t>
            </a:r>
            <a:r>
              <a:rPr lang="pt-BR" baseline="-25000" dirty="0"/>
              <a:t>7</a:t>
            </a:r>
            <a:r>
              <a:rPr lang="pt-BR" i="1" dirty="0"/>
              <a:t>,a</a:t>
            </a:r>
            <a:r>
              <a:rPr lang="pt-BR" baseline="-25000" dirty="0"/>
              <a:t>6</a:t>
            </a:r>
            <a:r>
              <a:rPr lang="pt-BR" i="1" dirty="0"/>
              <a:t>,a</a:t>
            </a:r>
            <a:r>
              <a:rPr lang="pt-BR" baseline="-25000" dirty="0"/>
              <a:t>5</a:t>
            </a:r>
            <a:r>
              <a:rPr lang="pt-BR" i="1" dirty="0"/>
              <a:t>,a</a:t>
            </a:r>
            <a:r>
              <a:rPr lang="pt-BR" baseline="-25000" dirty="0"/>
              <a:t>4</a:t>
            </a:r>
            <a:r>
              <a:rPr lang="pt-BR" i="1" dirty="0"/>
              <a:t>,a</a:t>
            </a:r>
            <a:r>
              <a:rPr lang="pt-BR" baseline="-25000" dirty="0"/>
              <a:t>3</a:t>
            </a:r>
            <a:r>
              <a:rPr lang="pt-BR" i="1" dirty="0"/>
              <a:t>,a</a:t>
            </a:r>
            <a:r>
              <a:rPr lang="pt-BR" baseline="-25000" dirty="0"/>
              <a:t>2</a:t>
            </a:r>
            <a:r>
              <a:rPr lang="pt-BR" i="1" dirty="0"/>
              <a:t>,a</a:t>
            </a:r>
            <a:r>
              <a:rPr lang="pt-BR" baseline="-25000" dirty="0"/>
              <a:t>1</a:t>
            </a:r>
            <a:r>
              <a:rPr lang="pt-BR" i="1" dirty="0"/>
              <a:t>,a</a:t>
            </a:r>
            <a:r>
              <a:rPr lang="pt-BR" baseline="-25000" dirty="0"/>
              <a:t>0</a:t>
            </a:r>
            <a:r>
              <a:rPr lang="pt-BR" dirty="0"/>
              <a:t>)</a:t>
            </a:r>
            <a:endParaRPr lang="pt-BR" i="1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73784550"/>
      </p:ext>
    </p:extLst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72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and Subtraction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4370427"/>
          </a:xfrm>
        </p:spPr>
        <p:txBody>
          <a:bodyPr/>
          <a:lstStyle/>
          <a:p>
            <a:r>
              <a:rPr lang="en-US" dirty="0"/>
              <a:t>Achieved by performing standard polynomial addition and subtraction w.r.t. </a:t>
            </a:r>
            <a:r>
              <a:rPr lang="en-US" i="1" dirty="0"/>
              <a:t>GF</a:t>
            </a:r>
            <a:r>
              <a:rPr lang="en-US" dirty="0"/>
              <a:t>(2)</a:t>
            </a:r>
          </a:p>
          <a:p>
            <a:pPr lvl="1"/>
            <a:r>
              <a:rPr lang="en-US" dirty="0"/>
              <a:t>Add or subtract coefficients with equal powers of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Coefficient additions or subtractions are done in </a:t>
            </a:r>
            <a:r>
              <a:rPr lang="en-US" i="1" dirty="0"/>
              <a:t>GF</a:t>
            </a:r>
            <a:r>
              <a:rPr lang="en-US" dirty="0"/>
              <a:t>(2)</a:t>
            </a:r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endParaRPr lang="pt-BR" i="1" dirty="0"/>
          </a:p>
          <a:p>
            <a:r>
              <a:rPr lang="pt-BR" b="1" u="sng" dirty="0"/>
              <a:t>Example:</a:t>
            </a:r>
            <a:r>
              <a:rPr lang="pt-BR" dirty="0"/>
              <a:t>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+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–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of two elements from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</a:t>
            </a:r>
            <a:endParaRPr lang="pt-BR" b="1" u="sng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14"/>
          <a:stretch/>
        </p:blipFill>
        <p:spPr>
          <a:xfrm>
            <a:off x="2011478" y="2159032"/>
            <a:ext cx="512104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810" y="5460871"/>
            <a:ext cx="2866380" cy="8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87536"/>
      </p:ext>
    </p:extLst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73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5416868"/>
          </a:xfrm>
        </p:spPr>
        <p:txBody>
          <a:bodyPr/>
          <a:lstStyle/>
          <a:p>
            <a:r>
              <a:rPr lang="en-US" dirty="0"/>
              <a:t>Multiplication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the core operation of the </a:t>
            </a:r>
            <a:r>
              <a:rPr lang="en-US" dirty="0" err="1"/>
              <a:t>MixColumn</a:t>
            </a:r>
            <a:r>
              <a:rPr lang="en-US" dirty="0"/>
              <a:t> transformation of AES</a:t>
            </a:r>
          </a:p>
          <a:p>
            <a:r>
              <a:rPr lang="en-US" b="1" u="sng" dirty="0"/>
              <a:t>First step:</a:t>
            </a:r>
            <a:r>
              <a:rPr lang="en-US" dirty="0"/>
              <a:t> two elements of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 are multiplied using standard polynomial multiplication rule</a:t>
            </a:r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endParaRPr lang="en-US" b="1" u="sng" dirty="0"/>
          </a:p>
          <a:p>
            <a:r>
              <a:rPr lang="en-US" dirty="0"/>
              <a:t>Coefficients 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c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are elements of </a:t>
            </a:r>
            <a:r>
              <a:rPr lang="en-US" i="1" dirty="0"/>
              <a:t>GF</a:t>
            </a:r>
            <a:r>
              <a:rPr lang="en-US" dirty="0"/>
              <a:t>(2) and coefficient arithmetic is performed in </a:t>
            </a:r>
            <a:r>
              <a:rPr lang="en-US" i="1" dirty="0"/>
              <a:t>GF</a:t>
            </a:r>
            <a:r>
              <a:rPr lang="en-US" dirty="0"/>
              <a:t>(2)</a:t>
            </a:r>
          </a:p>
          <a:p>
            <a:r>
              <a:rPr lang="en-US" dirty="0"/>
              <a:t>In general,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will have a degree higher than </a:t>
            </a:r>
            <a:r>
              <a:rPr lang="en-US" i="1" dirty="0"/>
              <a:t>m−</a:t>
            </a:r>
            <a:r>
              <a:rPr lang="en-US" dirty="0"/>
              <a:t>1 and has to be reduced!</a:t>
            </a:r>
          </a:p>
          <a:p>
            <a:r>
              <a:rPr lang="en-US" dirty="0"/>
              <a:t>Similar to multiplication in </a:t>
            </a:r>
            <a:r>
              <a:rPr lang="en-US" i="1" dirty="0"/>
              <a:t>GF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),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is divided by a certain polynomial, and we consider only the remainder after the polynomial division (</a:t>
            </a:r>
            <a:r>
              <a:rPr lang="en-US" i="1" dirty="0"/>
              <a:t>modulo reduction</a:t>
            </a:r>
            <a:r>
              <a:rPr lang="en-US" dirty="0"/>
              <a:t>)</a:t>
            </a:r>
          </a:p>
          <a:p>
            <a:r>
              <a:rPr lang="en-US" dirty="0"/>
              <a:t>Use </a:t>
            </a:r>
            <a:r>
              <a:rPr lang="en-US" i="1" dirty="0"/>
              <a:t>irreducible polynomials </a:t>
            </a:r>
            <a:r>
              <a:rPr lang="en-US" dirty="0"/>
              <a:t>(their only factors are 1 and itself) for the modulo reduction</a:t>
            </a:r>
            <a:endParaRPr lang="en-US" b="1" u="sng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84" y="1844824"/>
            <a:ext cx="624183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9416"/>
      </p:ext>
    </p:extLst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74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 – (Continued)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5047536"/>
          </a:xfrm>
        </p:spPr>
        <p:txBody>
          <a:bodyPr/>
          <a:lstStyle/>
          <a:p>
            <a:r>
              <a:rPr lang="en-US" b="1" u="sng" dirty="0"/>
              <a:t>Second step:</a:t>
            </a:r>
            <a:r>
              <a:rPr lang="en-US" dirty="0"/>
              <a:t> perform </a:t>
            </a:r>
            <a:r>
              <a:rPr lang="en-US" i="1" dirty="0"/>
              <a:t>modulo reduction</a:t>
            </a:r>
            <a:r>
              <a:rPr lang="en-US" dirty="0"/>
              <a:t> for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(i.e., consider only the remainder after the </a:t>
            </a:r>
            <a:r>
              <a:rPr lang="en-US" dirty="0" smtClean="0"/>
              <a:t>irreducible polynomial division)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 requires an irreducible polynomial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of degree </a:t>
            </a:r>
            <a:r>
              <a:rPr lang="en-US" i="1" dirty="0"/>
              <a:t>m </a:t>
            </a:r>
            <a:r>
              <a:rPr lang="en-US" dirty="0"/>
              <a:t>with coefficients from </a:t>
            </a:r>
            <a:r>
              <a:rPr lang="en-US" i="1" dirty="0"/>
              <a:t>GF</a:t>
            </a:r>
            <a:r>
              <a:rPr lang="en-US" dirty="0"/>
              <a:t>(2)</a:t>
            </a:r>
          </a:p>
          <a:p>
            <a:r>
              <a:rPr lang="en-US" dirty="0"/>
              <a:t>Not all polynomials are irreducible</a:t>
            </a:r>
          </a:p>
          <a:p>
            <a:pPr lvl="1"/>
            <a:r>
              <a:rPr lang="en-US" dirty="0"/>
              <a:t>Example: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dirty="0"/>
              <a:t>+1 is reducible and cannot be used for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4</a:t>
            </a:r>
            <a:r>
              <a:rPr lang="en-US" dirty="0"/>
              <a:t>)</a:t>
            </a:r>
          </a:p>
          <a:p>
            <a:r>
              <a:rPr lang="en-US" dirty="0"/>
              <a:t>For AES, the irreducible polynomial </a:t>
            </a:r>
            <a:r>
              <a:rPr lang="en-US" b="1" i="1" dirty="0">
                <a:solidFill>
                  <a:srgbClr val="FF0000"/>
                </a:solidFill>
              </a:rPr>
              <a:t>P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) = 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8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+</a:t>
            </a:r>
            <a:r>
              <a:rPr lang="en-US" b="1" i="1" dirty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+1 </a:t>
            </a:r>
            <a:r>
              <a:rPr lang="en-US" dirty="0"/>
              <a:t>is used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90246" y="1772816"/>
            <a:ext cx="5763508" cy="2743200"/>
            <a:chOff x="1690246" y="1939683"/>
            <a:chExt cx="5763508" cy="2743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-1" r="588"/>
            <a:stretch/>
          </p:blipFill>
          <p:spPr>
            <a:xfrm>
              <a:off x="1690246" y="1939683"/>
              <a:ext cx="5763508" cy="27432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2411413" y="3771456"/>
              <a:ext cx="1872555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06632596"/>
      </p:ext>
    </p:extLst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75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i="1" baseline="30000" dirty="0"/>
              <a:t>m</a:t>
            </a:r>
            <a:r>
              <a:rPr lang="en-US" dirty="0"/>
              <a:t>) – (Continued)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4308872"/>
          </a:xfrm>
        </p:spPr>
        <p:txBody>
          <a:bodyPr/>
          <a:lstStyle/>
          <a:p>
            <a:r>
              <a:rPr lang="en-US" b="1" u="sng" dirty="0"/>
              <a:t>Example:</a:t>
            </a:r>
            <a:r>
              <a:rPr lang="en-US" dirty="0"/>
              <a:t> multiply the two polynomials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 and 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x </a:t>
            </a:r>
            <a:r>
              <a:rPr lang="en-US" dirty="0"/>
              <a:t>in the field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4</a:t>
            </a:r>
            <a:r>
              <a:rPr lang="en-US" dirty="0"/>
              <a:t>). The irreducible polynomial of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4</a:t>
            </a:r>
            <a:r>
              <a:rPr lang="en-US" dirty="0"/>
              <a:t>) is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dirty="0"/>
              <a:t>+1</a:t>
            </a:r>
            <a:endParaRPr lang="en-US" i="1" dirty="0"/>
          </a:p>
          <a:p>
            <a:r>
              <a:rPr lang="en-US" b="1" u="sng" dirty="0"/>
              <a:t>Solution:</a:t>
            </a:r>
            <a:endParaRPr lang="en-US" dirty="0"/>
          </a:p>
          <a:p>
            <a:pPr lvl="1"/>
            <a:r>
              <a:rPr lang="en-US" dirty="0"/>
              <a:t>Plain polynomial product is computed as </a:t>
            </a:r>
            <a:r>
              <a:rPr lang="pt-BR" i="1" dirty="0"/>
              <a:t>C’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= </a:t>
            </a:r>
            <a:r>
              <a:rPr lang="pt-BR" i="1" dirty="0"/>
              <a:t>A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</a:t>
            </a:r>
            <a:r>
              <a:rPr lang="pt-BR" i="1" dirty="0"/>
              <a:t>·B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= </a:t>
            </a:r>
            <a:r>
              <a:rPr lang="pt-BR" i="1" dirty="0"/>
              <a:t>x</a:t>
            </a:r>
            <a:r>
              <a:rPr lang="pt-BR" baseline="30000" dirty="0"/>
              <a:t>5</a:t>
            </a:r>
            <a:r>
              <a:rPr lang="pt-BR" dirty="0"/>
              <a:t>+</a:t>
            </a:r>
            <a:r>
              <a:rPr lang="pt-BR" i="1" dirty="0"/>
              <a:t>x</a:t>
            </a:r>
            <a:r>
              <a:rPr lang="pt-BR" baseline="30000" dirty="0"/>
              <a:t>3</a:t>
            </a:r>
            <a:r>
              <a:rPr lang="pt-BR" dirty="0"/>
              <a:t>+</a:t>
            </a:r>
            <a:r>
              <a:rPr lang="pt-BR" i="1" dirty="0"/>
              <a:t>x</a:t>
            </a:r>
            <a:r>
              <a:rPr lang="pt-BR" baseline="30000" dirty="0"/>
              <a:t>2</a:t>
            </a:r>
            <a:r>
              <a:rPr lang="pt-BR" dirty="0"/>
              <a:t>+</a:t>
            </a:r>
            <a:r>
              <a:rPr lang="pt-BR" i="1" dirty="0"/>
              <a:t>x</a:t>
            </a:r>
          </a:p>
          <a:p>
            <a:pPr lvl="1"/>
            <a:r>
              <a:rPr lang="en-US" dirty="0"/>
              <a:t>Can now reduce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using the polynomial division method we learned in school</a:t>
            </a:r>
          </a:p>
          <a:p>
            <a:pPr lvl="1"/>
            <a:r>
              <a:rPr lang="en-US" dirty="0"/>
              <a:t>However, it is easier to reduce each of the leading terms </a:t>
            </a: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and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 individually:</a:t>
            </a:r>
          </a:p>
          <a:p>
            <a:pPr marL="1130300" lvl="3" indent="0">
              <a:buNone/>
            </a:pPr>
            <a:r>
              <a:rPr lang="en-US" i="1" dirty="0"/>
              <a:t>x</a:t>
            </a:r>
            <a:r>
              <a:rPr lang="en-US" baseline="30000" dirty="0"/>
              <a:t>4</a:t>
            </a:r>
            <a:r>
              <a:rPr lang="en-US" dirty="0"/>
              <a:t> = 1 </a:t>
            </a:r>
            <a:r>
              <a:rPr lang="en-US" i="1" dirty="0"/>
              <a:t>·P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)+(</a:t>
            </a:r>
            <a:r>
              <a:rPr lang="en-US" i="1" dirty="0"/>
              <a:t>x</a:t>
            </a:r>
            <a:r>
              <a:rPr lang="en-US" dirty="0"/>
              <a:t>+1) </a:t>
            </a:r>
            <a:r>
              <a:rPr lang="da-DK" i="1" dirty="0"/>
              <a:t>≡ x</a:t>
            </a:r>
            <a:r>
              <a:rPr lang="da-DK" dirty="0"/>
              <a:t>+1 mod </a:t>
            </a:r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 </a:t>
            </a:r>
            <a:r>
              <a:rPr lang="da-DK" dirty="0">
                <a:solidFill>
                  <a:srgbClr val="FF0000"/>
                </a:solidFill>
              </a:rPr>
              <a:t>– not needed in this case</a:t>
            </a:r>
          </a:p>
          <a:p>
            <a:pPr marL="1130300" lvl="3" indent="0">
              <a:buNone/>
            </a:pPr>
            <a:r>
              <a:rPr lang="da-DK" i="1" dirty="0"/>
              <a:t>x</a:t>
            </a:r>
            <a:r>
              <a:rPr lang="da-DK" baseline="30000" dirty="0"/>
              <a:t>5</a:t>
            </a:r>
            <a:r>
              <a:rPr lang="da-DK" dirty="0"/>
              <a:t> </a:t>
            </a:r>
            <a:r>
              <a:rPr lang="da-DK" i="1" dirty="0"/>
              <a:t>≡ x</a:t>
            </a:r>
            <a:r>
              <a:rPr lang="da-DK" baseline="30000" dirty="0"/>
              <a:t>2</a:t>
            </a:r>
            <a:r>
              <a:rPr lang="da-DK" dirty="0"/>
              <a:t>+</a:t>
            </a:r>
            <a:r>
              <a:rPr lang="da-DK" i="1" dirty="0"/>
              <a:t>x </a:t>
            </a:r>
            <a:r>
              <a:rPr lang="da-DK" dirty="0"/>
              <a:t>mod </a:t>
            </a:r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</a:t>
            </a:r>
            <a:endParaRPr lang="da-DK" i="1" dirty="0"/>
          </a:p>
          <a:p>
            <a:pPr lvl="1"/>
            <a:r>
              <a:rPr lang="en-US" dirty="0"/>
              <a:t>Now, only have to insert the reduced expression for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 into the intermediate result </a:t>
            </a:r>
            <a:r>
              <a:rPr lang="en-US" i="1" dirty="0"/>
              <a:t>C’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):</a:t>
            </a:r>
          </a:p>
          <a:p>
            <a:pPr marL="1130300" lvl="3" indent="0">
              <a:buNone/>
            </a:pPr>
            <a:r>
              <a:rPr lang="da-DK" i="1" dirty="0"/>
              <a:t>C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 </a:t>
            </a:r>
            <a:r>
              <a:rPr lang="da-DK" i="1" dirty="0"/>
              <a:t>≡ x</a:t>
            </a:r>
            <a:r>
              <a:rPr lang="da-DK" baseline="30000" dirty="0"/>
              <a:t>5</a:t>
            </a:r>
            <a:r>
              <a:rPr lang="da-DK" dirty="0"/>
              <a:t>+</a:t>
            </a:r>
            <a:r>
              <a:rPr lang="da-DK" i="1" dirty="0"/>
              <a:t>x</a:t>
            </a:r>
            <a:r>
              <a:rPr lang="da-DK" baseline="30000" dirty="0"/>
              <a:t>3</a:t>
            </a:r>
            <a:r>
              <a:rPr lang="da-DK" dirty="0"/>
              <a:t>+</a:t>
            </a:r>
            <a:r>
              <a:rPr lang="da-DK" i="1" dirty="0"/>
              <a:t>x</a:t>
            </a:r>
            <a:r>
              <a:rPr lang="da-DK" baseline="30000" dirty="0"/>
              <a:t>2</a:t>
            </a:r>
            <a:r>
              <a:rPr lang="da-DK" dirty="0"/>
              <a:t>+</a:t>
            </a:r>
            <a:r>
              <a:rPr lang="da-DK" i="1" dirty="0"/>
              <a:t>x </a:t>
            </a:r>
            <a:r>
              <a:rPr lang="da-DK" dirty="0"/>
              <a:t>mod </a:t>
            </a:r>
            <a:r>
              <a:rPr lang="da-DK" i="1" dirty="0"/>
              <a:t>P</a:t>
            </a:r>
            <a:r>
              <a:rPr lang="da-DK" dirty="0"/>
              <a:t>(</a:t>
            </a:r>
            <a:r>
              <a:rPr lang="da-DK" i="1" dirty="0"/>
              <a:t>x</a:t>
            </a:r>
            <a:r>
              <a:rPr lang="da-DK" dirty="0"/>
              <a:t>)</a:t>
            </a:r>
          </a:p>
          <a:p>
            <a:pPr marL="1130300" lvl="3" indent="0">
              <a:buNone/>
            </a:pP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</a:t>
            </a:r>
            <a:r>
              <a:rPr lang="en-US" i="1" dirty="0"/>
              <a:t>≡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dirty="0"/>
              <a:t>)+(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</a:p>
          <a:p>
            <a:pPr marL="1130300" lvl="3" indent="0">
              <a:buNone/>
            </a:pPr>
            <a:r>
              <a:rPr lang="pt-BR" i="1" dirty="0"/>
              <a:t>A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</a:t>
            </a:r>
            <a:r>
              <a:rPr lang="pt-BR" i="1" dirty="0"/>
              <a:t>· B</a:t>
            </a:r>
            <a:r>
              <a:rPr lang="pt-BR" dirty="0"/>
              <a:t>(</a:t>
            </a:r>
            <a:r>
              <a:rPr lang="pt-BR" i="1" dirty="0"/>
              <a:t>x</a:t>
            </a:r>
            <a:r>
              <a:rPr lang="pt-BR" dirty="0"/>
              <a:t>) </a:t>
            </a:r>
            <a:r>
              <a:rPr lang="pt-BR" i="1" dirty="0"/>
              <a:t>≡ x</a:t>
            </a:r>
            <a:r>
              <a:rPr lang="pt-BR" baseline="30000" dirty="0"/>
              <a:t>3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792154189"/>
      </p:ext>
    </p:extLst>
  </p:cSld>
  <p:clrMapOvr>
    <a:masterClrMapping/>
  </p:clrMapOvr>
  <p:transition spd="slow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76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Inversion </a:t>
            </a:r>
            <a:r>
              <a:rPr lang="en-US" dirty="0" smtClean="0"/>
              <a:t>in </a:t>
            </a:r>
            <a:r>
              <a:rPr lang="en-US" i="1" dirty="0" smtClean="0"/>
              <a:t>GF</a:t>
            </a:r>
            <a:r>
              <a:rPr lang="en-US" dirty="0" smtClean="0"/>
              <a:t>(2</a:t>
            </a:r>
            <a:r>
              <a:rPr lang="en-US" i="1" baseline="30000" dirty="0" smtClean="0"/>
              <a:t>m</a:t>
            </a:r>
            <a:r>
              <a:rPr lang="en-US" dirty="0" smtClean="0"/>
              <a:t>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5355312"/>
          </a:xfrm>
        </p:spPr>
        <p:txBody>
          <a:bodyPr/>
          <a:lstStyle/>
          <a:p>
            <a:r>
              <a:rPr lang="en-US" dirty="0" smtClean="0"/>
              <a:t>Core </a:t>
            </a:r>
            <a:r>
              <a:rPr lang="en-US" dirty="0"/>
              <a:t>operation of the </a:t>
            </a:r>
            <a:r>
              <a:rPr lang="en-US" dirty="0" smtClean="0"/>
              <a:t>AES Byte </a:t>
            </a:r>
            <a:r>
              <a:rPr lang="en-US" dirty="0"/>
              <a:t>Substitution </a:t>
            </a:r>
            <a:r>
              <a:rPr lang="en-US" dirty="0" smtClean="0"/>
              <a:t>transformation (</a:t>
            </a:r>
            <a:r>
              <a:rPr lang="en-US" dirty="0" err="1" smtClean="0"/>
              <a:t>i.e</a:t>
            </a:r>
            <a:r>
              <a:rPr lang="en-US" dirty="0" smtClean="0"/>
              <a:t>, S-Boxes)</a:t>
            </a:r>
          </a:p>
          <a:p>
            <a:r>
              <a:rPr lang="en-US" dirty="0" smtClean="0"/>
              <a:t>For a given </a:t>
            </a:r>
            <a:r>
              <a:rPr lang="en-US" i="1" dirty="0" smtClean="0"/>
              <a:t>GF</a:t>
            </a:r>
            <a:r>
              <a:rPr lang="en-US" dirty="0" smtClean="0"/>
              <a:t>(2</a:t>
            </a:r>
            <a:r>
              <a:rPr lang="en-US" i="1" baseline="30000" dirty="0" smtClean="0"/>
              <a:t>m</a:t>
            </a:r>
            <a:r>
              <a:rPr lang="en-US" dirty="0" smtClean="0"/>
              <a:t>) and the corresponding irreducible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), the inverse </a:t>
            </a:r>
            <a:r>
              <a:rPr lang="en-US" i="1" dirty="0" smtClean="0"/>
              <a:t>A</a:t>
            </a:r>
            <a:r>
              <a:rPr lang="en-US" i="1" baseline="30000" dirty="0" smtClean="0"/>
              <a:t>−</a:t>
            </a:r>
            <a:r>
              <a:rPr lang="en-US" baseline="30000" dirty="0" smtClean="0"/>
              <a:t>1</a:t>
            </a:r>
            <a:r>
              <a:rPr lang="en-US" dirty="0" smtClean="0"/>
              <a:t> of a nonzero element </a:t>
            </a:r>
            <a:r>
              <a:rPr lang="en-US" i="1" dirty="0" smtClean="0"/>
              <a:t>A </a:t>
            </a:r>
            <a:r>
              <a:rPr lang="en-US" dirty="0" smtClean="0"/>
              <a:t>∈</a:t>
            </a:r>
            <a:r>
              <a:rPr lang="en-US" i="1" dirty="0" smtClean="0"/>
              <a:t> GF</a:t>
            </a:r>
            <a:r>
              <a:rPr lang="en-US" dirty="0" smtClean="0"/>
              <a:t>(2</a:t>
            </a:r>
            <a:r>
              <a:rPr lang="en-US" i="1" baseline="30000" dirty="0" smtClean="0"/>
              <a:t>m</a:t>
            </a:r>
            <a:r>
              <a:rPr lang="en-US" dirty="0" smtClean="0"/>
              <a:t>) is defined as:</a:t>
            </a:r>
          </a:p>
          <a:p>
            <a:pPr marL="757237" lvl="2" indent="0">
              <a:buNone/>
            </a:pPr>
            <a:r>
              <a:rPr lang="da-DK" i="1" dirty="0" smtClean="0"/>
              <a:t>A</a:t>
            </a:r>
            <a:r>
              <a:rPr lang="da-DK" i="1" baseline="30000" dirty="0" smtClean="0"/>
              <a:t>−</a:t>
            </a:r>
            <a:r>
              <a:rPr lang="da-DK" baseline="30000" dirty="0" smtClean="0"/>
              <a:t>1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 </a:t>
            </a:r>
            <a:r>
              <a:rPr lang="da-DK" i="1" dirty="0" smtClean="0"/>
              <a:t>· A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 = 1 mod </a:t>
            </a:r>
            <a:r>
              <a:rPr lang="da-DK" i="1" dirty="0" smtClean="0"/>
              <a:t>P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</a:t>
            </a:r>
            <a:endParaRPr lang="da-DK" i="1" dirty="0" smtClean="0"/>
          </a:p>
          <a:p>
            <a:r>
              <a:rPr lang="en-US" dirty="0" smtClean="0"/>
              <a:t>For small fields (i.e., 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 2</a:t>
            </a:r>
            <a:r>
              <a:rPr lang="en-US" baseline="30000" dirty="0" smtClean="0"/>
              <a:t>16</a:t>
            </a:r>
            <a:r>
              <a:rPr lang="en-US" dirty="0" smtClean="0"/>
              <a:t> elements), </a:t>
            </a:r>
            <a:r>
              <a:rPr lang="en-US" u="sng" dirty="0" smtClean="0">
                <a:solidFill>
                  <a:srgbClr val="FF0000"/>
                </a:solidFill>
              </a:rPr>
              <a:t>inverse</a:t>
            </a:r>
            <a:r>
              <a:rPr lang="en-US" dirty="0" smtClean="0"/>
              <a:t> lookup tables (</a:t>
            </a:r>
            <a:r>
              <a:rPr lang="en-US" i="1" dirty="0" err="1" smtClean="0">
                <a:solidFill>
                  <a:srgbClr val="FF0000"/>
                </a:solidFill>
              </a:rPr>
              <a:t>Inv.S</a:t>
            </a:r>
            <a:r>
              <a:rPr lang="en-US" i="1" dirty="0" smtClean="0">
                <a:solidFill>
                  <a:srgbClr val="FF0000"/>
                </a:solidFill>
              </a:rPr>
              <a:t>-Box</a:t>
            </a:r>
            <a:r>
              <a:rPr lang="en-US" dirty="0" smtClean="0"/>
              <a:t>) which contain the precomputed inverses of all field elements are often used</a:t>
            </a:r>
          </a:p>
          <a:p>
            <a:pPr lvl="1"/>
            <a:r>
              <a:rPr lang="en-US" dirty="0" err="1" smtClean="0"/>
              <a:t>Inv.S</a:t>
            </a:r>
            <a:r>
              <a:rPr lang="en-US" dirty="0" smtClean="0"/>
              <a:t>-Box can’t be directly </a:t>
            </a:r>
            <a:r>
              <a:rPr lang="en-US" dirty="0" err="1" smtClean="0"/>
              <a:t>drived</a:t>
            </a:r>
            <a:r>
              <a:rPr lang="en-US" dirty="0" smtClean="0"/>
              <a:t> from S-Box!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Can verify that </a:t>
            </a:r>
            <a:r>
              <a:rPr lang="en-US" dirty="0" err="1" smtClean="0"/>
              <a:t>Inv.S</a:t>
            </a:r>
            <a:r>
              <a:rPr lang="en-US" dirty="0" smtClean="0"/>
              <a:t>-Box(</a:t>
            </a:r>
            <a:r>
              <a:rPr lang="da-DK" i="1" dirty="0" smtClean="0"/>
              <a:t>A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)) = </a:t>
            </a:r>
            <a:r>
              <a:rPr lang="da-DK" i="1" dirty="0" smtClean="0"/>
              <a:t>A</a:t>
            </a:r>
            <a:r>
              <a:rPr lang="da-DK" i="1" baseline="30000" dirty="0" smtClean="0"/>
              <a:t>−</a:t>
            </a:r>
            <a:r>
              <a:rPr lang="da-DK" baseline="30000" dirty="0" smtClean="0"/>
              <a:t>1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 by showing that </a:t>
            </a:r>
            <a:r>
              <a:rPr lang="da-DK" i="1" dirty="0" smtClean="0"/>
              <a:t>A</a:t>
            </a:r>
            <a:r>
              <a:rPr lang="da-DK" i="1" baseline="30000" dirty="0" smtClean="0"/>
              <a:t>−</a:t>
            </a:r>
            <a:r>
              <a:rPr lang="da-DK" baseline="30000" dirty="0" smtClean="0"/>
              <a:t>1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 </a:t>
            </a:r>
            <a:r>
              <a:rPr lang="da-DK" i="1" dirty="0" smtClean="0"/>
              <a:t>· A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 = 1 mod </a:t>
            </a:r>
            <a:r>
              <a:rPr lang="da-DK" i="1" dirty="0" smtClean="0"/>
              <a:t>P</a:t>
            </a:r>
            <a:r>
              <a:rPr lang="da-DK" dirty="0" smtClean="0"/>
              <a:t>(</a:t>
            </a:r>
            <a:r>
              <a:rPr lang="da-DK" i="1" dirty="0" smtClean="0"/>
              <a:t>x</a:t>
            </a:r>
            <a:r>
              <a:rPr lang="da-DK" dirty="0" smtClean="0"/>
              <a:t>)</a:t>
            </a:r>
          </a:p>
          <a:p>
            <a:r>
              <a:rPr lang="en-US" dirty="0" smtClean="0"/>
              <a:t>An alternative to using lookup tables is to use the extended Euclidean algorithm (</a:t>
            </a:r>
            <a:r>
              <a:rPr lang="en-US" i="1" dirty="0" smtClean="0"/>
              <a:t>more later!</a:t>
            </a:r>
            <a:r>
              <a:rPr lang="en-US" dirty="0" smtClean="0"/>
              <a:t>)</a:t>
            </a:r>
            <a:endParaRPr lang="da-DK" i="1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100928"/>
            <a:ext cx="3498196" cy="256032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4" name="Straight Arrow Connector 3"/>
          <p:cNvCxnSpPr/>
          <p:nvPr/>
        </p:nvCxnSpPr>
        <p:spPr bwMode="auto">
          <a:xfrm>
            <a:off x="6228184" y="2748960"/>
            <a:ext cx="706016" cy="320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14570464"/>
      </p:ext>
    </p:extLst>
  </p:cSld>
  <p:clrMapOvr>
    <a:masterClrMapping/>
  </p:clrMapOvr>
  <p:transition spd="slow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77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MixColumn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4185761"/>
          </a:xfrm>
        </p:spPr>
        <p:txBody>
          <a:bodyPr/>
          <a:lstStyle/>
          <a:p>
            <a:r>
              <a:rPr lang="en-US" dirty="0"/>
              <a:t>Multiplication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is the core operation of the </a:t>
            </a:r>
            <a:r>
              <a:rPr lang="en-US" dirty="0" err="1"/>
              <a:t>MixColumn</a:t>
            </a:r>
            <a:r>
              <a:rPr lang="en-US" dirty="0"/>
              <a:t> transformation of </a:t>
            </a:r>
            <a:r>
              <a:rPr lang="en-US" dirty="0" smtClean="0"/>
              <a:t>AES</a:t>
            </a:r>
          </a:p>
          <a:p>
            <a:r>
              <a:rPr lang="en-US" dirty="0" smtClean="0"/>
              <a:t>Computed as follows:</a:t>
            </a:r>
          </a:p>
          <a:p>
            <a:endParaRPr lang="en-US" dirty="0"/>
          </a:p>
          <a:p>
            <a:pPr marL="1960562" lvl="5" indent="0">
              <a:buNone/>
            </a:pPr>
            <a:r>
              <a:rPr lang="en-US" dirty="0" smtClean="0"/>
              <a:t> </a:t>
            </a:r>
            <a:r>
              <a:rPr lang="en-US" i="1" dirty="0" smtClean="0"/>
              <a:t>C</a:t>
            </a:r>
            <a:r>
              <a:rPr lang="en-US" dirty="0" smtClean="0"/>
              <a:t> = 		         </a:t>
            </a:r>
            <a:r>
              <a:rPr lang="en-US" dirty="0" smtClean="0">
                <a:sym typeface="Symbol" panose="05050102010706020507" pitchFamily="18" charset="2"/>
              </a:rPr>
              <a:t> </a:t>
            </a:r>
            <a:r>
              <a:rPr lang="en-US" i="1" dirty="0" smtClean="0"/>
              <a:t>B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379412" lvl="1" indent="0">
              <a:buNone/>
            </a:pPr>
            <a:r>
              <a:rPr lang="en-US" dirty="0" smtClean="0"/>
              <a:t>where </a:t>
            </a:r>
            <a:r>
              <a:rPr lang="en-US" i="1" dirty="0" smtClean="0"/>
              <a:t>C</a:t>
            </a:r>
            <a:r>
              <a:rPr lang="en-US" dirty="0" smtClean="0"/>
              <a:t> is the </a:t>
            </a:r>
            <a:r>
              <a:rPr lang="en-US" u="sng" dirty="0" smtClean="0">
                <a:solidFill>
                  <a:srgbClr val="FF0000"/>
                </a:solidFill>
              </a:rPr>
              <a:t>output</a:t>
            </a:r>
            <a:r>
              <a:rPr lang="en-US" dirty="0" smtClean="0"/>
              <a:t> of the </a:t>
            </a:r>
            <a:r>
              <a:rPr lang="en-US" dirty="0" err="1" smtClean="0"/>
              <a:t>MixCloumn</a:t>
            </a:r>
            <a:r>
              <a:rPr lang="en-US" dirty="0" smtClean="0"/>
              <a:t> step, and </a:t>
            </a:r>
            <a:r>
              <a:rPr lang="en-US" i="1" dirty="0" smtClean="0"/>
              <a:t>B</a:t>
            </a:r>
            <a:r>
              <a:rPr lang="en-US" dirty="0" smtClean="0"/>
              <a:t> is the </a:t>
            </a:r>
            <a:r>
              <a:rPr lang="en-US" u="sng" dirty="0" smtClean="0">
                <a:solidFill>
                  <a:srgbClr val="FF0000"/>
                </a:solidFill>
              </a:rPr>
              <a:t>input</a:t>
            </a:r>
            <a:r>
              <a:rPr lang="en-US" dirty="0" smtClean="0"/>
              <a:t> to the </a:t>
            </a:r>
            <a:r>
              <a:rPr lang="en-US" dirty="0" err="1" smtClean="0"/>
              <a:t>MixColumn</a:t>
            </a:r>
            <a:r>
              <a:rPr lang="en-US" dirty="0" smtClean="0"/>
              <a:t> step. Recall that the multiplication uses the following 2 steps:</a:t>
            </a:r>
            <a:endParaRPr lang="en-US" dirty="0"/>
          </a:p>
          <a:p>
            <a:pPr lvl="2"/>
            <a:r>
              <a:rPr lang="en-US" b="1" u="sng" dirty="0"/>
              <a:t>First step:</a:t>
            </a:r>
            <a:r>
              <a:rPr lang="en-US" dirty="0"/>
              <a:t> two elements of </a:t>
            </a:r>
            <a:r>
              <a:rPr lang="en-US" i="1" dirty="0" smtClean="0"/>
              <a:t>GF</a:t>
            </a:r>
            <a:r>
              <a:rPr lang="en-US" dirty="0" smtClean="0"/>
              <a:t>(2</a:t>
            </a:r>
            <a:r>
              <a:rPr lang="en-US" i="1" baseline="30000" dirty="0" smtClean="0"/>
              <a:t>8</a:t>
            </a:r>
            <a:r>
              <a:rPr lang="en-US" dirty="0" smtClean="0"/>
              <a:t>) </a:t>
            </a:r>
            <a:r>
              <a:rPr lang="en-US" dirty="0"/>
              <a:t>are multiplied using standard polynomial multiplication </a:t>
            </a:r>
            <a:r>
              <a:rPr lang="en-US" dirty="0" smtClean="0"/>
              <a:t>rule but w.r.t. </a:t>
            </a:r>
            <a:r>
              <a:rPr lang="en-US" i="1" dirty="0" smtClean="0"/>
              <a:t>GF</a:t>
            </a:r>
            <a:r>
              <a:rPr lang="en-US" dirty="0" smtClean="0"/>
              <a:t>(2)</a:t>
            </a:r>
          </a:p>
          <a:p>
            <a:pPr lvl="2"/>
            <a:r>
              <a:rPr lang="en-US" b="1" u="sng" dirty="0"/>
              <a:t>Second step:</a:t>
            </a:r>
            <a:r>
              <a:rPr lang="en-US" dirty="0"/>
              <a:t> perform </a:t>
            </a:r>
            <a:r>
              <a:rPr lang="en-US" i="1" dirty="0"/>
              <a:t>modulo reduction</a:t>
            </a:r>
            <a:r>
              <a:rPr lang="en-US" dirty="0"/>
              <a:t> for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(i.e., consider only the remainder after the irreducible </a:t>
            </a:r>
            <a:r>
              <a:rPr lang="en-US" dirty="0" smtClean="0"/>
              <a:t>polynomial </a:t>
            </a:r>
            <a:r>
              <a:rPr lang="en-US" b="1" i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dirty="0">
                <a:solidFill>
                  <a:srgbClr val="FF0000"/>
                </a:solidFill>
              </a:rPr>
              <a:t>) = 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</a:rPr>
              <a:t>8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i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</a:t>
            </a:r>
            <a:r>
              <a:rPr lang="en-US" dirty="0"/>
              <a:t>division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41" r="25209"/>
          <a:stretch/>
        </p:blipFill>
        <p:spPr>
          <a:xfrm>
            <a:off x="2771800" y="1628800"/>
            <a:ext cx="158417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53223"/>
      </p:ext>
    </p:extLst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78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MixColumn</a:t>
            </a:r>
            <a:r>
              <a:rPr lang="en-US" dirty="0" smtClean="0"/>
              <a:t> (Continued)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5047536"/>
          </a:xfrm>
        </p:spPr>
        <p:txBody>
          <a:bodyPr/>
          <a:lstStyle/>
          <a:p>
            <a:r>
              <a:rPr lang="en-US" b="1" u="sng" dirty="0" smtClean="0"/>
              <a:t>Example (1):</a:t>
            </a:r>
            <a:r>
              <a:rPr lang="en-US" dirty="0" smtClean="0"/>
              <a:t> </a:t>
            </a:r>
            <a:r>
              <a:rPr lang="en-US" dirty="0" smtClean="0"/>
              <a:t>Assume </a:t>
            </a:r>
            <a:r>
              <a:rPr lang="en-US" dirty="0"/>
              <a:t>that </a:t>
            </a:r>
            <a:r>
              <a:rPr lang="en-US" dirty="0" smtClean="0"/>
              <a:t>the input </a:t>
            </a:r>
            <a:r>
              <a:rPr lang="en-US" dirty="0"/>
              <a:t>state to the </a:t>
            </a:r>
            <a:r>
              <a:rPr lang="en-US" dirty="0" err="1"/>
              <a:t>MixColumn</a:t>
            </a:r>
            <a:r>
              <a:rPr lang="en-US" dirty="0"/>
              <a:t> </a:t>
            </a:r>
            <a:r>
              <a:rPr lang="en-US" dirty="0" smtClean="0"/>
              <a:t>step is </a:t>
            </a:r>
            <a:r>
              <a:rPr lang="en-US" i="1" dirty="0" smtClean="0"/>
              <a:t>B </a:t>
            </a:r>
            <a:r>
              <a:rPr lang="en-US" dirty="0"/>
              <a:t>= (25</a:t>
            </a:r>
            <a:r>
              <a:rPr lang="en-US" i="1" dirty="0"/>
              <a:t>,</a:t>
            </a:r>
            <a:r>
              <a:rPr lang="en-US" dirty="0"/>
              <a:t>25</a:t>
            </a:r>
            <a:r>
              <a:rPr lang="en-US" i="1" dirty="0"/>
              <a:t>, . . . ,</a:t>
            </a:r>
            <a:r>
              <a:rPr lang="en-US" dirty="0" smtClean="0"/>
              <a:t>25)</a:t>
            </a:r>
            <a:r>
              <a:rPr lang="en-US" baseline="-25000" dirty="0" smtClean="0"/>
              <a:t>16</a:t>
            </a:r>
            <a:r>
              <a:rPr lang="en-US" dirty="0" smtClean="0"/>
              <a:t>, find the output </a:t>
            </a:r>
            <a:r>
              <a:rPr lang="en-US" dirty="0"/>
              <a:t>state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MixColumn</a:t>
            </a:r>
            <a:r>
              <a:rPr lang="en-US" dirty="0"/>
              <a:t> </a:t>
            </a:r>
            <a:r>
              <a:rPr lang="en-US" dirty="0" smtClean="0"/>
              <a:t>step, </a:t>
            </a:r>
            <a:r>
              <a:rPr lang="en-US" i="1" dirty="0" smtClean="0"/>
              <a:t>C</a:t>
            </a:r>
            <a:endParaRPr lang="en-US" baseline="-25000" dirty="0" smtClean="0"/>
          </a:p>
          <a:p>
            <a:r>
              <a:rPr lang="en-US" b="1" u="sng" dirty="0" smtClean="0"/>
              <a:t>Solution:</a:t>
            </a:r>
            <a:endParaRPr lang="en-US" dirty="0" smtClean="0"/>
          </a:p>
          <a:p>
            <a:pPr marL="379412" lvl="1" indent="0">
              <a:buNone/>
            </a:pPr>
            <a:r>
              <a:rPr lang="en-US" dirty="0" smtClean="0"/>
              <a:t>Only </a:t>
            </a:r>
            <a:r>
              <a:rPr lang="en-US" dirty="0"/>
              <a:t>two multiplications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 have to be </a:t>
            </a:r>
            <a:r>
              <a:rPr lang="en-US" dirty="0" smtClean="0"/>
              <a:t>done; 02 </a:t>
            </a:r>
            <a:r>
              <a:rPr lang="en-US" i="1" dirty="0"/>
              <a:t>· </a:t>
            </a:r>
            <a:r>
              <a:rPr lang="en-US" dirty="0"/>
              <a:t>25 and 03 </a:t>
            </a:r>
            <a:r>
              <a:rPr lang="en-US" i="1" dirty="0"/>
              <a:t>· </a:t>
            </a:r>
            <a:r>
              <a:rPr lang="en-US" dirty="0" smtClean="0"/>
              <a:t>25</a:t>
            </a:r>
          </a:p>
          <a:p>
            <a:pPr marL="379412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>
                <a:sym typeface="Symbol" panose="05050102010706020507" pitchFamily="18" charset="2"/>
              </a:rPr>
              <a:t>	</a:t>
            </a:r>
            <a:r>
              <a:rPr lang="en-US" dirty="0" smtClean="0"/>
              <a:t>02 </a:t>
            </a:r>
            <a:r>
              <a:rPr lang="en-US" i="1" dirty="0"/>
              <a:t>· </a:t>
            </a:r>
            <a:r>
              <a:rPr lang="en-US" dirty="0"/>
              <a:t>25 = </a:t>
            </a:r>
            <a:r>
              <a:rPr lang="en-US" i="1" dirty="0"/>
              <a:t>x ·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6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endParaRPr lang="en-US" i="1" dirty="0"/>
          </a:p>
          <a:p>
            <a:pPr marL="379412" lvl="1" indent="0">
              <a:buNone/>
            </a:pPr>
            <a:r>
              <a:rPr lang="en-US" dirty="0" smtClean="0"/>
              <a:t>	03 </a:t>
            </a:r>
            <a:r>
              <a:rPr lang="en-US" i="1" dirty="0"/>
              <a:t>· </a:t>
            </a:r>
            <a:r>
              <a:rPr lang="en-US" dirty="0"/>
              <a:t>25 = (</a:t>
            </a:r>
            <a:r>
              <a:rPr lang="en-US" i="1" dirty="0"/>
              <a:t>x</a:t>
            </a:r>
            <a:r>
              <a:rPr lang="en-US" dirty="0"/>
              <a:t>+1) </a:t>
            </a:r>
            <a:r>
              <a:rPr lang="en-US" i="1" dirty="0"/>
              <a:t>·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</a:t>
            </a:r>
            <a:r>
              <a:rPr lang="en-US" dirty="0" smtClean="0"/>
              <a:t>) =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baseline="30000" dirty="0"/>
              <a:t>6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dirty="0"/>
              <a:t>)+(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+1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baseline="30000" dirty="0" smtClean="0"/>
              <a:t>6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r>
              <a:rPr lang="en-US" baseline="30000" dirty="0" smtClean="0"/>
              <a:t>5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</a:t>
            </a:r>
            <a:r>
              <a:rPr lang="en-US" i="1" dirty="0" smtClean="0"/>
              <a:t>x</a:t>
            </a:r>
            <a:r>
              <a:rPr lang="en-US" dirty="0" smtClean="0"/>
              <a:t>+1</a:t>
            </a:r>
            <a:endParaRPr lang="en-US" i="1" dirty="0"/>
          </a:p>
          <a:p>
            <a:pPr marL="379412" lvl="1" indent="0">
              <a:buNone/>
            </a:pPr>
            <a:r>
              <a:rPr lang="en-US" dirty="0" smtClean="0"/>
              <a:t>Both </a:t>
            </a:r>
            <a:r>
              <a:rPr lang="en-US" dirty="0"/>
              <a:t>intermediate values have a degree smaller than </a:t>
            </a:r>
            <a:r>
              <a:rPr lang="en-US" dirty="0" smtClean="0"/>
              <a:t>8 </a:t>
            </a: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no </a:t>
            </a:r>
            <a:r>
              <a:rPr lang="en-US" dirty="0"/>
              <a:t>modular </a:t>
            </a:r>
            <a:r>
              <a:rPr lang="en-US" dirty="0" smtClean="0"/>
              <a:t>reduction is necessary</a:t>
            </a:r>
            <a:endParaRPr lang="en-US" dirty="0"/>
          </a:p>
          <a:p>
            <a:pPr marL="379412" lvl="1" indent="0">
              <a:buNone/>
            </a:pPr>
            <a:r>
              <a:rPr lang="en-US" dirty="0"/>
              <a:t>The output bytes of </a:t>
            </a:r>
            <a:r>
              <a:rPr lang="en-US" i="1" dirty="0"/>
              <a:t>C </a:t>
            </a:r>
            <a:r>
              <a:rPr lang="en-US" dirty="0"/>
              <a:t>result from the following addition in </a:t>
            </a:r>
            <a:r>
              <a:rPr lang="en-US" i="1" dirty="0"/>
              <a:t>GF</a:t>
            </a:r>
            <a:r>
              <a:rPr lang="en-US" dirty="0"/>
              <a:t>(2</a:t>
            </a:r>
            <a:r>
              <a:rPr lang="en-US" baseline="30000" dirty="0"/>
              <a:t>8</a:t>
            </a:r>
            <a:r>
              <a:rPr lang="en-US" dirty="0"/>
              <a:t>):</a:t>
            </a:r>
          </a:p>
          <a:p>
            <a:pPr marL="757237" lvl="2" indent="0">
              <a:buNone/>
            </a:pPr>
            <a:r>
              <a:rPr lang="en-US" dirty="0" smtClean="0"/>
              <a:t>02 </a:t>
            </a:r>
            <a:r>
              <a:rPr lang="en-US" i="1" dirty="0"/>
              <a:t>· </a:t>
            </a:r>
            <a:r>
              <a:rPr lang="en-US" dirty="0"/>
              <a:t>25 = </a:t>
            </a:r>
            <a:r>
              <a:rPr lang="en-US" i="1" dirty="0"/>
              <a:t>x</a:t>
            </a:r>
            <a:r>
              <a:rPr lang="en-US" baseline="30000" dirty="0"/>
              <a:t>6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 </a:t>
            </a:r>
            <a:r>
              <a:rPr lang="en-US" i="1" dirty="0"/>
              <a:t>x</a:t>
            </a:r>
          </a:p>
          <a:p>
            <a:pPr marL="757237" lvl="2" indent="0">
              <a:buNone/>
            </a:pPr>
            <a:r>
              <a:rPr lang="en-US" dirty="0"/>
              <a:t>03 </a:t>
            </a:r>
            <a:r>
              <a:rPr lang="en-US" i="1" dirty="0"/>
              <a:t>· </a:t>
            </a:r>
            <a:r>
              <a:rPr lang="en-US" dirty="0"/>
              <a:t>25 = </a:t>
            </a:r>
            <a:r>
              <a:rPr lang="en-US" i="1" dirty="0"/>
              <a:t>x</a:t>
            </a:r>
            <a:r>
              <a:rPr lang="en-US" baseline="30000" dirty="0"/>
              <a:t>6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30000" dirty="0"/>
              <a:t>3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i="1" dirty="0" smtClean="0"/>
              <a:t>x</a:t>
            </a:r>
            <a:r>
              <a:rPr lang="en-US" dirty="0" smtClean="0"/>
              <a:t>+1</a:t>
            </a:r>
            <a:endParaRPr lang="en-US" dirty="0"/>
          </a:p>
          <a:p>
            <a:pPr marL="757237" lvl="2" indent="0">
              <a:buNone/>
            </a:pPr>
            <a:r>
              <a:rPr lang="en-US" dirty="0"/>
              <a:t>01 </a:t>
            </a:r>
            <a:r>
              <a:rPr lang="en-US" i="1" dirty="0"/>
              <a:t>· </a:t>
            </a:r>
            <a:r>
              <a:rPr lang="en-US" dirty="0"/>
              <a:t>25 =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+1</a:t>
            </a:r>
            <a:endParaRPr lang="en-US" dirty="0"/>
          </a:p>
          <a:p>
            <a:pPr marL="757237" lvl="2" indent="0">
              <a:buNone/>
            </a:pPr>
            <a:r>
              <a:rPr lang="en-US" dirty="0"/>
              <a:t>01 </a:t>
            </a:r>
            <a:r>
              <a:rPr lang="en-US" i="1" dirty="0"/>
              <a:t>· </a:t>
            </a:r>
            <a:r>
              <a:rPr lang="en-US" dirty="0"/>
              <a:t>25 =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 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+1</a:t>
            </a:r>
            <a:endParaRPr lang="en-US" dirty="0"/>
          </a:p>
          <a:p>
            <a:pPr marL="379412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i="1" dirty="0" smtClean="0"/>
              <a:t>C</a:t>
            </a:r>
            <a:r>
              <a:rPr lang="en-US" i="1" baseline="-25000" dirty="0" smtClean="0"/>
              <a:t>i</a:t>
            </a:r>
            <a:r>
              <a:rPr lang="en-US" i="1" dirty="0" smtClean="0"/>
              <a:t> </a:t>
            </a:r>
            <a:r>
              <a:rPr lang="en-US" dirty="0"/>
              <a:t>= </a:t>
            </a:r>
            <a:r>
              <a:rPr lang="en-US" i="1" dirty="0"/>
              <a:t>x</a:t>
            </a:r>
            <a:r>
              <a:rPr lang="en-US" baseline="30000" dirty="0"/>
              <a:t>5</a:t>
            </a:r>
            <a:r>
              <a:rPr lang="en-US" dirty="0"/>
              <a:t>+ </a:t>
            </a:r>
            <a:r>
              <a:rPr lang="en-US" i="1" dirty="0"/>
              <a:t>x</a:t>
            </a:r>
            <a:r>
              <a:rPr lang="en-US" baseline="30000" dirty="0"/>
              <a:t>2</a:t>
            </a:r>
            <a:r>
              <a:rPr lang="en-US" dirty="0"/>
              <a:t>+ </a:t>
            </a:r>
            <a:r>
              <a:rPr lang="en-US" dirty="0" smtClean="0"/>
              <a:t>1, where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= 0</a:t>
            </a:r>
            <a:r>
              <a:rPr lang="en-US" i="1" dirty="0"/>
              <a:t>, . . . , </a:t>
            </a:r>
            <a:r>
              <a:rPr lang="en-US" dirty="0" smtClean="0"/>
              <a:t>15</a:t>
            </a:r>
          </a:p>
          <a:p>
            <a:pPr marL="379412" lvl="1" indent="0">
              <a:buNone/>
            </a:pPr>
            <a:r>
              <a:rPr lang="en-US" dirty="0" smtClean="0">
                <a:sym typeface="Symbol" panose="05050102010706020507" pitchFamily="18" charset="2"/>
              </a:rPr>
              <a:t> </a:t>
            </a:r>
            <a:r>
              <a:rPr lang="en-US" dirty="0" smtClean="0"/>
              <a:t>Output </a:t>
            </a:r>
            <a:r>
              <a:rPr lang="en-US" dirty="0"/>
              <a:t>state </a:t>
            </a:r>
            <a:r>
              <a:rPr lang="en-US" i="1" dirty="0"/>
              <a:t>C </a:t>
            </a:r>
            <a:r>
              <a:rPr lang="en-US" dirty="0"/>
              <a:t>= (25</a:t>
            </a:r>
            <a:r>
              <a:rPr lang="en-US" i="1" dirty="0"/>
              <a:t>,</a:t>
            </a:r>
            <a:r>
              <a:rPr lang="en-US" dirty="0"/>
              <a:t>25</a:t>
            </a:r>
            <a:r>
              <a:rPr lang="en-US" i="1" dirty="0"/>
              <a:t>, . . . ,</a:t>
            </a:r>
            <a:r>
              <a:rPr lang="en-US" dirty="0"/>
              <a:t>25)</a:t>
            </a:r>
            <a:r>
              <a:rPr lang="en-US" baseline="-25000" dirty="0"/>
              <a:t>16</a:t>
            </a:r>
            <a:endParaRPr lang="en-US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311096998"/>
      </p:ext>
    </p:extLst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0E906ED-E0CD-4248-929E-80F24828DF29}" type="slidenum">
              <a:rPr lang="de-DE" altLang="en-US" sz="900" smtClean="0">
                <a:solidFill>
                  <a:srgbClr val="394073"/>
                </a:solidFill>
              </a:rPr>
              <a:pPr/>
              <a:t>79</a:t>
            </a:fld>
            <a:r>
              <a:rPr lang="de-DE" altLang="en-US" sz="900" dirty="0" smtClean="0">
                <a:solidFill>
                  <a:srgbClr val="394073"/>
                </a:solidFill>
              </a:rPr>
              <a:t>/79</a:t>
            </a:r>
            <a:endParaRPr lang="de-DE" altLang="en-US" sz="900" dirty="0">
              <a:solidFill>
                <a:srgbClr val="394073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</a:t>
            </a:r>
            <a:r>
              <a:rPr lang="en-US" dirty="0" err="1" smtClean="0"/>
              <a:t>MixColumn</a:t>
            </a:r>
            <a:r>
              <a:rPr lang="en-US" dirty="0" smtClean="0"/>
              <a:t> (Continued)</a:t>
            </a:r>
            <a:endParaRPr lang="de-DE" altLang="en-US" dirty="0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132" y="1064344"/>
            <a:ext cx="8749356" cy="1292662"/>
          </a:xfrm>
        </p:spPr>
        <p:txBody>
          <a:bodyPr/>
          <a:lstStyle/>
          <a:p>
            <a:r>
              <a:rPr lang="en-US" b="1" u="sng" dirty="0" smtClean="0"/>
              <a:t>Example (2):</a:t>
            </a:r>
            <a:r>
              <a:rPr lang="en-US" dirty="0" smtClean="0"/>
              <a:t> </a:t>
            </a:r>
            <a:r>
              <a:rPr lang="en-US" dirty="0" smtClean="0"/>
              <a:t>Assume </a:t>
            </a:r>
            <a:r>
              <a:rPr lang="en-US" dirty="0"/>
              <a:t>that </a:t>
            </a:r>
            <a:r>
              <a:rPr lang="en-US" dirty="0" smtClean="0"/>
              <a:t>the </a:t>
            </a:r>
            <a:r>
              <a:rPr lang="en-US" dirty="0" smtClean="0"/>
              <a:t>first column of the input </a:t>
            </a:r>
            <a:r>
              <a:rPr lang="en-US" dirty="0"/>
              <a:t>state to the </a:t>
            </a:r>
            <a:r>
              <a:rPr lang="en-US" dirty="0" err="1"/>
              <a:t>MixColumn</a:t>
            </a:r>
            <a:r>
              <a:rPr lang="en-US" dirty="0"/>
              <a:t> </a:t>
            </a:r>
            <a:r>
              <a:rPr lang="en-US" dirty="0" smtClean="0"/>
              <a:t>step is </a:t>
            </a:r>
            <a:r>
              <a:rPr lang="en-US" i="1" dirty="0" smtClean="0"/>
              <a:t>B </a:t>
            </a:r>
            <a:r>
              <a:rPr lang="en-US" dirty="0"/>
              <a:t>= </a:t>
            </a:r>
            <a:r>
              <a:rPr lang="en-US" dirty="0" smtClean="0"/>
              <a:t>(D4,BF,5D,30)</a:t>
            </a:r>
            <a:r>
              <a:rPr lang="en-US" baseline="-25000" dirty="0" smtClean="0"/>
              <a:t>16</a:t>
            </a:r>
            <a:r>
              <a:rPr lang="en-US" dirty="0" smtClean="0"/>
              <a:t>, find the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element of the corresponding column of the output </a:t>
            </a:r>
            <a:r>
              <a:rPr lang="en-US" dirty="0"/>
              <a:t>state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/>
              <a:t>MixColumn</a:t>
            </a:r>
            <a:r>
              <a:rPr lang="en-US" dirty="0"/>
              <a:t> </a:t>
            </a:r>
            <a:r>
              <a:rPr lang="en-US" dirty="0" smtClean="0"/>
              <a:t>step</a:t>
            </a:r>
            <a:endParaRPr lang="en-US" baseline="-25000" dirty="0" smtClean="0"/>
          </a:p>
          <a:p>
            <a:r>
              <a:rPr lang="en-US" b="1" u="sng" dirty="0" smtClean="0"/>
              <a:t>Solution</a:t>
            </a:r>
            <a:r>
              <a:rPr lang="en-US" b="1" u="sng" dirty="0" smtClean="0"/>
              <a:t>:</a:t>
            </a:r>
            <a:endParaRPr lang="en-US" dirty="0" smtClean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411413" y="6524625"/>
            <a:ext cx="4321175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Understanding Cryptography by Christof </a:t>
            </a:r>
            <a:r>
              <a:rPr lang="en-US" altLang="en-US" dirty="0" err="1"/>
              <a:t>Paar</a:t>
            </a:r>
            <a:r>
              <a:rPr lang="en-US" altLang="en-US" dirty="0"/>
              <a:t> and Jan Pelzl</a:t>
            </a:r>
            <a:endParaRPr lang="de-DE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64" y="2676872"/>
            <a:ext cx="853407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91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471488" y="322263"/>
            <a:ext cx="8204200" cy="515937"/>
          </a:xfrm>
        </p:spPr>
        <p:txBody>
          <a:bodyPr/>
          <a:lstStyle/>
          <a:p>
            <a:pPr>
              <a:buFont typeface="Webdings" panose="05030102010509060703" pitchFamily="18" charset="2"/>
              <a:buNone/>
            </a:pPr>
            <a:r>
              <a:rPr lang="de-DE" altLang="en-US" sz="2800" dirty="0"/>
              <a:t>Outline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9750" y="1268760"/>
            <a:ext cx="7394575" cy="4539704"/>
          </a:xfrm>
          <a:noFill/>
        </p:spPr>
        <p:txBody>
          <a:bodyPr/>
          <a:lstStyle/>
          <a:p>
            <a:r>
              <a:rPr lang="en-US" altLang="en-US" sz="2000" dirty="0"/>
              <a:t>Intro to block ciphers</a:t>
            </a:r>
          </a:p>
          <a:p>
            <a:r>
              <a:rPr lang="en-US" altLang="en-US" sz="2000" dirty="0">
                <a:solidFill>
                  <a:srgbClr val="FF0000"/>
                </a:solidFill>
              </a:rPr>
              <a:t>Examples of block ciphers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DES</a:t>
            </a:r>
          </a:p>
          <a:p>
            <a:pPr lvl="1"/>
            <a:r>
              <a:rPr lang="en-US" altLang="en-US" sz="2000" dirty="0"/>
              <a:t>3DES</a:t>
            </a:r>
          </a:p>
          <a:p>
            <a:pPr lvl="1"/>
            <a:r>
              <a:rPr lang="en-US" altLang="en-US" sz="2000" dirty="0"/>
              <a:t>AES</a:t>
            </a:r>
          </a:p>
          <a:p>
            <a:r>
              <a:rPr lang="en-US" altLang="en-US" sz="2000" dirty="0"/>
              <a:t>Block cipher modes</a:t>
            </a:r>
          </a:p>
          <a:p>
            <a:pPr lvl="1"/>
            <a:r>
              <a:rPr lang="en-US" altLang="en-US" sz="2000" dirty="0"/>
              <a:t>ECB</a:t>
            </a:r>
          </a:p>
          <a:p>
            <a:pPr lvl="1"/>
            <a:r>
              <a:rPr lang="en-US" altLang="en-US" sz="2000" dirty="0"/>
              <a:t>CBC</a:t>
            </a:r>
          </a:p>
          <a:p>
            <a:pPr lvl="1"/>
            <a:r>
              <a:rPr lang="en-US" altLang="en-US" sz="2000" dirty="0"/>
              <a:t>CTR</a:t>
            </a:r>
          </a:p>
          <a:p>
            <a:r>
              <a:rPr lang="en-US" altLang="en-US" sz="2000" dirty="0"/>
              <a:t>Integrity</a:t>
            </a:r>
          </a:p>
        </p:txBody>
      </p:sp>
      <p:sp>
        <p:nvSpPr>
          <p:cNvPr id="21509" name="Foliennummernplatzhalt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7B703A-E3D4-4BFF-BE51-999369158F57}" type="slidenum">
              <a:rPr lang="de-DE" altLang="en-US" smtClean="0">
                <a:solidFill>
                  <a:srgbClr val="394073"/>
                </a:solidFill>
              </a:rPr>
              <a:pPr/>
              <a:t>8</a:t>
            </a:fld>
            <a:r>
              <a:rPr lang="de-DE" altLang="en-US" dirty="0" smtClean="0">
                <a:solidFill>
                  <a:srgbClr val="394073"/>
                </a:solidFill>
              </a:rPr>
              <a:t>/79</a:t>
            </a:r>
            <a:endParaRPr lang="de-DE" altLang="en-US" dirty="0">
              <a:solidFill>
                <a:srgbClr val="394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9371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</a:t>
            </a:r>
            <a:fld id="{40CD7F9C-E4EE-5946-BC3B-B1B1844FC4B1}" type="slidenum">
              <a:rPr lang="en-US" smtClean="0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/>
              <a:t>Data Encryption Standard (DES)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chemeClr val="hlink"/>
                </a:solidFill>
              </a:rPr>
              <a:t>DES</a:t>
            </a:r>
            <a:r>
              <a:rPr lang="en-US" sz="2800" dirty="0"/>
              <a:t> developed in 1970’s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Based on IBM’s Lucifer cipher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DES was U.S. government standard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DES development was controversial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NSA secretly involved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Design process was secret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Key length reduced from 128 to 56 bits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Subtle changes to Lucifer algorithm</a:t>
            </a:r>
          </a:p>
        </p:txBody>
      </p:sp>
    </p:spTree>
    <p:extLst>
      <p:ext uri="{BB962C8B-B14F-4D97-AF65-F5344CB8AC3E}">
        <p14:creationId xmlns:p14="http://schemas.microsoft.com/office/powerpoint/2010/main" val="3666102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4"/>
  <p:tag name="DEFAULTHEIGHT" val="319"/>
</p:tagLst>
</file>

<file path=ppt/theme/theme1.xml><?xml version="1.0" encoding="utf-8"?>
<a:theme xmlns:a="http://schemas.openxmlformats.org/drawingml/2006/main" name="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5437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Folienvorlage2">
  <a:themeElements>
    <a:clrScheme name="Folienvorlag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olienvorlag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Folienvorlage2</Template>
  <TotalTime>12285</TotalTime>
  <Words>4295</Words>
  <Application>Microsoft Office PowerPoint</Application>
  <PresentationFormat>On-screen Show (4:3)</PresentationFormat>
  <Paragraphs>903</Paragraphs>
  <Slides>79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79</vt:i4>
      </vt:variant>
    </vt:vector>
  </HeadingPairs>
  <TitlesOfParts>
    <vt:vector size="103" baseType="lpstr">
      <vt:lpstr>MS PGothic</vt:lpstr>
      <vt:lpstr>MS PGothic</vt:lpstr>
      <vt:lpstr>Arial</vt:lpstr>
      <vt:lpstr>Comic Sans MS</vt:lpstr>
      <vt:lpstr>Courier</vt:lpstr>
      <vt:lpstr>Courier New</vt:lpstr>
      <vt:lpstr>Symbol</vt:lpstr>
      <vt:lpstr>Times</vt:lpstr>
      <vt:lpstr>Times New Roman</vt:lpstr>
      <vt:lpstr>Times-Roman</vt:lpstr>
      <vt:lpstr>Webdings</vt:lpstr>
      <vt:lpstr>Wingdings</vt:lpstr>
      <vt:lpstr>Folienvorlage2</vt:lpstr>
      <vt:lpstr>Default Design</vt:lpstr>
      <vt:lpstr>2_Default Design</vt:lpstr>
      <vt:lpstr>1_Default Design</vt:lpstr>
      <vt:lpstr>3_Default Design</vt:lpstr>
      <vt:lpstr>1_Folienvorlage2</vt:lpstr>
      <vt:lpstr>2_Folienvorlage2</vt:lpstr>
      <vt:lpstr>3_Folienvorlage2</vt:lpstr>
      <vt:lpstr>4_Folienvorlage2</vt:lpstr>
      <vt:lpstr>5_Folienvorlage2</vt:lpstr>
      <vt:lpstr>6_Folienvorlage2</vt:lpstr>
      <vt:lpstr>7_Folienvorlage2</vt:lpstr>
      <vt:lpstr>Symmetric Key Ciphers Block Ciphers</vt:lpstr>
      <vt:lpstr>Outline</vt:lpstr>
      <vt:lpstr>Outline</vt:lpstr>
      <vt:lpstr>Block Ciphers in the Field of Cryptology</vt:lpstr>
      <vt:lpstr>(Iterated) Block Cipher</vt:lpstr>
      <vt:lpstr>Feistel Cipher: Encryption</vt:lpstr>
      <vt:lpstr>Feistel Cipher: Decryption</vt:lpstr>
      <vt:lpstr>Outline</vt:lpstr>
      <vt:lpstr>Data Encryption Standard (DES)</vt:lpstr>
      <vt:lpstr>DES Numerology</vt:lpstr>
      <vt:lpstr>PowerPoint Presentation</vt:lpstr>
      <vt:lpstr>DES Expansion Permutation</vt:lpstr>
      <vt:lpstr>DES S-box</vt:lpstr>
      <vt:lpstr>DES P-box</vt:lpstr>
      <vt:lpstr>DES Subkey</vt:lpstr>
      <vt:lpstr>DES Subkey</vt:lpstr>
      <vt:lpstr>DES Subkey</vt:lpstr>
      <vt:lpstr>DES Last Word</vt:lpstr>
      <vt:lpstr>Security of DES</vt:lpstr>
      <vt:lpstr>Outline</vt:lpstr>
      <vt:lpstr>Block Cipher Notation</vt:lpstr>
      <vt:lpstr>Triple DES (3DES)</vt:lpstr>
      <vt:lpstr>3DES</vt:lpstr>
      <vt:lpstr>Outline</vt:lpstr>
      <vt:lpstr>Advanced Encryption Standard (AES)</vt:lpstr>
      <vt:lpstr>AES Overview</vt:lpstr>
      <vt:lpstr>AES: Overview</vt:lpstr>
      <vt:lpstr>AES: Overview</vt:lpstr>
      <vt:lpstr>Internal Structure of AES</vt:lpstr>
      <vt:lpstr>Diffusion Layer</vt:lpstr>
      <vt:lpstr>AES ByteSub</vt:lpstr>
      <vt:lpstr>AES “S-box”</vt:lpstr>
      <vt:lpstr>AES ShiftRow</vt:lpstr>
      <vt:lpstr>AES MixColumn*</vt:lpstr>
      <vt:lpstr>AES AddRoundKey</vt:lpstr>
      <vt:lpstr>Key Schedule</vt:lpstr>
      <vt:lpstr>Key Schedule</vt:lpstr>
      <vt:lpstr>Key Schedule</vt:lpstr>
      <vt:lpstr>AES Decryption</vt:lpstr>
      <vt:lpstr>Implementation in Software</vt:lpstr>
      <vt:lpstr>Security</vt:lpstr>
      <vt:lpstr>A Few Other Block Ciphers</vt:lpstr>
      <vt:lpstr>Outline</vt:lpstr>
      <vt:lpstr>Multiple Blocks</vt:lpstr>
      <vt:lpstr>Modes of Operation</vt:lpstr>
      <vt:lpstr>Outline</vt:lpstr>
      <vt:lpstr>Electronic Codebook (ECB) Mode</vt:lpstr>
      <vt:lpstr>ECB Cut and Paste</vt:lpstr>
      <vt:lpstr>ECB Weakness</vt:lpstr>
      <vt:lpstr>Alice Hates ECB Mode</vt:lpstr>
      <vt:lpstr>Outline</vt:lpstr>
      <vt:lpstr>Cipher Block Chaining (CBC) Mode</vt:lpstr>
      <vt:lpstr>CBC Mode</vt:lpstr>
      <vt:lpstr>Alice Likes CBC Mode</vt:lpstr>
      <vt:lpstr>Outline</vt:lpstr>
      <vt:lpstr>Counter (CTR) Mode</vt:lpstr>
      <vt:lpstr>Outline</vt:lpstr>
      <vt:lpstr>Data Integrity</vt:lpstr>
      <vt:lpstr>MAC</vt:lpstr>
      <vt:lpstr>MAC Computation</vt:lpstr>
      <vt:lpstr>Does a MAC work?</vt:lpstr>
      <vt:lpstr>Confidentiality and Integrity</vt:lpstr>
      <vt:lpstr>Uses for Symmetric Crypto</vt:lpstr>
      <vt:lpstr>Lessons Learned</vt:lpstr>
      <vt:lpstr>Backup Slides</vt:lpstr>
      <vt:lpstr>A Brief Introduction to Galois Fields</vt:lpstr>
      <vt:lpstr>Fields</vt:lpstr>
      <vt:lpstr>Finite/Galois Fields</vt:lpstr>
      <vt:lpstr>Prime Galois Fields</vt:lpstr>
      <vt:lpstr>Prime Galois Fields (Continued)</vt:lpstr>
      <vt:lpstr>Extension Fields GF(2m)</vt:lpstr>
      <vt:lpstr>Addition and Subtraction in GF(2m)</vt:lpstr>
      <vt:lpstr>Multiplication in GF(2m)</vt:lpstr>
      <vt:lpstr>Multiplication in GF(2m) – (Continued)</vt:lpstr>
      <vt:lpstr>Multiplication in GF(2m) – (Continued)</vt:lpstr>
      <vt:lpstr>Inversion in GF(2m)</vt:lpstr>
      <vt:lpstr>Computing MixColumn</vt:lpstr>
      <vt:lpstr>Computing MixColumn (Continued)</vt:lpstr>
      <vt:lpstr>Computing MixColumn (Continued)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Auswertung</dc:subject>
  <dc:creator>Dr. Marwan H. Abu-Amara</dc:creator>
  <cp:lastModifiedBy>Dr. Marwan Abu-Amara</cp:lastModifiedBy>
  <cp:revision>637</cp:revision>
  <cp:lastPrinted>2003-07-29T11:52:19Z</cp:lastPrinted>
  <dcterms:created xsi:type="dcterms:W3CDTF">2004-07-26T14:24:04Z</dcterms:created>
  <dcterms:modified xsi:type="dcterms:W3CDTF">2017-03-09T07:47:06Z</dcterms:modified>
</cp:coreProperties>
</file>