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7"/>
  </p:notesMasterIdLst>
  <p:handoutMasterIdLst>
    <p:handoutMasterId r:id="rId28"/>
  </p:handoutMasterIdLst>
  <p:sldIdLst>
    <p:sldId id="256" r:id="rId2"/>
    <p:sldId id="277" r:id="rId3"/>
    <p:sldId id="358" r:id="rId4"/>
    <p:sldId id="359" r:id="rId5"/>
    <p:sldId id="323" r:id="rId6"/>
    <p:sldId id="361" r:id="rId7"/>
    <p:sldId id="360" r:id="rId8"/>
    <p:sldId id="363" r:id="rId9"/>
    <p:sldId id="364" r:id="rId10"/>
    <p:sldId id="365" r:id="rId11"/>
    <p:sldId id="366" r:id="rId12"/>
    <p:sldId id="367" r:id="rId13"/>
    <p:sldId id="368" r:id="rId14"/>
    <p:sldId id="369" r:id="rId15"/>
    <p:sldId id="370" r:id="rId16"/>
    <p:sldId id="371" r:id="rId17"/>
    <p:sldId id="372" r:id="rId18"/>
    <p:sldId id="373" r:id="rId19"/>
    <p:sldId id="374" r:id="rId20"/>
    <p:sldId id="375" r:id="rId21"/>
    <p:sldId id="376" r:id="rId22"/>
    <p:sldId id="377" r:id="rId23"/>
    <p:sldId id="378" r:id="rId24"/>
    <p:sldId id="379" r:id="rId25"/>
    <p:sldId id="380" r:id="rId26"/>
  </p:sldIdLst>
  <p:sldSz cx="9144000" cy="6858000" type="screen4x3"/>
  <p:notesSz cx="7315200" cy="9601200"/>
  <p:custDataLst>
    <p:tags r:id="rId29"/>
  </p:custDataLst>
  <p:defaultTextStyle>
    <a:defPPr>
      <a:defRPr lang="en-US"/>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0" d="100"/>
          <a:sy n="70" d="100"/>
        </p:scale>
        <p:origin x="1531" y="3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9314"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atin typeface="Arial" charset="0"/>
              </a:defRPr>
            </a:lvl1pPr>
          </a:lstStyle>
          <a:p>
            <a:endParaRPr lang="en-US"/>
          </a:p>
        </p:txBody>
      </p:sp>
      <p:sp>
        <p:nvSpPr>
          <p:cNvPr id="269315" name="Rectangle 3"/>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atin typeface="Arial" charset="0"/>
              </a:defRPr>
            </a:lvl1pPr>
          </a:lstStyle>
          <a:p>
            <a:endParaRPr lang="en-US"/>
          </a:p>
        </p:txBody>
      </p:sp>
      <p:sp>
        <p:nvSpPr>
          <p:cNvPr id="269316" name="Rectangle 4"/>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atin typeface="Arial" charset="0"/>
              </a:defRPr>
            </a:lvl1pPr>
          </a:lstStyle>
          <a:p>
            <a:endParaRPr lang="en-US"/>
          </a:p>
        </p:txBody>
      </p:sp>
      <p:sp>
        <p:nvSpPr>
          <p:cNvPr id="269317" name="Rectangle 5"/>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atin typeface="Arial" charset="0"/>
              </a:defRPr>
            </a:lvl1pPr>
          </a:lstStyle>
          <a:p>
            <a:fld id="{282CB6E6-2C19-4FC0-99A3-0F3AFD5B0F69}" type="slidenum">
              <a:rPr lang="ar-SA"/>
              <a:pPr/>
              <a:t>‹#›</a:t>
            </a:fld>
            <a:endParaRPr lang="en-US"/>
          </a:p>
        </p:txBody>
      </p:sp>
    </p:spTree>
    <p:extLst>
      <p:ext uri="{BB962C8B-B14F-4D97-AF65-F5344CB8AC3E}">
        <p14:creationId xmlns:p14="http://schemas.microsoft.com/office/powerpoint/2010/main" val="24884655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atin typeface="Arial" charset="0"/>
              </a:defRPr>
            </a:lvl1pPr>
          </a:lstStyle>
          <a:p>
            <a:endParaRPr lang="en-US"/>
          </a:p>
        </p:txBody>
      </p:sp>
      <p:sp>
        <p:nvSpPr>
          <p:cNvPr id="47107"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atin typeface="Arial" charset="0"/>
              </a:defRPr>
            </a:lvl1pPr>
          </a:lstStyle>
          <a:p>
            <a:endParaRPr lang="en-US"/>
          </a:p>
        </p:txBody>
      </p:sp>
      <p:sp>
        <p:nvSpPr>
          <p:cNvPr id="47108"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p:spPr>
      </p:sp>
      <p:sp>
        <p:nvSpPr>
          <p:cNvPr id="47109"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7110"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atin typeface="Arial" charset="0"/>
              </a:defRPr>
            </a:lvl1pPr>
          </a:lstStyle>
          <a:p>
            <a:endParaRPr lang="en-US"/>
          </a:p>
        </p:txBody>
      </p:sp>
      <p:sp>
        <p:nvSpPr>
          <p:cNvPr id="47111"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atin typeface="Arial" charset="0"/>
              </a:defRPr>
            </a:lvl1pPr>
          </a:lstStyle>
          <a:p>
            <a:fld id="{9C6CE3D7-4B3F-4764-A949-56C65A9DCE23}" type="slidenum">
              <a:rPr lang="ar-SA"/>
              <a:pPr/>
              <a:t>‹#›</a:t>
            </a:fld>
            <a:endParaRPr lang="en-US"/>
          </a:p>
        </p:txBody>
      </p:sp>
    </p:spTree>
    <p:extLst>
      <p:ext uri="{BB962C8B-B14F-4D97-AF65-F5344CB8AC3E}">
        <p14:creationId xmlns:p14="http://schemas.microsoft.com/office/powerpoint/2010/main" val="227129997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C4BFC0-5DB2-467F-9290-F4F003DA8A91}" type="slidenum">
              <a:rPr lang="ar-SA"/>
              <a:pPr/>
              <a:t>1</a:t>
            </a:fld>
            <a:endParaRPr lang="en-US"/>
          </a:p>
        </p:txBody>
      </p:sp>
      <p:sp>
        <p:nvSpPr>
          <p:cNvPr id="299010" name="Rectangle 2"/>
          <p:cNvSpPr>
            <a:spLocks noGrp="1" noRot="1" noChangeAspect="1" noChangeArrowheads="1" noTextEdit="1"/>
          </p:cNvSpPr>
          <p:nvPr>
            <p:ph type="sldImg"/>
          </p:nvPr>
        </p:nvSpPr>
        <p:spPr>
          <a:ln/>
        </p:spPr>
      </p:sp>
      <p:sp>
        <p:nvSpPr>
          <p:cNvPr id="2990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67205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73DB38-4BFD-4069-ADE4-0C76B82B6E88}" type="slidenum">
              <a:rPr lang="ar-SA"/>
              <a:pPr/>
              <a:t>10</a:t>
            </a:fld>
            <a:endParaRPr lang="en-US"/>
          </a:p>
        </p:txBody>
      </p:sp>
      <p:sp>
        <p:nvSpPr>
          <p:cNvPr id="372738" name="Rectangle 2"/>
          <p:cNvSpPr>
            <a:spLocks noGrp="1" noRot="1" noChangeAspect="1" noChangeArrowheads="1" noTextEdit="1"/>
          </p:cNvSpPr>
          <p:nvPr>
            <p:ph type="sldImg"/>
          </p:nvPr>
        </p:nvSpPr>
        <p:spPr>
          <a:ln/>
        </p:spPr>
      </p:sp>
      <p:sp>
        <p:nvSpPr>
          <p:cNvPr id="37273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6272548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C80A55-5CD7-40DD-B478-F12CBD889476}" type="slidenum">
              <a:rPr lang="ar-SA"/>
              <a:pPr/>
              <a:t>11</a:t>
            </a:fld>
            <a:endParaRPr lang="en-US"/>
          </a:p>
        </p:txBody>
      </p:sp>
      <p:sp>
        <p:nvSpPr>
          <p:cNvPr id="376834" name="Rectangle 2"/>
          <p:cNvSpPr>
            <a:spLocks noGrp="1" noRot="1" noChangeAspect="1" noChangeArrowheads="1" noTextEdit="1"/>
          </p:cNvSpPr>
          <p:nvPr>
            <p:ph type="sldImg"/>
          </p:nvPr>
        </p:nvSpPr>
        <p:spPr>
          <a:ln/>
        </p:spPr>
      </p:sp>
      <p:sp>
        <p:nvSpPr>
          <p:cNvPr id="37683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7867858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35D1A0-9482-465A-ADB5-EC4CEB39875F}" type="slidenum">
              <a:rPr lang="ar-SA"/>
              <a:pPr/>
              <a:t>12</a:t>
            </a:fld>
            <a:endParaRPr lang="en-US"/>
          </a:p>
        </p:txBody>
      </p:sp>
      <p:sp>
        <p:nvSpPr>
          <p:cNvPr id="378882" name="Rectangle 2"/>
          <p:cNvSpPr>
            <a:spLocks noGrp="1" noRot="1" noChangeAspect="1" noChangeArrowheads="1" noTextEdit="1"/>
          </p:cNvSpPr>
          <p:nvPr>
            <p:ph type="sldImg"/>
          </p:nvPr>
        </p:nvSpPr>
        <p:spPr>
          <a:ln/>
        </p:spPr>
      </p:sp>
      <p:sp>
        <p:nvSpPr>
          <p:cNvPr id="37888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1437142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CBFE864-943D-4928-A825-4C5863CE52D3}" type="slidenum">
              <a:rPr lang="en-US"/>
              <a:pPr/>
              <a:t>13</a:t>
            </a:fld>
            <a:endParaRPr lang="en-US"/>
          </a:p>
        </p:txBody>
      </p:sp>
      <p:sp>
        <p:nvSpPr>
          <p:cNvPr id="131074" name="Rectangle 2"/>
          <p:cNvSpPr>
            <a:spLocks noGrp="1" noRot="1" noChangeAspect="1" noChangeArrowheads="1" noTextEdit="1"/>
          </p:cNvSpPr>
          <p:nvPr>
            <p:ph type="sldImg"/>
          </p:nvPr>
        </p:nvSpPr>
        <p:spPr>
          <a:ln/>
        </p:spPr>
      </p:sp>
      <p:sp>
        <p:nvSpPr>
          <p:cNvPr id="13107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5964052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6B39EC-F9C4-4371-BE64-1C88756CC8AE}" type="slidenum">
              <a:rPr lang="en-US"/>
              <a:pPr/>
              <a:t>14</a:t>
            </a:fld>
            <a:endParaRPr lang="en-US"/>
          </a:p>
        </p:txBody>
      </p:sp>
      <p:sp>
        <p:nvSpPr>
          <p:cNvPr id="181250" name="Rectangle 2"/>
          <p:cNvSpPr>
            <a:spLocks noGrp="1" noRot="1" noChangeAspect="1" noChangeArrowheads="1" noTextEdit="1"/>
          </p:cNvSpPr>
          <p:nvPr>
            <p:ph type="sldImg"/>
          </p:nvPr>
        </p:nvSpPr>
        <p:spPr>
          <a:ln/>
        </p:spPr>
      </p:sp>
      <p:sp>
        <p:nvSpPr>
          <p:cNvPr id="18125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1769857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A72262-14CD-45B6-91E0-A5D22E7F79FC}" type="slidenum">
              <a:rPr lang="en-US"/>
              <a:pPr/>
              <a:t>15</a:t>
            </a:fld>
            <a:endParaRPr lang="en-US"/>
          </a:p>
        </p:txBody>
      </p:sp>
      <p:sp>
        <p:nvSpPr>
          <p:cNvPr id="179202" name="Rectangle 2"/>
          <p:cNvSpPr>
            <a:spLocks noGrp="1" noRot="1" noChangeAspect="1" noChangeArrowheads="1" noTextEdit="1"/>
          </p:cNvSpPr>
          <p:nvPr>
            <p:ph type="sldImg"/>
          </p:nvPr>
        </p:nvSpPr>
        <p:spPr>
          <a:ln/>
        </p:spPr>
      </p:sp>
      <p:sp>
        <p:nvSpPr>
          <p:cNvPr id="1792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6598611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6C93B5-ED89-4C29-99CD-9A275ADDA44F}" type="slidenum">
              <a:rPr lang="en-US"/>
              <a:pPr/>
              <a:t>16</a:t>
            </a:fld>
            <a:endParaRPr lang="en-US"/>
          </a:p>
        </p:txBody>
      </p:sp>
      <p:sp>
        <p:nvSpPr>
          <p:cNvPr id="183298" name="Rectangle 2"/>
          <p:cNvSpPr>
            <a:spLocks noGrp="1" noRot="1" noChangeAspect="1" noChangeArrowheads="1" noTextEdit="1"/>
          </p:cNvSpPr>
          <p:nvPr>
            <p:ph type="sldImg"/>
          </p:nvPr>
        </p:nvSpPr>
        <p:spPr>
          <a:ln/>
        </p:spPr>
      </p:sp>
      <p:sp>
        <p:nvSpPr>
          <p:cNvPr id="18329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8478440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48B0E8-7449-481D-A59C-871BBE722B58}" type="slidenum">
              <a:rPr lang="en-US"/>
              <a:pPr/>
              <a:t>17</a:t>
            </a:fld>
            <a:endParaRPr lang="en-US"/>
          </a:p>
        </p:txBody>
      </p:sp>
      <p:sp>
        <p:nvSpPr>
          <p:cNvPr id="185346" name="Rectangle 2"/>
          <p:cNvSpPr>
            <a:spLocks noGrp="1" noRot="1" noChangeAspect="1" noChangeArrowheads="1" noTextEdit="1"/>
          </p:cNvSpPr>
          <p:nvPr>
            <p:ph type="sldImg"/>
          </p:nvPr>
        </p:nvSpPr>
        <p:spPr>
          <a:ln/>
        </p:spPr>
      </p:sp>
      <p:sp>
        <p:nvSpPr>
          <p:cNvPr id="1853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296897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E93ABE1-5350-4078-8A49-538459758232}" type="slidenum">
              <a:rPr lang="en-US"/>
              <a:pPr/>
              <a:t>18</a:t>
            </a:fld>
            <a:endParaRPr lang="en-US"/>
          </a:p>
        </p:txBody>
      </p:sp>
      <p:sp>
        <p:nvSpPr>
          <p:cNvPr id="187394" name="Rectangle 2"/>
          <p:cNvSpPr>
            <a:spLocks noGrp="1" noRot="1" noChangeAspect="1" noChangeArrowheads="1" noTextEdit="1"/>
          </p:cNvSpPr>
          <p:nvPr>
            <p:ph type="sldImg"/>
          </p:nvPr>
        </p:nvSpPr>
        <p:spPr>
          <a:ln/>
        </p:spPr>
      </p:sp>
      <p:sp>
        <p:nvSpPr>
          <p:cNvPr id="18739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4463045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163709-3F4D-42AF-97D5-8F7901662117}" type="slidenum">
              <a:rPr lang="en-US"/>
              <a:pPr/>
              <a:t>19</a:t>
            </a:fld>
            <a:endParaRPr lang="en-US"/>
          </a:p>
        </p:txBody>
      </p:sp>
      <p:sp>
        <p:nvSpPr>
          <p:cNvPr id="133122" name="Rectangle 2"/>
          <p:cNvSpPr>
            <a:spLocks noGrp="1" noRot="1" noChangeAspect="1" noChangeArrowheads="1" noTextEdit="1"/>
          </p:cNvSpPr>
          <p:nvPr>
            <p:ph type="sldImg"/>
          </p:nvPr>
        </p:nvSpPr>
        <p:spPr>
          <a:ln/>
        </p:spPr>
      </p:sp>
      <p:sp>
        <p:nvSpPr>
          <p:cNvPr id="13312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1176441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E1B4BB-E599-4987-97B2-F68C806D9AF1}" type="slidenum">
              <a:rPr lang="ar-SA"/>
              <a:pPr/>
              <a:t>2</a:t>
            </a:fld>
            <a:endParaRPr lang="en-US"/>
          </a:p>
        </p:txBody>
      </p:sp>
      <p:sp>
        <p:nvSpPr>
          <p:cNvPr id="300034" name="Rectangle 2"/>
          <p:cNvSpPr>
            <a:spLocks noGrp="1" noRot="1" noChangeAspect="1" noChangeArrowheads="1" noTextEdit="1"/>
          </p:cNvSpPr>
          <p:nvPr>
            <p:ph type="sldImg"/>
          </p:nvPr>
        </p:nvSpPr>
        <p:spPr>
          <a:ln/>
        </p:spPr>
      </p:sp>
      <p:sp>
        <p:nvSpPr>
          <p:cNvPr id="30003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6506544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AD457D2-35C0-4FED-B3A3-5E5F5909684C}" type="slidenum">
              <a:rPr lang="en-US"/>
              <a:pPr/>
              <a:t>20</a:t>
            </a:fld>
            <a:endParaRPr lang="en-US"/>
          </a:p>
        </p:txBody>
      </p:sp>
      <p:sp>
        <p:nvSpPr>
          <p:cNvPr id="193538" name="Rectangle 2"/>
          <p:cNvSpPr>
            <a:spLocks noGrp="1" noRot="1" noChangeAspect="1" noChangeArrowheads="1" noTextEdit="1"/>
          </p:cNvSpPr>
          <p:nvPr>
            <p:ph type="sldImg"/>
          </p:nvPr>
        </p:nvSpPr>
        <p:spPr>
          <a:ln/>
        </p:spPr>
      </p:sp>
      <p:sp>
        <p:nvSpPr>
          <p:cNvPr id="19353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9105191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726CC6-ABB0-4F0A-8552-DE74DCFDF319}" type="slidenum">
              <a:rPr lang="en-US"/>
              <a:pPr/>
              <a:t>21</a:t>
            </a:fld>
            <a:endParaRPr lang="en-US"/>
          </a:p>
        </p:txBody>
      </p:sp>
      <p:sp>
        <p:nvSpPr>
          <p:cNvPr id="195586" name="Rectangle 2"/>
          <p:cNvSpPr>
            <a:spLocks noGrp="1" noRot="1" noChangeAspect="1" noChangeArrowheads="1" noTextEdit="1"/>
          </p:cNvSpPr>
          <p:nvPr>
            <p:ph type="sldImg"/>
          </p:nvPr>
        </p:nvSpPr>
        <p:spPr>
          <a:ln/>
        </p:spPr>
      </p:sp>
      <p:sp>
        <p:nvSpPr>
          <p:cNvPr id="1955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365895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7AEE1D-FBC2-45E0-9312-3AE33DAE71AB}" type="slidenum">
              <a:rPr lang="en-US"/>
              <a:pPr/>
              <a:t>22</a:t>
            </a:fld>
            <a:endParaRPr lang="en-US"/>
          </a:p>
        </p:txBody>
      </p:sp>
      <p:sp>
        <p:nvSpPr>
          <p:cNvPr id="199682" name="Rectangle 2"/>
          <p:cNvSpPr>
            <a:spLocks noGrp="1" noRot="1" noChangeAspect="1" noChangeArrowheads="1" noTextEdit="1"/>
          </p:cNvSpPr>
          <p:nvPr>
            <p:ph type="sldImg"/>
          </p:nvPr>
        </p:nvSpPr>
        <p:spPr>
          <a:ln/>
        </p:spPr>
      </p:sp>
      <p:sp>
        <p:nvSpPr>
          <p:cNvPr id="19968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02589426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587BA33-0CAC-4303-A5C2-A62F8BABAED1}" type="slidenum">
              <a:rPr lang="en-US"/>
              <a:pPr/>
              <a:t>23</a:t>
            </a:fld>
            <a:endParaRPr lang="en-US"/>
          </a:p>
        </p:txBody>
      </p:sp>
      <p:sp>
        <p:nvSpPr>
          <p:cNvPr id="201730" name="Rectangle 2"/>
          <p:cNvSpPr>
            <a:spLocks noGrp="1" noRot="1" noChangeAspect="1" noChangeArrowheads="1" noTextEdit="1"/>
          </p:cNvSpPr>
          <p:nvPr>
            <p:ph type="sldImg"/>
          </p:nvPr>
        </p:nvSpPr>
        <p:spPr>
          <a:ln/>
        </p:spPr>
      </p:sp>
      <p:sp>
        <p:nvSpPr>
          <p:cNvPr id="20173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62076363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571C16D-18D1-45CD-BE97-60BA3C6FBD75}" type="slidenum">
              <a:rPr lang="en-US"/>
              <a:pPr/>
              <a:t>24</a:t>
            </a:fld>
            <a:endParaRPr lang="en-US"/>
          </a:p>
        </p:txBody>
      </p:sp>
      <p:sp>
        <p:nvSpPr>
          <p:cNvPr id="203778" name="Rectangle 2"/>
          <p:cNvSpPr>
            <a:spLocks noGrp="1" noRot="1" noChangeAspect="1" noChangeArrowheads="1" noTextEdit="1"/>
          </p:cNvSpPr>
          <p:nvPr>
            <p:ph type="sldImg"/>
          </p:nvPr>
        </p:nvSpPr>
        <p:spPr>
          <a:ln/>
        </p:spPr>
      </p:sp>
      <p:sp>
        <p:nvSpPr>
          <p:cNvPr id="20377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81010209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802341-C5F6-4A76-8B10-C71E3B9F38D0}" type="slidenum">
              <a:rPr lang="en-US"/>
              <a:pPr/>
              <a:t>25</a:t>
            </a:fld>
            <a:endParaRPr lang="en-US"/>
          </a:p>
        </p:txBody>
      </p:sp>
      <p:sp>
        <p:nvSpPr>
          <p:cNvPr id="205826" name="Rectangle 2"/>
          <p:cNvSpPr>
            <a:spLocks noGrp="1" noRot="1" noChangeAspect="1" noChangeArrowheads="1" noTextEdit="1"/>
          </p:cNvSpPr>
          <p:nvPr>
            <p:ph type="sldImg"/>
          </p:nvPr>
        </p:nvSpPr>
        <p:spPr>
          <a:ln/>
        </p:spPr>
      </p:sp>
      <p:sp>
        <p:nvSpPr>
          <p:cNvPr id="20582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4621543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9A53489-D79A-4BAF-84CE-D3BC0F9AD2F7}" type="slidenum">
              <a:rPr lang="ar-SA"/>
              <a:pPr/>
              <a:t>3</a:t>
            </a:fld>
            <a:endParaRPr lang="en-US"/>
          </a:p>
        </p:txBody>
      </p:sp>
      <p:sp>
        <p:nvSpPr>
          <p:cNvPr id="358402" name="Rectangle 2"/>
          <p:cNvSpPr>
            <a:spLocks noGrp="1" noRot="1" noChangeAspect="1" noChangeArrowheads="1" noTextEdit="1"/>
          </p:cNvSpPr>
          <p:nvPr>
            <p:ph type="sldImg"/>
          </p:nvPr>
        </p:nvSpPr>
        <p:spPr>
          <a:ln/>
        </p:spPr>
      </p:sp>
      <p:sp>
        <p:nvSpPr>
          <p:cNvPr id="3584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9071838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59C9ACF-E762-4783-A16D-E9A05BF2AF22}" type="slidenum">
              <a:rPr lang="ar-SA"/>
              <a:pPr/>
              <a:t>4</a:t>
            </a:fld>
            <a:endParaRPr lang="en-US"/>
          </a:p>
        </p:txBody>
      </p:sp>
      <p:sp>
        <p:nvSpPr>
          <p:cNvPr id="360450" name="Rectangle 2"/>
          <p:cNvSpPr>
            <a:spLocks noGrp="1" noRot="1" noChangeAspect="1" noChangeArrowheads="1" noTextEdit="1"/>
          </p:cNvSpPr>
          <p:nvPr>
            <p:ph type="sldImg"/>
          </p:nvPr>
        </p:nvSpPr>
        <p:spPr>
          <a:ln/>
        </p:spPr>
      </p:sp>
      <p:sp>
        <p:nvSpPr>
          <p:cNvPr id="36045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3708901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049E7B5-D4EE-4919-8C28-B60FC27470B5}" type="slidenum">
              <a:rPr lang="ar-SA"/>
              <a:pPr/>
              <a:t>5</a:t>
            </a:fld>
            <a:endParaRPr lang="en-US"/>
          </a:p>
        </p:txBody>
      </p:sp>
      <p:sp>
        <p:nvSpPr>
          <p:cNvPr id="303106" name="Rectangle 2"/>
          <p:cNvSpPr>
            <a:spLocks noGrp="1" noRot="1" noChangeAspect="1" noChangeArrowheads="1" noTextEdit="1"/>
          </p:cNvSpPr>
          <p:nvPr>
            <p:ph type="sldImg"/>
          </p:nvPr>
        </p:nvSpPr>
        <p:spPr>
          <a:ln/>
        </p:spPr>
      </p:sp>
      <p:sp>
        <p:nvSpPr>
          <p:cNvPr id="3031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746487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58EF0B8-FF7B-4D32-8A64-A59B0F500068}" type="slidenum">
              <a:rPr lang="ar-SA"/>
              <a:pPr/>
              <a:t>6</a:t>
            </a:fld>
            <a:endParaRPr lang="en-US"/>
          </a:p>
        </p:txBody>
      </p:sp>
      <p:sp>
        <p:nvSpPr>
          <p:cNvPr id="364546" name="Rectangle 2"/>
          <p:cNvSpPr>
            <a:spLocks noGrp="1" noRot="1" noChangeAspect="1" noChangeArrowheads="1" noTextEdit="1"/>
          </p:cNvSpPr>
          <p:nvPr>
            <p:ph type="sldImg"/>
          </p:nvPr>
        </p:nvSpPr>
        <p:spPr>
          <a:ln/>
        </p:spPr>
      </p:sp>
      <p:sp>
        <p:nvSpPr>
          <p:cNvPr id="3645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2694155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1D3774-71C1-4F17-BE47-20030AFD68E5}" type="slidenum">
              <a:rPr lang="ar-SA"/>
              <a:pPr/>
              <a:t>7</a:t>
            </a:fld>
            <a:endParaRPr lang="en-US"/>
          </a:p>
        </p:txBody>
      </p:sp>
      <p:sp>
        <p:nvSpPr>
          <p:cNvPr id="362498" name="Rectangle 2"/>
          <p:cNvSpPr>
            <a:spLocks noGrp="1" noRot="1" noChangeAspect="1" noChangeArrowheads="1" noTextEdit="1"/>
          </p:cNvSpPr>
          <p:nvPr>
            <p:ph type="sldImg"/>
          </p:nvPr>
        </p:nvSpPr>
        <p:spPr>
          <a:ln/>
        </p:spPr>
      </p:sp>
      <p:sp>
        <p:nvSpPr>
          <p:cNvPr id="36249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893540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1ED0EF-61F0-4CF3-931D-F2DD9B291579}" type="slidenum">
              <a:rPr lang="ar-SA"/>
              <a:pPr/>
              <a:t>8</a:t>
            </a:fld>
            <a:endParaRPr lang="en-US"/>
          </a:p>
        </p:txBody>
      </p:sp>
      <p:sp>
        <p:nvSpPr>
          <p:cNvPr id="368642" name="Rectangle 2"/>
          <p:cNvSpPr>
            <a:spLocks noGrp="1" noRot="1" noChangeAspect="1" noChangeArrowheads="1" noTextEdit="1"/>
          </p:cNvSpPr>
          <p:nvPr>
            <p:ph type="sldImg"/>
          </p:nvPr>
        </p:nvSpPr>
        <p:spPr>
          <a:ln/>
        </p:spPr>
      </p:sp>
      <p:sp>
        <p:nvSpPr>
          <p:cNvPr id="36864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375519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D7DE3F-092F-4C84-9180-15332AAEF24A}" type="slidenum">
              <a:rPr lang="ar-SA"/>
              <a:pPr/>
              <a:t>9</a:t>
            </a:fld>
            <a:endParaRPr lang="en-US"/>
          </a:p>
        </p:txBody>
      </p:sp>
      <p:sp>
        <p:nvSpPr>
          <p:cNvPr id="370690" name="Rectangle 2"/>
          <p:cNvSpPr>
            <a:spLocks noGrp="1" noRot="1" noChangeAspect="1" noChangeArrowheads="1" noTextEdit="1"/>
          </p:cNvSpPr>
          <p:nvPr>
            <p:ph type="sldImg"/>
          </p:nvPr>
        </p:nvSpPr>
        <p:spPr>
          <a:ln/>
        </p:spPr>
      </p:sp>
      <p:sp>
        <p:nvSpPr>
          <p:cNvPr id="37069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2152639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E6F9B8CD-342D-4579-98EC-A8FD6B7370E1}" type="datetimeFigureOut">
              <a:rPr lang="en-US" smtClean="0"/>
              <a:pPr/>
              <a:t>3/18/2014</a:t>
            </a:fld>
            <a:endParaRPr lang="en-US" dirty="0"/>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CEBD8AA0-A222-4D29-AE9F-FC53178F4331}" type="slidenum">
              <a:rPr lang="ar-SA"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F9B8CD-342D-4579-98EC-A8FD6B7370E1}" type="datetimeFigureOut">
              <a:rPr lang="en-US" smtClean="0"/>
              <a:pPr/>
              <a:t>3/18/2014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7BF989-7B84-48E7-A68B-14C2B9EE46E0}" type="slidenum">
              <a:rPr lang="ar-SA"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F9B8CD-342D-4579-98EC-A8FD6B7370E1}" type="datetimeFigureOut">
              <a:rPr lang="en-US" smtClean="0"/>
              <a:pPr/>
              <a:t>3/18/2014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962040-3105-4316-9359-3D3C5123180E}" type="slidenum">
              <a:rPr lang="ar-SA"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457200" y="6272213"/>
            <a:ext cx="3962400" cy="476250"/>
          </a:xfrm>
        </p:spPr>
        <p:txBody>
          <a:bodyPr/>
          <a:lstStyle>
            <a:lvl1pPr>
              <a:defRPr/>
            </a:lvl1pPr>
          </a:lstStyle>
          <a:p>
            <a:endParaRPr lang="en-US"/>
          </a:p>
        </p:txBody>
      </p:sp>
      <p:sp>
        <p:nvSpPr>
          <p:cNvPr id="6" name="Slide Number Placeholder 5"/>
          <p:cNvSpPr>
            <a:spLocks noGrp="1"/>
          </p:cNvSpPr>
          <p:nvPr>
            <p:ph type="sldNum" sz="quarter" idx="11"/>
          </p:nvPr>
        </p:nvSpPr>
        <p:spPr>
          <a:xfrm>
            <a:off x="7467600" y="6245225"/>
            <a:ext cx="1219200" cy="476250"/>
          </a:xfrm>
        </p:spPr>
        <p:txBody>
          <a:bodyPr/>
          <a:lstStyle>
            <a:lvl1pPr>
              <a:defRPr/>
            </a:lvl1pPr>
          </a:lstStyle>
          <a:p>
            <a:fld id="{AC2EF233-E915-43BD-AB1F-25A0898B848E}" type="slidenum">
              <a:rPr lang="ar-SA"/>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pPr algn="r" eaLnBrk="1" latinLnBrk="0" hangingPunct="1"/>
            <a:fld id="{E6F9B8CD-342D-4579-98EC-A8FD6B7370E1}" type="datetimeFigureOut">
              <a:rPr lang="en-US" smtClean="0"/>
              <a:pPr algn="r" eaLnBrk="1" latinLnBrk="0" hangingPunct="1"/>
              <a:t>3/18/2014</a:t>
            </a:fld>
            <a:endParaRPr lang="en-US"/>
          </a:p>
        </p:txBody>
      </p:sp>
      <p:sp>
        <p:nvSpPr>
          <p:cNvPr id="9" name="Slide Number Placeholder 8"/>
          <p:cNvSpPr>
            <a:spLocks noGrp="1"/>
          </p:cNvSpPr>
          <p:nvPr>
            <p:ph type="sldNum" sz="quarter" idx="15"/>
          </p:nvPr>
        </p:nvSpPr>
        <p:spPr/>
        <p:txBody>
          <a:bodyPr rtlCol="0"/>
          <a:lstStyle/>
          <a:p>
            <a:fld id="{D3F14C8B-0FA1-44D0-92AA-BF93DDA022F6}" type="slidenum">
              <a:rPr lang="ar-SA"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E6F9B8CD-342D-4579-98EC-A8FD6B7370E1}" type="datetimeFigureOut">
              <a:rPr lang="en-US" smtClean="0"/>
              <a:pPr/>
              <a:t>3/18/2014</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61A91F8C-53F5-4CCD-8419-AA573497DC4F}" type="slidenum">
              <a:rPr lang="ar-SA"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6F9B8CD-342D-4579-98EC-A8FD6B7370E1}" type="datetimeFigureOut">
              <a:rPr lang="en-US" smtClean="0"/>
              <a:pPr/>
              <a:t>3/18/2014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522D69-E5EF-44EF-9759-3E4AC55EE492}" type="slidenum">
              <a:rPr lang="ar-SA"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E6F9B8CD-342D-4579-98EC-A8FD6B7370E1}" type="datetimeFigureOut">
              <a:rPr lang="en-US" smtClean="0"/>
              <a:pPr/>
              <a:t>3/18/2014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43821E-358C-46F7-BBC6-A6C689C90F71}" type="slidenum">
              <a:rPr lang="ar-SA"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pPr algn="r" eaLnBrk="1" latinLnBrk="0" hangingPunct="1"/>
            <a:fld id="{E6F9B8CD-342D-4579-98EC-A8FD6B7370E1}" type="datetimeFigureOut">
              <a:rPr lang="en-US" smtClean="0"/>
              <a:pPr algn="r" eaLnBrk="1" latinLnBrk="0" hangingPunct="1"/>
              <a:t>3/18/2014</a:t>
            </a:fld>
            <a:endParaRPr lang="en-US"/>
          </a:p>
        </p:txBody>
      </p:sp>
      <p:sp>
        <p:nvSpPr>
          <p:cNvPr id="7" name="Slide Number Placeholder 6"/>
          <p:cNvSpPr>
            <a:spLocks noGrp="1"/>
          </p:cNvSpPr>
          <p:nvPr>
            <p:ph type="sldNum" sz="quarter" idx="11"/>
          </p:nvPr>
        </p:nvSpPr>
        <p:spPr/>
        <p:txBody>
          <a:bodyPr rtlCol="0"/>
          <a:lstStyle/>
          <a:p>
            <a:fld id="{4D3CCA52-42D7-4007-9B8B-94B1BCBD5A74}" type="slidenum">
              <a:rPr lang="ar-SA"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F9B8CD-342D-4579-98EC-A8FD6B7370E1}" type="datetimeFigureOut">
              <a:rPr lang="en-US" smtClean="0"/>
              <a:pPr/>
              <a:t>3/18/2014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33639-D76F-4E10-A114-8485E3720D5A}" type="slidenum">
              <a:rPr lang="ar-SA"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pPr algn="r" eaLnBrk="1" latinLnBrk="0" hangingPunct="1"/>
            <a:fld id="{E6F9B8CD-342D-4579-98EC-A8FD6B7370E1}" type="datetimeFigureOut">
              <a:rPr lang="en-US" smtClean="0"/>
              <a:pPr algn="r" eaLnBrk="1" latinLnBrk="0" hangingPunct="1"/>
              <a:t>3/18/2014</a:t>
            </a:fld>
            <a:endParaRPr lang="en-US" dirty="0"/>
          </a:p>
        </p:txBody>
      </p:sp>
      <p:sp>
        <p:nvSpPr>
          <p:cNvPr id="22" name="Slide Number Placeholder 21"/>
          <p:cNvSpPr>
            <a:spLocks noGrp="1"/>
          </p:cNvSpPr>
          <p:nvPr>
            <p:ph type="sldNum" sz="quarter" idx="15"/>
          </p:nvPr>
        </p:nvSpPr>
        <p:spPr/>
        <p:txBody>
          <a:bodyPr rtlCol="0"/>
          <a:lstStyle/>
          <a:p>
            <a:fld id="{7369D274-03BB-4D56-8C9E-D236C4174B4C}" type="slidenum">
              <a:rPr lang="ar-SA"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pPr algn="r" eaLnBrk="1" latinLnBrk="0" hangingPunct="1"/>
            <a:fld id="{E6F9B8CD-342D-4579-98EC-A8FD6B7370E1}" type="datetimeFigureOut">
              <a:rPr lang="en-US" smtClean="0"/>
              <a:pPr algn="r" eaLnBrk="1" latinLnBrk="0" hangingPunct="1"/>
              <a:t>3/18/2014</a:t>
            </a:fld>
            <a:endParaRPr lang="en-US"/>
          </a:p>
        </p:txBody>
      </p:sp>
      <p:sp>
        <p:nvSpPr>
          <p:cNvPr id="18" name="Slide Number Placeholder 17"/>
          <p:cNvSpPr>
            <a:spLocks noGrp="1"/>
          </p:cNvSpPr>
          <p:nvPr>
            <p:ph type="sldNum" sz="quarter" idx="11"/>
          </p:nvPr>
        </p:nvSpPr>
        <p:spPr/>
        <p:txBody>
          <a:bodyPr rtlCol="0"/>
          <a:lstStyle/>
          <a:p>
            <a:fld id="{FDA35BB9-0473-42B7-BBF5-25445C64EF63}" type="slidenum">
              <a:rPr lang="ar-SA"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pPr algn="r" eaLnBrk="1" latinLnBrk="0" hangingPunct="1"/>
            <a:fld id="{E6F9B8CD-342D-4579-98EC-A8FD6B7370E1}" type="datetimeFigureOut">
              <a:rPr lang="en-US" smtClean="0"/>
              <a:pPr algn="r" eaLnBrk="1" latinLnBrk="0" hangingPunct="1"/>
              <a:t>3/18/2014</a:t>
            </a:fld>
            <a:endParaRPr lang="en-US" dirty="0">
              <a:solidFill>
                <a:schemeClr val="tx2"/>
              </a:solidFill>
            </a:endParaRP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C098333-8CE4-4DD8-9D50-E8047EDCC47F}" type="slidenum">
              <a:rPr lang="ar-SA" smtClean="0"/>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p:txBody>
          <a:bodyPr/>
          <a:lstStyle/>
          <a:p>
            <a:fld id="{FD57725E-6A3D-4E82-A466-DC7482C35E05}" type="slidenum">
              <a:rPr lang="ar-SA"/>
              <a:pPr/>
              <a:t>1</a:t>
            </a:fld>
            <a:endParaRPr lang="en-US"/>
          </a:p>
        </p:txBody>
      </p:sp>
      <p:sp>
        <p:nvSpPr>
          <p:cNvPr id="2053" name="Rectangle 5"/>
          <p:cNvSpPr>
            <a:spLocks noChangeArrowheads="1"/>
          </p:cNvSpPr>
          <p:nvPr/>
        </p:nvSpPr>
        <p:spPr bwMode="auto">
          <a:xfrm>
            <a:off x="609600" y="1524000"/>
            <a:ext cx="7696200" cy="2819400"/>
          </a:xfrm>
          <a:prstGeom prst="rect">
            <a:avLst/>
          </a:prstGeom>
          <a:noFill/>
          <a:ln w="9525">
            <a:noFill/>
            <a:miter lim="800000"/>
            <a:headEnd/>
            <a:tailEnd/>
          </a:ln>
          <a:effectLst/>
        </p:spPr>
        <p:txBody>
          <a:bodyPr anchor="ctr"/>
          <a:lstStyle/>
          <a:p>
            <a:pPr algn="ctr"/>
            <a:r>
              <a:rPr lang="en-US" sz="4000" dirty="0">
                <a:solidFill>
                  <a:schemeClr val="tx2"/>
                </a:solidFill>
                <a:latin typeface="+mn-lt"/>
              </a:rPr>
              <a:t>ICS103 Programming in C</a:t>
            </a:r>
            <a:br>
              <a:rPr lang="en-US" sz="4000" dirty="0">
                <a:solidFill>
                  <a:schemeClr val="tx2"/>
                </a:solidFill>
                <a:latin typeface="+mn-lt"/>
              </a:rPr>
            </a:br>
            <a:r>
              <a:rPr lang="en-US" sz="4000" dirty="0">
                <a:solidFill>
                  <a:schemeClr val="tx2"/>
                </a:solidFill>
                <a:latin typeface="+mn-lt"/>
              </a:rPr>
              <a:t/>
            </a:r>
            <a:br>
              <a:rPr lang="en-US" sz="4000" dirty="0">
                <a:solidFill>
                  <a:schemeClr val="tx2"/>
                </a:solidFill>
                <a:latin typeface="+mn-lt"/>
              </a:rPr>
            </a:br>
            <a:r>
              <a:rPr lang="en-US" sz="4000" dirty="0" smtClean="0">
                <a:solidFill>
                  <a:schemeClr val="tx2"/>
                </a:solidFill>
                <a:latin typeface="+mn-lt"/>
              </a:rPr>
              <a:t>Ch6: Pointers and Modular Programming</a:t>
            </a:r>
            <a:endParaRPr lang="en-US" sz="4000" dirty="0">
              <a:solidFill>
                <a:schemeClr val="tx2"/>
              </a:solidFill>
              <a:latin typeface="+mn-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4" name="Rectangle 2"/>
          <p:cNvSpPr>
            <a:spLocks noGrp="1" noChangeArrowheads="1"/>
          </p:cNvSpPr>
          <p:nvPr>
            <p:ph type="title"/>
          </p:nvPr>
        </p:nvSpPr>
        <p:spPr>
          <a:xfrm>
            <a:off x="457200" y="76200"/>
            <a:ext cx="8229600" cy="563563"/>
          </a:xfrm>
        </p:spPr>
        <p:txBody>
          <a:bodyPr/>
          <a:lstStyle/>
          <a:p>
            <a:r>
              <a:rPr lang="en-US" sz="2800"/>
              <a:t>Example 4:</a:t>
            </a:r>
          </a:p>
        </p:txBody>
      </p:sp>
      <p:sp>
        <p:nvSpPr>
          <p:cNvPr id="5" name="Slide Number Placeholder 4"/>
          <p:cNvSpPr>
            <a:spLocks noGrp="1"/>
          </p:cNvSpPr>
          <p:nvPr>
            <p:ph type="sldNum" sz="quarter" idx="15"/>
          </p:nvPr>
        </p:nvSpPr>
        <p:spPr/>
        <p:txBody>
          <a:bodyPr/>
          <a:lstStyle/>
          <a:p>
            <a:fld id="{181B488A-4410-435B-AB50-07AB9A82A016}" type="slidenum">
              <a:rPr lang="ar-SA"/>
              <a:pPr/>
              <a:t>10</a:t>
            </a:fld>
            <a:endParaRPr lang="en-US"/>
          </a:p>
        </p:txBody>
      </p:sp>
      <p:sp>
        <p:nvSpPr>
          <p:cNvPr id="371715" name="Text Box 3"/>
          <p:cNvSpPr txBox="1">
            <a:spLocks noChangeArrowheads="1"/>
          </p:cNvSpPr>
          <p:nvPr/>
        </p:nvSpPr>
        <p:spPr bwMode="auto">
          <a:xfrm>
            <a:off x="190500" y="523875"/>
            <a:ext cx="8763000" cy="5324535"/>
          </a:xfrm>
          <a:prstGeom prst="rect">
            <a:avLst/>
          </a:prstGeom>
          <a:noFill/>
          <a:ln w="9525">
            <a:solidFill>
              <a:schemeClr val="tx1"/>
            </a:solidFill>
            <a:miter lim="800000"/>
            <a:headEnd/>
            <a:tailEnd/>
          </a:ln>
          <a:effectLst/>
        </p:spPr>
        <p:txBody>
          <a:bodyPr>
            <a:spAutoFit/>
          </a:bodyPr>
          <a:lstStyle/>
          <a:p>
            <a:r>
              <a:rPr lang="en-US" sz="1700" dirty="0"/>
              <a:t>/* Takes three integers and returns their sum, product and average */</a:t>
            </a:r>
          </a:p>
          <a:p>
            <a:r>
              <a:rPr lang="en-US" sz="1700" dirty="0"/>
              <a:t>#include&lt;</a:t>
            </a:r>
            <a:r>
              <a:rPr lang="en-US" sz="1700" dirty="0" err="1"/>
              <a:t>stdio.h</a:t>
            </a:r>
            <a:r>
              <a:rPr lang="en-US" sz="1700" dirty="0"/>
              <a:t>&gt;</a:t>
            </a:r>
          </a:p>
          <a:p>
            <a:endParaRPr lang="en-US" sz="1700" dirty="0"/>
          </a:p>
          <a:p>
            <a:r>
              <a:rPr lang="en-US" sz="1700" dirty="0"/>
              <a:t>void </a:t>
            </a:r>
            <a:r>
              <a:rPr lang="en-US" sz="1700" dirty="0" err="1"/>
              <a:t>myfunction</a:t>
            </a:r>
            <a:r>
              <a:rPr lang="en-US" sz="1700" dirty="0"/>
              <a:t>(</a:t>
            </a:r>
            <a:r>
              <a:rPr lang="en-US" sz="1700" dirty="0" err="1"/>
              <a:t>int</a:t>
            </a:r>
            <a:r>
              <a:rPr lang="en-US" sz="1700" dirty="0"/>
              <a:t> </a:t>
            </a:r>
            <a:r>
              <a:rPr lang="en-US" sz="1700" dirty="0" err="1"/>
              <a:t>a,int</a:t>
            </a:r>
            <a:r>
              <a:rPr lang="en-US" sz="1700" dirty="0"/>
              <a:t> </a:t>
            </a:r>
            <a:r>
              <a:rPr lang="en-US" sz="1700" dirty="0" err="1"/>
              <a:t>b,int</a:t>
            </a:r>
            <a:r>
              <a:rPr lang="en-US" sz="1700" dirty="0"/>
              <a:t> </a:t>
            </a:r>
            <a:r>
              <a:rPr lang="en-US" sz="1700" dirty="0" err="1"/>
              <a:t>c,int</a:t>
            </a:r>
            <a:r>
              <a:rPr lang="en-US" sz="1700" dirty="0"/>
              <a:t> </a:t>
            </a:r>
            <a:r>
              <a:rPr lang="en-US" sz="1700" dirty="0">
                <a:solidFill>
                  <a:srgbClr val="FF0000"/>
                </a:solidFill>
              </a:rPr>
              <a:t>*</a:t>
            </a:r>
            <a:r>
              <a:rPr lang="en-US" sz="1700" dirty="0" err="1"/>
              <a:t>sum,int</a:t>
            </a:r>
            <a:r>
              <a:rPr lang="en-US" sz="1700" dirty="0"/>
              <a:t> </a:t>
            </a:r>
            <a:r>
              <a:rPr lang="en-US" sz="1700" dirty="0">
                <a:solidFill>
                  <a:srgbClr val="FF0000"/>
                </a:solidFill>
              </a:rPr>
              <a:t>*</a:t>
            </a:r>
            <a:r>
              <a:rPr lang="en-US" sz="1700" dirty="0"/>
              <a:t>prod, double </a:t>
            </a:r>
            <a:r>
              <a:rPr lang="en-US" sz="1700" dirty="0">
                <a:solidFill>
                  <a:srgbClr val="FF0000"/>
                </a:solidFill>
              </a:rPr>
              <a:t>*</a:t>
            </a:r>
            <a:r>
              <a:rPr lang="en-US" sz="1700" dirty="0"/>
              <a:t>average</a:t>
            </a:r>
            <a:r>
              <a:rPr lang="en-US" sz="1700" dirty="0" smtClean="0"/>
              <a:t>);</a:t>
            </a:r>
            <a:endParaRPr lang="en-US" sz="1700" dirty="0"/>
          </a:p>
          <a:p>
            <a:r>
              <a:rPr lang="en-US" sz="1700" dirty="0" err="1"/>
              <a:t>int</a:t>
            </a:r>
            <a:r>
              <a:rPr lang="en-US" sz="1700" dirty="0"/>
              <a:t> main (void) {</a:t>
            </a:r>
          </a:p>
          <a:p>
            <a:r>
              <a:rPr lang="en-US" sz="1700" dirty="0"/>
              <a:t>	</a:t>
            </a:r>
            <a:r>
              <a:rPr lang="en-US" sz="1700" dirty="0" err="1"/>
              <a:t>int</a:t>
            </a:r>
            <a:r>
              <a:rPr lang="en-US" sz="1700" dirty="0"/>
              <a:t> n1, n2, n3, sum, product;</a:t>
            </a:r>
          </a:p>
          <a:p>
            <a:r>
              <a:rPr lang="en-US" sz="1700" dirty="0"/>
              <a:t>	double </a:t>
            </a:r>
            <a:r>
              <a:rPr lang="en-US" sz="1700" dirty="0" err="1"/>
              <a:t>av_g</a:t>
            </a:r>
            <a:r>
              <a:rPr lang="en-US" sz="1700" dirty="0"/>
              <a:t>;</a:t>
            </a:r>
          </a:p>
          <a:p>
            <a:r>
              <a:rPr lang="en-US" sz="1700" dirty="0"/>
              <a:t>	</a:t>
            </a:r>
            <a:r>
              <a:rPr lang="en-US" sz="1700" dirty="0" err="1"/>
              <a:t>printf</a:t>
            </a:r>
            <a:r>
              <a:rPr lang="en-US" sz="1700" dirty="0"/>
              <a:t>("Enter three integer numbers &gt; ");</a:t>
            </a:r>
          </a:p>
          <a:p>
            <a:r>
              <a:rPr lang="en-US" sz="1700" dirty="0"/>
              <a:t>	</a:t>
            </a:r>
            <a:r>
              <a:rPr lang="en-US" sz="1700" dirty="0" err="1"/>
              <a:t>scanf</a:t>
            </a:r>
            <a:r>
              <a:rPr lang="en-US" sz="1700" dirty="0"/>
              <a:t>("%d %d %d",&amp;n1, &amp;n2,&amp;n3);</a:t>
            </a:r>
          </a:p>
          <a:p>
            <a:r>
              <a:rPr lang="en-US" sz="1700" dirty="0"/>
              <a:t>	</a:t>
            </a:r>
            <a:r>
              <a:rPr lang="en-US" sz="1700" dirty="0" err="1"/>
              <a:t>myfunction</a:t>
            </a:r>
            <a:r>
              <a:rPr lang="en-US" sz="1700" dirty="0"/>
              <a:t>(n1, n2, n3, </a:t>
            </a:r>
            <a:r>
              <a:rPr lang="en-US" sz="1700" dirty="0">
                <a:solidFill>
                  <a:srgbClr val="FF0000"/>
                </a:solidFill>
              </a:rPr>
              <a:t>&amp;</a:t>
            </a:r>
            <a:r>
              <a:rPr lang="en-US" sz="1700" dirty="0"/>
              <a:t>sum, </a:t>
            </a:r>
            <a:r>
              <a:rPr lang="en-US" sz="1700" dirty="0">
                <a:solidFill>
                  <a:srgbClr val="FF0000"/>
                </a:solidFill>
              </a:rPr>
              <a:t>&amp;</a:t>
            </a:r>
            <a:r>
              <a:rPr lang="en-US" sz="1700" dirty="0"/>
              <a:t>product, </a:t>
            </a:r>
            <a:r>
              <a:rPr lang="en-US" sz="1700" dirty="0">
                <a:solidFill>
                  <a:srgbClr val="FF0000"/>
                </a:solidFill>
              </a:rPr>
              <a:t>&amp;</a:t>
            </a:r>
            <a:r>
              <a:rPr lang="en-US" sz="1700" dirty="0" err="1"/>
              <a:t>av_g</a:t>
            </a:r>
            <a:r>
              <a:rPr lang="en-US" sz="1700" dirty="0"/>
              <a:t>); </a:t>
            </a:r>
          </a:p>
          <a:p>
            <a:r>
              <a:rPr lang="en-US" sz="1700" dirty="0" smtClean="0"/>
              <a:t>	</a:t>
            </a:r>
            <a:r>
              <a:rPr lang="en-US" sz="1700" dirty="0" err="1" smtClean="0"/>
              <a:t>printf</a:t>
            </a:r>
            <a:r>
              <a:rPr lang="en-US" sz="1700" dirty="0"/>
              <a:t>("\</a:t>
            </a:r>
            <a:r>
              <a:rPr lang="en-US" sz="1700" dirty="0" err="1"/>
              <a:t>nThe</a:t>
            </a:r>
            <a:r>
              <a:rPr lang="en-US" sz="1700" dirty="0"/>
              <a:t> sum = %d\</a:t>
            </a:r>
            <a:r>
              <a:rPr lang="en-US" sz="1700" dirty="0" err="1"/>
              <a:t>nThe</a:t>
            </a:r>
            <a:r>
              <a:rPr lang="en-US" sz="1700" dirty="0"/>
              <a:t> product = %d\</a:t>
            </a:r>
            <a:r>
              <a:rPr lang="en-US" sz="1700" dirty="0" err="1"/>
              <a:t>nthe</a:t>
            </a:r>
            <a:r>
              <a:rPr lang="en-US" sz="1700" dirty="0"/>
              <a:t> </a:t>
            </a:r>
            <a:r>
              <a:rPr lang="en-US" sz="1700" dirty="0" err="1"/>
              <a:t>avg</a:t>
            </a:r>
            <a:r>
              <a:rPr lang="en-US" sz="1700" dirty="0"/>
              <a:t> </a:t>
            </a:r>
            <a:r>
              <a:rPr lang="en-US" sz="1700" dirty="0" smtClean="0"/>
              <a:t>= %</a:t>
            </a:r>
            <a:r>
              <a:rPr lang="en-US" sz="1700" dirty="0"/>
              <a:t>f\n",</a:t>
            </a:r>
            <a:r>
              <a:rPr lang="en-US" sz="1700" dirty="0" err="1"/>
              <a:t>sum,product,av_g</a:t>
            </a:r>
            <a:r>
              <a:rPr lang="en-US" sz="1700" dirty="0"/>
              <a:t>);</a:t>
            </a:r>
          </a:p>
          <a:p>
            <a:r>
              <a:rPr lang="en-US" sz="1700" dirty="0"/>
              <a:t>	system("pause");</a:t>
            </a:r>
          </a:p>
          <a:p>
            <a:r>
              <a:rPr lang="en-US" sz="1700" dirty="0"/>
              <a:t>	return 0;</a:t>
            </a:r>
          </a:p>
          <a:p>
            <a:r>
              <a:rPr lang="en-US" sz="1700" dirty="0"/>
              <a:t>}  </a:t>
            </a:r>
          </a:p>
          <a:p>
            <a:r>
              <a:rPr lang="en-US" sz="1700" dirty="0"/>
              <a:t>void </a:t>
            </a:r>
            <a:r>
              <a:rPr lang="en-US" sz="1700" dirty="0" err="1"/>
              <a:t>myfunction</a:t>
            </a:r>
            <a:r>
              <a:rPr lang="en-US" sz="1700" dirty="0"/>
              <a:t>(</a:t>
            </a:r>
            <a:r>
              <a:rPr lang="en-US" sz="1700" dirty="0" err="1"/>
              <a:t>int</a:t>
            </a:r>
            <a:r>
              <a:rPr lang="en-US" sz="1700" dirty="0"/>
              <a:t> </a:t>
            </a:r>
            <a:r>
              <a:rPr lang="en-US" sz="1700" dirty="0" err="1"/>
              <a:t>a,int</a:t>
            </a:r>
            <a:r>
              <a:rPr lang="en-US" sz="1700" dirty="0"/>
              <a:t> </a:t>
            </a:r>
            <a:r>
              <a:rPr lang="en-US" sz="1700" dirty="0" err="1"/>
              <a:t>b,int</a:t>
            </a:r>
            <a:r>
              <a:rPr lang="en-US" sz="1700" dirty="0"/>
              <a:t> </a:t>
            </a:r>
            <a:r>
              <a:rPr lang="en-US" sz="1700" dirty="0" err="1"/>
              <a:t>c,int</a:t>
            </a:r>
            <a:r>
              <a:rPr lang="en-US" sz="1700" dirty="0"/>
              <a:t> </a:t>
            </a:r>
            <a:r>
              <a:rPr lang="en-US" sz="1700" dirty="0">
                <a:solidFill>
                  <a:srgbClr val="FF0000"/>
                </a:solidFill>
              </a:rPr>
              <a:t>*</a:t>
            </a:r>
            <a:r>
              <a:rPr lang="en-US" sz="1700" dirty="0" err="1"/>
              <a:t>sum,int</a:t>
            </a:r>
            <a:r>
              <a:rPr lang="en-US" sz="1700" dirty="0"/>
              <a:t> </a:t>
            </a:r>
            <a:r>
              <a:rPr lang="en-US" sz="1700" dirty="0">
                <a:solidFill>
                  <a:srgbClr val="FF0000"/>
                </a:solidFill>
              </a:rPr>
              <a:t>*</a:t>
            </a:r>
            <a:r>
              <a:rPr lang="en-US" sz="1700" dirty="0"/>
              <a:t>prod, double </a:t>
            </a:r>
            <a:r>
              <a:rPr lang="en-US" sz="1700" dirty="0">
                <a:solidFill>
                  <a:srgbClr val="FF0000"/>
                </a:solidFill>
              </a:rPr>
              <a:t>*</a:t>
            </a:r>
            <a:r>
              <a:rPr lang="en-US" sz="1700" dirty="0"/>
              <a:t>average) {</a:t>
            </a:r>
          </a:p>
          <a:p>
            <a:r>
              <a:rPr lang="en-US" sz="1700" dirty="0"/>
              <a:t>     </a:t>
            </a:r>
            <a:r>
              <a:rPr lang="en-US" sz="1700" dirty="0">
                <a:solidFill>
                  <a:srgbClr val="FF0000"/>
                </a:solidFill>
              </a:rPr>
              <a:t>*</a:t>
            </a:r>
            <a:r>
              <a:rPr lang="en-US" sz="1700" dirty="0"/>
              <a:t>sum=</a:t>
            </a:r>
            <a:r>
              <a:rPr lang="en-US" sz="1700" dirty="0" err="1"/>
              <a:t>a+b+c</a:t>
            </a:r>
            <a:r>
              <a:rPr lang="en-US" sz="1700" dirty="0"/>
              <a:t>;</a:t>
            </a:r>
          </a:p>
          <a:p>
            <a:r>
              <a:rPr lang="en-US" sz="1700" dirty="0"/>
              <a:t>     </a:t>
            </a:r>
            <a:r>
              <a:rPr lang="en-US" sz="1700" dirty="0">
                <a:solidFill>
                  <a:srgbClr val="FF0000"/>
                </a:solidFill>
              </a:rPr>
              <a:t>*</a:t>
            </a:r>
            <a:r>
              <a:rPr lang="en-US" sz="1700" dirty="0"/>
              <a:t>prod=a*b*c;</a:t>
            </a:r>
          </a:p>
          <a:p>
            <a:r>
              <a:rPr lang="en-US" sz="1700" dirty="0"/>
              <a:t>     </a:t>
            </a:r>
            <a:r>
              <a:rPr lang="en-US" sz="1700" dirty="0">
                <a:solidFill>
                  <a:srgbClr val="FF0000"/>
                </a:solidFill>
              </a:rPr>
              <a:t>*</a:t>
            </a:r>
            <a:r>
              <a:rPr lang="en-US" sz="1700" dirty="0"/>
              <a:t>average=(</a:t>
            </a:r>
            <a:r>
              <a:rPr lang="en-US" sz="1700" dirty="0" err="1"/>
              <a:t>a+b+c</a:t>
            </a:r>
            <a:r>
              <a:rPr lang="en-US" sz="1700" dirty="0"/>
              <a:t>)/3.0;</a:t>
            </a:r>
          </a:p>
          <a:p>
            <a:r>
              <a:rPr lang="en-US" sz="1700"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71715"/>
                                        </p:tgtEl>
                                        <p:attrNameLst>
                                          <p:attrName>style.visibility</p:attrName>
                                        </p:attrNameLst>
                                      </p:cBhvr>
                                      <p:to>
                                        <p:strVal val="visible"/>
                                      </p:to>
                                    </p:set>
                                    <p:anim calcmode="lin" valueType="num">
                                      <p:cBhvr>
                                        <p:cTn id="7" dur="500" fill="hold"/>
                                        <p:tgtEl>
                                          <p:spTgt spid="371715"/>
                                        </p:tgtEl>
                                        <p:attrNameLst>
                                          <p:attrName>ppt_w</p:attrName>
                                        </p:attrNameLst>
                                      </p:cBhvr>
                                      <p:tavLst>
                                        <p:tav tm="0">
                                          <p:val>
                                            <p:fltVal val="0"/>
                                          </p:val>
                                        </p:tav>
                                        <p:tav tm="100000">
                                          <p:val>
                                            <p:strVal val="#ppt_w"/>
                                          </p:val>
                                        </p:tav>
                                      </p:tavLst>
                                    </p:anim>
                                    <p:anim calcmode="lin" valueType="num">
                                      <p:cBhvr>
                                        <p:cTn id="8" dur="500" fill="hold"/>
                                        <p:tgtEl>
                                          <p:spTgt spid="37171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171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810" name="Rectangle 2"/>
          <p:cNvSpPr>
            <a:spLocks noGrp="1" noChangeArrowheads="1"/>
          </p:cNvSpPr>
          <p:nvPr>
            <p:ph type="title"/>
          </p:nvPr>
        </p:nvSpPr>
        <p:spPr>
          <a:xfrm>
            <a:off x="457200" y="76200"/>
            <a:ext cx="8229600" cy="563563"/>
          </a:xfrm>
        </p:spPr>
        <p:txBody>
          <a:bodyPr>
            <a:normAutofit fontScale="90000"/>
          </a:bodyPr>
          <a:lstStyle/>
          <a:p>
            <a:r>
              <a:rPr lang="en-US" sz="2800"/>
              <a:t>Example</a:t>
            </a:r>
            <a:r>
              <a:rPr lang="en-US" sz="3600"/>
              <a:t> 5:</a:t>
            </a:r>
          </a:p>
        </p:txBody>
      </p:sp>
      <p:sp>
        <p:nvSpPr>
          <p:cNvPr id="6" name="Slide Number Placeholder 4"/>
          <p:cNvSpPr>
            <a:spLocks noGrp="1"/>
          </p:cNvSpPr>
          <p:nvPr>
            <p:ph type="sldNum" sz="quarter" idx="15"/>
          </p:nvPr>
        </p:nvSpPr>
        <p:spPr/>
        <p:txBody>
          <a:bodyPr/>
          <a:lstStyle/>
          <a:p>
            <a:fld id="{9CBB2F68-3B88-4D46-AD45-4A98B3022DA9}" type="slidenum">
              <a:rPr lang="ar-SA"/>
              <a:pPr/>
              <a:t>11</a:t>
            </a:fld>
            <a:endParaRPr lang="en-US"/>
          </a:p>
        </p:txBody>
      </p:sp>
      <p:sp>
        <p:nvSpPr>
          <p:cNvPr id="375811" name="Text Box 3"/>
          <p:cNvSpPr txBox="1">
            <a:spLocks noChangeArrowheads="1"/>
          </p:cNvSpPr>
          <p:nvPr/>
        </p:nvSpPr>
        <p:spPr bwMode="auto">
          <a:xfrm>
            <a:off x="152400" y="644525"/>
            <a:ext cx="4419600" cy="5755422"/>
          </a:xfrm>
          <a:prstGeom prst="rect">
            <a:avLst/>
          </a:prstGeom>
          <a:noFill/>
          <a:ln w="9525">
            <a:solidFill>
              <a:schemeClr val="tx1"/>
            </a:solidFill>
            <a:miter lim="800000"/>
            <a:headEnd/>
            <a:tailEnd/>
          </a:ln>
          <a:effectLst/>
        </p:spPr>
        <p:txBody>
          <a:bodyPr>
            <a:spAutoFit/>
          </a:bodyPr>
          <a:lstStyle/>
          <a:p>
            <a:r>
              <a:rPr lang="en-US" sz="1600" dirty="0"/>
              <a:t>/* takes the coefficients of quadratic equation  a, b and c and returns its roots */</a:t>
            </a:r>
          </a:p>
          <a:p>
            <a:r>
              <a:rPr lang="en-US" sz="1600" dirty="0"/>
              <a:t>#include&lt;</a:t>
            </a:r>
            <a:r>
              <a:rPr lang="en-US" sz="1600" dirty="0" err="1"/>
              <a:t>stdio.h</a:t>
            </a:r>
            <a:r>
              <a:rPr lang="en-US" sz="1600" dirty="0"/>
              <a:t>&gt;</a:t>
            </a:r>
          </a:p>
          <a:p>
            <a:r>
              <a:rPr lang="en-US" sz="1600" dirty="0"/>
              <a:t>#include&lt;</a:t>
            </a:r>
            <a:r>
              <a:rPr lang="en-US" sz="1600" dirty="0" err="1"/>
              <a:t>math.h</a:t>
            </a:r>
            <a:r>
              <a:rPr lang="en-US" sz="1600" dirty="0"/>
              <a:t>&gt;</a:t>
            </a:r>
          </a:p>
          <a:p>
            <a:endParaRPr lang="en-US" sz="1600" dirty="0"/>
          </a:p>
          <a:p>
            <a:r>
              <a:rPr lang="en-US" sz="1600" dirty="0"/>
              <a:t>void quadratic(double </a:t>
            </a:r>
            <a:r>
              <a:rPr lang="en-US" sz="1600" dirty="0" err="1"/>
              <a:t>a,double</a:t>
            </a:r>
            <a:r>
              <a:rPr lang="en-US" sz="1600" dirty="0"/>
              <a:t> b, double c, double </a:t>
            </a:r>
            <a:r>
              <a:rPr lang="en-US" sz="1600" dirty="0">
                <a:solidFill>
                  <a:srgbClr val="FF0000"/>
                </a:solidFill>
              </a:rPr>
              <a:t>*</a:t>
            </a:r>
            <a:r>
              <a:rPr lang="en-US" sz="1600" dirty="0"/>
              <a:t>root1, double </a:t>
            </a:r>
            <a:r>
              <a:rPr lang="en-US" sz="1600" dirty="0">
                <a:solidFill>
                  <a:srgbClr val="FF0000"/>
                </a:solidFill>
              </a:rPr>
              <a:t>*</a:t>
            </a:r>
            <a:r>
              <a:rPr lang="en-US" sz="1600" dirty="0"/>
              <a:t>root2);</a:t>
            </a:r>
          </a:p>
          <a:p>
            <a:endParaRPr lang="en-US" sz="1600" dirty="0"/>
          </a:p>
          <a:p>
            <a:r>
              <a:rPr lang="en-US" sz="1600" dirty="0" err="1"/>
              <a:t>int</a:t>
            </a:r>
            <a:r>
              <a:rPr lang="en-US" sz="1600" dirty="0"/>
              <a:t> main(void) {</a:t>
            </a:r>
          </a:p>
          <a:p>
            <a:r>
              <a:rPr lang="en-US" sz="1600" dirty="0"/>
              <a:t>    double a,b,c,r1,r2;</a:t>
            </a:r>
          </a:p>
          <a:p>
            <a:r>
              <a:rPr lang="en-US" sz="1600" dirty="0"/>
              <a:t>    </a:t>
            </a:r>
            <a:r>
              <a:rPr lang="en-US" sz="1600" dirty="0" err="1"/>
              <a:t>printf</a:t>
            </a:r>
            <a:r>
              <a:rPr lang="en-US" sz="1600" dirty="0"/>
              <a:t>("Please enter coefficients of the equation: [a b c] &gt; ");</a:t>
            </a:r>
          </a:p>
          <a:p>
            <a:r>
              <a:rPr lang="en-US" sz="1600" dirty="0"/>
              <a:t>    </a:t>
            </a:r>
            <a:r>
              <a:rPr lang="en-US" sz="1600" dirty="0" err="1"/>
              <a:t>scanf</a:t>
            </a:r>
            <a:r>
              <a:rPr lang="en-US" sz="1600" dirty="0"/>
              <a:t>("%</a:t>
            </a:r>
            <a:r>
              <a:rPr lang="en-US" sz="1600" dirty="0" err="1"/>
              <a:t>lf%lf%lf",&amp;a,&amp;b,&amp;c</a:t>
            </a:r>
            <a:r>
              <a:rPr lang="en-US" sz="1600" dirty="0"/>
              <a:t>);</a:t>
            </a:r>
          </a:p>
          <a:p>
            <a:r>
              <a:rPr lang="en-US" sz="1600" dirty="0"/>
              <a:t>    </a:t>
            </a:r>
          </a:p>
          <a:p>
            <a:r>
              <a:rPr lang="en-US" sz="1600" dirty="0"/>
              <a:t>    quadratic(a,b,c,</a:t>
            </a:r>
            <a:r>
              <a:rPr lang="en-US" sz="1600" dirty="0">
                <a:solidFill>
                  <a:srgbClr val="FF0000"/>
                </a:solidFill>
              </a:rPr>
              <a:t>&amp;</a:t>
            </a:r>
            <a:r>
              <a:rPr lang="en-US" sz="1600" dirty="0"/>
              <a:t>r1,</a:t>
            </a:r>
            <a:r>
              <a:rPr lang="en-US" sz="1600" dirty="0">
                <a:solidFill>
                  <a:srgbClr val="FF0000"/>
                </a:solidFill>
              </a:rPr>
              <a:t>&amp;</a:t>
            </a:r>
            <a:r>
              <a:rPr lang="en-US" sz="1600" dirty="0"/>
              <a:t>r2); </a:t>
            </a:r>
          </a:p>
          <a:p>
            <a:r>
              <a:rPr lang="en-US" sz="1600" dirty="0"/>
              <a:t>    </a:t>
            </a:r>
          </a:p>
          <a:p>
            <a:r>
              <a:rPr lang="en-US" sz="1600" dirty="0"/>
              <a:t>    </a:t>
            </a:r>
            <a:r>
              <a:rPr lang="en-US" sz="1600" dirty="0" err="1"/>
              <a:t>printf</a:t>
            </a:r>
            <a:r>
              <a:rPr lang="en-US" sz="1600" dirty="0"/>
              <a:t>("\</a:t>
            </a:r>
            <a:r>
              <a:rPr lang="en-US" sz="1600" dirty="0" err="1"/>
              <a:t>nThe</a:t>
            </a:r>
            <a:r>
              <a:rPr lang="en-US" sz="1600" dirty="0"/>
              <a:t> first root is : %f\n",r1);</a:t>
            </a:r>
          </a:p>
          <a:p>
            <a:r>
              <a:rPr lang="en-US" sz="1600" dirty="0"/>
              <a:t>    </a:t>
            </a:r>
            <a:r>
              <a:rPr lang="en-US" sz="1600" dirty="0" err="1"/>
              <a:t>printf</a:t>
            </a:r>
            <a:r>
              <a:rPr lang="en-US" sz="1600" dirty="0"/>
              <a:t>("The second root is : %f\n", r2); </a:t>
            </a:r>
          </a:p>
          <a:p>
            <a:r>
              <a:rPr lang="en-US" sz="1600" dirty="0"/>
              <a:t>    system("pause");</a:t>
            </a:r>
          </a:p>
          <a:p>
            <a:r>
              <a:rPr lang="en-US" sz="1600" dirty="0"/>
              <a:t>    return 0;</a:t>
            </a:r>
          </a:p>
          <a:p>
            <a:r>
              <a:rPr lang="en-US" sz="1600" dirty="0"/>
              <a:t>}</a:t>
            </a:r>
          </a:p>
        </p:txBody>
      </p:sp>
      <p:sp>
        <p:nvSpPr>
          <p:cNvPr id="375812" name="Text Box 4"/>
          <p:cNvSpPr txBox="1">
            <a:spLocks noChangeArrowheads="1"/>
          </p:cNvSpPr>
          <p:nvPr/>
        </p:nvSpPr>
        <p:spPr bwMode="auto">
          <a:xfrm>
            <a:off x="4724400" y="914400"/>
            <a:ext cx="4343400" cy="4013200"/>
          </a:xfrm>
          <a:prstGeom prst="rect">
            <a:avLst/>
          </a:prstGeom>
          <a:noFill/>
          <a:ln w="9525">
            <a:solidFill>
              <a:schemeClr val="tx1"/>
            </a:solidFill>
            <a:miter lim="800000"/>
            <a:headEnd/>
            <a:tailEnd/>
          </a:ln>
          <a:effectLst/>
        </p:spPr>
        <p:txBody>
          <a:bodyPr>
            <a:spAutoFit/>
          </a:bodyPr>
          <a:lstStyle/>
          <a:p>
            <a:r>
              <a:rPr lang="en-US" sz="1600" dirty="0"/>
              <a:t>void quadratic(double </a:t>
            </a:r>
            <a:r>
              <a:rPr lang="en-US" sz="1600" dirty="0" err="1"/>
              <a:t>a,double</a:t>
            </a:r>
            <a:r>
              <a:rPr lang="en-US" sz="1600" dirty="0"/>
              <a:t> b, double c, double </a:t>
            </a:r>
            <a:r>
              <a:rPr lang="en-US" sz="1600" dirty="0">
                <a:solidFill>
                  <a:srgbClr val="FF0000"/>
                </a:solidFill>
              </a:rPr>
              <a:t>*</a:t>
            </a:r>
            <a:r>
              <a:rPr lang="en-US" sz="1600" dirty="0"/>
              <a:t>root1, double </a:t>
            </a:r>
            <a:r>
              <a:rPr lang="en-US" sz="1600" dirty="0">
                <a:solidFill>
                  <a:srgbClr val="FF0000"/>
                </a:solidFill>
              </a:rPr>
              <a:t>*</a:t>
            </a:r>
            <a:r>
              <a:rPr lang="en-US" sz="1600" dirty="0"/>
              <a:t>root2) {</a:t>
            </a:r>
          </a:p>
          <a:p>
            <a:r>
              <a:rPr lang="en-US" sz="1600" dirty="0"/>
              <a:t>    double </a:t>
            </a:r>
            <a:r>
              <a:rPr lang="en-US" sz="1600" dirty="0" err="1"/>
              <a:t>desc</a:t>
            </a:r>
            <a:r>
              <a:rPr lang="en-US" sz="1600" dirty="0"/>
              <a:t>;</a:t>
            </a:r>
          </a:p>
          <a:p>
            <a:endParaRPr lang="en-US" sz="1600" dirty="0"/>
          </a:p>
          <a:p>
            <a:r>
              <a:rPr lang="en-US" sz="1600" dirty="0"/>
              <a:t>    </a:t>
            </a:r>
            <a:r>
              <a:rPr lang="en-US" sz="1600" dirty="0" err="1"/>
              <a:t>desc</a:t>
            </a:r>
            <a:r>
              <a:rPr lang="en-US" sz="1600" dirty="0"/>
              <a:t> =b*b-4*a*c;</a:t>
            </a:r>
          </a:p>
          <a:p>
            <a:r>
              <a:rPr lang="en-US" sz="1600" dirty="0"/>
              <a:t>    if(</a:t>
            </a:r>
            <a:r>
              <a:rPr lang="en-US" sz="1600" dirty="0" err="1"/>
              <a:t>desc</a:t>
            </a:r>
            <a:r>
              <a:rPr lang="en-US" sz="1600" dirty="0"/>
              <a:t> &lt; 0) {</a:t>
            </a:r>
          </a:p>
          <a:p>
            <a:r>
              <a:rPr lang="en-US" sz="1600" dirty="0"/>
              <a:t>      </a:t>
            </a:r>
            <a:r>
              <a:rPr lang="en-US" sz="1600" dirty="0" err="1"/>
              <a:t>printf</a:t>
            </a:r>
            <a:r>
              <a:rPr lang="en-US" sz="1600" dirty="0"/>
              <a:t>("No real roots\n");</a:t>
            </a:r>
          </a:p>
          <a:p>
            <a:r>
              <a:rPr lang="en-US" sz="1600" dirty="0"/>
              <a:t>      system("pause");</a:t>
            </a:r>
          </a:p>
          <a:p>
            <a:r>
              <a:rPr lang="en-US" sz="1600" dirty="0"/>
              <a:t>      exit(0);</a:t>
            </a:r>
          </a:p>
          <a:p>
            <a:r>
              <a:rPr lang="en-US" sz="1600" dirty="0"/>
              <a:t>    }</a:t>
            </a:r>
          </a:p>
          <a:p>
            <a:r>
              <a:rPr lang="en-US" sz="1600" dirty="0"/>
              <a:t>    else {</a:t>
            </a:r>
          </a:p>
          <a:p>
            <a:r>
              <a:rPr lang="en-US" sz="1600" dirty="0"/>
              <a:t>       </a:t>
            </a:r>
            <a:r>
              <a:rPr lang="en-US" sz="1600" dirty="0">
                <a:solidFill>
                  <a:srgbClr val="FF0000"/>
                </a:solidFill>
              </a:rPr>
              <a:t>*</a:t>
            </a:r>
            <a:r>
              <a:rPr lang="en-US" sz="1600" dirty="0"/>
              <a:t>root1=(-</a:t>
            </a:r>
            <a:r>
              <a:rPr lang="en-US" sz="1600" dirty="0" err="1"/>
              <a:t>b+sqrt</a:t>
            </a:r>
            <a:r>
              <a:rPr lang="en-US" sz="1600" dirty="0"/>
              <a:t>(</a:t>
            </a:r>
            <a:r>
              <a:rPr lang="en-US" sz="1600" dirty="0" err="1"/>
              <a:t>desc</a:t>
            </a:r>
            <a:r>
              <a:rPr lang="en-US" sz="1600" dirty="0"/>
              <a:t>))/(2*a);</a:t>
            </a:r>
          </a:p>
          <a:p>
            <a:r>
              <a:rPr lang="en-US" sz="1600" dirty="0"/>
              <a:t>       </a:t>
            </a:r>
            <a:r>
              <a:rPr lang="en-US" sz="1600" dirty="0">
                <a:solidFill>
                  <a:srgbClr val="FF0000"/>
                </a:solidFill>
              </a:rPr>
              <a:t>*</a:t>
            </a:r>
            <a:r>
              <a:rPr lang="en-US" sz="1600" dirty="0"/>
              <a:t>root2=(-b-</a:t>
            </a:r>
            <a:r>
              <a:rPr lang="en-US" sz="1600" dirty="0" err="1"/>
              <a:t>sqrt</a:t>
            </a:r>
            <a:r>
              <a:rPr lang="en-US" sz="1600" dirty="0"/>
              <a:t>(</a:t>
            </a:r>
            <a:r>
              <a:rPr lang="en-US" sz="1600" dirty="0" err="1"/>
              <a:t>desc</a:t>
            </a:r>
            <a:r>
              <a:rPr lang="en-US" sz="1600" dirty="0"/>
              <a:t>))/(2*a);</a:t>
            </a:r>
          </a:p>
          <a:p>
            <a:r>
              <a:rPr lang="en-US" sz="1600" dirty="0"/>
              <a:t>    }</a:t>
            </a:r>
          </a:p>
          <a:p>
            <a:r>
              <a:rPr lang="en-US" sz="1600" dirty="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75811"/>
                                        </p:tgtEl>
                                        <p:attrNameLst>
                                          <p:attrName>style.visibility</p:attrName>
                                        </p:attrNameLst>
                                      </p:cBhvr>
                                      <p:to>
                                        <p:strVal val="visible"/>
                                      </p:to>
                                    </p:set>
                                    <p:anim calcmode="lin" valueType="num">
                                      <p:cBhvr>
                                        <p:cTn id="7" dur="500" fill="hold"/>
                                        <p:tgtEl>
                                          <p:spTgt spid="375811"/>
                                        </p:tgtEl>
                                        <p:attrNameLst>
                                          <p:attrName>ppt_w</p:attrName>
                                        </p:attrNameLst>
                                      </p:cBhvr>
                                      <p:tavLst>
                                        <p:tav tm="0">
                                          <p:val>
                                            <p:fltVal val="0"/>
                                          </p:val>
                                        </p:tav>
                                        <p:tav tm="100000">
                                          <p:val>
                                            <p:strVal val="#ppt_w"/>
                                          </p:val>
                                        </p:tav>
                                      </p:tavLst>
                                    </p:anim>
                                    <p:anim calcmode="lin" valueType="num">
                                      <p:cBhvr>
                                        <p:cTn id="8" dur="500" fill="hold"/>
                                        <p:tgtEl>
                                          <p:spTgt spid="375811"/>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75812"/>
                                        </p:tgtEl>
                                        <p:attrNameLst>
                                          <p:attrName>style.visibility</p:attrName>
                                        </p:attrNameLst>
                                      </p:cBhvr>
                                      <p:to>
                                        <p:strVal val="visible"/>
                                      </p:to>
                                    </p:set>
                                    <p:anim calcmode="lin" valueType="num">
                                      <p:cBhvr>
                                        <p:cTn id="13" dur="500" fill="hold"/>
                                        <p:tgtEl>
                                          <p:spTgt spid="375812"/>
                                        </p:tgtEl>
                                        <p:attrNameLst>
                                          <p:attrName>ppt_w</p:attrName>
                                        </p:attrNameLst>
                                      </p:cBhvr>
                                      <p:tavLst>
                                        <p:tav tm="0">
                                          <p:val>
                                            <p:fltVal val="0"/>
                                          </p:val>
                                        </p:tav>
                                        <p:tav tm="100000">
                                          <p:val>
                                            <p:strVal val="#ppt_w"/>
                                          </p:val>
                                        </p:tav>
                                      </p:tavLst>
                                    </p:anim>
                                    <p:anim calcmode="lin" valueType="num">
                                      <p:cBhvr>
                                        <p:cTn id="14" dur="500" fill="hold"/>
                                        <p:tgtEl>
                                          <p:spTgt spid="37581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5811" grpId="0" animBg="1"/>
      <p:bldP spid="3758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2"/>
          <p:cNvSpPr>
            <a:spLocks noGrp="1" noChangeArrowheads="1"/>
          </p:cNvSpPr>
          <p:nvPr>
            <p:ph type="title"/>
          </p:nvPr>
        </p:nvSpPr>
        <p:spPr>
          <a:xfrm>
            <a:off x="457200" y="76200"/>
            <a:ext cx="8229600" cy="563563"/>
          </a:xfrm>
        </p:spPr>
        <p:txBody>
          <a:bodyPr>
            <a:normAutofit fontScale="90000"/>
          </a:bodyPr>
          <a:lstStyle/>
          <a:p>
            <a:r>
              <a:rPr lang="en-US" sz="2800"/>
              <a:t>Example</a:t>
            </a:r>
            <a:r>
              <a:rPr lang="en-US" sz="3600"/>
              <a:t> 6:</a:t>
            </a:r>
          </a:p>
        </p:txBody>
      </p:sp>
      <p:sp>
        <p:nvSpPr>
          <p:cNvPr id="8" name="Slide Number Placeholder 4"/>
          <p:cNvSpPr>
            <a:spLocks noGrp="1"/>
          </p:cNvSpPr>
          <p:nvPr>
            <p:ph type="sldNum" sz="quarter" idx="15"/>
          </p:nvPr>
        </p:nvSpPr>
        <p:spPr/>
        <p:txBody>
          <a:bodyPr/>
          <a:lstStyle/>
          <a:p>
            <a:fld id="{A6B10590-C4B2-4288-B436-3E62986A88D9}" type="slidenum">
              <a:rPr lang="ar-SA"/>
              <a:pPr/>
              <a:t>12</a:t>
            </a:fld>
            <a:endParaRPr lang="en-US"/>
          </a:p>
        </p:txBody>
      </p:sp>
      <p:sp>
        <p:nvSpPr>
          <p:cNvPr id="377859" name="Text Box 3"/>
          <p:cNvSpPr txBox="1">
            <a:spLocks noChangeArrowheads="1"/>
          </p:cNvSpPr>
          <p:nvPr/>
        </p:nvSpPr>
        <p:spPr bwMode="auto">
          <a:xfrm>
            <a:off x="152400" y="609600"/>
            <a:ext cx="5410200" cy="5969000"/>
          </a:xfrm>
          <a:prstGeom prst="rect">
            <a:avLst/>
          </a:prstGeom>
          <a:noFill/>
          <a:ln w="9525">
            <a:solidFill>
              <a:schemeClr val="tx1"/>
            </a:solidFill>
            <a:miter lim="800000"/>
            <a:headEnd/>
            <a:tailEnd/>
          </a:ln>
          <a:effectLst/>
        </p:spPr>
        <p:txBody>
          <a:bodyPr>
            <a:spAutoFit/>
          </a:bodyPr>
          <a:lstStyle/>
          <a:p>
            <a:r>
              <a:rPr lang="en-US" sz="1600" dirty="0"/>
              <a:t>/* swaps the values between 2 integer variables */</a:t>
            </a:r>
          </a:p>
          <a:p>
            <a:r>
              <a:rPr lang="en-US" sz="1600" dirty="0"/>
              <a:t>#include &lt;</a:t>
            </a:r>
            <a:r>
              <a:rPr lang="en-US" sz="1600" dirty="0" err="1"/>
              <a:t>stdio.h</a:t>
            </a:r>
            <a:r>
              <a:rPr lang="en-US" sz="1600" dirty="0"/>
              <a:t>&gt;</a:t>
            </a:r>
          </a:p>
          <a:p>
            <a:endParaRPr lang="en-US" sz="800" dirty="0"/>
          </a:p>
          <a:p>
            <a:r>
              <a:rPr lang="en-US" sz="1600" dirty="0"/>
              <a:t>void </a:t>
            </a:r>
            <a:r>
              <a:rPr lang="en-US" sz="1600" dirty="0" err="1"/>
              <a:t>readint</a:t>
            </a:r>
            <a:r>
              <a:rPr lang="en-US" sz="1600" dirty="0"/>
              <a:t>(</a:t>
            </a:r>
            <a:r>
              <a:rPr lang="en-US" sz="1600" dirty="0" err="1"/>
              <a:t>int</a:t>
            </a:r>
            <a:r>
              <a:rPr lang="en-US" sz="1600" dirty="0"/>
              <a:t> </a:t>
            </a:r>
            <a:r>
              <a:rPr lang="en-US" sz="1600" dirty="0">
                <a:solidFill>
                  <a:srgbClr val="FF0000"/>
                </a:solidFill>
              </a:rPr>
              <a:t>*</a:t>
            </a:r>
            <a:r>
              <a:rPr lang="en-US" sz="1600" dirty="0"/>
              <a:t>a, </a:t>
            </a:r>
            <a:r>
              <a:rPr lang="en-US" sz="1600" dirty="0" err="1" smtClean="0"/>
              <a:t>int</a:t>
            </a:r>
            <a:r>
              <a:rPr lang="en-US" sz="1600" dirty="0" smtClean="0"/>
              <a:t> </a:t>
            </a:r>
            <a:r>
              <a:rPr lang="en-US" sz="1600" dirty="0" smtClean="0">
                <a:solidFill>
                  <a:srgbClr val="FF0000"/>
                </a:solidFill>
              </a:rPr>
              <a:t>*</a:t>
            </a:r>
            <a:r>
              <a:rPr lang="en-US" sz="1600" dirty="0" smtClean="0"/>
              <a:t> </a:t>
            </a:r>
            <a:r>
              <a:rPr lang="en-US" sz="1600" dirty="0"/>
              <a:t>b);</a:t>
            </a:r>
          </a:p>
          <a:p>
            <a:r>
              <a:rPr lang="en-US" sz="1600" dirty="0"/>
              <a:t>void swap (</a:t>
            </a:r>
            <a:r>
              <a:rPr lang="en-US" sz="1600" dirty="0" err="1"/>
              <a:t>int</a:t>
            </a:r>
            <a:r>
              <a:rPr lang="en-US" sz="1600" dirty="0"/>
              <a:t> </a:t>
            </a:r>
            <a:r>
              <a:rPr lang="en-US" sz="1600" dirty="0">
                <a:solidFill>
                  <a:srgbClr val="FF0000"/>
                </a:solidFill>
              </a:rPr>
              <a:t>*</a:t>
            </a:r>
            <a:r>
              <a:rPr lang="en-US" sz="1600" dirty="0"/>
              <a:t>a, </a:t>
            </a:r>
            <a:r>
              <a:rPr lang="en-US" sz="1600" dirty="0" err="1"/>
              <a:t>int</a:t>
            </a:r>
            <a:r>
              <a:rPr lang="en-US" sz="1600" dirty="0"/>
              <a:t> </a:t>
            </a:r>
            <a:r>
              <a:rPr lang="en-US" sz="1600" dirty="0">
                <a:solidFill>
                  <a:srgbClr val="FF0000"/>
                </a:solidFill>
              </a:rPr>
              <a:t>*</a:t>
            </a:r>
            <a:r>
              <a:rPr lang="en-US" sz="1600" dirty="0"/>
              <a:t>b);</a:t>
            </a:r>
          </a:p>
          <a:p>
            <a:endParaRPr lang="en-US" sz="800" dirty="0"/>
          </a:p>
          <a:p>
            <a:r>
              <a:rPr lang="en-US" sz="1600" dirty="0" err="1"/>
              <a:t>int</a:t>
            </a:r>
            <a:r>
              <a:rPr lang="en-US" sz="1600" dirty="0"/>
              <a:t> main (void ) {</a:t>
            </a:r>
          </a:p>
          <a:p>
            <a:r>
              <a:rPr lang="en-US" sz="1600" dirty="0"/>
              <a:t>    </a:t>
            </a:r>
            <a:r>
              <a:rPr lang="en-US" sz="1600" dirty="0" err="1"/>
              <a:t>int</a:t>
            </a:r>
            <a:r>
              <a:rPr lang="en-US" sz="1600" dirty="0"/>
              <a:t> num1,num2;</a:t>
            </a:r>
          </a:p>
          <a:p>
            <a:r>
              <a:rPr lang="en-US" sz="1600" dirty="0"/>
              <a:t>    </a:t>
            </a:r>
            <a:r>
              <a:rPr lang="en-US" sz="1600" dirty="0" err="1"/>
              <a:t>readint</a:t>
            </a:r>
            <a:r>
              <a:rPr lang="en-US" sz="1600" dirty="0"/>
              <a:t>(</a:t>
            </a:r>
            <a:r>
              <a:rPr lang="en-US" sz="1600" dirty="0">
                <a:solidFill>
                  <a:srgbClr val="FF0000"/>
                </a:solidFill>
              </a:rPr>
              <a:t>&amp;</a:t>
            </a:r>
            <a:r>
              <a:rPr lang="en-US" sz="1600" dirty="0"/>
              <a:t>num1,</a:t>
            </a:r>
            <a:r>
              <a:rPr lang="en-US" sz="1600" dirty="0">
                <a:solidFill>
                  <a:srgbClr val="FF0000"/>
                </a:solidFill>
              </a:rPr>
              <a:t>&amp;</a:t>
            </a:r>
            <a:r>
              <a:rPr lang="en-US" sz="1600" dirty="0"/>
              <a:t>num2);</a:t>
            </a:r>
          </a:p>
          <a:p>
            <a:r>
              <a:rPr lang="en-US" sz="1600" dirty="0"/>
              <a:t>    </a:t>
            </a:r>
            <a:r>
              <a:rPr lang="en-US" sz="1600" dirty="0" err="1"/>
              <a:t>printf</a:t>
            </a:r>
            <a:r>
              <a:rPr lang="en-US" sz="1600" dirty="0"/>
              <a:t>("before swapping num1= %d,    num2=%d\n",num1,num2);</a:t>
            </a:r>
          </a:p>
          <a:p>
            <a:r>
              <a:rPr lang="en-US" sz="1600" dirty="0"/>
              <a:t>    swap(</a:t>
            </a:r>
            <a:r>
              <a:rPr lang="en-US" sz="1600" dirty="0">
                <a:solidFill>
                  <a:srgbClr val="FF0000"/>
                </a:solidFill>
              </a:rPr>
              <a:t>&amp;</a:t>
            </a:r>
            <a:r>
              <a:rPr lang="en-US" sz="1600" dirty="0"/>
              <a:t>num1,</a:t>
            </a:r>
            <a:r>
              <a:rPr lang="en-US" sz="1600" dirty="0">
                <a:solidFill>
                  <a:srgbClr val="FF0000"/>
                </a:solidFill>
              </a:rPr>
              <a:t>&amp;</a:t>
            </a:r>
            <a:r>
              <a:rPr lang="en-US" sz="1600" dirty="0"/>
              <a:t>num2);</a:t>
            </a:r>
          </a:p>
          <a:p>
            <a:r>
              <a:rPr lang="en-US" sz="1600" dirty="0"/>
              <a:t>    </a:t>
            </a:r>
            <a:r>
              <a:rPr lang="en-US" sz="1600" dirty="0" err="1"/>
              <a:t>printf</a:t>
            </a:r>
            <a:r>
              <a:rPr lang="en-US" sz="1600" dirty="0"/>
              <a:t>("after swapping num1= %d, num2=%d\n",num1,num2);</a:t>
            </a:r>
          </a:p>
          <a:p>
            <a:r>
              <a:rPr lang="en-US" sz="1600" dirty="0"/>
              <a:t>    system("pause");</a:t>
            </a:r>
          </a:p>
          <a:p>
            <a:r>
              <a:rPr lang="en-US" sz="1600" dirty="0"/>
              <a:t>    return 0;</a:t>
            </a:r>
          </a:p>
          <a:p>
            <a:r>
              <a:rPr lang="en-US" sz="1600" dirty="0"/>
              <a:t>}</a:t>
            </a:r>
          </a:p>
          <a:p>
            <a:endParaRPr lang="en-US" sz="1600" dirty="0"/>
          </a:p>
          <a:p>
            <a:r>
              <a:rPr lang="en-US" sz="1600" dirty="0"/>
              <a:t>void </a:t>
            </a:r>
            <a:r>
              <a:rPr lang="en-US" sz="1600" dirty="0" err="1"/>
              <a:t>readint</a:t>
            </a:r>
            <a:r>
              <a:rPr lang="en-US" sz="1600" dirty="0"/>
              <a:t> (</a:t>
            </a:r>
            <a:r>
              <a:rPr lang="en-US" sz="1600" dirty="0" err="1"/>
              <a:t>int</a:t>
            </a:r>
            <a:r>
              <a:rPr lang="en-US" sz="1600" dirty="0"/>
              <a:t> </a:t>
            </a:r>
            <a:r>
              <a:rPr lang="en-US" sz="1600" dirty="0">
                <a:solidFill>
                  <a:srgbClr val="FF0000"/>
                </a:solidFill>
              </a:rPr>
              <a:t>*</a:t>
            </a:r>
            <a:r>
              <a:rPr lang="en-US" sz="1600" dirty="0"/>
              <a:t>a, </a:t>
            </a:r>
            <a:r>
              <a:rPr lang="en-US" sz="1600" dirty="0" err="1"/>
              <a:t>int</a:t>
            </a:r>
            <a:r>
              <a:rPr lang="en-US" sz="1600" dirty="0"/>
              <a:t> </a:t>
            </a:r>
            <a:r>
              <a:rPr lang="en-US" sz="1600" dirty="0">
                <a:solidFill>
                  <a:srgbClr val="FF0000"/>
                </a:solidFill>
              </a:rPr>
              <a:t>*</a:t>
            </a:r>
            <a:r>
              <a:rPr lang="en-US" sz="1600" dirty="0"/>
              <a:t>b) {</a:t>
            </a:r>
          </a:p>
          <a:p>
            <a:r>
              <a:rPr lang="en-US" sz="1600" dirty="0"/>
              <a:t>    </a:t>
            </a:r>
            <a:r>
              <a:rPr lang="en-US" sz="1600" dirty="0" err="1"/>
              <a:t>printf</a:t>
            </a:r>
            <a:r>
              <a:rPr lang="en-US" sz="1600" dirty="0"/>
              <a:t>("enter first integer number &gt; ");</a:t>
            </a:r>
          </a:p>
          <a:p>
            <a:r>
              <a:rPr lang="en-US" sz="1600" dirty="0"/>
              <a:t>    </a:t>
            </a:r>
            <a:r>
              <a:rPr lang="en-US" sz="1600" dirty="0" err="1"/>
              <a:t>scanf</a:t>
            </a:r>
            <a:r>
              <a:rPr lang="en-US" sz="1600" dirty="0"/>
              <a:t>("%</a:t>
            </a:r>
            <a:r>
              <a:rPr lang="en-US" sz="1600" dirty="0" err="1"/>
              <a:t>d",a</a:t>
            </a:r>
            <a:r>
              <a:rPr lang="en-US" sz="1600" dirty="0"/>
              <a:t>);</a:t>
            </a:r>
          </a:p>
          <a:p>
            <a:r>
              <a:rPr lang="en-US" sz="1600" dirty="0"/>
              <a:t>    </a:t>
            </a:r>
            <a:r>
              <a:rPr lang="en-US" sz="1600" dirty="0" err="1"/>
              <a:t>printf</a:t>
            </a:r>
            <a:r>
              <a:rPr lang="en-US" sz="1600" dirty="0"/>
              <a:t>("enter second integer number &gt; ");</a:t>
            </a:r>
          </a:p>
          <a:p>
            <a:r>
              <a:rPr lang="en-US" sz="1600" dirty="0"/>
              <a:t>    </a:t>
            </a:r>
            <a:r>
              <a:rPr lang="en-US" sz="1600" dirty="0" err="1"/>
              <a:t>scanf</a:t>
            </a:r>
            <a:r>
              <a:rPr lang="en-US" sz="1600" dirty="0"/>
              <a:t>("%</a:t>
            </a:r>
            <a:r>
              <a:rPr lang="en-US" sz="1600" dirty="0" err="1"/>
              <a:t>d",b</a:t>
            </a:r>
            <a:r>
              <a:rPr lang="en-US" sz="1600" dirty="0"/>
              <a:t>);</a:t>
            </a:r>
          </a:p>
          <a:p>
            <a:r>
              <a:rPr lang="en-US" sz="1600" dirty="0"/>
              <a:t>}</a:t>
            </a:r>
          </a:p>
        </p:txBody>
      </p:sp>
      <p:sp>
        <p:nvSpPr>
          <p:cNvPr id="377860" name="Text Box 4"/>
          <p:cNvSpPr txBox="1">
            <a:spLocks noChangeArrowheads="1"/>
          </p:cNvSpPr>
          <p:nvPr/>
        </p:nvSpPr>
        <p:spPr bwMode="auto">
          <a:xfrm>
            <a:off x="5562600" y="838200"/>
            <a:ext cx="3581400" cy="1754326"/>
          </a:xfrm>
          <a:prstGeom prst="rect">
            <a:avLst/>
          </a:prstGeom>
          <a:noFill/>
          <a:ln w="9525">
            <a:solidFill>
              <a:schemeClr val="tx1"/>
            </a:solidFill>
            <a:miter lim="800000"/>
            <a:headEnd/>
            <a:tailEnd/>
          </a:ln>
          <a:effectLst/>
        </p:spPr>
        <p:txBody>
          <a:bodyPr>
            <a:spAutoFit/>
          </a:bodyPr>
          <a:lstStyle/>
          <a:p>
            <a:r>
              <a:rPr lang="en-US" dirty="0"/>
              <a:t>void swap (</a:t>
            </a:r>
            <a:r>
              <a:rPr lang="en-US" dirty="0" err="1"/>
              <a:t>int</a:t>
            </a:r>
            <a:r>
              <a:rPr lang="en-US" dirty="0"/>
              <a:t> </a:t>
            </a:r>
            <a:r>
              <a:rPr lang="en-US" dirty="0">
                <a:solidFill>
                  <a:srgbClr val="FF0000"/>
                </a:solidFill>
              </a:rPr>
              <a:t>*</a:t>
            </a:r>
            <a:r>
              <a:rPr lang="en-US" dirty="0"/>
              <a:t>a, </a:t>
            </a:r>
            <a:r>
              <a:rPr lang="en-US" dirty="0" err="1" smtClean="0"/>
              <a:t>int</a:t>
            </a:r>
            <a:r>
              <a:rPr lang="en-US" dirty="0" smtClean="0"/>
              <a:t> </a:t>
            </a:r>
            <a:r>
              <a:rPr lang="en-US" dirty="0" smtClean="0">
                <a:solidFill>
                  <a:srgbClr val="FF0000"/>
                </a:solidFill>
              </a:rPr>
              <a:t>*</a:t>
            </a:r>
            <a:r>
              <a:rPr lang="en-US" dirty="0"/>
              <a:t>b) {</a:t>
            </a:r>
          </a:p>
          <a:p>
            <a:r>
              <a:rPr lang="en-US" dirty="0"/>
              <a:t>    </a:t>
            </a:r>
            <a:r>
              <a:rPr lang="en-US" dirty="0" err="1"/>
              <a:t>int</a:t>
            </a:r>
            <a:r>
              <a:rPr lang="en-US" dirty="0"/>
              <a:t> temp;</a:t>
            </a:r>
          </a:p>
          <a:p>
            <a:r>
              <a:rPr lang="en-US" dirty="0"/>
              <a:t>    temp=</a:t>
            </a:r>
            <a:r>
              <a:rPr lang="en-US" dirty="0">
                <a:solidFill>
                  <a:srgbClr val="FF0000"/>
                </a:solidFill>
              </a:rPr>
              <a:t>*</a:t>
            </a:r>
            <a:r>
              <a:rPr lang="en-US" dirty="0"/>
              <a:t>a;</a:t>
            </a:r>
          </a:p>
          <a:p>
            <a:r>
              <a:rPr lang="en-US" dirty="0"/>
              <a:t>    </a:t>
            </a:r>
            <a:r>
              <a:rPr lang="en-US" dirty="0">
                <a:solidFill>
                  <a:srgbClr val="FF0000"/>
                </a:solidFill>
              </a:rPr>
              <a:t>*</a:t>
            </a:r>
            <a:r>
              <a:rPr lang="en-US" dirty="0"/>
              <a:t>a=</a:t>
            </a:r>
            <a:r>
              <a:rPr lang="en-US" dirty="0">
                <a:solidFill>
                  <a:srgbClr val="FF0000"/>
                </a:solidFill>
              </a:rPr>
              <a:t>*</a:t>
            </a:r>
            <a:r>
              <a:rPr lang="en-US" dirty="0"/>
              <a:t>b;</a:t>
            </a:r>
          </a:p>
          <a:p>
            <a:r>
              <a:rPr lang="en-US" dirty="0"/>
              <a:t>    </a:t>
            </a:r>
            <a:r>
              <a:rPr lang="en-US" dirty="0">
                <a:solidFill>
                  <a:srgbClr val="FF0000"/>
                </a:solidFill>
              </a:rPr>
              <a:t>*</a:t>
            </a:r>
            <a:r>
              <a:rPr lang="en-US" dirty="0"/>
              <a:t>b=temp;</a:t>
            </a:r>
          </a:p>
          <a:p>
            <a:r>
              <a:rPr lang="en-US" dirty="0"/>
              <a:t>}</a:t>
            </a:r>
          </a:p>
        </p:txBody>
      </p:sp>
      <p:pic>
        <p:nvPicPr>
          <p:cNvPr id="377861" name="Picture 5"/>
          <p:cNvPicPr>
            <a:picLocks noChangeAspect="1" noChangeArrowheads="1"/>
          </p:cNvPicPr>
          <p:nvPr/>
        </p:nvPicPr>
        <p:blipFill>
          <a:blip r:embed="rId3" cstate="print"/>
          <a:srcRect/>
          <a:stretch>
            <a:fillRect/>
          </a:stretch>
        </p:blipFill>
        <p:spPr bwMode="auto">
          <a:xfrm>
            <a:off x="5514975" y="3276600"/>
            <a:ext cx="3629025" cy="768350"/>
          </a:xfrm>
          <a:prstGeom prst="rect">
            <a:avLst/>
          </a:prstGeom>
          <a:noFill/>
          <a:ln w="9525">
            <a:noFill/>
            <a:miter lim="800000"/>
            <a:headEnd/>
            <a:tailEnd/>
          </a:ln>
          <a:effectLst/>
        </p:spPr>
      </p:pic>
      <p:sp>
        <p:nvSpPr>
          <p:cNvPr id="377862" name="AutoShape 6"/>
          <p:cNvSpPr>
            <a:spLocks noChangeArrowheads="1"/>
          </p:cNvSpPr>
          <p:nvPr/>
        </p:nvSpPr>
        <p:spPr bwMode="auto">
          <a:xfrm>
            <a:off x="6172200" y="4495800"/>
            <a:ext cx="2819400" cy="1905000"/>
          </a:xfrm>
          <a:prstGeom prst="wedgeEllipseCallout">
            <a:avLst>
              <a:gd name="adj1" fmla="val -189528"/>
              <a:gd name="adj2" fmla="val 16167"/>
            </a:avLst>
          </a:prstGeom>
          <a:solidFill>
            <a:schemeClr val="accent1"/>
          </a:solidFill>
          <a:ln w="9525">
            <a:solidFill>
              <a:schemeClr val="tx1"/>
            </a:solidFill>
            <a:miter lim="800000"/>
            <a:headEnd/>
            <a:tailEnd/>
          </a:ln>
          <a:effectLst/>
        </p:spPr>
        <p:txBody>
          <a:bodyPr/>
          <a:lstStyle/>
          <a:p>
            <a:pPr algn="ctr"/>
            <a:r>
              <a:rPr lang="en-US" sz="1600"/>
              <a:t>Because </a:t>
            </a:r>
            <a:r>
              <a:rPr lang="en-US" sz="1600" b="1" i="1"/>
              <a:t>a</a:t>
            </a:r>
            <a:r>
              <a:rPr lang="en-US" sz="1600"/>
              <a:t> and </a:t>
            </a:r>
            <a:r>
              <a:rPr lang="en-US" sz="1600" b="1" i="1"/>
              <a:t>b</a:t>
            </a:r>
            <a:r>
              <a:rPr lang="en-US" sz="1600"/>
              <a:t> are pointer variables, we do not use the &amp; operator for scanf.</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77859"/>
                                        </p:tgtEl>
                                        <p:attrNameLst>
                                          <p:attrName>style.visibility</p:attrName>
                                        </p:attrNameLst>
                                      </p:cBhvr>
                                      <p:to>
                                        <p:strVal val="visible"/>
                                      </p:to>
                                    </p:set>
                                    <p:anim calcmode="lin" valueType="num">
                                      <p:cBhvr>
                                        <p:cTn id="7" dur="500" fill="hold"/>
                                        <p:tgtEl>
                                          <p:spTgt spid="377859"/>
                                        </p:tgtEl>
                                        <p:attrNameLst>
                                          <p:attrName>ppt_w</p:attrName>
                                        </p:attrNameLst>
                                      </p:cBhvr>
                                      <p:tavLst>
                                        <p:tav tm="0">
                                          <p:val>
                                            <p:fltVal val="0"/>
                                          </p:val>
                                        </p:tav>
                                        <p:tav tm="100000">
                                          <p:val>
                                            <p:strVal val="#ppt_w"/>
                                          </p:val>
                                        </p:tav>
                                      </p:tavLst>
                                    </p:anim>
                                    <p:anim calcmode="lin" valueType="num">
                                      <p:cBhvr>
                                        <p:cTn id="8" dur="500" fill="hold"/>
                                        <p:tgtEl>
                                          <p:spTgt spid="377859"/>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1" nodeType="clickEffect">
                                  <p:stCondLst>
                                    <p:cond delay="0"/>
                                  </p:stCondLst>
                                  <p:childTnLst>
                                    <p:set>
                                      <p:cBhvr>
                                        <p:cTn id="12" dur="1" fill="hold">
                                          <p:stCondLst>
                                            <p:cond delay="0"/>
                                          </p:stCondLst>
                                        </p:cTn>
                                        <p:tgtEl>
                                          <p:spTgt spid="377862"/>
                                        </p:tgtEl>
                                        <p:attrNameLst>
                                          <p:attrName>style.visibility</p:attrName>
                                        </p:attrNameLst>
                                      </p:cBhvr>
                                      <p:to>
                                        <p:strVal val="visible"/>
                                      </p:to>
                                    </p:set>
                                    <p:anim calcmode="lin" valueType="num">
                                      <p:cBhvr>
                                        <p:cTn id="13" dur="500" fill="hold"/>
                                        <p:tgtEl>
                                          <p:spTgt spid="377862"/>
                                        </p:tgtEl>
                                        <p:attrNameLst>
                                          <p:attrName>ppt_w</p:attrName>
                                        </p:attrNameLst>
                                      </p:cBhvr>
                                      <p:tavLst>
                                        <p:tav tm="0">
                                          <p:val>
                                            <p:fltVal val="0"/>
                                          </p:val>
                                        </p:tav>
                                        <p:tav tm="100000">
                                          <p:val>
                                            <p:strVal val="#ppt_w"/>
                                          </p:val>
                                        </p:tav>
                                      </p:tavLst>
                                    </p:anim>
                                    <p:anim calcmode="lin" valueType="num">
                                      <p:cBhvr>
                                        <p:cTn id="14" dur="500" fill="hold"/>
                                        <p:tgtEl>
                                          <p:spTgt spid="377862"/>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77860"/>
                                        </p:tgtEl>
                                        <p:attrNameLst>
                                          <p:attrName>style.visibility</p:attrName>
                                        </p:attrNameLst>
                                      </p:cBhvr>
                                      <p:to>
                                        <p:strVal val="visible"/>
                                      </p:to>
                                    </p:set>
                                    <p:anim calcmode="lin" valueType="num">
                                      <p:cBhvr>
                                        <p:cTn id="19" dur="500" fill="hold"/>
                                        <p:tgtEl>
                                          <p:spTgt spid="377860"/>
                                        </p:tgtEl>
                                        <p:attrNameLst>
                                          <p:attrName>ppt_w</p:attrName>
                                        </p:attrNameLst>
                                      </p:cBhvr>
                                      <p:tavLst>
                                        <p:tav tm="0">
                                          <p:val>
                                            <p:fltVal val="0"/>
                                          </p:val>
                                        </p:tav>
                                        <p:tav tm="100000">
                                          <p:val>
                                            <p:strVal val="#ppt_w"/>
                                          </p:val>
                                        </p:tav>
                                      </p:tavLst>
                                    </p:anim>
                                    <p:anim calcmode="lin" valueType="num">
                                      <p:cBhvr>
                                        <p:cTn id="20" dur="500" fill="hold"/>
                                        <p:tgtEl>
                                          <p:spTgt spid="377860"/>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nodeType="clickEffect">
                                  <p:stCondLst>
                                    <p:cond delay="0"/>
                                  </p:stCondLst>
                                  <p:childTnLst>
                                    <p:set>
                                      <p:cBhvr>
                                        <p:cTn id="24" dur="1" fill="hold">
                                          <p:stCondLst>
                                            <p:cond delay="0"/>
                                          </p:stCondLst>
                                        </p:cTn>
                                        <p:tgtEl>
                                          <p:spTgt spid="377861"/>
                                        </p:tgtEl>
                                        <p:attrNameLst>
                                          <p:attrName>style.visibility</p:attrName>
                                        </p:attrNameLst>
                                      </p:cBhvr>
                                      <p:to>
                                        <p:strVal val="visible"/>
                                      </p:to>
                                    </p:set>
                                    <p:anim calcmode="lin" valueType="num">
                                      <p:cBhvr>
                                        <p:cTn id="25" dur="500" fill="hold"/>
                                        <p:tgtEl>
                                          <p:spTgt spid="377861"/>
                                        </p:tgtEl>
                                        <p:attrNameLst>
                                          <p:attrName>ppt_w</p:attrName>
                                        </p:attrNameLst>
                                      </p:cBhvr>
                                      <p:tavLst>
                                        <p:tav tm="0">
                                          <p:val>
                                            <p:fltVal val="0"/>
                                          </p:val>
                                        </p:tav>
                                        <p:tav tm="100000">
                                          <p:val>
                                            <p:strVal val="#ppt_w"/>
                                          </p:val>
                                        </p:tav>
                                      </p:tavLst>
                                    </p:anim>
                                    <p:anim calcmode="lin" valueType="num">
                                      <p:cBhvr>
                                        <p:cTn id="26" dur="500" fill="hold"/>
                                        <p:tgtEl>
                                          <p:spTgt spid="37786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7859" grpId="0" animBg="1"/>
      <p:bldP spid="377860" grpId="0" animBg="1"/>
      <p:bldP spid="377862"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457200" y="274638"/>
            <a:ext cx="8229600" cy="868362"/>
          </a:xfrm>
        </p:spPr>
        <p:txBody>
          <a:bodyPr/>
          <a:lstStyle/>
          <a:p>
            <a:r>
              <a:rPr lang="en-US"/>
              <a:t>Why data files?</a:t>
            </a:r>
          </a:p>
        </p:txBody>
      </p:sp>
      <p:sp>
        <p:nvSpPr>
          <p:cNvPr id="130051" name="Rectangle 3"/>
          <p:cNvSpPr>
            <a:spLocks noGrp="1" noChangeArrowheads="1"/>
          </p:cNvSpPr>
          <p:nvPr>
            <p:ph sz="quarter" idx="1"/>
          </p:nvPr>
        </p:nvSpPr>
        <p:spPr>
          <a:xfrm>
            <a:off x="457200" y="1295400"/>
            <a:ext cx="8229600" cy="4830763"/>
          </a:xfrm>
        </p:spPr>
        <p:txBody>
          <a:bodyPr>
            <a:normAutofit fontScale="92500"/>
          </a:bodyPr>
          <a:lstStyle/>
          <a:p>
            <a:pPr marL="457200" indent="-457200">
              <a:lnSpc>
                <a:spcPct val="90000"/>
              </a:lnSpc>
            </a:pPr>
            <a:r>
              <a:rPr lang="en-US" sz="2400" dirty="0"/>
              <a:t>So far, all our examples obtained their input from the keyboard and displayed their output on the Screen.</a:t>
            </a:r>
          </a:p>
          <a:p>
            <a:pPr marL="457200" indent="-457200">
              <a:lnSpc>
                <a:spcPct val="90000"/>
              </a:lnSpc>
            </a:pPr>
            <a:r>
              <a:rPr lang="en-US" sz="2400" dirty="0"/>
              <a:t>However, in many real-life applications, the input data is so much that it will be inconvenient to expect the user to type it each time the program is run.</a:t>
            </a:r>
          </a:p>
          <a:p>
            <a:pPr marL="838200" lvl="1" indent="-381000">
              <a:lnSpc>
                <a:spcPct val="90000"/>
              </a:lnSpc>
            </a:pPr>
            <a:r>
              <a:rPr lang="en-US" sz="2000" dirty="0"/>
              <a:t>For example: A program to generate employee pay slip from employee data.</a:t>
            </a:r>
          </a:p>
          <a:p>
            <a:pPr marL="457200" indent="-457200">
              <a:lnSpc>
                <a:spcPct val="90000"/>
              </a:lnSpc>
            </a:pPr>
            <a:r>
              <a:rPr lang="en-US" sz="2400" dirty="0"/>
              <a:t>Similarly, there are many applications where the output will be more useful if it is stored in a file rather than the screen.</a:t>
            </a:r>
          </a:p>
          <a:p>
            <a:pPr marL="838200" lvl="1" indent="-381000">
              <a:lnSpc>
                <a:spcPct val="90000"/>
              </a:lnSpc>
            </a:pPr>
            <a:r>
              <a:rPr lang="en-US" sz="2000" dirty="0"/>
              <a:t>For example: In the program that generates pay slip, how can we print the pay slips and distribute them to the employees if the output is printed on the screen?</a:t>
            </a:r>
          </a:p>
          <a:p>
            <a:pPr marL="457200" indent="-457200">
              <a:lnSpc>
                <a:spcPct val="90000"/>
              </a:lnSpc>
            </a:pPr>
            <a:r>
              <a:rPr lang="en-US" sz="2400" dirty="0"/>
              <a:t>The good news is that C allows a programmer to direct his program to use data files, both for input and for output. </a:t>
            </a:r>
          </a:p>
          <a:p>
            <a:pPr marL="457200" indent="-457200">
              <a:lnSpc>
                <a:spcPct val="90000"/>
              </a:lnSpc>
            </a:pPr>
            <a:endParaRPr lang="en-US" sz="2400" dirty="0"/>
          </a:p>
        </p:txBody>
      </p:sp>
      <p:sp>
        <p:nvSpPr>
          <p:cNvPr id="5" name="Slide Number Placeholder 4"/>
          <p:cNvSpPr>
            <a:spLocks noGrp="1"/>
          </p:cNvSpPr>
          <p:nvPr>
            <p:ph type="sldNum" sz="quarter" idx="15"/>
          </p:nvPr>
        </p:nvSpPr>
        <p:spPr/>
        <p:txBody>
          <a:bodyPr/>
          <a:lstStyle/>
          <a:p>
            <a:fld id="{5227AA05-C0CC-405E-A4A4-E9F1DDCDD62D}" type="slidenum">
              <a:rPr lang="en-US"/>
              <a:pPr/>
              <a:t>13</a:t>
            </a:fld>
            <a:endParaRPr lang="en-US"/>
          </a:p>
        </p:txBody>
      </p:sp>
    </p:spTree>
    <p:extLst>
      <p:ext uri="{BB962C8B-B14F-4D97-AF65-F5344CB8AC3E}">
        <p14:creationId xmlns:p14="http://schemas.microsoft.com/office/powerpoint/2010/main" val="50457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00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00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005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005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005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005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457200" y="274638"/>
            <a:ext cx="8229600" cy="868362"/>
          </a:xfrm>
        </p:spPr>
        <p:txBody>
          <a:bodyPr/>
          <a:lstStyle/>
          <a:p>
            <a:r>
              <a:rPr lang="en-US"/>
              <a:t>Steps For Using Data Files</a:t>
            </a:r>
          </a:p>
        </p:txBody>
      </p:sp>
      <p:sp>
        <p:nvSpPr>
          <p:cNvPr id="180227" name="Rectangle 3"/>
          <p:cNvSpPr>
            <a:spLocks noGrp="1" noChangeArrowheads="1"/>
          </p:cNvSpPr>
          <p:nvPr>
            <p:ph sz="quarter" idx="1"/>
          </p:nvPr>
        </p:nvSpPr>
        <p:spPr>
          <a:xfrm>
            <a:off x="457200" y="1295400"/>
            <a:ext cx="8229600" cy="4830763"/>
          </a:xfrm>
        </p:spPr>
        <p:txBody>
          <a:bodyPr/>
          <a:lstStyle/>
          <a:p>
            <a:pPr marL="533400" indent="-533400">
              <a:lnSpc>
                <a:spcPct val="90000"/>
              </a:lnSpc>
            </a:pPr>
            <a:r>
              <a:rPr lang="en-US" dirty="0"/>
              <a:t>The process of using data files for input/output involves four steps as follows:</a:t>
            </a:r>
          </a:p>
          <a:p>
            <a:pPr marL="1295400" lvl="2" indent="-381000">
              <a:lnSpc>
                <a:spcPct val="90000"/>
              </a:lnSpc>
              <a:buFontTx/>
              <a:buAutoNum type="arabicPeriod"/>
            </a:pPr>
            <a:r>
              <a:rPr lang="en-US" dirty="0"/>
              <a:t>Declare variables of type </a:t>
            </a:r>
            <a:r>
              <a:rPr lang="en-US" b="1" dirty="0">
                <a:solidFill>
                  <a:srgbClr val="0033CC"/>
                </a:solidFill>
                <a:latin typeface="Courier New" pitchFamily="49" charset="0"/>
              </a:rPr>
              <a:t>FILE</a:t>
            </a:r>
            <a:r>
              <a:rPr lang="en-US" dirty="0">
                <a:latin typeface="Courier New" pitchFamily="49" charset="0"/>
              </a:rPr>
              <a:t> </a:t>
            </a:r>
            <a:r>
              <a:rPr lang="en-US" dirty="0"/>
              <a:t>to represent the files</a:t>
            </a:r>
          </a:p>
          <a:p>
            <a:pPr marL="1295400" lvl="2" indent="-381000">
              <a:lnSpc>
                <a:spcPct val="90000"/>
              </a:lnSpc>
              <a:buFontTx/>
              <a:buAutoNum type="arabicPeriod"/>
            </a:pPr>
            <a:r>
              <a:rPr lang="en-US" dirty="0"/>
              <a:t>Open the files for reading/writing using the </a:t>
            </a:r>
            <a:r>
              <a:rPr lang="en-US" b="1" dirty="0" err="1">
                <a:solidFill>
                  <a:srgbClr val="0033CC"/>
                </a:solidFill>
                <a:latin typeface="Courier New" pitchFamily="49" charset="0"/>
              </a:rPr>
              <a:t>fopen</a:t>
            </a:r>
            <a:r>
              <a:rPr lang="en-US" dirty="0"/>
              <a:t> function. </a:t>
            </a:r>
          </a:p>
          <a:p>
            <a:pPr marL="1295400" lvl="2" indent="-381000">
              <a:lnSpc>
                <a:spcPct val="90000"/>
              </a:lnSpc>
              <a:buFontTx/>
              <a:buAutoNum type="arabicPeriod"/>
            </a:pPr>
            <a:r>
              <a:rPr lang="en-US" dirty="0"/>
              <a:t>Read/write from/to the files using the </a:t>
            </a:r>
            <a:r>
              <a:rPr lang="en-US" b="1" dirty="0" err="1">
                <a:solidFill>
                  <a:srgbClr val="0033CC"/>
                </a:solidFill>
                <a:latin typeface="Courier New" pitchFamily="49" charset="0"/>
              </a:rPr>
              <a:t>fscanf</a:t>
            </a:r>
            <a:r>
              <a:rPr lang="en-US" dirty="0">
                <a:latin typeface="Courier New" pitchFamily="49" charset="0"/>
              </a:rPr>
              <a:t> </a:t>
            </a:r>
            <a:r>
              <a:rPr lang="en-US" dirty="0"/>
              <a:t>and </a:t>
            </a:r>
            <a:r>
              <a:rPr lang="en-US" b="1" dirty="0" err="1">
                <a:solidFill>
                  <a:srgbClr val="0033CC"/>
                </a:solidFill>
                <a:latin typeface="Courier New" pitchFamily="49" charset="0"/>
              </a:rPr>
              <a:t>fprintf</a:t>
            </a:r>
            <a:r>
              <a:rPr lang="en-US" dirty="0">
                <a:latin typeface="Courier New" pitchFamily="49" charset="0"/>
              </a:rPr>
              <a:t> </a:t>
            </a:r>
            <a:r>
              <a:rPr lang="en-US" dirty="0"/>
              <a:t>functions. </a:t>
            </a:r>
          </a:p>
          <a:p>
            <a:pPr marL="1295400" lvl="2" indent="-381000">
              <a:lnSpc>
                <a:spcPct val="90000"/>
              </a:lnSpc>
              <a:buFontTx/>
              <a:buAutoNum type="arabicPeriod"/>
            </a:pPr>
            <a:r>
              <a:rPr lang="en-US" dirty="0"/>
              <a:t>Close the files after processing the data using the </a:t>
            </a:r>
            <a:r>
              <a:rPr lang="en-US" b="1" dirty="0" err="1">
                <a:solidFill>
                  <a:srgbClr val="0033CC"/>
                </a:solidFill>
                <a:latin typeface="Courier New" pitchFamily="49" charset="0"/>
              </a:rPr>
              <a:t>fclose</a:t>
            </a:r>
            <a:r>
              <a:rPr lang="en-US" dirty="0"/>
              <a:t> function.</a:t>
            </a:r>
          </a:p>
          <a:p>
            <a:pPr marL="533400" indent="-533400">
              <a:lnSpc>
                <a:spcPct val="90000"/>
              </a:lnSpc>
            </a:pPr>
            <a:r>
              <a:rPr lang="en-US" dirty="0"/>
              <a:t>In what follows, we explain each of these steps. </a:t>
            </a:r>
          </a:p>
        </p:txBody>
      </p:sp>
      <p:sp>
        <p:nvSpPr>
          <p:cNvPr id="5" name="Slide Number Placeholder 4"/>
          <p:cNvSpPr>
            <a:spLocks noGrp="1"/>
          </p:cNvSpPr>
          <p:nvPr>
            <p:ph type="sldNum" sz="quarter" idx="15"/>
          </p:nvPr>
        </p:nvSpPr>
        <p:spPr/>
        <p:txBody>
          <a:bodyPr/>
          <a:lstStyle/>
          <a:p>
            <a:fld id="{7BC08E58-AA8D-49E7-99AE-EE64A8E39CDA}" type="slidenum">
              <a:rPr lang="en-US"/>
              <a:pPr/>
              <a:t>14</a:t>
            </a:fld>
            <a:endParaRPr lang="en-US"/>
          </a:p>
        </p:txBody>
      </p:sp>
    </p:spTree>
    <p:extLst>
      <p:ext uri="{BB962C8B-B14F-4D97-AF65-F5344CB8AC3E}">
        <p14:creationId xmlns:p14="http://schemas.microsoft.com/office/powerpoint/2010/main" val="970870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02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02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02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022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022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8022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ChangeArrowheads="1"/>
          </p:cNvSpPr>
          <p:nvPr>
            <p:ph type="title"/>
          </p:nvPr>
        </p:nvSpPr>
        <p:spPr/>
        <p:txBody>
          <a:bodyPr/>
          <a:lstStyle/>
          <a:p>
            <a:r>
              <a:rPr lang="en-US"/>
              <a:t>Declaring FILE pointer variables</a:t>
            </a:r>
          </a:p>
        </p:txBody>
      </p:sp>
      <p:sp>
        <p:nvSpPr>
          <p:cNvPr id="178179" name="Rectangle 3"/>
          <p:cNvSpPr>
            <a:spLocks noGrp="1" noChangeArrowheads="1"/>
          </p:cNvSpPr>
          <p:nvPr>
            <p:ph sz="quarter" idx="1"/>
          </p:nvPr>
        </p:nvSpPr>
        <p:spPr>
          <a:xfrm>
            <a:off x="457200" y="1600200"/>
            <a:ext cx="8229600" cy="4800600"/>
          </a:xfrm>
        </p:spPr>
        <p:txBody>
          <a:bodyPr/>
          <a:lstStyle/>
          <a:p>
            <a:pPr marL="457200" indent="-457200">
              <a:lnSpc>
                <a:spcPct val="80000"/>
              </a:lnSpc>
            </a:pPr>
            <a:r>
              <a:rPr lang="en-US" sz="2800" dirty="0"/>
              <a:t>The first step in using data files for input/output is to declare variables to represent the files.  This is done as follows:</a:t>
            </a:r>
          </a:p>
          <a:p>
            <a:pPr marL="1257300" lvl="2" indent="-342900">
              <a:lnSpc>
                <a:spcPct val="80000"/>
              </a:lnSpc>
              <a:buFont typeface="Symbol" pitchFamily="18" charset="2"/>
              <a:buNone/>
            </a:pPr>
            <a:r>
              <a:rPr lang="en-US" sz="2000" dirty="0">
                <a:solidFill>
                  <a:srgbClr val="0033CC"/>
                </a:solidFill>
              </a:rPr>
              <a:t>FILE *</a:t>
            </a:r>
            <a:r>
              <a:rPr lang="en-US" sz="2000" dirty="0" err="1">
                <a:solidFill>
                  <a:srgbClr val="0033CC"/>
                </a:solidFill>
              </a:rPr>
              <a:t>infile</a:t>
            </a:r>
            <a:r>
              <a:rPr lang="en-US" sz="2000" dirty="0">
                <a:solidFill>
                  <a:srgbClr val="0033CC"/>
                </a:solidFill>
              </a:rPr>
              <a:t>,  //pointer variable for the input file</a:t>
            </a:r>
          </a:p>
          <a:p>
            <a:pPr marL="1257300" lvl="2" indent="-342900">
              <a:lnSpc>
                <a:spcPct val="80000"/>
              </a:lnSpc>
              <a:buFont typeface="Symbol" pitchFamily="18" charset="2"/>
              <a:buNone/>
            </a:pPr>
            <a:r>
              <a:rPr lang="en-US" sz="2000" dirty="0">
                <a:solidFill>
                  <a:srgbClr val="0033CC"/>
                </a:solidFill>
              </a:rPr>
              <a:t>          *</a:t>
            </a:r>
            <a:r>
              <a:rPr lang="en-US" sz="2000" dirty="0" err="1">
                <a:solidFill>
                  <a:srgbClr val="0033CC"/>
                </a:solidFill>
              </a:rPr>
              <a:t>outfile</a:t>
            </a:r>
            <a:r>
              <a:rPr lang="en-US" sz="2000" dirty="0">
                <a:solidFill>
                  <a:srgbClr val="0033CC"/>
                </a:solidFill>
              </a:rPr>
              <a:t>; //pointer variable for the output file </a:t>
            </a:r>
          </a:p>
          <a:p>
            <a:pPr marL="457200" indent="-457200">
              <a:lnSpc>
                <a:spcPct val="80000"/>
              </a:lnSpc>
            </a:pPr>
            <a:r>
              <a:rPr lang="en-US" sz="2800" dirty="0"/>
              <a:t>Note that the type for declaring file variables is </a:t>
            </a:r>
            <a:r>
              <a:rPr lang="en-US" sz="2800" dirty="0">
                <a:solidFill>
                  <a:srgbClr val="0033CC"/>
                </a:solidFill>
              </a:rPr>
              <a:t>FILE</a:t>
            </a:r>
            <a:r>
              <a:rPr lang="en-US" sz="2800" dirty="0"/>
              <a:t> in upper case.</a:t>
            </a:r>
          </a:p>
          <a:p>
            <a:pPr marL="457200" indent="-457200">
              <a:lnSpc>
                <a:spcPct val="80000"/>
              </a:lnSpc>
            </a:pPr>
            <a:r>
              <a:rPr lang="en-US" sz="2800" dirty="0"/>
              <a:t>Also note the use of </a:t>
            </a:r>
            <a:r>
              <a:rPr lang="en-US" sz="2800" dirty="0">
                <a:solidFill>
                  <a:srgbClr val="0033CC"/>
                </a:solidFill>
              </a:rPr>
              <a:t>‘*’</a:t>
            </a:r>
            <a:r>
              <a:rPr lang="en-US" sz="2800" dirty="0"/>
              <a:t> just before the variable identifiers.  </a:t>
            </a:r>
          </a:p>
          <a:p>
            <a:pPr marL="838200" lvl="1" indent="-381000">
              <a:lnSpc>
                <a:spcPct val="80000"/>
              </a:lnSpc>
            </a:pPr>
            <a:r>
              <a:rPr lang="en-US" sz="2400" dirty="0"/>
              <a:t>This is used to indicate that the variables are pointer variables – they store memory addresses</a:t>
            </a:r>
            <a:r>
              <a:rPr lang="en-US" sz="2400" dirty="0" smtClean="0"/>
              <a:t>.</a:t>
            </a:r>
            <a:endParaRPr lang="en-US" sz="2400" dirty="0"/>
          </a:p>
        </p:txBody>
      </p:sp>
      <p:sp>
        <p:nvSpPr>
          <p:cNvPr id="5" name="Slide Number Placeholder 4"/>
          <p:cNvSpPr>
            <a:spLocks noGrp="1"/>
          </p:cNvSpPr>
          <p:nvPr>
            <p:ph type="sldNum" sz="quarter" idx="15"/>
          </p:nvPr>
        </p:nvSpPr>
        <p:spPr/>
        <p:txBody>
          <a:bodyPr/>
          <a:lstStyle/>
          <a:p>
            <a:fld id="{2A166427-698C-4E38-A837-FC6E07202E0F}" type="slidenum">
              <a:rPr lang="en-US"/>
              <a:pPr/>
              <a:t>15</a:t>
            </a:fld>
            <a:endParaRPr lang="en-US"/>
          </a:p>
        </p:txBody>
      </p:sp>
    </p:spTree>
    <p:extLst>
      <p:ext uri="{BB962C8B-B14F-4D97-AF65-F5344CB8AC3E}">
        <p14:creationId xmlns:p14="http://schemas.microsoft.com/office/powerpoint/2010/main" val="870325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81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81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81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817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817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7817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ChangeArrowheads="1"/>
          </p:cNvSpPr>
          <p:nvPr>
            <p:ph type="title"/>
          </p:nvPr>
        </p:nvSpPr>
        <p:spPr>
          <a:xfrm>
            <a:off x="457200" y="274638"/>
            <a:ext cx="8229600" cy="639762"/>
          </a:xfrm>
        </p:spPr>
        <p:txBody>
          <a:bodyPr>
            <a:normAutofit fontScale="90000"/>
          </a:bodyPr>
          <a:lstStyle/>
          <a:p>
            <a:r>
              <a:rPr lang="en-US" sz="3600"/>
              <a:t>Opening data files for input/output</a:t>
            </a:r>
          </a:p>
        </p:txBody>
      </p:sp>
      <p:sp>
        <p:nvSpPr>
          <p:cNvPr id="182275" name="Rectangle 3"/>
          <p:cNvSpPr>
            <a:spLocks noGrp="1" noChangeArrowheads="1"/>
          </p:cNvSpPr>
          <p:nvPr>
            <p:ph sz="quarter" idx="1"/>
          </p:nvPr>
        </p:nvSpPr>
        <p:spPr>
          <a:xfrm>
            <a:off x="457200" y="1066800"/>
            <a:ext cx="8382000" cy="5410200"/>
          </a:xfrm>
        </p:spPr>
        <p:txBody>
          <a:bodyPr>
            <a:normAutofit fontScale="85000" lnSpcReduction="20000"/>
          </a:bodyPr>
          <a:lstStyle/>
          <a:p>
            <a:pPr marL="457200" indent="-457200">
              <a:lnSpc>
                <a:spcPct val="110000"/>
              </a:lnSpc>
            </a:pPr>
            <a:r>
              <a:rPr lang="en-US" sz="2400" dirty="0"/>
              <a:t>The second step is to open the input file for reading and the output file for writing.</a:t>
            </a:r>
          </a:p>
          <a:p>
            <a:pPr marL="457200" indent="-457200">
              <a:lnSpc>
                <a:spcPct val="110000"/>
              </a:lnSpc>
            </a:pPr>
            <a:r>
              <a:rPr lang="en-US" sz="2400" dirty="0"/>
              <a:t>Suppose we have our data in a file named, </a:t>
            </a:r>
            <a:r>
              <a:rPr lang="en-US" sz="2400" dirty="0">
                <a:solidFill>
                  <a:srgbClr val="0033CC"/>
                </a:solidFill>
              </a:rPr>
              <a:t>data.txt.</a:t>
            </a:r>
            <a:r>
              <a:rPr lang="en-US" sz="2400" dirty="0"/>
              <a:t>  Then to open it for reading the data inside we use:</a:t>
            </a:r>
          </a:p>
          <a:p>
            <a:pPr marL="1257300" lvl="2" indent="-342900">
              <a:lnSpc>
                <a:spcPct val="110000"/>
              </a:lnSpc>
              <a:buFont typeface="Symbol" pitchFamily="18" charset="2"/>
              <a:buNone/>
            </a:pPr>
            <a:r>
              <a:rPr lang="en-US" sz="2400" dirty="0" err="1">
                <a:solidFill>
                  <a:srgbClr val="0033CC"/>
                </a:solidFill>
              </a:rPr>
              <a:t>infile</a:t>
            </a:r>
            <a:r>
              <a:rPr lang="en-US" sz="2400" dirty="0">
                <a:solidFill>
                  <a:srgbClr val="0033CC"/>
                </a:solidFill>
              </a:rPr>
              <a:t> = </a:t>
            </a:r>
            <a:r>
              <a:rPr lang="en-US" sz="2400" dirty="0" err="1">
                <a:solidFill>
                  <a:srgbClr val="0033CC"/>
                </a:solidFill>
              </a:rPr>
              <a:t>fopen</a:t>
            </a:r>
            <a:r>
              <a:rPr lang="en-US" sz="2400" dirty="0">
                <a:solidFill>
                  <a:srgbClr val="0033CC"/>
                </a:solidFill>
              </a:rPr>
              <a:t>(</a:t>
            </a:r>
            <a:r>
              <a:rPr lang="en-US" sz="2400" b="1" noProof="1">
                <a:solidFill>
                  <a:srgbClr val="0033CC"/>
                </a:solidFill>
              </a:rPr>
              <a:t>"</a:t>
            </a:r>
            <a:r>
              <a:rPr lang="en-US" sz="2400" dirty="0">
                <a:solidFill>
                  <a:srgbClr val="0033CC"/>
                </a:solidFill>
              </a:rPr>
              <a:t>data.txt</a:t>
            </a:r>
            <a:r>
              <a:rPr lang="en-US" sz="2400" b="1" noProof="1">
                <a:solidFill>
                  <a:srgbClr val="0033CC"/>
                </a:solidFill>
              </a:rPr>
              <a:t>"</a:t>
            </a:r>
            <a:r>
              <a:rPr lang="en-US" sz="2400" dirty="0">
                <a:solidFill>
                  <a:srgbClr val="0033CC"/>
                </a:solidFill>
              </a:rPr>
              <a:t>, </a:t>
            </a:r>
            <a:r>
              <a:rPr lang="en-US" sz="2400" b="1" noProof="1">
                <a:solidFill>
                  <a:srgbClr val="0033CC"/>
                </a:solidFill>
              </a:rPr>
              <a:t>"</a:t>
            </a:r>
            <a:r>
              <a:rPr lang="en-US" sz="2400" dirty="0">
                <a:solidFill>
                  <a:srgbClr val="0033CC"/>
                </a:solidFill>
              </a:rPr>
              <a:t>r</a:t>
            </a:r>
            <a:r>
              <a:rPr lang="en-US" sz="2400" b="1" noProof="1">
                <a:solidFill>
                  <a:srgbClr val="0033CC"/>
                </a:solidFill>
              </a:rPr>
              <a:t>"</a:t>
            </a:r>
            <a:r>
              <a:rPr lang="en-US" sz="2400" dirty="0">
                <a:solidFill>
                  <a:srgbClr val="0033CC"/>
                </a:solidFill>
              </a:rPr>
              <a:t>);</a:t>
            </a:r>
          </a:p>
          <a:p>
            <a:pPr marL="457200" indent="-457200">
              <a:lnSpc>
                <a:spcPct val="110000"/>
              </a:lnSpc>
            </a:pPr>
            <a:r>
              <a:rPr lang="en-US" sz="2400" dirty="0"/>
              <a:t>If the operation succeeds, the address of the file is stored in the variable </a:t>
            </a:r>
            <a:r>
              <a:rPr lang="en-US" sz="2400" dirty="0" err="1"/>
              <a:t>infile</a:t>
            </a:r>
            <a:r>
              <a:rPr lang="en-US" sz="2400" dirty="0"/>
              <a:t>.  If it fails – for example if the file is not found, the value </a:t>
            </a:r>
            <a:r>
              <a:rPr lang="en-US" sz="2400" b="1" dirty="0">
                <a:solidFill>
                  <a:srgbClr val="0033CC"/>
                </a:solidFill>
              </a:rPr>
              <a:t>NULL</a:t>
            </a:r>
            <a:r>
              <a:rPr lang="en-US" sz="2400" dirty="0"/>
              <a:t> is assigned to </a:t>
            </a:r>
            <a:r>
              <a:rPr lang="en-US" sz="2400" dirty="0" err="1"/>
              <a:t>infile</a:t>
            </a:r>
            <a:endParaRPr lang="en-US" sz="2400" dirty="0"/>
          </a:p>
          <a:p>
            <a:pPr marL="457200" indent="-457200">
              <a:lnSpc>
                <a:spcPct val="110000"/>
              </a:lnSpc>
            </a:pPr>
            <a:r>
              <a:rPr lang="en-US" sz="2400" dirty="0"/>
              <a:t>The </a:t>
            </a:r>
            <a:r>
              <a:rPr lang="en-US" sz="2400" b="1" noProof="1">
                <a:solidFill>
                  <a:srgbClr val="0033CC"/>
                </a:solidFill>
              </a:rPr>
              <a:t>"</a:t>
            </a:r>
            <a:r>
              <a:rPr lang="en-US" sz="2400" dirty="0">
                <a:solidFill>
                  <a:srgbClr val="0033CC"/>
                </a:solidFill>
              </a:rPr>
              <a:t>r</a:t>
            </a:r>
            <a:r>
              <a:rPr lang="en-US" sz="2400" b="1" noProof="1">
                <a:solidFill>
                  <a:srgbClr val="0033CC"/>
                </a:solidFill>
              </a:rPr>
              <a:t>"</a:t>
            </a:r>
            <a:r>
              <a:rPr lang="en-US" sz="2400" dirty="0"/>
              <a:t>  is used to indicate the purpose of opening the file – reading. </a:t>
            </a:r>
            <a:r>
              <a:rPr lang="en-US" sz="2400" b="1" noProof="1">
                <a:solidFill>
                  <a:srgbClr val="0033CC"/>
                </a:solidFill>
              </a:rPr>
              <a:t>“</a:t>
            </a:r>
            <a:r>
              <a:rPr lang="en-US" sz="2400" dirty="0">
                <a:solidFill>
                  <a:srgbClr val="0033CC"/>
                </a:solidFill>
              </a:rPr>
              <a:t>w</a:t>
            </a:r>
            <a:r>
              <a:rPr lang="en-US" sz="2400" b="1" noProof="1">
                <a:solidFill>
                  <a:srgbClr val="0033CC"/>
                </a:solidFill>
              </a:rPr>
              <a:t>"</a:t>
            </a:r>
            <a:r>
              <a:rPr lang="en-US" sz="2400" dirty="0"/>
              <a:t>  is used for opening output file as we show next.</a:t>
            </a:r>
          </a:p>
          <a:p>
            <a:pPr marL="457200" indent="-457200">
              <a:lnSpc>
                <a:spcPct val="110000"/>
              </a:lnSpc>
            </a:pPr>
            <a:r>
              <a:rPr lang="en-US" sz="2400" dirty="0"/>
              <a:t>To open a file, result.txt, for the output, we write:</a:t>
            </a:r>
          </a:p>
          <a:p>
            <a:pPr marL="1257300" lvl="2" indent="-342900">
              <a:lnSpc>
                <a:spcPct val="110000"/>
              </a:lnSpc>
              <a:buFont typeface="Symbol" pitchFamily="18" charset="2"/>
              <a:buNone/>
            </a:pPr>
            <a:r>
              <a:rPr lang="en-US" sz="2400" dirty="0" err="1">
                <a:solidFill>
                  <a:srgbClr val="0033CC"/>
                </a:solidFill>
              </a:rPr>
              <a:t>outfile</a:t>
            </a:r>
            <a:r>
              <a:rPr lang="en-US" sz="2400" dirty="0">
                <a:solidFill>
                  <a:srgbClr val="0033CC"/>
                </a:solidFill>
              </a:rPr>
              <a:t> = </a:t>
            </a:r>
            <a:r>
              <a:rPr lang="en-US" sz="2400" dirty="0" err="1">
                <a:solidFill>
                  <a:srgbClr val="0033CC"/>
                </a:solidFill>
              </a:rPr>
              <a:t>fopen</a:t>
            </a:r>
            <a:r>
              <a:rPr lang="en-US" sz="2400" dirty="0">
                <a:solidFill>
                  <a:srgbClr val="0033CC"/>
                </a:solidFill>
              </a:rPr>
              <a:t>(</a:t>
            </a:r>
            <a:r>
              <a:rPr lang="en-US" sz="2400" b="1" noProof="1">
                <a:solidFill>
                  <a:srgbClr val="0033CC"/>
                </a:solidFill>
              </a:rPr>
              <a:t>"</a:t>
            </a:r>
            <a:r>
              <a:rPr lang="en-US" sz="2400" dirty="0">
                <a:solidFill>
                  <a:srgbClr val="0033CC"/>
                </a:solidFill>
              </a:rPr>
              <a:t>result.txt</a:t>
            </a:r>
            <a:r>
              <a:rPr lang="en-US" sz="2400" b="1" noProof="1">
                <a:solidFill>
                  <a:srgbClr val="0033CC"/>
                </a:solidFill>
              </a:rPr>
              <a:t>"</a:t>
            </a:r>
            <a:r>
              <a:rPr lang="en-US" sz="2400" dirty="0">
                <a:solidFill>
                  <a:srgbClr val="0033CC"/>
                </a:solidFill>
              </a:rPr>
              <a:t>, </a:t>
            </a:r>
            <a:r>
              <a:rPr lang="en-US" sz="2400" b="1" noProof="1">
                <a:solidFill>
                  <a:srgbClr val="0033CC"/>
                </a:solidFill>
              </a:rPr>
              <a:t>"</a:t>
            </a:r>
            <a:r>
              <a:rPr lang="en-US" sz="2400" dirty="0">
                <a:solidFill>
                  <a:srgbClr val="0033CC"/>
                </a:solidFill>
              </a:rPr>
              <a:t>w</a:t>
            </a:r>
            <a:r>
              <a:rPr lang="en-US" sz="2400" b="1" noProof="1">
                <a:solidFill>
                  <a:srgbClr val="0033CC"/>
                </a:solidFill>
              </a:rPr>
              <a:t>"</a:t>
            </a:r>
            <a:r>
              <a:rPr lang="en-US" sz="2400" dirty="0">
                <a:solidFill>
                  <a:srgbClr val="0033CC"/>
                </a:solidFill>
              </a:rPr>
              <a:t>);</a:t>
            </a:r>
          </a:p>
          <a:p>
            <a:pPr marL="457200" indent="-457200">
              <a:lnSpc>
                <a:spcPct val="110000"/>
              </a:lnSpc>
            </a:pPr>
            <a:r>
              <a:rPr lang="en-US" sz="2400" dirty="0"/>
              <a:t>If the operation succeeds, </a:t>
            </a:r>
            <a:r>
              <a:rPr lang="en-US" sz="2400" dirty="0" err="1"/>
              <a:t>oufile</a:t>
            </a:r>
            <a:r>
              <a:rPr lang="en-US" sz="2400" dirty="0"/>
              <a:t> is assigned the address of the file.  If it fails, </a:t>
            </a:r>
            <a:r>
              <a:rPr lang="en-US" sz="2400" b="1" dirty="0">
                <a:solidFill>
                  <a:srgbClr val="0033CC"/>
                </a:solidFill>
              </a:rPr>
              <a:t>NULL</a:t>
            </a:r>
            <a:r>
              <a:rPr lang="en-US" sz="2400" dirty="0"/>
              <a:t> is assigned.</a:t>
            </a:r>
          </a:p>
          <a:p>
            <a:pPr marL="457200" indent="-457200">
              <a:lnSpc>
                <a:spcPct val="110000"/>
              </a:lnSpc>
            </a:pPr>
            <a:r>
              <a:rPr lang="en-US" sz="2400" dirty="0"/>
              <a:t>If the file does not exists, the system will create it.  If it exists it is overwritten, thus losing any data it may contain. </a:t>
            </a:r>
          </a:p>
        </p:txBody>
      </p:sp>
      <p:sp>
        <p:nvSpPr>
          <p:cNvPr id="5" name="Slide Number Placeholder 4"/>
          <p:cNvSpPr>
            <a:spLocks noGrp="1"/>
          </p:cNvSpPr>
          <p:nvPr>
            <p:ph type="sldNum" sz="quarter" idx="15"/>
          </p:nvPr>
        </p:nvSpPr>
        <p:spPr/>
        <p:txBody>
          <a:bodyPr/>
          <a:lstStyle/>
          <a:p>
            <a:fld id="{9AFADC16-39AD-4C87-833E-820E90610801}" type="slidenum">
              <a:rPr lang="en-US"/>
              <a:pPr/>
              <a:t>16</a:t>
            </a:fld>
            <a:endParaRPr lang="en-US"/>
          </a:p>
        </p:txBody>
      </p:sp>
    </p:spTree>
    <p:extLst>
      <p:ext uri="{BB962C8B-B14F-4D97-AF65-F5344CB8AC3E}">
        <p14:creationId xmlns:p14="http://schemas.microsoft.com/office/powerpoint/2010/main" val="585839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22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22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22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22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22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8227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8227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8227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8227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457200" y="274638"/>
            <a:ext cx="8229600" cy="639762"/>
          </a:xfrm>
        </p:spPr>
        <p:txBody>
          <a:bodyPr>
            <a:normAutofit fontScale="90000"/>
          </a:bodyPr>
          <a:lstStyle/>
          <a:p>
            <a:r>
              <a:rPr lang="en-US" sz="3600"/>
              <a:t>Scanning from and printing to data files</a:t>
            </a:r>
          </a:p>
        </p:txBody>
      </p:sp>
      <p:sp>
        <p:nvSpPr>
          <p:cNvPr id="184323" name="Rectangle 3"/>
          <p:cNvSpPr>
            <a:spLocks noGrp="1" noChangeArrowheads="1"/>
          </p:cNvSpPr>
          <p:nvPr>
            <p:ph sz="quarter" idx="1"/>
          </p:nvPr>
        </p:nvSpPr>
        <p:spPr>
          <a:xfrm>
            <a:off x="457200" y="1066800"/>
            <a:ext cx="8382000" cy="5410200"/>
          </a:xfrm>
        </p:spPr>
        <p:txBody>
          <a:bodyPr>
            <a:normAutofit fontScale="85000" lnSpcReduction="20000"/>
          </a:bodyPr>
          <a:lstStyle/>
          <a:p>
            <a:pPr marL="457200" indent="-457200">
              <a:lnSpc>
                <a:spcPct val="110000"/>
              </a:lnSpc>
            </a:pPr>
            <a:r>
              <a:rPr lang="en-US" sz="2400" dirty="0"/>
              <a:t>The third step is to scan data from the input file and print the result into the output file.</a:t>
            </a:r>
          </a:p>
          <a:p>
            <a:pPr marL="457200" indent="-457200">
              <a:lnSpc>
                <a:spcPct val="110000"/>
              </a:lnSpc>
            </a:pPr>
            <a:r>
              <a:rPr lang="en-US" sz="2400" dirty="0"/>
              <a:t>Suppose that the input file, </a:t>
            </a:r>
            <a:r>
              <a:rPr lang="en-US" sz="2400" dirty="0">
                <a:solidFill>
                  <a:srgbClr val="0033CC"/>
                </a:solidFill>
              </a:rPr>
              <a:t>data.txt,</a:t>
            </a:r>
            <a:r>
              <a:rPr lang="en-US" sz="2400" dirty="0"/>
              <a:t> contains a double value representing distance in miles.  Then to scan this value we use:</a:t>
            </a:r>
          </a:p>
          <a:p>
            <a:pPr marL="1257300" lvl="2" indent="-342900">
              <a:lnSpc>
                <a:spcPct val="110000"/>
              </a:lnSpc>
              <a:buFont typeface="Symbol" pitchFamily="18" charset="2"/>
              <a:buNone/>
            </a:pPr>
            <a:r>
              <a:rPr lang="en-US" dirty="0">
                <a:solidFill>
                  <a:srgbClr val="0033CC"/>
                </a:solidFill>
              </a:rPr>
              <a:t> </a:t>
            </a:r>
            <a:r>
              <a:rPr lang="en-US" sz="2400" dirty="0" err="1">
                <a:solidFill>
                  <a:srgbClr val="0033CC"/>
                </a:solidFill>
              </a:rPr>
              <a:t>fscanf</a:t>
            </a:r>
            <a:r>
              <a:rPr lang="en-US" sz="2400" dirty="0">
                <a:solidFill>
                  <a:srgbClr val="0033CC"/>
                </a:solidFill>
              </a:rPr>
              <a:t> (</a:t>
            </a:r>
            <a:r>
              <a:rPr lang="en-US" sz="2400" dirty="0" err="1">
                <a:solidFill>
                  <a:srgbClr val="0033CC"/>
                </a:solidFill>
              </a:rPr>
              <a:t>infile</a:t>
            </a:r>
            <a:r>
              <a:rPr lang="en-US" sz="2400" dirty="0">
                <a:solidFill>
                  <a:srgbClr val="0033CC"/>
                </a:solidFill>
              </a:rPr>
              <a:t>, </a:t>
            </a:r>
            <a:r>
              <a:rPr lang="en-US" sz="2400" noProof="1">
                <a:solidFill>
                  <a:srgbClr val="0033CC"/>
                </a:solidFill>
              </a:rPr>
              <a:t>"</a:t>
            </a:r>
            <a:r>
              <a:rPr lang="en-US" sz="2400" dirty="0">
                <a:solidFill>
                  <a:srgbClr val="0033CC"/>
                </a:solidFill>
              </a:rPr>
              <a:t>%lf</a:t>
            </a:r>
            <a:r>
              <a:rPr lang="en-US" sz="2400" noProof="1">
                <a:solidFill>
                  <a:srgbClr val="0033CC"/>
                </a:solidFill>
              </a:rPr>
              <a:t>"</a:t>
            </a:r>
            <a:r>
              <a:rPr lang="en-US" sz="2400" dirty="0">
                <a:solidFill>
                  <a:srgbClr val="0033CC"/>
                </a:solidFill>
              </a:rPr>
              <a:t>, &amp;miles);</a:t>
            </a:r>
          </a:p>
          <a:p>
            <a:pPr marL="457200" indent="-457200">
              <a:lnSpc>
                <a:spcPct val="110000"/>
              </a:lnSpc>
            </a:pPr>
            <a:r>
              <a:rPr lang="en-US" sz="2400" dirty="0"/>
              <a:t>The </a:t>
            </a:r>
            <a:r>
              <a:rPr lang="en-US" sz="2400" dirty="0" err="1">
                <a:solidFill>
                  <a:srgbClr val="0033CC"/>
                </a:solidFill>
              </a:rPr>
              <a:t>fscanf</a:t>
            </a:r>
            <a:r>
              <a:rPr lang="en-US" sz="2400" dirty="0">
                <a:solidFill>
                  <a:srgbClr val="0033CC"/>
                </a:solidFill>
              </a:rPr>
              <a:t> </a:t>
            </a:r>
            <a:r>
              <a:rPr lang="en-US" sz="2400" dirty="0"/>
              <a:t>function works in the same way as </a:t>
            </a:r>
            <a:r>
              <a:rPr lang="en-US" sz="2400" dirty="0" err="1"/>
              <a:t>scanf</a:t>
            </a:r>
            <a:r>
              <a:rPr lang="en-US" sz="2400" dirty="0"/>
              <a:t> except that it has an additional argument – the variable representing the input file.</a:t>
            </a:r>
          </a:p>
          <a:p>
            <a:pPr marL="457200" indent="-457200">
              <a:lnSpc>
                <a:spcPct val="110000"/>
              </a:lnSpc>
            </a:pPr>
            <a:r>
              <a:rPr lang="en-US" sz="2400" dirty="0"/>
              <a:t>After computing the result, </a:t>
            </a:r>
            <a:r>
              <a:rPr lang="en-US" sz="2400" noProof="1">
                <a:solidFill>
                  <a:srgbClr val="0033CC"/>
                </a:solidFill>
              </a:rPr>
              <a:t>kms = KMS_PER_MILES * miles;</a:t>
            </a:r>
            <a:r>
              <a:rPr lang="en-US" sz="2400" b="1" dirty="0"/>
              <a:t> </a:t>
            </a:r>
            <a:r>
              <a:rPr lang="en-US" sz="2400" dirty="0"/>
              <a:t> we need to print the result into the output file as follows:</a:t>
            </a:r>
          </a:p>
          <a:p>
            <a:pPr marL="1257300" lvl="2" indent="-342900">
              <a:lnSpc>
                <a:spcPct val="110000"/>
              </a:lnSpc>
              <a:buFont typeface="Symbol" pitchFamily="18" charset="2"/>
              <a:buNone/>
            </a:pPr>
            <a:r>
              <a:rPr lang="en-US" sz="2400" noProof="1">
                <a:solidFill>
                  <a:srgbClr val="0033CC"/>
                </a:solidFill>
              </a:rPr>
              <a:t>fprintf(out</a:t>
            </a:r>
            <a:r>
              <a:rPr lang="en-US" sz="2400" dirty="0">
                <a:solidFill>
                  <a:srgbClr val="0033CC"/>
                </a:solidFill>
              </a:rPr>
              <a:t>file</a:t>
            </a:r>
            <a:r>
              <a:rPr lang="en-US" sz="2400" noProof="1">
                <a:solidFill>
                  <a:srgbClr val="0033CC"/>
                </a:solidFill>
              </a:rPr>
              <a:t>, "That equals %.2f kilometers.\n", </a:t>
            </a:r>
            <a:r>
              <a:rPr lang="en-US" sz="2400" dirty="0" err="1">
                <a:solidFill>
                  <a:srgbClr val="0033CC"/>
                </a:solidFill>
              </a:rPr>
              <a:t>kms</a:t>
            </a:r>
            <a:r>
              <a:rPr lang="en-US" sz="2400" noProof="1">
                <a:solidFill>
                  <a:srgbClr val="0033CC"/>
                </a:solidFill>
              </a:rPr>
              <a:t>);</a:t>
            </a:r>
            <a:endParaRPr lang="en-US" sz="2400" dirty="0">
              <a:solidFill>
                <a:srgbClr val="0033CC"/>
              </a:solidFill>
            </a:endParaRPr>
          </a:p>
          <a:p>
            <a:pPr marL="457200" indent="-457200">
              <a:lnSpc>
                <a:spcPct val="110000"/>
              </a:lnSpc>
            </a:pPr>
            <a:r>
              <a:rPr lang="en-US" sz="2400" dirty="0"/>
              <a:t>Again, </a:t>
            </a:r>
            <a:r>
              <a:rPr lang="en-US" sz="2400" dirty="0" err="1">
                <a:solidFill>
                  <a:srgbClr val="0033CC"/>
                </a:solidFill>
              </a:rPr>
              <a:t>fprintf</a:t>
            </a:r>
            <a:r>
              <a:rPr lang="en-US" sz="2400" dirty="0"/>
              <a:t> function works similar to </a:t>
            </a:r>
            <a:r>
              <a:rPr lang="en-US" sz="2400" dirty="0" err="1"/>
              <a:t>printf</a:t>
            </a:r>
            <a:r>
              <a:rPr lang="en-US" sz="2400" dirty="0"/>
              <a:t> except that it has an additional argument – the variable representing the output file. </a:t>
            </a:r>
          </a:p>
          <a:p>
            <a:pPr marL="457200" indent="-457200">
              <a:lnSpc>
                <a:spcPct val="110000"/>
              </a:lnSpc>
            </a:pPr>
            <a:r>
              <a:rPr lang="en-US" sz="2400" dirty="0"/>
              <a:t>Like </a:t>
            </a:r>
            <a:r>
              <a:rPr lang="en-US" sz="2400" dirty="0" err="1"/>
              <a:t>scanf</a:t>
            </a:r>
            <a:r>
              <a:rPr lang="en-US" sz="2400" dirty="0"/>
              <a:t> and </a:t>
            </a:r>
            <a:r>
              <a:rPr lang="en-US" sz="2400" dirty="0" err="1"/>
              <a:t>printf</a:t>
            </a:r>
            <a:r>
              <a:rPr lang="en-US" sz="2400" dirty="0"/>
              <a:t>, </a:t>
            </a:r>
            <a:r>
              <a:rPr lang="en-US" sz="2400" dirty="0" err="1"/>
              <a:t>fscanf</a:t>
            </a:r>
            <a:r>
              <a:rPr lang="en-US" sz="2400" dirty="0"/>
              <a:t> and </a:t>
            </a:r>
            <a:r>
              <a:rPr lang="en-US" sz="2400" dirty="0" err="1"/>
              <a:t>fprintf</a:t>
            </a:r>
            <a:r>
              <a:rPr lang="en-US" sz="2400" dirty="0"/>
              <a:t> are also in the </a:t>
            </a:r>
            <a:r>
              <a:rPr lang="en-US" sz="2400" dirty="0" err="1"/>
              <a:t>stdio</a:t>
            </a:r>
            <a:r>
              <a:rPr lang="en-US" sz="2400" dirty="0"/>
              <a:t> library.  So we use the same </a:t>
            </a:r>
            <a:r>
              <a:rPr lang="en-US" sz="2400" dirty="0">
                <a:solidFill>
                  <a:srgbClr val="0033CC"/>
                </a:solidFill>
              </a:rPr>
              <a:t>#include &lt;</a:t>
            </a:r>
            <a:r>
              <a:rPr lang="en-US" sz="2400" dirty="0" err="1">
                <a:solidFill>
                  <a:srgbClr val="0033CC"/>
                </a:solidFill>
              </a:rPr>
              <a:t>stdio.h</a:t>
            </a:r>
            <a:r>
              <a:rPr lang="en-US" sz="2400" dirty="0">
                <a:solidFill>
                  <a:srgbClr val="0033CC"/>
                </a:solidFill>
              </a:rPr>
              <a:t>&gt;</a:t>
            </a:r>
          </a:p>
        </p:txBody>
      </p:sp>
      <p:sp>
        <p:nvSpPr>
          <p:cNvPr id="5" name="Slide Number Placeholder 4"/>
          <p:cNvSpPr>
            <a:spLocks noGrp="1"/>
          </p:cNvSpPr>
          <p:nvPr>
            <p:ph type="sldNum" sz="quarter" idx="15"/>
          </p:nvPr>
        </p:nvSpPr>
        <p:spPr/>
        <p:txBody>
          <a:bodyPr/>
          <a:lstStyle/>
          <a:p>
            <a:fld id="{AE7919D9-1AEF-4B69-9077-51532A50CEF0}" type="slidenum">
              <a:rPr lang="en-US"/>
              <a:pPr/>
              <a:t>17</a:t>
            </a:fld>
            <a:endParaRPr lang="en-US"/>
          </a:p>
        </p:txBody>
      </p:sp>
    </p:spTree>
    <p:extLst>
      <p:ext uri="{BB962C8B-B14F-4D97-AF65-F5344CB8AC3E}">
        <p14:creationId xmlns:p14="http://schemas.microsoft.com/office/powerpoint/2010/main" val="2060400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43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432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432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8432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8432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8432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a:xfrm>
            <a:off x="457200" y="152400"/>
            <a:ext cx="8229600" cy="639763"/>
          </a:xfrm>
        </p:spPr>
        <p:txBody>
          <a:bodyPr>
            <a:normAutofit fontScale="90000"/>
          </a:bodyPr>
          <a:lstStyle/>
          <a:p>
            <a:r>
              <a:rPr lang="en-US" sz="3600"/>
              <a:t>Closing input and output files</a:t>
            </a:r>
          </a:p>
        </p:txBody>
      </p:sp>
      <p:sp>
        <p:nvSpPr>
          <p:cNvPr id="186371" name="Rectangle 3"/>
          <p:cNvSpPr>
            <a:spLocks noGrp="1" noChangeArrowheads="1"/>
          </p:cNvSpPr>
          <p:nvPr>
            <p:ph sz="quarter" idx="1"/>
          </p:nvPr>
        </p:nvSpPr>
        <p:spPr>
          <a:xfrm>
            <a:off x="457200" y="914400"/>
            <a:ext cx="8382000" cy="5715000"/>
          </a:xfrm>
        </p:spPr>
        <p:txBody>
          <a:bodyPr/>
          <a:lstStyle/>
          <a:p>
            <a:pPr marL="457200" indent="-457200">
              <a:lnSpc>
                <a:spcPct val="80000"/>
              </a:lnSpc>
            </a:pPr>
            <a:r>
              <a:rPr lang="en-US" sz="2800" dirty="0"/>
              <a:t>The final step in using data files is to close the files after you finish using them.</a:t>
            </a:r>
          </a:p>
          <a:p>
            <a:pPr marL="457200" indent="-457200">
              <a:lnSpc>
                <a:spcPct val="80000"/>
              </a:lnSpc>
            </a:pPr>
            <a:r>
              <a:rPr lang="en-US" sz="2800" dirty="0"/>
              <a:t>The </a:t>
            </a:r>
            <a:r>
              <a:rPr lang="en-US" sz="2800" dirty="0" err="1">
                <a:solidFill>
                  <a:srgbClr val="0033CC"/>
                </a:solidFill>
              </a:rPr>
              <a:t>fclose</a:t>
            </a:r>
            <a:r>
              <a:rPr lang="en-US" sz="2800" dirty="0"/>
              <a:t> function is used to close both input and output files as shown below:</a:t>
            </a:r>
          </a:p>
          <a:p>
            <a:pPr marL="1257300" lvl="2" indent="-342900">
              <a:lnSpc>
                <a:spcPct val="80000"/>
              </a:lnSpc>
              <a:buFont typeface="Symbol" pitchFamily="18" charset="2"/>
              <a:buNone/>
            </a:pPr>
            <a:r>
              <a:rPr lang="en-US" sz="2000" noProof="1">
                <a:solidFill>
                  <a:srgbClr val="0033CC"/>
                </a:solidFill>
              </a:rPr>
              <a:t>	fclose(in</a:t>
            </a:r>
            <a:r>
              <a:rPr lang="en-US" sz="2000" dirty="0">
                <a:solidFill>
                  <a:srgbClr val="0033CC"/>
                </a:solidFill>
              </a:rPr>
              <a:t>file</a:t>
            </a:r>
            <a:r>
              <a:rPr lang="en-US" sz="2000" noProof="1">
                <a:solidFill>
                  <a:srgbClr val="0033CC"/>
                </a:solidFill>
              </a:rPr>
              <a:t>);</a:t>
            </a:r>
          </a:p>
          <a:p>
            <a:pPr marL="1257300" lvl="2" indent="-342900">
              <a:lnSpc>
                <a:spcPct val="80000"/>
              </a:lnSpc>
              <a:buFont typeface="Symbol" pitchFamily="18" charset="2"/>
              <a:buNone/>
            </a:pPr>
            <a:r>
              <a:rPr lang="en-US" sz="2000" noProof="1">
                <a:solidFill>
                  <a:srgbClr val="0033CC"/>
                </a:solidFill>
              </a:rPr>
              <a:t>	fclose(out</a:t>
            </a:r>
            <a:r>
              <a:rPr lang="en-US" sz="2000" dirty="0">
                <a:solidFill>
                  <a:srgbClr val="0033CC"/>
                </a:solidFill>
              </a:rPr>
              <a:t>file</a:t>
            </a:r>
            <a:r>
              <a:rPr lang="en-US" sz="2000" noProof="1">
                <a:solidFill>
                  <a:srgbClr val="0033CC"/>
                </a:solidFill>
              </a:rPr>
              <a:t>);</a:t>
            </a:r>
            <a:endParaRPr lang="en-US" sz="2000" dirty="0">
              <a:solidFill>
                <a:srgbClr val="0033CC"/>
              </a:solidFill>
            </a:endParaRPr>
          </a:p>
          <a:p>
            <a:pPr marL="457200" indent="-457200">
              <a:lnSpc>
                <a:spcPct val="80000"/>
              </a:lnSpc>
            </a:pPr>
            <a:r>
              <a:rPr lang="en-US" sz="2800" dirty="0">
                <a:solidFill>
                  <a:srgbClr val="FF3300"/>
                </a:solidFill>
              </a:rPr>
              <a:t>Warning:</a:t>
            </a:r>
            <a:r>
              <a:rPr lang="en-US" sz="2800" dirty="0"/>
              <a:t> It is a common error to forget to close files – this is a problem especially for output files.  </a:t>
            </a:r>
          </a:p>
          <a:p>
            <a:pPr marL="838200" lvl="1" indent="-381000">
              <a:lnSpc>
                <a:spcPct val="80000"/>
              </a:lnSpc>
            </a:pPr>
            <a:r>
              <a:rPr lang="en-US" sz="2400" dirty="0"/>
              <a:t>The system may delay writing data to output files until they are closed.  So if you forget to close the file you may find no data in the file even though your program actually prints the data.</a:t>
            </a:r>
          </a:p>
          <a:p>
            <a:pPr marL="457200" indent="-457200">
              <a:lnSpc>
                <a:spcPct val="80000"/>
              </a:lnSpc>
            </a:pPr>
            <a:r>
              <a:rPr lang="en-US" sz="2800" dirty="0"/>
              <a:t>It is possible for a program to open a file for output, prints some result, close the file, and then open the same file for input.</a:t>
            </a:r>
          </a:p>
        </p:txBody>
      </p:sp>
      <p:sp>
        <p:nvSpPr>
          <p:cNvPr id="5" name="Slide Number Placeholder 4"/>
          <p:cNvSpPr>
            <a:spLocks noGrp="1"/>
          </p:cNvSpPr>
          <p:nvPr>
            <p:ph type="sldNum" sz="quarter" idx="15"/>
          </p:nvPr>
        </p:nvSpPr>
        <p:spPr/>
        <p:txBody>
          <a:bodyPr/>
          <a:lstStyle/>
          <a:p>
            <a:fld id="{B7B7EA52-84BC-4421-8AC2-DA184F768696}" type="slidenum">
              <a:rPr lang="en-US"/>
              <a:pPr/>
              <a:t>18</a:t>
            </a:fld>
            <a:endParaRPr lang="en-US"/>
          </a:p>
        </p:txBody>
      </p:sp>
    </p:spTree>
    <p:extLst>
      <p:ext uri="{BB962C8B-B14F-4D97-AF65-F5344CB8AC3E}">
        <p14:creationId xmlns:p14="http://schemas.microsoft.com/office/powerpoint/2010/main" val="2234264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63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63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63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637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637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8637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8637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9" name="Rectangle 3"/>
          <p:cNvSpPr>
            <a:spLocks noGrp="1" noChangeArrowheads="1"/>
          </p:cNvSpPr>
          <p:nvPr>
            <p:ph type="title"/>
          </p:nvPr>
        </p:nvSpPr>
        <p:spPr>
          <a:xfrm>
            <a:off x="228600" y="274638"/>
            <a:ext cx="8686800" cy="1143000"/>
          </a:xfrm>
        </p:spPr>
        <p:txBody>
          <a:bodyPr>
            <a:normAutofit fontScale="90000"/>
          </a:bodyPr>
          <a:lstStyle/>
          <a:p>
            <a:r>
              <a:rPr lang="en-US" sz="3600">
                <a:cs typeface="Times New Roman" pitchFamily="18" charset="0"/>
              </a:rPr>
              <a:t>Example 1: Miles to Kilometers conversion using data files</a:t>
            </a:r>
          </a:p>
        </p:txBody>
      </p:sp>
      <p:sp>
        <p:nvSpPr>
          <p:cNvPr id="6" name="Slide Number Placeholder 4"/>
          <p:cNvSpPr>
            <a:spLocks noGrp="1"/>
          </p:cNvSpPr>
          <p:nvPr>
            <p:ph type="sldNum" sz="quarter" idx="15"/>
          </p:nvPr>
        </p:nvSpPr>
        <p:spPr/>
        <p:txBody>
          <a:bodyPr/>
          <a:lstStyle/>
          <a:p>
            <a:fld id="{A0F8EBFA-9D58-483F-8DCD-4E0825CBEC15}" type="slidenum">
              <a:rPr lang="en-US"/>
              <a:pPr/>
              <a:t>19</a:t>
            </a:fld>
            <a:endParaRPr lang="en-US"/>
          </a:p>
        </p:txBody>
      </p:sp>
      <p:sp>
        <p:nvSpPr>
          <p:cNvPr id="132098" name="AutoShape 2"/>
          <p:cNvSpPr>
            <a:spLocks noChangeArrowheads="1"/>
          </p:cNvSpPr>
          <p:nvPr/>
        </p:nvSpPr>
        <p:spPr bwMode="auto">
          <a:xfrm>
            <a:off x="379413" y="1401763"/>
            <a:ext cx="8547100" cy="5360987"/>
          </a:xfrm>
          <a:prstGeom prst="wedgeRoundRectCallout">
            <a:avLst>
              <a:gd name="adj1" fmla="val -30118"/>
              <a:gd name="adj2" fmla="val 50192"/>
              <a:gd name="adj3" fmla="val 16667"/>
            </a:avLst>
          </a:prstGeom>
          <a:noFill/>
          <a:ln w="9525">
            <a:noFill/>
            <a:miter lim="800000"/>
            <a:headEnd/>
            <a:tailEnd/>
          </a:ln>
          <a:effectLst/>
        </p:spPr>
        <p:txBody>
          <a:bodyPr>
            <a:spAutoFit/>
          </a:bodyPr>
          <a:lstStyle/>
          <a:p>
            <a:r>
              <a:rPr lang="en-US" b="1" noProof="1">
                <a:latin typeface="Times New Roman" pitchFamily="18" charset="0"/>
                <a:cs typeface="Times New Roman" pitchFamily="18" charset="0"/>
              </a:rPr>
              <a:t>#include &lt;stdio.h&gt;</a:t>
            </a:r>
          </a:p>
          <a:p>
            <a:r>
              <a:rPr lang="en-US" b="1" noProof="1">
                <a:latin typeface="Times New Roman" pitchFamily="18" charset="0"/>
                <a:cs typeface="Times New Roman" pitchFamily="18" charset="0"/>
              </a:rPr>
              <a:t>#define KMS_PER_MILE 1.609</a:t>
            </a:r>
          </a:p>
          <a:p>
            <a:endParaRPr lang="en-US" sz="800" b="1" noProof="1">
              <a:latin typeface="Times New Roman" pitchFamily="18" charset="0"/>
              <a:cs typeface="Times New Roman" pitchFamily="18" charset="0"/>
            </a:endParaRPr>
          </a:p>
          <a:p>
            <a:r>
              <a:rPr lang="en-US" b="1" noProof="1">
                <a:latin typeface="Times New Roman" pitchFamily="18" charset="0"/>
                <a:cs typeface="Times New Roman" pitchFamily="18" charset="0"/>
              </a:rPr>
              <a:t>int main(void) {</a:t>
            </a:r>
          </a:p>
          <a:p>
            <a:r>
              <a:rPr lang="en-US" b="1" noProof="1">
                <a:latin typeface="Times New Roman" pitchFamily="18" charset="0"/>
                <a:cs typeface="Times New Roman" pitchFamily="18" charset="0"/>
              </a:rPr>
              <a:t>	double kms, miles;</a:t>
            </a:r>
          </a:p>
          <a:p>
            <a:r>
              <a:rPr lang="en-US" b="1" noProof="1">
                <a:latin typeface="Times New Roman" pitchFamily="18" charset="0"/>
                <a:cs typeface="Times New Roman" pitchFamily="18" charset="0"/>
              </a:rPr>
              <a:t>	</a:t>
            </a:r>
            <a:r>
              <a:rPr lang="en-US" b="1" noProof="1">
                <a:solidFill>
                  <a:srgbClr val="0033CC"/>
                </a:solidFill>
                <a:latin typeface="Times New Roman" pitchFamily="18" charset="0"/>
                <a:cs typeface="Times New Roman" pitchFamily="18" charset="0"/>
              </a:rPr>
              <a:t>FILE *in</a:t>
            </a:r>
            <a:r>
              <a:rPr lang="en-US" b="1" dirty="0">
                <a:solidFill>
                  <a:srgbClr val="0033CC"/>
                </a:solidFill>
                <a:latin typeface="Times New Roman" pitchFamily="18" charset="0"/>
                <a:cs typeface="Times New Roman" pitchFamily="18" charset="0"/>
              </a:rPr>
              <a:t>file</a:t>
            </a:r>
            <a:r>
              <a:rPr lang="en-US" b="1" noProof="1">
                <a:solidFill>
                  <a:srgbClr val="0033CC"/>
                </a:solidFill>
                <a:latin typeface="Times New Roman" pitchFamily="18" charset="0"/>
                <a:cs typeface="Times New Roman" pitchFamily="18" charset="0"/>
              </a:rPr>
              <a:t>, *out</a:t>
            </a:r>
            <a:r>
              <a:rPr lang="en-US" b="1" dirty="0">
                <a:solidFill>
                  <a:srgbClr val="0033CC"/>
                </a:solidFill>
                <a:latin typeface="Times New Roman" pitchFamily="18" charset="0"/>
                <a:cs typeface="Times New Roman" pitchFamily="18" charset="0"/>
              </a:rPr>
              <a:t>file</a:t>
            </a:r>
            <a:r>
              <a:rPr lang="en-US" b="1" noProof="1">
                <a:solidFill>
                  <a:srgbClr val="0033CC"/>
                </a:solidFill>
                <a:latin typeface="Times New Roman" pitchFamily="18" charset="0"/>
                <a:cs typeface="Times New Roman" pitchFamily="18" charset="0"/>
              </a:rPr>
              <a:t>;</a:t>
            </a:r>
          </a:p>
          <a:p>
            <a:endParaRPr lang="en-US" sz="800" b="1" noProof="1">
              <a:solidFill>
                <a:srgbClr val="0033CC"/>
              </a:solidFill>
              <a:latin typeface="Times New Roman" pitchFamily="18" charset="0"/>
              <a:cs typeface="Times New Roman" pitchFamily="18" charset="0"/>
            </a:endParaRPr>
          </a:p>
          <a:p>
            <a:r>
              <a:rPr lang="en-US" b="1" noProof="1">
                <a:latin typeface="Times New Roman" pitchFamily="18" charset="0"/>
                <a:cs typeface="Times New Roman" pitchFamily="18" charset="0"/>
              </a:rPr>
              <a:t>	</a:t>
            </a:r>
            <a:r>
              <a:rPr lang="en-US" b="1" noProof="1">
                <a:solidFill>
                  <a:srgbClr val="0033CC"/>
                </a:solidFill>
                <a:latin typeface="Times New Roman" pitchFamily="18" charset="0"/>
                <a:cs typeface="Times New Roman" pitchFamily="18" charset="0"/>
              </a:rPr>
              <a:t>in</a:t>
            </a:r>
            <a:r>
              <a:rPr lang="en-US" b="1" dirty="0">
                <a:solidFill>
                  <a:srgbClr val="0033CC"/>
                </a:solidFill>
                <a:latin typeface="Times New Roman" pitchFamily="18" charset="0"/>
                <a:cs typeface="Times New Roman" pitchFamily="18" charset="0"/>
              </a:rPr>
              <a:t>file</a:t>
            </a:r>
            <a:r>
              <a:rPr lang="en-US" b="1" noProof="1">
                <a:solidFill>
                  <a:srgbClr val="0033CC"/>
                </a:solidFill>
                <a:latin typeface="Times New Roman" pitchFamily="18" charset="0"/>
                <a:cs typeface="Times New Roman" pitchFamily="18" charset="0"/>
              </a:rPr>
              <a:t> = fopen(</a:t>
            </a:r>
            <a:r>
              <a:rPr lang="en-US" b="1" noProof="1">
                <a:solidFill>
                  <a:srgbClr val="0033CC"/>
                </a:solidFill>
              </a:rPr>
              <a:t>"</a:t>
            </a:r>
            <a:r>
              <a:rPr lang="en-US" b="1" dirty="0">
                <a:solidFill>
                  <a:srgbClr val="0033CC"/>
                </a:solidFill>
                <a:latin typeface="Times New Roman" pitchFamily="18" charset="0"/>
                <a:cs typeface="Times New Roman" pitchFamily="18" charset="0"/>
              </a:rPr>
              <a:t>data.txt</a:t>
            </a:r>
            <a:r>
              <a:rPr lang="en-US" b="1" noProof="1">
                <a:solidFill>
                  <a:srgbClr val="0033CC"/>
                </a:solidFill>
                <a:latin typeface="Times New Roman" pitchFamily="18" charset="0"/>
                <a:cs typeface="Times New Roman" pitchFamily="18" charset="0"/>
              </a:rPr>
              <a:t>","r");</a:t>
            </a:r>
          </a:p>
          <a:p>
            <a:r>
              <a:rPr lang="en-US" b="1" noProof="1">
                <a:solidFill>
                  <a:srgbClr val="0033CC"/>
                </a:solidFill>
                <a:latin typeface="Times New Roman" pitchFamily="18" charset="0"/>
                <a:cs typeface="Times New Roman" pitchFamily="18" charset="0"/>
              </a:rPr>
              <a:t>	out</a:t>
            </a:r>
            <a:r>
              <a:rPr lang="en-US" b="1" dirty="0">
                <a:solidFill>
                  <a:srgbClr val="0033CC"/>
                </a:solidFill>
                <a:latin typeface="Times New Roman" pitchFamily="18" charset="0"/>
                <a:cs typeface="Times New Roman" pitchFamily="18" charset="0"/>
              </a:rPr>
              <a:t>file</a:t>
            </a:r>
            <a:r>
              <a:rPr lang="en-US" b="1" noProof="1">
                <a:solidFill>
                  <a:srgbClr val="0033CC"/>
                </a:solidFill>
                <a:latin typeface="Times New Roman" pitchFamily="18" charset="0"/>
                <a:cs typeface="Times New Roman" pitchFamily="18" charset="0"/>
              </a:rPr>
              <a:t> = fopen(</a:t>
            </a:r>
            <a:r>
              <a:rPr lang="en-US" b="1" noProof="1">
                <a:solidFill>
                  <a:srgbClr val="0033CC"/>
                </a:solidFill>
              </a:rPr>
              <a:t>"</a:t>
            </a:r>
            <a:r>
              <a:rPr lang="en-US" b="1" dirty="0">
                <a:solidFill>
                  <a:srgbClr val="0033CC"/>
                </a:solidFill>
                <a:latin typeface="Times New Roman" pitchFamily="18" charset="0"/>
                <a:cs typeface="Times New Roman" pitchFamily="18" charset="0"/>
              </a:rPr>
              <a:t>result.txt</a:t>
            </a:r>
            <a:r>
              <a:rPr lang="en-US" b="1" noProof="1">
                <a:solidFill>
                  <a:srgbClr val="0033CC"/>
                </a:solidFill>
                <a:latin typeface="Times New Roman" pitchFamily="18" charset="0"/>
                <a:cs typeface="Times New Roman" pitchFamily="18" charset="0"/>
              </a:rPr>
              <a:t>","w");</a:t>
            </a:r>
            <a:endParaRPr lang="en-US" b="1" dirty="0">
              <a:solidFill>
                <a:srgbClr val="0033CC"/>
              </a:solidFill>
              <a:latin typeface="Times New Roman" pitchFamily="18" charset="0"/>
              <a:cs typeface="Times New Roman" pitchFamily="18" charset="0"/>
            </a:endParaRPr>
          </a:p>
          <a:p>
            <a:endParaRPr lang="en-US" b="1" noProof="1">
              <a:solidFill>
                <a:srgbClr val="0033CC"/>
              </a:solidFill>
              <a:latin typeface="Times New Roman" pitchFamily="18" charset="0"/>
              <a:cs typeface="Times New Roman" pitchFamily="18" charset="0"/>
            </a:endParaRPr>
          </a:p>
          <a:p>
            <a:r>
              <a:rPr lang="en-US" b="1" noProof="1">
                <a:latin typeface="Times New Roman" pitchFamily="18" charset="0"/>
                <a:cs typeface="Times New Roman" pitchFamily="18" charset="0"/>
              </a:rPr>
              <a:t>	</a:t>
            </a:r>
            <a:r>
              <a:rPr lang="en-US" b="1" noProof="1">
                <a:solidFill>
                  <a:srgbClr val="0033CC"/>
                </a:solidFill>
                <a:latin typeface="Times New Roman" pitchFamily="18" charset="0"/>
                <a:cs typeface="Times New Roman" pitchFamily="18" charset="0"/>
              </a:rPr>
              <a:t>fscanf(in</a:t>
            </a:r>
            <a:r>
              <a:rPr lang="en-US" b="1" dirty="0">
                <a:solidFill>
                  <a:srgbClr val="0033CC"/>
                </a:solidFill>
                <a:latin typeface="Times New Roman" pitchFamily="18" charset="0"/>
                <a:cs typeface="Times New Roman" pitchFamily="18" charset="0"/>
              </a:rPr>
              <a:t>file</a:t>
            </a:r>
            <a:r>
              <a:rPr lang="en-US" b="1" noProof="1">
                <a:solidFill>
                  <a:srgbClr val="0033CC"/>
                </a:solidFill>
                <a:latin typeface="Times New Roman" pitchFamily="18" charset="0"/>
                <a:cs typeface="Times New Roman" pitchFamily="18" charset="0"/>
              </a:rPr>
              <a:t>, "%lf", &amp;miles);</a:t>
            </a:r>
          </a:p>
          <a:p>
            <a:r>
              <a:rPr lang="en-US" b="1" noProof="1">
                <a:latin typeface="Times New Roman" pitchFamily="18" charset="0"/>
                <a:cs typeface="Times New Roman" pitchFamily="18" charset="0"/>
              </a:rPr>
              <a:t>	fprintf(out</a:t>
            </a:r>
            <a:r>
              <a:rPr lang="en-US" b="1" dirty="0">
                <a:latin typeface="Times New Roman" pitchFamily="18" charset="0"/>
                <a:cs typeface="Times New Roman" pitchFamily="18" charset="0"/>
              </a:rPr>
              <a:t>file</a:t>
            </a:r>
            <a:r>
              <a:rPr lang="en-US" b="1" noProof="1">
                <a:latin typeface="Times New Roman" pitchFamily="18" charset="0"/>
                <a:cs typeface="Times New Roman" pitchFamily="18" charset="0"/>
              </a:rPr>
              <a:t>, "The distance in miles is %.2f.\n", miles);</a:t>
            </a:r>
          </a:p>
          <a:p>
            <a:endParaRPr lang="en-US" sz="800" b="1" noProof="1">
              <a:latin typeface="Times New Roman" pitchFamily="18" charset="0"/>
              <a:cs typeface="Times New Roman" pitchFamily="18" charset="0"/>
            </a:endParaRPr>
          </a:p>
          <a:p>
            <a:r>
              <a:rPr lang="en-US" b="1" noProof="1">
                <a:latin typeface="Times New Roman" pitchFamily="18" charset="0"/>
                <a:cs typeface="Times New Roman" pitchFamily="18" charset="0"/>
              </a:rPr>
              <a:t>	kms = KMS_PER_MILE * miles;</a:t>
            </a:r>
            <a:endParaRPr lang="en-US" b="1" dirty="0">
              <a:latin typeface="Times New Roman" pitchFamily="18" charset="0"/>
              <a:cs typeface="Times New Roman" pitchFamily="18" charset="0"/>
            </a:endParaRPr>
          </a:p>
          <a:p>
            <a:endParaRPr lang="en-US" sz="800" b="1" noProof="1">
              <a:latin typeface="Times New Roman" pitchFamily="18" charset="0"/>
              <a:cs typeface="Times New Roman" pitchFamily="18" charset="0"/>
            </a:endParaRPr>
          </a:p>
          <a:p>
            <a:r>
              <a:rPr lang="en-US" b="1" noProof="1">
                <a:latin typeface="Times New Roman" pitchFamily="18" charset="0"/>
                <a:cs typeface="Times New Roman" pitchFamily="18" charset="0"/>
              </a:rPr>
              <a:t>	</a:t>
            </a:r>
            <a:r>
              <a:rPr lang="en-US" b="1" noProof="1">
                <a:solidFill>
                  <a:srgbClr val="0033CC"/>
                </a:solidFill>
                <a:latin typeface="Times New Roman" pitchFamily="18" charset="0"/>
                <a:cs typeface="Times New Roman" pitchFamily="18" charset="0"/>
              </a:rPr>
              <a:t>fprintf(out</a:t>
            </a:r>
            <a:r>
              <a:rPr lang="en-US" b="1" dirty="0">
                <a:solidFill>
                  <a:srgbClr val="0033CC"/>
                </a:solidFill>
                <a:latin typeface="Times New Roman" pitchFamily="18" charset="0"/>
                <a:cs typeface="Times New Roman" pitchFamily="18" charset="0"/>
              </a:rPr>
              <a:t>file</a:t>
            </a:r>
            <a:r>
              <a:rPr lang="en-US" b="1" noProof="1">
                <a:solidFill>
                  <a:srgbClr val="0033CC"/>
                </a:solidFill>
                <a:latin typeface="Times New Roman" pitchFamily="18" charset="0"/>
                <a:cs typeface="Times New Roman" pitchFamily="18" charset="0"/>
              </a:rPr>
              <a:t>, "That equals %.2f kilometers.\n", </a:t>
            </a:r>
            <a:r>
              <a:rPr lang="en-US" b="1" dirty="0" err="1">
                <a:solidFill>
                  <a:srgbClr val="0033CC"/>
                </a:solidFill>
                <a:latin typeface="Times New Roman" pitchFamily="18" charset="0"/>
                <a:cs typeface="Times New Roman" pitchFamily="18" charset="0"/>
              </a:rPr>
              <a:t>kms</a:t>
            </a:r>
            <a:r>
              <a:rPr lang="en-US" b="1" noProof="1">
                <a:solidFill>
                  <a:srgbClr val="0033CC"/>
                </a:solidFill>
                <a:latin typeface="Times New Roman" pitchFamily="18" charset="0"/>
                <a:cs typeface="Times New Roman" pitchFamily="18" charset="0"/>
              </a:rPr>
              <a:t>);</a:t>
            </a:r>
          </a:p>
          <a:p>
            <a:r>
              <a:rPr lang="en-US" b="1" noProof="1">
                <a:latin typeface="Times New Roman" pitchFamily="18" charset="0"/>
                <a:cs typeface="Times New Roman" pitchFamily="18" charset="0"/>
              </a:rPr>
              <a:t>	</a:t>
            </a:r>
            <a:r>
              <a:rPr lang="en-US" b="1" noProof="1">
                <a:solidFill>
                  <a:srgbClr val="0033CC"/>
                </a:solidFill>
                <a:latin typeface="Times New Roman" pitchFamily="18" charset="0"/>
                <a:cs typeface="Times New Roman" pitchFamily="18" charset="0"/>
              </a:rPr>
              <a:t>fclose(in</a:t>
            </a:r>
            <a:r>
              <a:rPr lang="en-US" b="1" dirty="0">
                <a:solidFill>
                  <a:srgbClr val="0033CC"/>
                </a:solidFill>
                <a:latin typeface="Times New Roman" pitchFamily="18" charset="0"/>
                <a:cs typeface="Times New Roman" pitchFamily="18" charset="0"/>
              </a:rPr>
              <a:t>file</a:t>
            </a:r>
            <a:r>
              <a:rPr lang="en-US" b="1" noProof="1">
                <a:solidFill>
                  <a:srgbClr val="0033CC"/>
                </a:solidFill>
                <a:latin typeface="Times New Roman" pitchFamily="18" charset="0"/>
                <a:cs typeface="Times New Roman" pitchFamily="18" charset="0"/>
              </a:rPr>
              <a:t>);</a:t>
            </a:r>
          </a:p>
          <a:p>
            <a:r>
              <a:rPr lang="en-US" b="1" noProof="1">
                <a:solidFill>
                  <a:srgbClr val="0033CC"/>
                </a:solidFill>
                <a:latin typeface="Times New Roman" pitchFamily="18" charset="0"/>
                <a:cs typeface="Times New Roman" pitchFamily="18" charset="0"/>
              </a:rPr>
              <a:t>	fclose(out</a:t>
            </a:r>
            <a:r>
              <a:rPr lang="en-US" b="1" dirty="0">
                <a:solidFill>
                  <a:srgbClr val="0033CC"/>
                </a:solidFill>
                <a:latin typeface="Times New Roman" pitchFamily="18" charset="0"/>
                <a:cs typeface="Times New Roman" pitchFamily="18" charset="0"/>
              </a:rPr>
              <a:t>file</a:t>
            </a:r>
            <a:r>
              <a:rPr lang="en-US" b="1" noProof="1">
                <a:solidFill>
                  <a:srgbClr val="0033CC"/>
                </a:solidFill>
                <a:latin typeface="Times New Roman" pitchFamily="18" charset="0"/>
                <a:cs typeface="Times New Roman" pitchFamily="18" charset="0"/>
              </a:rPr>
              <a:t>);</a:t>
            </a:r>
          </a:p>
          <a:p>
            <a:r>
              <a:rPr lang="en-US" b="1" noProof="1">
                <a:latin typeface="Times New Roman" pitchFamily="18" charset="0"/>
                <a:cs typeface="Times New Roman" pitchFamily="18" charset="0"/>
              </a:rPr>
              <a:t>	return </a:t>
            </a:r>
            <a:r>
              <a:rPr lang="en-US" b="1" dirty="0">
                <a:latin typeface="Times New Roman" pitchFamily="18" charset="0"/>
                <a:cs typeface="Times New Roman" pitchFamily="18" charset="0"/>
              </a:rPr>
              <a:t>(</a:t>
            </a:r>
            <a:r>
              <a:rPr lang="en-US" b="1" noProof="1">
                <a:latin typeface="Times New Roman" pitchFamily="18" charset="0"/>
                <a:cs typeface="Times New Roman" pitchFamily="18" charset="0"/>
              </a:rPr>
              <a:t>0</a:t>
            </a:r>
            <a:r>
              <a:rPr lang="en-US" b="1" dirty="0">
                <a:latin typeface="Times New Roman" pitchFamily="18" charset="0"/>
                <a:cs typeface="Times New Roman" pitchFamily="18" charset="0"/>
              </a:rPr>
              <a:t>)</a:t>
            </a:r>
            <a:r>
              <a:rPr lang="en-US" b="1" noProof="1">
                <a:latin typeface="Times New Roman" pitchFamily="18" charset="0"/>
                <a:cs typeface="Times New Roman" pitchFamily="18" charset="0"/>
              </a:rPr>
              <a:t>;</a:t>
            </a:r>
          </a:p>
          <a:p>
            <a:r>
              <a:rPr lang="en-US" b="1" noProof="1">
                <a:latin typeface="Times New Roman" pitchFamily="18" charset="0"/>
                <a:cs typeface="Times New Roman" pitchFamily="18" charset="0"/>
              </a:rPr>
              <a:t>}</a:t>
            </a:r>
            <a:endParaRPr lang="en-US" b="1" dirty="0">
              <a:latin typeface="Times New Roman" pitchFamily="18" charset="0"/>
              <a:cs typeface="Times New Roman" pitchFamily="18" charset="0"/>
            </a:endParaRPr>
          </a:p>
        </p:txBody>
      </p:sp>
      <p:sp>
        <p:nvSpPr>
          <p:cNvPr id="132102" name="AutoShape 6"/>
          <p:cNvSpPr>
            <a:spLocks noChangeArrowheads="1"/>
          </p:cNvSpPr>
          <p:nvPr/>
        </p:nvSpPr>
        <p:spPr bwMode="auto">
          <a:xfrm>
            <a:off x="3657600" y="5562600"/>
            <a:ext cx="5257800" cy="1295400"/>
          </a:xfrm>
          <a:prstGeom prst="wedgeRoundRectCallout">
            <a:avLst>
              <a:gd name="adj1" fmla="val -18477"/>
              <a:gd name="adj2" fmla="val -52329"/>
              <a:gd name="adj3" fmla="val 16667"/>
            </a:avLst>
          </a:prstGeom>
          <a:solidFill>
            <a:schemeClr val="accent2"/>
          </a:solidFill>
          <a:ln w="9525">
            <a:solidFill>
              <a:schemeClr val="tx1"/>
            </a:solidFill>
            <a:miter lim="800000"/>
            <a:headEnd/>
            <a:tailEnd/>
          </a:ln>
          <a:effectLst/>
        </p:spPr>
        <p:txBody>
          <a:bodyPr/>
          <a:lstStyle/>
          <a:p>
            <a:pPr>
              <a:spcBef>
                <a:spcPct val="50000"/>
              </a:spcBef>
            </a:pPr>
            <a:r>
              <a:rPr lang="en-US" dirty="0">
                <a:solidFill>
                  <a:schemeClr val="bg1"/>
                </a:solidFill>
              </a:rPr>
              <a:t>To run this program, you need to first create a file using any text editor, such as Notepad, type a double value in the file and save it as data.txt.</a:t>
            </a:r>
          </a:p>
          <a:p>
            <a:pPr algn="ctr"/>
            <a:endParaRPr lang="en-US" dirty="0">
              <a:solidFill>
                <a:schemeClr val="bg1"/>
              </a:solidFill>
            </a:endParaRPr>
          </a:p>
        </p:txBody>
      </p:sp>
    </p:spTree>
    <p:extLst>
      <p:ext uri="{BB962C8B-B14F-4D97-AF65-F5344CB8AC3E}">
        <p14:creationId xmlns:p14="http://schemas.microsoft.com/office/powerpoint/2010/main" val="629805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32098"/>
                                        </p:tgtEl>
                                        <p:attrNameLst>
                                          <p:attrName>style.visibility</p:attrName>
                                        </p:attrNameLst>
                                      </p:cBhvr>
                                      <p:to>
                                        <p:strVal val="visible"/>
                                      </p:to>
                                    </p:set>
                                    <p:anim calcmode="lin" valueType="num">
                                      <p:cBhvr>
                                        <p:cTn id="7" dur="500" fill="hold"/>
                                        <p:tgtEl>
                                          <p:spTgt spid="132098"/>
                                        </p:tgtEl>
                                        <p:attrNameLst>
                                          <p:attrName>ppt_w</p:attrName>
                                        </p:attrNameLst>
                                      </p:cBhvr>
                                      <p:tavLst>
                                        <p:tav tm="0">
                                          <p:val>
                                            <p:fltVal val="0"/>
                                          </p:val>
                                        </p:tav>
                                        <p:tav tm="100000">
                                          <p:val>
                                            <p:strVal val="#ppt_w"/>
                                          </p:val>
                                        </p:tav>
                                      </p:tavLst>
                                    </p:anim>
                                    <p:anim calcmode="lin" valueType="num">
                                      <p:cBhvr>
                                        <p:cTn id="8" dur="500" fill="hold"/>
                                        <p:tgtEl>
                                          <p:spTgt spid="132098"/>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32102"/>
                                        </p:tgtEl>
                                        <p:attrNameLst>
                                          <p:attrName>style.visibility</p:attrName>
                                        </p:attrNameLst>
                                      </p:cBhvr>
                                      <p:to>
                                        <p:strVal val="visible"/>
                                      </p:to>
                                    </p:set>
                                    <p:anim calcmode="lin" valueType="num">
                                      <p:cBhvr>
                                        <p:cTn id="13" dur="500" fill="hold"/>
                                        <p:tgtEl>
                                          <p:spTgt spid="132102"/>
                                        </p:tgtEl>
                                        <p:attrNameLst>
                                          <p:attrName>ppt_w</p:attrName>
                                        </p:attrNameLst>
                                      </p:cBhvr>
                                      <p:tavLst>
                                        <p:tav tm="0">
                                          <p:val>
                                            <p:fltVal val="0"/>
                                          </p:val>
                                        </p:tav>
                                        <p:tav tm="100000">
                                          <p:val>
                                            <p:strVal val="#ppt_w"/>
                                          </p:val>
                                        </p:tav>
                                      </p:tavLst>
                                    </p:anim>
                                    <p:anim calcmode="lin" valueType="num">
                                      <p:cBhvr>
                                        <p:cTn id="14" dur="500" fill="hold"/>
                                        <p:tgtEl>
                                          <p:spTgt spid="13210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098" grpId="0"/>
      <p:bldP spid="13210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457200" y="274638"/>
            <a:ext cx="8229600" cy="639762"/>
          </a:xfrm>
        </p:spPr>
        <p:txBody>
          <a:bodyPr>
            <a:normAutofit fontScale="90000"/>
          </a:bodyPr>
          <a:lstStyle/>
          <a:p>
            <a:r>
              <a:rPr lang="en-US" sz="3600">
                <a:solidFill>
                  <a:srgbClr val="FF3300"/>
                </a:solidFill>
                <a:cs typeface="Times New Roman" pitchFamily="18" charset="0"/>
              </a:rPr>
              <a:t>Objectives</a:t>
            </a:r>
          </a:p>
        </p:txBody>
      </p:sp>
      <p:sp>
        <p:nvSpPr>
          <p:cNvPr id="101379" name="Rectangle 3"/>
          <p:cNvSpPr>
            <a:spLocks noGrp="1" noChangeArrowheads="1"/>
          </p:cNvSpPr>
          <p:nvPr>
            <p:ph sz="quarter" idx="1"/>
          </p:nvPr>
        </p:nvSpPr>
        <p:spPr>
          <a:xfrm>
            <a:off x="457200" y="990600"/>
            <a:ext cx="8534400" cy="5562600"/>
          </a:xfrm>
        </p:spPr>
        <p:txBody>
          <a:bodyPr>
            <a:normAutofit/>
          </a:bodyPr>
          <a:lstStyle/>
          <a:p>
            <a:r>
              <a:rPr lang="en-US" dirty="0" smtClean="0"/>
              <a:t>What </a:t>
            </a:r>
            <a:r>
              <a:rPr lang="en-US" dirty="0"/>
              <a:t>is a Pointer variable? </a:t>
            </a:r>
            <a:endParaRPr lang="en-US" dirty="0" smtClean="0"/>
          </a:p>
          <a:p>
            <a:r>
              <a:rPr lang="en-US" dirty="0"/>
              <a:t>Functions returning multiple results</a:t>
            </a:r>
          </a:p>
          <a:p>
            <a:r>
              <a:rPr lang="en-US" dirty="0"/>
              <a:t>Triple use for Asterisk (*)</a:t>
            </a:r>
          </a:p>
          <a:p>
            <a:r>
              <a:rPr lang="en-US" dirty="0"/>
              <a:t>More </a:t>
            </a:r>
            <a:r>
              <a:rPr lang="en-US" dirty="0" smtClean="0"/>
              <a:t>Examples</a:t>
            </a:r>
            <a:endParaRPr lang="en-US" dirty="0"/>
          </a:p>
          <a:p>
            <a:r>
              <a:rPr lang="en-US" dirty="0"/>
              <a:t>Why data files?</a:t>
            </a:r>
          </a:p>
          <a:p>
            <a:r>
              <a:rPr lang="en-US" dirty="0"/>
              <a:t>Declaring FILE pointer variables</a:t>
            </a:r>
          </a:p>
          <a:p>
            <a:r>
              <a:rPr lang="en-US" dirty="0"/>
              <a:t>Opening data files for input/output</a:t>
            </a:r>
          </a:p>
          <a:p>
            <a:r>
              <a:rPr lang="en-US" dirty="0"/>
              <a:t>Scanning from and printing to data files</a:t>
            </a:r>
          </a:p>
          <a:p>
            <a:r>
              <a:rPr lang="en-US" dirty="0"/>
              <a:t>Closing input and output files</a:t>
            </a:r>
          </a:p>
          <a:p>
            <a:r>
              <a:rPr lang="en-US" dirty="0"/>
              <a:t>Echo Prints vs. Prompts</a:t>
            </a:r>
          </a:p>
          <a:p>
            <a:r>
              <a:rPr lang="en-US" dirty="0"/>
              <a:t>Handling File not found error</a:t>
            </a:r>
          </a:p>
          <a:p>
            <a:r>
              <a:rPr lang="en-US" dirty="0"/>
              <a:t>EOF-controlled </a:t>
            </a:r>
            <a:r>
              <a:rPr lang="en-US" dirty="0" smtClean="0"/>
              <a:t>Loops</a:t>
            </a:r>
            <a:endParaRPr lang="en-US" dirty="0"/>
          </a:p>
        </p:txBody>
      </p:sp>
      <p:sp>
        <p:nvSpPr>
          <p:cNvPr id="5" name="Slide Number Placeholder 4"/>
          <p:cNvSpPr>
            <a:spLocks noGrp="1"/>
          </p:cNvSpPr>
          <p:nvPr>
            <p:ph type="sldNum" sz="quarter" idx="15"/>
          </p:nvPr>
        </p:nvSpPr>
        <p:spPr/>
        <p:txBody>
          <a:bodyPr/>
          <a:lstStyle/>
          <a:p>
            <a:fld id="{3E69D766-954B-4A39-96AC-1BD7272B7F42}" type="slidenum">
              <a:rPr lang="ar-SA"/>
              <a:pPr/>
              <a:t>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13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13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13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137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137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137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137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1379">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1379">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01379">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01379">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01379">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9"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ChangeArrowheads="1"/>
          </p:cNvSpPr>
          <p:nvPr>
            <p:ph type="title"/>
          </p:nvPr>
        </p:nvSpPr>
        <p:spPr/>
        <p:txBody>
          <a:bodyPr/>
          <a:lstStyle/>
          <a:p>
            <a:r>
              <a:rPr lang="en-US"/>
              <a:t>Echo Prints vs. Prompts</a:t>
            </a:r>
          </a:p>
        </p:txBody>
      </p:sp>
      <p:sp>
        <p:nvSpPr>
          <p:cNvPr id="192515" name="Rectangle 3"/>
          <p:cNvSpPr>
            <a:spLocks noGrp="1" noChangeArrowheads="1"/>
          </p:cNvSpPr>
          <p:nvPr>
            <p:ph sz="quarter" idx="1"/>
          </p:nvPr>
        </p:nvSpPr>
        <p:spPr>
          <a:xfrm>
            <a:off x="457200" y="1471613"/>
            <a:ext cx="8229600" cy="4525962"/>
          </a:xfrm>
        </p:spPr>
        <p:txBody>
          <a:bodyPr>
            <a:normAutofit fontScale="92500"/>
          </a:bodyPr>
          <a:lstStyle/>
          <a:p>
            <a:pPr>
              <a:lnSpc>
                <a:spcPct val="90000"/>
              </a:lnSpc>
            </a:pPr>
            <a:r>
              <a:rPr lang="en-US" sz="2400" dirty="0"/>
              <a:t>In the last example program, </a:t>
            </a:r>
            <a:r>
              <a:rPr lang="en-US" sz="2400" b="1" dirty="0" err="1">
                <a:solidFill>
                  <a:srgbClr val="0033CC"/>
                </a:solidFill>
                <a:latin typeface="Courier New" pitchFamily="49" charset="0"/>
              </a:rPr>
              <a:t>fscanf</a:t>
            </a:r>
            <a:r>
              <a:rPr lang="en-US" sz="2400" dirty="0"/>
              <a:t> gets a value for miles from the data file.</a:t>
            </a:r>
          </a:p>
          <a:p>
            <a:pPr>
              <a:lnSpc>
                <a:spcPct val="90000"/>
              </a:lnSpc>
            </a:pPr>
            <a:r>
              <a:rPr lang="en-US" sz="2400" dirty="0"/>
              <a:t>Because the program input comes from a data file, there is no need to precede this statement with a prompting message.</a:t>
            </a:r>
          </a:p>
          <a:p>
            <a:pPr>
              <a:lnSpc>
                <a:spcPct val="90000"/>
              </a:lnSpc>
            </a:pPr>
            <a:r>
              <a:rPr lang="en-US" sz="2400" dirty="0"/>
              <a:t>Instead, we follow the call to </a:t>
            </a:r>
            <a:r>
              <a:rPr lang="en-US" sz="2400" b="1" dirty="0" err="1">
                <a:solidFill>
                  <a:srgbClr val="0033CC"/>
                </a:solidFill>
                <a:latin typeface="Courier New" pitchFamily="49" charset="0"/>
              </a:rPr>
              <a:t>fscanf</a:t>
            </a:r>
            <a:r>
              <a:rPr lang="en-US" sz="2400" dirty="0">
                <a:latin typeface="Courier New" pitchFamily="49" charset="0"/>
              </a:rPr>
              <a:t> </a:t>
            </a:r>
            <a:r>
              <a:rPr lang="en-US" sz="2400" dirty="0"/>
              <a:t>with the statement</a:t>
            </a:r>
          </a:p>
          <a:p>
            <a:pPr>
              <a:lnSpc>
                <a:spcPct val="90000"/>
              </a:lnSpc>
              <a:buFontTx/>
              <a:buNone/>
            </a:pPr>
            <a:r>
              <a:rPr lang="en-US" sz="2000" dirty="0"/>
              <a:t>		</a:t>
            </a:r>
            <a:r>
              <a:rPr lang="en-US" sz="1900" b="1" dirty="0" err="1">
                <a:solidFill>
                  <a:srgbClr val="0033CC"/>
                </a:solidFill>
                <a:latin typeface="Courier New" pitchFamily="49" charset="0"/>
              </a:rPr>
              <a:t>printf</a:t>
            </a:r>
            <a:r>
              <a:rPr lang="en-US" sz="1900" b="1" dirty="0">
                <a:solidFill>
                  <a:srgbClr val="0033CC"/>
                </a:solidFill>
                <a:latin typeface="Courier New" pitchFamily="49" charset="0"/>
              </a:rPr>
              <a:t>(”The distance in miles is %.2f.\</a:t>
            </a:r>
            <a:r>
              <a:rPr lang="en-US" sz="1900" b="1" dirty="0" err="1">
                <a:solidFill>
                  <a:srgbClr val="0033CC"/>
                </a:solidFill>
                <a:latin typeface="Courier New" pitchFamily="49" charset="0"/>
              </a:rPr>
              <a:t>n”,miles</a:t>
            </a:r>
            <a:r>
              <a:rPr lang="en-US" sz="1900" b="1" dirty="0">
                <a:solidFill>
                  <a:srgbClr val="0033CC"/>
                </a:solidFill>
                <a:latin typeface="Courier New" pitchFamily="49" charset="0"/>
              </a:rPr>
              <a:t>);</a:t>
            </a:r>
          </a:p>
          <a:p>
            <a:pPr>
              <a:lnSpc>
                <a:spcPct val="90000"/>
              </a:lnSpc>
            </a:pPr>
            <a:r>
              <a:rPr lang="en-US" sz="2400" dirty="0"/>
              <a:t>This statement </a:t>
            </a:r>
            <a:r>
              <a:rPr lang="en-US" sz="2400" b="1" dirty="0"/>
              <a:t>echo prints </a:t>
            </a:r>
            <a:r>
              <a:rPr lang="en-US" sz="2400" dirty="0"/>
              <a:t>or displays the value just stored in </a:t>
            </a:r>
            <a:r>
              <a:rPr lang="en-US" sz="2400" b="1" dirty="0">
                <a:solidFill>
                  <a:srgbClr val="0033CC"/>
                </a:solidFill>
                <a:latin typeface="Courier New" pitchFamily="49" charset="0"/>
              </a:rPr>
              <a:t>miles</a:t>
            </a:r>
            <a:r>
              <a:rPr lang="en-US" sz="2400" dirty="0"/>
              <a:t>.</a:t>
            </a:r>
          </a:p>
          <a:p>
            <a:pPr>
              <a:lnSpc>
                <a:spcPct val="90000"/>
              </a:lnSpc>
            </a:pPr>
            <a:r>
              <a:rPr lang="en-US" sz="2400" dirty="0"/>
              <a:t>Without it, we would have no easy way of knowing what value </a:t>
            </a:r>
            <a:r>
              <a:rPr lang="en-US" sz="2400" b="1" dirty="0" err="1">
                <a:solidFill>
                  <a:srgbClr val="0033CC"/>
                </a:solidFill>
                <a:latin typeface="Courier New" pitchFamily="49" charset="0"/>
              </a:rPr>
              <a:t>fscanf</a:t>
            </a:r>
            <a:r>
              <a:rPr lang="en-US" sz="2400" dirty="0"/>
              <a:t> obtained for miles.</a:t>
            </a:r>
          </a:p>
          <a:p>
            <a:pPr>
              <a:lnSpc>
                <a:spcPct val="90000"/>
              </a:lnSpc>
            </a:pPr>
            <a:r>
              <a:rPr lang="en-US" sz="2400" dirty="0"/>
              <a:t>Whenever you read input from a data file, make sure to use echo print instead of a prompt.</a:t>
            </a:r>
          </a:p>
        </p:txBody>
      </p:sp>
      <p:sp>
        <p:nvSpPr>
          <p:cNvPr id="5" name="Slide Number Placeholder 4"/>
          <p:cNvSpPr>
            <a:spLocks noGrp="1"/>
          </p:cNvSpPr>
          <p:nvPr>
            <p:ph type="sldNum" sz="quarter" idx="15"/>
          </p:nvPr>
        </p:nvSpPr>
        <p:spPr/>
        <p:txBody>
          <a:bodyPr/>
          <a:lstStyle/>
          <a:p>
            <a:fld id="{BC680C02-EE80-4827-B26D-746CA2B7A40D}" type="slidenum">
              <a:rPr lang="en-US"/>
              <a:pPr/>
              <a:t>20</a:t>
            </a:fld>
            <a:endParaRPr lang="en-US"/>
          </a:p>
        </p:txBody>
      </p:sp>
    </p:spTree>
    <p:extLst>
      <p:ext uri="{BB962C8B-B14F-4D97-AF65-F5344CB8AC3E}">
        <p14:creationId xmlns:p14="http://schemas.microsoft.com/office/powerpoint/2010/main" val="3946762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25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25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25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251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251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9251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9251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3" name="Rectangle 3"/>
          <p:cNvSpPr>
            <a:spLocks noGrp="1" noChangeArrowheads="1"/>
          </p:cNvSpPr>
          <p:nvPr>
            <p:ph type="title"/>
          </p:nvPr>
        </p:nvSpPr>
        <p:spPr>
          <a:xfrm>
            <a:off x="228600" y="0"/>
            <a:ext cx="8686800" cy="944563"/>
          </a:xfrm>
        </p:spPr>
        <p:txBody>
          <a:bodyPr/>
          <a:lstStyle/>
          <a:p>
            <a:r>
              <a:rPr lang="en-US" sz="3600"/>
              <a:t>Echo Prints vs. Prompts …</a:t>
            </a:r>
          </a:p>
        </p:txBody>
      </p:sp>
      <p:sp>
        <p:nvSpPr>
          <p:cNvPr id="5" name="Slide Number Placeholder 4"/>
          <p:cNvSpPr>
            <a:spLocks noGrp="1"/>
          </p:cNvSpPr>
          <p:nvPr>
            <p:ph type="sldNum" sz="quarter" idx="15"/>
          </p:nvPr>
        </p:nvSpPr>
        <p:spPr/>
        <p:txBody>
          <a:bodyPr/>
          <a:lstStyle/>
          <a:p>
            <a:fld id="{335AE7EF-0350-4BC9-B324-8E0E48E31D71}" type="slidenum">
              <a:rPr lang="en-US"/>
              <a:pPr/>
              <a:t>21</a:t>
            </a:fld>
            <a:endParaRPr lang="en-US"/>
          </a:p>
        </p:txBody>
      </p:sp>
      <p:sp>
        <p:nvSpPr>
          <p:cNvPr id="194562" name="AutoShape 2"/>
          <p:cNvSpPr>
            <a:spLocks noChangeArrowheads="1"/>
          </p:cNvSpPr>
          <p:nvPr/>
        </p:nvSpPr>
        <p:spPr bwMode="auto">
          <a:xfrm>
            <a:off x="228600" y="839788"/>
            <a:ext cx="8547100" cy="6018212"/>
          </a:xfrm>
          <a:prstGeom prst="wedgeRoundRectCallout">
            <a:avLst>
              <a:gd name="adj1" fmla="val -31451"/>
              <a:gd name="adj2" fmla="val 49528"/>
              <a:gd name="adj3" fmla="val 16667"/>
            </a:avLst>
          </a:prstGeom>
          <a:noFill/>
          <a:ln w="9525">
            <a:noFill/>
            <a:miter lim="800000"/>
            <a:headEnd/>
            <a:tailEnd/>
          </a:ln>
          <a:effectLst/>
        </p:spPr>
        <p:txBody>
          <a:bodyPr>
            <a:spAutoFit/>
          </a:bodyPr>
          <a:lstStyle/>
          <a:p>
            <a:r>
              <a:rPr lang="en-US" b="1" noProof="1">
                <a:latin typeface="Times New Roman" pitchFamily="18" charset="0"/>
                <a:cs typeface="Times New Roman" pitchFamily="18" charset="0"/>
              </a:rPr>
              <a:t>#include &lt;stdio.h&gt;</a:t>
            </a:r>
          </a:p>
          <a:p>
            <a:r>
              <a:rPr lang="en-US" b="1" noProof="1">
                <a:latin typeface="Times New Roman" pitchFamily="18" charset="0"/>
                <a:cs typeface="Times New Roman" pitchFamily="18" charset="0"/>
              </a:rPr>
              <a:t>#define KMS_PER_MILE 1.609</a:t>
            </a:r>
          </a:p>
          <a:p>
            <a:endParaRPr lang="en-US" b="1" noProof="1">
              <a:latin typeface="Times New Roman" pitchFamily="18" charset="0"/>
              <a:cs typeface="Times New Roman" pitchFamily="18" charset="0"/>
            </a:endParaRPr>
          </a:p>
          <a:p>
            <a:r>
              <a:rPr lang="en-US" b="1" noProof="1">
                <a:latin typeface="Times New Roman" pitchFamily="18" charset="0"/>
                <a:cs typeface="Times New Roman" pitchFamily="18" charset="0"/>
              </a:rPr>
              <a:t>int main(void) {</a:t>
            </a:r>
          </a:p>
          <a:p>
            <a:r>
              <a:rPr lang="en-US" b="1" noProof="1">
                <a:latin typeface="Times New Roman" pitchFamily="18" charset="0"/>
                <a:cs typeface="Times New Roman" pitchFamily="18" charset="0"/>
              </a:rPr>
              <a:t>	double kms, miles;</a:t>
            </a:r>
          </a:p>
          <a:p>
            <a:r>
              <a:rPr lang="en-US" b="1" noProof="1">
                <a:latin typeface="Times New Roman" pitchFamily="18" charset="0"/>
                <a:cs typeface="Times New Roman" pitchFamily="18" charset="0"/>
              </a:rPr>
              <a:t>	FILE *in</a:t>
            </a:r>
            <a:r>
              <a:rPr lang="en-US" b="1" dirty="0">
                <a:latin typeface="Times New Roman" pitchFamily="18" charset="0"/>
                <a:cs typeface="Times New Roman" pitchFamily="18" charset="0"/>
              </a:rPr>
              <a:t>file</a:t>
            </a:r>
            <a:r>
              <a:rPr lang="en-US" b="1" noProof="1">
                <a:latin typeface="Times New Roman" pitchFamily="18" charset="0"/>
                <a:cs typeface="Times New Roman" pitchFamily="18" charset="0"/>
              </a:rPr>
              <a:t>, *out</a:t>
            </a:r>
            <a:r>
              <a:rPr lang="en-US" b="1" dirty="0">
                <a:latin typeface="Times New Roman" pitchFamily="18" charset="0"/>
                <a:cs typeface="Times New Roman" pitchFamily="18" charset="0"/>
              </a:rPr>
              <a:t>file</a:t>
            </a:r>
            <a:r>
              <a:rPr lang="en-US" b="1" noProof="1">
                <a:latin typeface="Times New Roman" pitchFamily="18" charset="0"/>
                <a:cs typeface="Times New Roman" pitchFamily="18" charset="0"/>
              </a:rPr>
              <a:t>;</a:t>
            </a:r>
          </a:p>
          <a:p>
            <a:r>
              <a:rPr lang="en-US" b="1" noProof="1">
                <a:latin typeface="Times New Roman" pitchFamily="18" charset="0"/>
                <a:cs typeface="Times New Roman" pitchFamily="18" charset="0"/>
              </a:rPr>
              <a:t>	in</a:t>
            </a:r>
            <a:r>
              <a:rPr lang="en-US" b="1" dirty="0">
                <a:latin typeface="Times New Roman" pitchFamily="18" charset="0"/>
                <a:cs typeface="Times New Roman" pitchFamily="18" charset="0"/>
              </a:rPr>
              <a:t>file</a:t>
            </a:r>
            <a:r>
              <a:rPr lang="en-US" b="1" noProof="1">
                <a:latin typeface="Times New Roman" pitchFamily="18" charset="0"/>
                <a:cs typeface="Times New Roman" pitchFamily="18" charset="0"/>
              </a:rPr>
              <a:t> = fopen(</a:t>
            </a:r>
            <a:r>
              <a:rPr lang="en-US" b="1" noProof="1"/>
              <a:t>"</a:t>
            </a:r>
            <a:r>
              <a:rPr lang="en-US" b="1" dirty="0">
                <a:latin typeface="Times New Roman" pitchFamily="18" charset="0"/>
                <a:cs typeface="Times New Roman" pitchFamily="18" charset="0"/>
              </a:rPr>
              <a:t>data.txt</a:t>
            </a:r>
            <a:r>
              <a:rPr lang="en-US" b="1" noProof="1">
                <a:latin typeface="Times New Roman" pitchFamily="18" charset="0"/>
                <a:cs typeface="Times New Roman" pitchFamily="18" charset="0"/>
              </a:rPr>
              <a:t>","r");</a:t>
            </a:r>
          </a:p>
          <a:p>
            <a:r>
              <a:rPr lang="en-US" b="1" noProof="1">
                <a:latin typeface="Times New Roman" pitchFamily="18" charset="0"/>
                <a:cs typeface="Times New Roman" pitchFamily="18" charset="0"/>
              </a:rPr>
              <a:t>	out</a:t>
            </a:r>
            <a:r>
              <a:rPr lang="en-US" b="1" dirty="0">
                <a:latin typeface="Times New Roman" pitchFamily="18" charset="0"/>
                <a:cs typeface="Times New Roman" pitchFamily="18" charset="0"/>
              </a:rPr>
              <a:t>file</a:t>
            </a:r>
            <a:r>
              <a:rPr lang="en-US" b="1" noProof="1">
                <a:latin typeface="Times New Roman" pitchFamily="18" charset="0"/>
                <a:cs typeface="Times New Roman" pitchFamily="18" charset="0"/>
              </a:rPr>
              <a:t> = fopen(</a:t>
            </a:r>
            <a:r>
              <a:rPr lang="en-US" b="1" noProof="1"/>
              <a:t>"</a:t>
            </a:r>
            <a:r>
              <a:rPr lang="en-US" b="1" dirty="0">
                <a:latin typeface="Times New Roman" pitchFamily="18" charset="0"/>
                <a:cs typeface="Times New Roman" pitchFamily="18" charset="0"/>
              </a:rPr>
              <a:t>result.txt</a:t>
            </a:r>
            <a:r>
              <a:rPr lang="en-US" b="1" noProof="1">
                <a:latin typeface="Times New Roman" pitchFamily="18" charset="0"/>
                <a:cs typeface="Times New Roman" pitchFamily="18" charset="0"/>
              </a:rPr>
              <a:t>","w");</a:t>
            </a:r>
            <a:endParaRPr lang="en-US" b="1" dirty="0">
              <a:latin typeface="Times New Roman" pitchFamily="18" charset="0"/>
              <a:cs typeface="Times New Roman" pitchFamily="18" charset="0"/>
            </a:endParaRPr>
          </a:p>
          <a:p>
            <a:endParaRPr lang="en-US" b="1" dirty="0">
              <a:latin typeface="Times New Roman" pitchFamily="18" charset="0"/>
              <a:cs typeface="Times New Roman" pitchFamily="18" charset="0"/>
            </a:endParaRPr>
          </a:p>
          <a:p>
            <a:r>
              <a:rPr lang="en-US" b="1" dirty="0">
                <a:latin typeface="Times New Roman" pitchFamily="18" charset="0"/>
                <a:cs typeface="Times New Roman" pitchFamily="18" charset="0"/>
              </a:rPr>
              <a:t>	</a:t>
            </a:r>
            <a:r>
              <a:rPr lang="en-US" b="1" dirty="0">
                <a:solidFill>
                  <a:srgbClr val="0033CC"/>
                </a:solidFill>
                <a:latin typeface="Times New Roman" pitchFamily="18" charset="0"/>
                <a:cs typeface="Times New Roman" pitchFamily="18" charset="0"/>
              </a:rPr>
              <a:t>//Scan and echo the distance in miles</a:t>
            </a:r>
            <a:endParaRPr lang="en-US" b="1" noProof="1">
              <a:solidFill>
                <a:srgbClr val="0033CC"/>
              </a:solidFill>
              <a:latin typeface="Times New Roman" pitchFamily="18" charset="0"/>
              <a:cs typeface="Times New Roman" pitchFamily="18" charset="0"/>
            </a:endParaRPr>
          </a:p>
          <a:p>
            <a:r>
              <a:rPr lang="en-US" b="1" noProof="1">
                <a:latin typeface="Times New Roman" pitchFamily="18" charset="0"/>
                <a:cs typeface="Times New Roman" pitchFamily="18" charset="0"/>
              </a:rPr>
              <a:t>	</a:t>
            </a:r>
            <a:r>
              <a:rPr lang="en-US" b="1" noProof="1">
                <a:solidFill>
                  <a:srgbClr val="0033CC"/>
                </a:solidFill>
                <a:latin typeface="Times New Roman" pitchFamily="18" charset="0"/>
                <a:cs typeface="Times New Roman" pitchFamily="18" charset="0"/>
              </a:rPr>
              <a:t>fscanf(in</a:t>
            </a:r>
            <a:r>
              <a:rPr lang="en-US" b="1" dirty="0">
                <a:solidFill>
                  <a:srgbClr val="0033CC"/>
                </a:solidFill>
                <a:latin typeface="Times New Roman" pitchFamily="18" charset="0"/>
                <a:cs typeface="Times New Roman" pitchFamily="18" charset="0"/>
              </a:rPr>
              <a:t>file</a:t>
            </a:r>
            <a:r>
              <a:rPr lang="en-US" b="1" noProof="1">
                <a:solidFill>
                  <a:srgbClr val="0033CC"/>
                </a:solidFill>
                <a:latin typeface="Times New Roman" pitchFamily="18" charset="0"/>
                <a:cs typeface="Times New Roman" pitchFamily="18" charset="0"/>
              </a:rPr>
              <a:t>, "%lf", &amp;miles);</a:t>
            </a:r>
          </a:p>
          <a:p>
            <a:r>
              <a:rPr lang="en-US" b="1" noProof="1">
                <a:solidFill>
                  <a:srgbClr val="0033CC"/>
                </a:solidFill>
                <a:latin typeface="Times New Roman" pitchFamily="18" charset="0"/>
                <a:cs typeface="Times New Roman" pitchFamily="18" charset="0"/>
              </a:rPr>
              <a:t>	fprintf(out</a:t>
            </a:r>
            <a:r>
              <a:rPr lang="en-US" b="1" dirty="0">
                <a:solidFill>
                  <a:srgbClr val="0033CC"/>
                </a:solidFill>
                <a:latin typeface="Times New Roman" pitchFamily="18" charset="0"/>
                <a:cs typeface="Times New Roman" pitchFamily="18" charset="0"/>
              </a:rPr>
              <a:t>file</a:t>
            </a:r>
            <a:r>
              <a:rPr lang="en-US" b="1" noProof="1">
                <a:solidFill>
                  <a:srgbClr val="0033CC"/>
                </a:solidFill>
                <a:latin typeface="Times New Roman" pitchFamily="18" charset="0"/>
                <a:cs typeface="Times New Roman" pitchFamily="18" charset="0"/>
              </a:rPr>
              <a:t>, "The distance in miles is %.2f.\n", miles);</a:t>
            </a:r>
          </a:p>
          <a:p>
            <a:endParaRPr lang="en-US" b="1" noProof="1">
              <a:latin typeface="Times New Roman" pitchFamily="18" charset="0"/>
              <a:cs typeface="Times New Roman" pitchFamily="18" charset="0"/>
            </a:endParaRPr>
          </a:p>
          <a:p>
            <a:r>
              <a:rPr lang="en-US" b="1" noProof="1">
                <a:latin typeface="Times New Roman" pitchFamily="18" charset="0"/>
                <a:cs typeface="Times New Roman" pitchFamily="18" charset="0"/>
              </a:rPr>
              <a:t>	kms = KMS_PER_MILE * miles;</a:t>
            </a:r>
            <a:endParaRPr lang="en-US" b="1" dirty="0">
              <a:latin typeface="Times New Roman" pitchFamily="18" charset="0"/>
              <a:cs typeface="Times New Roman" pitchFamily="18" charset="0"/>
            </a:endParaRPr>
          </a:p>
          <a:p>
            <a:endParaRPr lang="en-US" b="1" noProof="1">
              <a:latin typeface="Times New Roman" pitchFamily="18" charset="0"/>
              <a:cs typeface="Times New Roman" pitchFamily="18" charset="0"/>
            </a:endParaRPr>
          </a:p>
          <a:p>
            <a:r>
              <a:rPr lang="en-US" b="1" noProof="1">
                <a:latin typeface="Times New Roman" pitchFamily="18" charset="0"/>
                <a:cs typeface="Times New Roman" pitchFamily="18" charset="0"/>
              </a:rPr>
              <a:t>	fprintf(out</a:t>
            </a:r>
            <a:r>
              <a:rPr lang="en-US" b="1" dirty="0">
                <a:latin typeface="Times New Roman" pitchFamily="18" charset="0"/>
                <a:cs typeface="Times New Roman" pitchFamily="18" charset="0"/>
              </a:rPr>
              <a:t>file</a:t>
            </a:r>
            <a:r>
              <a:rPr lang="en-US" b="1" noProof="1">
                <a:latin typeface="Times New Roman" pitchFamily="18" charset="0"/>
                <a:cs typeface="Times New Roman" pitchFamily="18" charset="0"/>
              </a:rPr>
              <a:t>, "That equals %.2f kilometers.\n", </a:t>
            </a:r>
            <a:r>
              <a:rPr lang="en-US" b="1" dirty="0" err="1">
                <a:latin typeface="Times New Roman" pitchFamily="18" charset="0"/>
                <a:cs typeface="Times New Roman" pitchFamily="18" charset="0"/>
              </a:rPr>
              <a:t>kms</a:t>
            </a:r>
            <a:r>
              <a:rPr lang="en-US" b="1" noProof="1">
                <a:latin typeface="Times New Roman" pitchFamily="18" charset="0"/>
                <a:cs typeface="Times New Roman" pitchFamily="18" charset="0"/>
              </a:rPr>
              <a:t>);</a:t>
            </a:r>
          </a:p>
          <a:p>
            <a:r>
              <a:rPr lang="en-US" b="1" noProof="1">
                <a:latin typeface="Times New Roman" pitchFamily="18" charset="0"/>
                <a:cs typeface="Times New Roman" pitchFamily="18" charset="0"/>
              </a:rPr>
              <a:t>	fclose(in</a:t>
            </a:r>
            <a:r>
              <a:rPr lang="en-US" b="1" dirty="0">
                <a:latin typeface="Times New Roman" pitchFamily="18" charset="0"/>
                <a:cs typeface="Times New Roman" pitchFamily="18" charset="0"/>
              </a:rPr>
              <a:t>file</a:t>
            </a:r>
            <a:r>
              <a:rPr lang="en-US" b="1" noProof="1">
                <a:latin typeface="Times New Roman" pitchFamily="18" charset="0"/>
                <a:cs typeface="Times New Roman" pitchFamily="18" charset="0"/>
              </a:rPr>
              <a:t>);</a:t>
            </a:r>
          </a:p>
          <a:p>
            <a:r>
              <a:rPr lang="en-US" b="1" noProof="1">
                <a:latin typeface="Times New Roman" pitchFamily="18" charset="0"/>
                <a:cs typeface="Times New Roman" pitchFamily="18" charset="0"/>
              </a:rPr>
              <a:t>	fclose(out</a:t>
            </a:r>
            <a:r>
              <a:rPr lang="en-US" b="1" dirty="0">
                <a:latin typeface="Times New Roman" pitchFamily="18" charset="0"/>
                <a:cs typeface="Times New Roman" pitchFamily="18" charset="0"/>
              </a:rPr>
              <a:t>file</a:t>
            </a:r>
            <a:r>
              <a:rPr lang="en-US" b="1" noProof="1">
                <a:latin typeface="Times New Roman" pitchFamily="18" charset="0"/>
                <a:cs typeface="Times New Roman" pitchFamily="18" charset="0"/>
              </a:rPr>
              <a:t>);</a:t>
            </a:r>
          </a:p>
          <a:p>
            <a:r>
              <a:rPr lang="en-US" b="1" noProof="1">
                <a:latin typeface="Times New Roman" pitchFamily="18" charset="0"/>
                <a:cs typeface="Times New Roman" pitchFamily="18" charset="0"/>
              </a:rPr>
              <a:t>	return </a:t>
            </a:r>
            <a:r>
              <a:rPr lang="en-US" b="1" dirty="0">
                <a:latin typeface="Times New Roman" pitchFamily="18" charset="0"/>
                <a:cs typeface="Times New Roman" pitchFamily="18" charset="0"/>
              </a:rPr>
              <a:t>(</a:t>
            </a:r>
            <a:r>
              <a:rPr lang="en-US" b="1" noProof="1">
                <a:latin typeface="Times New Roman" pitchFamily="18" charset="0"/>
                <a:cs typeface="Times New Roman" pitchFamily="18" charset="0"/>
              </a:rPr>
              <a:t>0</a:t>
            </a:r>
            <a:r>
              <a:rPr lang="en-US" b="1" dirty="0">
                <a:latin typeface="Times New Roman" pitchFamily="18" charset="0"/>
                <a:cs typeface="Times New Roman" pitchFamily="18" charset="0"/>
              </a:rPr>
              <a:t>)</a:t>
            </a:r>
            <a:r>
              <a:rPr lang="en-US" b="1" noProof="1">
                <a:latin typeface="Times New Roman" pitchFamily="18" charset="0"/>
                <a:cs typeface="Times New Roman" pitchFamily="18" charset="0"/>
              </a:rPr>
              <a:t>;</a:t>
            </a:r>
          </a:p>
          <a:p>
            <a:r>
              <a:rPr lang="en-US" b="1" noProof="1">
                <a:latin typeface="Times New Roman" pitchFamily="18" charset="0"/>
                <a:cs typeface="Times New Roman" pitchFamily="18" charset="0"/>
              </a:rPr>
              <a:t>}</a:t>
            </a:r>
            <a:endParaRPr lang="en-US" b="1" dirty="0">
              <a:latin typeface="Times New Roman" pitchFamily="18" charset="0"/>
              <a:cs typeface="Times New Roman" pitchFamily="18" charset="0"/>
            </a:endParaRPr>
          </a:p>
        </p:txBody>
      </p:sp>
    </p:spTree>
    <p:extLst>
      <p:ext uri="{BB962C8B-B14F-4D97-AF65-F5344CB8AC3E}">
        <p14:creationId xmlns:p14="http://schemas.microsoft.com/office/powerpoint/2010/main" val="4053824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94562"/>
                                        </p:tgtEl>
                                        <p:attrNameLst>
                                          <p:attrName>style.visibility</p:attrName>
                                        </p:attrNameLst>
                                      </p:cBhvr>
                                      <p:to>
                                        <p:strVal val="visible"/>
                                      </p:to>
                                    </p:set>
                                    <p:anim calcmode="lin" valueType="num">
                                      <p:cBhvr>
                                        <p:cTn id="7" dur="500" fill="hold"/>
                                        <p:tgtEl>
                                          <p:spTgt spid="194562"/>
                                        </p:tgtEl>
                                        <p:attrNameLst>
                                          <p:attrName>ppt_w</p:attrName>
                                        </p:attrNameLst>
                                      </p:cBhvr>
                                      <p:tavLst>
                                        <p:tav tm="0">
                                          <p:val>
                                            <p:fltVal val="0"/>
                                          </p:val>
                                        </p:tav>
                                        <p:tav tm="100000">
                                          <p:val>
                                            <p:strVal val="#ppt_w"/>
                                          </p:val>
                                        </p:tav>
                                      </p:tavLst>
                                    </p:anim>
                                    <p:anim calcmode="lin" valueType="num">
                                      <p:cBhvr>
                                        <p:cTn id="8" dur="500" fill="hold"/>
                                        <p:tgtEl>
                                          <p:spTgt spid="19456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6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Grp="1" noChangeArrowheads="1"/>
          </p:cNvSpPr>
          <p:nvPr>
            <p:ph type="title"/>
          </p:nvPr>
        </p:nvSpPr>
        <p:spPr>
          <a:xfrm>
            <a:off x="457200" y="274638"/>
            <a:ext cx="8229600" cy="639762"/>
          </a:xfrm>
        </p:spPr>
        <p:txBody>
          <a:bodyPr>
            <a:normAutofit fontScale="90000"/>
          </a:bodyPr>
          <a:lstStyle/>
          <a:p>
            <a:r>
              <a:rPr lang="en-US" sz="3600"/>
              <a:t>Handling File not found error</a:t>
            </a:r>
          </a:p>
        </p:txBody>
      </p:sp>
      <p:sp>
        <p:nvSpPr>
          <p:cNvPr id="198659" name="Rectangle 3"/>
          <p:cNvSpPr>
            <a:spLocks noGrp="1" noChangeArrowheads="1"/>
          </p:cNvSpPr>
          <p:nvPr>
            <p:ph sz="quarter" idx="1"/>
          </p:nvPr>
        </p:nvSpPr>
        <p:spPr>
          <a:xfrm>
            <a:off x="457200" y="1066800"/>
            <a:ext cx="8229600" cy="5486400"/>
          </a:xfrm>
        </p:spPr>
        <p:txBody>
          <a:bodyPr>
            <a:normAutofit fontScale="92500" lnSpcReduction="20000"/>
          </a:bodyPr>
          <a:lstStyle/>
          <a:p>
            <a:pPr>
              <a:lnSpc>
                <a:spcPct val="110000"/>
              </a:lnSpc>
            </a:pPr>
            <a:r>
              <a:rPr lang="en-US" sz="2200" dirty="0"/>
              <a:t>A common error in using data files is forgetting to create the input file before running the program.</a:t>
            </a:r>
          </a:p>
          <a:p>
            <a:pPr>
              <a:lnSpc>
                <a:spcPct val="110000"/>
              </a:lnSpc>
            </a:pPr>
            <a:r>
              <a:rPr lang="en-US" sz="2200" dirty="0"/>
              <a:t>Of course this will make the program generate a run-time error.</a:t>
            </a:r>
          </a:p>
          <a:p>
            <a:pPr>
              <a:lnSpc>
                <a:spcPct val="110000"/>
              </a:lnSpc>
            </a:pPr>
            <a:r>
              <a:rPr lang="en-US" sz="2200" dirty="0"/>
              <a:t>Recall that the </a:t>
            </a:r>
            <a:r>
              <a:rPr lang="en-US" sz="2200" b="1" dirty="0" err="1">
                <a:solidFill>
                  <a:srgbClr val="0033CC"/>
                </a:solidFill>
              </a:rPr>
              <a:t>fopen</a:t>
            </a:r>
            <a:r>
              <a:rPr lang="en-US" sz="2200" dirty="0"/>
              <a:t> function assigns </a:t>
            </a:r>
            <a:r>
              <a:rPr lang="en-US" sz="2200" dirty="0">
                <a:solidFill>
                  <a:srgbClr val="0033CC"/>
                </a:solidFill>
              </a:rPr>
              <a:t>NULL</a:t>
            </a:r>
            <a:r>
              <a:rPr lang="en-US" sz="2200" dirty="0"/>
              <a:t> to the file pointer variable if the open operation fails.</a:t>
            </a:r>
          </a:p>
          <a:p>
            <a:pPr>
              <a:lnSpc>
                <a:spcPct val="110000"/>
              </a:lnSpc>
            </a:pPr>
            <a:r>
              <a:rPr lang="en-US" sz="2200" dirty="0"/>
              <a:t>A common practice is to check the value of the file variable immediately after the </a:t>
            </a:r>
            <a:r>
              <a:rPr lang="en-US" sz="2200" dirty="0" err="1">
                <a:solidFill>
                  <a:srgbClr val="0033CC"/>
                </a:solidFill>
              </a:rPr>
              <a:t>fopen</a:t>
            </a:r>
            <a:r>
              <a:rPr lang="en-US" sz="2200" dirty="0"/>
              <a:t> statement and stop the program right there if the variable has a </a:t>
            </a:r>
            <a:r>
              <a:rPr lang="en-US" sz="2200" dirty="0">
                <a:solidFill>
                  <a:srgbClr val="0033CC"/>
                </a:solidFill>
              </a:rPr>
              <a:t>NULL</a:t>
            </a:r>
            <a:r>
              <a:rPr lang="en-US" sz="2200" dirty="0"/>
              <a:t> value.</a:t>
            </a:r>
          </a:p>
          <a:p>
            <a:pPr>
              <a:lnSpc>
                <a:spcPct val="110000"/>
              </a:lnSpc>
            </a:pPr>
            <a:r>
              <a:rPr lang="en-US" sz="2200" dirty="0"/>
              <a:t>You can stop a program at any point by calling the </a:t>
            </a:r>
            <a:r>
              <a:rPr lang="en-US" sz="2200" dirty="0">
                <a:solidFill>
                  <a:srgbClr val="0033CC"/>
                </a:solidFill>
              </a:rPr>
              <a:t>exit</a:t>
            </a:r>
            <a:r>
              <a:rPr lang="en-US" sz="2200" dirty="0"/>
              <a:t> function.</a:t>
            </a:r>
          </a:p>
          <a:p>
            <a:pPr>
              <a:lnSpc>
                <a:spcPct val="110000"/>
              </a:lnSpc>
              <a:buFontTx/>
              <a:buNone/>
            </a:pPr>
            <a:r>
              <a:rPr lang="en-US" sz="2800" b="1" dirty="0">
                <a:solidFill>
                  <a:srgbClr val="0033CC"/>
                </a:solidFill>
              </a:rPr>
              <a:t>     </a:t>
            </a:r>
            <a:r>
              <a:rPr lang="en-US" sz="2000" b="1" dirty="0">
                <a:solidFill>
                  <a:srgbClr val="0033CC"/>
                </a:solidFill>
              </a:rPr>
              <a:t>if   (</a:t>
            </a:r>
            <a:r>
              <a:rPr lang="en-US" sz="2000" b="1" dirty="0" err="1">
                <a:solidFill>
                  <a:srgbClr val="0033CC"/>
                </a:solidFill>
              </a:rPr>
              <a:t>infile</a:t>
            </a:r>
            <a:r>
              <a:rPr lang="en-US" sz="2000" b="1" dirty="0">
                <a:solidFill>
                  <a:srgbClr val="0033CC"/>
                </a:solidFill>
              </a:rPr>
              <a:t>==NULL) { </a:t>
            </a:r>
            <a:r>
              <a:rPr lang="en-US" sz="2000" b="1" i="1" dirty="0"/>
              <a:t>// to check if input file is opened properly or not</a:t>
            </a:r>
            <a:r>
              <a:rPr lang="en-US" sz="2000" b="1" i="1" dirty="0">
                <a:solidFill>
                  <a:srgbClr val="0033CC"/>
                </a:solidFill>
              </a:rPr>
              <a:t> </a:t>
            </a:r>
            <a:endParaRPr lang="en-US" sz="2000" b="1" dirty="0">
              <a:solidFill>
                <a:srgbClr val="0033CC"/>
              </a:solidFill>
            </a:endParaRPr>
          </a:p>
          <a:p>
            <a:pPr lvl="2">
              <a:lnSpc>
                <a:spcPct val="110000"/>
              </a:lnSpc>
              <a:buFont typeface="Symbol" pitchFamily="18" charset="2"/>
              <a:buNone/>
            </a:pPr>
            <a:r>
              <a:rPr lang="en-US" sz="2000" b="1" dirty="0">
                <a:solidFill>
                  <a:srgbClr val="0033CC"/>
                </a:solidFill>
              </a:rPr>
              <a:t>	</a:t>
            </a:r>
            <a:r>
              <a:rPr lang="en-US" sz="2000" b="1" dirty="0" err="1">
                <a:solidFill>
                  <a:srgbClr val="0033CC"/>
                </a:solidFill>
              </a:rPr>
              <a:t>printf</a:t>
            </a:r>
            <a:r>
              <a:rPr lang="en-US" sz="2000" b="1" dirty="0">
                <a:solidFill>
                  <a:srgbClr val="0033CC"/>
                </a:solidFill>
              </a:rPr>
              <a:t>(“Sorry, input file not found");</a:t>
            </a:r>
          </a:p>
          <a:p>
            <a:pPr lvl="2">
              <a:lnSpc>
                <a:spcPct val="110000"/>
              </a:lnSpc>
              <a:buFont typeface="Symbol" pitchFamily="18" charset="2"/>
              <a:buNone/>
            </a:pPr>
            <a:r>
              <a:rPr lang="en-US" sz="2000" b="1" dirty="0">
                <a:solidFill>
                  <a:srgbClr val="0033CC"/>
                </a:solidFill>
              </a:rPr>
              <a:t>	exit(1);  </a:t>
            </a:r>
            <a:r>
              <a:rPr lang="en-US" sz="2000" b="1" i="1" dirty="0"/>
              <a:t>// terminates the program</a:t>
            </a:r>
          </a:p>
          <a:p>
            <a:pPr lvl="1">
              <a:lnSpc>
                <a:spcPct val="110000"/>
              </a:lnSpc>
              <a:buFont typeface="Wingdings" pitchFamily="2" charset="2"/>
              <a:buNone/>
            </a:pPr>
            <a:r>
              <a:rPr lang="en-US" sz="2000" b="1" dirty="0">
                <a:solidFill>
                  <a:srgbClr val="0033CC"/>
                </a:solidFill>
              </a:rPr>
              <a:t>}</a:t>
            </a:r>
          </a:p>
          <a:p>
            <a:pPr>
              <a:lnSpc>
                <a:spcPct val="110000"/>
              </a:lnSpc>
            </a:pPr>
            <a:r>
              <a:rPr lang="en-US" sz="2200" dirty="0"/>
              <a:t>Note: exit should be called with an argument of 1.  This tells the operating system that the program stops due to an error.  0 (used with return (0) indicates success</a:t>
            </a:r>
          </a:p>
        </p:txBody>
      </p:sp>
      <p:sp>
        <p:nvSpPr>
          <p:cNvPr id="5" name="Slide Number Placeholder 4"/>
          <p:cNvSpPr>
            <a:spLocks noGrp="1"/>
          </p:cNvSpPr>
          <p:nvPr>
            <p:ph type="sldNum" sz="quarter" idx="15"/>
          </p:nvPr>
        </p:nvSpPr>
        <p:spPr/>
        <p:txBody>
          <a:bodyPr/>
          <a:lstStyle/>
          <a:p>
            <a:fld id="{64E1BA54-8A70-4C82-8CE0-D7D830CB24A0}" type="slidenum">
              <a:rPr lang="en-US"/>
              <a:pPr/>
              <a:t>22</a:t>
            </a:fld>
            <a:endParaRPr lang="en-US"/>
          </a:p>
        </p:txBody>
      </p:sp>
    </p:spTree>
    <p:extLst>
      <p:ext uri="{BB962C8B-B14F-4D97-AF65-F5344CB8AC3E}">
        <p14:creationId xmlns:p14="http://schemas.microsoft.com/office/powerpoint/2010/main" val="3035698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86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865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865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865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865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9865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9865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98659">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98659">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9865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7" name="Rectangle 3"/>
          <p:cNvSpPr>
            <a:spLocks noGrp="1" noChangeArrowheads="1"/>
          </p:cNvSpPr>
          <p:nvPr>
            <p:ph type="title"/>
          </p:nvPr>
        </p:nvSpPr>
        <p:spPr>
          <a:xfrm>
            <a:off x="228600" y="274638"/>
            <a:ext cx="8686800" cy="639762"/>
          </a:xfrm>
        </p:spPr>
        <p:txBody>
          <a:bodyPr>
            <a:normAutofit fontScale="90000"/>
          </a:bodyPr>
          <a:lstStyle/>
          <a:p>
            <a:r>
              <a:rPr lang="en-US" sz="3600"/>
              <a:t>Handling File not found error …</a:t>
            </a:r>
          </a:p>
        </p:txBody>
      </p:sp>
      <p:sp>
        <p:nvSpPr>
          <p:cNvPr id="5" name="Slide Number Placeholder 4"/>
          <p:cNvSpPr>
            <a:spLocks noGrp="1"/>
          </p:cNvSpPr>
          <p:nvPr>
            <p:ph type="sldNum" sz="quarter" idx="15"/>
          </p:nvPr>
        </p:nvSpPr>
        <p:spPr/>
        <p:txBody>
          <a:bodyPr/>
          <a:lstStyle/>
          <a:p>
            <a:fld id="{C1B64C4B-4F75-4340-B5AC-337401EB3587}" type="slidenum">
              <a:rPr lang="en-US"/>
              <a:pPr/>
              <a:t>23</a:t>
            </a:fld>
            <a:endParaRPr lang="en-US"/>
          </a:p>
        </p:txBody>
      </p:sp>
      <p:sp>
        <p:nvSpPr>
          <p:cNvPr id="200706" name="AutoShape 2"/>
          <p:cNvSpPr>
            <a:spLocks noChangeArrowheads="1"/>
          </p:cNvSpPr>
          <p:nvPr/>
        </p:nvSpPr>
        <p:spPr bwMode="auto">
          <a:xfrm>
            <a:off x="381000" y="739775"/>
            <a:ext cx="8547100" cy="6333649"/>
          </a:xfrm>
          <a:prstGeom prst="wedgeRoundRectCallout">
            <a:avLst>
              <a:gd name="adj1" fmla="val -33578"/>
              <a:gd name="adj2" fmla="val 50047"/>
              <a:gd name="adj3" fmla="val 16667"/>
            </a:avLst>
          </a:prstGeom>
          <a:noFill/>
          <a:ln w="9525">
            <a:noFill/>
            <a:miter lim="800000"/>
            <a:headEnd/>
            <a:tailEnd/>
          </a:ln>
          <a:effectLst/>
        </p:spPr>
        <p:txBody>
          <a:bodyPr>
            <a:spAutoFit/>
          </a:bodyPr>
          <a:lstStyle/>
          <a:p>
            <a:r>
              <a:rPr lang="en-US" b="1" noProof="1">
                <a:latin typeface="Times New Roman" pitchFamily="18" charset="0"/>
                <a:cs typeface="Times New Roman" pitchFamily="18" charset="0"/>
              </a:rPr>
              <a:t>#include &lt;stdio.h&gt;</a:t>
            </a:r>
          </a:p>
          <a:p>
            <a:r>
              <a:rPr lang="en-US" b="1" noProof="1">
                <a:latin typeface="Times New Roman" pitchFamily="18" charset="0"/>
                <a:cs typeface="Times New Roman" pitchFamily="18" charset="0"/>
              </a:rPr>
              <a:t>#define KMS_PER_MILE 1.609</a:t>
            </a:r>
          </a:p>
          <a:p>
            <a:endParaRPr lang="en-US" sz="800" b="1" noProof="1">
              <a:latin typeface="Times New Roman" pitchFamily="18" charset="0"/>
              <a:cs typeface="Times New Roman" pitchFamily="18" charset="0"/>
            </a:endParaRPr>
          </a:p>
          <a:p>
            <a:r>
              <a:rPr lang="en-US" b="1" noProof="1">
                <a:latin typeface="Times New Roman" pitchFamily="18" charset="0"/>
                <a:cs typeface="Times New Roman" pitchFamily="18" charset="0"/>
              </a:rPr>
              <a:t>int main(void) {</a:t>
            </a:r>
          </a:p>
          <a:p>
            <a:r>
              <a:rPr lang="en-US" b="1" noProof="1">
                <a:latin typeface="Times New Roman" pitchFamily="18" charset="0"/>
                <a:cs typeface="Times New Roman" pitchFamily="18" charset="0"/>
              </a:rPr>
              <a:t>	double kms, miles;</a:t>
            </a:r>
          </a:p>
          <a:p>
            <a:r>
              <a:rPr lang="en-US" b="1" noProof="1">
                <a:latin typeface="Times New Roman" pitchFamily="18" charset="0"/>
                <a:cs typeface="Times New Roman" pitchFamily="18" charset="0"/>
              </a:rPr>
              <a:t>	FILE *in</a:t>
            </a:r>
            <a:r>
              <a:rPr lang="en-US" b="1" dirty="0">
                <a:latin typeface="Times New Roman" pitchFamily="18" charset="0"/>
                <a:cs typeface="Times New Roman" pitchFamily="18" charset="0"/>
              </a:rPr>
              <a:t>file</a:t>
            </a:r>
            <a:r>
              <a:rPr lang="en-US" b="1" noProof="1">
                <a:latin typeface="Times New Roman" pitchFamily="18" charset="0"/>
                <a:cs typeface="Times New Roman" pitchFamily="18" charset="0"/>
              </a:rPr>
              <a:t>, *out</a:t>
            </a:r>
            <a:r>
              <a:rPr lang="en-US" b="1" dirty="0">
                <a:latin typeface="Times New Roman" pitchFamily="18" charset="0"/>
                <a:cs typeface="Times New Roman" pitchFamily="18" charset="0"/>
              </a:rPr>
              <a:t>file</a:t>
            </a:r>
            <a:r>
              <a:rPr lang="en-US" b="1" noProof="1">
                <a:latin typeface="Times New Roman" pitchFamily="18" charset="0"/>
                <a:cs typeface="Times New Roman" pitchFamily="18" charset="0"/>
              </a:rPr>
              <a:t>;</a:t>
            </a:r>
          </a:p>
          <a:p>
            <a:r>
              <a:rPr lang="en-US" b="1" noProof="1">
                <a:latin typeface="Times New Roman" pitchFamily="18" charset="0"/>
                <a:cs typeface="Times New Roman" pitchFamily="18" charset="0"/>
              </a:rPr>
              <a:t>	in</a:t>
            </a:r>
            <a:r>
              <a:rPr lang="en-US" b="1" dirty="0">
                <a:latin typeface="Times New Roman" pitchFamily="18" charset="0"/>
                <a:cs typeface="Times New Roman" pitchFamily="18" charset="0"/>
              </a:rPr>
              <a:t>file</a:t>
            </a:r>
            <a:r>
              <a:rPr lang="en-US" b="1" noProof="1">
                <a:latin typeface="Times New Roman" pitchFamily="18" charset="0"/>
                <a:cs typeface="Times New Roman" pitchFamily="18" charset="0"/>
              </a:rPr>
              <a:t> = fopen(</a:t>
            </a:r>
            <a:r>
              <a:rPr lang="en-US" b="1" noProof="1"/>
              <a:t>"</a:t>
            </a:r>
            <a:r>
              <a:rPr lang="en-US" b="1" dirty="0">
                <a:latin typeface="Times New Roman" pitchFamily="18" charset="0"/>
                <a:cs typeface="Times New Roman" pitchFamily="18" charset="0"/>
              </a:rPr>
              <a:t>data.txt</a:t>
            </a:r>
            <a:r>
              <a:rPr lang="en-US" b="1" noProof="1">
                <a:latin typeface="Times New Roman" pitchFamily="18" charset="0"/>
                <a:cs typeface="Times New Roman" pitchFamily="18" charset="0"/>
              </a:rPr>
              <a:t>","r");</a:t>
            </a:r>
          </a:p>
          <a:p>
            <a:r>
              <a:rPr lang="en-US" b="1" noProof="1">
                <a:solidFill>
                  <a:srgbClr val="0033CC"/>
                </a:solidFill>
                <a:latin typeface="Times New Roman" pitchFamily="18" charset="0"/>
                <a:cs typeface="Times New Roman" pitchFamily="18" charset="0"/>
              </a:rPr>
              <a:t>	</a:t>
            </a:r>
            <a:r>
              <a:rPr lang="en-US" b="1" dirty="0">
                <a:solidFill>
                  <a:srgbClr val="0033CC"/>
                </a:solidFill>
                <a:latin typeface="Times New Roman" pitchFamily="18" charset="0"/>
                <a:cs typeface="Times New Roman" pitchFamily="18" charset="0"/>
              </a:rPr>
              <a:t>if (</a:t>
            </a:r>
            <a:r>
              <a:rPr lang="en-US" b="1" dirty="0" err="1">
                <a:solidFill>
                  <a:srgbClr val="0033CC"/>
                </a:solidFill>
                <a:latin typeface="Times New Roman" pitchFamily="18" charset="0"/>
                <a:cs typeface="Times New Roman" pitchFamily="18" charset="0"/>
              </a:rPr>
              <a:t>infile</a:t>
            </a:r>
            <a:r>
              <a:rPr lang="en-US" b="1" dirty="0">
                <a:solidFill>
                  <a:srgbClr val="0033CC"/>
                </a:solidFill>
                <a:latin typeface="Times New Roman" pitchFamily="18" charset="0"/>
                <a:cs typeface="Times New Roman" pitchFamily="18" charset="0"/>
              </a:rPr>
              <a:t>==NULL) { </a:t>
            </a:r>
            <a:r>
              <a:rPr lang="en-US" b="1" i="1" dirty="0">
                <a:latin typeface="Times New Roman" pitchFamily="18" charset="0"/>
                <a:cs typeface="Times New Roman" pitchFamily="18" charset="0"/>
              </a:rPr>
              <a:t>// to check if input file is opened properly or not</a:t>
            </a:r>
            <a:r>
              <a:rPr lang="en-US" b="1" i="1" dirty="0">
                <a:solidFill>
                  <a:srgbClr val="0033CC"/>
                </a:solidFill>
                <a:latin typeface="Times New Roman" pitchFamily="18" charset="0"/>
                <a:cs typeface="Times New Roman" pitchFamily="18" charset="0"/>
              </a:rPr>
              <a:t> </a:t>
            </a:r>
            <a:endParaRPr lang="en-US" b="1" dirty="0">
              <a:solidFill>
                <a:srgbClr val="0033CC"/>
              </a:solidFill>
              <a:latin typeface="Times New Roman" pitchFamily="18" charset="0"/>
              <a:cs typeface="Times New Roman" pitchFamily="18" charset="0"/>
            </a:endParaRPr>
          </a:p>
          <a:p>
            <a:pPr lvl="3"/>
            <a:r>
              <a:rPr lang="en-US" b="1" dirty="0">
                <a:solidFill>
                  <a:srgbClr val="0033CC"/>
                </a:solidFill>
                <a:latin typeface="Times New Roman" pitchFamily="18" charset="0"/>
                <a:cs typeface="Times New Roman" pitchFamily="18" charset="0"/>
              </a:rPr>
              <a:t>	      </a:t>
            </a:r>
            <a:r>
              <a:rPr lang="en-US" b="1" dirty="0" err="1">
                <a:solidFill>
                  <a:srgbClr val="0033CC"/>
                </a:solidFill>
                <a:latin typeface="Times New Roman" pitchFamily="18" charset="0"/>
                <a:cs typeface="Times New Roman" pitchFamily="18" charset="0"/>
              </a:rPr>
              <a:t>printf</a:t>
            </a:r>
            <a:r>
              <a:rPr lang="en-US" b="1" dirty="0">
                <a:solidFill>
                  <a:srgbClr val="0033CC"/>
                </a:solidFill>
                <a:latin typeface="Times New Roman" pitchFamily="18" charset="0"/>
                <a:cs typeface="Times New Roman" pitchFamily="18" charset="0"/>
              </a:rPr>
              <a:t>(</a:t>
            </a:r>
            <a:r>
              <a:rPr lang="en-US" b="1" dirty="0">
                <a:solidFill>
                  <a:srgbClr val="0033CC"/>
                </a:solidFill>
              </a:rPr>
              <a:t>"</a:t>
            </a:r>
            <a:r>
              <a:rPr lang="en-US" b="1" dirty="0">
                <a:solidFill>
                  <a:srgbClr val="0033CC"/>
                </a:solidFill>
                <a:latin typeface="Times New Roman" pitchFamily="18" charset="0"/>
                <a:cs typeface="Times New Roman" pitchFamily="18" charset="0"/>
              </a:rPr>
              <a:t>Sorry, input file not found");</a:t>
            </a:r>
          </a:p>
          <a:p>
            <a:pPr lvl="3"/>
            <a:r>
              <a:rPr lang="en-US" b="1" dirty="0">
                <a:solidFill>
                  <a:srgbClr val="0033CC"/>
                </a:solidFill>
                <a:latin typeface="Times New Roman" pitchFamily="18" charset="0"/>
                <a:cs typeface="Times New Roman" pitchFamily="18" charset="0"/>
              </a:rPr>
              <a:t>	      exit(1);  </a:t>
            </a:r>
            <a:r>
              <a:rPr lang="en-US" b="1" i="1" dirty="0">
                <a:latin typeface="Times New Roman" pitchFamily="18" charset="0"/>
                <a:cs typeface="Times New Roman" pitchFamily="18" charset="0"/>
              </a:rPr>
              <a:t>// terminates the program</a:t>
            </a:r>
            <a:endParaRPr lang="en-US" b="1" dirty="0">
              <a:latin typeface="Times New Roman" pitchFamily="18" charset="0"/>
              <a:cs typeface="Times New Roman" pitchFamily="18" charset="0"/>
            </a:endParaRPr>
          </a:p>
          <a:p>
            <a:pPr lvl="2"/>
            <a:r>
              <a:rPr lang="en-US" b="1" dirty="0" smtClean="0">
                <a:solidFill>
                  <a:srgbClr val="0033CC"/>
                </a:solidFill>
                <a:latin typeface="Times New Roman" pitchFamily="18" charset="0"/>
                <a:cs typeface="Times New Roman" pitchFamily="18" charset="0"/>
              </a:rPr>
              <a:t>}</a:t>
            </a:r>
            <a:endParaRPr lang="en-US" b="1" dirty="0">
              <a:solidFill>
                <a:srgbClr val="0033CC"/>
              </a:solidFill>
              <a:latin typeface="Times New Roman" pitchFamily="18" charset="0"/>
              <a:cs typeface="Times New Roman" pitchFamily="18" charset="0"/>
            </a:endParaRPr>
          </a:p>
          <a:p>
            <a:pPr lvl="2">
              <a:lnSpc>
                <a:spcPct val="80000"/>
              </a:lnSpc>
              <a:spcBef>
                <a:spcPct val="20000"/>
              </a:spcBef>
              <a:buFont typeface="Symbol" pitchFamily="18" charset="2"/>
              <a:buNone/>
            </a:pPr>
            <a:r>
              <a:rPr lang="en-US" b="1" noProof="1">
                <a:latin typeface="Times New Roman" pitchFamily="18" charset="0"/>
                <a:cs typeface="Times New Roman" pitchFamily="18" charset="0"/>
              </a:rPr>
              <a:t>out</a:t>
            </a:r>
            <a:r>
              <a:rPr lang="en-US" b="1" dirty="0">
                <a:latin typeface="Times New Roman" pitchFamily="18" charset="0"/>
                <a:cs typeface="Times New Roman" pitchFamily="18" charset="0"/>
              </a:rPr>
              <a:t>file</a:t>
            </a:r>
            <a:r>
              <a:rPr lang="en-US" b="1" noProof="1">
                <a:latin typeface="Times New Roman" pitchFamily="18" charset="0"/>
                <a:cs typeface="Times New Roman" pitchFamily="18" charset="0"/>
              </a:rPr>
              <a:t> = fopen(</a:t>
            </a:r>
            <a:r>
              <a:rPr lang="en-US" b="1" noProof="1"/>
              <a:t>"</a:t>
            </a:r>
            <a:r>
              <a:rPr lang="en-US" b="1" dirty="0">
                <a:latin typeface="Times New Roman" pitchFamily="18" charset="0"/>
                <a:cs typeface="Times New Roman" pitchFamily="18" charset="0"/>
              </a:rPr>
              <a:t>result.txt</a:t>
            </a:r>
            <a:r>
              <a:rPr lang="en-US" b="1" noProof="1">
                <a:latin typeface="Times New Roman" pitchFamily="18" charset="0"/>
                <a:cs typeface="Times New Roman" pitchFamily="18" charset="0"/>
              </a:rPr>
              <a:t>","w");</a:t>
            </a:r>
          </a:p>
          <a:p>
            <a:r>
              <a:rPr lang="en-US" b="1" noProof="1">
                <a:latin typeface="Times New Roman" pitchFamily="18" charset="0"/>
                <a:cs typeface="Times New Roman" pitchFamily="18" charset="0"/>
              </a:rPr>
              <a:t>	fscanf(in</a:t>
            </a:r>
            <a:r>
              <a:rPr lang="en-US" b="1" dirty="0">
                <a:latin typeface="Times New Roman" pitchFamily="18" charset="0"/>
                <a:cs typeface="Times New Roman" pitchFamily="18" charset="0"/>
              </a:rPr>
              <a:t>file</a:t>
            </a:r>
            <a:r>
              <a:rPr lang="en-US" b="1" noProof="1">
                <a:latin typeface="Times New Roman" pitchFamily="18" charset="0"/>
                <a:cs typeface="Times New Roman" pitchFamily="18" charset="0"/>
              </a:rPr>
              <a:t>, "%lf", &amp;miles);</a:t>
            </a:r>
          </a:p>
          <a:p>
            <a:r>
              <a:rPr lang="en-US" b="1" noProof="1">
                <a:latin typeface="Times New Roman" pitchFamily="18" charset="0"/>
                <a:cs typeface="Times New Roman" pitchFamily="18" charset="0"/>
              </a:rPr>
              <a:t>	fprintf(out</a:t>
            </a:r>
            <a:r>
              <a:rPr lang="en-US" b="1" dirty="0">
                <a:latin typeface="Times New Roman" pitchFamily="18" charset="0"/>
                <a:cs typeface="Times New Roman" pitchFamily="18" charset="0"/>
              </a:rPr>
              <a:t>file</a:t>
            </a:r>
            <a:r>
              <a:rPr lang="en-US" b="1" noProof="1">
                <a:latin typeface="Times New Roman" pitchFamily="18" charset="0"/>
                <a:cs typeface="Times New Roman" pitchFamily="18" charset="0"/>
              </a:rPr>
              <a:t>, "The distance in miles is %.2f.\n", miles);</a:t>
            </a:r>
          </a:p>
          <a:p>
            <a:endParaRPr lang="en-US" sz="800" b="1" noProof="1">
              <a:latin typeface="Times New Roman" pitchFamily="18" charset="0"/>
              <a:cs typeface="Times New Roman" pitchFamily="18" charset="0"/>
            </a:endParaRPr>
          </a:p>
          <a:p>
            <a:r>
              <a:rPr lang="en-US" b="1" noProof="1">
                <a:latin typeface="Times New Roman" pitchFamily="18" charset="0"/>
                <a:cs typeface="Times New Roman" pitchFamily="18" charset="0"/>
              </a:rPr>
              <a:t>	kms = KMS_PER_MILE * miles;</a:t>
            </a:r>
            <a:endParaRPr lang="en-US" b="1" dirty="0">
              <a:latin typeface="Times New Roman" pitchFamily="18" charset="0"/>
              <a:cs typeface="Times New Roman" pitchFamily="18" charset="0"/>
            </a:endParaRPr>
          </a:p>
          <a:p>
            <a:endParaRPr lang="en-US" sz="800" b="1" noProof="1">
              <a:latin typeface="Times New Roman" pitchFamily="18" charset="0"/>
              <a:cs typeface="Times New Roman" pitchFamily="18" charset="0"/>
            </a:endParaRPr>
          </a:p>
          <a:p>
            <a:r>
              <a:rPr lang="en-US" b="1" noProof="1">
                <a:latin typeface="Times New Roman" pitchFamily="18" charset="0"/>
                <a:cs typeface="Times New Roman" pitchFamily="18" charset="0"/>
              </a:rPr>
              <a:t>	fprintf(out</a:t>
            </a:r>
            <a:r>
              <a:rPr lang="en-US" b="1" dirty="0">
                <a:latin typeface="Times New Roman" pitchFamily="18" charset="0"/>
                <a:cs typeface="Times New Roman" pitchFamily="18" charset="0"/>
              </a:rPr>
              <a:t>file</a:t>
            </a:r>
            <a:r>
              <a:rPr lang="en-US" b="1" noProof="1">
                <a:latin typeface="Times New Roman" pitchFamily="18" charset="0"/>
                <a:cs typeface="Times New Roman" pitchFamily="18" charset="0"/>
              </a:rPr>
              <a:t>, "That equals %.2f kilometers.\n", </a:t>
            </a:r>
            <a:r>
              <a:rPr lang="en-US" b="1" dirty="0" err="1">
                <a:latin typeface="Times New Roman" pitchFamily="18" charset="0"/>
                <a:cs typeface="Times New Roman" pitchFamily="18" charset="0"/>
              </a:rPr>
              <a:t>kms</a:t>
            </a:r>
            <a:r>
              <a:rPr lang="en-US" b="1" noProof="1">
                <a:latin typeface="Times New Roman" pitchFamily="18" charset="0"/>
                <a:cs typeface="Times New Roman" pitchFamily="18" charset="0"/>
              </a:rPr>
              <a:t>);</a:t>
            </a:r>
          </a:p>
          <a:p>
            <a:r>
              <a:rPr lang="en-US" b="1" noProof="1">
                <a:latin typeface="Times New Roman" pitchFamily="18" charset="0"/>
                <a:cs typeface="Times New Roman" pitchFamily="18" charset="0"/>
              </a:rPr>
              <a:t>	fclose(in</a:t>
            </a:r>
            <a:r>
              <a:rPr lang="en-US" b="1" dirty="0">
                <a:latin typeface="Times New Roman" pitchFamily="18" charset="0"/>
                <a:cs typeface="Times New Roman" pitchFamily="18" charset="0"/>
              </a:rPr>
              <a:t>file</a:t>
            </a:r>
            <a:r>
              <a:rPr lang="en-US" b="1" noProof="1">
                <a:latin typeface="Times New Roman" pitchFamily="18" charset="0"/>
                <a:cs typeface="Times New Roman" pitchFamily="18" charset="0"/>
              </a:rPr>
              <a:t>);</a:t>
            </a:r>
          </a:p>
          <a:p>
            <a:r>
              <a:rPr lang="en-US" b="1" noProof="1">
                <a:latin typeface="Times New Roman" pitchFamily="18" charset="0"/>
                <a:cs typeface="Times New Roman" pitchFamily="18" charset="0"/>
              </a:rPr>
              <a:t>	fclose(out</a:t>
            </a:r>
            <a:r>
              <a:rPr lang="en-US" b="1" dirty="0">
                <a:latin typeface="Times New Roman" pitchFamily="18" charset="0"/>
                <a:cs typeface="Times New Roman" pitchFamily="18" charset="0"/>
              </a:rPr>
              <a:t>file</a:t>
            </a:r>
            <a:r>
              <a:rPr lang="en-US" b="1" noProof="1">
                <a:latin typeface="Times New Roman" pitchFamily="18" charset="0"/>
                <a:cs typeface="Times New Roman" pitchFamily="18" charset="0"/>
              </a:rPr>
              <a:t>);</a:t>
            </a:r>
          </a:p>
          <a:p>
            <a:r>
              <a:rPr lang="en-US" b="1" noProof="1">
                <a:latin typeface="Times New Roman" pitchFamily="18" charset="0"/>
                <a:cs typeface="Times New Roman" pitchFamily="18" charset="0"/>
              </a:rPr>
              <a:t>	return </a:t>
            </a:r>
            <a:r>
              <a:rPr lang="en-US" b="1" dirty="0">
                <a:latin typeface="Times New Roman" pitchFamily="18" charset="0"/>
                <a:cs typeface="Times New Roman" pitchFamily="18" charset="0"/>
              </a:rPr>
              <a:t>(</a:t>
            </a:r>
            <a:r>
              <a:rPr lang="en-US" b="1" noProof="1">
                <a:latin typeface="Times New Roman" pitchFamily="18" charset="0"/>
                <a:cs typeface="Times New Roman" pitchFamily="18" charset="0"/>
              </a:rPr>
              <a:t>0</a:t>
            </a:r>
            <a:r>
              <a:rPr lang="en-US" b="1" dirty="0">
                <a:latin typeface="Times New Roman" pitchFamily="18" charset="0"/>
                <a:cs typeface="Times New Roman" pitchFamily="18" charset="0"/>
              </a:rPr>
              <a:t>)</a:t>
            </a:r>
            <a:r>
              <a:rPr lang="en-US" b="1" noProof="1">
                <a:latin typeface="Times New Roman" pitchFamily="18" charset="0"/>
                <a:cs typeface="Times New Roman" pitchFamily="18" charset="0"/>
              </a:rPr>
              <a:t>;</a:t>
            </a:r>
          </a:p>
          <a:p>
            <a:r>
              <a:rPr lang="en-US" b="1" noProof="1">
                <a:latin typeface="Times New Roman" pitchFamily="18" charset="0"/>
                <a:cs typeface="Times New Roman" pitchFamily="18" charset="0"/>
              </a:rPr>
              <a:t>}</a:t>
            </a:r>
            <a:endParaRPr lang="en-US" b="1" dirty="0">
              <a:latin typeface="Times New Roman" pitchFamily="18" charset="0"/>
              <a:cs typeface="Times New Roman" pitchFamily="18" charset="0"/>
            </a:endParaRPr>
          </a:p>
        </p:txBody>
      </p:sp>
    </p:spTree>
    <p:extLst>
      <p:ext uri="{BB962C8B-B14F-4D97-AF65-F5344CB8AC3E}">
        <p14:creationId xmlns:p14="http://schemas.microsoft.com/office/powerpoint/2010/main" val="3130577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00706"/>
                                        </p:tgtEl>
                                        <p:attrNameLst>
                                          <p:attrName>style.visibility</p:attrName>
                                        </p:attrNameLst>
                                      </p:cBhvr>
                                      <p:to>
                                        <p:strVal val="visible"/>
                                      </p:to>
                                    </p:set>
                                    <p:anim calcmode="lin" valueType="num">
                                      <p:cBhvr>
                                        <p:cTn id="7" dur="500" fill="hold"/>
                                        <p:tgtEl>
                                          <p:spTgt spid="200706"/>
                                        </p:tgtEl>
                                        <p:attrNameLst>
                                          <p:attrName>ppt_w</p:attrName>
                                        </p:attrNameLst>
                                      </p:cBhvr>
                                      <p:tavLst>
                                        <p:tav tm="0">
                                          <p:val>
                                            <p:fltVal val="0"/>
                                          </p:val>
                                        </p:tav>
                                        <p:tav tm="100000">
                                          <p:val>
                                            <p:strVal val="#ppt_w"/>
                                          </p:val>
                                        </p:tav>
                                      </p:tavLst>
                                    </p:anim>
                                    <p:anim calcmode="lin" valueType="num">
                                      <p:cBhvr>
                                        <p:cTn id="8" dur="500" fill="hold"/>
                                        <p:tgtEl>
                                          <p:spTgt spid="20070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070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2"/>
          <p:cNvSpPr>
            <a:spLocks noGrp="1" noChangeArrowheads="1"/>
          </p:cNvSpPr>
          <p:nvPr>
            <p:ph type="title"/>
          </p:nvPr>
        </p:nvSpPr>
        <p:spPr>
          <a:xfrm>
            <a:off x="457200" y="274638"/>
            <a:ext cx="8229600" cy="639762"/>
          </a:xfrm>
        </p:spPr>
        <p:txBody>
          <a:bodyPr>
            <a:normAutofit fontScale="90000"/>
          </a:bodyPr>
          <a:lstStyle/>
          <a:p>
            <a:r>
              <a:rPr lang="en-US" sz="3600"/>
              <a:t>EOF-controlled Loops</a:t>
            </a:r>
          </a:p>
        </p:txBody>
      </p:sp>
      <p:sp>
        <p:nvSpPr>
          <p:cNvPr id="202755" name="Rectangle 3"/>
          <p:cNvSpPr>
            <a:spLocks noGrp="1" noChangeArrowheads="1"/>
          </p:cNvSpPr>
          <p:nvPr>
            <p:ph sz="quarter" idx="1"/>
          </p:nvPr>
        </p:nvSpPr>
        <p:spPr>
          <a:xfrm>
            <a:off x="457200" y="1066800"/>
            <a:ext cx="8229600" cy="5486400"/>
          </a:xfrm>
        </p:spPr>
        <p:txBody>
          <a:bodyPr>
            <a:normAutofit fontScale="85000" lnSpcReduction="20000"/>
          </a:bodyPr>
          <a:lstStyle/>
          <a:p>
            <a:pPr>
              <a:lnSpc>
                <a:spcPct val="110000"/>
              </a:lnSpc>
            </a:pPr>
            <a:r>
              <a:rPr lang="en-US" sz="2300" dirty="0"/>
              <a:t>The last example reads a single value from the input file – this can easily be provided by the user.</a:t>
            </a:r>
          </a:p>
          <a:p>
            <a:pPr>
              <a:lnSpc>
                <a:spcPct val="110000"/>
              </a:lnSpc>
            </a:pPr>
            <a:r>
              <a:rPr lang="en-US" sz="2300" dirty="0"/>
              <a:t>A more common application of data files is where the input data is large – for example, finding class average from grades of students in a quiz.</a:t>
            </a:r>
          </a:p>
          <a:p>
            <a:pPr>
              <a:lnSpc>
                <a:spcPct val="110000"/>
              </a:lnSpc>
            </a:pPr>
            <a:r>
              <a:rPr lang="en-US" sz="2300" dirty="0"/>
              <a:t>The grades are normally stored in an input file and the program needs to read them one at a time in a loop, until all of them are read and added to a sum variable.</a:t>
            </a:r>
          </a:p>
          <a:p>
            <a:pPr>
              <a:lnSpc>
                <a:spcPct val="110000"/>
              </a:lnSpc>
            </a:pPr>
            <a:r>
              <a:rPr lang="en-US" sz="2300" dirty="0"/>
              <a:t>The question here is, how many times should the program scan for the values?</a:t>
            </a:r>
          </a:p>
          <a:p>
            <a:pPr>
              <a:lnSpc>
                <a:spcPct val="110000"/>
              </a:lnSpc>
            </a:pPr>
            <a:r>
              <a:rPr lang="en-US" sz="2300" dirty="0"/>
              <a:t>We may use counting loop if we know how many students are in the class, but this will require changing the program to work for a different class size.</a:t>
            </a:r>
          </a:p>
          <a:p>
            <a:pPr>
              <a:lnSpc>
                <a:spcPct val="110000"/>
              </a:lnSpc>
            </a:pPr>
            <a:r>
              <a:rPr lang="en-US" sz="2300" dirty="0"/>
              <a:t>The good news is, </a:t>
            </a:r>
            <a:r>
              <a:rPr lang="en-US" sz="2300" b="1" dirty="0" err="1">
                <a:solidFill>
                  <a:srgbClr val="0033CC"/>
                </a:solidFill>
              </a:rPr>
              <a:t>fscanf</a:t>
            </a:r>
            <a:r>
              <a:rPr lang="en-US" sz="2300" dirty="0"/>
              <a:t> returns a special value, </a:t>
            </a:r>
            <a:r>
              <a:rPr lang="en-US" sz="2300" dirty="0">
                <a:solidFill>
                  <a:srgbClr val="0033CC"/>
                </a:solidFill>
              </a:rPr>
              <a:t>EOF,</a:t>
            </a:r>
            <a:r>
              <a:rPr lang="en-US" sz="2300" dirty="0"/>
              <a:t> when it encounters end of file – no more data values to read.</a:t>
            </a:r>
          </a:p>
          <a:p>
            <a:pPr>
              <a:lnSpc>
                <a:spcPct val="110000"/>
              </a:lnSpc>
            </a:pPr>
            <a:r>
              <a:rPr lang="en-US" sz="2300" dirty="0"/>
              <a:t>We can take advantage of this by using it as a condition for terminating our loops – reads as long as we have not reached end of file.  Such loops are commonly called EOF-controlled Loops.</a:t>
            </a:r>
          </a:p>
        </p:txBody>
      </p:sp>
      <p:sp>
        <p:nvSpPr>
          <p:cNvPr id="5" name="Slide Number Placeholder 4"/>
          <p:cNvSpPr>
            <a:spLocks noGrp="1"/>
          </p:cNvSpPr>
          <p:nvPr>
            <p:ph type="sldNum" sz="quarter" idx="15"/>
          </p:nvPr>
        </p:nvSpPr>
        <p:spPr/>
        <p:txBody>
          <a:bodyPr/>
          <a:lstStyle/>
          <a:p>
            <a:fld id="{35A984E3-DC4C-4310-AE62-5F360B2A92E1}" type="slidenum">
              <a:rPr lang="en-US"/>
              <a:pPr/>
              <a:t>24</a:t>
            </a:fld>
            <a:endParaRPr lang="en-US"/>
          </a:p>
        </p:txBody>
      </p:sp>
    </p:spTree>
    <p:extLst>
      <p:ext uri="{BB962C8B-B14F-4D97-AF65-F5344CB8AC3E}">
        <p14:creationId xmlns:p14="http://schemas.microsoft.com/office/powerpoint/2010/main" val="4189290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27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27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275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275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0275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275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0275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3" name="Rectangle 3"/>
          <p:cNvSpPr>
            <a:spLocks noGrp="1" noChangeArrowheads="1"/>
          </p:cNvSpPr>
          <p:nvPr>
            <p:ph type="title"/>
          </p:nvPr>
        </p:nvSpPr>
        <p:spPr>
          <a:xfrm>
            <a:off x="228600" y="274638"/>
            <a:ext cx="8686800" cy="411162"/>
          </a:xfrm>
        </p:spPr>
        <p:txBody>
          <a:bodyPr>
            <a:normAutofit fontScale="90000"/>
          </a:bodyPr>
          <a:lstStyle/>
          <a:p>
            <a:r>
              <a:rPr lang="en-US"/>
              <a:t>Example: </a:t>
            </a:r>
            <a:r>
              <a:rPr lang="en-US" sz="3600"/>
              <a:t>EOF-controlled Loops</a:t>
            </a:r>
          </a:p>
        </p:txBody>
      </p:sp>
      <p:sp>
        <p:nvSpPr>
          <p:cNvPr id="7" name="Slide Number Placeholder 4"/>
          <p:cNvSpPr>
            <a:spLocks noGrp="1"/>
          </p:cNvSpPr>
          <p:nvPr>
            <p:ph type="sldNum" sz="quarter" idx="15"/>
          </p:nvPr>
        </p:nvSpPr>
        <p:spPr/>
        <p:txBody>
          <a:bodyPr/>
          <a:lstStyle/>
          <a:p>
            <a:fld id="{A94466F6-8B01-4DD0-AAD1-05BD0D9B3E7F}" type="slidenum">
              <a:rPr lang="en-US"/>
              <a:pPr/>
              <a:t>25</a:t>
            </a:fld>
            <a:endParaRPr lang="en-US"/>
          </a:p>
        </p:txBody>
      </p:sp>
      <p:sp>
        <p:nvSpPr>
          <p:cNvPr id="204802" name="AutoShape 2"/>
          <p:cNvSpPr>
            <a:spLocks noChangeArrowheads="1"/>
          </p:cNvSpPr>
          <p:nvPr/>
        </p:nvSpPr>
        <p:spPr bwMode="auto">
          <a:xfrm>
            <a:off x="228600" y="533400"/>
            <a:ext cx="8547100" cy="6686550"/>
          </a:xfrm>
          <a:prstGeom prst="wedgeRoundRectCallout">
            <a:avLst>
              <a:gd name="adj1" fmla="val -31796"/>
              <a:gd name="adj2" fmla="val 47981"/>
              <a:gd name="adj3" fmla="val 16667"/>
            </a:avLst>
          </a:prstGeom>
          <a:noFill/>
          <a:ln w="9525">
            <a:noFill/>
            <a:miter lim="800000"/>
            <a:headEnd/>
            <a:tailEnd/>
          </a:ln>
          <a:effectLst/>
        </p:spPr>
        <p:txBody>
          <a:bodyPr>
            <a:spAutoFit/>
          </a:bodyPr>
          <a:lstStyle/>
          <a:p>
            <a:r>
              <a:rPr lang="en-US" sz="1600" dirty="0">
                <a:latin typeface="Times New Roman" pitchFamily="18" charset="0"/>
                <a:cs typeface="Times New Roman" pitchFamily="18" charset="0"/>
              </a:rPr>
              <a:t>/*finds the sum and average score of a class in a quiz.  </a:t>
            </a:r>
          </a:p>
          <a:p>
            <a:r>
              <a:rPr lang="en-US" sz="1600" dirty="0">
                <a:latin typeface="Times New Roman" pitchFamily="18" charset="0"/>
                <a:cs typeface="Times New Roman" pitchFamily="18" charset="0"/>
              </a:rPr>
              <a:t>  The scores are read from an input file, scores.txt */</a:t>
            </a:r>
          </a:p>
          <a:p>
            <a:r>
              <a:rPr lang="en-US" sz="1600" dirty="0">
                <a:latin typeface="Times New Roman" pitchFamily="18" charset="0"/>
                <a:cs typeface="Times New Roman" pitchFamily="18" charset="0"/>
              </a:rPr>
              <a:t>#include &lt;</a:t>
            </a:r>
            <a:r>
              <a:rPr lang="en-US" sz="1600" dirty="0" err="1">
                <a:latin typeface="Times New Roman" pitchFamily="18" charset="0"/>
                <a:cs typeface="Times New Roman" pitchFamily="18" charset="0"/>
              </a:rPr>
              <a:t>stdio.h</a:t>
            </a:r>
            <a:r>
              <a:rPr lang="en-US" sz="1600" dirty="0">
                <a:latin typeface="Times New Roman" pitchFamily="18" charset="0"/>
                <a:cs typeface="Times New Roman" pitchFamily="18" charset="0"/>
              </a:rPr>
              <a:t>&gt;</a:t>
            </a:r>
          </a:p>
          <a:p>
            <a:r>
              <a:rPr lang="en-US" sz="1600" dirty="0" err="1">
                <a:latin typeface="Times New Roman" pitchFamily="18" charset="0"/>
                <a:cs typeface="Times New Roman" pitchFamily="18" charset="0"/>
              </a:rPr>
              <a:t>int</a:t>
            </a:r>
            <a:r>
              <a:rPr lang="en-US" sz="1600" dirty="0">
                <a:latin typeface="Times New Roman" pitchFamily="18" charset="0"/>
                <a:cs typeface="Times New Roman" pitchFamily="18" charset="0"/>
              </a:rPr>
              <a:t> main (void) {</a:t>
            </a:r>
          </a:p>
          <a:p>
            <a:r>
              <a:rPr lang="en-US" sz="1600" dirty="0">
                <a:latin typeface="Times New Roman" pitchFamily="18" charset="0"/>
                <a:cs typeface="Times New Roman" pitchFamily="18" charset="0"/>
              </a:rPr>
              <a:t>   FILE *</a:t>
            </a:r>
            <a:r>
              <a:rPr lang="en-US" sz="1600" dirty="0" err="1">
                <a:latin typeface="Times New Roman" pitchFamily="18" charset="0"/>
                <a:cs typeface="Times New Roman" pitchFamily="18" charset="0"/>
              </a:rPr>
              <a:t>infile</a:t>
            </a:r>
            <a:r>
              <a:rPr lang="en-US" sz="1600" dirty="0">
                <a:latin typeface="Times New Roman" pitchFamily="18" charset="0"/>
                <a:cs typeface="Times New Roman" pitchFamily="18" charset="0"/>
              </a:rPr>
              <a:t>;</a:t>
            </a:r>
          </a:p>
          <a:p>
            <a:r>
              <a:rPr lang="en-US" sz="1600" dirty="0">
                <a:latin typeface="Times New Roman" pitchFamily="18" charset="0"/>
                <a:cs typeface="Times New Roman" pitchFamily="18" charset="0"/>
              </a:rPr>
              <a:t>   double score, sum=0, average;</a:t>
            </a:r>
          </a:p>
          <a:p>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int</a:t>
            </a:r>
            <a:r>
              <a:rPr lang="en-US" sz="1600" dirty="0">
                <a:latin typeface="Times New Roman" pitchFamily="18" charset="0"/>
                <a:cs typeface="Times New Roman" pitchFamily="18" charset="0"/>
              </a:rPr>
              <a:t> count=0, </a:t>
            </a:r>
            <a:r>
              <a:rPr lang="en-US" sz="1600" dirty="0" err="1">
                <a:latin typeface="Times New Roman" pitchFamily="18" charset="0"/>
                <a:cs typeface="Times New Roman" pitchFamily="18" charset="0"/>
              </a:rPr>
              <a:t>input_status</a:t>
            </a:r>
            <a:r>
              <a:rPr lang="en-US" sz="1600" dirty="0">
                <a:latin typeface="Times New Roman" pitchFamily="18" charset="0"/>
                <a:cs typeface="Times New Roman" pitchFamily="18" charset="0"/>
              </a:rPr>
              <a:t>;</a:t>
            </a:r>
          </a:p>
          <a:p>
            <a:r>
              <a:rPr lang="en-US" sz="1600" dirty="0">
                <a:latin typeface="Times New Roman" pitchFamily="18" charset="0"/>
                <a:cs typeface="Times New Roman" pitchFamily="18" charset="0"/>
              </a:rPr>
              <a:t>   </a:t>
            </a:r>
          </a:p>
          <a:p>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infile</a:t>
            </a:r>
            <a:r>
              <a:rPr lang="en-US" sz="1600" dirty="0">
                <a:latin typeface="Times New Roman" pitchFamily="18" charset="0"/>
                <a:cs typeface="Times New Roman" pitchFamily="18" charset="0"/>
              </a:rPr>
              <a:t> = </a:t>
            </a:r>
            <a:r>
              <a:rPr lang="en-US" sz="1600" dirty="0" err="1">
                <a:latin typeface="Times New Roman" pitchFamily="18" charset="0"/>
                <a:cs typeface="Times New Roman" pitchFamily="18" charset="0"/>
              </a:rPr>
              <a:t>fopen</a:t>
            </a:r>
            <a:r>
              <a:rPr lang="en-US" sz="1600" dirty="0">
                <a:latin typeface="Times New Roman" pitchFamily="18" charset="0"/>
                <a:cs typeface="Times New Roman" pitchFamily="18" charset="0"/>
              </a:rPr>
              <a:t>("scores.txt", "r");</a:t>
            </a:r>
          </a:p>
          <a:p>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input_status</a:t>
            </a:r>
            <a:r>
              <a:rPr lang="en-US" sz="1600" dirty="0">
                <a:latin typeface="Times New Roman" pitchFamily="18" charset="0"/>
                <a:cs typeface="Times New Roman" pitchFamily="18" charset="0"/>
              </a:rPr>
              <a:t> = </a:t>
            </a:r>
            <a:r>
              <a:rPr lang="en-US" sz="1600" dirty="0" err="1">
                <a:latin typeface="Times New Roman" pitchFamily="18" charset="0"/>
                <a:cs typeface="Times New Roman" pitchFamily="18" charset="0"/>
              </a:rPr>
              <a:t>fscanf</a:t>
            </a:r>
            <a:r>
              <a:rPr lang="en-US" sz="1600" dirty="0">
                <a:latin typeface="Times New Roman" pitchFamily="18" charset="0"/>
                <a:cs typeface="Times New Roman" pitchFamily="18" charset="0"/>
              </a:rPr>
              <a:t>(</a:t>
            </a:r>
            <a:r>
              <a:rPr lang="en-US" sz="1600" dirty="0" err="1">
                <a:latin typeface="Times New Roman" pitchFamily="18" charset="0"/>
                <a:cs typeface="Times New Roman" pitchFamily="18" charset="0"/>
              </a:rPr>
              <a:t>infile</a:t>
            </a:r>
            <a:r>
              <a:rPr lang="en-US" sz="1600" dirty="0">
                <a:latin typeface="Times New Roman" pitchFamily="18" charset="0"/>
                <a:cs typeface="Times New Roman" pitchFamily="18" charset="0"/>
              </a:rPr>
              <a:t>, "%lf", &amp;score);</a:t>
            </a:r>
          </a:p>
          <a:p>
            <a:r>
              <a:rPr lang="en-US" sz="1600" dirty="0">
                <a:latin typeface="Times New Roman" pitchFamily="18" charset="0"/>
                <a:cs typeface="Times New Roman" pitchFamily="18" charset="0"/>
              </a:rPr>
              <a:t>   </a:t>
            </a:r>
            <a:r>
              <a:rPr lang="en-US" sz="1600" b="1" dirty="0">
                <a:solidFill>
                  <a:srgbClr val="0033CC"/>
                </a:solidFill>
                <a:latin typeface="Times New Roman" pitchFamily="18" charset="0"/>
                <a:cs typeface="Times New Roman" pitchFamily="18" charset="0"/>
              </a:rPr>
              <a:t>while (</a:t>
            </a:r>
            <a:r>
              <a:rPr lang="en-US" sz="1600" b="1" dirty="0" err="1">
                <a:solidFill>
                  <a:srgbClr val="0033CC"/>
                </a:solidFill>
                <a:latin typeface="Times New Roman" pitchFamily="18" charset="0"/>
                <a:cs typeface="Times New Roman" pitchFamily="18" charset="0"/>
              </a:rPr>
              <a:t>input_status</a:t>
            </a:r>
            <a:r>
              <a:rPr lang="en-US" sz="1600" b="1" dirty="0">
                <a:solidFill>
                  <a:srgbClr val="0033CC"/>
                </a:solidFill>
                <a:latin typeface="Times New Roman" pitchFamily="18" charset="0"/>
                <a:cs typeface="Times New Roman" pitchFamily="18" charset="0"/>
              </a:rPr>
              <a:t> != EOF) </a:t>
            </a:r>
          </a:p>
          <a:p>
            <a:r>
              <a:rPr lang="en-US" sz="1600" b="1" dirty="0">
                <a:solidFill>
                  <a:srgbClr val="0033CC"/>
                </a:solidFill>
                <a:latin typeface="Times New Roman" pitchFamily="18" charset="0"/>
                <a:cs typeface="Times New Roman" pitchFamily="18" charset="0"/>
              </a:rPr>
              <a:t>   {</a:t>
            </a:r>
          </a:p>
          <a:p>
            <a:r>
              <a:rPr lang="en-US" sz="1600" b="1" dirty="0">
                <a:solidFill>
                  <a:srgbClr val="0033CC"/>
                </a:solidFill>
                <a:latin typeface="Times New Roman" pitchFamily="18" charset="0"/>
                <a:cs typeface="Times New Roman" pitchFamily="18" charset="0"/>
              </a:rPr>
              <a:t>      </a:t>
            </a:r>
            <a:r>
              <a:rPr lang="en-US" sz="1600" b="1" dirty="0" err="1">
                <a:solidFill>
                  <a:srgbClr val="0033CC"/>
                </a:solidFill>
                <a:latin typeface="Times New Roman" pitchFamily="18" charset="0"/>
                <a:cs typeface="Times New Roman" pitchFamily="18" charset="0"/>
              </a:rPr>
              <a:t>printf</a:t>
            </a:r>
            <a:r>
              <a:rPr lang="en-US" sz="1600" b="1" dirty="0">
                <a:solidFill>
                  <a:srgbClr val="0033CC"/>
                </a:solidFill>
                <a:latin typeface="Times New Roman" pitchFamily="18" charset="0"/>
                <a:cs typeface="Times New Roman" pitchFamily="18" charset="0"/>
              </a:rPr>
              <a:t>("%f\n ", score);</a:t>
            </a:r>
          </a:p>
          <a:p>
            <a:r>
              <a:rPr lang="en-US" sz="1600" b="1" dirty="0">
                <a:solidFill>
                  <a:srgbClr val="0033CC"/>
                </a:solidFill>
                <a:latin typeface="Times New Roman" pitchFamily="18" charset="0"/>
                <a:cs typeface="Times New Roman" pitchFamily="18" charset="0"/>
              </a:rPr>
              <a:t>      sum += score;</a:t>
            </a:r>
          </a:p>
          <a:p>
            <a:r>
              <a:rPr lang="en-US" sz="1600" b="1" dirty="0">
                <a:solidFill>
                  <a:srgbClr val="0033CC"/>
                </a:solidFill>
                <a:latin typeface="Times New Roman" pitchFamily="18" charset="0"/>
                <a:cs typeface="Times New Roman" pitchFamily="18" charset="0"/>
              </a:rPr>
              <a:t>      count++;</a:t>
            </a:r>
          </a:p>
          <a:p>
            <a:r>
              <a:rPr lang="en-US" sz="1600" b="1" dirty="0">
                <a:solidFill>
                  <a:srgbClr val="0033CC"/>
                </a:solidFill>
                <a:latin typeface="Times New Roman" pitchFamily="18" charset="0"/>
                <a:cs typeface="Times New Roman" pitchFamily="18" charset="0"/>
              </a:rPr>
              <a:t>      </a:t>
            </a:r>
            <a:r>
              <a:rPr lang="en-US" sz="1600" b="1" dirty="0" err="1">
                <a:solidFill>
                  <a:srgbClr val="0033CC"/>
                </a:solidFill>
                <a:latin typeface="Times New Roman" pitchFamily="18" charset="0"/>
                <a:cs typeface="Times New Roman" pitchFamily="18" charset="0"/>
              </a:rPr>
              <a:t>input_status</a:t>
            </a:r>
            <a:r>
              <a:rPr lang="en-US" sz="1600" b="1" dirty="0">
                <a:solidFill>
                  <a:srgbClr val="0033CC"/>
                </a:solidFill>
                <a:latin typeface="Times New Roman" pitchFamily="18" charset="0"/>
                <a:cs typeface="Times New Roman" pitchFamily="18" charset="0"/>
              </a:rPr>
              <a:t> = </a:t>
            </a:r>
            <a:r>
              <a:rPr lang="en-US" sz="1600" b="1" dirty="0" err="1">
                <a:solidFill>
                  <a:srgbClr val="0033CC"/>
                </a:solidFill>
                <a:latin typeface="Times New Roman" pitchFamily="18" charset="0"/>
                <a:cs typeface="Times New Roman" pitchFamily="18" charset="0"/>
              </a:rPr>
              <a:t>fscanf</a:t>
            </a:r>
            <a:r>
              <a:rPr lang="en-US" sz="1600" b="1" dirty="0">
                <a:solidFill>
                  <a:srgbClr val="0033CC"/>
                </a:solidFill>
                <a:latin typeface="Times New Roman" pitchFamily="18" charset="0"/>
                <a:cs typeface="Times New Roman" pitchFamily="18" charset="0"/>
              </a:rPr>
              <a:t>(</a:t>
            </a:r>
            <a:r>
              <a:rPr lang="en-US" sz="1600" b="1" dirty="0" err="1">
                <a:solidFill>
                  <a:srgbClr val="0033CC"/>
                </a:solidFill>
                <a:latin typeface="Times New Roman" pitchFamily="18" charset="0"/>
                <a:cs typeface="Times New Roman" pitchFamily="18" charset="0"/>
              </a:rPr>
              <a:t>infile</a:t>
            </a:r>
            <a:r>
              <a:rPr lang="en-US" sz="1600" b="1" dirty="0">
                <a:solidFill>
                  <a:srgbClr val="0033CC"/>
                </a:solidFill>
                <a:latin typeface="Times New Roman" pitchFamily="18" charset="0"/>
                <a:cs typeface="Times New Roman" pitchFamily="18" charset="0"/>
              </a:rPr>
              <a:t>, "%lf",  &amp;score);</a:t>
            </a:r>
          </a:p>
          <a:p>
            <a:r>
              <a:rPr lang="en-US" sz="1600" b="1" dirty="0">
                <a:solidFill>
                  <a:srgbClr val="0033CC"/>
                </a:solidFill>
                <a:latin typeface="Times New Roman" pitchFamily="18" charset="0"/>
                <a:cs typeface="Times New Roman" pitchFamily="18" charset="0"/>
              </a:rPr>
              <a:t>   }</a:t>
            </a:r>
          </a:p>
          <a:p>
            <a:r>
              <a:rPr lang="en-US" sz="1600" dirty="0">
                <a:latin typeface="Times New Roman" pitchFamily="18" charset="0"/>
                <a:cs typeface="Times New Roman" pitchFamily="18" charset="0"/>
              </a:rPr>
              <a:t>   average = sum / count;</a:t>
            </a:r>
          </a:p>
          <a:p>
            <a:r>
              <a:rPr lang="en-US" sz="1600" dirty="0">
                <a:latin typeface="Times New Roman" pitchFamily="18" charset="0"/>
                <a:cs typeface="Times New Roman" pitchFamily="18" charset="0"/>
              </a:rPr>
              <a:t>   </a:t>
            </a:r>
            <a:r>
              <a:rPr lang="en-US" sz="1600" dirty="0" err="1" smtClean="0">
                <a:latin typeface="Times New Roman" pitchFamily="18" charset="0"/>
                <a:cs typeface="Times New Roman" pitchFamily="18" charset="0"/>
              </a:rPr>
              <a:t>printf</a:t>
            </a:r>
            <a:r>
              <a:rPr lang="en-US" sz="1600" dirty="0">
                <a:latin typeface="Times New Roman" pitchFamily="18" charset="0"/>
                <a:cs typeface="Times New Roman" pitchFamily="18" charset="0"/>
              </a:rPr>
              <a:t>("\</a:t>
            </a:r>
            <a:r>
              <a:rPr lang="en-US" sz="1600" dirty="0" err="1">
                <a:latin typeface="Times New Roman" pitchFamily="18" charset="0"/>
                <a:cs typeface="Times New Roman" pitchFamily="18" charset="0"/>
              </a:rPr>
              <a:t>nSum</a:t>
            </a:r>
            <a:r>
              <a:rPr lang="en-US" sz="1600" dirty="0">
                <a:latin typeface="Times New Roman" pitchFamily="18" charset="0"/>
                <a:cs typeface="Times New Roman" pitchFamily="18" charset="0"/>
              </a:rPr>
              <a:t> of the scores is %f\n", sum);</a:t>
            </a:r>
          </a:p>
          <a:p>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printf</a:t>
            </a:r>
            <a:r>
              <a:rPr lang="en-US" sz="1600" dirty="0">
                <a:latin typeface="Times New Roman" pitchFamily="18" charset="0"/>
                <a:cs typeface="Times New Roman" pitchFamily="18" charset="0"/>
              </a:rPr>
              <a:t>("Average score is %.2f\n", average);</a:t>
            </a:r>
          </a:p>
          <a:p>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fclose</a:t>
            </a:r>
            <a:r>
              <a:rPr lang="en-US" sz="1600" dirty="0">
                <a:latin typeface="Times New Roman" pitchFamily="18" charset="0"/>
                <a:cs typeface="Times New Roman" pitchFamily="18" charset="0"/>
              </a:rPr>
              <a:t>(</a:t>
            </a:r>
            <a:r>
              <a:rPr lang="en-US" sz="1600" dirty="0" err="1">
                <a:latin typeface="Times New Roman" pitchFamily="18" charset="0"/>
                <a:cs typeface="Times New Roman" pitchFamily="18" charset="0"/>
              </a:rPr>
              <a:t>infile</a:t>
            </a:r>
            <a:r>
              <a:rPr lang="en-US" sz="1600" dirty="0">
                <a:latin typeface="Times New Roman" pitchFamily="18" charset="0"/>
                <a:cs typeface="Times New Roman" pitchFamily="18" charset="0"/>
              </a:rPr>
              <a:t>);</a:t>
            </a:r>
          </a:p>
          <a:p>
            <a:r>
              <a:rPr lang="en-US" sz="1600" dirty="0">
                <a:latin typeface="Times New Roman" pitchFamily="18" charset="0"/>
                <a:cs typeface="Times New Roman" pitchFamily="18" charset="0"/>
              </a:rPr>
              <a:t>   system("pause");</a:t>
            </a:r>
          </a:p>
          <a:p>
            <a:r>
              <a:rPr lang="en-US" sz="1600" dirty="0">
                <a:latin typeface="Times New Roman" pitchFamily="18" charset="0"/>
                <a:cs typeface="Times New Roman" pitchFamily="18" charset="0"/>
              </a:rPr>
              <a:t>   return 0;</a:t>
            </a:r>
          </a:p>
          <a:p>
            <a:r>
              <a:rPr lang="en-US" sz="1600" dirty="0">
                <a:latin typeface="Times New Roman" pitchFamily="18" charset="0"/>
                <a:cs typeface="Times New Roman" pitchFamily="18" charset="0"/>
              </a:rPr>
              <a:t>}</a:t>
            </a:r>
          </a:p>
        </p:txBody>
      </p:sp>
      <p:pic>
        <p:nvPicPr>
          <p:cNvPr id="204804" name="Picture 4"/>
          <p:cNvPicPr>
            <a:picLocks noChangeAspect="1" noChangeArrowheads="1"/>
          </p:cNvPicPr>
          <p:nvPr/>
        </p:nvPicPr>
        <p:blipFill>
          <a:blip r:embed="rId3" cstate="print"/>
          <a:srcRect/>
          <a:stretch>
            <a:fillRect/>
          </a:stretch>
        </p:blipFill>
        <p:spPr bwMode="auto">
          <a:xfrm>
            <a:off x="5410200" y="3886200"/>
            <a:ext cx="2667000" cy="2381250"/>
          </a:xfrm>
          <a:prstGeom prst="rect">
            <a:avLst/>
          </a:prstGeom>
          <a:noFill/>
          <a:ln w="9525">
            <a:noFill/>
            <a:miter lim="800000"/>
            <a:headEnd/>
            <a:tailEnd/>
          </a:ln>
          <a:effectLst/>
        </p:spPr>
      </p:pic>
      <p:pic>
        <p:nvPicPr>
          <p:cNvPr id="204805" name="Picture 5"/>
          <p:cNvPicPr>
            <a:picLocks noChangeAspect="1" noChangeArrowheads="1"/>
          </p:cNvPicPr>
          <p:nvPr/>
        </p:nvPicPr>
        <p:blipFill>
          <a:blip r:embed="rId4" cstate="print"/>
          <a:srcRect/>
          <a:stretch>
            <a:fillRect/>
          </a:stretch>
        </p:blipFill>
        <p:spPr bwMode="auto">
          <a:xfrm>
            <a:off x="5791200" y="1066800"/>
            <a:ext cx="1781175" cy="2657475"/>
          </a:xfrm>
          <a:prstGeom prst="rect">
            <a:avLst/>
          </a:prstGeom>
          <a:noFill/>
          <a:ln w="9525">
            <a:noFill/>
            <a:miter lim="800000"/>
            <a:headEnd/>
            <a:tailEnd/>
          </a:ln>
          <a:effectLst/>
        </p:spPr>
      </p:pic>
    </p:spTree>
    <p:extLst>
      <p:ext uri="{BB962C8B-B14F-4D97-AF65-F5344CB8AC3E}">
        <p14:creationId xmlns:p14="http://schemas.microsoft.com/office/powerpoint/2010/main" val="774495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04802"/>
                                        </p:tgtEl>
                                        <p:attrNameLst>
                                          <p:attrName>style.visibility</p:attrName>
                                        </p:attrNameLst>
                                      </p:cBhvr>
                                      <p:to>
                                        <p:strVal val="visible"/>
                                      </p:to>
                                    </p:set>
                                    <p:anim calcmode="lin" valueType="num">
                                      <p:cBhvr>
                                        <p:cTn id="7" dur="500" fill="hold"/>
                                        <p:tgtEl>
                                          <p:spTgt spid="204802"/>
                                        </p:tgtEl>
                                        <p:attrNameLst>
                                          <p:attrName>ppt_w</p:attrName>
                                        </p:attrNameLst>
                                      </p:cBhvr>
                                      <p:tavLst>
                                        <p:tav tm="0">
                                          <p:val>
                                            <p:fltVal val="0"/>
                                          </p:val>
                                        </p:tav>
                                        <p:tav tm="100000">
                                          <p:val>
                                            <p:strVal val="#ppt_w"/>
                                          </p:val>
                                        </p:tav>
                                      </p:tavLst>
                                    </p:anim>
                                    <p:anim calcmode="lin" valueType="num">
                                      <p:cBhvr>
                                        <p:cTn id="8" dur="500" fill="hold"/>
                                        <p:tgtEl>
                                          <p:spTgt spid="20480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204805"/>
                                        </p:tgtEl>
                                        <p:attrNameLst>
                                          <p:attrName>style.visibility</p:attrName>
                                        </p:attrNameLst>
                                      </p:cBhvr>
                                      <p:to>
                                        <p:strVal val="visible"/>
                                      </p:to>
                                    </p:set>
                                    <p:anim calcmode="lin" valueType="num">
                                      <p:cBhvr>
                                        <p:cTn id="13" dur="500" fill="hold"/>
                                        <p:tgtEl>
                                          <p:spTgt spid="204805"/>
                                        </p:tgtEl>
                                        <p:attrNameLst>
                                          <p:attrName>ppt_w</p:attrName>
                                        </p:attrNameLst>
                                      </p:cBhvr>
                                      <p:tavLst>
                                        <p:tav tm="0">
                                          <p:val>
                                            <p:fltVal val="0"/>
                                          </p:val>
                                        </p:tav>
                                        <p:tav tm="100000">
                                          <p:val>
                                            <p:strVal val="#ppt_w"/>
                                          </p:val>
                                        </p:tav>
                                      </p:tavLst>
                                    </p:anim>
                                    <p:anim calcmode="lin" valueType="num">
                                      <p:cBhvr>
                                        <p:cTn id="14" dur="500" fill="hold"/>
                                        <p:tgtEl>
                                          <p:spTgt spid="204805"/>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204804"/>
                                        </p:tgtEl>
                                        <p:attrNameLst>
                                          <p:attrName>style.visibility</p:attrName>
                                        </p:attrNameLst>
                                      </p:cBhvr>
                                      <p:to>
                                        <p:strVal val="visible"/>
                                      </p:to>
                                    </p:set>
                                    <p:anim calcmode="lin" valueType="num">
                                      <p:cBhvr>
                                        <p:cTn id="19" dur="500" fill="hold"/>
                                        <p:tgtEl>
                                          <p:spTgt spid="204804"/>
                                        </p:tgtEl>
                                        <p:attrNameLst>
                                          <p:attrName>ppt_w</p:attrName>
                                        </p:attrNameLst>
                                      </p:cBhvr>
                                      <p:tavLst>
                                        <p:tav tm="0">
                                          <p:val>
                                            <p:fltVal val="0"/>
                                          </p:val>
                                        </p:tav>
                                        <p:tav tm="100000">
                                          <p:val>
                                            <p:strVal val="#ppt_w"/>
                                          </p:val>
                                        </p:tav>
                                      </p:tavLst>
                                    </p:anim>
                                    <p:anim calcmode="lin" valueType="num">
                                      <p:cBhvr>
                                        <p:cTn id="20" dur="500" fill="hold"/>
                                        <p:tgtEl>
                                          <p:spTgt spid="20480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0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78" name="Rectangle 2"/>
          <p:cNvSpPr>
            <a:spLocks noGrp="1" noChangeArrowheads="1"/>
          </p:cNvSpPr>
          <p:nvPr>
            <p:ph type="title"/>
          </p:nvPr>
        </p:nvSpPr>
        <p:spPr>
          <a:xfrm>
            <a:off x="457200" y="274638"/>
            <a:ext cx="8229600" cy="715962"/>
          </a:xfrm>
        </p:spPr>
        <p:txBody>
          <a:bodyPr/>
          <a:lstStyle/>
          <a:p>
            <a:r>
              <a:rPr lang="en-US"/>
              <a:t>What is a Pointer variable?</a:t>
            </a:r>
          </a:p>
        </p:txBody>
      </p:sp>
      <p:sp>
        <p:nvSpPr>
          <p:cNvPr id="357379" name="Rectangle 3"/>
          <p:cNvSpPr>
            <a:spLocks noGrp="1" noChangeArrowheads="1"/>
          </p:cNvSpPr>
          <p:nvPr>
            <p:ph type="body" sz="half" idx="1"/>
          </p:nvPr>
        </p:nvSpPr>
        <p:spPr>
          <a:xfrm>
            <a:off x="457200" y="1138238"/>
            <a:ext cx="8382000" cy="5110162"/>
          </a:xfrm>
        </p:spPr>
        <p:txBody>
          <a:bodyPr>
            <a:normAutofit lnSpcReduction="10000"/>
          </a:bodyPr>
          <a:lstStyle/>
          <a:p>
            <a:pPr>
              <a:lnSpc>
                <a:spcPct val="90000"/>
              </a:lnSpc>
            </a:pPr>
            <a:r>
              <a:rPr lang="en-US" sz="2000" dirty="0">
                <a:solidFill>
                  <a:srgbClr val="FF0000"/>
                </a:solidFill>
              </a:rPr>
              <a:t>A </a:t>
            </a:r>
            <a:r>
              <a:rPr lang="en-US" sz="2000" b="1" dirty="0">
                <a:solidFill>
                  <a:srgbClr val="FF0000"/>
                </a:solidFill>
              </a:rPr>
              <a:t>pointer variable </a:t>
            </a:r>
            <a:r>
              <a:rPr lang="en-US" sz="2000" dirty="0">
                <a:solidFill>
                  <a:srgbClr val="FF0000"/>
                </a:solidFill>
              </a:rPr>
              <a:t>is a special variable, that stores the address of other normal variable</a:t>
            </a:r>
            <a:r>
              <a:rPr lang="en-US" sz="2000" dirty="0"/>
              <a:t>. </a:t>
            </a:r>
          </a:p>
          <a:p>
            <a:pPr>
              <a:lnSpc>
                <a:spcPct val="90000"/>
              </a:lnSpc>
            </a:pPr>
            <a:r>
              <a:rPr lang="en-US" sz="2000" dirty="0"/>
              <a:t>If a pointer variable stores the address of a char variable, we call it a character pointer and so on.                                   </a:t>
            </a:r>
          </a:p>
          <a:p>
            <a:pPr>
              <a:lnSpc>
                <a:spcPct val="90000"/>
              </a:lnSpc>
            </a:pPr>
            <a:r>
              <a:rPr lang="en-US" sz="2000" dirty="0"/>
              <a:t>A normal variable directly contains a specific value. A pointer variable on the other hand, contains an address of a variable that contains a specific value. </a:t>
            </a:r>
          </a:p>
          <a:p>
            <a:pPr>
              <a:lnSpc>
                <a:spcPct val="90000"/>
              </a:lnSpc>
            </a:pPr>
            <a:r>
              <a:rPr lang="en-US" sz="2000" dirty="0"/>
              <a:t>Pointers like any other variables must be declared before they can be used.  </a:t>
            </a:r>
            <a:r>
              <a:rPr lang="en-US" sz="2000" dirty="0">
                <a:solidFill>
                  <a:srgbClr val="FF0000"/>
                </a:solidFill>
              </a:rPr>
              <a:t>A pointer variable is declared by preceding its name with an asterisk</a:t>
            </a:r>
            <a:r>
              <a:rPr lang="en-US" sz="2000" dirty="0"/>
              <a:t>.  			Example:    </a:t>
            </a:r>
            <a:r>
              <a:rPr lang="en-US" sz="2000" dirty="0" err="1"/>
              <a:t>int</a:t>
            </a:r>
            <a:r>
              <a:rPr lang="en-US" sz="2000" dirty="0"/>
              <a:t> *p;</a:t>
            </a:r>
          </a:p>
          <a:p>
            <a:pPr>
              <a:lnSpc>
                <a:spcPct val="90000"/>
              </a:lnSpc>
            </a:pPr>
            <a:r>
              <a:rPr lang="en-US" sz="2000" dirty="0"/>
              <a:t>How can we initialize p?  First we must have an integer variable, then we use the &amp; operator to get the address of the variable and assign it to p.</a:t>
            </a:r>
          </a:p>
          <a:p>
            <a:pPr>
              <a:lnSpc>
                <a:spcPct val="90000"/>
              </a:lnSpc>
              <a:buFontTx/>
              <a:buNone/>
            </a:pPr>
            <a:r>
              <a:rPr lang="en-US" sz="2000" dirty="0"/>
              <a:t>			</a:t>
            </a:r>
            <a:r>
              <a:rPr lang="en-US" sz="2000" dirty="0" err="1"/>
              <a:t>int</a:t>
            </a:r>
            <a:r>
              <a:rPr lang="en-US" sz="2000" dirty="0"/>
              <a:t> n = 84;</a:t>
            </a:r>
          </a:p>
          <a:p>
            <a:pPr>
              <a:lnSpc>
                <a:spcPct val="90000"/>
              </a:lnSpc>
              <a:buFontTx/>
              <a:buNone/>
            </a:pPr>
            <a:r>
              <a:rPr lang="en-US" sz="2000" dirty="0"/>
              <a:t>			p = &amp;n;</a:t>
            </a:r>
          </a:p>
          <a:p>
            <a:pPr>
              <a:lnSpc>
                <a:spcPct val="90000"/>
              </a:lnSpc>
            </a:pPr>
            <a:r>
              <a:rPr lang="en-US" sz="2000" dirty="0"/>
              <a:t>Suppose that the </a:t>
            </a:r>
            <a:r>
              <a:rPr lang="en-US" sz="2000" dirty="0" err="1"/>
              <a:t>int</a:t>
            </a:r>
            <a:r>
              <a:rPr lang="en-US" sz="2000" dirty="0"/>
              <a:t> variable n is stored in the memory cell # 1024, then the following figure </a:t>
            </a:r>
            <a:r>
              <a:rPr lang="en-US" sz="2000" dirty="0" smtClean="0"/>
              <a:t>shows </a:t>
            </a:r>
            <a:r>
              <a:rPr lang="en-US" sz="2000" dirty="0"/>
              <a:t>the relationship between n and p.</a:t>
            </a:r>
          </a:p>
        </p:txBody>
      </p:sp>
      <p:sp>
        <p:nvSpPr>
          <p:cNvPr id="11" name="Slide Number Placeholder 5"/>
          <p:cNvSpPr>
            <a:spLocks noGrp="1"/>
          </p:cNvSpPr>
          <p:nvPr>
            <p:ph type="sldNum" sz="quarter" idx="11"/>
          </p:nvPr>
        </p:nvSpPr>
        <p:spPr/>
        <p:txBody>
          <a:bodyPr/>
          <a:lstStyle/>
          <a:p>
            <a:fld id="{68A3E033-8322-4EF0-8730-FE75BE3E7355}" type="slidenum">
              <a:rPr lang="ar-SA"/>
              <a:pPr/>
              <a:t>3</a:t>
            </a:fld>
            <a:endParaRPr lang="en-US"/>
          </a:p>
        </p:txBody>
      </p:sp>
      <p:grpSp>
        <p:nvGrpSpPr>
          <p:cNvPr id="357397" name="Group 21"/>
          <p:cNvGrpSpPr>
            <a:grpSpLocks noChangeAspect="1"/>
          </p:cNvGrpSpPr>
          <p:nvPr/>
        </p:nvGrpSpPr>
        <p:grpSpPr bwMode="auto">
          <a:xfrm>
            <a:off x="3276600" y="5964238"/>
            <a:ext cx="2541588" cy="665162"/>
            <a:chOff x="2505" y="601"/>
            <a:chExt cx="3330" cy="871"/>
          </a:xfrm>
        </p:grpSpPr>
        <p:sp>
          <p:nvSpPr>
            <p:cNvPr id="357398" name="Text Box 22"/>
            <p:cNvSpPr txBox="1">
              <a:spLocks noChangeAspect="1" noChangeArrowheads="1"/>
            </p:cNvSpPr>
            <p:nvPr/>
          </p:nvSpPr>
          <p:spPr bwMode="auto">
            <a:xfrm>
              <a:off x="2595" y="616"/>
              <a:ext cx="645" cy="465"/>
            </a:xfrm>
            <a:prstGeom prst="rect">
              <a:avLst/>
            </a:prstGeom>
            <a:noFill/>
            <a:ln w="9525">
              <a:noFill/>
              <a:miter lim="800000"/>
              <a:headEnd/>
              <a:tailEnd/>
            </a:ln>
          </p:spPr>
          <p:txBody>
            <a:bodyPr/>
            <a:lstStyle/>
            <a:p>
              <a:r>
                <a:rPr lang="en-US" sz="1200" b="1">
                  <a:latin typeface="Times New Roman" pitchFamily="18" charset="0"/>
                </a:rPr>
                <a:t>n</a:t>
              </a:r>
              <a:endParaRPr lang="en-US"/>
            </a:p>
          </p:txBody>
        </p:sp>
        <p:sp>
          <p:nvSpPr>
            <p:cNvPr id="357399" name="Text Box 23"/>
            <p:cNvSpPr txBox="1">
              <a:spLocks noChangeAspect="1" noChangeArrowheads="1"/>
            </p:cNvSpPr>
            <p:nvPr/>
          </p:nvSpPr>
          <p:spPr bwMode="auto">
            <a:xfrm>
              <a:off x="4905" y="1007"/>
              <a:ext cx="930" cy="465"/>
            </a:xfrm>
            <a:prstGeom prst="rect">
              <a:avLst/>
            </a:prstGeom>
            <a:solidFill>
              <a:srgbClr val="CCFFCC"/>
            </a:solidFill>
            <a:ln w="9525">
              <a:solidFill>
                <a:srgbClr val="000000"/>
              </a:solidFill>
              <a:miter lim="800000"/>
              <a:headEnd/>
              <a:tailEnd/>
            </a:ln>
          </p:spPr>
          <p:txBody>
            <a:bodyPr/>
            <a:lstStyle/>
            <a:p>
              <a:r>
                <a:rPr lang="en-US" sz="1200">
                  <a:latin typeface="Times New Roman" pitchFamily="18" charset="0"/>
                </a:rPr>
                <a:t>1024</a:t>
              </a:r>
              <a:endParaRPr lang="en-US"/>
            </a:p>
          </p:txBody>
        </p:sp>
        <p:sp>
          <p:nvSpPr>
            <p:cNvPr id="357400" name="Text Box 24"/>
            <p:cNvSpPr txBox="1">
              <a:spLocks noChangeAspect="1" noChangeArrowheads="1"/>
            </p:cNvSpPr>
            <p:nvPr/>
          </p:nvSpPr>
          <p:spPr bwMode="auto">
            <a:xfrm>
              <a:off x="2505" y="1006"/>
              <a:ext cx="645" cy="465"/>
            </a:xfrm>
            <a:prstGeom prst="rect">
              <a:avLst/>
            </a:prstGeom>
            <a:solidFill>
              <a:srgbClr val="FFFFFF"/>
            </a:solidFill>
            <a:ln w="9525">
              <a:solidFill>
                <a:srgbClr val="000000"/>
              </a:solidFill>
              <a:miter lim="800000"/>
              <a:headEnd/>
              <a:tailEnd/>
            </a:ln>
          </p:spPr>
          <p:txBody>
            <a:bodyPr/>
            <a:lstStyle/>
            <a:p>
              <a:r>
                <a:rPr lang="en-US" sz="1200">
                  <a:latin typeface="Times New Roman" pitchFamily="18" charset="0"/>
                </a:rPr>
                <a:t>84</a:t>
              </a:r>
              <a:endParaRPr lang="en-US"/>
            </a:p>
          </p:txBody>
        </p:sp>
        <p:sp>
          <p:nvSpPr>
            <p:cNvPr id="357401" name="Text Box 25"/>
            <p:cNvSpPr txBox="1">
              <a:spLocks noChangeAspect="1" noChangeArrowheads="1"/>
            </p:cNvSpPr>
            <p:nvPr/>
          </p:nvSpPr>
          <p:spPr bwMode="auto">
            <a:xfrm>
              <a:off x="5160" y="601"/>
              <a:ext cx="645" cy="465"/>
            </a:xfrm>
            <a:prstGeom prst="rect">
              <a:avLst/>
            </a:prstGeom>
            <a:noFill/>
            <a:ln w="9525">
              <a:noFill/>
              <a:miter lim="800000"/>
              <a:headEnd/>
              <a:tailEnd/>
            </a:ln>
          </p:spPr>
          <p:txBody>
            <a:bodyPr/>
            <a:lstStyle/>
            <a:p>
              <a:r>
                <a:rPr lang="en-US" sz="1200" b="1">
                  <a:latin typeface="Times New Roman" pitchFamily="18" charset="0"/>
                </a:rPr>
                <a:t>p</a:t>
              </a:r>
              <a:endParaRPr lang="en-US"/>
            </a:p>
          </p:txBody>
        </p:sp>
        <p:sp>
          <p:nvSpPr>
            <p:cNvPr id="357402" name="Line 26"/>
            <p:cNvSpPr>
              <a:spLocks noChangeAspect="1" noChangeShapeType="1"/>
            </p:cNvSpPr>
            <p:nvPr/>
          </p:nvSpPr>
          <p:spPr bwMode="auto">
            <a:xfrm flipH="1" flipV="1">
              <a:off x="3150" y="1215"/>
              <a:ext cx="1755" cy="0"/>
            </a:xfrm>
            <a:prstGeom prst="line">
              <a:avLst/>
            </a:prstGeom>
            <a:noFill/>
            <a:ln w="12700">
              <a:solidFill>
                <a:srgbClr val="000000"/>
              </a:solidFill>
              <a:round/>
              <a:headEnd/>
              <a:tailEnd type="triangle" w="med" len="med"/>
            </a:ln>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73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73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573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5737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5737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5737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5737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57379">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573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737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426" name="Rectangle 2"/>
          <p:cNvSpPr>
            <a:spLocks noGrp="1" noChangeArrowheads="1"/>
          </p:cNvSpPr>
          <p:nvPr>
            <p:ph type="title"/>
          </p:nvPr>
        </p:nvSpPr>
        <p:spPr>
          <a:xfrm>
            <a:off x="457200" y="274638"/>
            <a:ext cx="8229600" cy="715962"/>
          </a:xfrm>
        </p:spPr>
        <p:txBody>
          <a:bodyPr/>
          <a:lstStyle/>
          <a:p>
            <a:r>
              <a:rPr lang="en-US"/>
              <a:t>What is a Pointer variable? …</a:t>
            </a:r>
          </a:p>
        </p:txBody>
      </p:sp>
      <p:sp>
        <p:nvSpPr>
          <p:cNvPr id="359427" name="Rectangle 3"/>
          <p:cNvSpPr>
            <a:spLocks noGrp="1" noChangeArrowheads="1"/>
          </p:cNvSpPr>
          <p:nvPr>
            <p:ph type="body" sz="half" idx="1"/>
          </p:nvPr>
        </p:nvSpPr>
        <p:spPr>
          <a:xfrm>
            <a:off x="457200" y="1138238"/>
            <a:ext cx="8382000" cy="5110162"/>
          </a:xfrm>
        </p:spPr>
        <p:txBody>
          <a:bodyPr/>
          <a:lstStyle/>
          <a:p>
            <a:endParaRPr lang="en-US" sz="2400" dirty="0"/>
          </a:p>
          <a:p>
            <a:endParaRPr lang="en-US" sz="2400" dirty="0"/>
          </a:p>
          <a:p>
            <a:r>
              <a:rPr lang="en-US" sz="2000" dirty="0"/>
              <a:t>A pointer variable such as p above, has two associated values:</a:t>
            </a:r>
          </a:p>
          <a:p>
            <a:r>
              <a:rPr lang="en-US" sz="2000" dirty="0"/>
              <a:t>Its </a:t>
            </a:r>
            <a:r>
              <a:rPr lang="en-US" sz="2000" b="1" dirty="0">
                <a:solidFill>
                  <a:srgbClr val="FF0000"/>
                </a:solidFill>
              </a:rPr>
              <a:t>direct value</a:t>
            </a:r>
            <a:r>
              <a:rPr lang="en-US" sz="2000" b="1" dirty="0"/>
              <a:t>,</a:t>
            </a:r>
            <a:r>
              <a:rPr lang="en-US" sz="2000" dirty="0"/>
              <a:t> which is referenced by using the name of the variable, p.  In this example, this value is 1024.  We can print the direct value of a pointer variable using </a:t>
            </a:r>
            <a:r>
              <a:rPr lang="en-US" sz="2000" dirty="0" err="1"/>
              <a:t>printf</a:t>
            </a:r>
            <a:r>
              <a:rPr lang="en-US" sz="2000" dirty="0"/>
              <a:t> by using </a:t>
            </a:r>
            <a:r>
              <a:rPr lang="en-US" sz="2000" dirty="0">
                <a:solidFill>
                  <a:srgbClr val="FF0000"/>
                </a:solidFill>
              </a:rPr>
              <a:t>%p</a:t>
            </a:r>
            <a:r>
              <a:rPr lang="en-US" sz="2000" dirty="0"/>
              <a:t> as the place holder.</a:t>
            </a:r>
          </a:p>
          <a:p>
            <a:r>
              <a:rPr lang="en-US" sz="2000" dirty="0"/>
              <a:t>Its </a:t>
            </a:r>
            <a:r>
              <a:rPr lang="en-US" sz="2000" b="1" dirty="0">
                <a:solidFill>
                  <a:srgbClr val="FF0000"/>
                </a:solidFill>
              </a:rPr>
              <a:t>indirect value</a:t>
            </a:r>
            <a:r>
              <a:rPr lang="en-US" sz="2000" dirty="0"/>
              <a:t>, which is referenced by using the indirection operator (*).  So the value of *p is 84.</a:t>
            </a:r>
          </a:p>
          <a:p>
            <a:pPr>
              <a:buFontTx/>
              <a:buNone/>
            </a:pPr>
            <a:endParaRPr lang="en-US" sz="2400" dirty="0"/>
          </a:p>
          <a:p>
            <a:pPr>
              <a:buFontTx/>
              <a:buNone/>
            </a:pPr>
            <a:r>
              <a:rPr lang="en-US" sz="2400" dirty="0"/>
              <a:t> </a:t>
            </a:r>
          </a:p>
        </p:txBody>
      </p:sp>
      <p:graphicFrame>
        <p:nvGraphicFramePr>
          <p:cNvPr id="359456" name="Group 32"/>
          <p:cNvGraphicFramePr>
            <a:graphicFrameLocks noGrp="1"/>
          </p:cNvGraphicFramePr>
          <p:nvPr>
            <p:ph sz="half" idx="2"/>
          </p:nvPr>
        </p:nvGraphicFramePr>
        <p:xfrm>
          <a:off x="2362200" y="4953000"/>
          <a:ext cx="4724400" cy="1371600"/>
        </p:xfrm>
        <a:graphic>
          <a:graphicData uri="http://schemas.openxmlformats.org/drawingml/2006/table">
            <a:tbl>
              <a:tblPr/>
              <a:tblGrid>
                <a:gridCol w="2171700"/>
                <a:gridCol w="2552700"/>
              </a:tblGrid>
              <a:tr h="304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Reference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Value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Pointer (1024)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84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5" name="Slide Number Placeholder 5"/>
          <p:cNvSpPr>
            <a:spLocks noGrp="1"/>
          </p:cNvSpPr>
          <p:nvPr>
            <p:ph type="sldNum" sz="quarter" idx="11"/>
          </p:nvPr>
        </p:nvSpPr>
        <p:spPr/>
        <p:txBody>
          <a:bodyPr/>
          <a:lstStyle/>
          <a:p>
            <a:fld id="{581B7C94-0692-4B0E-9096-45C22AAFC665}" type="slidenum">
              <a:rPr lang="ar-SA"/>
              <a:pPr/>
              <a:t>4</a:t>
            </a:fld>
            <a:endParaRPr lang="en-US"/>
          </a:p>
        </p:txBody>
      </p:sp>
      <p:grpSp>
        <p:nvGrpSpPr>
          <p:cNvPr id="359428" name="Group 4"/>
          <p:cNvGrpSpPr>
            <a:grpSpLocks noChangeAspect="1"/>
          </p:cNvGrpSpPr>
          <p:nvPr/>
        </p:nvGrpSpPr>
        <p:grpSpPr bwMode="auto">
          <a:xfrm>
            <a:off x="2362200" y="1143000"/>
            <a:ext cx="2743200" cy="762000"/>
            <a:chOff x="2505" y="601"/>
            <a:chExt cx="3330" cy="871"/>
          </a:xfrm>
        </p:grpSpPr>
        <p:sp>
          <p:nvSpPr>
            <p:cNvPr id="359429" name="Text Box 5"/>
            <p:cNvSpPr txBox="1">
              <a:spLocks noChangeAspect="1" noChangeArrowheads="1"/>
            </p:cNvSpPr>
            <p:nvPr/>
          </p:nvSpPr>
          <p:spPr bwMode="auto">
            <a:xfrm>
              <a:off x="2595" y="616"/>
              <a:ext cx="645" cy="465"/>
            </a:xfrm>
            <a:prstGeom prst="rect">
              <a:avLst/>
            </a:prstGeom>
            <a:noFill/>
            <a:ln w="9525">
              <a:noFill/>
              <a:miter lim="800000"/>
              <a:headEnd/>
              <a:tailEnd/>
            </a:ln>
          </p:spPr>
          <p:txBody>
            <a:bodyPr/>
            <a:lstStyle/>
            <a:p>
              <a:r>
                <a:rPr lang="en-US" sz="1200" b="1">
                  <a:latin typeface="Times New Roman" pitchFamily="18" charset="0"/>
                </a:rPr>
                <a:t>n</a:t>
              </a:r>
              <a:endParaRPr lang="en-US"/>
            </a:p>
          </p:txBody>
        </p:sp>
        <p:sp>
          <p:nvSpPr>
            <p:cNvPr id="359430" name="Text Box 6"/>
            <p:cNvSpPr txBox="1">
              <a:spLocks noChangeAspect="1" noChangeArrowheads="1"/>
            </p:cNvSpPr>
            <p:nvPr/>
          </p:nvSpPr>
          <p:spPr bwMode="auto">
            <a:xfrm>
              <a:off x="4905" y="1007"/>
              <a:ext cx="930" cy="465"/>
            </a:xfrm>
            <a:prstGeom prst="rect">
              <a:avLst/>
            </a:prstGeom>
            <a:solidFill>
              <a:srgbClr val="CCFFCC"/>
            </a:solidFill>
            <a:ln w="9525">
              <a:solidFill>
                <a:srgbClr val="000000"/>
              </a:solidFill>
              <a:miter lim="800000"/>
              <a:headEnd/>
              <a:tailEnd/>
            </a:ln>
          </p:spPr>
          <p:txBody>
            <a:bodyPr/>
            <a:lstStyle/>
            <a:p>
              <a:r>
                <a:rPr lang="en-US" sz="1200">
                  <a:latin typeface="Times New Roman" pitchFamily="18" charset="0"/>
                </a:rPr>
                <a:t>1024</a:t>
              </a:r>
              <a:endParaRPr lang="en-US"/>
            </a:p>
          </p:txBody>
        </p:sp>
        <p:sp>
          <p:nvSpPr>
            <p:cNvPr id="359431" name="Text Box 7"/>
            <p:cNvSpPr txBox="1">
              <a:spLocks noChangeAspect="1" noChangeArrowheads="1"/>
            </p:cNvSpPr>
            <p:nvPr/>
          </p:nvSpPr>
          <p:spPr bwMode="auto">
            <a:xfrm>
              <a:off x="2505" y="1006"/>
              <a:ext cx="645" cy="465"/>
            </a:xfrm>
            <a:prstGeom prst="rect">
              <a:avLst/>
            </a:prstGeom>
            <a:solidFill>
              <a:srgbClr val="FFFFFF"/>
            </a:solidFill>
            <a:ln w="9525">
              <a:solidFill>
                <a:srgbClr val="000000"/>
              </a:solidFill>
              <a:miter lim="800000"/>
              <a:headEnd/>
              <a:tailEnd/>
            </a:ln>
          </p:spPr>
          <p:txBody>
            <a:bodyPr/>
            <a:lstStyle/>
            <a:p>
              <a:r>
                <a:rPr lang="en-US" sz="1200">
                  <a:latin typeface="Times New Roman" pitchFamily="18" charset="0"/>
                </a:rPr>
                <a:t>84</a:t>
              </a:r>
              <a:endParaRPr lang="en-US"/>
            </a:p>
          </p:txBody>
        </p:sp>
        <p:sp>
          <p:nvSpPr>
            <p:cNvPr id="359432" name="Text Box 8"/>
            <p:cNvSpPr txBox="1">
              <a:spLocks noChangeAspect="1" noChangeArrowheads="1"/>
            </p:cNvSpPr>
            <p:nvPr/>
          </p:nvSpPr>
          <p:spPr bwMode="auto">
            <a:xfrm>
              <a:off x="5160" y="601"/>
              <a:ext cx="645" cy="465"/>
            </a:xfrm>
            <a:prstGeom prst="rect">
              <a:avLst/>
            </a:prstGeom>
            <a:noFill/>
            <a:ln w="9525">
              <a:noFill/>
              <a:miter lim="800000"/>
              <a:headEnd/>
              <a:tailEnd/>
            </a:ln>
          </p:spPr>
          <p:txBody>
            <a:bodyPr/>
            <a:lstStyle/>
            <a:p>
              <a:r>
                <a:rPr lang="en-US" sz="1200" b="1">
                  <a:latin typeface="Times New Roman" pitchFamily="18" charset="0"/>
                </a:rPr>
                <a:t>p</a:t>
              </a:r>
              <a:endParaRPr lang="en-US"/>
            </a:p>
          </p:txBody>
        </p:sp>
        <p:sp>
          <p:nvSpPr>
            <p:cNvPr id="359433" name="Line 9"/>
            <p:cNvSpPr>
              <a:spLocks noChangeAspect="1" noChangeShapeType="1"/>
            </p:cNvSpPr>
            <p:nvPr/>
          </p:nvSpPr>
          <p:spPr bwMode="auto">
            <a:xfrm flipH="1" flipV="1">
              <a:off x="3150" y="1215"/>
              <a:ext cx="1755" cy="0"/>
            </a:xfrm>
            <a:prstGeom prst="line">
              <a:avLst/>
            </a:prstGeom>
            <a:noFill/>
            <a:ln w="12700">
              <a:solidFill>
                <a:srgbClr val="000000"/>
              </a:solidFill>
              <a:round/>
              <a:headEnd/>
              <a:tailEnd type="triangle" w="med" len="med"/>
            </a:ln>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59428"/>
                                        </p:tgtEl>
                                        <p:attrNameLst>
                                          <p:attrName>style.visibility</p:attrName>
                                        </p:attrNameLst>
                                      </p:cBhvr>
                                      <p:to>
                                        <p:strVal val="visible"/>
                                      </p:to>
                                    </p:set>
                                    <p:anim calcmode="lin" valueType="num">
                                      <p:cBhvr>
                                        <p:cTn id="7" dur="500" fill="hold"/>
                                        <p:tgtEl>
                                          <p:spTgt spid="359428"/>
                                        </p:tgtEl>
                                        <p:attrNameLst>
                                          <p:attrName>ppt_w</p:attrName>
                                        </p:attrNameLst>
                                      </p:cBhvr>
                                      <p:tavLst>
                                        <p:tav tm="0">
                                          <p:val>
                                            <p:fltVal val="0"/>
                                          </p:val>
                                        </p:tav>
                                        <p:tav tm="100000">
                                          <p:val>
                                            <p:strVal val="#ppt_w"/>
                                          </p:val>
                                        </p:tav>
                                      </p:tavLst>
                                    </p:anim>
                                    <p:anim calcmode="lin" valueType="num">
                                      <p:cBhvr>
                                        <p:cTn id="8" dur="500" fill="hold"/>
                                        <p:tgtEl>
                                          <p:spTgt spid="359428"/>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59427">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59427">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59427">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nodeType="clickEffect">
                                  <p:stCondLst>
                                    <p:cond delay="0"/>
                                  </p:stCondLst>
                                  <p:childTnLst>
                                    <p:set>
                                      <p:cBhvr>
                                        <p:cTn id="24" dur="1" fill="hold">
                                          <p:stCondLst>
                                            <p:cond delay="0"/>
                                          </p:stCondLst>
                                        </p:cTn>
                                        <p:tgtEl>
                                          <p:spTgt spid="359456"/>
                                        </p:tgtEl>
                                        <p:attrNameLst>
                                          <p:attrName>style.visibility</p:attrName>
                                        </p:attrNameLst>
                                      </p:cBhvr>
                                      <p:to>
                                        <p:strVal val="visible"/>
                                      </p:to>
                                    </p:set>
                                    <p:anim calcmode="lin" valueType="num">
                                      <p:cBhvr>
                                        <p:cTn id="25" dur="500" fill="hold"/>
                                        <p:tgtEl>
                                          <p:spTgt spid="359456"/>
                                        </p:tgtEl>
                                        <p:attrNameLst>
                                          <p:attrName>ppt_w</p:attrName>
                                        </p:attrNameLst>
                                      </p:cBhvr>
                                      <p:tavLst>
                                        <p:tav tm="0">
                                          <p:val>
                                            <p:fltVal val="0"/>
                                          </p:val>
                                        </p:tav>
                                        <p:tav tm="100000">
                                          <p:val>
                                            <p:strVal val="#ppt_w"/>
                                          </p:val>
                                        </p:tav>
                                      </p:tavLst>
                                    </p:anim>
                                    <p:anim calcmode="lin" valueType="num">
                                      <p:cBhvr>
                                        <p:cTn id="26" dur="500" fill="hold"/>
                                        <p:tgtEl>
                                          <p:spTgt spid="35945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Rectangle 2"/>
          <p:cNvSpPr>
            <a:spLocks noGrp="1" noChangeArrowheads="1"/>
          </p:cNvSpPr>
          <p:nvPr>
            <p:ph type="title"/>
          </p:nvPr>
        </p:nvSpPr>
        <p:spPr>
          <a:xfrm>
            <a:off x="457200" y="274638"/>
            <a:ext cx="8229600" cy="563562"/>
          </a:xfrm>
        </p:spPr>
        <p:txBody>
          <a:bodyPr>
            <a:normAutofit fontScale="90000"/>
          </a:bodyPr>
          <a:lstStyle/>
          <a:p>
            <a:r>
              <a:rPr lang="en-US" sz="3600"/>
              <a:t>Example 1:</a:t>
            </a:r>
          </a:p>
        </p:txBody>
      </p:sp>
      <p:sp>
        <p:nvSpPr>
          <p:cNvPr id="273411" name="Rectangle 3"/>
          <p:cNvSpPr>
            <a:spLocks noGrp="1" noChangeArrowheads="1"/>
          </p:cNvSpPr>
          <p:nvPr>
            <p:ph sz="quarter" idx="1"/>
          </p:nvPr>
        </p:nvSpPr>
        <p:spPr>
          <a:xfrm>
            <a:off x="457200" y="838200"/>
            <a:ext cx="8229600" cy="838200"/>
          </a:xfrm>
        </p:spPr>
        <p:txBody>
          <a:bodyPr>
            <a:normAutofit fontScale="85000" lnSpcReduction="10000"/>
          </a:bodyPr>
          <a:lstStyle/>
          <a:p>
            <a:pPr>
              <a:lnSpc>
                <a:spcPct val="110000"/>
              </a:lnSpc>
            </a:pPr>
            <a:r>
              <a:rPr lang="en-US" sz="2400" dirty="0"/>
              <a:t>The following example demonstrate the relationship between a pointer variable and the character variable it is pointing to.</a:t>
            </a:r>
          </a:p>
        </p:txBody>
      </p:sp>
      <p:sp>
        <p:nvSpPr>
          <p:cNvPr id="7" name="Slide Number Placeholder 4"/>
          <p:cNvSpPr>
            <a:spLocks noGrp="1"/>
          </p:cNvSpPr>
          <p:nvPr>
            <p:ph type="sldNum" sz="quarter" idx="15"/>
          </p:nvPr>
        </p:nvSpPr>
        <p:spPr/>
        <p:txBody>
          <a:bodyPr/>
          <a:lstStyle/>
          <a:p>
            <a:fld id="{34C2780D-34A8-4CE4-B0A9-B9500A696779}" type="slidenum">
              <a:rPr lang="ar-SA"/>
              <a:pPr/>
              <a:t>5</a:t>
            </a:fld>
            <a:endParaRPr lang="en-US"/>
          </a:p>
        </p:txBody>
      </p:sp>
      <p:sp>
        <p:nvSpPr>
          <p:cNvPr id="273412" name="Text Box 4"/>
          <p:cNvSpPr txBox="1">
            <a:spLocks noChangeArrowheads="1"/>
          </p:cNvSpPr>
          <p:nvPr/>
        </p:nvSpPr>
        <p:spPr bwMode="auto">
          <a:xfrm>
            <a:off x="838200" y="1676400"/>
            <a:ext cx="7620000" cy="5091113"/>
          </a:xfrm>
          <a:prstGeom prst="rect">
            <a:avLst/>
          </a:prstGeom>
          <a:noFill/>
          <a:ln w="9525">
            <a:noFill/>
            <a:miter lim="800000"/>
            <a:headEnd/>
            <a:tailEnd/>
          </a:ln>
          <a:effectLst/>
        </p:spPr>
        <p:txBody>
          <a:bodyPr>
            <a:spAutoFit/>
          </a:bodyPr>
          <a:lstStyle/>
          <a:p>
            <a:pPr>
              <a:spcBef>
                <a:spcPct val="50000"/>
              </a:spcBef>
            </a:pPr>
            <a:r>
              <a:rPr lang="en-US" sz="1400" dirty="0">
                <a:solidFill>
                  <a:srgbClr val="0033CC"/>
                </a:solidFill>
              </a:rPr>
              <a:t>/* Shows the relationship between a pointer variable</a:t>
            </a:r>
          </a:p>
          <a:p>
            <a:pPr>
              <a:spcBef>
                <a:spcPct val="50000"/>
              </a:spcBef>
            </a:pPr>
            <a:r>
              <a:rPr lang="en-US" sz="1400" dirty="0">
                <a:solidFill>
                  <a:srgbClr val="0033CC"/>
                </a:solidFill>
              </a:rPr>
              <a:t>*  and the character variable it is pointing to */</a:t>
            </a:r>
          </a:p>
          <a:p>
            <a:pPr>
              <a:spcBef>
                <a:spcPct val="50000"/>
              </a:spcBef>
            </a:pPr>
            <a:r>
              <a:rPr lang="en-US" sz="1400" dirty="0">
                <a:solidFill>
                  <a:srgbClr val="0033CC"/>
                </a:solidFill>
              </a:rPr>
              <a:t>#include&lt;</a:t>
            </a:r>
            <a:r>
              <a:rPr lang="en-US" sz="1400" dirty="0" err="1">
                <a:solidFill>
                  <a:srgbClr val="0033CC"/>
                </a:solidFill>
              </a:rPr>
              <a:t>stdio.h</a:t>
            </a:r>
            <a:r>
              <a:rPr lang="en-US" sz="1400" dirty="0">
                <a:solidFill>
                  <a:srgbClr val="0033CC"/>
                </a:solidFill>
              </a:rPr>
              <a:t>&gt;</a:t>
            </a:r>
          </a:p>
          <a:p>
            <a:pPr>
              <a:spcBef>
                <a:spcPct val="50000"/>
              </a:spcBef>
            </a:pPr>
            <a:r>
              <a:rPr lang="en-US" sz="1400" dirty="0" err="1">
                <a:solidFill>
                  <a:srgbClr val="0033CC"/>
                </a:solidFill>
              </a:rPr>
              <a:t>int</a:t>
            </a:r>
            <a:r>
              <a:rPr lang="en-US" sz="1400" dirty="0">
                <a:solidFill>
                  <a:srgbClr val="0033CC"/>
                </a:solidFill>
              </a:rPr>
              <a:t> main(void) {</a:t>
            </a:r>
          </a:p>
          <a:p>
            <a:pPr>
              <a:spcBef>
                <a:spcPct val="50000"/>
              </a:spcBef>
            </a:pPr>
            <a:r>
              <a:rPr lang="en-US" sz="1400" dirty="0">
                <a:solidFill>
                  <a:srgbClr val="0033CC"/>
                </a:solidFill>
              </a:rPr>
              <a:t>    char g='z';</a:t>
            </a:r>
          </a:p>
          <a:p>
            <a:pPr>
              <a:spcBef>
                <a:spcPct val="50000"/>
              </a:spcBef>
            </a:pPr>
            <a:r>
              <a:rPr lang="en-US" sz="1400" dirty="0">
                <a:solidFill>
                  <a:srgbClr val="0033CC"/>
                </a:solidFill>
              </a:rPr>
              <a:t>    char c='a'; 	</a:t>
            </a:r>
          </a:p>
          <a:p>
            <a:pPr>
              <a:spcBef>
                <a:spcPct val="50000"/>
              </a:spcBef>
            </a:pPr>
            <a:r>
              <a:rPr lang="en-US" sz="1400" dirty="0">
                <a:solidFill>
                  <a:srgbClr val="0033CC"/>
                </a:solidFill>
              </a:rPr>
              <a:t>    char  *p;</a:t>
            </a:r>
          </a:p>
          <a:p>
            <a:pPr>
              <a:spcBef>
                <a:spcPct val="50000"/>
              </a:spcBef>
            </a:pPr>
            <a:r>
              <a:rPr lang="en-US" sz="1400" dirty="0">
                <a:solidFill>
                  <a:srgbClr val="0033CC"/>
                </a:solidFill>
              </a:rPr>
              <a:t>    p=&amp;c; 		</a:t>
            </a:r>
          </a:p>
          <a:p>
            <a:pPr>
              <a:spcBef>
                <a:spcPct val="50000"/>
              </a:spcBef>
            </a:pPr>
            <a:r>
              <a:rPr lang="en-US" sz="1400" dirty="0">
                <a:solidFill>
                  <a:srgbClr val="0033CC"/>
                </a:solidFill>
              </a:rPr>
              <a:t>    </a:t>
            </a:r>
            <a:r>
              <a:rPr lang="en-US" sz="1400" dirty="0" err="1">
                <a:solidFill>
                  <a:srgbClr val="0033CC"/>
                </a:solidFill>
              </a:rPr>
              <a:t>printf</a:t>
            </a:r>
            <a:r>
              <a:rPr lang="en-US" sz="1400" dirty="0">
                <a:solidFill>
                  <a:srgbClr val="0033CC"/>
                </a:solidFill>
              </a:rPr>
              <a:t>("%c\n",*p);	</a:t>
            </a:r>
          </a:p>
          <a:p>
            <a:pPr>
              <a:spcBef>
                <a:spcPct val="50000"/>
              </a:spcBef>
            </a:pPr>
            <a:r>
              <a:rPr lang="en-US" sz="1400" dirty="0">
                <a:solidFill>
                  <a:srgbClr val="0033CC"/>
                </a:solidFill>
              </a:rPr>
              <a:t>    p=&amp;g;		</a:t>
            </a:r>
          </a:p>
          <a:p>
            <a:pPr>
              <a:spcBef>
                <a:spcPct val="50000"/>
              </a:spcBef>
            </a:pPr>
            <a:r>
              <a:rPr lang="en-US" sz="1400" dirty="0">
                <a:solidFill>
                  <a:srgbClr val="0033CC"/>
                </a:solidFill>
              </a:rPr>
              <a:t>    </a:t>
            </a:r>
            <a:r>
              <a:rPr lang="en-US" sz="1400" dirty="0" err="1">
                <a:solidFill>
                  <a:srgbClr val="0033CC"/>
                </a:solidFill>
              </a:rPr>
              <a:t>printf</a:t>
            </a:r>
            <a:r>
              <a:rPr lang="en-US" sz="1400" dirty="0">
                <a:solidFill>
                  <a:srgbClr val="0033CC"/>
                </a:solidFill>
              </a:rPr>
              <a:t>("%c\n",*p);	</a:t>
            </a:r>
          </a:p>
          <a:p>
            <a:pPr>
              <a:spcBef>
                <a:spcPct val="50000"/>
              </a:spcBef>
            </a:pPr>
            <a:r>
              <a:rPr lang="en-US" sz="1400" dirty="0">
                <a:solidFill>
                  <a:srgbClr val="0033CC"/>
                </a:solidFill>
              </a:rPr>
              <a:t>    *p='K';</a:t>
            </a:r>
          </a:p>
          <a:p>
            <a:pPr>
              <a:spcBef>
                <a:spcPct val="50000"/>
              </a:spcBef>
            </a:pPr>
            <a:r>
              <a:rPr lang="en-US" sz="1400" dirty="0">
                <a:solidFill>
                  <a:srgbClr val="0033CC"/>
                </a:solidFill>
              </a:rPr>
              <a:t>    </a:t>
            </a:r>
            <a:r>
              <a:rPr lang="en-US" sz="1400" dirty="0" err="1">
                <a:solidFill>
                  <a:srgbClr val="0033CC"/>
                </a:solidFill>
              </a:rPr>
              <a:t>printf</a:t>
            </a:r>
            <a:r>
              <a:rPr lang="en-US" sz="1400" dirty="0">
                <a:solidFill>
                  <a:srgbClr val="0033CC"/>
                </a:solidFill>
              </a:rPr>
              <a:t>("%c\</a:t>
            </a:r>
            <a:r>
              <a:rPr lang="en-US" sz="1400" dirty="0" err="1">
                <a:solidFill>
                  <a:srgbClr val="0033CC"/>
                </a:solidFill>
              </a:rPr>
              <a:t>n",g</a:t>
            </a:r>
            <a:r>
              <a:rPr lang="en-US" sz="1400" dirty="0">
                <a:solidFill>
                  <a:srgbClr val="0033CC"/>
                </a:solidFill>
              </a:rPr>
              <a:t>); </a:t>
            </a:r>
          </a:p>
          <a:p>
            <a:pPr>
              <a:spcBef>
                <a:spcPct val="50000"/>
              </a:spcBef>
            </a:pPr>
            <a:r>
              <a:rPr lang="en-US" sz="1400" dirty="0">
                <a:solidFill>
                  <a:srgbClr val="0033CC"/>
                </a:solidFill>
              </a:rPr>
              <a:t>    system("pause");</a:t>
            </a:r>
          </a:p>
          <a:p>
            <a:pPr>
              <a:spcBef>
                <a:spcPct val="50000"/>
              </a:spcBef>
            </a:pPr>
            <a:r>
              <a:rPr lang="en-US" sz="1400" dirty="0">
                <a:solidFill>
                  <a:srgbClr val="0033CC"/>
                </a:solidFill>
              </a:rPr>
              <a:t>    return 0;</a:t>
            </a:r>
          </a:p>
          <a:p>
            <a:pPr>
              <a:spcBef>
                <a:spcPct val="50000"/>
              </a:spcBef>
            </a:pPr>
            <a:r>
              <a:rPr lang="en-US" sz="1400" dirty="0">
                <a:solidFill>
                  <a:srgbClr val="0033CC"/>
                </a:solidFill>
              </a:rPr>
              <a:t>}</a:t>
            </a:r>
          </a:p>
        </p:txBody>
      </p:sp>
      <p:pic>
        <p:nvPicPr>
          <p:cNvPr id="273413" name="Picture 5"/>
          <p:cNvPicPr>
            <a:picLocks noChangeAspect="1" noChangeArrowheads="1"/>
          </p:cNvPicPr>
          <p:nvPr/>
        </p:nvPicPr>
        <p:blipFill>
          <a:blip r:embed="rId3" cstate="print"/>
          <a:srcRect/>
          <a:stretch>
            <a:fillRect/>
          </a:stretch>
        </p:blipFill>
        <p:spPr bwMode="auto">
          <a:xfrm>
            <a:off x="4800600" y="4572000"/>
            <a:ext cx="3602038" cy="814388"/>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34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3" presetClass="entr" presetSubtype="16" fill="hold" grpId="0" nodeType="clickEffect">
                                  <p:stCondLst>
                                    <p:cond delay="0"/>
                                  </p:stCondLst>
                                  <p:childTnLst>
                                    <p:set>
                                      <p:cBhvr>
                                        <p:cTn id="10" dur="1" fill="hold">
                                          <p:stCondLst>
                                            <p:cond delay="0"/>
                                          </p:stCondLst>
                                        </p:cTn>
                                        <p:tgtEl>
                                          <p:spTgt spid="273412"/>
                                        </p:tgtEl>
                                        <p:attrNameLst>
                                          <p:attrName>style.visibility</p:attrName>
                                        </p:attrNameLst>
                                      </p:cBhvr>
                                      <p:to>
                                        <p:strVal val="visible"/>
                                      </p:to>
                                    </p:set>
                                    <p:anim calcmode="lin" valueType="num">
                                      <p:cBhvr>
                                        <p:cTn id="11" dur="500" fill="hold"/>
                                        <p:tgtEl>
                                          <p:spTgt spid="273412"/>
                                        </p:tgtEl>
                                        <p:attrNameLst>
                                          <p:attrName>ppt_w</p:attrName>
                                        </p:attrNameLst>
                                      </p:cBhvr>
                                      <p:tavLst>
                                        <p:tav tm="0">
                                          <p:val>
                                            <p:fltVal val="0"/>
                                          </p:val>
                                        </p:tav>
                                        <p:tav tm="100000">
                                          <p:val>
                                            <p:strVal val="#ppt_w"/>
                                          </p:val>
                                        </p:tav>
                                      </p:tavLst>
                                    </p:anim>
                                    <p:anim calcmode="lin" valueType="num">
                                      <p:cBhvr>
                                        <p:cTn id="12" dur="500" fill="hold"/>
                                        <p:tgtEl>
                                          <p:spTgt spid="273412"/>
                                        </p:tgtEl>
                                        <p:attrNameLst>
                                          <p:attrName>ppt_h</p:attrName>
                                        </p:attrNameLst>
                                      </p:cBhvr>
                                      <p:tavLst>
                                        <p:tav tm="0">
                                          <p:val>
                                            <p:fltVal val="0"/>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734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34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a:xfrm>
            <a:off x="457200" y="274638"/>
            <a:ext cx="8229600" cy="868362"/>
          </a:xfrm>
        </p:spPr>
        <p:txBody>
          <a:bodyPr/>
          <a:lstStyle/>
          <a:p>
            <a:r>
              <a:rPr lang="en-US"/>
              <a:t>Functions returning multiple results</a:t>
            </a:r>
          </a:p>
        </p:txBody>
      </p:sp>
      <p:sp>
        <p:nvSpPr>
          <p:cNvPr id="363523" name="Rectangle 3"/>
          <p:cNvSpPr>
            <a:spLocks noGrp="1" noChangeArrowheads="1"/>
          </p:cNvSpPr>
          <p:nvPr>
            <p:ph sz="quarter" idx="1"/>
          </p:nvPr>
        </p:nvSpPr>
        <p:spPr>
          <a:xfrm>
            <a:off x="457200" y="1341438"/>
            <a:ext cx="8229600" cy="4906962"/>
          </a:xfrm>
        </p:spPr>
        <p:txBody>
          <a:bodyPr>
            <a:normAutofit fontScale="92500" lnSpcReduction="10000"/>
          </a:bodyPr>
          <a:lstStyle/>
          <a:p>
            <a:pPr>
              <a:lnSpc>
                <a:spcPct val="110000"/>
              </a:lnSpc>
            </a:pPr>
            <a:r>
              <a:rPr lang="en-US" sz="2800" dirty="0" smtClean="0"/>
              <a:t>The </a:t>
            </a:r>
            <a:r>
              <a:rPr lang="en-US" sz="2800" dirty="0"/>
              <a:t>ability to indirectly access a variable is the key to writing functions that return multiple results.</a:t>
            </a:r>
          </a:p>
          <a:p>
            <a:pPr>
              <a:lnSpc>
                <a:spcPct val="110000"/>
              </a:lnSpc>
            </a:pPr>
            <a:r>
              <a:rPr lang="en-US" sz="2800" dirty="0">
                <a:solidFill>
                  <a:srgbClr val="FF0000"/>
                </a:solidFill>
              </a:rPr>
              <a:t>We declare such functions to have pointer variables as their formal parameters</a:t>
            </a:r>
            <a:r>
              <a:rPr lang="en-US" sz="2800" dirty="0"/>
              <a:t>.</a:t>
            </a:r>
          </a:p>
          <a:p>
            <a:pPr>
              <a:lnSpc>
                <a:spcPct val="110000"/>
              </a:lnSpc>
            </a:pPr>
            <a:r>
              <a:rPr lang="en-US" sz="2800" dirty="0"/>
              <a:t>From the calling function, instead of passing values of variables as actual arguments, </a:t>
            </a:r>
            <a:r>
              <a:rPr lang="en-US" sz="2800" dirty="0">
                <a:solidFill>
                  <a:srgbClr val="FF0000"/>
                </a:solidFill>
              </a:rPr>
              <a:t>we pass addresses of these variables</a:t>
            </a:r>
            <a:r>
              <a:rPr lang="en-US" sz="2800" dirty="0"/>
              <a:t>.</a:t>
            </a:r>
          </a:p>
          <a:p>
            <a:pPr>
              <a:lnSpc>
                <a:spcPct val="110000"/>
              </a:lnSpc>
            </a:pPr>
            <a:r>
              <a:rPr lang="en-US" sz="2800" dirty="0"/>
              <a:t>This will allow the function to indirectly manipulate the variables of the calling function – thus achieving the desired effect.</a:t>
            </a:r>
          </a:p>
        </p:txBody>
      </p:sp>
      <p:sp>
        <p:nvSpPr>
          <p:cNvPr id="5" name="Slide Number Placeholder 4"/>
          <p:cNvSpPr>
            <a:spLocks noGrp="1"/>
          </p:cNvSpPr>
          <p:nvPr>
            <p:ph type="sldNum" sz="quarter" idx="15"/>
          </p:nvPr>
        </p:nvSpPr>
        <p:spPr/>
        <p:txBody>
          <a:bodyPr/>
          <a:lstStyle/>
          <a:p>
            <a:fld id="{E1EC9A66-5838-4E08-BFA9-403DB5A73ACF}" type="slidenum">
              <a:rPr lang="ar-SA"/>
              <a:pPr/>
              <a:t>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635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635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635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6352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4" name="Rectangle 2"/>
          <p:cNvSpPr>
            <a:spLocks noGrp="1" noChangeArrowheads="1"/>
          </p:cNvSpPr>
          <p:nvPr>
            <p:ph type="title"/>
          </p:nvPr>
        </p:nvSpPr>
        <p:spPr>
          <a:xfrm>
            <a:off x="457200" y="274638"/>
            <a:ext cx="8229600" cy="563562"/>
          </a:xfrm>
        </p:spPr>
        <p:txBody>
          <a:bodyPr>
            <a:normAutofit fontScale="90000"/>
          </a:bodyPr>
          <a:lstStyle/>
          <a:p>
            <a:r>
              <a:rPr lang="en-US" sz="3600"/>
              <a:t>Example 2:</a:t>
            </a:r>
          </a:p>
        </p:txBody>
      </p:sp>
      <p:sp>
        <p:nvSpPr>
          <p:cNvPr id="7" name="Slide Number Placeholder 4"/>
          <p:cNvSpPr>
            <a:spLocks noGrp="1"/>
          </p:cNvSpPr>
          <p:nvPr>
            <p:ph type="sldNum" sz="quarter" idx="15"/>
          </p:nvPr>
        </p:nvSpPr>
        <p:spPr/>
        <p:txBody>
          <a:bodyPr/>
          <a:lstStyle/>
          <a:p>
            <a:fld id="{DEFF5E58-8AB1-4A76-9127-0C4B74E38194}" type="slidenum">
              <a:rPr lang="ar-SA"/>
              <a:pPr/>
              <a:t>7</a:t>
            </a:fld>
            <a:endParaRPr lang="en-US"/>
          </a:p>
        </p:txBody>
      </p:sp>
      <p:sp>
        <p:nvSpPr>
          <p:cNvPr id="361476" name="Text Box 4"/>
          <p:cNvSpPr txBox="1">
            <a:spLocks noChangeArrowheads="1"/>
          </p:cNvSpPr>
          <p:nvPr/>
        </p:nvSpPr>
        <p:spPr bwMode="auto">
          <a:xfrm>
            <a:off x="152400" y="838200"/>
            <a:ext cx="4267200" cy="6143625"/>
          </a:xfrm>
          <a:prstGeom prst="rect">
            <a:avLst/>
          </a:prstGeom>
          <a:noFill/>
          <a:ln w="9525">
            <a:solidFill>
              <a:schemeClr val="tx1"/>
            </a:solidFill>
            <a:miter lim="800000"/>
            <a:headEnd/>
            <a:tailEnd/>
          </a:ln>
          <a:effectLst/>
        </p:spPr>
        <p:txBody>
          <a:bodyPr>
            <a:spAutoFit/>
          </a:bodyPr>
          <a:lstStyle/>
          <a:p>
            <a:r>
              <a:rPr lang="en-US"/>
              <a:t>/* shows how function can return multiple results */</a:t>
            </a:r>
          </a:p>
          <a:p>
            <a:r>
              <a:rPr lang="en-US"/>
              <a:t>#include &lt;stdio.h&gt;</a:t>
            </a:r>
          </a:p>
          <a:p>
            <a:r>
              <a:rPr lang="en-US"/>
              <a:t>void test1(int m, int n);</a:t>
            </a:r>
          </a:p>
          <a:p>
            <a:r>
              <a:rPr lang="en-US"/>
              <a:t>void test2(int *m, int *n);</a:t>
            </a:r>
          </a:p>
          <a:p>
            <a:r>
              <a:rPr lang="en-US"/>
              <a:t>void test3(int a, int *b);</a:t>
            </a:r>
          </a:p>
          <a:p>
            <a:r>
              <a:rPr lang="en-US"/>
              <a:t>int main(void) {</a:t>
            </a:r>
          </a:p>
          <a:p>
            <a:r>
              <a:rPr lang="en-US"/>
              <a:t>    int a=10, b=16;</a:t>
            </a:r>
          </a:p>
          <a:p>
            <a:r>
              <a:rPr lang="en-US"/>
              <a:t>    printf("a=%d,  b=%d\n",a,b);</a:t>
            </a:r>
          </a:p>
          <a:p>
            <a:r>
              <a:rPr lang="en-US"/>
              <a:t>    test1(a,b);</a:t>
            </a:r>
          </a:p>
          <a:p>
            <a:r>
              <a:rPr lang="en-US"/>
              <a:t>    printf("a=%d, b=%d\n",a,b);</a:t>
            </a:r>
          </a:p>
          <a:p>
            <a:r>
              <a:rPr lang="en-US"/>
              <a:t>    test2(&amp;a,&amp;b);</a:t>
            </a:r>
          </a:p>
          <a:p>
            <a:r>
              <a:rPr lang="en-US"/>
              <a:t>    printf("a=%d, b=%d\n",a,b);</a:t>
            </a:r>
          </a:p>
          <a:p>
            <a:r>
              <a:rPr lang="en-US"/>
              <a:t>    test3(a,&amp;b);</a:t>
            </a:r>
          </a:p>
          <a:p>
            <a:r>
              <a:rPr lang="en-US"/>
              <a:t>    printf("a=%d, b=%d\n",a,b);</a:t>
            </a:r>
          </a:p>
          <a:p>
            <a:r>
              <a:rPr lang="en-US"/>
              <a:t>    system("pause");</a:t>
            </a:r>
          </a:p>
          <a:p>
            <a:r>
              <a:rPr lang="en-US"/>
              <a:t>    return 0;</a:t>
            </a:r>
          </a:p>
          <a:p>
            <a:r>
              <a:rPr lang="en-US"/>
              <a:t>}</a:t>
            </a:r>
          </a:p>
        </p:txBody>
      </p:sp>
      <p:sp>
        <p:nvSpPr>
          <p:cNvPr id="361479" name="Text Box 7"/>
          <p:cNvSpPr txBox="1">
            <a:spLocks noChangeArrowheads="1"/>
          </p:cNvSpPr>
          <p:nvPr/>
        </p:nvSpPr>
        <p:spPr bwMode="auto">
          <a:xfrm>
            <a:off x="4648200" y="914400"/>
            <a:ext cx="3581400" cy="3946525"/>
          </a:xfrm>
          <a:prstGeom prst="rect">
            <a:avLst/>
          </a:prstGeom>
          <a:noFill/>
          <a:ln w="9525">
            <a:solidFill>
              <a:schemeClr val="tx1"/>
            </a:solidFill>
            <a:miter lim="800000"/>
            <a:headEnd/>
            <a:tailEnd/>
          </a:ln>
          <a:effectLst/>
        </p:spPr>
        <p:txBody>
          <a:bodyPr>
            <a:spAutoFit/>
          </a:bodyPr>
          <a:lstStyle/>
          <a:p>
            <a:r>
              <a:rPr lang="en-US"/>
              <a:t>void test1(int m, int n) {</a:t>
            </a:r>
          </a:p>
          <a:p>
            <a:r>
              <a:rPr lang="en-US"/>
              <a:t>   m=5;</a:t>
            </a:r>
          </a:p>
          <a:p>
            <a:r>
              <a:rPr lang="en-US"/>
              <a:t>   n=24; </a:t>
            </a:r>
          </a:p>
          <a:p>
            <a:r>
              <a:rPr lang="en-US"/>
              <a:t>}</a:t>
            </a:r>
          </a:p>
          <a:p>
            <a:endParaRPr lang="en-US"/>
          </a:p>
          <a:p>
            <a:r>
              <a:rPr lang="en-US"/>
              <a:t>void test2(int *m, int *n) {</a:t>
            </a:r>
          </a:p>
          <a:p>
            <a:r>
              <a:rPr lang="en-US"/>
              <a:t>   *m=5;</a:t>
            </a:r>
          </a:p>
          <a:p>
            <a:r>
              <a:rPr lang="en-US"/>
              <a:t>   *n=24;</a:t>
            </a:r>
          </a:p>
          <a:p>
            <a:r>
              <a:rPr lang="en-US"/>
              <a:t>}</a:t>
            </a:r>
          </a:p>
          <a:p>
            <a:endParaRPr lang="en-US"/>
          </a:p>
          <a:p>
            <a:r>
              <a:rPr lang="en-US"/>
              <a:t>void test3(int a, int *b) {</a:t>
            </a:r>
          </a:p>
          <a:p>
            <a:r>
              <a:rPr lang="en-US"/>
              <a:t>   a=38;</a:t>
            </a:r>
          </a:p>
          <a:p>
            <a:r>
              <a:rPr lang="en-US"/>
              <a:t>   *b=57;</a:t>
            </a:r>
          </a:p>
          <a:p>
            <a:r>
              <a:rPr lang="en-US"/>
              <a:t>}</a:t>
            </a:r>
          </a:p>
        </p:txBody>
      </p:sp>
      <p:pic>
        <p:nvPicPr>
          <p:cNvPr id="361480" name="Picture 8"/>
          <p:cNvPicPr>
            <a:picLocks noChangeAspect="1" noChangeArrowheads="1"/>
          </p:cNvPicPr>
          <p:nvPr/>
        </p:nvPicPr>
        <p:blipFill>
          <a:blip r:embed="rId3" cstate="print"/>
          <a:srcRect/>
          <a:stretch>
            <a:fillRect/>
          </a:stretch>
        </p:blipFill>
        <p:spPr bwMode="auto">
          <a:xfrm>
            <a:off x="4475162" y="5105400"/>
            <a:ext cx="3602038" cy="985838"/>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61476"/>
                                        </p:tgtEl>
                                        <p:attrNameLst>
                                          <p:attrName>style.visibility</p:attrName>
                                        </p:attrNameLst>
                                      </p:cBhvr>
                                      <p:to>
                                        <p:strVal val="visible"/>
                                      </p:to>
                                    </p:set>
                                    <p:anim calcmode="lin" valueType="num">
                                      <p:cBhvr>
                                        <p:cTn id="7" dur="500" fill="hold"/>
                                        <p:tgtEl>
                                          <p:spTgt spid="361476"/>
                                        </p:tgtEl>
                                        <p:attrNameLst>
                                          <p:attrName>ppt_w</p:attrName>
                                        </p:attrNameLst>
                                      </p:cBhvr>
                                      <p:tavLst>
                                        <p:tav tm="0">
                                          <p:val>
                                            <p:fltVal val="0"/>
                                          </p:val>
                                        </p:tav>
                                        <p:tav tm="100000">
                                          <p:val>
                                            <p:strVal val="#ppt_w"/>
                                          </p:val>
                                        </p:tav>
                                      </p:tavLst>
                                    </p:anim>
                                    <p:anim calcmode="lin" valueType="num">
                                      <p:cBhvr>
                                        <p:cTn id="8" dur="500" fill="hold"/>
                                        <p:tgtEl>
                                          <p:spTgt spid="361476"/>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61479"/>
                                        </p:tgtEl>
                                        <p:attrNameLst>
                                          <p:attrName>style.visibility</p:attrName>
                                        </p:attrNameLst>
                                      </p:cBhvr>
                                      <p:to>
                                        <p:strVal val="visible"/>
                                      </p:to>
                                    </p:set>
                                    <p:anim calcmode="lin" valueType="num">
                                      <p:cBhvr>
                                        <p:cTn id="13" dur="500" fill="hold"/>
                                        <p:tgtEl>
                                          <p:spTgt spid="361479"/>
                                        </p:tgtEl>
                                        <p:attrNameLst>
                                          <p:attrName>ppt_w</p:attrName>
                                        </p:attrNameLst>
                                      </p:cBhvr>
                                      <p:tavLst>
                                        <p:tav tm="0">
                                          <p:val>
                                            <p:fltVal val="0"/>
                                          </p:val>
                                        </p:tav>
                                        <p:tav tm="100000">
                                          <p:val>
                                            <p:strVal val="#ppt_w"/>
                                          </p:val>
                                        </p:tav>
                                      </p:tavLst>
                                    </p:anim>
                                    <p:anim calcmode="lin" valueType="num">
                                      <p:cBhvr>
                                        <p:cTn id="14" dur="500" fill="hold"/>
                                        <p:tgtEl>
                                          <p:spTgt spid="361479"/>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361480"/>
                                        </p:tgtEl>
                                        <p:attrNameLst>
                                          <p:attrName>style.visibility</p:attrName>
                                        </p:attrNameLst>
                                      </p:cBhvr>
                                      <p:to>
                                        <p:strVal val="visible"/>
                                      </p:to>
                                    </p:set>
                                    <p:anim calcmode="lin" valueType="num">
                                      <p:cBhvr>
                                        <p:cTn id="19" dur="500" fill="hold"/>
                                        <p:tgtEl>
                                          <p:spTgt spid="361480"/>
                                        </p:tgtEl>
                                        <p:attrNameLst>
                                          <p:attrName>ppt_w</p:attrName>
                                        </p:attrNameLst>
                                      </p:cBhvr>
                                      <p:tavLst>
                                        <p:tav tm="0">
                                          <p:val>
                                            <p:fltVal val="0"/>
                                          </p:val>
                                        </p:tav>
                                        <p:tav tm="100000">
                                          <p:val>
                                            <p:strVal val="#ppt_w"/>
                                          </p:val>
                                        </p:tav>
                                      </p:tavLst>
                                    </p:anim>
                                    <p:anim calcmode="lin" valueType="num">
                                      <p:cBhvr>
                                        <p:cTn id="20" dur="500" fill="hold"/>
                                        <p:tgtEl>
                                          <p:spTgt spid="36148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1476" grpId="0" animBg="1"/>
      <p:bldP spid="36147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a:xfrm>
            <a:off x="457200" y="274638"/>
            <a:ext cx="8229600" cy="411162"/>
          </a:xfrm>
        </p:spPr>
        <p:txBody>
          <a:bodyPr>
            <a:normAutofit fontScale="90000"/>
          </a:bodyPr>
          <a:lstStyle/>
          <a:p>
            <a:r>
              <a:rPr lang="en-US" sz="3600"/>
              <a:t>Triple use for Asterisk (*)</a:t>
            </a:r>
          </a:p>
        </p:txBody>
      </p:sp>
      <p:sp>
        <p:nvSpPr>
          <p:cNvPr id="367619" name="Rectangle 3"/>
          <p:cNvSpPr>
            <a:spLocks noGrp="1" noChangeArrowheads="1"/>
          </p:cNvSpPr>
          <p:nvPr>
            <p:ph sz="quarter" idx="1"/>
          </p:nvPr>
        </p:nvSpPr>
        <p:spPr>
          <a:xfrm>
            <a:off x="457200" y="838200"/>
            <a:ext cx="8229600" cy="5715000"/>
          </a:xfrm>
        </p:spPr>
        <p:txBody>
          <a:bodyPr>
            <a:normAutofit lnSpcReduction="10000"/>
          </a:bodyPr>
          <a:lstStyle/>
          <a:p>
            <a:pPr>
              <a:lnSpc>
                <a:spcPct val="90000"/>
              </a:lnSpc>
            </a:pPr>
            <a:r>
              <a:rPr lang="en-US" sz="2400" dirty="0"/>
              <a:t>We have now seen three distinct meanings of the symbol </a:t>
            </a:r>
            <a:r>
              <a:rPr lang="en-US" sz="2400" dirty="0">
                <a:solidFill>
                  <a:srgbClr val="FF0000"/>
                </a:solidFill>
              </a:rPr>
              <a:t>*</a:t>
            </a:r>
            <a:r>
              <a:rPr lang="en-US" sz="2400" dirty="0"/>
              <a:t>.</a:t>
            </a:r>
          </a:p>
          <a:p>
            <a:pPr>
              <a:lnSpc>
                <a:spcPct val="90000"/>
              </a:lnSpc>
            </a:pPr>
            <a:r>
              <a:rPr lang="en-US" sz="2400" dirty="0"/>
              <a:t>As </a:t>
            </a:r>
            <a:r>
              <a:rPr lang="en-US" sz="2400" dirty="0">
                <a:solidFill>
                  <a:srgbClr val="FF0000"/>
                </a:solidFill>
              </a:rPr>
              <a:t>Multiplication operator</a:t>
            </a:r>
            <a:r>
              <a:rPr lang="en-US" sz="2400" dirty="0"/>
              <a:t>: x * y =&gt; x times y</a:t>
            </a:r>
          </a:p>
          <a:p>
            <a:pPr>
              <a:lnSpc>
                <a:spcPct val="90000"/>
              </a:lnSpc>
            </a:pPr>
            <a:r>
              <a:rPr lang="en-US" sz="2400" dirty="0"/>
              <a:t>In declaration</a:t>
            </a:r>
          </a:p>
          <a:p>
            <a:pPr lvl="1">
              <a:lnSpc>
                <a:spcPct val="90000"/>
              </a:lnSpc>
            </a:pPr>
            <a:r>
              <a:rPr lang="en-US" sz="2400" dirty="0"/>
              <a:t>* tells the compiler that a new variable is to be a </a:t>
            </a:r>
            <a:r>
              <a:rPr lang="en-US" sz="2400" dirty="0">
                <a:solidFill>
                  <a:srgbClr val="FF0000"/>
                </a:solidFill>
              </a:rPr>
              <a:t>pointer</a:t>
            </a:r>
            <a:r>
              <a:rPr lang="en-US" sz="2400" dirty="0"/>
              <a:t> (read as “pointer to”)</a:t>
            </a:r>
          </a:p>
          <a:p>
            <a:pPr lvl="1">
              <a:lnSpc>
                <a:spcPct val="90000"/>
              </a:lnSpc>
            </a:pPr>
            <a:r>
              <a:rPr lang="en-US" sz="2400" dirty="0"/>
              <a:t>Thus, in this case, it is a part of the name of the </a:t>
            </a:r>
            <a:r>
              <a:rPr lang="en-US" sz="2400" dirty="0">
                <a:solidFill>
                  <a:srgbClr val="0033CC"/>
                </a:solidFill>
              </a:rPr>
              <a:t>type </a:t>
            </a:r>
            <a:r>
              <a:rPr lang="en-US" sz="2400" dirty="0"/>
              <a:t>of the variable.</a:t>
            </a:r>
          </a:p>
          <a:p>
            <a:pPr>
              <a:lnSpc>
                <a:spcPct val="90000"/>
              </a:lnSpc>
            </a:pPr>
            <a:r>
              <a:rPr lang="en-US" sz="2400" dirty="0"/>
              <a:t>As </a:t>
            </a:r>
            <a:r>
              <a:rPr lang="en-US" sz="2400" dirty="0">
                <a:solidFill>
                  <a:srgbClr val="FF0000"/>
                </a:solidFill>
              </a:rPr>
              <a:t>unary indirection operator </a:t>
            </a:r>
            <a:r>
              <a:rPr lang="en-US" sz="2400" dirty="0"/>
              <a:t>:  </a:t>
            </a:r>
          </a:p>
          <a:p>
            <a:pPr lvl="1">
              <a:lnSpc>
                <a:spcPct val="90000"/>
              </a:lnSpc>
            </a:pPr>
            <a:r>
              <a:rPr lang="en-US" sz="2400" dirty="0"/>
              <a:t>It provides the content of the memory location specified by a pointer. It mean “follow the pointer”. </a:t>
            </a:r>
          </a:p>
          <a:p>
            <a:pPr lvl="1">
              <a:lnSpc>
                <a:spcPct val="90000"/>
              </a:lnSpc>
            </a:pPr>
            <a:r>
              <a:rPr lang="en-US" sz="2400" dirty="0"/>
              <a:t>It can also stand on the left side of an assignment.</a:t>
            </a:r>
          </a:p>
          <a:p>
            <a:pPr lvl="1">
              <a:lnSpc>
                <a:spcPct val="90000"/>
              </a:lnSpc>
            </a:pPr>
            <a:r>
              <a:rPr lang="en-US" sz="2400" dirty="0">
                <a:cs typeface="Courier New" pitchFamily="49" charset="0"/>
              </a:rPr>
              <a:t>Here the type depends on the variable being pointed </a:t>
            </a:r>
            <a:r>
              <a:rPr lang="en-US" sz="2400" dirty="0">
                <a:latin typeface="Courier New"/>
                <a:cs typeface="Courier New" pitchFamily="49" charset="0"/>
              </a:rPr>
              <a:t>–</a:t>
            </a:r>
            <a:r>
              <a:rPr lang="en-US" sz="2400" dirty="0">
                <a:cs typeface="Courier New" pitchFamily="49" charset="0"/>
              </a:rPr>
              <a:t> char in the above case.</a:t>
            </a:r>
          </a:p>
          <a:p>
            <a:pPr lvl="1">
              <a:lnSpc>
                <a:spcPct val="90000"/>
              </a:lnSpc>
            </a:pPr>
            <a:r>
              <a:rPr lang="en-US" sz="2400" dirty="0">
                <a:cs typeface="Courier New" pitchFamily="49" charset="0"/>
              </a:rPr>
              <a:t>It is a common mistake by students to interpret the above as a pointer type.</a:t>
            </a:r>
          </a:p>
        </p:txBody>
      </p:sp>
      <p:sp>
        <p:nvSpPr>
          <p:cNvPr id="8" name="Slide Number Placeholder 4"/>
          <p:cNvSpPr>
            <a:spLocks noGrp="1"/>
          </p:cNvSpPr>
          <p:nvPr>
            <p:ph type="sldNum" sz="quarter" idx="15"/>
          </p:nvPr>
        </p:nvSpPr>
        <p:spPr/>
        <p:txBody>
          <a:bodyPr/>
          <a:lstStyle/>
          <a:p>
            <a:fld id="{8CFE5FF2-601D-465B-B871-565AF12D2170}" type="slidenum">
              <a:rPr lang="ar-SA"/>
              <a:pPr/>
              <a:t>8</a:t>
            </a:fld>
            <a:endParaRPr lang="en-US"/>
          </a:p>
        </p:txBody>
      </p:sp>
      <p:sp>
        <p:nvSpPr>
          <p:cNvPr id="367620" name="Text Box 4"/>
          <p:cNvSpPr txBox="1">
            <a:spLocks noChangeArrowheads="1"/>
          </p:cNvSpPr>
          <p:nvPr/>
        </p:nvSpPr>
        <p:spPr bwMode="auto">
          <a:xfrm>
            <a:off x="2918054" y="1845583"/>
            <a:ext cx="1338262" cy="396875"/>
          </a:xfrm>
          <a:prstGeom prst="rect">
            <a:avLst/>
          </a:prstGeom>
          <a:solidFill>
            <a:srgbClr val="C0C0C0"/>
          </a:solidFill>
          <a:ln w="9525">
            <a:noFill/>
            <a:miter lim="800000"/>
            <a:headEnd/>
            <a:tailEnd/>
          </a:ln>
          <a:effectLst/>
        </p:spPr>
        <p:txBody>
          <a:bodyPr>
            <a:spAutoFit/>
          </a:bodyPr>
          <a:lstStyle/>
          <a:p>
            <a:pPr>
              <a:spcBef>
                <a:spcPct val="50000"/>
              </a:spcBef>
            </a:pPr>
            <a:r>
              <a:rPr lang="en-US" sz="2000">
                <a:latin typeface="Tahoma" pitchFamily="34" charset="0"/>
                <a:cs typeface="Tahoma" pitchFamily="34" charset="0"/>
              </a:rPr>
              <a:t>int * p</a:t>
            </a:r>
          </a:p>
        </p:txBody>
      </p:sp>
      <p:sp>
        <p:nvSpPr>
          <p:cNvPr id="367621" name="Text Box 5"/>
          <p:cNvSpPr txBox="1">
            <a:spLocks noChangeArrowheads="1"/>
          </p:cNvSpPr>
          <p:nvPr/>
        </p:nvSpPr>
        <p:spPr bwMode="auto">
          <a:xfrm>
            <a:off x="5279562" y="3530598"/>
            <a:ext cx="1447800" cy="396875"/>
          </a:xfrm>
          <a:prstGeom prst="rect">
            <a:avLst/>
          </a:prstGeom>
          <a:solidFill>
            <a:srgbClr val="C0C0C0"/>
          </a:solidFill>
          <a:ln w="9525">
            <a:noFill/>
            <a:miter lim="800000"/>
            <a:headEnd/>
            <a:tailEnd/>
          </a:ln>
          <a:effectLst/>
        </p:spPr>
        <p:txBody>
          <a:bodyPr>
            <a:spAutoFit/>
          </a:bodyPr>
          <a:lstStyle/>
          <a:p>
            <a:pPr>
              <a:spcBef>
                <a:spcPct val="50000"/>
              </a:spcBef>
            </a:pPr>
            <a:r>
              <a:rPr lang="en-US" sz="2000">
                <a:latin typeface="Tahoma" pitchFamily="34" charset="0"/>
                <a:cs typeface="Tahoma" pitchFamily="34" charset="0"/>
              </a:rPr>
              <a:t>x = * p</a:t>
            </a:r>
          </a:p>
        </p:txBody>
      </p:sp>
      <p:sp>
        <p:nvSpPr>
          <p:cNvPr id="367622" name="Text Box 6"/>
          <p:cNvSpPr txBox="1">
            <a:spLocks noChangeArrowheads="1"/>
          </p:cNvSpPr>
          <p:nvPr/>
        </p:nvSpPr>
        <p:spPr bwMode="auto">
          <a:xfrm>
            <a:off x="7888506" y="4572000"/>
            <a:ext cx="1447800" cy="396875"/>
          </a:xfrm>
          <a:prstGeom prst="rect">
            <a:avLst/>
          </a:prstGeom>
          <a:solidFill>
            <a:srgbClr val="C0C0C0"/>
          </a:solidFill>
          <a:ln w="9525">
            <a:noFill/>
            <a:miter lim="800000"/>
            <a:headEnd/>
            <a:tailEnd/>
          </a:ln>
          <a:effectLst/>
        </p:spPr>
        <p:txBody>
          <a:bodyPr>
            <a:spAutoFit/>
          </a:bodyPr>
          <a:lstStyle/>
          <a:p>
            <a:pPr>
              <a:spcBef>
                <a:spcPct val="50000"/>
              </a:spcBef>
            </a:pPr>
            <a:r>
              <a:rPr lang="en-US" sz="2000">
                <a:latin typeface="Tahoma" pitchFamily="34" charset="0"/>
                <a:cs typeface="Tahoma" pitchFamily="34" charset="0"/>
              </a:rPr>
              <a:t>* p = ‘K’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76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676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67619">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67619">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67619">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6762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67619">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67619">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67619">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67619">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67619">
                                            <p:txEl>
                                              <p:pRg st="9" end="9"/>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6762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676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7619" grpId="0" uiExpand="1" build="p"/>
      <p:bldP spid="367620" grpId="0" animBg="1"/>
      <p:bldP spid="367621" grpId="0" animBg="1"/>
      <p:bldP spid="36762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6" name="Rectangle 2"/>
          <p:cNvSpPr>
            <a:spLocks noGrp="1" noChangeArrowheads="1"/>
          </p:cNvSpPr>
          <p:nvPr>
            <p:ph type="title"/>
          </p:nvPr>
        </p:nvSpPr>
        <p:spPr>
          <a:xfrm>
            <a:off x="457200" y="274638"/>
            <a:ext cx="8229600" cy="563562"/>
          </a:xfrm>
        </p:spPr>
        <p:txBody>
          <a:bodyPr>
            <a:normAutofit fontScale="90000"/>
          </a:bodyPr>
          <a:lstStyle/>
          <a:p>
            <a:r>
              <a:rPr lang="en-US" sz="3600"/>
              <a:t>Example 3:</a:t>
            </a:r>
          </a:p>
        </p:txBody>
      </p:sp>
      <p:sp>
        <p:nvSpPr>
          <p:cNvPr id="5" name="Slide Number Placeholder 4"/>
          <p:cNvSpPr>
            <a:spLocks noGrp="1"/>
          </p:cNvSpPr>
          <p:nvPr>
            <p:ph type="sldNum" sz="quarter" idx="15"/>
          </p:nvPr>
        </p:nvSpPr>
        <p:spPr/>
        <p:txBody>
          <a:bodyPr/>
          <a:lstStyle/>
          <a:p>
            <a:fld id="{75041D2D-6391-409D-A3AA-109D53C1B1E3}" type="slidenum">
              <a:rPr lang="ar-SA"/>
              <a:pPr/>
              <a:t>9</a:t>
            </a:fld>
            <a:endParaRPr lang="en-US"/>
          </a:p>
        </p:txBody>
      </p:sp>
      <p:sp>
        <p:nvSpPr>
          <p:cNvPr id="369667" name="Text Box 3"/>
          <p:cNvSpPr txBox="1">
            <a:spLocks noChangeArrowheads="1"/>
          </p:cNvSpPr>
          <p:nvPr/>
        </p:nvSpPr>
        <p:spPr bwMode="auto">
          <a:xfrm>
            <a:off x="152400" y="838200"/>
            <a:ext cx="8610600" cy="4770537"/>
          </a:xfrm>
          <a:prstGeom prst="rect">
            <a:avLst/>
          </a:prstGeom>
          <a:noFill/>
          <a:ln w="9525">
            <a:solidFill>
              <a:schemeClr val="tx1"/>
            </a:solidFill>
            <a:miter lim="800000"/>
            <a:headEnd/>
            <a:tailEnd/>
          </a:ln>
          <a:effectLst/>
        </p:spPr>
        <p:txBody>
          <a:bodyPr>
            <a:spAutoFit/>
          </a:bodyPr>
          <a:lstStyle/>
          <a:p>
            <a:r>
              <a:rPr lang="en-US" dirty="0"/>
              <a:t>/* </a:t>
            </a:r>
            <a:r>
              <a:rPr lang="en-US" dirty="0">
                <a:solidFill>
                  <a:srgbClr val="0033CC"/>
                </a:solidFill>
              </a:rPr>
              <a:t>computes the area and circumference of a circle, given its radius</a:t>
            </a:r>
            <a:r>
              <a:rPr lang="en-US" dirty="0"/>
              <a:t> */</a:t>
            </a:r>
          </a:p>
          <a:p>
            <a:r>
              <a:rPr lang="en-US" dirty="0"/>
              <a:t>#include &lt;</a:t>
            </a:r>
            <a:r>
              <a:rPr lang="en-US" dirty="0" err="1"/>
              <a:t>stdio.h</a:t>
            </a:r>
            <a:r>
              <a:rPr lang="en-US" dirty="0"/>
              <a:t>&gt;</a:t>
            </a:r>
          </a:p>
          <a:p>
            <a:endParaRPr lang="en-US" sz="800" dirty="0"/>
          </a:p>
          <a:p>
            <a:r>
              <a:rPr lang="en-US" dirty="0"/>
              <a:t>void </a:t>
            </a:r>
            <a:r>
              <a:rPr lang="en-US" dirty="0" err="1"/>
              <a:t>area_circum</a:t>
            </a:r>
            <a:r>
              <a:rPr lang="en-US" dirty="0"/>
              <a:t> (double radius, double </a:t>
            </a:r>
            <a:r>
              <a:rPr lang="en-US" dirty="0">
                <a:solidFill>
                  <a:srgbClr val="FF0000"/>
                </a:solidFill>
              </a:rPr>
              <a:t>*</a:t>
            </a:r>
            <a:r>
              <a:rPr lang="en-US" dirty="0"/>
              <a:t>area, double </a:t>
            </a:r>
            <a:r>
              <a:rPr lang="en-US" dirty="0">
                <a:solidFill>
                  <a:srgbClr val="FF0000"/>
                </a:solidFill>
              </a:rPr>
              <a:t>*</a:t>
            </a:r>
            <a:r>
              <a:rPr lang="en-US" dirty="0" err="1"/>
              <a:t>circum</a:t>
            </a:r>
            <a:r>
              <a:rPr lang="en-US" dirty="0" smtClean="0"/>
              <a:t>);</a:t>
            </a:r>
            <a:endParaRPr lang="en-US" sz="800" dirty="0"/>
          </a:p>
          <a:p>
            <a:r>
              <a:rPr lang="en-US" dirty="0" err="1"/>
              <a:t>int</a:t>
            </a:r>
            <a:r>
              <a:rPr lang="en-US" dirty="0"/>
              <a:t> main (void) {</a:t>
            </a:r>
          </a:p>
          <a:p>
            <a:r>
              <a:rPr lang="en-US" dirty="0"/>
              <a:t>     double radius, area, circum ;</a:t>
            </a:r>
          </a:p>
          <a:p>
            <a:endParaRPr lang="en-US" sz="800" dirty="0"/>
          </a:p>
          <a:p>
            <a:r>
              <a:rPr lang="en-US" dirty="0"/>
              <a:t>     </a:t>
            </a:r>
            <a:r>
              <a:rPr lang="en-US" dirty="0" err="1"/>
              <a:t>printf</a:t>
            </a:r>
            <a:r>
              <a:rPr lang="en-US" dirty="0"/>
              <a:t> ("Enter the radius of the circle &gt; ") ;</a:t>
            </a:r>
          </a:p>
          <a:p>
            <a:r>
              <a:rPr lang="en-US" dirty="0"/>
              <a:t>     </a:t>
            </a:r>
            <a:r>
              <a:rPr lang="en-US" dirty="0" err="1"/>
              <a:t>scanf</a:t>
            </a:r>
            <a:r>
              <a:rPr lang="en-US" dirty="0"/>
              <a:t> ("%lf", &amp;radius) </a:t>
            </a:r>
            <a:r>
              <a:rPr lang="en-US" dirty="0" smtClean="0"/>
              <a:t>;</a:t>
            </a:r>
            <a:r>
              <a:rPr lang="en-US" sz="800" dirty="0"/>
              <a:t>	</a:t>
            </a:r>
          </a:p>
          <a:p>
            <a:r>
              <a:rPr lang="en-US" dirty="0"/>
              <a:t>     </a:t>
            </a:r>
            <a:r>
              <a:rPr lang="en-US" dirty="0" err="1"/>
              <a:t>area_circum</a:t>
            </a:r>
            <a:r>
              <a:rPr lang="en-US" dirty="0"/>
              <a:t> (radius, </a:t>
            </a:r>
            <a:r>
              <a:rPr lang="en-US" dirty="0">
                <a:solidFill>
                  <a:srgbClr val="FF0000"/>
                </a:solidFill>
              </a:rPr>
              <a:t>&amp;</a:t>
            </a:r>
            <a:r>
              <a:rPr lang="en-US" dirty="0"/>
              <a:t>area, </a:t>
            </a:r>
            <a:r>
              <a:rPr lang="en-US" dirty="0">
                <a:solidFill>
                  <a:srgbClr val="FF0000"/>
                </a:solidFill>
              </a:rPr>
              <a:t>&amp;</a:t>
            </a:r>
            <a:r>
              <a:rPr lang="en-US" dirty="0"/>
              <a:t>circum) ; </a:t>
            </a:r>
          </a:p>
          <a:p>
            <a:r>
              <a:rPr lang="en-US" dirty="0"/>
              <a:t>     </a:t>
            </a:r>
            <a:r>
              <a:rPr lang="en-US" dirty="0" err="1"/>
              <a:t>printf</a:t>
            </a:r>
            <a:r>
              <a:rPr lang="en-US" dirty="0"/>
              <a:t> ("The area is %f and circumference is %f\n", area, circum) ;	</a:t>
            </a:r>
          </a:p>
          <a:p>
            <a:r>
              <a:rPr lang="en-US" dirty="0"/>
              <a:t>     system("pause");</a:t>
            </a:r>
          </a:p>
          <a:p>
            <a:r>
              <a:rPr lang="en-US" dirty="0"/>
              <a:t>     return 0;</a:t>
            </a:r>
          </a:p>
          <a:p>
            <a:r>
              <a:rPr lang="en-US" dirty="0" smtClean="0"/>
              <a:t>}</a:t>
            </a:r>
            <a:endParaRPr lang="en-US" dirty="0"/>
          </a:p>
          <a:p>
            <a:r>
              <a:rPr lang="en-US" dirty="0"/>
              <a:t>void </a:t>
            </a:r>
            <a:r>
              <a:rPr lang="en-US" dirty="0" err="1"/>
              <a:t>area_circum</a:t>
            </a:r>
            <a:r>
              <a:rPr lang="en-US" dirty="0"/>
              <a:t> (double radius, double </a:t>
            </a:r>
            <a:r>
              <a:rPr lang="en-US" dirty="0">
                <a:solidFill>
                  <a:srgbClr val="FF0000"/>
                </a:solidFill>
              </a:rPr>
              <a:t>*</a:t>
            </a:r>
            <a:r>
              <a:rPr lang="en-US" dirty="0"/>
              <a:t>area, double </a:t>
            </a:r>
            <a:r>
              <a:rPr lang="en-US" dirty="0">
                <a:solidFill>
                  <a:srgbClr val="FF0000"/>
                </a:solidFill>
              </a:rPr>
              <a:t>*</a:t>
            </a:r>
            <a:r>
              <a:rPr lang="en-US" dirty="0"/>
              <a:t>circum) {</a:t>
            </a:r>
          </a:p>
          <a:p>
            <a:r>
              <a:rPr lang="en-US" dirty="0"/>
              <a:t>     </a:t>
            </a:r>
            <a:r>
              <a:rPr lang="en-US" dirty="0">
                <a:solidFill>
                  <a:srgbClr val="FF0000"/>
                </a:solidFill>
              </a:rPr>
              <a:t>*</a:t>
            </a:r>
            <a:r>
              <a:rPr lang="en-US" dirty="0"/>
              <a:t>area = 3.14 * radius * radius ;	</a:t>
            </a:r>
          </a:p>
          <a:p>
            <a:r>
              <a:rPr lang="en-US" dirty="0"/>
              <a:t>     </a:t>
            </a:r>
            <a:r>
              <a:rPr lang="en-US" dirty="0">
                <a:solidFill>
                  <a:srgbClr val="FF0000"/>
                </a:solidFill>
              </a:rPr>
              <a:t>*</a:t>
            </a:r>
            <a:r>
              <a:rPr lang="en-US" dirty="0"/>
              <a:t>circum = 2 * 3.14 * radius ; 	</a:t>
            </a:r>
          </a:p>
          <a:p>
            <a:r>
              <a:rPr lang="en-US"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69667"/>
                                        </p:tgtEl>
                                        <p:attrNameLst>
                                          <p:attrName>style.visibility</p:attrName>
                                        </p:attrNameLst>
                                      </p:cBhvr>
                                      <p:to>
                                        <p:strVal val="visible"/>
                                      </p:to>
                                    </p:set>
                                    <p:anim calcmode="lin" valueType="num">
                                      <p:cBhvr>
                                        <p:cTn id="7" dur="500" fill="hold"/>
                                        <p:tgtEl>
                                          <p:spTgt spid="369667"/>
                                        </p:tgtEl>
                                        <p:attrNameLst>
                                          <p:attrName>ppt_w</p:attrName>
                                        </p:attrNameLst>
                                      </p:cBhvr>
                                      <p:tavLst>
                                        <p:tav tm="0">
                                          <p:val>
                                            <p:fltVal val="0"/>
                                          </p:val>
                                        </p:tav>
                                        <p:tav tm="100000">
                                          <p:val>
                                            <p:strVal val="#ppt_w"/>
                                          </p:val>
                                        </p:tav>
                                      </p:tavLst>
                                    </p:anim>
                                    <p:anim calcmode="lin" valueType="num">
                                      <p:cBhvr>
                                        <p:cTn id="8" dur="500" fill="hold"/>
                                        <p:tgtEl>
                                          <p:spTgt spid="36966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9667"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21502</TotalTime>
  <Words>2646</Words>
  <Application>Microsoft Office PowerPoint</Application>
  <PresentationFormat>On-screen Show (4:3)</PresentationFormat>
  <Paragraphs>432</Paragraphs>
  <Slides>25</Slides>
  <Notes>25</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25</vt:i4>
      </vt:variant>
    </vt:vector>
  </HeadingPairs>
  <TitlesOfParts>
    <vt:vector size="35" baseType="lpstr">
      <vt:lpstr>Arial</vt:lpstr>
      <vt:lpstr>Century Schoolbook</vt:lpstr>
      <vt:lpstr>Courier New</vt:lpstr>
      <vt:lpstr>Symbol</vt:lpstr>
      <vt:lpstr>Tahoma</vt:lpstr>
      <vt:lpstr>Times New Roman</vt:lpstr>
      <vt:lpstr>Verdana</vt:lpstr>
      <vt:lpstr>Wingdings</vt:lpstr>
      <vt:lpstr>Wingdings 2</vt:lpstr>
      <vt:lpstr>Oriel</vt:lpstr>
      <vt:lpstr>PowerPoint Presentation</vt:lpstr>
      <vt:lpstr>Objectives</vt:lpstr>
      <vt:lpstr>What is a Pointer variable?</vt:lpstr>
      <vt:lpstr>What is a Pointer variable? …</vt:lpstr>
      <vt:lpstr>Example 1:</vt:lpstr>
      <vt:lpstr>Functions returning multiple results</vt:lpstr>
      <vt:lpstr>Example 2:</vt:lpstr>
      <vt:lpstr>Triple use for Asterisk (*)</vt:lpstr>
      <vt:lpstr>Example 3:</vt:lpstr>
      <vt:lpstr>Example 4:</vt:lpstr>
      <vt:lpstr>Example 5:</vt:lpstr>
      <vt:lpstr>Example 6:</vt:lpstr>
      <vt:lpstr>Why data files?</vt:lpstr>
      <vt:lpstr>Steps For Using Data Files</vt:lpstr>
      <vt:lpstr>Declaring FILE pointer variables</vt:lpstr>
      <vt:lpstr>Opening data files for input/output</vt:lpstr>
      <vt:lpstr>Scanning from and printing to data files</vt:lpstr>
      <vt:lpstr>Closing input and output files</vt:lpstr>
      <vt:lpstr>Example 1: Miles to Kilometers conversion using data files</vt:lpstr>
      <vt:lpstr>Echo Prints vs. Prompts</vt:lpstr>
      <vt:lpstr>Echo Prints vs. Prompts …</vt:lpstr>
      <vt:lpstr>Handling File not found error</vt:lpstr>
      <vt:lpstr>Handling File not found error …</vt:lpstr>
      <vt:lpstr>EOF-controlled Loops</vt:lpstr>
      <vt:lpstr>Example: EOF-controlled Loops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debzanideb</dc:creator>
  <cp:lastModifiedBy>Dr. Aiman</cp:lastModifiedBy>
  <cp:revision>367</cp:revision>
  <dcterms:created xsi:type="dcterms:W3CDTF">2006-12-07T16:06:22Z</dcterms:created>
  <dcterms:modified xsi:type="dcterms:W3CDTF">2014-03-18T19:14:37Z</dcterms:modified>
</cp:coreProperties>
</file>