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9"/>
  </p:notesMasterIdLst>
  <p:handoutMasterIdLst>
    <p:handoutMasterId r:id="rId50"/>
  </p:handoutMasterIdLst>
  <p:sldIdLst>
    <p:sldId id="256" r:id="rId2"/>
    <p:sldId id="277" r:id="rId3"/>
    <p:sldId id="278" r:id="rId4"/>
    <p:sldId id="285" r:id="rId5"/>
    <p:sldId id="280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82" r:id="rId15"/>
    <p:sldId id="283" r:id="rId16"/>
    <p:sldId id="284" r:id="rId17"/>
    <p:sldId id="327" r:id="rId18"/>
    <p:sldId id="294" r:id="rId19"/>
    <p:sldId id="295" r:id="rId20"/>
    <p:sldId id="296" r:id="rId21"/>
    <p:sldId id="297" r:id="rId22"/>
    <p:sldId id="325" r:id="rId23"/>
    <p:sldId id="298" r:id="rId24"/>
    <p:sldId id="299" r:id="rId25"/>
    <p:sldId id="316" r:id="rId26"/>
    <p:sldId id="317" r:id="rId27"/>
    <p:sldId id="328" r:id="rId28"/>
    <p:sldId id="318" r:id="rId29"/>
    <p:sldId id="319" r:id="rId30"/>
    <p:sldId id="326" r:id="rId31"/>
    <p:sldId id="320" r:id="rId32"/>
    <p:sldId id="321" r:id="rId33"/>
    <p:sldId id="322" r:id="rId34"/>
    <p:sldId id="323" r:id="rId35"/>
    <p:sldId id="324" r:id="rId36"/>
    <p:sldId id="309" r:id="rId37"/>
    <p:sldId id="310" r:id="rId38"/>
    <p:sldId id="312" r:id="rId39"/>
    <p:sldId id="314" r:id="rId40"/>
    <p:sldId id="300" r:id="rId41"/>
    <p:sldId id="301" r:id="rId42"/>
    <p:sldId id="303" r:id="rId43"/>
    <p:sldId id="329" r:id="rId44"/>
    <p:sldId id="330" r:id="rId45"/>
    <p:sldId id="331" r:id="rId46"/>
    <p:sldId id="332" r:id="rId47"/>
    <p:sldId id="333" r:id="rId48"/>
  </p:sldIdLst>
  <p:sldSz cx="9144000" cy="6858000" type="screen4x3"/>
  <p:notesSz cx="7099300" cy="10234613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FF"/>
    <a:srgbClr val="00FF99"/>
    <a:srgbClr val="99FFCC"/>
    <a:srgbClr val="3399FF"/>
    <a:srgbClr val="0000FF"/>
    <a:srgbClr val="FF0000"/>
    <a:srgbClr val="3333FF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 varScale="1">
        <p:scale>
          <a:sx n="109" d="100"/>
          <a:sy n="109" d="100"/>
        </p:scale>
        <p:origin x="-6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652" y="-96"/>
      </p:cViewPr>
      <p:guideLst>
        <p:guide orient="horz" pos="3223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t" anchorCtr="0" compatLnSpc="1">
            <a:prstTxWarp prst="textNoShape">
              <a:avLst/>
            </a:prstTxWarp>
          </a:bodyPr>
          <a:lstStyle>
            <a:lvl1pPr defTabSz="1011238">
              <a:defRPr sz="1100" b="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-1588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100" b="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b" anchorCtr="0" compatLnSpc="1">
            <a:prstTxWarp prst="textNoShape">
              <a:avLst/>
            </a:prstTxWarp>
          </a:bodyPr>
          <a:lstStyle>
            <a:lvl1pPr defTabSz="1011238">
              <a:defRPr sz="1100" b="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b" anchorCtr="0" compatLnSpc="1">
            <a:prstTxWarp prst="textNoShape">
              <a:avLst/>
            </a:prstTxWarp>
          </a:bodyPr>
          <a:lstStyle>
            <a:lvl1pPr algn="r" defTabSz="1011238">
              <a:defRPr sz="1100" b="0" u="none">
                <a:latin typeface="Arial" charset="0"/>
              </a:defRPr>
            </a:lvl1pPr>
          </a:lstStyle>
          <a:p>
            <a:pPr>
              <a:defRPr/>
            </a:pPr>
            <a:fld id="{03EC7D4A-3A0D-4E89-98ED-49C0FA8631F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t" anchorCtr="0" compatLnSpc="1">
            <a:prstTxWarp prst="textNoShape">
              <a:avLst/>
            </a:prstTxWarp>
          </a:bodyPr>
          <a:lstStyle>
            <a:lvl1pPr defTabSz="1011238">
              <a:defRPr sz="1100" b="0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-1588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100" b="0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b" anchorCtr="0" compatLnSpc="1">
            <a:prstTxWarp prst="textNoShape">
              <a:avLst/>
            </a:prstTxWarp>
          </a:bodyPr>
          <a:lstStyle>
            <a:lvl1pPr defTabSz="1011238">
              <a:defRPr sz="1100" b="0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b" anchorCtr="0" compatLnSpc="1">
            <a:prstTxWarp prst="textNoShape">
              <a:avLst/>
            </a:prstTxWarp>
          </a:bodyPr>
          <a:lstStyle>
            <a:lvl1pPr algn="r" defTabSz="1011238">
              <a:defRPr sz="1100" b="0" u="none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2D1CC4E-973D-493D-BAE9-DA20704349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97" tIns="50744" rIns="99797" bIns="50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100638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618288" y="9791700"/>
            <a:ext cx="4111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9797" tIns="50744" rIns="99797" bIns="50744" anchor="ctr">
            <a:spAutoFit/>
          </a:bodyPr>
          <a:lstStyle/>
          <a:p>
            <a:pPr algn="r" defTabSz="1011238">
              <a:defRPr/>
            </a:pPr>
            <a:fld id="{25D88746-0E8B-4D72-9A23-0F8E1F64A502}" type="slidenum">
              <a:rPr lang="ar-SA" sz="1500" b="0" u="none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defTabSz="1011238">
                <a:defRPr/>
              </a:pPr>
              <a:t>‹#›</a:t>
            </a:fld>
            <a:endParaRPr lang="en-US" sz="1500" b="0" u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5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1863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970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62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732FD8-2A8B-4791-959F-1A04DEC9E10F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  <p:sp>
        <p:nvSpPr>
          <p:cNvPr id="522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03399"/>
            </a:gs>
            <a:gs pos="100000">
              <a:srgbClr val="00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8"/>
          <p:cNvSpPr>
            <a:spLocks noChangeShapeType="1"/>
          </p:cNvSpPr>
          <p:nvPr/>
        </p:nvSpPr>
        <p:spPr bwMode="auto">
          <a:xfrm>
            <a:off x="573088" y="704850"/>
            <a:ext cx="83391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1029"/>
          <p:cNvSpPr>
            <a:spLocks noChangeShapeType="1"/>
          </p:cNvSpPr>
          <p:nvPr/>
        </p:nvSpPr>
        <p:spPr bwMode="auto">
          <a:xfrm>
            <a:off x="547688" y="3171825"/>
            <a:ext cx="83391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8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830263" y="971550"/>
            <a:ext cx="7772400" cy="1981200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68363" y="3467100"/>
            <a:ext cx="7696200" cy="2381250"/>
          </a:xfrm>
        </p:spPr>
        <p:txBody>
          <a:bodyPr anchor="ctr" anchorCtr="1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206375"/>
            <a:ext cx="2144713" cy="636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575" y="206375"/>
            <a:ext cx="6286500" cy="6369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206375"/>
            <a:ext cx="8583613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9200"/>
            <a:ext cx="4186237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206375"/>
            <a:ext cx="8583613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219200"/>
            <a:ext cx="4186237" cy="2601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73513"/>
            <a:ext cx="4186237" cy="26019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9200"/>
            <a:ext cx="4186237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99"/>
            </a:gs>
            <a:gs pos="100000">
              <a:srgbClr val="00246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1026"/>
          <p:cNvSpPr>
            <a:spLocks noChangeShapeType="1"/>
          </p:cNvSpPr>
          <p:nvPr/>
        </p:nvSpPr>
        <p:spPr bwMode="auto">
          <a:xfrm>
            <a:off x="330200" y="993775"/>
            <a:ext cx="8505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206375"/>
            <a:ext cx="85836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85725" tIns="42862" rIns="85725" bIns="4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0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24875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85725" tIns="42862" rIns="85725" bIns="4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Level4-</a:t>
            </a:r>
            <a:fld id="{3D99372C-1141-4ADA-BCA1-5E53A45F1621}" type="slidenum">
              <a:rPr lang="ar-SA" smtClean="0"/>
              <a:pPr lvl="4"/>
              <a:t>‹#›</a:t>
            </a:fld>
            <a:endParaRPr lang="en-US" smtClean="0"/>
          </a:p>
          <a:p>
            <a:pPr lvl="4"/>
            <a:endParaRPr lang="en-US" smtClean="0"/>
          </a:p>
        </p:txBody>
      </p:sp>
      <p:sp>
        <p:nvSpPr>
          <p:cNvPr id="34821" name="Rectangle 1029"/>
          <p:cNvSpPr>
            <a:spLocks noChangeArrowheads="1"/>
          </p:cNvSpPr>
          <p:nvPr/>
        </p:nvSpPr>
        <p:spPr bwMode="auto">
          <a:xfrm>
            <a:off x="282575" y="6540500"/>
            <a:ext cx="3683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823" name="Text Box 1031"/>
          <p:cNvSpPr txBox="1">
            <a:spLocks noChangeArrowheads="1"/>
          </p:cNvSpPr>
          <p:nvPr/>
        </p:nvSpPr>
        <p:spPr bwMode="auto">
          <a:xfrm>
            <a:off x="8004175" y="6484938"/>
            <a:ext cx="2349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rtl="1">
              <a:defRPr/>
            </a:pPr>
            <a:r>
              <a:rPr lang="en-US" sz="1600" i="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2000" i="0" u="none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824" name="Text Box 1032"/>
          <p:cNvSpPr txBox="1">
            <a:spLocks noChangeArrowheads="1"/>
          </p:cNvSpPr>
          <p:nvPr userDrawn="1"/>
        </p:nvSpPr>
        <p:spPr bwMode="auto">
          <a:xfrm>
            <a:off x="8305800" y="6248400"/>
            <a:ext cx="838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fld id="{D226EFEE-C505-413D-AFBB-8015937C59EA}" type="slidenum">
              <a:rPr lang="ar-SA" sz="1800" b="0" i="0" u="none">
                <a:latin typeface="Bookman Old Style" pitchFamily="18" charset="0"/>
                <a:cs typeface="Arial" charset="0"/>
              </a:rPr>
              <a:pPr>
                <a:defRPr/>
              </a:pPr>
              <a:t>‹#›</a:t>
            </a:fld>
            <a:endParaRPr lang="en-US" b="0" u="non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ransition>
    <p:random/>
  </p:transition>
  <p:txStyles>
    <p:titleStyle>
      <a:lvl1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17500" indent="-317500" algn="l" defTabSz="769938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2400" b="1">
          <a:solidFill>
            <a:srgbClr val="FFFFFF"/>
          </a:solidFill>
          <a:latin typeface="+mn-lt"/>
          <a:ea typeface="+mn-ea"/>
          <a:cs typeface="+mn-cs"/>
        </a:defRPr>
      </a:lvl1pPr>
      <a:lvl2pPr marL="688975" indent="-25717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200">
          <a:solidFill>
            <a:srgbClr val="FFFFFF"/>
          </a:solidFill>
          <a:latin typeface="+mn-lt"/>
        </a:defRPr>
      </a:lvl2pPr>
      <a:lvl3pPr marL="1058863" indent="-211138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rgbClr val="FFFFFF"/>
          </a:solidFill>
          <a:latin typeface="+mn-lt"/>
        </a:defRPr>
      </a:lvl3pPr>
      <a:lvl4pPr marL="1482725" indent="-211138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FFFFFF"/>
          </a:solidFill>
          <a:latin typeface="+mn-lt"/>
        </a:defRPr>
      </a:lvl4pPr>
      <a:lvl5pPr marL="19081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  <a:cs typeface="Arial" charset="0"/>
        </a:defRPr>
      </a:lvl5pPr>
      <a:lvl6pPr marL="23653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  <a:cs typeface="Arial" charset="0"/>
        </a:defRPr>
      </a:lvl6pPr>
      <a:lvl7pPr marL="28225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  <a:cs typeface="Arial" charset="0"/>
        </a:defRPr>
      </a:lvl7pPr>
      <a:lvl8pPr marL="32797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  <a:cs typeface="Arial" charset="0"/>
        </a:defRPr>
      </a:lvl8pPr>
      <a:lvl9pPr marL="37369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  <a:cs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  <a:effectLst/>
        </p:spPr>
        <p:txBody>
          <a:bodyPr lIns="92075" tIns="46038" rIns="92075" bIns="46038"/>
          <a:lstStyle/>
          <a:p>
            <a:pPr>
              <a:defRPr/>
            </a:pPr>
            <a:r>
              <a:rPr lang="en-US" smtClean="0"/>
              <a:t>COE 561</a:t>
            </a:r>
            <a:br>
              <a:rPr lang="en-US" smtClean="0"/>
            </a:br>
            <a:r>
              <a:rPr lang="en-US" smtClean="0"/>
              <a:t>Digital System Design &amp; Synthesis</a:t>
            </a:r>
            <a:br>
              <a:rPr lang="en-US" smtClean="0"/>
            </a:br>
            <a:r>
              <a:rPr lang="en-US" smtClean="0">
                <a:solidFill>
                  <a:schemeClr val="tx2"/>
                </a:solidFill>
              </a:rPr>
              <a:t>Logic Synthesis Background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00063" y="3886200"/>
            <a:ext cx="8074025" cy="1752600"/>
          </a:xfrm>
        </p:spPr>
        <p:txBody>
          <a:bodyPr lIns="92075" tIns="46038" rIns="92075" bIns="46038" anchor="t" anchorCtr="0"/>
          <a:lstStyle/>
          <a:p>
            <a:pPr marL="342900" indent="-342900">
              <a:defRPr/>
            </a:pPr>
            <a:endParaRPr lang="en-US" smtClean="0"/>
          </a:p>
          <a:p>
            <a:pPr marL="342900" indent="-342900">
              <a:defRPr/>
            </a:pPr>
            <a:r>
              <a:rPr lang="en-US" smtClean="0"/>
              <a:t>Dr. Aiman H. El-Maleh</a:t>
            </a:r>
          </a:p>
          <a:p>
            <a:pPr marL="342900" indent="-342900">
              <a:defRPr/>
            </a:pPr>
            <a:r>
              <a:rPr lang="en-US" smtClean="0"/>
              <a:t>Computer Engineering Department</a:t>
            </a:r>
          </a:p>
          <a:p>
            <a:pPr marL="342900" indent="-342900">
              <a:defRPr/>
            </a:pPr>
            <a:r>
              <a:rPr lang="en-US" smtClean="0"/>
              <a:t>King Fahd University of Petroleum &amp; Minerals</a:t>
            </a:r>
          </a:p>
          <a:p>
            <a:pPr marL="342900" indent="-342900">
              <a:defRPr/>
            </a:pPr>
            <a:endParaRPr lang="en-US" smtClean="0"/>
          </a:p>
          <a:p>
            <a:pPr marL="342900" indent="-342900">
              <a:defRPr/>
            </a:pPr>
            <a:r>
              <a:rPr lang="en-US" sz="1400" smtClean="0"/>
              <a:t>[Adapted from slides of Prof. G. De Micheli: Synthesis &amp; Optimization of Digital Circuits]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Boolean Expansion Based on Orthonormal Basis …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Let </a:t>
            </a:r>
            <a:r>
              <a:rPr lang="en-US" smtClean="0">
                <a:sym typeface="Symbol" pitchFamily="18" charset="2"/>
              </a:rPr>
              <a:t></a:t>
            </a:r>
            <a:r>
              <a:rPr lang="en-US" baseline="-25000" smtClean="0">
                <a:sym typeface="Symbol" pitchFamily="18" charset="2"/>
              </a:rPr>
              <a:t>i </a:t>
            </a:r>
            <a:r>
              <a:rPr lang="en-US" smtClean="0">
                <a:sym typeface="Symbol" pitchFamily="18" charset="2"/>
              </a:rPr>
              <a:t>, i=1,2, …,k be a set of Boolean functions such that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i=1 to k   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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i 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= 1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and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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i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. 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j 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= 0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for  i  j {1,2,…,k}.</a:t>
            </a:r>
          </a:p>
          <a:p>
            <a:pPr>
              <a:defRPr/>
            </a:pPr>
            <a:r>
              <a:rPr lang="en-US" smtClean="0">
                <a:sym typeface="Symbol" pitchFamily="18" charset="2"/>
              </a:rPr>
              <a:t>An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Orthonormal Expansion </a:t>
            </a:r>
            <a:r>
              <a:rPr lang="en-US" smtClean="0">
                <a:sym typeface="Symbol" pitchFamily="18" charset="2"/>
              </a:rPr>
              <a:t>of a function f is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>
                <a:sym typeface="Symbol" pitchFamily="18" charset="2"/>
              </a:rPr>
              <a:t>	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f= 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i=1 to k 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f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i .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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i </a:t>
            </a:r>
          </a:p>
          <a:p>
            <a:pPr>
              <a:defRPr/>
            </a:pPr>
            <a:r>
              <a:rPr lang="en-US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i </a:t>
            </a:r>
            <a:r>
              <a:rPr lang="en-US" smtClean="0">
                <a:sym typeface="Symbol" pitchFamily="18" charset="2"/>
              </a:rPr>
              <a:t>is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called the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generalized cofactor</a:t>
            </a:r>
            <a:r>
              <a:rPr lang="en-US" smtClean="0">
                <a:sym typeface="Symbol" pitchFamily="18" charset="2"/>
              </a:rPr>
              <a:t> of f w.r.t.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</a:t>
            </a:r>
            <a:r>
              <a:rPr lang="en-US" baseline="-25000" smtClean="0">
                <a:sym typeface="Symbol" pitchFamily="18" charset="2"/>
              </a:rPr>
              <a:t>i </a:t>
            </a:r>
            <a:r>
              <a:rPr lang="en-US" smtClean="0">
                <a:sym typeface="Symbol" pitchFamily="18" charset="2"/>
              </a:rPr>
              <a:t> i.</a:t>
            </a:r>
          </a:p>
          <a:p>
            <a:pPr>
              <a:defRPr/>
            </a:pPr>
            <a:r>
              <a:rPr lang="en-US" smtClean="0">
                <a:sym typeface="Symbol" pitchFamily="18" charset="2"/>
              </a:rPr>
              <a:t>The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generalized cofactor</a:t>
            </a:r>
            <a:r>
              <a:rPr lang="en-US" smtClean="0">
                <a:sym typeface="Symbol" pitchFamily="18" charset="2"/>
              </a:rPr>
              <a:t> may not be unique </a:t>
            </a:r>
          </a:p>
          <a:p>
            <a:pPr lvl="1">
              <a:defRPr/>
            </a:pPr>
            <a:r>
              <a:rPr lang="en-US" smtClean="0">
                <a:sym typeface="Symbol" pitchFamily="18" charset="2"/>
              </a:rPr>
              <a:t> 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f . 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i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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  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f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i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 f + 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i</a:t>
            </a:r>
            <a:r>
              <a:rPr lang="en-US" baseline="30000" smtClean="0">
                <a:solidFill>
                  <a:schemeClr val="hlink"/>
                </a:solidFill>
                <a:sym typeface="Symbol" pitchFamily="18" charset="2"/>
              </a:rPr>
              <a:t> ‘</a:t>
            </a:r>
          </a:p>
          <a:p>
            <a:pPr>
              <a:defRPr/>
            </a:pP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Example: f = ab+ac+bc; 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1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= ab; 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2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= a’+b’;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 </a:t>
            </a:r>
          </a:p>
          <a:p>
            <a:pPr lvl="1">
              <a:defRPr/>
            </a:pPr>
            <a:r>
              <a:rPr lang="en-US" smtClean="0">
                <a:sym typeface="Symbol" pitchFamily="18" charset="2"/>
              </a:rPr>
              <a:t>ab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</a:t>
            </a:r>
            <a:r>
              <a:rPr lang="en-US" baseline="-25000" smtClean="0">
                <a:sym typeface="Symbol" pitchFamily="18" charset="2"/>
              </a:rPr>
              <a:t>   </a:t>
            </a:r>
            <a:r>
              <a:rPr lang="en-US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1 </a:t>
            </a:r>
            <a:r>
              <a:rPr lang="en-US" smtClean="0">
                <a:sym typeface="Symbol" pitchFamily="18" charset="2"/>
              </a:rPr>
              <a:t> 1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 sz="2400" b="1" smtClean="0">
                <a:sym typeface="Symbol" pitchFamily="18" charset="2"/>
              </a:rPr>
              <a:t>; let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1</a:t>
            </a:r>
            <a:r>
              <a:rPr lang="en-US" sz="2400" b="1" smtClean="0">
                <a:sym typeface="Symbol" pitchFamily="18" charset="2"/>
              </a:rPr>
              <a:t> = 1</a:t>
            </a:r>
          </a:p>
          <a:p>
            <a:pPr lvl="1">
              <a:defRPr/>
            </a:pPr>
            <a:r>
              <a:rPr lang="en-US" smtClean="0">
                <a:sym typeface="Symbol" pitchFamily="18" charset="2"/>
              </a:rPr>
              <a:t>a’bc+ab’c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</a:t>
            </a:r>
            <a:r>
              <a:rPr lang="en-US" baseline="-25000" smtClean="0">
                <a:sym typeface="Symbol" pitchFamily="18" charset="2"/>
              </a:rPr>
              <a:t>   </a:t>
            </a:r>
            <a:r>
              <a:rPr lang="en-US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2 </a:t>
            </a:r>
            <a:r>
              <a:rPr lang="en-US" smtClean="0">
                <a:sym typeface="Symbol" pitchFamily="18" charset="2"/>
              </a:rPr>
              <a:t> ab+bc+ac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 sz="2400" b="1" smtClean="0">
                <a:sym typeface="Symbol" pitchFamily="18" charset="2"/>
              </a:rPr>
              <a:t>; let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2</a:t>
            </a:r>
            <a:r>
              <a:rPr lang="en-US" sz="2400" b="1" smtClean="0">
                <a:sym typeface="Symbol" pitchFamily="18" charset="2"/>
              </a:rPr>
              <a:t> = </a:t>
            </a:r>
            <a:r>
              <a:rPr lang="en-US" smtClean="0">
                <a:sym typeface="Symbol" pitchFamily="18" charset="2"/>
              </a:rPr>
              <a:t>a’bc+ab’c</a:t>
            </a:r>
          </a:p>
          <a:p>
            <a:pPr lvl="1">
              <a:defRPr/>
            </a:pPr>
            <a:r>
              <a:rPr lang="en-US" smtClean="0">
                <a:sym typeface="Symbol" pitchFamily="18" charset="2"/>
              </a:rPr>
              <a:t>f = </a:t>
            </a:r>
            <a:r>
              <a:rPr lang="en-US" baseline="-25000" smtClean="0">
                <a:sym typeface="Symbol" pitchFamily="18" charset="2"/>
              </a:rPr>
              <a:t>I  </a:t>
            </a:r>
            <a:r>
              <a:rPr lang="en-US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I . </a:t>
            </a:r>
            <a:r>
              <a:rPr lang="en-US" smtClean="0">
                <a:sym typeface="Symbol" pitchFamily="18" charset="2"/>
              </a:rPr>
              <a:t>+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</a:t>
            </a:r>
            <a:r>
              <a:rPr lang="en-US" baseline="-25000" smtClean="0">
                <a:sym typeface="Symbol" pitchFamily="18" charset="2"/>
              </a:rPr>
              <a:t>2  </a:t>
            </a:r>
            <a:r>
              <a:rPr lang="en-US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2 </a:t>
            </a:r>
            <a:r>
              <a:rPr lang="en-US" smtClean="0">
                <a:sym typeface="Symbol" pitchFamily="18" charset="2"/>
              </a:rPr>
              <a:t>= ab (1) + (a’+b’)(a’bc+ab’c)=ab+bc+ac</a:t>
            </a:r>
          </a:p>
          <a:p>
            <a:pPr lvl="1">
              <a:defRPr/>
            </a:pP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… Boolean Expansion Based on Orthonormal Basis …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7959725" cy="5356225"/>
          </a:xfrm>
        </p:spPr>
        <p:txBody>
          <a:bodyPr/>
          <a:lstStyle/>
          <a:p>
            <a:pPr>
              <a:defRPr/>
            </a:pPr>
            <a:r>
              <a:rPr lang="en-US" sz="2200" smtClean="0">
                <a:solidFill>
                  <a:schemeClr val="hlink"/>
                </a:solidFill>
              </a:rPr>
              <a:t>Theorem</a:t>
            </a:r>
          </a:p>
          <a:p>
            <a:pPr lvl="1">
              <a:defRPr/>
            </a:pPr>
            <a:r>
              <a:rPr lang="en-US" sz="2000" smtClean="0"/>
              <a:t>Let f, g, be two Boolean functions expanded with the same orthonormal basis </a:t>
            </a:r>
            <a:r>
              <a:rPr lang="en-US" sz="2000" smtClean="0">
                <a:sym typeface="Symbol" pitchFamily="18" charset="2"/>
              </a:rPr>
              <a:t></a:t>
            </a:r>
            <a:r>
              <a:rPr lang="en-US" sz="2000" baseline="-25000" smtClean="0">
                <a:sym typeface="Symbol" pitchFamily="18" charset="2"/>
              </a:rPr>
              <a:t>I </a:t>
            </a:r>
            <a:r>
              <a:rPr lang="en-US" sz="2000" smtClean="0">
                <a:sym typeface="Symbol" pitchFamily="18" charset="2"/>
              </a:rPr>
              <a:t>, i=1,2, …,k </a:t>
            </a:r>
          </a:p>
          <a:p>
            <a:pPr lvl="1">
              <a:defRPr/>
            </a:pPr>
            <a:r>
              <a:rPr lang="en-US" sz="2000" smtClean="0">
                <a:sym typeface="Symbol" pitchFamily="18" charset="2"/>
              </a:rPr>
              <a:t>Let </a:t>
            </a:r>
            <a:r>
              <a:rPr lang="ru-RU" sz="2000" smtClean="0">
                <a:latin typeface="Batang" pitchFamily="18" charset="-127"/>
                <a:ea typeface="Batang" pitchFamily="18" charset="-127"/>
                <a:cs typeface="Arial" charset="0"/>
                <a:sym typeface="Symbol" pitchFamily="18" charset="2"/>
              </a:rPr>
              <a:t></a:t>
            </a:r>
            <a:r>
              <a:rPr lang="en-US" sz="2000" smtClean="0">
                <a:latin typeface="Batang" pitchFamily="18" charset="-127"/>
                <a:ea typeface="Batang" pitchFamily="18" charset="-127"/>
                <a:cs typeface="Arial" charset="0"/>
                <a:sym typeface="Symbol" pitchFamily="18" charset="2"/>
              </a:rPr>
              <a:t> </a:t>
            </a:r>
            <a:r>
              <a:rPr lang="en-US" sz="2000" smtClean="0">
                <a:ea typeface="Batang" pitchFamily="18" charset="-127"/>
                <a:cs typeface="Arial" charset="0"/>
                <a:sym typeface="Symbol" pitchFamily="18" charset="2"/>
              </a:rPr>
              <a:t>be a</a:t>
            </a:r>
            <a:r>
              <a:rPr lang="en-US" sz="2000" smtClean="0">
                <a:latin typeface="Batang" pitchFamily="18" charset="-127"/>
                <a:ea typeface="Batang" pitchFamily="18" charset="-127"/>
                <a:cs typeface="Arial" charset="0"/>
                <a:sym typeface="Symbol" pitchFamily="18" charset="2"/>
              </a:rPr>
              <a:t> </a:t>
            </a:r>
            <a:r>
              <a:rPr lang="en-US" sz="2000" smtClean="0">
                <a:ea typeface="Batang" pitchFamily="18" charset="-127"/>
                <a:cs typeface="Arial" charset="0"/>
                <a:sym typeface="Symbol" pitchFamily="18" charset="2"/>
              </a:rPr>
              <a:t>binary operator on two Boolean functions</a:t>
            </a:r>
          </a:p>
          <a:p>
            <a:pPr lvl="1">
              <a:defRPr/>
            </a:pPr>
            <a:endParaRPr lang="en-US" sz="2000" smtClean="0">
              <a:ea typeface="Batang" pitchFamily="18" charset="-127"/>
              <a:cs typeface="Arial" charset="0"/>
              <a:sym typeface="Symbol" pitchFamily="18" charset="2"/>
            </a:endParaRPr>
          </a:p>
          <a:p>
            <a:pPr lvl="1">
              <a:defRPr/>
            </a:pPr>
            <a:endParaRPr lang="en-US" sz="2000" smtClean="0">
              <a:ea typeface="Batang" pitchFamily="18" charset="-127"/>
              <a:cs typeface="Arial" charset="0"/>
              <a:sym typeface="Symbol" pitchFamily="18" charset="2"/>
            </a:endParaRPr>
          </a:p>
          <a:p>
            <a:pPr lvl="1">
              <a:defRPr/>
            </a:pPr>
            <a:endParaRPr lang="en-US" sz="2000" smtClean="0">
              <a:ea typeface="Batang" pitchFamily="18" charset="-127"/>
              <a:cs typeface="Arial" charset="0"/>
              <a:sym typeface="Symbol" pitchFamily="18" charset="2"/>
            </a:endParaRPr>
          </a:p>
          <a:p>
            <a:pPr lvl="1">
              <a:defRPr/>
            </a:pPr>
            <a:endParaRPr lang="en-US" sz="2000" smtClean="0">
              <a:ea typeface="Batang" pitchFamily="18" charset="-127"/>
              <a:cs typeface="Arial" charset="0"/>
              <a:sym typeface="Symbol" pitchFamily="18" charset="2"/>
            </a:endParaRPr>
          </a:p>
          <a:p>
            <a:pPr>
              <a:defRPr/>
            </a:pPr>
            <a:r>
              <a:rPr lang="en-US" sz="2200" smtClean="0">
                <a:solidFill>
                  <a:schemeClr val="hlink"/>
                </a:solidFill>
              </a:rPr>
              <a:t>Corollary</a:t>
            </a:r>
          </a:p>
          <a:p>
            <a:pPr lvl="1">
              <a:defRPr/>
            </a:pPr>
            <a:r>
              <a:rPr lang="en-US" sz="2000" smtClean="0"/>
              <a:t>Let f, g, be two Boolean functions with support variables {x</a:t>
            </a:r>
            <a:r>
              <a:rPr lang="en-US" sz="2000" baseline="-25000" smtClean="0"/>
              <a:t>i</a:t>
            </a:r>
            <a:r>
              <a:rPr lang="en-US" sz="2000" smtClean="0"/>
              <a:t>, </a:t>
            </a:r>
            <a:r>
              <a:rPr lang="en-US" sz="2000" smtClean="0">
                <a:sym typeface="Symbol" pitchFamily="18" charset="2"/>
              </a:rPr>
              <a:t>i=1,2, …,n}.</a:t>
            </a:r>
          </a:p>
          <a:p>
            <a:pPr lvl="1">
              <a:defRPr/>
            </a:pPr>
            <a:r>
              <a:rPr lang="en-US" sz="2000" smtClean="0">
                <a:sym typeface="Symbol" pitchFamily="18" charset="2"/>
              </a:rPr>
              <a:t>Let </a:t>
            </a:r>
            <a:r>
              <a:rPr lang="ru-RU" sz="2000" smtClean="0">
                <a:latin typeface="Batang" pitchFamily="18" charset="-127"/>
                <a:ea typeface="Batang" pitchFamily="18" charset="-127"/>
                <a:sym typeface="Symbol" pitchFamily="18" charset="2"/>
              </a:rPr>
              <a:t></a:t>
            </a:r>
            <a:r>
              <a:rPr lang="en-US" sz="2000" smtClean="0">
                <a:latin typeface="Batang" pitchFamily="18" charset="-127"/>
                <a:ea typeface="Batang" pitchFamily="18" charset="-127"/>
                <a:sym typeface="Symbol" pitchFamily="18" charset="2"/>
              </a:rPr>
              <a:t> </a:t>
            </a:r>
            <a:r>
              <a:rPr lang="en-US" sz="2000" smtClean="0">
                <a:ea typeface="Batang" pitchFamily="18" charset="-127"/>
                <a:sym typeface="Symbol" pitchFamily="18" charset="2"/>
              </a:rPr>
              <a:t>be a</a:t>
            </a:r>
            <a:r>
              <a:rPr lang="en-US" sz="2000" smtClean="0">
                <a:latin typeface="Batang" pitchFamily="18" charset="-127"/>
                <a:ea typeface="Batang" pitchFamily="18" charset="-127"/>
                <a:sym typeface="Symbol" pitchFamily="18" charset="2"/>
              </a:rPr>
              <a:t> </a:t>
            </a:r>
            <a:r>
              <a:rPr lang="en-US" sz="2000" smtClean="0">
                <a:ea typeface="Batang" pitchFamily="18" charset="-127"/>
                <a:sym typeface="Symbol" pitchFamily="18" charset="2"/>
              </a:rPr>
              <a:t>binary operator on two Boolean functions</a:t>
            </a:r>
            <a:endParaRPr lang="en-US" sz="2000" smtClean="0"/>
          </a:p>
          <a:p>
            <a:pPr>
              <a:defRPr/>
            </a:pPr>
            <a:endParaRPr lang="en-US" sz="2200" smtClean="0">
              <a:ea typeface="Batang" pitchFamily="18" charset="-127"/>
              <a:sym typeface="Symbol" pitchFamily="18" charset="2"/>
            </a:endParaRPr>
          </a:p>
          <a:p>
            <a:pPr lvl="1">
              <a:defRPr/>
            </a:pPr>
            <a:endParaRPr lang="ru-RU" sz="2000" smtClean="0">
              <a:ea typeface="Batang" pitchFamily="18" charset="-127"/>
              <a:sym typeface="Symbol" pitchFamily="18" charset="2"/>
            </a:endParaRPr>
          </a:p>
        </p:txBody>
      </p:sp>
      <p:graphicFrame>
        <p:nvGraphicFramePr>
          <p:cNvPr id="6441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497013" y="2687638"/>
          <a:ext cx="2597150" cy="849312"/>
        </p:xfrm>
        <a:graphic>
          <a:graphicData uri="http://schemas.openxmlformats.org/presentationml/2006/ole">
            <p:oleObj spid="_x0000_s3074" name="Equation" r:id="rId3" imgW="1320480" imgH="431640" progId="Equation.3">
              <p:embed/>
            </p:oleObj>
          </a:graphicData>
        </a:graphic>
      </p:graphicFrame>
      <p:graphicFrame>
        <p:nvGraphicFramePr>
          <p:cNvPr id="64410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085850" y="5424488"/>
          <a:ext cx="4591050" cy="636587"/>
        </p:xfrm>
        <a:graphic>
          <a:graphicData uri="http://schemas.openxmlformats.org/presentationml/2006/ole">
            <p:oleObj spid="_x0000_s3075" name="Equation" r:id="rId4" imgW="1968480" imgH="215640" progId="Equation.3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4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4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4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4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4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… Boolean Expansion Based on Orthonormal Basis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Example:</a:t>
            </a:r>
          </a:p>
          <a:p>
            <a:pPr lvl="1">
              <a:defRPr/>
            </a:pPr>
            <a:r>
              <a:rPr lang="en-US" smtClean="0"/>
              <a:t>Let f = ab + c; g=a’c + b; Compute f </a:t>
            </a:r>
            <a:r>
              <a:rPr lang="en-US" smtClean="0">
                <a:sym typeface="Symbol" pitchFamily="18" charset="2"/>
              </a:rPr>
              <a:t>g</a:t>
            </a:r>
          </a:p>
          <a:p>
            <a:pPr lvl="1">
              <a:defRPr/>
            </a:pPr>
            <a:r>
              <a:rPr lang="en-US" smtClean="0"/>
              <a:t>Let </a:t>
            </a:r>
            <a:r>
              <a:rPr lang="en-US" smtClean="0">
                <a:sym typeface="Symbol" pitchFamily="18" charset="2"/>
              </a:rPr>
              <a:t>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=a’b‘; 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=a’b; </a:t>
            </a:r>
            <a:r>
              <a:rPr lang="en-US" baseline="-25000" smtClean="0">
                <a:sym typeface="Symbol" pitchFamily="18" charset="2"/>
              </a:rPr>
              <a:t>3</a:t>
            </a:r>
            <a:r>
              <a:rPr lang="en-US" smtClean="0">
                <a:sym typeface="Symbol" pitchFamily="18" charset="2"/>
              </a:rPr>
              <a:t>=ab‘; </a:t>
            </a:r>
            <a:r>
              <a:rPr lang="en-US" baseline="-25000" smtClean="0">
                <a:sym typeface="Symbol" pitchFamily="18" charset="2"/>
              </a:rPr>
              <a:t>4</a:t>
            </a:r>
            <a:r>
              <a:rPr lang="en-US" smtClean="0">
                <a:sym typeface="Symbol" pitchFamily="18" charset="2"/>
              </a:rPr>
              <a:t>=ab; </a:t>
            </a:r>
            <a:endParaRPr lang="en-US" smtClean="0"/>
          </a:p>
          <a:p>
            <a:pPr lvl="1">
              <a:defRPr/>
            </a:pPr>
            <a:r>
              <a:rPr lang="en-US" smtClean="0">
                <a:sym typeface="Symbol" pitchFamily="18" charset="2"/>
              </a:rPr>
              <a:t>f</a:t>
            </a:r>
            <a:r>
              <a:rPr lang="en-US" baseline="-25000" smtClean="0">
                <a:sym typeface="Symbol" pitchFamily="18" charset="2"/>
              </a:rPr>
              <a:t>1</a:t>
            </a:r>
            <a:r>
              <a:rPr lang="en-US" sz="2400" b="1" smtClean="0">
                <a:sym typeface="Symbol" pitchFamily="18" charset="2"/>
              </a:rPr>
              <a:t> = </a:t>
            </a:r>
            <a:r>
              <a:rPr lang="en-US" smtClean="0">
                <a:sym typeface="Symbol" pitchFamily="18" charset="2"/>
              </a:rPr>
              <a:t>c; f</a:t>
            </a:r>
            <a:r>
              <a:rPr lang="en-US" baseline="-25000" smtClean="0">
                <a:sym typeface="Symbol" pitchFamily="18" charset="2"/>
              </a:rPr>
              <a:t>2</a:t>
            </a:r>
            <a:r>
              <a:rPr lang="en-US" sz="2400" b="1" smtClean="0">
                <a:sym typeface="Symbol" pitchFamily="18" charset="2"/>
              </a:rPr>
              <a:t> = </a:t>
            </a:r>
            <a:r>
              <a:rPr lang="en-US" smtClean="0">
                <a:sym typeface="Symbol" pitchFamily="18" charset="2"/>
              </a:rPr>
              <a:t>c; f</a:t>
            </a:r>
            <a:r>
              <a:rPr lang="en-US" baseline="-25000" smtClean="0">
                <a:sym typeface="Symbol" pitchFamily="18" charset="2"/>
              </a:rPr>
              <a:t>3</a:t>
            </a:r>
            <a:r>
              <a:rPr lang="en-US" sz="2400" b="1" smtClean="0">
                <a:sym typeface="Symbol" pitchFamily="18" charset="2"/>
              </a:rPr>
              <a:t> = </a:t>
            </a:r>
            <a:r>
              <a:rPr lang="en-US" smtClean="0">
                <a:sym typeface="Symbol" pitchFamily="18" charset="2"/>
              </a:rPr>
              <a:t>c; f</a:t>
            </a:r>
            <a:r>
              <a:rPr lang="en-US" baseline="-25000" smtClean="0">
                <a:sym typeface="Symbol" pitchFamily="18" charset="2"/>
              </a:rPr>
              <a:t>4</a:t>
            </a:r>
            <a:r>
              <a:rPr lang="en-US" sz="2400" b="1" smtClean="0">
                <a:sym typeface="Symbol" pitchFamily="18" charset="2"/>
              </a:rPr>
              <a:t> = </a:t>
            </a:r>
            <a:r>
              <a:rPr lang="en-US" smtClean="0">
                <a:sym typeface="Symbol" pitchFamily="18" charset="2"/>
              </a:rPr>
              <a:t>1; </a:t>
            </a:r>
          </a:p>
          <a:p>
            <a:pPr lvl="1">
              <a:defRPr/>
            </a:pPr>
            <a:r>
              <a:rPr lang="en-US" smtClean="0">
                <a:sym typeface="Symbol" pitchFamily="18" charset="2"/>
              </a:rPr>
              <a:t>g</a:t>
            </a:r>
            <a:r>
              <a:rPr lang="en-US" baseline="-25000" smtClean="0">
                <a:sym typeface="Symbol" pitchFamily="18" charset="2"/>
              </a:rPr>
              <a:t>1</a:t>
            </a:r>
            <a:r>
              <a:rPr lang="en-US" sz="2400" b="1" smtClean="0">
                <a:sym typeface="Symbol" pitchFamily="18" charset="2"/>
              </a:rPr>
              <a:t> = </a:t>
            </a:r>
            <a:r>
              <a:rPr lang="en-US" smtClean="0">
                <a:sym typeface="Symbol" pitchFamily="18" charset="2"/>
              </a:rPr>
              <a:t>c; g</a:t>
            </a:r>
            <a:r>
              <a:rPr lang="en-US" baseline="-25000" smtClean="0">
                <a:sym typeface="Symbol" pitchFamily="18" charset="2"/>
              </a:rPr>
              <a:t>2</a:t>
            </a:r>
            <a:r>
              <a:rPr lang="en-US" sz="2400" b="1" smtClean="0">
                <a:sym typeface="Symbol" pitchFamily="18" charset="2"/>
              </a:rPr>
              <a:t> = </a:t>
            </a:r>
            <a:r>
              <a:rPr lang="en-US" smtClean="0">
                <a:sym typeface="Symbol" pitchFamily="18" charset="2"/>
              </a:rPr>
              <a:t>1; g</a:t>
            </a:r>
            <a:r>
              <a:rPr lang="en-US" baseline="-25000" smtClean="0">
                <a:sym typeface="Symbol" pitchFamily="18" charset="2"/>
              </a:rPr>
              <a:t>3</a:t>
            </a:r>
            <a:r>
              <a:rPr lang="en-US" sz="2400" b="1" smtClean="0">
                <a:sym typeface="Symbol" pitchFamily="18" charset="2"/>
              </a:rPr>
              <a:t> = </a:t>
            </a:r>
            <a:r>
              <a:rPr lang="en-US" smtClean="0">
                <a:sym typeface="Symbol" pitchFamily="18" charset="2"/>
              </a:rPr>
              <a:t>0; g</a:t>
            </a:r>
            <a:r>
              <a:rPr lang="en-US" baseline="-25000" smtClean="0">
                <a:sym typeface="Symbol" pitchFamily="18" charset="2"/>
              </a:rPr>
              <a:t>4</a:t>
            </a:r>
            <a:r>
              <a:rPr lang="en-US" sz="2400" b="1" smtClean="0">
                <a:sym typeface="Symbol" pitchFamily="18" charset="2"/>
              </a:rPr>
              <a:t> = </a:t>
            </a:r>
            <a:r>
              <a:rPr lang="en-US" smtClean="0">
                <a:sym typeface="Symbol" pitchFamily="18" charset="2"/>
              </a:rPr>
              <a:t>1; </a:t>
            </a:r>
          </a:p>
          <a:p>
            <a:pPr lvl="1">
              <a:defRPr/>
            </a:pPr>
            <a:r>
              <a:rPr lang="en-US" smtClean="0">
                <a:sym typeface="Symbol" pitchFamily="18" charset="2"/>
              </a:rPr>
              <a:t>f = a’b’ (c c) + a’b (c 1) + ab’ (c 0) + ab (1 1) </a:t>
            </a:r>
          </a:p>
          <a:p>
            <a:pPr lvl="1">
              <a:buFontTx/>
              <a:buNone/>
              <a:defRPr/>
            </a:pPr>
            <a:r>
              <a:rPr lang="en-US" smtClean="0">
                <a:sym typeface="Symbol" pitchFamily="18" charset="2"/>
              </a:rPr>
              <a:t>       = a’bc’ + ab’c</a:t>
            </a:r>
          </a:p>
          <a:p>
            <a:pPr lvl="1">
              <a:defRPr/>
            </a:pPr>
            <a:r>
              <a:rPr lang="en-US" smtClean="0">
                <a:sym typeface="Symbol" pitchFamily="18" charset="2"/>
              </a:rPr>
              <a:t>F= (ab+c)  (a’c+b)= (ab+c)(a+c’)b’ + (a’+b’)c’(a’c+b)</a:t>
            </a:r>
          </a:p>
          <a:p>
            <a:pPr lvl="1">
              <a:buFontTx/>
              <a:buNone/>
              <a:defRPr/>
            </a:pPr>
            <a:r>
              <a:rPr lang="en-US" smtClean="0">
                <a:sym typeface="Symbol" pitchFamily="18" charset="2"/>
              </a:rPr>
              <a:t>      = (ab+ac)b’ + (a’c+a’b)c’ = ab’c +a’bc’</a:t>
            </a:r>
          </a:p>
          <a:p>
            <a:pPr lvl="1">
              <a:defRPr/>
            </a:pPr>
            <a:endParaRPr lang="en-US" smtClean="0">
              <a:sym typeface="Symbol" pitchFamily="18" charset="2"/>
            </a:endParaRPr>
          </a:p>
          <a:p>
            <a:pPr lvl="1">
              <a:defRPr/>
            </a:pP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Representations of Boolean Functions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There are three different ways of representing Boolean functions:</a:t>
            </a:r>
          </a:p>
          <a:p>
            <a:pPr lvl="1">
              <a:defRPr/>
            </a:pPr>
            <a:r>
              <a:rPr lang="en-US" dirty="0" smtClean="0">
                <a:solidFill>
                  <a:schemeClr val="hlink"/>
                </a:solidFill>
              </a:rPr>
              <a:t>Tabular forms</a:t>
            </a:r>
          </a:p>
          <a:p>
            <a:pPr lvl="2">
              <a:defRPr/>
            </a:pPr>
            <a:r>
              <a:rPr lang="en-US" dirty="0" smtClean="0"/>
              <a:t>Truth table</a:t>
            </a:r>
          </a:p>
          <a:p>
            <a:pPr lvl="2">
              <a:defRPr/>
            </a:pPr>
            <a:r>
              <a:rPr lang="en-US" dirty="0" err="1" smtClean="0"/>
              <a:t>Implicant</a:t>
            </a:r>
            <a:r>
              <a:rPr lang="en-US" dirty="0" smtClean="0"/>
              <a:t> table</a:t>
            </a:r>
          </a:p>
          <a:p>
            <a:pPr lvl="1">
              <a:defRPr/>
            </a:pPr>
            <a:r>
              <a:rPr lang="en-US" dirty="0" smtClean="0">
                <a:solidFill>
                  <a:schemeClr val="hlink"/>
                </a:solidFill>
              </a:rPr>
              <a:t>Logic expressions</a:t>
            </a:r>
          </a:p>
          <a:p>
            <a:pPr lvl="2">
              <a:defRPr/>
            </a:pPr>
            <a:r>
              <a:rPr lang="en-US" dirty="0" smtClean="0"/>
              <a:t>Expressions of literals linked by the + and . Operators</a:t>
            </a:r>
          </a:p>
          <a:p>
            <a:pPr lvl="2">
              <a:defRPr/>
            </a:pPr>
            <a:r>
              <a:rPr lang="en-US" dirty="0" smtClean="0"/>
              <a:t>Expressions can be nested by parenthesis</a:t>
            </a:r>
          </a:p>
          <a:p>
            <a:pPr lvl="2">
              <a:defRPr/>
            </a:pPr>
            <a:r>
              <a:rPr lang="en-US" dirty="0" smtClean="0"/>
              <a:t>Two-level: sum of products or products of sum</a:t>
            </a:r>
          </a:p>
          <a:p>
            <a:pPr lvl="2">
              <a:defRPr/>
            </a:pPr>
            <a:r>
              <a:rPr lang="en-US" dirty="0" smtClean="0"/>
              <a:t>Multilevel: factored form</a:t>
            </a:r>
          </a:p>
          <a:p>
            <a:pPr lvl="1">
              <a:defRPr/>
            </a:pPr>
            <a:r>
              <a:rPr lang="en-US" dirty="0" smtClean="0">
                <a:solidFill>
                  <a:schemeClr val="hlink"/>
                </a:solidFill>
              </a:rPr>
              <a:t>Binary decisions diagrams</a:t>
            </a:r>
          </a:p>
          <a:p>
            <a:pPr lvl="2">
              <a:defRPr/>
            </a:pPr>
            <a:r>
              <a:rPr lang="en-US" dirty="0" smtClean="0"/>
              <a:t>Represents a set of binary-valued decisions, culminating in an overall decision that can be either TRUE or FALSE</a:t>
            </a:r>
          </a:p>
          <a:p>
            <a:pPr lvl="1">
              <a:defRPr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4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4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4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4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4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4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4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64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64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64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1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2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Tabular Representations</a:t>
            </a:r>
          </a:p>
        </p:txBody>
      </p:sp>
      <p:sp>
        <p:nvSpPr>
          <p:cNvPr id="627721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162925" cy="5356225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Truth table</a:t>
            </a:r>
          </a:p>
          <a:p>
            <a:pPr lvl="1">
              <a:defRPr/>
            </a:pPr>
            <a:r>
              <a:rPr lang="en-US" sz="2000" dirty="0" smtClean="0"/>
              <a:t>List of all </a:t>
            </a:r>
            <a:r>
              <a:rPr lang="en-US" sz="2000" dirty="0" err="1" smtClean="0"/>
              <a:t>minterms</a:t>
            </a:r>
            <a:r>
              <a:rPr lang="en-US" sz="2000" dirty="0" smtClean="0"/>
              <a:t> of a function.</a:t>
            </a:r>
          </a:p>
          <a:p>
            <a:pPr>
              <a:defRPr/>
            </a:pPr>
            <a:r>
              <a:rPr lang="en-US" sz="2200" dirty="0" err="1" smtClean="0"/>
              <a:t>Implicant</a:t>
            </a:r>
            <a:r>
              <a:rPr lang="en-US" sz="2200" dirty="0" smtClean="0"/>
              <a:t> table or cover</a:t>
            </a:r>
          </a:p>
          <a:p>
            <a:pPr lvl="1">
              <a:defRPr/>
            </a:pPr>
            <a:r>
              <a:rPr lang="en-US" sz="2000" dirty="0" smtClean="0"/>
              <a:t>List of </a:t>
            </a:r>
            <a:r>
              <a:rPr lang="en-US" sz="2000" dirty="0" err="1" smtClean="0"/>
              <a:t>implicants</a:t>
            </a:r>
            <a:r>
              <a:rPr lang="en-US" sz="2000" dirty="0" smtClean="0"/>
              <a:t> of a function sufficient  to define a function.</a:t>
            </a:r>
          </a:p>
          <a:p>
            <a:pPr>
              <a:defRPr/>
            </a:pPr>
            <a:r>
              <a:rPr lang="en-US" sz="2200" dirty="0" err="1" smtClean="0"/>
              <a:t>Implicant</a:t>
            </a:r>
            <a:r>
              <a:rPr lang="en-US" sz="2200" dirty="0" smtClean="0"/>
              <a:t> tables are smaller in size.</a:t>
            </a:r>
          </a:p>
          <a:p>
            <a:pPr>
              <a:defRPr/>
            </a:pPr>
            <a:r>
              <a:rPr lang="en-US" sz="2200" dirty="0" smtClean="0">
                <a:solidFill>
                  <a:schemeClr val="hlink"/>
                </a:solidFill>
              </a:rPr>
              <a:t>Example: x = </a:t>
            </a:r>
            <a:r>
              <a:rPr lang="en-US" sz="2200" dirty="0" err="1" smtClean="0">
                <a:solidFill>
                  <a:schemeClr val="hlink"/>
                </a:solidFill>
              </a:rPr>
              <a:t>ab+a’c</a:t>
            </a:r>
            <a:r>
              <a:rPr lang="en-US" sz="2200" dirty="0" smtClean="0">
                <a:solidFill>
                  <a:schemeClr val="hlink"/>
                </a:solidFill>
              </a:rPr>
              <a:t>; y = </a:t>
            </a:r>
            <a:r>
              <a:rPr lang="en-US" sz="2200" dirty="0" err="1" smtClean="0">
                <a:solidFill>
                  <a:schemeClr val="hlink"/>
                </a:solidFill>
              </a:rPr>
              <a:t>ab+bc+ac</a:t>
            </a:r>
            <a:endParaRPr lang="en-US" sz="2200" dirty="0" smtClean="0">
              <a:solidFill>
                <a:schemeClr val="hlink"/>
              </a:solidFill>
            </a:endParaRPr>
          </a:p>
          <a:p>
            <a:pPr>
              <a:defRPr/>
            </a:pPr>
            <a:endParaRPr lang="en-US" sz="2200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sz="2200" dirty="0" smtClean="0">
              <a:solidFill>
                <a:schemeClr val="tx2"/>
              </a:solidFill>
            </a:endParaRPr>
          </a:p>
        </p:txBody>
      </p:sp>
      <p:pic>
        <p:nvPicPr>
          <p:cNvPr id="627718" name="Picture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43063" y="3813175"/>
            <a:ext cx="2200275" cy="2632075"/>
          </a:xfrm>
        </p:spPr>
      </p:pic>
      <p:pic>
        <p:nvPicPr>
          <p:cNvPr id="627722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900738" y="3763963"/>
            <a:ext cx="2486025" cy="2324100"/>
          </a:xfrm>
        </p:spPr>
      </p:pic>
      <p:sp>
        <p:nvSpPr>
          <p:cNvPr id="627724" name="Text Box 12"/>
          <p:cNvSpPr txBox="1">
            <a:spLocks noChangeArrowheads="1"/>
          </p:cNvSpPr>
          <p:nvPr/>
        </p:nvSpPr>
        <p:spPr bwMode="auto">
          <a:xfrm>
            <a:off x="517525" y="4376738"/>
            <a:ext cx="1046163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hlink"/>
                </a:solidFill>
              </a:rPr>
              <a:t>Truth </a:t>
            </a:r>
          </a:p>
          <a:p>
            <a:r>
              <a:rPr lang="en-US" u="none">
                <a:solidFill>
                  <a:schemeClr val="hlink"/>
                </a:solidFill>
              </a:rPr>
              <a:t>Table</a:t>
            </a:r>
          </a:p>
        </p:txBody>
      </p:sp>
      <p:sp>
        <p:nvSpPr>
          <p:cNvPr id="627725" name="Text Box 13"/>
          <p:cNvSpPr txBox="1">
            <a:spLocks noChangeArrowheads="1"/>
          </p:cNvSpPr>
          <p:nvPr/>
        </p:nvSpPr>
        <p:spPr bwMode="auto">
          <a:xfrm>
            <a:off x="4252913" y="4356100"/>
            <a:ext cx="1604962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hlink"/>
                </a:solidFill>
              </a:rPr>
              <a:t>Implicant </a:t>
            </a:r>
          </a:p>
          <a:p>
            <a:r>
              <a:rPr lang="en-US" u="none">
                <a:solidFill>
                  <a:schemeClr val="hlink"/>
                </a:solidFill>
              </a:rPr>
              <a:t>Table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7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27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27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27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27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27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2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27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27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2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21" grpId="0" build="p"/>
      <p:bldP spid="627724" grpId="0"/>
      <p:bldP spid="6277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Cubical Representation of Minterms and</a:t>
            </a:r>
            <a:br>
              <a:rPr lang="en-US" sz="3200" smtClean="0"/>
            </a:br>
            <a:r>
              <a:rPr lang="en-US" sz="3200" smtClean="0"/>
              <a:t>Implicants</a:t>
            </a:r>
          </a:p>
        </p:txBody>
      </p:sp>
      <p:sp>
        <p:nvSpPr>
          <p:cNvPr id="6307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0" smtClean="0"/>
              <a:t>f1 = a’b’c’+a’b’c+ab’c+abc+abc’= a’b’+b’c+ac+ab</a:t>
            </a:r>
          </a:p>
          <a:p>
            <a:pPr>
              <a:defRPr/>
            </a:pPr>
            <a:r>
              <a:rPr lang="en-US" b="0" smtClean="0"/>
              <a:t>f2 = a’b’c+ab’c = b’c</a:t>
            </a:r>
          </a:p>
          <a:p>
            <a:pPr>
              <a:defRPr/>
            </a:pPr>
            <a:endParaRPr lang="en-US" b="0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</p:txBody>
      </p:sp>
      <p:pic>
        <p:nvPicPr>
          <p:cNvPr id="63079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038" y="2808288"/>
            <a:ext cx="7770812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Decision Diagrams …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Binary decision diagrams</a:t>
            </a:r>
            <a:r>
              <a:rPr lang="en-US" smtClean="0"/>
              <a:t> </a:t>
            </a:r>
            <a:r>
              <a:rPr lang="en-US" smtClean="0">
                <a:solidFill>
                  <a:schemeClr val="hlink"/>
                </a:solidFill>
              </a:rPr>
              <a:t>(BDDs)</a:t>
            </a:r>
            <a:r>
              <a:rPr lang="en-US" smtClean="0"/>
              <a:t> can be represented by trees or rooted DAGs, where decisions are associated with vertices.</a:t>
            </a:r>
          </a:p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Ordered binary decision diagrams</a:t>
            </a:r>
            <a:r>
              <a:rPr lang="en-US" smtClean="0"/>
              <a:t> </a:t>
            </a:r>
            <a:r>
              <a:rPr lang="en-US" smtClean="0">
                <a:solidFill>
                  <a:schemeClr val="hlink"/>
                </a:solidFill>
              </a:rPr>
              <a:t>(OBDDs)</a:t>
            </a:r>
            <a:r>
              <a:rPr lang="en-US" smtClean="0"/>
              <a:t> assume an ordering on the decision variables.</a:t>
            </a:r>
          </a:p>
          <a:p>
            <a:pPr lvl="1">
              <a:defRPr/>
            </a:pPr>
            <a:r>
              <a:rPr lang="en-US" smtClean="0"/>
              <a:t>Can be transformed into </a:t>
            </a:r>
            <a:r>
              <a:rPr lang="en-US" smtClean="0">
                <a:solidFill>
                  <a:schemeClr val="hlink"/>
                </a:solidFill>
              </a:rPr>
              <a:t>canonical forms</a:t>
            </a:r>
            <a:r>
              <a:rPr lang="en-US" smtClean="0"/>
              <a:t>, </a:t>
            </a:r>
            <a:r>
              <a:rPr lang="en-US" smtClean="0">
                <a:solidFill>
                  <a:schemeClr val="hlink"/>
                </a:solidFill>
              </a:rPr>
              <a:t>reduced ordered binary decision diagrams</a:t>
            </a:r>
            <a:r>
              <a:rPr lang="en-US" smtClean="0"/>
              <a:t> </a:t>
            </a:r>
            <a:r>
              <a:rPr lang="en-US" smtClean="0">
                <a:solidFill>
                  <a:schemeClr val="hlink"/>
                </a:solidFill>
              </a:rPr>
              <a:t>(ROBDDs)</a:t>
            </a:r>
          </a:p>
          <a:p>
            <a:pPr lvl="1">
              <a:defRPr/>
            </a:pPr>
            <a:r>
              <a:rPr lang="en-US" smtClean="0"/>
              <a:t>Operations on ROBDDs can be made in </a:t>
            </a:r>
            <a:r>
              <a:rPr lang="en-US" smtClean="0">
                <a:solidFill>
                  <a:schemeClr val="hlink"/>
                </a:solidFill>
              </a:rPr>
              <a:t>polynomial</a:t>
            </a:r>
            <a:r>
              <a:rPr lang="en-US" smtClean="0"/>
              <a:t> time of their size i.e. vertex set cardinality</a:t>
            </a:r>
          </a:p>
          <a:p>
            <a:pPr lvl="1">
              <a:defRPr/>
            </a:pPr>
            <a:r>
              <a:rPr lang="en-US" smtClean="0"/>
              <a:t>Size of ROBDDs depends on </a:t>
            </a:r>
            <a:r>
              <a:rPr lang="en-US" b="1" smtClean="0">
                <a:solidFill>
                  <a:schemeClr val="hlink"/>
                </a:solidFill>
              </a:rPr>
              <a:t>ordering of variables</a:t>
            </a:r>
          </a:p>
          <a:p>
            <a:pPr lvl="2">
              <a:defRPr/>
            </a:pPr>
            <a:r>
              <a:rPr lang="en-US" smtClean="0"/>
              <a:t>Adder functions are very sensitive to variable ordering</a:t>
            </a:r>
          </a:p>
          <a:p>
            <a:pPr lvl="3">
              <a:defRPr/>
            </a:pPr>
            <a:r>
              <a:rPr lang="en-US" sz="1800" smtClean="0"/>
              <a:t>Exponential size in worst case</a:t>
            </a:r>
          </a:p>
          <a:p>
            <a:pPr lvl="3">
              <a:defRPr/>
            </a:pPr>
            <a:r>
              <a:rPr lang="en-US" sz="1800" smtClean="0"/>
              <a:t>Linear size in best case</a:t>
            </a:r>
          </a:p>
          <a:p>
            <a:pPr lvl="2">
              <a:defRPr/>
            </a:pPr>
            <a:r>
              <a:rPr lang="en-US" smtClean="0"/>
              <a:t>Arithmetic multiplication has exponential size regardless of variable order.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3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32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32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3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32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32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32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… Binary Decision Diagrams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Consider the function: </a:t>
            </a:r>
            <a:r>
              <a:rPr lang="en-US" dirty="0" smtClean="0">
                <a:solidFill>
                  <a:srgbClr val="FFFF00"/>
                </a:solidFill>
              </a:rPr>
              <a:t>f= (x1+x2)(x3+x4)(x5+x6)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175" y="2144713"/>
            <a:ext cx="3211513" cy="4184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6588" y="2171700"/>
            <a:ext cx="3900487" cy="4157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206375" y="1730375"/>
            <a:ext cx="3897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u="none">
                <a:solidFill>
                  <a:srgbClr val="FFFF00"/>
                </a:solidFill>
              </a:rPr>
              <a:t>Variable ordering: x</a:t>
            </a:r>
            <a:r>
              <a:rPr lang="en-US" sz="1800" u="none" baseline="-25000">
                <a:solidFill>
                  <a:srgbClr val="FFFF00"/>
                </a:solidFill>
              </a:rPr>
              <a:t>1</a:t>
            </a:r>
            <a:r>
              <a:rPr lang="en-US" sz="1800" u="none">
                <a:solidFill>
                  <a:srgbClr val="FFFF00"/>
                </a:solidFill>
              </a:rPr>
              <a:t>,x</a:t>
            </a:r>
            <a:r>
              <a:rPr lang="en-US" sz="1800" u="none" baseline="-25000">
                <a:solidFill>
                  <a:srgbClr val="FFFF00"/>
                </a:solidFill>
              </a:rPr>
              <a:t>2</a:t>
            </a:r>
            <a:r>
              <a:rPr lang="en-US" sz="1800" u="none">
                <a:solidFill>
                  <a:srgbClr val="FFFF00"/>
                </a:solidFill>
              </a:rPr>
              <a:t>,x</a:t>
            </a:r>
            <a:r>
              <a:rPr lang="en-US" sz="1800" u="none" baseline="-25000">
                <a:solidFill>
                  <a:srgbClr val="FFFF00"/>
                </a:solidFill>
              </a:rPr>
              <a:t>3</a:t>
            </a:r>
            <a:r>
              <a:rPr lang="en-US" sz="1800" u="none">
                <a:solidFill>
                  <a:srgbClr val="FFFF00"/>
                </a:solidFill>
              </a:rPr>
              <a:t>,x</a:t>
            </a:r>
            <a:r>
              <a:rPr lang="en-US" sz="1800" u="none" baseline="-25000">
                <a:solidFill>
                  <a:srgbClr val="FFFF00"/>
                </a:solidFill>
              </a:rPr>
              <a:t>4</a:t>
            </a:r>
            <a:r>
              <a:rPr lang="en-US" sz="1800" u="none">
                <a:solidFill>
                  <a:srgbClr val="FFFF00"/>
                </a:solidFill>
              </a:rPr>
              <a:t>,x</a:t>
            </a:r>
            <a:r>
              <a:rPr lang="en-US" sz="1800" u="none" baseline="-25000">
                <a:solidFill>
                  <a:srgbClr val="FFFF00"/>
                </a:solidFill>
              </a:rPr>
              <a:t>5</a:t>
            </a:r>
            <a:r>
              <a:rPr lang="en-US" sz="1800" u="none">
                <a:solidFill>
                  <a:srgbClr val="FFFF00"/>
                </a:solidFill>
              </a:rPr>
              <a:t>,x</a:t>
            </a:r>
            <a:r>
              <a:rPr lang="en-US" sz="1800" u="none" baseline="-2500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9463" name="TextBox 6"/>
          <p:cNvSpPr txBox="1">
            <a:spLocks noChangeArrowheads="1"/>
          </p:cNvSpPr>
          <p:nvPr/>
        </p:nvSpPr>
        <p:spPr bwMode="auto">
          <a:xfrm>
            <a:off x="4473575" y="1730375"/>
            <a:ext cx="3897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u="none">
                <a:solidFill>
                  <a:srgbClr val="FFFF00"/>
                </a:solidFill>
              </a:rPr>
              <a:t>Variable ordering: x</a:t>
            </a:r>
            <a:r>
              <a:rPr lang="en-US" sz="1800" u="none" baseline="-25000">
                <a:solidFill>
                  <a:srgbClr val="FFFF00"/>
                </a:solidFill>
              </a:rPr>
              <a:t>1</a:t>
            </a:r>
            <a:r>
              <a:rPr lang="en-US" sz="1800" u="none">
                <a:solidFill>
                  <a:srgbClr val="FFFF00"/>
                </a:solidFill>
              </a:rPr>
              <a:t>,x</a:t>
            </a:r>
            <a:r>
              <a:rPr lang="en-US" sz="1800" u="none" baseline="-25000">
                <a:solidFill>
                  <a:srgbClr val="FFFF00"/>
                </a:solidFill>
              </a:rPr>
              <a:t>3</a:t>
            </a:r>
            <a:r>
              <a:rPr lang="en-US" sz="1800" u="none">
                <a:solidFill>
                  <a:srgbClr val="FFFF00"/>
                </a:solidFill>
              </a:rPr>
              <a:t>,x</a:t>
            </a:r>
            <a:r>
              <a:rPr lang="en-US" sz="1800" u="none" baseline="-25000">
                <a:solidFill>
                  <a:srgbClr val="FFFF00"/>
                </a:solidFill>
              </a:rPr>
              <a:t>5</a:t>
            </a:r>
            <a:r>
              <a:rPr lang="en-US" sz="1800" u="none">
                <a:solidFill>
                  <a:srgbClr val="FFFF00"/>
                </a:solidFill>
              </a:rPr>
              <a:t>,x</a:t>
            </a:r>
            <a:r>
              <a:rPr lang="en-US" sz="1800" u="none" baseline="-25000">
                <a:solidFill>
                  <a:srgbClr val="FFFF00"/>
                </a:solidFill>
              </a:rPr>
              <a:t>2</a:t>
            </a:r>
            <a:r>
              <a:rPr lang="en-US" sz="1800" u="none">
                <a:solidFill>
                  <a:srgbClr val="FFFF00"/>
                </a:solidFill>
              </a:rPr>
              <a:t>,x</a:t>
            </a:r>
            <a:r>
              <a:rPr lang="en-US" sz="1800" u="none" baseline="-25000">
                <a:solidFill>
                  <a:srgbClr val="FFFF00"/>
                </a:solidFill>
              </a:rPr>
              <a:t>4</a:t>
            </a:r>
            <a:r>
              <a:rPr lang="en-US" sz="1800" u="none">
                <a:solidFill>
                  <a:srgbClr val="FFFF00"/>
                </a:solidFill>
              </a:rPr>
              <a:t>,x</a:t>
            </a:r>
            <a:r>
              <a:rPr lang="en-US" sz="1800" u="none" baseline="-25000">
                <a:solidFill>
                  <a:srgbClr val="FFFF00"/>
                </a:solidFill>
              </a:rPr>
              <a:t>6</a:t>
            </a:r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… Binary Decision Diagrams …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7915275" cy="5356225"/>
          </a:xfrm>
        </p:spPr>
        <p:txBody>
          <a:bodyPr/>
          <a:lstStyle/>
          <a:p>
            <a:pPr>
              <a:defRPr/>
            </a:pPr>
            <a:r>
              <a:rPr lang="en-US" sz="2200" smtClean="0"/>
              <a:t>An OBDD is a rooted DAG with vertex set V. Each non-leaf vertex has as attributes </a:t>
            </a:r>
          </a:p>
          <a:p>
            <a:pPr lvl="1">
              <a:defRPr/>
            </a:pPr>
            <a:r>
              <a:rPr lang="en-US" sz="2000" smtClean="0"/>
              <a:t>a pointer </a:t>
            </a:r>
            <a:r>
              <a:rPr lang="en-US" sz="2000" smtClean="0">
                <a:solidFill>
                  <a:schemeClr val="hlink"/>
                </a:solidFill>
              </a:rPr>
              <a:t>index(v) </a:t>
            </a:r>
            <a:r>
              <a:rPr lang="en-US" sz="2000" smtClean="0">
                <a:solidFill>
                  <a:schemeClr val="hlink"/>
                </a:solidFill>
                <a:sym typeface="Symbol" pitchFamily="18" charset="2"/>
              </a:rPr>
              <a:t> {1,2,…n}</a:t>
            </a:r>
            <a:r>
              <a:rPr lang="en-US" sz="2000" smtClean="0">
                <a:sym typeface="Symbol" pitchFamily="18" charset="2"/>
              </a:rPr>
              <a:t> to an input variable {</a:t>
            </a:r>
            <a:r>
              <a:rPr lang="en-US" sz="2000" smtClean="0"/>
              <a:t>x</a:t>
            </a:r>
            <a:r>
              <a:rPr lang="en-US" sz="2000" baseline="-25000" smtClean="0"/>
              <a:t>1</a:t>
            </a:r>
            <a:r>
              <a:rPr lang="en-US" sz="2000" smtClean="0"/>
              <a:t>,x</a:t>
            </a:r>
            <a:r>
              <a:rPr lang="en-US" sz="2000" baseline="-25000" smtClean="0"/>
              <a:t>2</a:t>
            </a:r>
            <a:r>
              <a:rPr lang="en-US" sz="2000" smtClean="0"/>
              <a:t>,…,x</a:t>
            </a:r>
            <a:r>
              <a:rPr lang="en-US" sz="2000" baseline="-25000" smtClean="0"/>
              <a:t>i</a:t>
            </a:r>
            <a:r>
              <a:rPr lang="en-US" sz="2000" smtClean="0"/>
              <a:t>,…,x</a:t>
            </a:r>
            <a:r>
              <a:rPr lang="en-US" sz="2000" baseline="-25000" smtClean="0"/>
              <a:t>n</a:t>
            </a:r>
            <a:r>
              <a:rPr lang="en-US" sz="2000" smtClean="0"/>
              <a:t>} .</a:t>
            </a:r>
          </a:p>
          <a:p>
            <a:pPr lvl="1">
              <a:defRPr/>
            </a:pPr>
            <a:r>
              <a:rPr lang="en-US" sz="2000" smtClean="0"/>
              <a:t>Two children </a:t>
            </a:r>
            <a:r>
              <a:rPr lang="en-US" sz="2000" smtClean="0">
                <a:solidFill>
                  <a:schemeClr val="hlink"/>
                </a:solidFill>
              </a:rPr>
              <a:t>low(v)</a:t>
            </a:r>
            <a:r>
              <a:rPr lang="en-US" sz="2000" smtClean="0"/>
              <a:t> and </a:t>
            </a:r>
            <a:r>
              <a:rPr lang="en-US" sz="2000" smtClean="0">
                <a:solidFill>
                  <a:schemeClr val="hlink"/>
                </a:solidFill>
              </a:rPr>
              <a:t>high(v)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 </a:t>
            </a:r>
            <a:r>
              <a:rPr lang="en-US" sz="2000" smtClean="0"/>
              <a:t>V.</a:t>
            </a:r>
          </a:p>
          <a:p>
            <a:pPr>
              <a:defRPr/>
            </a:pPr>
            <a:r>
              <a:rPr lang="en-US" sz="2200" smtClean="0"/>
              <a:t>A leaf vertex v has as an attribute a value </a:t>
            </a:r>
            <a:r>
              <a:rPr lang="en-US" sz="2200" smtClean="0">
                <a:solidFill>
                  <a:schemeClr val="hlink"/>
                </a:solidFill>
              </a:rPr>
              <a:t>value(v)</a:t>
            </a:r>
            <a:r>
              <a:rPr lang="en-US" sz="2200" smtClean="0"/>
              <a:t> </a:t>
            </a:r>
            <a:r>
              <a:rPr lang="en-US" sz="2200" smtClean="0">
                <a:sym typeface="Symbol" pitchFamily="18" charset="2"/>
              </a:rPr>
              <a:t> </a:t>
            </a:r>
            <a:r>
              <a:rPr lang="en-US" sz="2200" smtClean="0"/>
              <a:t>B.</a:t>
            </a:r>
          </a:p>
          <a:p>
            <a:pPr>
              <a:defRPr/>
            </a:pPr>
            <a:r>
              <a:rPr lang="en-US" sz="2200" smtClean="0"/>
              <a:t>For any vertex pair </a:t>
            </a:r>
            <a:r>
              <a:rPr lang="en-US" sz="2200" smtClean="0">
                <a:solidFill>
                  <a:schemeClr val="hlink"/>
                </a:solidFill>
              </a:rPr>
              <a:t>{v,low(v)} (and {v,high(v)})</a:t>
            </a:r>
            <a:r>
              <a:rPr lang="en-US" sz="2200" smtClean="0"/>
              <a:t> such that no vertex is a leaf, </a:t>
            </a:r>
            <a:r>
              <a:rPr lang="en-US" sz="2200" smtClean="0">
                <a:solidFill>
                  <a:schemeClr val="hlink"/>
                </a:solidFill>
              </a:rPr>
              <a:t>index(v)&lt;index(low(v)) (index(v)&lt;index(high(v)) </a:t>
            </a:r>
          </a:p>
          <a:p>
            <a:pPr>
              <a:defRPr/>
            </a:pPr>
            <a:r>
              <a:rPr lang="en-US" sz="2200" smtClean="0"/>
              <a:t>An OBDD with root v denotes a function f</a:t>
            </a:r>
            <a:r>
              <a:rPr lang="en-US" sz="2200" baseline="30000" smtClean="0"/>
              <a:t>v</a:t>
            </a:r>
            <a:r>
              <a:rPr lang="en-US" sz="2200" smtClean="0"/>
              <a:t> such that</a:t>
            </a:r>
          </a:p>
          <a:p>
            <a:pPr lvl="1">
              <a:defRPr/>
            </a:pPr>
            <a:r>
              <a:rPr lang="en-US" sz="2000" smtClean="0"/>
              <a:t>If v is a leaf with value(v)=1, then </a:t>
            </a:r>
            <a:r>
              <a:rPr lang="en-US" sz="2000" smtClean="0">
                <a:solidFill>
                  <a:schemeClr val="hlink"/>
                </a:solidFill>
              </a:rPr>
              <a:t>f</a:t>
            </a:r>
            <a:r>
              <a:rPr lang="en-US" sz="2000" baseline="30000" smtClean="0">
                <a:solidFill>
                  <a:schemeClr val="hlink"/>
                </a:solidFill>
              </a:rPr>
              <a:t>v</a:t>
            </a:r>
            <a:r>
              <a:rPr lang="en-US" sz="2000" smtClean="0">
                <a:solidFill>
                  <a:schemeClr val="hlink"/>
                </a:solidFill>
              </a:rPr>
              <a:t>=1</a:t>
            </a:r>
          </a:p>
          <a:p>
            <a:pPr lvl="1">
              <a:defRPr/>
            </a:pPr>
            <a:r>
              <a:rPr lang="en-US" sz="2000" smtClean="0"/>
              <a:t>If v is a leaf with value(v)=0, then </a:t>
            </a:r>
            <a:r>
              <a:rPr lang="en-US" sz="2000" smtClean="0">
                <a:solidFill>
                  <a:schemeClr val="hlink"/>
                </a:solidFill>
              </a:rPr>
              <a:t>f</a:t>
            </a:r>
            <a:r>
              <a:rPr lang="en-US" sz="2000" baseline="30000" smtClean="0">
                <a:solidFill>
                  <a:schemeClr val="hlink"/>
                </a:solidFill>
              </a:rPr>
              <a:t>v</a:t>
            </a:r>
            <a:r>
              <a:rPr lang="en-US" sz="2000" smtClean="0">
                <a:solidFill>
                  <a:schemeClr val="hlink"/>
                </a:solidFill>
              </a:rPr>
              <a:t>=0</a:t>
            </a:r>
          </a:p>
          <a:p>
            <a:pPr lvl="1">
              <a:defRPr/>
            </a:pPr>
            <a:r>
              <a:rPr lang="en-US" sz="2000" smtClean="0"/>
              <a:t>If v is not a leaf and index(v)=i, then </a:t>
            </a:r>
            <a:r>
              <a:rPr lang="en-US" sz="2000" smtClean="0">
                <a:solidFill>
                  <a:schemeClr val="hlink"/>
                </a:solidFill>
              </a:rPr>
              <a:t>f</a:t>
            </a:r>
            <a:r>
              <a:rPr lang="en-US" sz="2000" baseline="30000" smtClean="0">
                <a:solidFill>
                  <a:schemeClr val="hlink"/>
                </a:solidFill>
              </a:rPr>
              <a:t>v</a:t>
            </a:r>
            <a:r>
              <a:rPr lang="en-US" sz="2000" smtClean="0">
                <a:solidFill>
                  <a:schemeClr val="hlink"/>
                </a:solidFill>
              </a:rPr>
              <a:t>= x</a:t>
            </a:r>
            <a:r>
              <a:rPr lang="en-US" sz="2000" baseline="-25000" smtClean="0">
                <a:solidFill>
                  <a:schemeClr val="hlink"/>
                </a:solidFill>
              </a:rPr>
              <a:t>i </a:t>
            </a:r>
            <a:r>
              <a:rPr lang="en-US" sz="2000" baseline="30000" smtClean="0">
                <a:solidFill>
                  <a:schemeClr val="hlink"/>
                </a:solidFill>
              </a:rPr>
              <a:t>‘</a:t>
            </a:r>
            <a:r>
              <a:rPr lang="en-US" sz="2000" baseline="-25000" smtClean="0">
                <a:solidFill>
                  <a:schemeClr val="hlink"/>
                </a:solidFill>
              </a:rPr>
              <a:t> . </a:t>
            </a:r>
            <a:r>
              <a:rPr lang="en-US" sz="2000" smtClean="0">
                <a:solidFill>
                  <a:schemeClr val="hlink"/>
                </a:solidFill>
              </a:rPr>
              <a:t>f</a:t>
            </a:r>
            <a:r>
              <a:rPr lang="en-US" sz="2000" baseline="30000" smtClean="0">
                <a:solidFill>
                  <a:schemeClr val="hlink"/>
                </a:solidFill>
              </a:rPr>
              <a:t>low(v) </a:t>
            </a:r>
            <a:r>
              <a:rPr lang="en-US" sz="2000" smtClean="0">
                <a:solidFill>
                  <a:schemeClr val="hlink"/>
                </a:solidFill>
              </a:rPr>
              <a:t>+ x</a:t>
            </a:r>
            <a:r>
              <a:rPr lang="en-US" sz="2000" baseline="-25000" smtClean="0">
                <a:solidFill>
                  <a:schemeClr val="hlink"/>
                </a:solidFill>
              </a:rPr>
              <a:t>i  . </a:t>
            </a:r>
            <a:r>
              <a:rPr lang="en-US" sz="2000" smtClean="0">
                <a:solidFill>
                  <a:schemeClr val="hlink"/>
                </a:solidFill>
              </a:rPr>
              <a:t>f</a:t>
            </a:r>
            <a:r>
              <a:rPr lang="en-US" sz="2000" baseline="30000" smtClean="0">
                <a:solidFill>
                  <a:schemeClr val="hlink"/>
                </a:solidFill>
              </a:rPr>
              <a:t>high(v)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Binary Decision Diagrams</a:t>
            </a:r>
          </a:p>
        </p:txBody>
      </p:sp>
      <p:sp>
        <p:nvSpPr>
          <p:cNvPr id="6512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Example: f=(a+b)c</a:t>
            </a:r>
          </a:p>
          <a:p>
            <a:pPr lvl="1">
              <a:defRPr/>
            </a:pPr>
            <a:r>
              <a:rPr lang="en-US" smtClean="0"/>
              <a:t>Vertices {v1,v2,v3,v4,v5} (Fig. 2.20 (c) )</a:t>
            </a:r>
          </a:p>
          <a:p>
            <a:pPr lvl="1">
              <a:defRPr/>
            </a:pPr>
            <a:r>
              <a:rPr lang="en-US" smtClean="0"/>
              <a:t>Variable x</a:t>
            </a:r>
            <a:r>
              <a:rPr lang="en-US" baseline="-25000" smtClean="0"/>
              <a:t>1</a:t>
            </a:r>
            <a:r>
              <a:rPr lang="en-US" smtClean="0"/>
              <a:t>=a, x</a:t>
            </a:r>
            <a:r>
              <a:rPr lang="en-US" baseline="-25000" smtClean="0"/>
              <a:t>2</a:t>
            </a:r>
            <a:r>
              <a:rPr lang="en-US" smtClean="0"/>
              <a:t>=b, x</a:t>
            </a:r>
            <a:r>
              <a:rPr lang="en-US" baseline="-25000" smtClean="0"/>
              <a:t>3</a:t>
            </a:r>
            <a:r>
              <a:rPr lang="en-US" smtClean="0"/>
              <a:t>=c; </a:t>
            </a:r>
          </a:p>
          <a:p>
            <a:pPr lvl="1">
              <a:defRPr/>
            </a:pPr>
            <a:r>
              <a:rPr lang="en-US" smtClean="0"/>
              <a:t>v1 is the root; index(v1)=1 meaning that v1 is related to first variable in the order i.e. x</a:t>
            </a:r>
            <a:r>
              <a:rPr lang="en-US" baseline="-25000" smtClean="0"/>
              <a:t>1</a:t>
            </a:r>
            <a:r>
              <a:rPr lang="en-US" smtClean="0"/>
              <a:t>=a</a:t>
            </a:r>
          </a:p>
        </p:txBody>
      </p:sp>
      <p:pic>
        <p:nvPicPr>
          <p:cNvPr id="651268" name="Picture 4" descr="bd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3240088"/>
            <a:ext cx="7118350" cy="3157537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5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5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5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5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5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Outline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Boolean Algebra</a:t>
            </a:r>
          </a:p>
          <a:p>
            <a:pPr>
              <a:defRPr/>
            </a:pPr>
            <a:r>
              <a:rPr lang="en-US" smtClean="0"/>
              <a:t>Boolean Functions</a:t>
            </a:r>
          </a:p>
          <a:p>
            <a:pPr>
              <a:defRPr/>
            </a:pPr>
            <a:r>
              <a:rPr lang="en-US" smtClean="0"/>
              <a:t>Basic Definitions</a:t>
            </a:r>
          </a:p>
          <a:p>
            <a:pPr>
              <a:defRPr/>
            </a:pPr>
            <a:r>
              <a:rPr lang="en-US" smtClean="0"/>
              <a:t>Representations of Boolean Functions</a:t>
            </a:r>
          </a:p>
          <a:p>
            <a:pPr>
              <a:defRPr/>
            </a:pPr>
            <a:r>
              <a:rPr lang="en-US" smtClean="0"/>
              <a:t>Binary Decision Diagrams (BDDs)</a:t>
            </a:r>
          </a:p>
          <a:p>
            <a:pPr lvl="1">
              <a:defRPr/>
            </a:pPr>
            <a:r>
              <a:rPr lang="en-US" smtClean="0"/>
              <a:t>Ordered BDDs (OBDDs)</a:t>
            </a:r>
          </a:p>
          <a:p>
            <a:pPr lvl="1">
              <a:defRPr/>
            </a:pPr>
            <a:r>
              <a:rPr lang="en-US" smtClean="0"/>
              <a:t>Reduced Ordered BDDs (ROBDDs) </a:t>
            </a:r>
          </a:p>
          <a:p>
            <a:pPr>
              <a:defRPr/>
            </a:pPr>
            <a:r>
              <a:rPr lang="en-US" smtClean="0"/>
              <a:t>If-then-else (ITE) DAGS</a:t>
            </a:r>
          </a:p>
          <a:p>
            <a:pPr>
              <a:defRPr/>
            </a:pPr>
            <a:r>
              <a:rPr lang="en-US" smtClean="0"/>
              <a:t>Satisfiability and Minimum Cover Problems</a:t>
            </a:r>
          </a:p>
          <a:p>
            <a:pPr>
              <a:defRPr/>
            </a:pPr>
            <a:r>
              <a:rPr lang="en-US" smtClean="0"/>
              <a:t>Branch and Bound Algorithm</a:t>
            </a:r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Reduced Binary Decision Diagrams …</a:t>
            </a:r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Two OBDDs are </a:t>
            </a:r>
            <a:r>
              <a:rPr lang="en-US" smtClean="0">
                <a:solidFill>
                  <a:schemeClr val="hlink"/>
                </a:solidFill>
              </a:rPr>
              <a:t>isomorphic </a:t>
            </a:r>
            <a:r>
              <a:rPr lang="en-US" smtClean="0"/>
              <a:t>if there is a one-to-one mapping between the vertex set that preserves adjacency, indices and leaf values.</a:t>
            </a:r>
          </a:p>
          <a:p>
            <a:pPr>
              <a:defRPr/>
            </a:pPr>
            <a:r>
              <a:rPr lang="en-US" smtClean="0"/>
              <a:t>Two isomorphic OBDDS represent the same function.</a:t>
            </a:r>
          </a:p>
          <a:p>
            <a:pPr>
              <a:defRPr/>
            </a:pPr>
            <a:r>
              <a:rPr lang="en-US" smtClean="0"/>
              <a:t>An OBDD is said to be </a:t>
            </a:r>
            <a:r>
              <a:rPr lang="en-US" smtClean="0">
                <a:solidFill>
                  <a:schemeClr val="hlink"/>
                </a:solidFill>
              </a:rPr>
              <a:t>reduced OBDD (ROBDD)</a:t>
            </a:r>
            <a:r>
              <a:rPr lang="en-US" smtClean="0"/>
              <a:t> if </a:t>
            </a:r>
          </a:p>
          <a:p>
            <a:pPr lvl="1">
              <a:defRPr/>
            </a:pPr>
            <a:r>
              <a:rPr lang="en-US" smtClean="0"/>
              <a:t>It contains no vertex v with low(v)=high(v)</a:t>
            </a:r>
          </a:p>
          <a:p>
            <a:pPr lvl="1">
              <a:defRPr/>
            </a:pPr>
            <a:r>
              <a:rPr lang="en-US" smtClean="0"/>
              <a:t>Not any pair {u,v} such that the subgraphs rooted in u and in v are isomorphic.</a:t>
            </a:r>
          </a:p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ROBDDs are canonical</a:t>
            </a:r>
          </a:p>
          <a:p>
            <a:pPr lvl="1">
              <a:defRPr/>
            </a:pPr>
            <a:r>
              <a:rPr lang="en-US" smtClean="0">
                <a:solidFill>
                  <a:schemeClr val="hlink"/>
                </a:solidFill>
              </a:rPr>
              <a:t>All equivalent functions will result in the same ROBDD.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… Reduced Binary Decision Diagrams …</a:t>
            </a:r>
          </a:p>
        </p:txBody>
      </p:sp>
      <p:pic>
        <p:nvPicPr>
          <p:cNvPr id="655364" name="Picture 4" descr="robd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50900" y="1230313"/>
            <a:ext cx="6953250" cy="5305425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5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Reduced Binary Decision Diagrams …</a:t>
            </a:r>
          </a:p>
        </p:txBody>
      </p:sp>
      <p:pic>
        <p:nvPicPr>
          <p:cNvPr id="6963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8488" y="1700213"/>
            <a:ext cx="7935912" cy="3705225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9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If-then-else (ITE) DAGs …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ROBDD construction and manipulation can be done with the </a:t>
            </a:r>
            <a:r>
              <a:rPr lang="en-US" i="1" smtClean="0">
                <a:solidFill>
                  <a:schemeClr val="hlink"/>
                </a:solidFill>
              </a:rPr>
              <a:t>ite</a:t>
            </a:r>
            <a:r>
              <a:rPr lang="en-US" smtClean="0"/>
              <a:t> operator.</a:t>
            </a:r>
          </a:p>
          <a:p>
            <a:pPr>
              <a:defRPr/>
            </a:pPr>
            <a:r>
              <a:rPr lang="en-US" smtClean="0"/>
              <a:t>Given three scalar Boolean functions f, g and  h</a:t>
            </a:r>
          </a:p>
          <a:p>
            <a:pPr lvl="1">
              <a:defRPr/>
            </a:pPr>
            <a:r>
              <a:rPr lang="en-US" smtClean="0">
                <a:solidFill>
                  <a:schemeClr val="hlink"/>
                </a:solidFill>
              </a:rPr>
              <a:t>Ite(f, g, h) = f . g + f’ . h</a:t>
            </a:r>
          </a:p>
          <a:p>
            <a:pPr>
              <a:defRPr/>
            </a:pPr>
            <a:r>
              <a:rPr lang="en-US" smtClean="0"/>
              <a:t>Let </a:t>
            </a:r>
            <a:r>
              <a:rPr lang="en-US" smtClean="0">
                <a:solidFill>
                  <a:schemeClr val="hlink"/>
                </a:solidFill>
              </a:rPr>
              <a:t>z=ite(f, g, h)</a:t>
            </a:r>
            <a:r>
              <a:rPr lang="en-US" smtClean="0"/>
              <a:t> and let x be the top variable of functions f, g and h.</a:t>
            </a:r>
          </a:p>
          <a:p>
            <a:pPr>
              <a:defRPr/>
            </a:pPr>
            <a:r>
              <a:rPr lang="en-US" smtClean="0"/>
              <a:t>The function z is associated with the vertex whose variable is x and whose children implement </a:t>
            </a:r>
            <a:r>
              <a:rPr lang="en-US" smtClean="0">
                <a:solidFill>
                  <a:schemeClr val="hlink"/>
                </a:solidFill>
              </a:rPr>
              <a:t>ite(f</a:t>
            </a:r>
            <a:r>
              <a:rPr lang="en-US" baseline="-25000" smtClean="0">
                <a:solidFill>
                  <a:schemeClr val="hlink"/>
                </a:solidFill>
              </a:rPr>
              <a:t>x</a:t>
            </a:r>
            <a:r>
              <a:rPr lang="en-US" smtClean="0">
                <a:solidFill>
                  <a:schemeClr val="hlink"/>
                </a:solidFill>
              </a:rPr>
              <a:t>,g</a:t>
            </a:r>
            <a:r>
              <a:rPr lang="en-US" baseline="-25000" smtClean="0">
                <a:solidFill>
                  <a:schemeClr val="hlink"/>
                </a:solidFill>
              </a:rPr>
              <a:t>x</a:t>
            </a:r>
            <a:r>
              <a:rPr lang="en-US" smtClean="0">
                <a:solidFill>
                  <a:schemeClr val="hlink"/>
                </a:solidFill>
              </a:rPr>
              <a:t>,h</a:t>
            </a:r>
            <a:r>
              <a:rPr lang="en-US" baseline="-25000" smtClean="0">
                <a:solidFill>
                  <a:schemeClr val="hlink"/>
                </a:solidFill>
              </a:rPr>
              <a:t>x</a:t>
            </a:r>
            <a:r>
              <a:rPr lang="en-US" smtClean="0">
                <a:solidFill>
                  <a:schemeClr val="hlink"/>
                </a:solidFill>
              </a:rPr>
              <a:t>)</a:t>
            </a:r>
            <a:r>
              <a:rPr lang="en-US" smtClean="0"/>
              <a:t> and </a:t>
            </a:r>
            <a:r>
              <a:rPr lang="en-US" smtClean="0">
                <a:solidFill>
                  <a:schemeClr val="hlink"/>
                </a:solidFill>
              </a:rPr>
              <a:t>ite(f</a:t>
            </a:r>
            <a:r>
              <a:rPr lang="en-US" baseline="-25000" smtClean="0">
                <a:solidFill>
                  <a:schemeClr val="hlink"/>
                </a:solidFill>
              </a:rPr>
              <a:t>x’</a:t>
            </a:r>
            <a:r>
              <a:rPr lang="en-US" smtClean="0">
                <a:solidFill>
                  <a:schemeClr val="hlink"/>
                </a:solidFill>
              </a:rPr>
              <a:t>,g</a:t>
            </a:r>
            <a:r>
              <a:rPr lang="en-US" baseline="-25000" smtClean="0">
                <a:solidFill>
                  <a:schemeClr val="hlink"/>
                </a:solidFill>
              </a:rPr>
              <a:t>x’</a:t>
            </a:r>
            <a:r>
              <a:rPr lang="en-US" smtClean="0">
                <a:solidFill>
                  <a:schemeClr val="hlink"/>
                </a:solidFill>
              </a:rPr>
              <a:t>,h</a:t>
            </a:r>
            <a:r>
              <a:rPr lang="en-US" baseline="-25000" smtClean="0">
                <a:solidFill>
                  <a:schemeClr val="hlink"/>
                </a:solidFill>
              </a:rPr>
              <a:t>x’</a:t>
            </a:r>
            <a:r>
              <a:rPr lang="en-US" smtClean="0">
                <a:solidFill>
                  <a:schemeClr val="hlink"/>
                </a:solidFill>
              </a:rPr>
              <a:t>).</a:t>
            </a:r>
            <a:r>
              <a:rPr lang="en-US" smtClean="0"/>
              <a:t> </a:t>
            </a:r>
          </a:p>
          <a:p>
            <a:pPr lvl="1">
              <a:defRPr/>
            </a:pPr>
            <a:r>
              <a:rPr lang="en-US" smtClean="0"/>
              <a:t>z = x z</a:t>
            </a:r>
            <a:r>
              <a:rPr lang="en-US" b="1" baseline="-25000" smtClean="0"/>
              <a:t>x</a:t>
            </a:r>
            <a:r>
              <a:rPr lang="en-US" smtClean="0"/>
              <a:t> + x’ z</a:t>
            </a:r>
            <a:r>
              <a:rPr lang="en-US" b="1" baseline="-25000" smtClean="0"/>
              <a:t>x’</a:t>
            </a:r>
          </a:p>
          <a:p>
            <a:pPr lvl="1">
              <a:defRPr/>
            </a:pPr>
            <a:r>
              <a:rPr lang="en-US" b="1" baseline="-25000" smtClean="0"/>
              <a:t>    </a:t>
            </a:r>
            <a:r>
              <a:rPr lang="en-US" b="1" smtClean="0"/>
              <a:t>= x( f g + f’ h)</a:t>
            </a:r>
            <a:r>
              <a:rPr lang="en-US" b="1" baseline="-25000" smtClean="0"/>
              <a:t>x</a:t>
            </a:r>
            <a:r>
              <a:rPr lang="en-US" b="1" smtClean="0"/>
              <a:t> + x’ (f g + f’ h)</a:t>
            </a:r>
            <a:r>
              <a:rPr lang="en-US" b="1" baseline="-25000" smtClean="0"/>
              <a:t>x’</a:t>
            </a:r>
          </a:p>
          <a:p>
            <a:pPr lvl="1">
              <a:defRPr/>
            </a:pPr>
            <a:r>
              <a:rPr lang="en-US" smtClean="0"/>
              <a:t>   </a:t>
            </a:r>
            <a:r>
              <a:rPr lang="en-US" b="1" smtClean="0"/>
              <a:t>= x( f</a:t>
            </a:r>
            <a:r>
              <a:rPr lang="en-US" b="1" baseline="-25000" smtClean="0"/>
              <a:t>x</a:t>
            </a:r>
            <a:r>
              <a:rPr lang="en-US" b="1" smtClean="0"/>
              <a:t> g</a:t>
            </a:r>
            <a:r>
              <a:rPr lang="en-US" b="1" baseline="-25000" smtClean="0"/>
              <a:t>x</a:t>
            </a:r>
            <a:r>
              <a:rPr lang="en-US" b="1" smtClean="0"/>
              <a:t> + f’</a:t>
            </a:r>
            <a:r>
              <a:rPr lang="en-US" b="1" baseline="-25000" smtClean="0"/>
              <a:t>x</a:t>
            </a:r>
            <a:r>
              <a:rPr lang="en-US" b="1" smtClean="0"/>
              <a:t> h</a:t>
            </a:r>
            <a:r>
              <a:rPr lang="en-US" b="1" baseline="-25000" smtClean="0"/>
              <a:t>x</a:t>
            </a:r>
            <a:r>
              <a:rPr lang="en-US" b="1" smtClean="0"/>
              <a:t>) + x’ (f</a:t>
            </a:r>
            <a:r>
              <a:rPr lang="en-US" b="1" baseline="-25000" smtClean="0"/>
              <a:t>x’</a:t>
            </a:r>
            <a:r>
              <a:rPr lang="en-US" b="1" smtClean="0"/>
              <a:t> g</a:t>
            </a:r>
            <a:r>
              <a:rPr lang="en-US" b="1" baseline="-25000" smtClean="0"/>
              <a:t>x’</a:t>
            </a:r>
            <a:r>
              <a:rPr lang="en-US" b="1" smtClean="0"/>
              <a:t> + f’</a:t>
            </a:r>
            <a:r>
              <a:rPr lang="en-US" b="1" baseline="-25000" smtClean="0"/>
              <a:t>x’</a:t>
            </a:r>
            <a:r>
              <a:rPr lang="en-US" b="1" smtClean="0"/>
              <a:t> h</a:t>
            </a:r>
            <a:r>
              <a:rPr lang="en-US" b="1" baseline="-25000" smtClean="0"/>
              <a:t>x’</a:t>
            </a:r>
            <a:r>
              <a:rPr lang="en-US" b="1" smtClean="0"/>
              <a:t>)</a:t>
            </a:r>
          </a:p>
          <a:p>
            <a:pPr lvl="1">
              <a:defRPr/>
            </a:pPr>
            <a:r>
              <a:rPr lang="en-US" b="1" baseline="-25000" smtClean="0"/>
              <a:t>    </a:t>
            </a:r>
            <a:r>
              <a:rPr lang="en-US" b="1" smtClean="0"/>
              <a:t>=ite(x, </a:t>
            </a:r>
            <a:r>
              <a:rPr lang="en-US" smtClean="0"/>
              <a:t>ite(f</a:t>
            </a:r>
            <a:r>
              <a:rPr lang="en-US" baseline="-25000" smtClean="0"/>
              <a:t>x</a:t>
            </a:r>
            <a:r>
              <a:rPr lang="en-US" smtClean="0"/>
              <a:t>,g</a:t>
            </a:r>
            <a:r>
              <a:rPr lang="en-US" baseline="-25000" smtClean="0"/>
              <a:t>x</a:t>
            </a:r>
            <a:r>
              <a:rPr lang="en-US" smtClean="0"/>
              <a:t>,h</a:t>
            </a:r>
            <a:r>
              <a:rPr lang="en-US" baseline="-25000" smtClean="0"/>
              <a:t>x</a:t>
            </a:r>
            <a:r>
              <a:rPr lang="en-US" smtClean="0"/>
              <a:t>) , ite(f</a:t>
            </a:r>
            <a:r>
              <a:rPr lang="en-US" baseline="-25000" smtClean="0"/>
              <a:t>x’</a:t>
            </a:r>
            <a:r>
              <a:rPr lang="en-US" smtClean="0"/>
              <a:t>,g</a:t>
            </a:r>
            <a:r>
              <a:rPr lang="en-US" baseline="-25000" smtClean="0"/>
              <a:t>x’</a:t>
            </a:r>
            <a:r>
              <a:rPr lang="en-US" smtClean="0"/>
              <a:t>,h</a:t>
            </a:r>
            <a:r>
              <a:rPr lang="en-US" baseline="-25000" smtClean="0"/>
              <a:t>x’</a:t>
            </a:r>
            <a:r>
              <a:rPr lang="en-US" smtClean="0"/>
              <a:t>) 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5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5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5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5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5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5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5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5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5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If-then-else (ITE) DAGs</a:t>
            </a:r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2200" smtClean="0"/>
              <a:t>Terminal cases of </a:t>
            </a:r>
            <a:r>
              <a:rPr lang="en-US" sz="2200" i="1" smtClean="0">
                <a:solidFill>
                  <a:schemeClr val="hlink"/>
                </a:solidFill>
              </a:rPr>
              <a:t>ite</a:t>
            </a:r>
            <a:r>
              <a:rPr lang="en-US" sz="2200" smtClean="0"/>
              <a:t> operator</a:t>
            </a:r>
          </a:p>
          <a:p>
            <a:pPr lvl="1">
              <a:defRPr/>
            </a:pPr>
            <a:r>
              <a:rPr lang="en-US" sz="2000" smtClean="0"/>
              <a:t>Ite(f,1,0)=f, ite(1,g,h)=g,   ite(0, g, h)=h, ite(f, g, g)=g and ite(f, 0, 1)=f’.</a:t>
            </a:r>
          </a:p>
          <a:p>
            <a:pPr>
              <a:defRPr/>
            </a:pPr>
            <a:r>
              <a:rPr lang="en-US" sz="2200" smtClean="0"/>
              <a:t>All Boolean functions of two arguments can be represented in terms of </a:t>
            </a:r>
            <a:r>
              <a:rPr lang="en-US" sz="2200" i="1" smtClean="0">
                <a:solidFill>
                  <a:schemeClr val="hlink"/>
                </a:solidFill>
              </a:rPr>
              <a:t>ite</a:t>
            </a:r>
            <a:r>
              <a:rPr lang="en-US" sz="2200" smtClean="0"/>
              <a:t> operator.</a:t>
            </a:r>
          </a:p>
        </p:txBody>
      </p:sp>
      <p:pic>
        <p:nvPicPr>
          <p:cNvPr id="658436" name="Picture 4" descr="i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64125" y="1177925"/>
            <a:ext cx="3559175" cy="489585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5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5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5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5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43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 Algorithm …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1800" smtClean="0">
                <a:solidFill>
                  <a:schemeClr val="hlink"/>
                </a:solidFill>
              </a:rPr>
              <a:t>ITE(f, g, h)</a:t>
            </a:r>
            <a:r>
              <a:rPr lang="en-US" sz="1800" smtClean="0"/>
              <a:t>{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1800" smtClean="0"/>
              <a:t>	If (</a:t>
            </a:r>
            <a:r>
              <a:rPr lang="en-US" sz="1800" smtClean="0">
                <a:solidFill>
                  <a:schemeClr val="hlink"/>
                </a:solidFill>
              </a:rPr>
              <a:t>terminal</a:t>
            </a:r>
            <a:r>
              <a:rPr lang="en-US" sz="1800" smtClean="0">
                <a:solidFill>
                  <a:schemeClr val="tx2"/>
                </a:solidFill>
              </a:rPr>
              <a:t> case</a:t>
            </a:r>
            <a:r>
              <a:rPr lang="en-US" sz="1800" smtClean="0"/>
              <a:t>)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1800" smtClean="0"/>
              <a:t>		return (r = trivial result)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1800" smtClean="0"/>
              <a:t>	else {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1800" smtClean="0"/>
              <a:t>		if (</a:t>
            </a:r>
            <a:r>
              <a:rPr lang="en-US" sz="1800" smtClean="0">
                <a:solidFill>
                  <a:srgbClr val="3399FF"/>
                </a:solidFill>
              </a:rPr>
              <a:t>computed table</a:t>
            </a:r>
            <a:r>
              <a:rPr lang="en-US" sz="1800" smtClean="0"/>
              <a:t> has entry {(f,g,h), r})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1800" smtClean="0"/>
              <a:t>			 return (r from </a:t>
            </a:r>
            <a:r>
              <a:rPr lang="en-US" sz="1800" smtClean="0">
                <a:solidFill>
                  <a:srgbClr val="3399FF"/>
                </a:solidFill>
              </a:rPr>
              <a:t>computed table</a:t>
            </a:r>
            <a:r>
              <a:rPr lang="en-US" sz="1800" smtClean="0"/>
              <a:t>)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1800" smtClean="0"/>
              <a:t>		else {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1800" smtClean="0"/>
              <a:t>			</a:t>
            </a:r>
            <a:r>
              <a:rPr lang="en-US" sz="1800" smtClean="0">
                <a:solidFill>
                  <a:schemeClr val="hlink"/>
                </a:solidFill>
              </a:rPr>
              <a:t>x</a:t>
            </a:r>
            <a:r>
              <a:rPr lang="en-US" sz="1800" smtClean="0"/>
              <a:t> top variable of </a:t>
            </a:r>
            <a:r>
              <a:rPr lang="en-US" sz="1800" smtClean="0">
                <a:solidFill>
                  <a:schemeClr val="hlink"/>
                </a:solidFill>
              </a:rPr>
              <a:t>f, g, h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1800" smtClean="0"/>
              <a:t>			t = </a:t>
            </a:r>
            <a:r>
              <a:rPr lang="en-US" sz="1800" smtClean="0">
                <a:solidFill>
                  <a:schemeClr val="hlink"/>
                </a:solidFill>
              </a:rPr>
              <a:t>ITE(f</a:t>
            </a:r>
            <a:r>
              <a:rPr lang="en-US" sz="1800" baseline="-25000" smtClean="0">
                <a:solidFill>
                  <a:schemeClr val="hlink"/>
                </a:solidFill>
              </a:rPr>
              <a:t>x</a:t>
            </a:r>
            <a:r>
              <a:rPr lang="en-US" sz="1800" smtClean="0">
                <a:solidFill>
                  <a:schemeClr val="hlink"/>
                </a:solidFill>
              </a:rPr>
              <a:t>, g</a:t>
            </a:r>
            <a:r>
              <a:rPr lang="en-US" sz="1800" baseline="-25000" smtClean="0">
                <a:solidFill>
                  <a:schemeClr val="hlink"/>
                </a:solidFill>
              </a:rPr>
              <a:t>x</a:t>
            </a:r>
            <a:r>
              <a:rPr lang="en-US" sz="1800" smtClean="0">
                <a:solidFill>
                  <a:schemeClr val="hlink"/>
                </a:solidFill>
              </a:rPr>
              <a:t>, h</a:t>
            </a:r>
            <a:r>
              <a:rPr lang="en-US" sz="1800" baseline="-25000" smtClean="0">
                <a:solidFill>
                  <a:schemeClr val="hlink"/>
                </a:solidFill>
              </a:rPr>
              <a:t>x</a:t>
            </a:r>
            <a:r>
              <a:rPr lang="en-US" sz="1800" smtClean="0">
                <a:solidFill>
                  <a:schemeClr val="hlink"/>
                </a:solidFill>
              </a:rPr>
              <a:t>)</a:t>
            </a:r>
            <a:r>
              <a:rPr lang="en-US" sz="1800" smtClean="0"/>
              <a:t>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1800" smtClean="0"/>
              <a:t>			e = </a:t>
            </a:r>
            <a:r>
              <a:rPr lang="en-US" sz="1800" smtClean="0">
                <a:solidFill>
                  <a:schemeClr val="hlink"/>
                </a:solidFill>
              </a:rPr>
              <a:t>ITE(f</a:t>
            </a:r>
            <a:r>
              <a:rPr lang="en-US" sz="1800" baseline="-25000" smtClean="0">
                <a:solidFill>
                  <a:schemeClr val="hlink"/>
                </a:solidFill>
              </a:rPr>
              <a:t>x’</a:t>
            </a:r>
            <a:r>
              <a:rPr lang="en-US" sz="1800" smtClean="0">
                <a:solidFill>
                  <a:schemeClr val="hlink"/>
                </a:solidFill>
              </a:rPr>
              <a:t>, g</a:t>
            </a:r>
            <a:r>
              <a:rPr lang="en-US" sz="1800" baseline="-25000" smtClean="0">
                <a:solidFill>
                  <a:schemeClr val="hlink"/>
                </a:solidFill>
              </a:rPr>
              <a:t>x’</a:t>
            </a:r>
            <a:r>
              <a:rPr lang="en-US" sz="1800" smtClean="0">
                <a:solidFill>
                  <a:schemeClr val="hlink"/>
                </a:solidFill>
              </a:rPr>
              <a:t>, h</a:t>
            </a:r>
            <a:r>
              <a:rPr lang="en-US" sz="1800" baseline="-25000" smtClean="0">
                <a:solidFill>
                  <a:schemeClr val="hlink"/>
                </a:solidFill>
              </a:rPr>
              <a:t>x’</a:t>
            </a:r>
            <a:r>
              <a:rPr lang="en-US" sz="1800" smtClean="0">
                <a:solidFill>
                  <a:schemeClr val="hlink"/>
                </a:solidFill>
              </a:rPr>
              <a:t>)</a:t>
            </a:r>
            <a:r>
              <a:rPr lang="en-US" sz="1800" smtClean="0"/>
              <a:t>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1800" smtClean="0"/>
              <a:t>			if ( t == e) return (t)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1800" smtClean="0"/>
              <a:t>			r = </a:t>
            </a:r>
            <a:r>
              <a:rPr lang="en-US" sz="1800" smtClean="0">
                <a:solidFill>
                  <a:schemeClr val="folHlink"/>
                </a:solidFill>
              </a:rPr>
              <a:t>find_or_add_unique_table</a:t>
            </a:r>
            <a:r>
              <a:rPr lang="en-US" sz="1800" smtClean="0"/>
              <a:t>(x, t, e)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1800" smtClean="0"/>
              <a:t>			Update </a:t>
            </a:r>
            <a:r>
              <a:rPr lang="en-US" sz="1800" smtClean="0">
                <a:solidFill>
                  <a:srgbClr val="3399FF"/>
                </a:solidFill>
              </a:rPr>
              <a:t>computed table</a:t>
            </a:r>
            <a:r>
              <a:rPr lang="en-US" sz="1800" smtClean="0"/>
              <a:t> with {(f,g,h), r})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1800" smtClean="0"/>
              <a:t>			return (r)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1800" smtClean="0"/>
              <a:t>		}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1800" smtClean="0"/>
              <a:t>	}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1800" smtClean="0"/>
              <a:t>}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… ITE Algorithm …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Uses two tables</a:t>
            </a:r>
          </a:p>
          <a:p>
            <a:pPr lvl="1">
              <a:defRPr/>
            </a:pPr>
            <a:r>
              <a:rPr lang="en-US" smtClean="0">
                <a:solidFill>
                  <a:schemeClr val="hlink"/>
                </a:solidFill>
              </a:rPr>
              <a:t>Unique table</a:t>
            </a:r>
            <a:r>
              <a:rPr lang="en-US" smtClean="0"/>
              <a:t>: stores ROBDD information in a strong canonical form</a:t>
            </a:r>
          </a:p>
          <a:p>
            <a:pPr lvl="2">
              <a:defRPr/>
            </a:pPr>
            <a:r>
              <a:rPr lang="en-US" smtClean="0"/>
              <a:t>Equivalence check is just a test on the equality of the identifiers</a:t>
            </a:r>
          </a:p>
          <a:p>
            <a:pPr lvl="2">
              <a:defRPr/>
            </a:pPr>
            <a:r>
              <a:rPr lang="en-US" smtClean="0"/>
              <a:t>Contains a key for a vertex of an ROBDD</a:t>
            </a:r>
          </a:p>
          <a:p>
            <a:pPr lvl="2">
              <a:defRPr/>
            </a:pPr>
            <a:r>
              <a:rPr lang="en-US" smtClean="0"/>
              <a:t>Key is a triple of variable, identifiers of left and right children</a:t>
            </a:r>
          </a:p>
          <a:p>
            <a:pPr lvl="1">
              <a:defRPr/>
            </a:pPr>
            <a:r>
              <a:rPr lang="en-US" smtClean="0">
                <a:solidFill>
                  <a:schemeClr val="hlink"/>
                </a:solidFill>
              </a:rPr>
              <a:t>Computed table</a:t>
            </a:r>
            <a:r>
              <a:rPr lang="en-US" smtClean="0"/>
              <a:t>: to improve the performance of the algorithm</a:t>
            </a:r>
          </a:p>
          <a:p>
            <a:pPr lvl="2">
              <a:defRPr/>
            </a:pPr>
            <a:r>
              <a:rPr lang="en-US" smtClean="0"/>
              <a:t>Mapping between any triple (f, g, h) and vertex implementing ite(f, g, h).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8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8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8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8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8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8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3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… ITE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Example:</a:t>
            </a:r>
            <a:r>
              <a:rPr lang="en-US" dirty="0" smtClean="0"/>
              <a:t> Let f=</a:t>
            </a:r>
            <a:r>
              <a:rPr lang="en-US" dirty="0" err="1" smtClean="0"/>
              <a:t>a</a:t>
            </a:r>
            <a:r>
              <a:rPr lang="en-US" dirty="0" err="1" smtClean="0">
                <a:sym typeface="Symbol"/>
              </a:rPr>
              <a:t></a:t>
            </a:r>
            <a:r>
              <a:rPr lang="en-US" dirty="0" err="1" smtClean="0"/>
              <a:t>b</a:t>
            </a:r>
            <a:r>
              <a:rPr lang="en-US" dirty="0" smtClean="0"/>
              <a:t> and g = a b. Draw the ITE DAG for the function </a:t>
            </a:r>
            <a:r>
              <a:rPr lang="en-US" dirty="0" err="1" smtClean="0"/>
              <a:t>f</a:t>
            </a:r>
            <a:r>
              <a:rPr lang="en-US" dirty="0" err="1" smtClean="0">
                <a:sym typeface="Symbol"/>
              </a:rPr>
              <a:t></a:t>
            </a:r>
            <a:r>
              <a:rPr lang="en-US" dirty="0" err="1" smtClean="0"/>
              <a:t>g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err="1" smtClean="0"/>
              <a:t>f</a:t>
            </a:r>
            <a:r>
              <a:rPr lang="en-US" dirty="0" err="1" smtClean="0">
                <a:sym typeface="Symbol"/>
              </a:rPr>
              <a:t></a:t>
            </a:r>
            <a:r>
              <a:rPr lang="en-US" dirty="0" err="1" smtClean="0"/>
              <a:t>g</a:t>
            </a:r>
            <a:r>
              <a:rPr lang="en-US" dirty="0" smtClean="0"/>
              <a:t>=ITE(</a:t>
            </a:r>
            <a:r>
              <a:rPr lang="en-US" dirty="0" err="1" smtClean="0"/>
              <a:t>f,g’,g</a:t>
            </a:r>
            <a:r>
              <a:rPr lang="en-US" dirty="0" smtClean="0"/>
              <a:t>)=ITE(</a:t>
            </a:r>
            <a:r>
              <a:rPr lang="en-US" dirty="0" err="1" smtClean="0"/>
              <a:t>a</a:t>
            </a:r>
            <a:r>
              <a:rPr lang="en-US" dirty="0" err="1" smtClean="0">
                <a:sym typeface="Symbol"/>
              </a:rPr>
              <a:t></a:t>
            </a:r>
            <a:r>
              <a:rPr lang="en-US" dirty="0" err="1" smtClean="0"/>
              <a:t>b</a:t>
            </a:r>
            <a:r>
              <a:rPr lang="en-US" dirty="0" smtClean="0"/>
              <a:t> ,</a:t>
            </a:r>
            <a:r>
              <a:rPr lang="en-US" dirty="0" err="1" smtClean="0"/>
              <a:t>a’+b’,a</a:t>
            </a:r>
            <a:r>
              <a:rPr lang="en-US" dirty="0" smtClean="0"/>
              <a:t> b)</a:t>
            </a: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X=a:</a:t>
            </a:r>
          </a:p>
          <a:p>
            <a:pPr lvl="1">
              <a:defRPr/>
            </a:pPr>
            <a:r>
              <a:rPr lang="en-US" dirty="0" smtClean="0">
                <a:solidFill>
                  <a:srgbClr val="FFFF00"/>
                </a:solidFill>
              </a:rPr>
              <a:t>t=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ITE(b’ ,b’, b)</a:t>
            </a:r>
            <a:r>
              <a:rPr lang="en-US" dirty="0" smtClean="0"/>
              <a:t>=1 (trivial case) =&gt;t=2</a:t>
            </a:r>
          </a:p>
          <a:p>
            <a:pPr lvl="1">
              <a:defRPr/>
            </a:pPr>
            <a:r>
              <a:rPr lang="en-US" dirty="0" smtClean="0">
                <a:solidFill>
                  <a:srgbClr val="FFFF00"/>
                </a:solidFill>
              </a:rPr>
              <a:t>e=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ITE(b ,1, 0)</a:t>
            </a:r>
            <a:r>
              <a:rPr lang="en-US" dirty="0" smtClean="0"/>
              <a:t>=b (trivial case), we assign id=3 =&gt;e=3</a:t>
            </a:r>
          </a:p>
          <a:p>
            <a:pPr lvl="1">
              <a:defRPr/>
            </a:pPr>
            <a:r>
              <a:rPr lang="en-US" dirty="0" smtClean="0"/>
              <a:t>Since </a:t>
            </a:r>
            <a:r>
              <a:rPr lang="en-US" dirty="0" err="1" smtClean="0"/>
              <a:t>t≠e</a:t>
            </a:r>
            <a:r>
              <a:rPr lang="en-US" dirty="0" smtClean="0"/>
              <a:t>, an entry will be added in the table for (a,2,3) with id=4.</a:t>
            </a:r>
          </a:p>
          <a:p>
            <a:pPr lvl="1"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79413" y="4938713"/>
          <a:ext cx="6096000" cy="1112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2"/>
                          </a:solidFill>
                        </a:rPr>
                        <a:t>Var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Right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Child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Left Child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722" name="TextBox 4"/>
          <p:cNvSpPr txBox="1">
            <a:spLocks noChangeArrowheads="1"/>
          </p:cNvSpPr>
          <p:nvPr/>
        </p:nvSpPr>
        <p:spPr bwMode="auto">
          <a:xfrm>
            <a:off x="2436813" y="4525963"/>
            <a:ext cx="1616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u="none">
                <a:solidFill>
                  <a:srgbClr val="FFFF00"/>
                </a:solidFill>
              </a:rPr>
              <a:t>Unique Table</a:t>
            </a:r>
            <a:endParaRPr lang="en-US" sz="1800" u="none" baseline="-25000">
              <a:solidFill>
                <a:srgbClr val="FFFF00"/>
              </a:solidFill>
            </a:endParaRPr>
          </a:p>
        </p:txBody>
      </p:sp>
      <p:pic>
        <p:nvPicPr>
          <p:cNvPr id="297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0825" y="4321175"/>
            <a:ext cx="1500188" cy="2143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Applications of ITE DAGs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Implication of two functions is Tautology</a:t>
            </a:r>
          </a:p>
          <a:p>
            <a:pPr lvl="1">
              <a:defRPr/>
            </a:pPr>
            <a:r>
              <a:rPr lang="en-US" smtClean="0"/>
              <a:t>f </a:t>
            </a:r>
            <a:r>
              <a:rPr lang="en-US" smtClean="0">
                <a:sym typeface="Symbol" pitchFamily="18" charset="2"/>
              </a:rPr>
              <a:t> g  f’ + g = 1	</a:t>
            </a:r>
          </a:p>
          <a:p>
            <a:pPr lvl="1">
              <a:defRPr/>
            </a:pPr>
            <a:r>
              <a:rPr lang="en-US" smtClean="0">
                <a:sym typeface="Symbol" pitchFamily="18" charset="2"/>
              </a:rPr>
              <a:t>Check if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ite(f, g, 1) </a:t>
            </a:r>
            <a:r>
              <a:rPr lang="en-US" smtClean="0">
                <a:sym typeface="Symbol" pitchFamily="18" charset="2"/>
              </a:rPr>
              <a:t>has identifier equal to that of leaf value 1</a:t>
            </a:r>
          </a:p>
          <a:p>
            <a:pPr lvl="1">
              <a:defRPr/>
            </a:pPr>
            <a:r>
              <a:rPr lang="en-US" smtClean="0">
                <a:sym typeface="Symbol" pitchFamily="18" charset="2"/>
              </a:rPr>
              <a:t>Alternatively, a function associated with a vertex is tautology if both of its children are tautology</a:t>
            </a:r>
          </a:p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Functional composition</a:t>
            </a:r>
            <a:r>
              <a:rPr lang="en-US" smtClean="0">
                <a:solidFill>
                  <a:schemeClr val="tx2"/>
                </a:solidFill>
              </a:rPr>
              <a:t> </a:t>
            </a:r>
          </a:p>
          <a:p>
            <a:pPr lvl="1">
              <a:defRPr/>
            </a:pPr>
            <a:r>
              <a:rPr lang="en-US" smtClean="0"/>
              <a:t>Replacing a variable by another expression</a:t>
            </a:r>
          </a:p>
          <a:p>
            <a:pPr lvl="1">
              <a:defRPr/>
            </a:pPr>
            <a:r>
              <a:rPr lang="en-US" smtClean="0"/>
              <a:t>f</a:t>
            </a:r>
            <a:r>
              <a:rPr lang="en-US" baseline="-25000" smtClean="0"/>
              <a:t>x=g </a:t>
            </a:r>
            <a:r>
              <a:rPr lang="en-US" smtClean="0"/>
              <a:t>= f</a:t>
            </a:r>
            <a:r>
              <a:rPr lang="en-US" baseline="-25000" smtClean="0"/>
              <a:t>x</a:t>
            </a:r>
            <a:r>
              <a:rPr lang="en-US" smtClean="0"/>
              <a:t> g + f</a:t>
            </a:r>
            <a:r>
              <a:rPr lang="en-US" baseline="-25000" smtClean="0"/>
              <a:t>x’</a:t>
            </a:r>
            <a:r>
              <a:rPr lang="en-US" smtClean="0"/>
              <a:t> g’ =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ite(g, </a:t>
            </a:r>
            <a:r>
              <a:rPr lang="en-US" smtClean="0">
                <a:solidFill>
                  <a:schemeClr val="hlink"/>
                </a:solidFill>
              </a:rPr>
              <a:t>f</a:t>
            </a:r>
            <a:r>
              <a:rPr lang="en-US" baseline="-25000" smtClean="0">
                <a:solidFill>
                  <a:schemeClr val="hlink"/>
                </a:solidFill>
              </a:rPr>
              <a:t>x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, </a:t>
            </a:r>
            <a:r>
              <a:rPr lang="en-US" smtClean="0">
                <a:solidFill>
                  <a:schemeClr val="hlink"/>
                </a:solidFill>
              </a:rPr>
              <a:t>f</a:t>
            </a:r>
            <a:r>
              <a:rPr lang="en-US" baseline="-25000" smtClean="0">
                <a:solidFill>
                  <a:schemeClr val="hlink"/>
                </a:solidFill>
              </a:rPr>
              <a:t>x’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) </a:t>
            </a:r>
          </a:p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Consensus</a:t>
            </a:r>
          </a:p>
          <a:p>
            <a:pPr lvl="1">
              <a:defRPr/>
            </a:pPr>
            <a:r>
              <a:rPr lang="en-US" smtClean="0">
                <a:solidFill>
                  <a:schemeClr val="hlink"/>
                </a:solidFill>
              </a:rPr>
              <a:t>f</a:t>
            </a:r>
            <a:r>
              <a:rPr lang="en-US" baseline="-25000" smtClean="0">
                <a:solidFill>
                  <a:schemeClr val="hlink"/>
                </a:solidFill>
              </a:rPr>
              <a:t>x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. </a:t>
            </a:r>
            <a:r>
              <a:rPr lang="en-US" smtClean="0">
                <a:solidFill>
                  <a:schemeClr val="hlink"/>
                </a:solidFill>
              </a:rPr>
              <a:t>f</a:t>
            </a:r>
            <a:r>
              <a:rPr lang="en-US" baseline="-25000" smtClean="0">
                <a:solidFill>
                  <a:schemeClr val="hlink"/>
                </a:solidFill>
              </a:rPr>
              <a:t>x’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  ite(</a:t>
            </a:r>
            <a:r>
              <a:rPr lang="en-US" smtClean="0">
                <a:solidFill>
                  <a:schemeClr val="hlink"/>
                </a:solidFill>
              </a:rPr>
              <a:t>f</a:t>
            </a:r>
            <a:r>
              <a:rPr lang="en-US" baseline="-25000" smtClean="0">
                <a:solidFill>
                  <a:schemeClr val="hlink"/>
                </a:solidFill>
              </a:rPr>
              <a:t>x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, </a:t>
            </a:r>
            <a:r>
              <a:rPr lang="en-US" smtClean="0">
                <a:solidFill>
                  <a:schemeClr val="hlink"/>
                </a:solidFill>
              </a:rPr>
              <a:t>f</a:t>
            </a:r>
            <a:r>
              <a:rPr lang="en-US" baseline="-25000" smtClean="0">
                <a:solidFill>
                  <a:schemeClr val="hlink"/>
                </a:solidFill>
              </a:rPr>
              <a:t>x’</a:t>
            </a:r>
            <a:r>
              <a:rPr lang="en-US" smtClean="0">
                <a:solidFill>
                  <a:schemeClr val="hlink"/>
                </a:solidFill>
              </a:rPr>
              <a:t>, 0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)</a:t>
            </a:r>
            <a:endParaRPr lang="en-US" smtClean="0">
              <a:solidFill>
                <a:schemeClr val="hlink"/>
              </a:solidFill>
            </a:endParaRPr>
          </a:p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Smoothing</a:t>
            </a:r>
          </a:p>
          <a:p>
            <a:pPr lvl="1">
              <a:defRPr/>
            </a:pPr>
            <a:r>
              <a:rPr lang="en-US" smtClean="0">
                <a:solidFill>
                  <a:schemeClr val="hlink"/>
                </a:solidFill>
              </a:rPr>
              <a:t>f</a:t>
            </a:r>
            <a:r>
              <a:rPr lang="en-US" baseline="-25000" smtClean="0">
                <a:solidFill>
                  <a:schemeClr val="hlink"/>
                </a:solidFill>
              </a:rPr>
              <a:t>x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+ </a:t>
            </a:r>
            <a:r>
              <a:rPr lang="en-US" smtClean="0">
                <a:solidFill>
                  <a:schemeClr val="hlink"/>
                </a:solidFill>
              </a:rPr>
              <a:t>f</a:t>
            </a:r>
            <a:r>
              <a:rPr lang="en-US" baseline="-25000" smtClean="0">
                <a:solidFill>
                  <a:schemeClr val="hlink"/>
                </a:solidFill>
              </a:rPr>
              <a:t>x’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  ite(</a:t>
            </a:r>
            <a:r>
              <a:rPr lang="en-US" smtClean="0">
                <a:solidFill>
                  <a:schemeClr val="hlink"/>
                </a:solidFill>
              </a:rPr>
              <a:t>f</a:t>
            </a:r>
            <a:r>
              <a:rPr lang="en-US" baseline="-25000" smtClean="0">
                <a:solidFill>
                  <a:schemeClr val="hlink"/>
                </a:solidFill>
              </a:rPr>
              <a:t>x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,1, </a:t>
            </a:r>
            <a:r>
              <a:rPr lang="en-US" smtClean="0">
                <a:solidFill>
                  <a:schemeClr val="hlink"/>
                </a:solidFill>
              </a:rPr>
              <a:t>f</a:t>
            </a:r>
            <a:r>
              <a:rPr lang="en-US" baseline="-25000" smtClean="0">
                <a:solidFill>
                  <a:schemeClr val="hlink"/>
                </a:solidFill>
              </a:rPr>
              <a:t>x’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)</a:t>
            </a:r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8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8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8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8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8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8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8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68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68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68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5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Satisfiability …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Many synthesis and optimization problems can be reduced to a fundamental one: </a:t>
            </a:r>
            <a:r>
              <a:rPr lang="en-US" smtClean="0">
                <a:solidFill>
                  <a:schemeClr val="hlink"/>
                </a:solidFill>
              </a:rPr>
              <a:t>satisfiability.</a:t>
            </a:r>
          </a:p>
          <a:p>
            <a:pPr>
              <a:defRPr/>
            </a:pPr>
            <a:r>
              <a:rPr lang="en-US" smtClean="0"/>
              <a:t>A Boolean function is </a:t>
            </a:r>
            <a:r>
              <a:rPr lang="en-US" smtClean="0">
                <a:solidFill>
                  <a:schemeClr val="hlink"/>
                </a:solidFill>
              </a:rPr>
              <a:t>satisfiable</a:t>
            </a:r>
            <a:r>
              <a:rPr lang="en-US" smtClean="0"/>
              <a:t> if there exists an assignment of Boolean values to the variables that makes the function </a:t>
            </a:r>
            <a:r>
              <a:rPr lang="en-US" smtClean="0">
                <a:solidFill>
                  <a:schemeClr val="hlink"/>
                </a:solidFill>
              </a:rPr>
              <a:t>TRUE</a:t>
            </a:r>
            <a:r>
              <a:rPr lang="en-US" smtClean="0"/>
              <a:t>.</a:t>
            </a:r>
          </a:p>
          <a:p>
            <a:pPr>
              <a:defRPr/>
            </a:pPr>
            <a:r>
              <a:rPr lang="en-US" smtClean="0"/>
              <a:t>Most common formulation requires the function to be expressed in </a:t>
            </a:r>
            <a:r>
              <a:rPr lang="en-US" smtClean="0">
                <a:solidFill>
                  <a:schemeClr val="hlink"/>
                </a:solidFill>
              </a:rPr>
              <a:t>a product of sum</a:t>
            </a:r>
            <a:r>
              <a:rPr lang="en-US" smtClean="0"/>
              <a:t> form </a:t>
            </a:r>
          </a:p>
          <a:p>
            <a:pPr lvl="1">
              <a:defRPr/>
            </a:pPr>
            <a:r>
              <a:rPr lang="en-US" smtClean="0"/>
              <a:t>Sum terms are called clauses</a:t>
            </a:r>
          </a:p>
          <a:p>
            <a:pPr lvl="1">
              <a:defRPr/>
            </a:pPr>
            <a:r>
              <a:rPr lang="en-US" smtClean="0"/>
              <a:t>Assignment must make all clauses true</a:t>
            </a:r>
          </a:p>
          <a:p>
            <a:pPr>
              <a:defRPr/>
            </a:pPr>
            <a:r>
              <a:rPr lang="en-US" smtClean="0"/>
              <a:t>Satisfiability problem is </a:t>
            </a:r>
            <a:r>
              <a:rPr lang="en-US" smtClean="0">
                <a:solidFill>
                  <a:schemeClr val="hlink"/>
                </a:solidFill>
              </a:rPr>
              <a:t>Intractable</a:t>
            </a:r>
          </a:p>
          <a:p>
            <a:pPr lvl="1">
              <a:defRPr/>
            </a:pPr>
            <a:r>
              <a:rPr lang="en-US" smtClean="0">
                <a:solidFill>
                  <a:schemeClr val="hlink"/>
                </a:solidFill>
              </a:rPr>
              <a:t>3-satisfiability (i.e. clauses with max. 3 literals) </a:t>
            </a:r>
            <a:r>
              <a:rPr lang="en-US" smtClean="0"/>
              <a:t>is intractable</a:t>
            </a:r>
            <a:r>
              <a:rPr lang="en-US" smtClean="0">
                <a:solidFill>
                  <a:schemeClr val="hlink"/>
                </a:solidFill>
              </a:rPr>
              <a:t> </a:t>
            </a:r>
          </a:p>
          <a:p>
            <a:pPr lvl="1">
              <a:defRPr/>
            </a:pPr>
            <a:r>
              <a:rPr lang="en-US" smtClean="0">
                <a:solidFill>
                  <a:schemeClr val="hlink"/>
                </a:solidFill>
              </a:rPr>
              <a:t>2-satisfiability </a:t>
            </a:r>
            <a:r>
              <a:rPr lang="en-US" smtClean="0"/>
              <a:t>can be solved in polynomial time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Boolean Algebra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293100" cy="5356225"/>
          </a:xfrm>
        </p:spPr>
        <p:txBody>
          <a:bodyPr/>
          <a:lstStyle/>
          <a:p>
            <a:pPr>
              <a:defRPr/>
            </a:pPr>
            <a:r>
              <a:rPr lang="en-US" sz="2200" b="0" dirty="0" smtClean="0">
                <a:solidFill>
                  <a:schemeClr val="hlink"/>
                </a:solidFill>
              </a:rPr>
              <a:t>Boolean algebra</a:t>
            </a:r>
            <a:endParaRPr lang="en-US" sz="2200" b="0" dirty="0" smtClean="0"/>
          </a:p>
          <a:p>
            <a:pPr lvl="1">
              <a:defRPr/>
            </a:pPr>
            <a:r>
              <a:rPr lang="en-US" sz="2000" dirty="0" smtClean="0"/>
              <a:t>Quintuple (B,+, . , 0, 1)</a:t>
            </a:r>
          </a:p>
          <a:p>
            <a:pPr lvl="1">
              <a:defRPr/>
            </a:pPr>
            <a:r>
              <a:rPr lang="en-US" sz="2000" dirty="0" smtClean="0"/>
              <a:t>Satisfies </a:t>
            </a:r>
            <a:r>
              <a:rPr lang="en-US" sz="2000" i="1" dirty="0" smtClean="0">
                <a:solidFill>
                  <a:schemeClr val="hlink"/>
                </a:solidFill>
              </a:rPr>
              <a:t>commutative</a:t>
            </a:r>
            <a:r>
              <a:rPr lang="en-US" sz="2000" dirty="0" smtClean="0"/>
              <a:t> and </a:t>
            </a:r>
            <a:r>
              <a:rPr lang="en-US" sz="2000" i="1" dirty="0" smtClean="0">
                <a:solidFill>
                  <a:schemeClr val="hlink"/>
                </a:solidFill>
              </a:rPr>
              <a:t>distributive</a:t>
            </a:r>
            <a:r>
              <a:rPr lang="en-US" sz="2000" dirty="0" smtClean="0"/>
              <a:t> laws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hlink"/>
                </a:solidFill>
              </a:rPr>
              <a:t>Identity</a:t>
            </a:r>
            <a:r>
              <a:rPr lang="en-US" sz="2000" dirty="0" smtClean="0"/>
              <a:t> elements are 0 and 1.</a:t>
            </a:r>
          </a:p>
          <a:p>
            <a:pPr lvl="1">
              <a:defRPr/>
            </a:pPr>
            <a:r>
              <a:rPr lang="en-US" sz="2000" dirty="0" smtClean="0"/>
              <a:t>Each element has a </a:t>
            </a:r>
            <a:r>
              <a:rPr lang="en-US" sz="2000" dirty="0" smtClean="0">
                <a:solidFill>
                  <a:schemeClr val="hlink"/>
                </a:solidFill>
              </a:rPr>
              <a:t>complement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chemeClr val="hlink"/>
                </a:solidFill>
              </a:rPr>
              <a:t>a + a’=1 ; a . a’ = 0</a:t>
            </a:r>
          </a:p>
          <a:p>
            <a:pPr lvl="1">
              <a:defRPr/>
            </a:pPr>
            <a:r>
              <a:rPr lang="en-US" sz="2000" dirty="0" smtClean="0"/>
              <a:t>Binary Boolean algebra B = {0, 1}</a:t>
            </a:r>
          </a:p>
          <a:p>
            <a:pPr>
              <a:defRPr/>
            </a:pPr>
            <a:r>
              <a:rPr lang="en-US" sz="2200" b="0" dirty="0" smtClean="0"/>
              <a:t> Some properties of Boolean algebraic systems</a:t>
            </a:r>
            <a:endParaRPr lang="en-US" sz="2200" dirty="0" smtClean="0"/>
          </a:p>
        </p:txBody>
      </p:sp>
      <p:graphicFrame>
        <p:nvGraphicFramePr>
          <p:cNvPr id="619572" name="Group 52"/>
          <p:cNvGraphicFramePr>
            <a:graphicFrameLocks noGrp="1"/>
          </p:cNvGraphicFramePr>
          <p:nvPr>
            <p:ph sz="half" idx="2"/>
          </p:nvPr>
        </p:nvGraphicFramePr>
        <p:xfrm>
          <a:off x="928688" y="4041775"/>
          <a:ext cx="6981825" cy="2303464"/>
        </p:xfrm>
        <a:graphic>
          <a:graphicData uri="http://schemas.openxmlformats.org/drawingml/2006/table">
            <a:tbl>
              <a:tblPr/>
              <a:tblGrid>
                <a:gridCol w="2149475"/>
                <a:gridCol w="2147887"/>
                <a:gridCol w="2684463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Associativity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a+(b+c)=(a+b)+c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a(bc)=(ab)c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Idempotence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a+a=a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a.a=a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Absorption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a+(ab)=a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a(a+b)=a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De Morgan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(a+b)’=a’.b’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(a.b)’=a’+b’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Involution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(a’)’=a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1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1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1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1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9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9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2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Satisfiability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Example</a:t>
            </a:r>
          </a:p>
          <a:p>
            <a:pPr lvl="1">
              <a:defRPr/>
            </a:pPr>
            <a:r>
              <a:rPr lang="en-US" sz="2000" smtClean="0"/>
              <a:t>F=(a+b+c')(a+b'+c')(a+b'+c)(a'+b+c)(a'+b+c')(a'+b'+c')(a'+b'+c)</a:t>
            </a:r>
          </a:p>
          <a:p>
            <a:pPr lvl="1">
              <a:defRPr/>
            </a:pPr>
            <a:r>
              <a:rPr lang="en-US" sz="2000" smtClean="0"/>
              <a:t>Find an input assignment that makes F=1</a:t>
            </a:r>
          </a:p>
          <a:p>
            <a:pPr>
              <a:defRPr/>
            </a:pPr>
            <a:r>
              <a:rPr lang="en-US" sz="2200" smtClean="0">
                <a:solidFill>
                  <a:schemeClr val="hlink"/>
                </a:solidFill>
              </a:rPr>
              <a:t>Solution</a:t>
            </a:r>
          </a:p>
          <a:p>
            <a:pPr lvl="1">
              <a:defRPr/>
            </a:pPr>
            <a:r>
              <a:rPr lang="en-US" smtClean="0"/>
              <a:t>A=1, B=1, C=0 =&gt; </a:t>
            </a:r>
            <a:r>
              <a:rPr lang="en-US" smtClean="0">
                <a:solidFill>
                  <a:schemeClr val="hlink"/>
                </a:solidFill>
              </a:rPr>
              <a:t>Fails</a:t>
            </a:r>
          </a:p>
          <a:p>
            <a:pPr lvl="1">
              <a:defRPr/>
            </a:pPr>
            <a:r>
              <a:rPr lang="en-US" smtClean="0"/>
              <a:t>A=0, B=1, C=0 =&gt; </a:t>
            </a:r>
            <a:r>
              <a:rPr lang="en-US" smtClean="0">
                <a:solidFill>
                  <a:schemeClr val="hlink"/>
                </a:solidFill>
              </a:rPr>
              <a:t>Fails</a:t>
            </a:r>
          </a:p>
          <a:p>
            <a:pPr lvl="1">
              <a:defRPr/>
            </a:pPr>
            <a:r>
              <a:rPr lang="en-US" smtClean="0"/>
              <a:t>A=1, B=0, C=1 =&gt; </a:t>
            </a:r>
            <a:r>
              <a:rPr lang="en-US" smtClean="0">
                <a:solidFill>
                  <a:schemeClr val="hlink"/>
                </a:solidFill>
              </a:rPr>
              <a:t>Fails</a:t>
            </a:r>
          </a:p>
          <a:p>
            <a:pPr lvl="1">
              <a:defRPr/>
            </a:pPr>
            <a:r>
              <a:rPr lang="en-US" smtClean="0"/>
              <a:t>A=0, B=0, C=1 =&gt; </a:t>
            </a:r>
            <a:r>
              <a:rPr lang="en-US" smtClean="0">
                <a:solidFill>
                  <a:schemeClr val="hlink"/>
                </a:solidFill>
              </a:rPr>
              <a:t>Fails</a:t>
            </a:r>
          </a:p>
          <a:p>
            <a:pPr lvl="1">
              <a:defRPr/>
            </a:pPr>
            <a:r>
              <a:rPr lang="en-US" smtClean="0"/>
              <a:t>A=1, B=1, C=1 =&gt; </a:t>
            </a:r>
            <a:r>
              <a:rPr lang="en-US" smtClean="0">
                <a:solidFill>
                  <a:schemeClr val="hlink"/>
                </a:solidFill>
              </a:rPr>
              <a:t>Fails</a:t>
            </a:r>
          </a:p>
          <a:p>
            <a:pPr lvl="1">
              <a:defRPr/>
            </a:pPr>
            <a:r>
              <a:rPr lang="en-US" smtClean="0"/>
              <a:t>A=0, B=1, C=1 =&gt; </a:t>
            </a:r>
            <a:r>
              <a:rPr lang="en-US" smtClean="0">
                <a:solidFill>
                  <a:schemeClr val="hlink"/>
                </a:solidFill>
              </a:rPr>
              <a:t>Fails</a:t>
            </a:r>
          </a:p>
          <a:p>
            <a:pPr lvl="1">
              <a:defRPr/>
            </a:pPr>
            <a:r>
              <a:rPr lang="en-US" smtClean="0"/>
              <a:t>A=1, B=0, C=0 =&gt; </a:t>
            </a:r>
            <a:r>
              <a:rPr lang="en-US" smtClean="0">
                <a:solidFill>
                  <a:schemeClr val="hlink"/>
                </a:solidFill>
              </a:rPr>
              <a:t>Fails</a:t>
            </a:r>
          </a:p>
          <a:p>
            <a:pPr lvl="1">
              <a:defRPr/>
            </a:pPr>
            <a:r>
              <a:rPr lang="en-US" smtClean="0"/>
              <a:t>A=0, B=0, C=0 =&gt; </a:t>
            </a:r>
            <a:r>
              <a:rPr lang="en-US" smtClean="0">
                <a:solidFill>
                  <a:schemeClr val="hlink"/>
                </a:solidFill>
              </a:rPr>
              <a:t>Success!!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0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0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0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0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0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0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0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70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70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70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70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703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Satisfiability Formulation as Zero-One Linear Programming (ZOLP) Problem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Satisfiability problem can be modeled as a ZOLP</a:t>
            </a:r>
          </a:p>
          <a:p>
            <a:pPr>
              <a:defRPr/>
            </a:pPr>
            <a:r>
              <a:rPr lang="en-US" smtClean="0"/>
              <a:t>Example: Satisfiability problem</a:t>
            </a:r>
          </a:p>
          <a:p>
            <a:pPr lvl="1">
              <a:defRPr/>
            </a:pPr>
            <a:r>
              <a:rPr lang="en-US" smtClean="0"/>
              <a:t>(a+b)(a’+b’+c)</a:t>
            </a:r>
          </a:p>
          <a:p>
            <a:pPr lvl="1">
              <a:defRPr/>
            </a:pPr>
            <a:r>
              <a:rPr lang="en-US" smtClean="0"/>
              <a:t>Possible solution: a=1; b=1; c=1</a:t>
            </a:r>
          </a:p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ZOLP modeling</a:t>
            </a:r>
          </a:p>
          <a:p>
            <a:pPr lvl="1">
              <a:defRPr/>
            </a:pPr>
            <a:r>
              <a:rPr lang="en-US" smtClean="0"/>
              <a:t>a + b </a:t>
            </a:r>
            <a:r>
              <a:rPr lang="en-US" smtClean="0">
                <a:cs typeface="Arial" charset="0"/>
              </a:rPr>
              <a:t>≥</a:t>
            </a:r>
            <a:r>
              <a:rPr lang="en-US" smtClean="0"/>
              <a:t> 1</a:t>
            </a:r>
          </a:p>
          <a:p>
            <a:pPr lvl="1">
              <a:defRPr/>
            </a:pPr>
            <a:r>
              <a:rPr lang="en-US" smtClean="0"/>
              <a:t>(1-a)+(1-b)+c </a:t>
            </a:r>
            <a:r>
              <a:rPr lang="en-US" smtClean="0">
                <a:cs typeface="Arial" charset="0"/>
              </a:rPr>
              <a:t>≥</a:t>
            </a:r>
            <a:r>
              <a:rPr lang="en-US" smtClean="0"/>
              <a:t> 1</a:t>
            </a:r>
          </a:p>
          <a:p>
            <a:pPr lvl="1">
              <a:defRPr/>
            </a:pPr>
            <a:r>
              <a:rPr lang="en-US" smtClean="0"/>
              <a:t>a, b, c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/>
              <a:t> B</a:t>
            </a:r>
          </a:p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Minimum-cost satisfiability problem</a:t>
            </a:r>
          </a:p>
          <a:p>
            <a:pPr lvl="1">
              <a:defRPr/>
            </a:pPr>
            <a:r>
              <a:rPr lang="en-US" smtClean="0"/>
              <a:t>Find </a:t>
            </a:r>
            <a:r>
              <a:rPr lang="en-US" smtClean="0">
                <a:solidFill>
                  <a:schemeClr val="hlink"/>
                </a:solidFill>
              </a:rPr>
              <a:t>x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</a:t>
            </a:r>
            <a:r>
              <a:rPr lang="en-US" smtClean="0">
                <a:solidFill>
                  <a:schemeClr val="hlink"/>
                </a:solidFill>
              </a:rPr>
              <a:t> B</a:t>
            </a:r>
            <a:r>
              <a:rPr lang="en-US" baseline="30000" smtClean="0">
                <a:solidFill>
                  <a:schemeClr val="hlink"/>
                </a:solidFill>
              </a:rPr>
              <a:t>n</a:t>
            </a:r>
            <a:r>
              <a:rPr lang="en-US" baseline="30000" smtClean="0"/>
              <a:t>  </a:t>
            </a:r>
            <a:r>
              <a:rPr lang="en-US" smtClean="0"/>
              <a:t>that minimizes the cost </a:t>
            </a:r>
            <a:r>
              <a:rPr lang="en-US" smtClean="0">
                <a:solidFill>
                  <a:schemeClr val="hlink"/>
                </a:solidFill>
              </a:rPr>
              <a:t>c</a:t>
            </a:r>
            <a:r>
              <a:rPr lang="en-US" baseline="30000" smtClean="0">
                <a:solidFill>
                  <a:schemeClr val="hlink"/>
                </a:solidFill>
              </a:rPr>
              <a:t>T </a:t>
            </a:r>
            <a:r>
              <a:rPr lang="en-US" smtClean="0">
                <a:solidFill>
                  <a:schemeClr val="hlink"/>
                </a:solidFill>
              </a:rPr>
              <a:t>x</a:t>
            </a:r>
            <a:r>
              <a:rPr lang="en-US" smtClean="0"/>
              <a:t> where </a:t>
            </a:r>
            <a:r>
              <a:rPr lang="en-US" smtClean="0">
                <a:solidFill>
                  <a:schemeClr val="hlink"/>
                </a:solidFill>
              </a:rPr>
              <a:t>c</a:t>
            </a:r>
            <a:r>
              <a:rPr lang="en-US" smtClean="0"/>
              <a:t> is a weight vector.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8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8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8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8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68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0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Minimum Covering Problem  </a:t>
            </a:r>
          </a:p>
        </p:txBody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Given a collection </a:t>
            </a:r>
            <a:r>
              <a:rPr lang="en-US" smtClean="0">
                <a:solidFill>
                  <a:schemeClr val="hlink"/>
                </a:solidFill>
              </a:rPr>
              <a:t>C</a:t>
            </a:r>
            <a:r>
              <a:rPr lang="en-US" smtClean="0"/>
              <a:t> (called groups) of subsets of a finite set </a:t>
            </a:r>
            <a:r>
              <a:rPr lang="en-US" smtClean="0">
                <a:solidFill>
                  <a:schemeClr val="hlink"/>
                </a:solidFill>
              </a:rPr>
              <a:t>S</a:t>
            </a:r>
            <a:r>
              <a:rPr lang="en-US" smtClean="0"/>
              <a:t>. A </a:t>
            </a:r>
            <a:r>
              <a:rPr lang="en-US" smtClean="0">
                <a:solidFill>
                  <a:schemeClr val="hlink"/>
                </a:solidFill>
              </a:rPr>
              <a:t>minimum-covering problem</a:t>
            </a:r>
            <a:r>
              <a:rPr lang="en-US" smtClean="0"/>
              <a:t> is the search of a minimum number of subsets from C that cover S.</a:t>
            </a:r>
          </a:p>
          <a:p>
            <a:pPr>
              <a:defRPr/>
            </a:pPr>
            <a:r>
              <a:rPr lang="en-US" smtClean="0"/>
              <a:t>Let </a:t>
            </a:r>
            <a:r>
              <a:rPr lang="en-US" smtClean="0">
                <a:solidFill>
                  <a:schemeClr val="hlink"/>
                </a:solidFill>
              </a:rPr>
              <a:t>A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smtClean="0">
                <a:solidFill>
                  <a:schemeClr val="hlink"/>
                </a:solidFill>
              </a:rPr>
              <a:t>B</a:t>
            </a:r>
            <a:r>
              <a:rPr lang="en-US" baseline="30000" smtClean="0">
                <a:solidFill>
                  <a:schemeClr val="hlink"/>
                </a:solidFill>
              </a:rPr>
              <a:t>nxm</a:t>
            </a:r>
            <a:r>
              <a:rPr lang="en-US" smtClean="0"/>
              <a:t> , where </a:t>
            </a:r>
            <a:r>
              <a:rPr lang="en-US" smtClean="0">
                <a:solidFill>
                  <a:schemeClr val="hlink"/>
                </a:solidFill>
              </a:rPr>
              <a:t>#rows=n=|S|</a:t>
            </a:r>
            <a:r>
              <a:rPr lang="en-US" smtClean="0"/>
              <a:t> and </a:t>
            </a:r>
            <a:r>
              <a:rPr lang="en-US" smtClean="0">
                <a:solidFill>
                  <a:schemeClr val="hlink"/>
                </a:solidFill>
              </a:rPr>
              <a:t>#columns=m=|C|</a:t>
            </a:r>
          </a:p>
          <a:p>
            <a:pPr lvl="1">
              <a:defRPr/>
            </a:pPr>
            <a:r>
              <a:rPr lang="en-US" smtClean="0"/>
              <a:t>A </a:t>
            </a:r>
            <a:r>
              <a:rPr lang="en-US" smtClean="0">
                <a:solidFill>
                  <a:schemeClr val="hlink"/>
                </a:solidFill>
              </a:rPr>
              <a:t>cover</a:t>
            </a:r>
            <a:r>
              <a:rPr lang="en-US" smtClean="0"/>
              <a:t> corresponds to a subset of columns having at least a 1 entry in all rows of A.</a:t>
            </a:r>
          </a:p>
          <a:p>
            <a:pPr lvl="1">
              <a:defRPr/>
            </a:pPr>
            <a:r>
              <a:rPr lang="en-US" smtClean="0"/>
              <a:t>Corresponds to selecting </a:t>
            </a:r>
            <a:r>
              <a:rPr lang="en-US" smtClean="0">
                <a:solidFill>
                  <a:schemeClr val="hlink"/>
                </a:solidFill>
              </a:rPr>
              <a:t>x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smtClean="0">
                <a:solidFill>
                  <a:schemeClr val="hlink"/>
                </a:solidFill>
              </a:rPr>
              <a:t>B</a:t>
            </a:r>
            <a:r>
              <a:rPr lang="en-US" baseline="30000" smtClean="0">
                <a:solidFill>
                  <a:schemeClr val="hlink"/>
                </a:solidFill>
              </a:rPr>
              <a:t>m</a:t>
            </a:r>
            <a:r>
              <a:rPr lang="en-US" smtClean="0"/>
              <a:t>, such that </a:t>
            </a:r>
            <a:r>
              <a:rPr lang="en-US" smtClean="0">
                <a:solidFill>
                  <a:schemeClr val="hlink"/>
                </a:solidFill>
              </a:rPr>
              <a:t>Ax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</a:t>
            </a:r>
            <a:r>
              <a:rPr lang="en-US" smtClean="0">
                <a:solidFill>
                  <a:schemeClr val="hlink"/>
                </a:solidFill>
              </a:rPr>
              <a:t> 1</a:t>
            </a:r>
          </a:p>
          <a:p>
            <a:pPr lvl="1">
              <a:defRPr/>
            </a:pPr>
            <a:r>
              <a:rPr lang="en-US" smtClean="0">
                <a:solidFill>
                  <a:schemeClr val="hlink"/>
                </a:solidFill>
              </a:rPr>
              <a:t>Minimum-weighted cover</a:t>
            </a:r>
            <a:r>
              <a:rPr lang="en-US" smtClean="0"/>
              <a:t> corresponds to selecting </a:t>
            </a:r>
            <a:r>
              <a:rPr lang="en-US" smtClean="0">
                <a:solidFill>
                  <a:schemeClr val="hlink"/>
                </a:solidFill>
              </a:rPr>
              <a:t>x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smtClean="0">
                <a:solidFill>
                  <a:schemeClr val="hlink"/>
                </a:solidFill>
              </a:rPr>
              <a:t>B</a:t>
            </a:r>
            <a:r>
              <a:rPr lang="en-US" baseline="30000" smtClean="0">
                <a:solidFill>
                  <a:schemeClr val="hlink"/>
                </a:solidFill>
              </a:rPr>
              <a:t>m</a:t>
            </a:r>
            <a:r>
              <a:rPr lang="en-US" smtClean="0"/>
              <a:t>, such that </a:t>
            </a:r>
            <a:r>
              <a:rPr lang="en-US" smtClean="0">
                <a:solidFill>
                  <a:schemeClr val="hlink"/>
                </a:solidFill>
              </a:rPr>
              <a:t>Ax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</a:t>
            </a:r>
            <a:r>
              <a:rPr lang="en-US" smtClean="0">
                <a:solidFill>
                  <a:schemeClr val="hlink"/>
                </a:solidFill>
              </a:rPr>
              <a:t> 1</a:t>
            </a:r>
            <a:r>
              <a:rPr lang="en-US" smtClean="0"/>
              <a:t> and </a:t>
            </a:r>
            <a:r>
              <a:rPr lang="en-US" smtClean="0">
                <a:solidFill>
                  <a:schemeClr val="hlink"/>
                </a:solidFill>
              </a:rPr>
              <a:t>c</a:t>
            </a:r>
            <a:r>
              <a:rPr lang="en-US" baseline="30000" smtClean="0">
                <a:solidFill>
                  <a:schemeClr val="hlink"/>
                </a:solidFill>
              </a:rPr>
              <a:t>T</a:t>
            </a:r>
            <a:r>
              <a:rPr lang="en-US" smtClean="0">
                <a:solidFill>
                  <a:schemeClr val="hlink"/>
                </a:solidFill>
              </a:rPr>
              <a:t> x</a:t>
            </a:r>
            <a:r>
              <a:rPr lang="en-US" smtClean="0"/>
              <a:t> is minimum.</a:t>
            </a:r>
          </a:p>
          <a:p>
            <a:pPr>
              <a:defRPr/>
            </a:pPr>
            <a:r>
              <a:rPr lang="en-US" b="0" smtClean="0">
                <a:solidFill>
                  <a:schemeClr val="hlink"/>
                </a:solidFill>
              </a:rPr>
              <a:t>Intractable</a:t>
            </a:r>
            <a:r>
              <a:rPr lang="en-US" b="0" smtClean="0"/>
              <a:t>.</a:t>
            </a:r>
          </a:p>
          <a:p>
            <a:pPr>
              <a:defRPr/>
            </a:pPr>
            <a:r>
              <a:rPr lang="en-US" b="0" smtClean="0"/>
              <a:t>Exact method</a:t>
            </a:r>
          </a:p>
          <a:p>
            <a:pPr lvl="1">
              <a:defRPr/>
            </a:pPr>
            <a:r>
              <a:rPr lang="en-US" smtClean="0"/>
              <a:t>Branch and bound algorithm.</a:t>
            </a:r>
          </a:p>
          <a:p>
            <a:pPr>
              <a:defRPr/>
            </a:pPr>
            <a:r>
              <a:rPr lang="en-US" b="0" smtClean="0"/>
              <a:t>Heuristic methods.</a:t>
            </a: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8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8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8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8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8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8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8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8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Minimum-Vertex Cover Example</a:t>
            </a:r>
          </a:p>
        </p:txBody>
      </p:sp>
      <p:pic>
        <p:nvPicPr>
          <p:cNvPr id="33795" name="Picture 6" descr="vertexcove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24388" y="1873250"/>
            <a:ext cx="3487737" cy="2014538"/>
          </a:xfrm>
        </p:spPr>
      </p:pic>
      <p:grpSp>
        <p:nvGrpSpPr>
          <p:cNvPr id="35844" name="Group 10"/>
          <p:cNvGrpSpPr>
            <a:grpSpLocks/>
          </p:cNvGrpSpPr>
          <p:nvPr/>
        </p:nvGrpSpPr>
        <p:grpSpPr bwMode="auto">
          <a:xfrm>
            <a:off x="822325" y="1792288"/>
            <a:ext cx="2587625" cy="1984375"/>
            <a:chOff x="518" y="1129"/>
            <a:chExt cx="1630" cy="1250"/>
          </a:xfrm>
        </p:grpSpPr>
        <p:sp>
          <p:nvSpPr>
            <p:cNvPr id="35847" name="AutoShape 4"/>
            <p:cNvSpPr>
              <a:spLocks noChangeArrowheads="1"/>
            </p:cNvSpPr>
            <p:nvPr/>
          </p:nvSpPr>
          <p:spPr bwMode="auto">
            <a:xfrm>
              <a:off x="968" y="1135"/>
              <a:ext cx="1180" cy="1244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8" name="Text Box 8"/>
            <p:cNvSpPr txBox="1">
              <a:spLocks noChangeArrowheads="1"/>
            </p:cNvSpPr>
            <p:nvPr/>
          </p:nvSpPr>
          <p:spPr bwMode="auto">
            <a:xfrm>
              <a:off x="1103" y="1129"/>
              <a:ext cx="863" cy="1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none"/>
                <a:t>0 1 1 0 0</a:t>
              </a:r>
            </a:p>
            <a:p>
              <a:r>
                <a:rPr lang="en-US" u="none"/>
                <a:t>0 0 1 1 0</a:t>
              </a:r>
            </a:p>
            <a:p>
              <a:r>
                <a:rPr lang="en-US" u="none"/>
                <a:t>1 1 0 0 0</a:t>
              </a:r>
            </a:p>
            <a:p>
              <a:r>
                <a:rPr lang="en-US" u="none"/>
                <a:t>1 0 0 1 1</a:t>
              </a:r>
            </a:p>
            <a:p>
              <a:r>
                <a:rPr lang="en-US" u="none"/>
                <a:t>0 0 0 0 1</a:t>
              </a:r>
            </a:p>
          </p:txBody>
        </p:sp>
        <p:sp>
          <p:nvSpPr>
            <p:cNvPr id="35849" name="Text Box 9"/>
            <p:cNvSpPr txBox="1">
              <a:spLocks noChangeArrowheads="1"/>
            </p:cNvSpPr>
            <p:nvPr/>
          </p:nvSpPr>
          <p:spPr bwMode="auto">
            <a:xfrm>
              <a:off x="518" y="1641"/>
              <a:ext cx="43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none"/>
                <a:t>A</a:t>
              </a:r>
              <a:r>
                <a:rPr lang="en-US" u="none" baseline="-25000"/>
                <a:t>I </a:t>
              </a:r>
              <a:r>
                <a:rPr lang="en-US" u="none"/>
                <a:t>=</a:t>
              </a:r>
            </a:p>
          </p:txBody>
        </p:sp>
      </p:grpSp>
      <p:sp>
        <p:nvSpPr>
          <p:cNvPr id="35845" name="Text Box 11"/>
          <p:cNvSpPr txBox="1">
            <a:spLocks noChangeArrowheads="1"/>
          </p:cNvSpPr>
          <p:nvPr/>
        </p:nvSpPr>
        <p:spPr bwMode="auto">
          <a:xfrm>
            <a:off x="387350" y="1270000"/>
            <a:ext cx="44021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hlink"/>
                </a:solidFill>
              </a:rPr>
              <a:t>Vertex/edge incidence matrix</a:t>
            </a:r>
          </a:p>
        </p:txBody>
      </p:sp>
      <p:sp>
        <p:nvSpPr>
          <p:cNvPr id="689165" name="Text Box 13"/>
          <p:cNvSpPr txBox="1">
            <a:spLocks noChangeArrowheads="1"/>
          </p:cNvSpPr>
          <p:nvPr/>
        </p:nvSpPr>
        <p:spPr bwMode="auto">
          <a:xfrm>
            <a:off x="371475" y="4332288"/>
            <a:ext cx="7910513" cy="222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i="0" u="none">
                <a:solidFill>
                  <a:srgbClr val="FFFFFF"/>
                </a:solidFill>
              </a:rPr>
              <a:t> </a:t>
            </a:r>
            <a:r>
              <a:rPr lang="en-US" i="0" u="none">
                <a:solidFill>
                  <a:schemeClr val="hlink"/>
                </a:solidFill>
              </a:rPr>
              <a:t>Minimum vertex cover</a:t>
            </a:r>
            <a:r>
              <a:rPr lang="en-US" i="0" u="none">
                <a:solidFill>
                  <a:srgbClr val="FFFFFF"/>
                </a:solidFill>
              </a:rPr>
              <a:t> </a:t>
            </a:r>
          </a:p>
          <a:p>
            <a:pPr lvl="1">
              <a:buFontTx/>
              <a:buChar char="•"/>
            </a:pPr>
            <a:r>
              <a:rPr lang="en-US" i="0" u="none">
                <a:solidFill>
                  <a:srgbClr val="FFFFFF"/>
                </a:solidFill>
              </a:rPr>
              <a:t> </a:t>
            </a:r>
            <a:r>
              <a:rPr lang="en-US" sz="2000" b="0" i="0" u="none">
                <a:solidFill>
                  <a:srgbClr val="FFFFFF"/>
                </a:solidFill>
              </a:rPr>
              <a:t>Edge set corresponds to S and vertex set to C</a:t>
            </a:r>
          </a:p>
          <a:p>
            <a:pPr lvl="1">
              <a:buFontTx/>
              <a:buChar char="•"/>
            </a:pPr>
            <a:r>
              <a:rPr lang="en-US" sz="2000" b="0" i="0" u="none">
                <a:solidFill>
                  <a:srgbClr val="FFFFFF"/>
                </a:solidFill>
              </a:rPr>
              <a:t> A = A</a:t>
            </a:r>
            <a:r>
              <a:rPr lang="en-US" sz="2000" b="0" i="0" u="none" baseline="-25000">
                <a:solidFill>
                  <a:srgbClr val="FFFFFF"/>
                </a:solidFill>
              </a:rPr>
              <a:t>I</a:t>
            </a:r>
            <a:r>
              <a:rPr lang="en-US" sz="2000" b="0" i="0" u="none" baseline="30000">
                <a:solidFill>
                  <a:srgbClr val="FFFFFF"/>
                </a:solidFill>
              </a:rPr>
              <a:t>T</a:t>
            </a:r>
            <a:r>
              <a:rPr lang="en-US" sz="2000" b="0" i="0" u="none">
                <a:solidFill>
                  <a:srgbClr val="FFFFFF"/>
                </a:solidFill>
              </a:rPr>
              <a:t>  and c = 1.</a:t>
            </a:r>
          </a:p>
          <a:p>
            <a:pPr>
              <a:buFontTx/>
              <a:buChar char="•"/>
            </a:pPr>
            <a:r>
              <a:rPr lang="en-US" b="0" i="0" u="none">
                <a:solidFill>
                  <a:srgbClr val="FFFFFF"/>
                </a:solidFill>
              </a:rPr>
              <a:t> Possible covers: x</a:t>
            </a:r>
            <a:r>
              <a:rPr lang="en-US" b="0" i="0" u="none" baseline="30000">
                <a:solidFill>
                  <a:srgbClr val="FFFFFF"/>
                </a:solidFill>
              </a:rPr>
              <a:t>1</a:t>
            </a:r>
            <a:r>
              <a:rPr lang="en-US" b="0" i="0" u="none">
                <a:solidFill>
                  <a:srgbClr val="FFFFFF"/>
                </a:solidFill>
              </a:rPr>
              <a:t>=[10010]</a:t>
            </a:r>
            <a:r>
              <a:rPr lang="en-US" b="0" i="0" u="none" baseline="30000">
                <a:solidFill>
                  <a:srgbClr val="FFFFFF"/>
                </a:solidFill>
              </a:rPr>
              <a:t>T</a:t>
            </a:r>
            <a:r>
              <a:rPr lang="en-US" b="0" i="0" u="none">
                <a:solidFill>
                  <a:srgbClr val="FFFFFF"/>
                </a:solidFill>
              </a:rPr>
              <a:t> ,</a:t>
            </a:r>
            <a:r>
              <a:rPr lang="en-US" b="0" i="0" u="none" baseline="30000">
                <a:solidFill>
                  <a:srgbClr val="FFFFFF"/>
                </a:solidFill>
              </a:rPr>
              <a:t> </a:t>
            </a:r>
            <a:r>
              <a:rPr lang="en-US" b="0" i="0" u="none">
                <a:solidFill>
                  <a:srgbClr val="FFFFFF"/>
                </a:solidFill>
              </a:rPr>
              <a:t>x</a:t>
            </a:r>
            <a:r>
              <a:rPr lang="en-US" b="0" i="0" u="none" baseline="30000">
                <a:solidFill>
                  <a:srgbClr val="FFFFFF"/>
                </a:solidFill>
              </a:rPr>
              <a:t>2</a:t>
            </a:r>
            <a:r>
              <a:rPr lang="en-US" b="0" i="0" u="none">
                <a:solidFill>
                  <a:srgbClr val="FFFFFF"/>
                </a:solidFill>
              </a:rPr>
              <a:t>=[01101]</a:t>
            </a:r>
            <a:r>
              <a:rPr lang="en-US" b="0" i="0" u="none" baseline="30000">
                <a:solidFill>
                  <a:srgbClr val="FFFFFF"/>
                </a:solidFill>
              </a:rPr>
              <a:t>T</a:t>
            </a:r>
            <a:r>
              <a:rPr lang="en-US" b="0" i="0" u="none">
                <a:solidFill>
                  <a:srgbClr val="FFFFFF"/>
                </a:solidFill>
              </a:rPr>
              <a:t>, x</a:t>
            </a:r>
            <a:r>
              <a:rPr lang="en-US" b="0" i="0" u="none" baseline="30000">
                <a:solidFill>
                  <a:srgbClr val="FFFFFF"/>
                </a:solidFill>
              </a:rPr>
              <a:t>3</a:t>
            </a:r>
            <a:r>
              <a:rPr lang="en-US" b="0" i="0" u="none">
                <a:solidFill>
                  <a:srgbClr val="FFFFFF"/>
                </a:solidFill>
              </a:rPr>
              <a:t>=[01111]</a:t>
            </a:r>
            <a:r>
              <a:rPr lang="en-US" b="0" i="0" u="none" baseline="30000">
                <a:solidFill>
                  <a:srgbClr val="FFFFFF"/>
                </a:solidFill>
              </a:rPr>
              <a:t>T</a:t>
            </a:r>
            <a:r>
              <a:rPr lang="en-US" b="0"/>
              <a:t> </a:t>
            </a:r>
          </a:p>
          <a:p>
            <a:pPr>
              <a:buFontTx/>
              <a:buChar char="•"/>
            </a:pPr>
            <a:r>
              <a:rPr lang="en-US" b="0" i="0" u="none">
                <a:solidFill>
                  <a:srgbClr val="FFFFFF"/>
                </a:solidFill>
              </a:rPr>
              <a:t> Note that Ax </a:t>
            </a:r>
            <a:r>
              <a:rPr lang="en-US" b="0" i="0" u="none">
                <a:solidFill>
                  <a:srgbClr val="FFFFFF"/>
                </a:solidFill>
                <a:sym typeface="Symbol" pitchFamily="18" charset="2"/>
              </a:rPr>
              <a:t></a:t>
            </a:r>
            <a:r>
              <a:rPr lang="en-US" b="0" i="0" u="none">
                <a:solidFill>
                  <a:srgbClr val="FFFFFF"/>
                </a:solidFill>
              </a:rPr>
              <a:t> 1 for x = x</a:t>
            </a:r>
            <a:r>
              <a:rPr lang="en-US" b="0" i="0" u="none" baseline="30000">
                <a:solidFill>
                  <a:srgbClr val="FFFFFF"/>
                </a:solidFill>
              </a:rPr>
              <a:t>1</a:t>
            </a:r>
            <a:r>
              <a:rPr lang="en-US" b="0" i="0" u="none">
                <a:solidFill>
                  <a:srgbClr val="FFFFFF"/>
                </a:solidFill>
              </a:rPr>
              <a:t>, x</a:t>
            </a:r>
            <a:r>
              <a:rPr lang="en-US" b="0" i="0" u="none" baseline="30000">
                <a:solidFill>
                  <a:srgbClr val="FFFFFF"/>
                </a:solidFill>
              </a:rPr>
              <a:t>2</a:t>
            </a:r>
            <a:r>
              <a:rPr lang="en-US" b="0" i="0" u="none">
                <a:solidFill>
                  <a:srgbClr val="FFFFFF"/>
                </a:solidFill>
              </a:rPr>
              <a:t>, x</a:t>
            </a:r>
            <a:r>
              <a:rPr lang="en-US" b="0" i="0" u="none" baseline="30000">
                <a:solidFill>
                  <a:srgbClr val="FFFFFF"/>
                </a:solidFill>
              </a:rPr>
              <a:t>3</a:t>
            </a:r>
          </a:p>
          <a:p>
            <a:pPr>
              <a:buFontTx/>
              <a:buChar char="•"/>
            </a:pPr>
            <a:r>
              <a:rPr lang="en-US" b="0" i="0" u="none" baseline="30000">
                <a:solidFill>
                  <a:srgbClr val="FFFFFF"/>
                </a:solidFill>
              </a:rPr>
              <a:t> </a:t>
            </a:r>
            <a:r>
              <a:rPr lang="en-US" b="0" i="0" u="none">
                <a:solidFill>
                  <a:srgbClr val="FFFFFF"/>
                </a:solidFill>
              </a:rPr>
              <a:t>Vector x</a:t>
            </a:r>
            <a:r>
              <a:rPr lang="en-US" b="0" i="0" u="none" baseline="30000">
                <a:solidFill>
                  <a:srgbClr val="FFFFFF"/>
                </a:solidFill>
              </a:rPr>
              <a:t>1</a:t>
            </a:r>
            <a:r>
              <a:rPr lang="en-US" b="0" i="0" u="none">
                <a:solidFill>
                  <a:srgbClr val="FFFFFF"/>
                </a:solidFill>
              </a:rPr>
              <a:t> is a minimum cover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16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Minimum-Edge Cover Example</a:t>
            </a:r>
          </a:p>
        </p:txBody>
      </p:sp>
      <p:pic>
        <p:nvPicPr>
          <p:cNvPr id="69222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49688" y="1739900"/>
            <a:ext cx="4948237" cy="2830513"/>
          </a:xfrm>
        </p:spPr>
      </p:pic>
      <p:grpSp>
        <p:nvGrpSpPr>
          <p:cNvPr id="36868" name="Group 5"/>
          <p:cNvGrpSpPr>
            <a:grpSpLocks/>
          </p:cNvGrpSpPr>
          <p:nvPr/>
        </p:nvGrpSpPr>
        <p:grpSpPr bwMode="auto">
          <a:xfrm>
            <a:off x="974725" y="1944688"/>
            <a:ext cx="2587625" cy="1984375"/>
            <a:chOff x="518" y="1129"/>
            <a:chExt cx="1630" cy="1250"/>
          </a:xfrm>
        </p:grpSpPr>
        <p:sp>
          <p:nvSpPr>
            <p:cNvPr id="36871" name="AutoShape 6"/>
            <p:cNvSpPr>
              <a:spLocks noChangeArrowheads="1"/>
            </p:cNvSpPr>
            <p:nvPr/>
          </p:nvSpPr>
          <p:spPr bwMode="auto">
            <a:xfrm>
              <a:off x="968" y="1135"/>
              <a:ext cx="1180" cy="1244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2" name="Text Box 7"/>
            <p:cNvSpPr txBox="1">
              <a:spLocks noChangeArrowheads="1"/>
            </p:cNvSpPr>
            <p:nvPr/>
          </p:nvSpPr>
          <p:spPr bwMode="auto">
            <a:xfrm>
              <a:off x="1103" y="1129"/>
              <a:ext cx="863" cy="1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none"/>
                <a:t>1 0 1 0 0</a:t>
              </a:r>
            </a:p>
            <a:p>
              <a:r>
                <a:rPr lang="en-US" u="none"/>
                <a:t>1 1 0 0 1</a:t>
              </a:r>
            </a:p>
            <a:p>
              <a:r>
                <a:rPr lang="en-US" u="none"/>
                <a:t>0 1 1 0 1</a:t>
              </a:r>
            </a:p>
            <a:p>
              <a:r>
                <a:rPr lang="en-US" u="none"/>
                <a:t>0 0 0 1 0</a:t>
              </a:r>
            </a:p>
            <a:p>
              <a:r>
                <a:rPr lang="en-US" u="none"/>
                <a:t>0 1 1 1 0</a:t>
              </a:r>
            </a:p>
          </p:txBody>
        </p:sp>
        <p:sp>
          <p:nvSpPr>
            <p:cNvPr id="36873" name="Text Box 8"/>
            <p:cNvSpPr txBox="1">
              <a:spLocks noChangeArrowheads="1"/>
            </p:cNvSpPr>
            <p:nvPr/>
          </p:nvSpPr>
          <p:spPr bwMode="auto">
            <a:xfrm>
              <a:off x="518" y="1641"/>
              <a:ext cx="43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none"/>
                <a:t>A</a:t>
              </a:r>
              <a:r>
                <a:rPr lang="en-US" u="none" baseline="-25000"/>
                <a:t>I </a:t>
              </a:r>
              <a:r>
                <a:rPr lang="en-US" u="none"/>
                <a:t>=</a:t>
              </a:r>
            </a:p>
          </p:txBody>
        </p:sp>
      </p:grpSp>
      <p:sp>
        <p:nvSpPr>
          <p:cNvPr id="36869" name="Text Box 9"/>
          <p:cNvSpPr txBox="1">
            <a:spLocks noChangeArrowheads="1"/>
          </p:cNvSpPr>
          <p:nvPr/>
        </p:nvSpPr>
        <p:spPr bwMode="auto">
          <a:xfrm>
            <a:off x="465138" y="1273175"/>
            <a:ext cx="44021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hlink"/>
                </a:solidFill>
              </a:rPr>
              <a:t>Vertex/edge incidence matrix</a:t>
            </a:r>
          </a:p>
        </p:txBody>
      </p:sp>
      <p:sp>
        <p:nvSpPr>
          <p:cNvPr id="692234" name="Text Box 10"/>
          <p:cNvSpPr txBox="1">
            <a:spLocks noChangeArrowheads="1"/>
          </p:cNvSpPr>
          <p:nvPr/>
        </p:nvSpPr>
        <p:spPr bwMode="auto">
          <a:xfrm>
            <a:off x="403225" y="4376738"/>
            <a:ext cx="7080250" cy="222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i="0" u="none">
                <a:solidFill>
                  <a:srgbClr val="FFFFFF"/>
                </a:solidFill>
              </a:rPr>
              <a:t> </a:t>
            </a:r>
            <a:r>
              <a:rPr lang="en-US" i="0" u="none">
                <a:solidFill>
                  <a:schemeClr val="hlink"/>
                </a:solidFill>
              </a:rPr>
              <a:t>Minimum edge cover</a:t>
            </a:r>
            <a:r>
              <a:rPr lang="en-US" i="0" u="none">
                <a:solidFill>
                  <a:srgbClr val="FFFFFF"/>
                </a:solidFill>
              </a:rPr>
              <a:t> </a:t>
            </a:r>
          </a:p>
          <a:p>
            <a:pPr lvl="1">
              <a:buFontTx/>
              <a:buChar char="•"/>
            </a:pPr>
            <a:r>
              <a:rPr lang="en-US" i="0" u="none">
                <a:solidFill>
                  <a:srgbClr val="FFFFFF"/>
                </a:solidFill>
              </a:rPr>
              <a:t> </a:t>
            </a:r>
            <a:r>
              <a:rPr lang="en-US" sz="2000" b="0" i="0" u="none">
                <a:solidFill>
                  <a:srgbClr val="FFFFFF"/>
                </a:solidFill>
              </a:rPr>
              <a:t>Vertex set corresponds to S and edge set to C</a:t>
            </a:r>
          </a:p>
          <a:p>
            <a:pPr lvl="1">
              <a:buFontTx/>
              <a:buChar char="•"/>
            </a:pPr>
            <a:r>
              <a:rPr lang="en-US" sz="2000" b="0" i="0" u="none">
                <a:solidFill>
                  <a:srgbClr val="FFFFFF"/>
                </a:solidFill>
              </a:rPr>
              <a:t> A = A</a:t>
            </a:r>
            <a:r>
              <a:rPr lang="en-US" sz="2000" b="0" i="0" u="none" baseline="-25000">
                <a:solidFill>
                  <a:srgbClr val="FFFFFF"/>
                </a:solidFill>
              </a:rPr>
              <a:t>I</a:t>
            </a:r>
            <a:r>
              <a:rPr lang="en-US" sz="2000" b="0" i="0" u="none">
                <a:solidFill>
                  <a:srgbClr val="FFFFFF"/>
                </a:solidFill>
              </a:rPr>
              <a:t>  and c = 1.</a:t>
            </a:r>
          </a:p>
          <a:p>
            <a:pPr>
              <a:buFontTx/>
              <a:buChar char="•"/>
            </a:pPr>
            <a:r>
              <a:rPr lang="en-US" b="0" i="0" u="none">
                <a:solidFill>
                  <a:srgbClr val="FFFFFF"/>
                </a:solidFill>
              </a:rPr>
              <a:t> A minimum cover is {a, b, d} or  x=[11010]</a:t>
            </a:r>
            <a:r>
              <a:rPr lang="en-US" b="0" i="0" u="none" baseline="30000">
                <a:solidFill>
                  <a:srgbClr val="FFFFFF"/>
                </a:solidFill>
              </a:rPr>
              <a:t>T</a:t>
            </a:r>
          </a:p>
          <a:p>
            <a:pPr>
              <a:buFontTx/>
              <a:buChar char="•"/>
            </a:pPr>
            <a:r>
              <a:rPr lang="en-US" b="0" i="0" u="none" baseline="30000">
                <a:solidFill>
                  <a:srgbClr val="FFFFFF"/>
                </a:solidFill>
              </a:rPr>
              <a:t> </a:t>
            </a:r>
            <a:r>
              <a:rPr lang="en-US" b="0" i="0" u="none">
                <a:solidFill>
                  <a:srgbClr val="FFFFFF"/>
                </a:solidFill>
              </a:rPr>
              <a:t>Let c=[1, 2, 1, 1, 1]</a:t>
            </a:r>
            <a:r>
              <a:rPr lang="en-US" b="0" i="0" u="none" baseline="30000">
                <a:solidFill>
                  <a:srgbClr val="FFFFFF"/>
                </a:solidFill>
              </a:rPr>
              <a:t>T</a:t>
            </a:r>
            <a:r>
              <a:rPr lang="en-US" b="0" i="0" u="none">
                <a:solidFill>
                  <a:srgbClr val="FFFFFF"/>
                </a:solidFill>
              </a:rPr>
              <a:t>; a minimum cover is {a, c, d}, </a:t>
            </a:r>
          </a:p>
          <a:p>
            <a:r>
              <a:rPr lang="en-US" b="0" i="0" u="none">
                <a:solidFill>
                  <a:srgbClr val="FFFFFF"/>
                </a:solidFill>
              </a:rPr>
              <a:t>  x=[10110]</a:t>
            </a:r>
            <a:r>
              <a:rPr lang="en-US" b="0" i="0" u="none" baseline="30000">
                <a:solidFill>
                  <a:srgbClr val="FFFFFF"/>
                </a:solidFill>
              </a:rPr>
              <a:t>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3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Covering Problem Formulated as Satisfiability Problem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Associate a selection variable with each group (element of C)</a:t>
            </a:r>
          </a:p>
          <a:p>
            <a:pPr>
              <a:defRPr/>
            </a:pPr>
            <a:r>
              <a:rPr lang="en-US" smtClean="0"/>
              <a:t>Associate a clause with each element of S</a:t>
            </a:r>
          </a:p>
          <a:p>
            <a:pPr lvl="1">
              <a:defRPr/>
            </a:pPr>
            <a:r>
              <a:rPr lang="en-US" smtClean="0"/>
              <a:t>Each clause represents those groups that can cover the element</a:t>
            </a:r>
          </a:p>
          <a:p>
            <a:pPr lvl="1">
              <a:defRPr/>
            </a:pPr>
            <a:r>
              <a:rPr lang="en-US" smtClean="0"/>
              <a:t>Disjunction of variables corresponding to groups</a:t>
            </a:r>
          </a:p>
          <a:p>
            <a:pPr>
              <a:defRPr/>
            </a:pPr>
            <a:r>
              <a:rPr lang="en-US" smtClean="0"/>
              <a:t>Note that the product of clauses is a unate expression</a:t>
            </a:r>
          </a:p>
          <a:p>
            <a:pPr lvl="1">
              <a:defRPr/>
            </a:pPr>
            <a:r>
              <a:rPr lang="en-US" smtClean="0">
                <a:solidFill>
                  <a:schemeClr val="hlink"/>
                </a:solidFill>
              </a:rPr>
              <a:t>Unate cover</a:t>
            </a:r>
          </a:p>
          <a:p>
            <a:pPr>
              <a:defRPr/>
            </a:pPr>
            <a:r>
              <a:rPr lang="en-US" smtClean="0"/>
              <a:t>Edge-cover example</a:t>
            </a:r>
          </a:p>
          <a:p>
            <a:pPr lvl="1">
              <a:defRPr/>
            </a:pPr>
            <a:r>
              <a:rPr lang="en-US" smtClean="0"/>
              <a:t>(x1+x3)(x1+x2+x5)(x2+x3+x5)(x4)(x2+x3+x4)=1</a:t>
            </a:r>
          </a:p>
          <a:p>
            <a:pPr lvl="1">
              <a:defRPr/>
            </a:pPr>
            <a:r>
              <a:rPr lang="en-US" smtClean="0"/>
              <a:t>(x1+x3) denotes vertex v1 must be covered by edge a or c</a:t>
            </a:r>
          </a:p>
          <a:p>
            <a:pPr lvl="1">
              <a:defRPr/>
            </a:pPr>
            <a:r>
              <a:rPr lang="en-US" smtClean="0"/>
              <a:t>x=[11010]T satisfies the product of sums expression</a:t>
            </a:r>
          </a:p>
          <a:p>
            <a:pPr lvl="1">
              <a:defRPr/>
            </a:pP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9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9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9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9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9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9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9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9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69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325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Branch and Bound Algorithm …</a:t>
            </a:r>
          </a:p>
        </p:txBody>
      </p:sp>
      <p:sp>
        <p:nvSpPr>
          <p:cNvPr id="6727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397375" cy="5356225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Tree search of the solution space</a:t>
            </a:r>
          </a:p>
          <a:p>
            <a:pPr lvl="1">
              <a:defRPr/>
            </a:pPr>
            <a:r>
              <a:rPr lang="en-US" sz="2000" dirty="0" smtClean="0"/>
              <a:t>Potentially exponential search.</a:t>
            </a:r>
          </a:p>
          <a:p>
            <a:pPr>
              <a:defRPr/>
            </a:pPr>
            <a:r>
              <a:rPr lang="en-US" sz="2200" dirty="0" smtClean="0"/>
              <a:t>For each branch, a lower bound is computed for all solutions in </a:t>
            </a:r>
            <a:r>
              <a:rPr lang="en-US" sz="2200" dirty="0" err="1" smtClean="0"/>
              <a:t>subtree</a:t>
            </a:r>
            <a:r>
              <a:rPr lang="en-US" sz="2200" dirty="0" smtClean="0"/>
              <a:t>.</a:t>
            </a:r>
          </a:p>
          <a:p>
            <a:pPr>
              <a:defRPr/>
            </a:pPr>
            <a:r>
              <a:rPr lang="en-US" sz="2200" dirty="0" smtClean="0"/>
              <a:t>Use bounding function</a:t>
            </a:r>
          </a:p>
          <a:p>
            <a:pPr lvl="1">
              <a:defRPr/>
            </a:pPr>
            <a:r>
              <a:rPr lang="en-US" sz="2000" dirty="0" smtClean="0"/>
              <a:t>If the lower bound on the solution cost that can be derived from a set of future choices exceeds the cost of the best solution seen so far</a:t>
            </a:r>
          </a:p>
          <a:p>
            <a:pPr lvl="2">
              <a:defRPr/>
            </a:pPr>
            <a:r>
              <a:rPr lang="en-US" sz="1800" b="1" dirty="0" smtClean="0">
                <a:solidFill>
                  <a:schemeClr val="hlink"/>
                </a:solidFill>
              </a:rPr>
              <a:t>Kill the search</a:t>
            </a:r>
            <a:r>
              <a:rPr lang="en-US" sz="1800" dirty="0" smtClean="0"/>
              <a:t>.</a:t>
            </a:r>
          </a:p>
          <a:p>
            <a:pPr>
              <a:defRPr/>
            </a:pPr>
            <a:r>
              <a:rPr lang="en-US" sz="2200" dirty="0" smtClean="0"/>
              <a:t>Good pruning may reduce run-time.</a:t>
            </a:r>
          </a:p>
        </p:txBody>
      </p:sp>
      <p:pic>
        <p:nvPicPr>
          <p:cNvPr id="67277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2441575"/>
            <a:ext cx="4186237" cy="263525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7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7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7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7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7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7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7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7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Branch and Bound Algorithm</a:t>
            </a:r>
          </a:p>
        </p:txBody>
      </p:sp>
      <p:sp>
        <p:nvSpPr>
          <p:cNvPr id="673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1600" smtClean="0">
                <a:solidFill>
                  <a:schemeClr val="hlink"/>
                </a:solidFill>
              </a:rPr>
              <a:t>BRANCH AND BOUND</a:t>
            </a:r>
            <a:r>
              <a:rPr lang="en-US" sz="1600" smtClean="0"/>
              <a:t> {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600" smtClean="0"/>
              <a:t>	Current best = anything; Current cost = </a:t>
            </a:r>
            <a:r>
              <a:rPr lang="en-US" sz="1600" smtClean="0">
                <a:sym typeface="Symbol" pitchFamily="18" charset="2"/>
              </a:rPr>
              <a:t> </a:t>
            </a:r>
            <a:r>
              <a:rPr lang="en-US" sz="1600" smtClean="0"/>
              <a:t>; S = s0;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600" smtClean="0"/>
              <a:t>	while (S </a:t>
            </a:r>
            <a:r>
              <a:rPr lang="en-US" sz="1600" smtClean="0">
                <a:sym typeface="Symbol" pitchFamily="18" charset="2"/>
              </a:rPr>
              <a:t> </a:t>
            </a:r>
            <a:r>
              <a:rPr lang="en-US" sz="1600" smtClean="0"/>
              <a:t>0) do {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600" smtClean="0"/>
              <a:t>		Select an element  s </a:t>
            </a:r>
            <a:r>
              <a:rPr lang="en-US" sz="1600" smtClean="0">
                <a:sym typeface="Symbol" pitchFamily="18" charset="2"/>
              </a:rPr>
              <a:t></a:t>
            </a:r>
            <a:r>
              <a:rPr lang="en-US" sz="1600" smtClean="0"/>
              <a:t> S; Remove s from S ;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600" smtClean="0"/>
              <a:t>		Make a branching decision based on s yielding sequences {s</a:t>
            </a:r>
            <a:r>
              <a:rPr lang="en-US" sz="1600" baseline="-25000" smtClean="0"/>
              <a:t>i</a:t>
            </a:r>
            <a:r>
              <a:rPr lang="en-US" sz="1600" smtClean="0"/>
              <a:t>, i = 1, 2, … , m};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600" smtClean="0"/>
              <a:t>		for ( i = 1 to m) {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600" smtClean="0"/>
              <a:t>			Compute the </a:t>
            </a:r>
            <a:r>
              <a:rPr lang="en-US" sz="1600" smtClean="0">
                <a:solidFill>
                  <a:schemeClr val="hlink"/>
                </a:solidFill>
              </a:rPr>
              <a:t>lower bound</a:t>
            </a:r>
            <a:r>
              <a:rPr lang="en-US" sz="1600" smtClean="0"/>
              <a:t> b</a:t>
            </a:r>
            <a:r>
              <a:rPr lang="en-US" sz="1600" baseline="-25000" smtClean="0"/>
              <a:t>i</a:t>
            </a:r>
            <a:r>
              <a:rPr lang="en-US" sz="1600" smtClean="0"/>
              <a:t> of s</a:t>
            </a:r>
            <a:r>
              <a:rPr lang="en-US" sz="1600" baseline="-25000" smtClean="0"/>
              <a:t>i</a:t>
            </a:r>
            <a:r>
              <a:rPr lang="en-US" sz="1600" smtClean="0"/>
              <a:t>;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600" smtClean="0"/>
              <a:t>			if (b</a:t>
            </a:r>
            <a:r>
              <a:rPr lang="en-US" sz="1600" baseline="-25000" smtClean="0"/>
              <a:t>i</a:t>
            </a:r>
            <a:r>
              <a:rPr lang="en-US" sz="1600" smtClean="0"/>
              <a:t> </a:t>
            </a:r>
            <a:r>
              <a:rPr lang="en-US" sz="1600" smtClean="0">
                <a:sym typeface="Symbol" pitchFamily="18" charset="2"/>
              </a:rPr>
              <a:t></a:t>
            </a:r>
            <a:r>
              <a:rPr lang="en-US" sz="1600" smtClean="0"/>
              <a:t> Current cost) Kill s</a:t>
            </a:r>
            <a:r>
              <a:rPr lang="en-US" sz="1600" baseline="-25000" smtClean="0"/>
              <a:t>i</a:t>
            </a:r>
            <a:r>
              <a:rPr lang="en-US" sz="1600" smtClean="0"/>
              <a:t>;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600" smtClean="0"/>
              <a:t>			else  {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600" smtClean="0"/>
              <a:t>				if (s</a:t>
            </a:r>
            <a:r>
              <a:rPr lang="en-US" sz="1600" baseline="-25000" smtClean="0"/>
              <a:t>i</a:t>
            </a:r>
            <a:r>
              <a:rPr lang="en-US" sz="1600" smtClean="0"/>
              <a:t> is a complete solution )&amp;(cost of s</a:t>
            </a:r>
            <a:r>
              <a:rPr lang="en-US" sz="1600" baseline="-25000" smtClean="0"/>
              <a:t>i</a:t>
            </a:r>
            <a:r>
              <a:rPr lang="en-US" sz="1600" smtClean="0"/>
              <a:t> &lt; Current cost) {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600" smtClean="0"/>
              <a:t>					Current best = s</a:t>
            </a:r>
            <a:r>
              <a:rPr lang="en-US" sz="1600" baseline="-25000" smtClean="0"/>
              <a:t>i</a:t>
            </a:r>
            <a:r>
              <a:rPr lang="en-US" sz="1600" smtClean="0"/>
              <a:t>; Current cost = cost of s</a:t>
            </a:r>
            <a:r>
              <a:rPr lang="en-US" sz="1600" baseline="-25000" smtClean="0"/>
              <a:t>i</a:t>
            </a:r>
            <a:r>
              <a:rPr lang="en-US" sz="1600" smtClean="0"/>
              <a:t> ;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600" smtClean="0"/>
              <a:t>				} else if (s</a:t>
            </a:r>
            <a:r>
              <a:rPr lang="en-US" sz="1600" baseline="-25000" smtClean="0"/>
              <a:t>i</a:t>
            </a:r>
            <a:r>
              <a:rPr lang="en-US" sz="1600" smtClean="0"/>
              <a:t> is not a complete solution ) Add s</a:t>
            </a:r>
            <a:r>
              <a:rPr lang="en-US" sz="1600" baseline="-25000" smtClean="0"/>
              <a:t>i</a:t>
            </a:r>
            <a:r>
              <a:rPr lang="en-US" sz="1600" smtClean="0"/>
              <a:t> to set S;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600" smtClean="0"/>
              <a:t>			}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600" smtClean="0"/>
              <a:t>		}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600" smtClean="0"/>
              <a:t>	}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600" smtClean="0"/>
              <a:t>}</a:t>
            </a:r>
          </a:p>
        </p:txBody>
      </p:sp>
      <p:sp>
        <p:nvSpPr>
          <p:cNvPr id="673798" name="Text Box 6"/>
          <p:cNvSpPr txBox="1">
            <a:spLocks noChangeArrowheads="1"/>
          </p:cNvSpPr>
          <p:nvPr/>
        </p:nvSpPr>
        <p:spPr bwMode="auto">
          <a:xfrm>
            <a:off x="1508125" y="5489575"/>
            <a:ext cx="6689725" cy="1203325"/>
          </a:xfrm>
          <a:prstGeom prst="rect">
            <a:avLst/>
          </a:prstGeom>
          <a:solidFill>
            <a:srgbClr val="3366FF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US" sz="1800" b="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 denotes a solution or group of solutions with a subset of </a:t>
            </a:r>
          </a:p>
          <a:p>
            <a:pPr>
              <a:defRPr/>
            </a:pPr>
            <a:r>
              <a:rPr lang="en-US" sz="1800" b="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decisions made</a:t>
            </a:r>
          </a:p>
          <a:p>
            <a:pPr>
              <a:buFontTx/>
              <a:buChar char="•"/>
              <a:defRPr/>
            </a:pPr>
            <a:r>
              <a:rPr lang="en-US" sz="1800" b="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s0 denotes the sequence of zero length corresp. to initial state </a:t>
            </a:r>
          </a:p>
          <a:p>
            <a:pPr>
              <a:defRPr/>
            </a:pPr>
            <a:r>
              <a:rPr lang="en-US" sz="1800" b="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with no decisions made</a:t>
            </a:r>
          </a:p>
        </p:txBody>
      </p:sp>
    </p:spTree>
  </p:cSld>
  <p:clrMapOvr>
    <a:masterClrMapping/>
  </p:clrMapOvr>
  <p:transition>
    <p:rand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Covering Reduction Strategies …</a:t>
            </a:r>
          </a:p>
        </p:txBody>
      </p:sp>
      <p:sp>
        <p:nvSpPr>
          <p:cNvPr id="676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Partitioning</a:t>
            </a:r>
            <a:endParaRPr lang="en-US" smtClean="0"/>
          </a:p>
          <a:p>
            <a:pPr lvl="1">
              <a:defRPr/>
            </a:pPr>
            <a:r>
              <a:rPr lang="en-US" smtClean="0"/>
              <a:t>If A is block diagonal</a:t>
            </a:r>
          </a:p>
          <a:p>
            <a:pPr lvl="2">
              <a:defRPr/>
            </a:pPr>
            <a:r>
              <a:rPr lang="en-US" smtClean="0"/>
              <a:t>Solve covering problem for corresponding blocks.</a:t>
            </a:r>
          </a:p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Essentials</a:t>
            </a:r>
            <a:endParaRPr lang="en-US" smtClean="0"/>
          </a:p>
          <a:p>
            <a:pPr lvl="1">
              <a:defRPr/>
            </a:pPr>
            <a:r>
              <a:rPr lang="en-US" smtClean="0"/>
              <a:t>Column incident to one (or more) rows with single 1</a:t>
            </a:r>
          </a:p>
          <a:p>
            <a:pPr lvl="2">
              <a:defRPr/>
            </a:pPr>
            <a:r>
              <a:rPr lang="en-US" smtClean="0"/>
              <a:t>Select column,</a:t>
            </a:r>
          </a:p>
          <a:p>
            <a:pPr lvl="2">
              <a:defRPr/>
            </a:pPr>
            <a:r>
              <a:rPr lang="en-US" smtClean="0"/>
              <a:t>Remove covered row(s) from table.</a:t>
            </a:r>
          </a:p>
          <a:p>
            <a:pPr>
              <a:defRPr/>
            </a:pPr>
            <a:r>
              <a:rPr lang="en-US" b="0" smtClean="0">
                <a:solidFill>
                  <a:schemeClr val="hlink"/>
                </a:solidFill>
              </a:rPr>
              <a:t>Column dominance</a:t>
            </a:r>
            <a:endParaRPr lang="en-US" b="0" smtClean="0"/>
          </a:p>
          <a:p>
            <a:pPr lvl="1">
              <a:defRPr/>
            </a:pPr>
            <a:r>
              <a:rPr lang="en-US" b="1" smtClean="0"/>
              <a:t>If a</a:t>
            </a:r>
            <a:r>
              <a:rPr lang="en-US" b="1" baseline="-25000" smtClean="0"/>
              <a:t>ki</a:t>
            </a:r>
            <a:r>
              <a:rPr lang="en-US" b="1" smtClean="0"/>
              <a:t> </a:t>
            </a:r>
            <a:r>
              <a:rPr lang="en-US" sz="1500" smtClean="0">
                <a:sym typeface="Symbol" pitchFamily="18" charset="2"/>
              </a:rPr>
              <a:t></a:t>
            </a:r>
            <a:r>
              <a:rPr lang="en-US" b="1" smtClean="0"/>
              <a:t> a</a:t>
            </a:r>
            <a:r>
              <a:rPr lang="en-US" b="1" baseline="-25000" smtClean="0"/>
              <a:t>kj</a:t>
            </a:r>
            <a:r>
              <a:rPr lang="en-US" b="1" smtClean="0"/>
              <a:t> </a:t>
            </a:r>
            <a:r>
              <a:rPr lang="en-US" b="1" smtClean="0">
                <a:sym typeface="Symbol" pitchFamily="18" charset="2"/>
              </a:rPr>
              <a:t></a:t>
            </a:r>
            <a:r>
              <a:rPr lang="en-US" b="1" smtClean="0"/>
              <a:t> k: remove column j.</a:t>
            </a:r>
          </a:p>
          <a:p>
            <a:pPr lvl="1">
              <a:defRPr/>
            </a:pPr>
            <a:r>
              <a:rPr lang="en-US" b="1" smtClean="0"/>
              <a:t>Dominating column covers more rows.</a:t>
            </a:r>
          </a:p>
          <a:p>
            <a:pPr>
              <a:defRPr/>
            </a:pPr>
            <a:r>
              <a:rPr lang="en-US" b="0" smtClean="0">
                <a:solidFill>
                  <a:schemeClr val="hlink"/>
                </a:solidFill>
              </a:rPr>
              <a:t>Row dominance</a:t>
            </a:r>
            <a:endParaRPr lang="en-US" b="0" smtClean="0"/>
          </a:p>
          <a:p>
            <a:pPr lvl="1">
              <a:defRPr/>
            </a:pPr>
            <a:r>
              <a:rPr lang="en-US" b="1" smtClean="0"/>
              <a:t>If a</a:t>
            </a:r>
            <a:r>
              <a:rPr lang="en-US" b="1" baseline="-25000" smtClean="0"/>
              <a:t>ik</a:t>
            </a:r>
            <a:r>
              <a:rPr lang="en-US" b="1" smtClean="0"/>
              <a:t> </a:t>
            </a:r>
            <a:r>
              <a:rPr lang="en-US" sz="1500" smtClean="0">
                <a:sym typeface="Symbol" pitchFamily="18" charset="2"/>
              </a:rPr>
              <a:t></a:t>
            </a:r>
            <a:r>
              <a:rPr lang="en-US" b="1" smtClean="0"/>
              <a:t> a</a:t>
            </a:r>
            <a:r>
              <a:rPr lang="en-US" b="1" baseline="-25000" smtClean="0"/>
              <a:t>jk</a:t>
            </a:r>
            <a:r>
              <a:rPr lang="en-US" b="1" smtClean="0"/>
              <a:t> </a:t>
            </a:r>
            <a:r>
              <a:rPr lang="en-US" b="1" smtClean="0">
                <a:sym typeface="Symbol" pitchFamily="18" charset="2"/>
              </a:rPr>
              <a:t></a:t>
            </a:r>
            <a:r>
              <a:rPr lang="en-US" b="1" smtClean="0"/>
              <a:t> k : remove row i.</a:t>
            </a:r>
          </a:p>
          <a:p>
            <a:pPr lvl="1">
              <a:defRPr/>
            </a:pPr>
            <a:r>
              <a:rPr lang="en-US" b="1" smtClean="0"/>
              <a:t>A cover for the dominated rows is a cover for the set.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7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7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7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76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76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76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768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6768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6768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6768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6768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6768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… Covering Reduction Strategies</a:t>
            </a:r>
          </a:p>
        </p:txBody>
      </p:sp>
      <p:pic>
        <p:nvPicPr>
          <p:cNvPr id="3993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75125" y="1277938"/>
            <a:ext cx="4219575" cy="2420937"/>
          </a:xfrm>
        </p:spPr>
      </p:pic>
      <p:grpSp>
        <p:nvGrpSpPr>
          <p:cNvPr id="41988" name="Group 8"/>
          <p:cNvGrpSpPr>
            <a:grpSpLocks/>
          </p:cNvGrpSpPr>
          <p:nvPr/>
        </p:nvGrpSpPr>
        <p:grpSpPr bwMode="auto">
          <a:xfrm>
            <a:off x="627063" y="1495425"/>
            <a:ext cx="2587625" cy="1984375"/>
            <a:chOff x="518" y="1129"/>
            <a:chExt cx="1630" cy="1250"/>
          </a:xfrm>
        </p:grpSpPr>
        <p:sp>
          <p:nvSpPr>
            <p:cNvPr id="41997" name="AutoShape 9"/>
            <p:cNvSpPr>
              <a:spLocks noChangeArrowheads="1"/>
            </p:cNvSpPr>
            <p:nvPr/>
          </p:nvSpPr>
          <p:spPr bwMode="auto">
            <a:xfrm>
              <a:off x="968" y="1135"/>
              <a:ext cx="1180" cy="1244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8" name="Text Box 10"/>
            <p:cNvSpPr txBox="1">
              <a:spLocks noChangeArrowheads="1"/>
            </p:cNvSpPr>
            <p:nvPr/>
          </p:nvSpPr>
          <p:spPr bwMode="auto">
            <a:xfrm>
              <a:off x="1103" y="1129"/>
              <a:ext cx="863" cy="1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none"/>
                <a:t>1 0 1 0 0</a:t>
              </a:r>
            </a:p>
            <a:p>
              <a:r>
                <a:rPr lang="en-US" u="none"/>
                <a:t>1 </a:t>
              </a:r>
              <a:r>
                <a:rPr lang="en-US" u="none">
                  <a:solidFill>
                    <a:srgbClr val="FF0000"/>
                  </a:solidFill>
                </a:rPr>
                <a:t>1</a:t>
              </a:r>
              <a:r>
                <a:rPr lang="en-US" u="none"/>
                <a:t> 0 0 </a:t>
              </a:r>
              <a:r>
                <a:rPr lang="en-US" u="none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u="none"/>
                <a:t>0 </a:t>
              </a:r>
              <a:r>
                <a:rPr lang="en-US" u="none">
                  <a:solidFill>
                    <a:srgbClr val="FF0000"/>
                  </a:solidFill>
                </a:rPr>
                <a:t>1</a:t>
              </a:r>
              <a:r>
                <a:rPr lang="en-US" u="none"/>
                <a:t> 1 0 </a:t>
              </a:r>
              <a:r>
                <a:rPr lang="en-US" u="none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u="none">
                  <a:solidFill>
                    <a:schemeClr val="hlink"/>
                  </a:solidFill>
                </a:rPr>
                <a:t>0 0 0 </a:t>
              </a:r>
              <a:r>
                <a:rPr lang="en-US" u="none">
                  <a:solidFill>
                    <a:schemeClr val="tx2"/>
                  </a:solidFill>
                </a:rPr>
                <a:t>1</a:t>
              </a:r>
              <a:r>
                <a:rPr lang="en-US" u="none">
                  <a:solidFill>
                    <a:schemeClr val="hlink"/>
                  </a:solidFill>
                </a:rPr>
                <a:t> 0</a:t>
              </a:r>
            </a:p>
            <a:p>
              <a:r>
                <a:rPr lang="en-US" u="none"/>
                <a:t>0 </a:t>
              </a:r>
              <a:r>
                <a:rPr lang="en-US" u="none">
                  <a:solidFill>
                    <a:srgbClr val="FF0000"/>
                  </a:solidFill>
                </a:rPr>
                <a:t>1</a:t>
              </a:r>
              <a:r>
                <a:rPr lang="en-US" u="none"/>
                <a:t> </a:t>
              </a:r>
              <a:r>
                <a:rPr lang="en-US" u="none">
                  <a:solidFill>
                    <a:schemeClr val="tx2"/>
                  </a:solidFill>
                </a:rPr>
                <a:t>1</a:t>
              </a:r>
              <a:r>
                <a:rPr lang="en-US" u="none"/>
                <a:t> </a:t>
              </a:r>
              <a:r>
                <a:rPr lang="en-US" u="none">
                  <a:solidFill>
                    <a:schemeClr val="tx2"/>
                  </a:solidFill>
                </a:rPr>
                <a:t>1</a:t>
              </a:r>
              <a:r>
                <a:rPr lang="en-US" u="none"/>
                <a:t> 0</a:t>
              </a:r>
            </a:p>
          </p:txBody>
        </p:sp>
        <p:sp>
          <p:nvSpPr>
            <p:cNvPr id="41999" name="Text Box 11"/>
            <p:cNvSpPr txBox="1">
              <a:spLocks noChangeArrowheads="1"/>
            </p:cNvSpPr>
            <p:nvPr/>
          </p:nvSpPr>
          <p:spPr bwMode="auto">
            <a:xfrm>
              <a:off x="518" y="1641"/>
              <a:ext cx="42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none"/>
                <a:t>A =</a:t>
              </a:r>
            </a:p>
          </p:txBody>
        </p:sp>
      </p:grpSp>
      <p:sp>
        <p:nvSpPr>
          <p:cNvPr id="41989" name="Text Box 12"/>
          <p:cNvSpPr txBox="1">
            <a:spLocks noChangeArrowheads="1"/>
          </p:cNvSpPr>
          <p:nvPr/>
        </p:nvSpPr>
        <p:spPr bwMode="auto">
          <a:xfrm>
            <a:off x="647700" y="388302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8925" name="Text Box 13"/>
          <p:cNvSpPr txBox="1">
            <a:spLocks noChangeArrowheads="1"/>
          </p:cNvSpPr>
          <p:nvPr/>
        </p:nvSpPr>
        <p:spPr bwMode="auto">
          <a:xfrm>
            <a:off x="487363" y="3765550"/>
            <a:ext cx="64770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0" i="0" u="none">
                <a:solidFill>
                  <a:srgbClr val="FFFFFF"/>
                </a:solidFill>
              </a:rPr>
              <a:t> Fourth column is essential.</a:t>
            </a:r>
          </a:p>
          <a:p>
            <a:pPr>
              <a:buFontTx/>
              <a:buChar char="•"/>
            </a:pPr>
            <a:r>
              <a:rPr lang="en-US" b="0" i="0" u="none">
                <a:solidFill>
                  <a:srgbClr val="FFFFFF"/>
                </a:solidFill>
              </a:rPr>
              <a:t> Fifth column is dominated by second column.</a:t>
            </a:r>
          </a:p>
          <a:p>
            <a:pPr>
              <a:buFontTx/>
              <a:buChar char="•"/>
            </a:pPr>
            <a:r>
              <a:rPr lang="en-US" b="0" i="0" u="none">
                <a:solidFill>
                  <a:srgbClr val="FFFFFF"/>
                </a:solidFill>
              </a:rPr>
              <a:t> Fifth row dominates fourth row.</a:t>
            </a:r>
            <a:endParaRPr lang="en-US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333750" y="5156200"/>
            <a:ext cx="2116138" cy="1273175"/>
            <a:chOff x="2100" y="3194"/>
            <a:chExt cx="1333" cy="802"/>
          </a:xfrm>
        </p:grpSpPr>
        <p:sp>
          <p:nvSpPr>
            <p:cNvPr id="41994" name="AutoShape 15"/>
            <p:cNvSpPr>
              <a:spLocks noChangeArrowheads="1"/>
            </p:cNvSpPr>
            <p:nvPr/>
          </p:nvSpPr>
          <p:spPr bwMode="auto">
            <a:xfrm>
              <a:off x="2641" y="3194"/>
              <a:ext cx="722" cy="802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Text Box 16"/>
            <p:cNvSpPr txBox="1">
              <a:spLocks noChangeArrowheads="1"/>
            </p:cNvSpPr>
            <p:nvPr/>
          </p:nvSpPr>
          <p:spPr bwMode="auto">
            <a:xfrm>
              <a:off x="2730" y="3198"/>
              <a:ext cx="703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u="none"/>
                <a:t>1 0 1</a:t>
              </a:r>
            </a:p>
            <a:p>
              <a:r>
                <a:rPr lang="en-US" u="none"/>
                <a:t>1 </a:t>
              </a:r>
              <a:r>
                <a:rPr lang="en-US" u="none">
                  <a:solidFill>
                    <a:srgbClr val="FF0000"/>
                  </a:solidFill>
                </a:rPr>
                <a:t>1</a:t>
              </a:r>
              <a:r>
                <a:rPr lang="en-US" u="none"/>
                <a:t> 0</a:t>
              </a:r>
              <a:endParaRPr lang="en-US" u="none">
                <a:solidFill>
                  <a:srgbClr val="FF0000"/>
                </a:solidFill>
              </a:endParaRPr>
            </a:p>
            <a:p>
              <a:r>
                <a:rPr lang="en-US" u="none"/>
                <a:t>0 </a:t>
              </a:r>
              <a:r>
                <a:rPr lang="en-US" u="none">
                  <a:solidFill>
                    <a:srgbClr val="FF0000"/>
                  </a:solidFill>
                </a:rPr>
                <a:t>1</a:t>
              </a:r>
              <a:r>
                <a:rPr lang="en-US" u="none"/>
                <a:t> 1</a:t>
              </a:r>
            </a:p>
          </p:txBody>
        </p:sp>
        <p:sp>
          <p:nvSpPr>
            <p:cNvPr id="41996" name="Text Box 17"/>
            <p:cNvSpPr txBox="1">
              <a:spLocks noChangeArrowheads="1"/>
            </p:cNvSpPr>
            <p:nvPr/>
          </p:nvSpPr>
          <p:spPr bwMode="auto">
            <a:xfrm>
              <a:off x="2100" y="3469"/>
              <a:ext cx="42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none"/>
                <a:t>A =</a:t>
              </a:r>
            </a:p>
          </p:txBody>
        </p:sp>
      </p:grpSp>
      <p:sp>
        <p:nvSpPr>
          <p:cNvPr id="41992" name="Text Box 19"/>
          <p:cNvSpPr txBox="1">
            <a:spLocks noChangeArrowheads="1"/>
          </p:cNvSpPr>
          <p:nvPr/>
        </p:nvSpPr>
        <p:spPr bwMode="auto">
          <a:xfrm>
            <a:off x="763588" y="56673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8933" name="Text Box 21"/>
          <p:cNvSpPr txBox="1">
            <a:spLocks noChangeArrowheads="1"/>
          </p:cNvSpPr>
          <p:nvPr/>
        </p:nvSpPr>
        <p:spPr bwMode="auto">
          <a:xfrm>
            <a:off x="604838" y="5608638"/>
            <a:ext cx="24717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hlink"/>
                </a:solidFill>
              </a:rPr>
              <a:t>Reduced matrix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7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25" grpId="0"/>
      <p:bldP spid="6789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Boolean Functions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0" smtClean="0"/>
              <a:t>Boolean function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smtClean="0"/>
              <a:t>Single output: </a:t>
            </a:r>
          </a:p>
          <a:p>
            <a:pPr lvl="1">
              <a:lnSpc>
                <a:spcPct val="80000"/>
              </a:lnSpc>
              <a:defRPr/>
            </a:pPr>
            <a:endParaRPr lang="en-US" b="1" smtClean="0"/>
          </a:p>
          <a:p>
            <a:pPr lvl="1">
              <a:lnSpc>
                <a:spcPct val="80000"/>
              </a:lnSpc>
              <a:defRPr/>
            </a:pPr>
            <a:r>
              <a:rPr lang="en-US" b="1" smtClean="0"/>
              <a:t>Multiple output: </a:t>
            </a:r>
          </a:p>
          <a:p>
            <a:pPr lvl="1">
              <a:lnSpc>
                <a:spcPct val="80000"/>
              </a:lnSpc>
              <a:defRPr/>
            </a:pPr>
            <a:endParaRPr lang="en-US" b="1" smtClean="0"/>
          </a:p>
          <a:p>
            <a:pPr lvl="1">
              <a:lnSpc>
                <a:spcPct val="80000"/>
              </a:lnSpc>
              <a:defRPr/>
            </a:pPr>
            <a:r>
              <a:rPr lang="en-US" b="1" smtClean="0"/>
              <a:t>Incompletely specified</a:t>
            </a:r>
          </a:p>
          <a:p>
            <a:pPr lvl="2">
              <a:lnSpc>
                <a:spcPct val="80000"/>
              </a:lnSpc>
              <a:defRPr/>
            </a:pPr>
            <a:r>
              <a:rPr lang="en-US" b="1" smtClean="0">
                <a:solidFill>
                  <a:schemeClr val="hlink"/>
                </a:solidFill>
              </a:rPr>
              <a:t>don't care symbol *.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 </a:t>
            </a:r>
          </a:p>
          <a:p>
            <a:pPr lvl="2">
              <a:lnSpc>
                <a:spcPct val="80000"/>
              </a:lnSpc>
              <a:defRPr/>
            </a:pPr>
            <a:endParaRPr lang="en-US" smtClean="0"/>
          </a:p>
          <a:p>
            <a:pPr>
              <a:lnSpc>
                <a:spcPct val="80000"/>
              </a:lnSpc>
              <a:defRPr/>
            </a:pPr>
            <a:r>
              <a:rPr lang="en-US" smtClean="0">
                <a:solidFill>
                  <a:schemeClr val="hlink"/>
                </a:solidFill>
              </a:rPr>
              <a:t>Don’t care conditions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We don't care about the value of the function.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Related to the environment: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Input patterns that never occur.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Input patterns such that some output is never observed.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Very important for synthesis and optimization.</a:t>
            </a:r>
          </a:p>
        </p:txBody>
      </p:sp>
      <p:graphicFrame>
        <p:nvGraphicFramePr>
          <p:cNvPr id="633860" name="Object 4"/>
          <p:cNvGraphicFramePr>
            <a:graphicFrameLocks noChangeAspect="1"/>
          </p:cNvGraphicFramePr>
          <p:nvPr/>
        </p:nvGraphicFramePr>
        <p:xfrm>
          <a:off x="3295650" y="1616075"/>
          <a:ext cx="1504950" cy="506413"/>
        </p:xfrm>
        <a:graphic>
          <a:graphicData uri="http://schemas.openxmlformats.org/presentationml/2006/ole">
            <p:oleObj spid="_x0000_s1026" name="Equation" r:id="rId3" imgW="634680" imgH="215640" progId="Equation.3">
              <p:embed/>
            </p:oleObj>
          </a:graphicData>
        </a:graphic>
      </p:graphicFrame>
      <p:graphicFrame>
        <p:nvGraphicFramePr>
          <p:cNvPr id="633861" name="Object 5"/>
          <p:cNvGraphicFramePr>
            <a:graphicFrameLocks noChangeAspect="1"/>
          </p:cNvGraphicFramePr>
          <p:nvPr/>
        </p:nvGraphicFramePr>
        <p:xfrm>
          <a:off x="3254375" y="2332038"/>
          <a:ext cx="1524000" cy="519112"/>
        </p:xfrm>
        <a:graphic>
          <a:graphicData uri="http://schemas.openxmlformats.org/presentationml/2006/ole">
            <p:oleObj spid="_x0000_s1027" name="Equation" r:id="rId4" imgW="711000" imgH="215640" progId="Equation.3">
              <p:embed/>
            </p:oleObj>
          </a:graphicData>
        </a:graphic>
      </p:graphicFrame>
      <p:graphicFrame>
        <p:nvGraphicFramePr>
          <p:cNvPr id="633862" name="Object 6"/>
          <p:cNvGraphicFramePr>
            <a:graphicFrameLocks noChangeAspect="1"/>
          </p:cNvGraphicFramePr>
          <p:nvPr/>
        </p:nvGraphicFramePr>
        <p:xfrm>
          <a:off x="1466850" y="3586163"/>
          <a:ext cx="2039938" cy="519112"/>
        </p:xfrm>
        <a:graphic>
          <a:graphicData uri="http://schemas.openxmlformats.org/presentationml/2006/ole">
            <p:oleObj spid="_x0000_s1028" name="Equation" r:id="rId5" imgW="952200" imgH="215640" progId="Equation.3">
              <p:embed/>
            </p:oleObj>
          </a:graphicData>
        </a:graphic>
      </p:graphicFrame>
      <p:pic>
        <p:nvPicPr>
          <p:cNvPr id="63386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3950" y="2076450"/>
            <a:ext cx="3913188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959475" y="1193800"/>
            <a:ext cx="236855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hlink"/>
                </a:solidFill>
              </a:rPr>
              <a:t>3-dimensional </a:t>
            </a:r>
          </a:p>
          <a:p>
            <a:r>
              <a:rPr lang="en-US" u="none">
                <a:solidFill>
                  <a:schemeClr val="hlink"/>
                </a:solidFill>
              </a:rPr>
              <a:t>Boolean Space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3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3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3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3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33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33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63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633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633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633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6338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Branch and Bound Exact Covering Algorithm</a:t>
            </a:r>
          </a:p>
        </p:txBody>
      </p:sp>
      <p:sp>
        <p:nvSpPr>
          <p:cNvPr id="66049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2000" smtClean="0">
                <a:solidFill>
                  <a:schemeClr val="hlink"/>
                </a:solidFill>
              </a:rPr>
              <a:t>EXACT_COVER</a:t>
            </a:r>
            <a:r>
              <a:rPr lang="en-US" sz="2000" smtClean="0"/>
              <a:t>(A, x, b) {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2000" smtClean="0"/>
              <a:t>	</a:t>
            </a:r>
            <a:r>
              <a:rPr lang="en-US" sz="2000" smtClean="0">
                <a:solidFill>
                  <a:schemeClr val="hlink"/>
                </a:solidFill>
              </a:rPr>
              <a:t>Reduce matrix A and update corresponding x</a:t>
            </a:r>
            <a:r>
              <a:rPr lang="en-US" sz="2000" smtClean="0"/>
              <a:t>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2000" smtClean="0"/>
              <a:t>	</a:t>
            </a:r>
            <a:r>
              <a:rPr lang="en-US" sz="2000" smtClean="0">
                <a:solidFill>
                  <a:schemeClr val="hlink"/>
                </a:solidFill>
              </a:rPr>
              <a:t>if (Current estimate  </a:t>
            </a:r>
            <a:r>
              <a:rPr lang="en-US" sz="2000" smtClean="0">
                <a:solidFill>
                  <a:schemeClr val="hlink"/>
                </a:solidFill>
                <a:sym typeface="Symbol" pitchFamily="18" charset="2"/>
              </a:rPr>
              <a:t> |</a:t>
            </a:r>
            <a:r>
              <a:rPr lang="en-US" sz="2000" smtClean="0">
                <a:solidFill>
                  <a:schemeClr val="hlink"/>
                </a:solidFill>
              </a:rPr>
              <a:t>b|) return(b);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2000" smtClean="0"/>
              <a:t>	if ( A has no rows ) return (x);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2000" smtClean="0"/>
              <a:t>	</a:t>
            </a:r>
            <a:r>
              <a:rPr lang="en-US" sz="2000" smtClean="0">
                <a:solidFill>
                  <a:schemeClr val="hlink"/>
                </a:solidFill>
              </a:rPr>
              <a:t>Select a branching column c;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2000" smtClean="0">
                <a:solidFill>
                  <a:schemeClr val="hlink"/>
                </a:solidFill>
              </a:rPr>
              <a:t>	x</a:t>
            </a:r>
            <a:r>
              <a:rPr lang="en-US" sz="2000" baseline="-25000" smtClean="0">
                <a:solidFill>
                  <a:schemeClr val="hlink"/>
                </a:solidFill>
              </a:rPr>
              <a:t>c</a:t>
            </a:r>
            <a:r>
              <a:rPr lang="en-US" sz="2000" smtClean="0">
                <a:solidFill>
                  <a:schemeClr val="hlink"/>
                </a:solidFill>
              </a:rPr>
              <a:t> = 1 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2000" smtClean="0"/>
              <a:t>	A</a:t>
            </a:r>
            <a:r>
              <a:rPr lang="en-US" sz="2000" baseline="30000" smtClean="0"/>
              <a:t>~</a:t>
            </a:r>
            <a:r>
              <a:rPr lang="en-US" sz="2000" smtClean="0"/>
              <a:t> = A after deleting c and rows incident to it;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2000" smtClean="0"/>
              <a:t>	x</a:t>
            </a:r>
            <a:r>
              <a:rPr lang="en-US" sz="2000" baseline="30000" smtClean="0"/>
              <a:t>~</a:t>
            </a:r>
            <a:r>
              <a:rPr lang="en-US" sz="2000" smtClean="0"/>
              <a:t> = </a:t>
            </a:r>
            <a:r>
              <a:rPr lang="en-US" sz="2000" smtClean="0">
                <a:solidFill>
                  <a:schemeClr val="hlink"/>
                </a:solidFill>
              </a:rPr>
              <a:t>EXACT_COVER</a:t>
            </a:r>
            <a:r>
              <a:rPr lang="en-US" sz="2000" smtClean="0"/>
              <a:t>(A</a:t>
            </a:r>
            <a:r>
              <a:rPr lang="en-US" sz="2000" baseline="30000" smtClean="0"/>
              <a:t>~</a:t>
            </a:r>
            <a:r>
              <a:rPr lang="en-US" sz="2000" smtClean="0"/>
              <a:t> , x, b);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2000" smtClean="0"/>
              <a:t>	if ( |x</a:t>
            </a:r>
            <a:r>
              <a:rPr lang="en-US" sz="2000" baseline="30000" smtClean="0"/>
              <a:t>~</a:t>
            </a:r>
            <a:r>
              <a:rPr lang="en-US" sz="2000" smtClean="0"/>
              <a:t>| &lt; |b|)    b = x</a:t>
            </a:r>
            <a:r>
              <a:rPr lang="en-US" sz="2000" baseline="30000" smtClean="0"/>
              <a:t>~</a:t>
            </a:r>
            <a:r>
              <a:rPr lang="en-US" sz="2000" smtClean="0"/>
              <a:t> 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2000" smtClean="0"/>
              <a:t>	 </a:t>
            </a:r>
            <a:r>
              <a:rPr lang="en-US" sz="2000" smtClean="0">
                <a:solidFill>
                  <a:schemeClr val="hlink"/>
                </a:solidFill>
              </a:rPr>
              <a:t>x</a:t>
            </a:r>
            <a:r>
              <a:rPr lang="en-US" sz="2000" baseline="-25000" smtClean="0">
                <a:solidFill>
                  <a:schemeClr val="hlink"/>
                </a:solidFill>
              </a:rPr>
              <a:t>c</a:t>
            </a:r>
            <a:r>
              <a:rPr lang="en-US" sz="2000" smtClean="0">
                <a:solidFill>
                  <a:schemeClr val="hlink"/>
                </a:solidFill>
              </a:rPr>
              <a:t> = 0 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2000" smtClean="0"/>
              <a:t>	 A</a:t>
            </a:r>
            <a:r>
              <a:rPr lang="en-US" sz="2000" baseline="30000" smtClean="0"/>
              <a:t>~</a:t>
            </a:r>
            <a:r>
              <a:rPr lang="en-US" sz="2000" smtClean="0"/>
              <a:t> = A after deleting c 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2000" smtClean="0"/>
              <a:t>	x</a:t>
            </a:r>
            <a:r>
              <a:rPr lang="en-US" sz="2000" baseline="30000" smtClean="0"/>
              <a:t>~</a:t>
            </a:r>
            <a:r>
              <a:rPr lang="en-US" sz="2000" smtClean="0"/>
              <a:t> = </a:t>
            </a:r>
            <a:r>
              <a:rPr lang="en-US" sz="2000" smtClean="0">
                <a:solidFill>
                  <a:schemeClr val="hlink"/>
                </a:solidFill>
              </a:rPr>
              <a:t>EXACT_COVER</a:t>
            </a:r>
            <a:r>
              <a:rPr lang="en-US" sz="2000" smtClean="0"/>
              <a:t>(A</a:t>
            </a:r>
            <a:r>
              <a:rPr lang="en-US" sz="2000" baseline="30000" smtClean="0"/>
              <a:t>~</a:t>
            </a:r>
            <a:r>
              <a:rPr lang="en-US" sz="2000" smtClean="0"/>
              <a:t> , x, b);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2000" smtClean="0"/>
              <a:t>	if ( |x</a:t>
            </a:r>
            <a:r>
              <a:rPr lang="en-US" sz="2000" baseline="30000" smtClean="0"/>
              <a:t>~</a:t>
            </a:r>
            <a:r>
              <a:rPr lang="en-US" sz="2000" smtClean="0"/>
              <a:t>| &lt; |b|)    b = x</a:t>
            </a:r>
            <a:r>
              <a:rPr lang="en-US" sz="2000" baseline="30000" smtClean="0"/>
              <a:t>~</a:t>
            </a:r>
            <a:r>
              <a:rPr lang="en-US" sz="2000" smtClean="0"/>
              <a:t> 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2000" smtClean="0"/>
              <a:t>	return (b);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sz="2000" smtClean="0"/>
              <a:t>}</a:t>
            </a:r>
          </a:p>
          <a:p>
            <a:pPr>
              <a:lnSpc>
                <a:spcPct val="70000"/>
              </a:lnSpc>
              <a:defRPr/>
            </a:pPr>
            <a:endParaRPr lang="en-US" sz="2000" smtClean="0"/>
          </a:p>
        </p:txBody>
      </p:sp>
      <p:sp>
        <p:nvSpPr>
          <p:cNvPr id="660491" name="Text Box 11"/>
          <p:cNvSpPr txBox="1">
            <a:spLocks noChangeArrowheads="1"/>
          </p:cNvSpPr>
          <p:nvPr/>
        </p:nvSpPr>
        <p:spPr bwMode="auto">
          <a:xfrm>
            <a:off x="5657850" y="1892300"/>
            <a:ext cx="3130550" cy="1203325"/>
          </a:xfrm>
          <a:prstGeom prst="rect">
            <a:avLst/>
          </a:prstGeom>
          <a:solidFill>
            <a:srgbClr val="3366FF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contains current solution</a:t>
            </a:r>
          </a:p>
          <a:p>
            <a:pPr>
              <a:defRPr/>
            </a:pPr>
            <a:r>
              <a:rPr lang="en-US" sz="180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initially set to 0;</a:t>
            </a:r>
          </a:p>
          <a:p>
            <a:pPr>
              <a:defRPr/>
            </a:pPr>
            <a:r>
              <a:rPr lang="en-US" sz="180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 contains best solution</a:t>
            </a:r>
          </a:p>
          <a:p>
            <a:pPr>
              <a:defRPr/>
            </a:pPr>
            <a:r>
              <a:rPr lang="en-US" sz="180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initially set to 1;</a:t>
            </a:r>
          </a:p>
        </p:txBody>
      </p:sp>
    </p:spTree>
  </p:cSld>
  <p:clrMapOvr>
    <a:masterClrMapping/>
  </p:clrMapOvr>
  <p:transition>
    <p:rand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Bounding function …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191500" cy="5356225"/>
          </a:xfrm>
        </p:spPr>
        <p:txBody>
          <a:bodyPr/>
          <a:lstStyle/>
          <a:p>
            <a:pPr>
              <a:defRPr/>
            </a:pPr>
            <a:r>
              <a:rPr lang="en-US" sz="2200" b="0" smtClean="0"/>
              <a:t>Estimate </a:t>
            </a:r>
            <a:r>
              <a:rPr lang="en-US" sz="2200" b="0" smtClean="0">
                <a:solidFill>
                  <a:schemeClr val="hlink"/>
                </a:solidFill>
              </a:rPr>
              <a:t>lower bound</a:t>
            </a:r>
            <a:r>
              <a:rPr lang="en-US" sz="2200" b="0" smtClean="0"/>
              <a:t> on the covers derived from the current x.</a:t>
            </a:r>
          </a:p>
          <a:p>
            <a:pPr>
              <a:defRPr/>
            </a:pPr>
            <a:r>
              <a:rPr lang="en-US" sz="2200" b="0" smtClean="0">
                <a:solidFill>
                  <a:schemeClr val="hlink"/>
                </a:solidFill>
              </a:rPr>
              <a:t>The sum of 1’s in x, plus</a:t>
            </a:r>
            <a:r>
              <a:rPr lang="en-US" sz="2200" b="0" smtClean="0">
                <a:solidFill>
                  <a:srgbClr val="FF0000"/>
                </a:solidFill>
              </a:rPr>
              <a:t> </a:t>
            </a:r>
            <a:r>
              <a:rPr lang="en-US" sz="2200" smtClean="0">
                <a:solidFill>
                  <a:schemeClr val="hlink"/>
                </a:solidFill>
              </a:rPr>
              <a:t>bound</a:t>
            </a:r>
            <a:r>
              <a:rPr lang="en-US" sz="2200" b="0" smtClean="0">
                <a:solidFill>
                  <a:srgbClr val="FF0000"/>
                </a:solidFill>
              </a:rPr>
              <a:t> </a:t>
            </a:r>
            <a:r>
              <a:rPr lang="en-US" sz="2200" b="0" smtClean="0">
                <a:solidFill>
                  <a:schemeClr val="hlink"/>
                </a:solidFill>
              </a:rPr>
              <a:t>on cover for local A</a:t>
            </a:r>
          </a:p>
          <a:p>
            <a:pPr lvl="1">
              <a:defRPr/>
            </a:pPr>
            <a:r>
              <a:rPr lang="en-US" sz="2000" b="1" smtClean="0">
                <a:solidFill>
                  <a:schemeClr val="hlink"/>
                </a:solidFill>
              </a:rPr>
              <a:t>Independent set of rows:</a:t>
            </a:r>
            <a:r>
              <a:rPr lang="en-US" sz="2000" b="1" smtClean="0"/>
              <a:t> </a:t>
            </a:r>
            <a:r>
              <a:rPr lang="en-US" sz="2000" b="1" smtClean="0">
                <a:solidFill>
                  <a:schemeClr val="tx1"/>
                </a:solidFill>
              </a:rPr>
              <a:t>no 1 in same column</a:t>
            </a:r>
            <a:r>
              <a:rPr lang="en-US" sz="2000" b="1" smtClean="0"/>
              <a:t>.</a:t>
            </a:r>
          </a:p>
          <a:p>
            <a:pPr lvl="1">
              <a:defRPr/>
            </a:pPr>
            <a:r>
              <a:rPr lang="en-US" sz="2000" b="1" smtClean="0"/>
              <a:t>Build graph denoting pairwise independence.</a:t>
            </a:r>
          </a:p>
          <a:p>
            <a:pPr lvl="1">
              <a:defRPr/>
            </a:pPr>
            <a:r>
              <a:rPr lang="en-US" sz="2000" b="1" smtClean="0"/>
              <a:t>Find clique number (i.e. largest clique)</a:t>
            </a:r>
          </a:p>
          <a:p>
            <a:pPr lvl="1">
              <a:defRPr/>
            </a:pPr>
            <a:r>
              <a:rPr lang="en-US" sz="2000" b="1" smtClean="0"/>
              <a:t>Approximation (lower) is acceptable.</a:t>
            </a:r>
          </a:p>
          <a:p>
            <a:pPr>
              <a:defRPr/>
            </a:pPr>
            <a:endParaRPr lang="en-US" sz="2200" smtClean="0"/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3824288" y="5449888"/>
            <a:ext cx="4545012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0" i="0" u="none">
                <a:solidFill>
                  <a:srgbClr val="FFFFFF"/>
                </a:solidFill>
              </a:rPr>
              <a:t> Row 4 independent from 1,2, 3</a:t>
            </a:r>
          </a:p>
          <a:p>
            <a:pPr>
              <a:buFontTx/>
              <a:buChar char="•"/>
            </a:pPr>
            <a:r>
              <a:rPr lang="en-US" b="0" i="0" u="none">
                <a:solidFill>
                  <a:srgbClr val="FFFFFF"/>
                </a:solidFill>
              </a:rPr>
              <a:t> Clique number is 2; Bound is 2</a:t>
            </a:r>
            <a:endParaRPr lang="en-US"/>
          </a:p>
        </p:txBody>
      </p:sp>
      <p:pic>
        <p:nvPicPr>
          <p:cNvPr id="66355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62650" y="3370263"/>
            <a:ext cx="2533650" cy="1924050"/>
          </a:xfrm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41350" y="4021138"/>
            <a:ext cx="2587625" cy="1984375"/>
            <a:chOff x="518" y="1129"/>
            <a:chExt cx="1630" cy="1250"/>
          </a:xfrm>
        </p:grpSpPr>
        <p:sp>
          <p:nvSpPr>
            <p:cNvPr id="44039" name="AutoShape 8"/>
            <p:cNvSpPr>
              <a:spLocks noChangeArrowheads="1"/>
            </p:cNvSpPr>
            <p:nvPr/>
          </p:nvSpPr>
          <p:spPr bwMode="auto">
            <a:xfrm>
              <a:off x="968" y="1135"/>
              <a:ext cx="1180" cy="1244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0" name="Text Box 9"/>
            <p:cNvSpPr txBox="1">
              <a:spLocks noChangeArrowheads="1"/>
            </p:cNvSpPr>
            <p:nvPr/>
          </p:nvSpPr>
          <p:spPr bwMode="auto">
            <a:xfrm>
              <a:off x="1103" y="1129"/>
              <a:ext cx="863" cy="1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none"/>
                <a:t>1 0 1 0 0</a:t>
              </a:r>
            </a:p>
            <a:p>
              <a:r>
                <a:rPr lang="en-US" u="none"/>
                <a:t>1 1 0 0 1</a:t>
              </a:r>
            </a:p>
            <a:p>
              <a:r>
                <a:rPr lang="en-US" u="none"/>
                <a:t>0 1 1 0 1</a:t>
              </a:r>
            </a:p>
            <a:p>
              <a:r>
                <a:rPr lang="en-US" u="none"/>
                <a:t>0 0 0 1 0</a:t>
              </a:r>
            </a:p>
            <a:p>
              <a:r>
                <a:rPr lang="en-US" u="none"/>
                <a:t>0 1 1 1 0</a:t>
              </a:r>
            </a:p>
          </p:txBody>
        </p:sp>
        <p:sp>
          <p:nvSpPr>
            <p:cNvPr id="44041" name="Text Box 10"/>
            <p:cNvSpPr txBox="1">
              <a:spLocks noChangeArrowheads="1"/>
            </p:cNvSpPr>
            <p:nvPr/>
          </p:nvSpPr>
          <p:spPr bwMode="auto">
            <a:xfrm>
              <a:off x="518" y="1641"/>
              <a:ext cx="43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none"/>
                <a:t>A</a:t>
              </a:r>
              <a:r>
                <a:rPr lang="en-US" u="none" baseline="-25000"/>
                <a:t>I </a:t>
              </a:r>
              <a:r>
                <a:rPr lang="en-US" u="none"/>
                <a:t>=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6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6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6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6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6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6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5" grpId="0" build="p"/>
      <p:bldP spid="66355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Bounding function</a:t>
            </a:r>
          </a:p>
        </p:txBody>
      </p:sp>
      <p:sp>
        <p:nvSpPr>
          <p:cNvPr id="6666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There are no independent rows.</a:t>
            </a:r>
          </a:p>
          <a:p>
            <a:pPr>
              <a:defRPr/>
            </a:pPr>
            <a:r>
              <a:rPr lang="en-US" smtClean="0"/>
              <a:t>Clique number is 1 (1 vertex).</a:t>
            </a:r>
          </a:p>
          <a:p>
            <a:pPr>
              <a:defRPr/>
            </a:pPr>
            <a:r>
              <a:rPr lang="en-US" smtClean="0"/>
              <a:t>Bound is 1 + 1 (already selected essential).</a:t>
            </a:r>
          </a:p>
          <a:p>
            <a:pPr>
              <a:defRPr/>
            </a:pPr>
            <a:r>
              <a:rPr lang="en-US" b="0" smtClean="0"/>
              <a:t>Choose first column x</a:t>
            </a:r>
            <a:r>
              <a:rPr lang="en-US" b="0" baseline="-25000" smtClean="0"/>
              <a:t>1</a:t>
            </a:r>
            <a:endParaRPr lang="en-US" b="0" smtClean="0"/>
          </a:p>
          <a:p>
            <a:pPr lvl="1">
              <a:defRPr/>
            </a:pPr>
            <a:r>
              <a:rPr lang="en-US" b="1" smtClean="0"/>
              <a:t>Recur with A</a:t>
            </a:r>
            <a:r>
              <a:rPr lang="en-US" b="1" baseline="30000" smtClean="0"/>
              <a:t>~</a:t>
            </a:r>
            <a:r>
              <a:rPr lang="en-US" b="1" smtClean="0"/>
              <a:t> = [11].</a:t>
            </a:r>
          </a:p>
          <a:p>
            <a:pPr lvl="1">
              <a:defRPr/>
            </a:pPr>
            <a:r>
              <a:rPr lang="en-US" b="1" smtClean="0"/>
              <a:t>Delete one dominated column.</a:t>
            </a:r>
          </a:p>
          <a:p>
            <a:pPr lvl="1">
              <a:defRPr/>
            </a:pPr>
            <a:r>
              <a:rPr lang="en-US" b="1" smtClean="0"/>
              <a:t>Take other col. (essential); assume it x</a:t>
            </a:r>
            <a:r>
              <a:rPr lang="en-US" b="1" baseline="-25000" smtClean="0"/>
              <a:t>2</a:t>
            </a:r>
          </a:p>
          <a:p>
            <a:pPr>
              <a:defRPr/>
            </a:pPr>
            <a:r>
              <a:rPr lang="en-US" b="0" smtClean="0"/>
              <a:t>New cost is 3; x=[11010]</a:t>
            </a:r>
            <a:r>
              <a:rPr lang="en-US" b="0" baseline="30000" smtClean="0"/>
              <a:t>T </a:t>
            </a:r>
            <a:r>
              <a:rPr lang="en-US" b="0" smtClean="0"/>
              <a:t>and b=[11010]</a:t>
            </a:r>
            <a:r>
              <a:rPr lang="en-US" b="0" baseline="30000" smtClean="0"/>
              <a:t>T </a:t>
            </a:r>
            <a:endParaRPr lang="en-US" b="0" smtClean="0"/>
          </a:p>
          <a:p>
            <a:pPr>
              <a:defRPr/>
            </a:pPr>
            <a:r>
              <a:rPr lang="en-US" b="0" smtClean="0"/>
              <a:t>Exclude first column x</a:t>
            </a:r>
            <a:r>
              <a:rPr lang="en-US" b="0" baseline="-25000" smtClean="0"/>
              <a:t>1</a:t>
            </a:r>
            <a:endParaRPr lang="en-US" b="0" smtClean="0"/>
          </a:p>
          <a:p>
            <a:pPr lvl="1">
              <a:defRPr/>
            </a:pPr>
            <a:r>
              <a:rPr lang="en-US" b="1" smtClean="0"/>
              <a:t>Both columns are essential</a:t>
            </a:r>
          </a:p>
          <a:p>
            <a:pPr lvl="1">
              <a:defRPr/>
            </a:pPr>
            <a:r>
              <a:rPr lang="en-US" b="1" smtClean="0"/>
              <a:t>x=[01110]</a:t>
            </a:r>
            <a:r>
              <a:rPr lang="en-US" b="1" baseline="30000" smtClean="0"/>
              <a:t>T </a:t>
            </a:r>
            <a:r>
              <a:rPr lang="en-US" b="1" smtClean="0"/>
              <a:t>; cost is 3 (discarded)</a:t>
            </a:r>
          </a:p>
          <a:p>
            <a:pPr>
              <a:defRPr/>
            </a:pPr>
            <a:r>
              <a:rPr lang="en-US" b="0" smtClean="0"/>
              <a:t>Returned solution is x=[11010]</a:t>
            </a:r>
            <a:r>
              <a:rPr lang="en-US" b="0" baseline="30000" smtClean="0"/>
              <a:t>T 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710238" y="4795838"/>
            <a:ext cx="2030412" cy="1273175"/>
            <a:chOff x="3936" y="2892"/>
            <a:chExt cx="1279" cy="802"/>
          </a:xfrm>
        </p:grpSpPr>
        <p:sp>
          <p:nvSpPr>
            <p:cNvPr id="45065" name="Text Box 8"/>
            <p:cNvSpPr txBox="1">
              <a:spLocks noChangeArrowheads="1"/>
            </p:cNvSpPr>
            <p:nvPr/>
          </p:nvSpPr>
          <p:spPr bwMode="auto">
            <a:xfrm>
              <a:off x="4512" y="2896"/>
              <a:ext cx="703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u="none"/>
                <a:t>0 1</a:t>
              </a:r>
            </a:p>
            <a:p>
              <a:r>
                <a:rPr lang="en-US" u="none"/>
                <a:t>1 0</a:t>
              </a:r>
              <a:endParaRPr lang="en-US" u="none">
                <a:solidFill>
                  <a:srgbClr val="FF0000"/>
                </a:solidFill>
              </a:endParaRPr>
            </a:p>
            <a:p>
              <a:r>
                <a:rPr lang="en-US" u="none"/>
                <a:t>1 1</a:t>
              </a:r>
            </a:p>
          </p:txBody>
        </p:sp>
        <p:grpSp>
          <p:nvGrpSpPr>
            <p:cNvPr id="45066" name="Group 14"/>
            <p:cNvGrpSpPr>
              <a:grpSpLocks/>
            </p:cNvGrpSpPr>
            <p:nvPr/>
          </p:nvGrpSpPr>
          <p:grpSpPr bwMode="auto">
            <a:xfrm>
              <a:off x="3936" y="2892"/>
              <a:ext cx="1026" cy="802"/>
              <a:chOff x="3936" y="2892"/>
              <a:chExt cx="1026" cy="802"/>
            </a:xfrm>
          </p:grpSpPr>
          <p:sp>
            <p:nvSpPr>
              <p:cNvPr id="45067" name="AutoShape 7"/>
              <p:cNvSpPr>
                <a:spLocks noChangeArrowheads="1"/>
              </p:cNvSpPr>
              <p:nvPr/>
            </p:nvSpPr>
            <p:spPr bwMode="auto">
              <a:xfrm>
                <a:off x="4460" y="2892"/>
                <a:ext cx="502" cy="802"/>
              </a:xfrm>
              <a:prstGeom prst="bracketPair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68" name="Text Box 9"/>
              <p:cNvSpPr txBox="1">
                <a:spLocks noChangeArrowheads="1"/>
              </p:cNvSpPr>
              <p:nvPr/>
            </p:nvSpPr>
            <p:spPr bwMode="auto">
              <a:xfrm>
                <a:off x="3936" y="3167"/>
                <a:ext cx="495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u="none"/>
                  <a:t>A</a:t>
                </a:r>
                <a:r>
                  <a:rPr lang="en-US" u="none" baseline="30000"/>
                  <a:t>~</a:t>
                </a:r>
                <a:r>
                  <a:rPr lang="en-US" u="none"/>
                  <a:t> =</a:t>
                </a:r>
              </a:p>
            </p:txBody>
          </p:sp>
        </p:grpSp>
      </p:grpSp>
      <p:grpSp>
        <p:nvGrpSpPr>
          <p:cNvPr id="45061" name="Group 10"/>
          <p:cNvGrpSpPr>
            <a:grpSpLocks/>
          </p:cNvGrpSpPr>
          <p:nvPr/>
        </p:nvGrpSpPr>
        <p:grpSpPr bwMode="auto">
          <a:xfrm>
            <a:off x="6373813" y="1173163"/>
            <a:ext cx="2116137" cy="1273175"/>
            <a:chOff x="2100" y="3194"/>
            <a:chExt cx="1333" cy="802"/>
          </a:xfrm>
        </p:grpSpPr>
        <p:sp>
          <p:nvSpPr>
            <p:cNvPr id="45062" name="AutoShape 11"/>
            <p:cNvSpPr>
              <a:spLocks noChangeArrowheads="1"/>
            </p:cNvSpPr>
            <p:nvPr/>
          </p:nvSpPr>
          <p:spPr bwMode="auto">
            <a:xfrm>
              <a:off x="2641" y="3194"/>
              <a:ext cx="722" cy="802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3" name="Text Box 12"/>
            <p:cNvSpPr txBox="1">
              <a:spLocks noChangeArrowheads="1"/>
            </p:cNvSpPr>
            <p:nvPr/>
          </p:nvSpPr>
          <p:spPr bwMode="auto">
            <a:xfrm>
              <a:off x="2730" y="3198"/>
              <a:ext cx="703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u="none"/>
                <a:t>1 0 1</a:t>
              </a:r>
            </a:p>
            <a:p>
              <a:r>
                <a:rPr lang="en-US" u="none"/>
                <a:t>1 1 0</a:t>
              </a:r>
              <a:endParaRPr lang="en-US" u="none">
                <a:solidFill>
                  <a:srgbClr val="FF0000"/>
                </a:solidFill>
              </a:endParaRPr>
            </a:p>
            <a:p>
              <a:r>
                <a:rPr lang="en-US" u="none"/>
                <a:t>0 1 1</a:t>
              </a:r>
            </a:p>
          </p:txBody>
        </p:sp>
        <p:sp>
          <p:nvSpPr>
            <p:cNvPr id="45064" name="Text Box 13"/>
            <p:cNvSpPr txBox="1">
              <a:spLocks noChangeArrowheads="1"/>
            </p:cNvSpPr>
            <p:nvPr/>
          </p:nvSpPr>
          <p:spPr bwMode="auto">
            <a:xfrm>
              <a:off x="2100" y="3469"/>
              <a:ext cx="42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none"/>
                <a:t>A =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6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6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6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6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6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6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6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6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666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6666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6666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6666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2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Detailed EXACT_COVER Example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Consider the following given matrix representing a covering problem: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Find a minimum cover using EXACT_COVER procedure. Assume the following order in branching selection when needed: 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, C</a:t>
            </a:r>
            <a:r>
              <a:rPr lang="en-US" baseline="-25000" dirty="0" smtClean="0"/>
              <a:t>3</a:t>
            </a:r>
            <a:r>
              <a:rPr lang="en-US" dirty="0" smtClean="0"/>
              <a:t>, C</a:t>
            </a:r>
            <a:r>
              <a:rPr lang="en-US" baseline="-25000" dirty="0" smtClean="0"/>
              <a:t>4</a:t>
            </a:r>
            <a:r>
              <a:rPr lang="en-US" dirty="0" smtClean="0"/>
              <a:t>, C</a:t>
            </a:r>
            <a:r>
              <a:rPr lang="en-US" baseline="-25000" dirty="0" smtClean="0"/>
              <a:t>5</a:t>
            </a:r>
            <a:r>
              <a:rPr lang="en-US" dirty="0" smtClean="0"/>
              <a:t>, C</a:t>
            </a:r>
            <a:r>
              <a:rPr lang="en-US" baseline="-25000" dirty="0" smtClean="0"/>
              <a:t>6</a:t>
            </a:r>
            <a:r>
              <a:rPr lang="en-US" dirty="0" smtClean="0"/>
              <a:t>, C</a:t>
            </a:r>
            <a:r>
              <a:rPr lang="en-US" baseline="-25000" dirty="0" smtClean="0"/>
              <a:t>7</a:t>
            </a:r>
            <a:r>
              <a:rPr lang="en-US" dirty="0" smtClean="0"/>
              <a:t>, C</a:t>
            </a:r>
            <a:r>
              <a:rPr lang="en-US" baseline="-25000" dirty="0" smtClean="0"/>
              <a:t>8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 smtClean="0"/>
          </a:p>
          <a:p>
            <a:pPr>
              <a:buFont typeface="Monotype Sorts" pitchFamily="2" charset="2"/>
              <a:buNone/>
              <a:defRPr/>
            </a:pPr>
            <a:endParaRPr lang="en-US" dirty="0" smtClean="0"/>
          </a:p>
        </p:txBody>
      </p:sp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1731963" y="2165350"/>
            <a:ext cx="24685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 u="none">
                <a:solidFill>
                  <a:srgbClr val="FFFF00"/>
                </a:solidFill>
              </a:rPr>
              <a:t>c1 c2 c3  c4 c5 c6 c7 c8</a:t>
            </a:r>
          </a:p>
        </p:txBody>
      </p:sp>
      <p:sp>
        <p:nvSpPr>
          <p:cNvPr id="46085" name="TextBox 5"/>
          <p:cNvSpPr txBox="1">
            <a:spLocks noChangeArrowheads="1"/>
          </p:cNvSpPr>
          <p:nvPr/>
        </p:nvSpPr>
        <p:spPr bwMode="auto">
          <a:xfrm>
            <a:off x="1287463" y="2490788"/>
            <a:ext cx="377825" cy="277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700"/>
              </a:spcBef>
            </a:pPr>
            <a:r>
              <a:rPr lang="en-US" sz="1600" i="0" u="none">
                <a:solidFill>
                  <a:srgbClr val="FFFF00"/>
                </a:solidFill>
              </a:rPr>
              <a:t>r1</a:t>
            </a:r>
          </a:p>
          <a:p>
            <a:pPr>
              <a:spcBef>
                <a:spcPts val="700"/>
              </a:spcBef>
            </a:pPr>
            <a:r>
              <a:rPr lang="en-US" sz="1600" i="0" u="none">
                <a:solidFill>
                  <a:srgbClr val="FFFF00"/>
                </a:solidFill>
              </a:rPr>
              <a:t>r2</a:t>
            </a:r>
          </a:p>
          <a:p>
            <a:pPr>
              <a:spcBef>
                <a:spcPts val="700"/>
              </a:spcBef>
            </a:pPr>
            <a:r>
              <a:rPr lang="en-US" sz="1600" i="0" u="none">
                <a:solidFill>
                  <a:srgbClr val="FFFF00"/>
                </a:solidFill>
              </a:rPr>
              <a:t>r3</a:t>
            </a:r>
          </a:p>
          <a:p>
            <a:pPr>
              <a:spcBef>
                <a:spcPts val="700"/>
              </a:spcBef>
            </a:pPr>
            <a:r>
              <a:rPr lang="en-US" sz="1600" i="0" u="none">
                <a:solidFill>
                  <a:srgbClr val="FFFF00"/>
                </a:solidFill>
              </a:rPr>
              <a:t>r4</a:t>
            </a:r>
          </a:p>
          <a:p>
            <a:pPr>
              <a:spcBef>
                <a:spcPts val="700"/>
              </a:spcBef>
            </a:pPr>
            <a:r>
              <a:rPr lang="en-US" sz="1600" i="0" u="none">
                <a:solidFill>
                  <a:srgbClr val="FFFF00"/>
                </a:solidFill>
              </a:rPr>
              <a:t>r5</a:t>
            </a:r>
          </a:p>
          <a:p>
            <a:pPr>
              <a:spcBef>
                <a:spcPts val="700"/>
              </a:spcBef>
            </a:pPr>
            <a:r>
              <a:rPr lang="en-US" sz="1600" i="0" u="none">
                <a:solidFill>
                  <a:srgbClr val="FFFF00"/>
                </a:solidFill>
              </a:rPr>
              <a:t>r6</a:t>
            </a:r>
          </a:p>
          <a:p>
            <a:pPr>
              <a:spcBef>
                <a:spcPts val="700"/>
              </a:spcBef>
            </a:pPr>
            <a:r>
              <a:rPr lang="en-US" sz="1600" i="0" u="none">
                <a:solidFill>
                  <a:srgbClr val="FFFF00"/>
                </a:solidFill>
              </a:rPr>
              <a:t>r7</a:t>
            </a:r>
          </a:p>
          <a:p>
            <a:pPr>
              <a:spcBef>
                <a:spcPts val="700"/>
              </a:spcBef>
            </a:pPr>
            <a:r>
              <a:rPr lang="en-US" sz="1600" i="0" u="none">
                <a:solidFill>
                  <a:srgbClr val="FFFF00"/>
                </a:solidFill>
              </a:rPr>
              <a:t>r8</a:t>
            </a:r>
          </a:p>
        </p:txBody>
      </p:sp>
      <p:pic>
        <p:nvPicPr>
          <p:cNvPr id="4608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4825" y="2497138"/>
            <a:ext cx="2363788" cy="2657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…Detailed EXACT_COVER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Matrix cannot be reduced</a:t>
            </a:r>
          </a:p>
          <a:p>
            <a:pPr lvl="1">
              <a:defRPr/>
            </a:pPr>
            <a:r>
              <a:rPr lang="en-US" dirty="0" smtClean="0"/>
              <a:t>No essential columns, no row dominance, no column dominance.</a:t>
            </a:r>
          </a:p>
          <a:p>
            <a:pPr>
              <a:defRPr/>
            </a:pPr>
            <a:r>
              <a:rPr lang="en-US" dirty="0" smtClean="0"/>
              <a:t>We select a branching column c1. So, c1 is selected, x1=1, and rows r2, r3, r4 and r8 are removed. Obtained matrix is: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Exact_Cover</a:t>
            </a:r>
            <a:r>
              <a:rPr lang="en-US" dirty="0" smtClean="0"/>
              <a:t> is called with x=(1,0,0,0,0,0,0,0) and b= =(1,1,1,1,1,1,1,1) </a:t>
            </a:r>
          </a:p>
          <a:p>
            <a:pPr lvl="1">
              <a:defRPr/>
            </a:pPr>
            <a:endParaRPr lang="en-US" dirty="0"/>
          </a:p>
        </p:txBody>
      </p:sp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681413"/>
            <a:ext cx="2736850" cy="164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7109" name="TextBox 5"/>
          <p:cNvSpPr txBox="1">
            <a:spLocks noChangeArrowheads="1"/>
          </p:cNvSpPr>
          <p:nvPr/>
        </p:nvSpPr>
        <p:spPr bwMode="auto">
          <a:xfrm>
            <a:off x="2454275" y="3321050"/>
            <a:ext cx="25860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 u="none">
                <a:solidFill>
                  <a:srgbClr val="FFFF00"/>
                </a:solidFill>
              </a:rPr>
              <a:t>c2  c3  c4   c5  c6  c7   c8</a:t>
            </a:r>
          </a:p>
        </p:txBody>
      </p:sp>
      <p:sp>
        <p:nvSpPr>
          <p:cNvPr id="47110" name="TextBox 8"/>
          <p:cNvSpPr txBox="1">
            <a:spLocks noChangeArrowheads="1"/>
          </p:cNvSpPr>
          <p:nvPr/>
        </p:nvSpPr>
        <p:spPr bwMode="auto">
          <a:xfrm>
            <a:off x="1852613" y="3717925"/>
            <a:ext cx="379412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sz="1600" i="0" u="none">
                <a:solidFill>
                  <a:srgbClr val="FFFF00"/>
                </a:solidFill>
              </a:rPr>
              <a:t>r1</a:t>
            </a:r>
          </a:p>
          <a:p>
            <a:pPr>
              <a:spcBef>
                <a:spcPts val="1200"/>
              </a:spcBef>
            </a:pPr>
            <a:r>
              <a:rPr lang="en-US" sz="1600" i="0" u="none">
                <a:solidFill>
                  <a:srgbClr val="FFFF00"/>
                </a:solidFill>
              </a:rPr>
              <a:t>r5</a:t>
            </a:r>
          </a:p>
          <a:p>
            <a:pPr>
              <a:spcBef>
                <a:spcPts val="1200"/>
              </a:spcBef>
            </a:pPr>
            <a:r>
              <a:rPr lang="en-US" sz="1600" i="0" u="none">
                <a:solidFill>
                  <a:srgbClr val="FFFF00"/>
                </a:solidFill>
              </a:rPr>
              <a:t>r6</a:t>
            </a:r>
          </a:p>
          <a:p>
            <a:pPr>
              <a:spcBef>
                <a:spcPts val="1200"/>
              </a:spcBef>
            </a:pPr>
            <a:r>
              <a:rPr lang="en-US" sz="1600" i="0" u="none">
                <a:solidFill>
                  <a:srgbClr val="FFFF00"/>
                </a:solidFill>
              </a:rPr>
              <a:t>r7</a:t>
            </a:r>
          </a:p>
        </p:txBody>
      </p:sp>
    </p:spTree>
  </p:cSld>
  <p:clrMapOvr>
    <a:masterClrMapping/>
  </p:clrMapOvr>
  <p:transition>
    <p:rand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…Detailed EXACT_COVER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Since c5 dominates all other columns, they are removed and c5 becomes essential and is selected.</a:t>
            </a:r>
          </a:p>
          <a:p>
            <a:pPr>
              <a:defRPr/>
            </a:pPr>
            <a:r>
              <a:rPr lang="en-US" dirty="0" smtClean="0"/>
              <a:t>Since matrix has no rows, the solution x=(1,0,0,0,1,0,0,0) is returned.</a:t>
            </a:r>
          </a:p>
          <a:p>
            <a:pPr>
              <a:defRPr/>
            </a:pPr>
            <a:r>
              <a:rPr lang="en-US" dirty="0" smtClean="0"/>
              <a:t>Next, we need to check the case when c1 is not selected i.e. x1=0. C1 is removed and obtained matrix is:</a:t>
            </a:r>
            <a:endParaRPr lang="en-US" dirty="0"/>
          </a:p>
        </p:txBody>
      </p:sp>
      <p:pic>
        <p:nvPicPr>
          <p:cNvPr id="4813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0138" y="3956050"/>
            <a:ext cx="2333625" cy="2613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8133" name="TextBox 6"/>
          <p:cNvSpPr txBox="1">
            <a:spLocks noChangeArrowheads="1"/>
          </p:cNvSpPr>
          <p:nvPr/>
        </p:nvSpPr>
        <p:spPr bwMode="auto">
          <a:xfrm>
            <a:off x="1936750" y="3970338"/>
            <a:ext cx="379413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i="0" u="none">
                <a:solidFill>
                  <a:srgbClr val="FFFF00"/>
                </a:solidFill>
              </a:rPr>
              <a:t>r1</a:t>
            </a:r>
          </a:p>
          <a:p>
            <a:pPr>
              <a:spcBef>
                <a:spcPts val="500"/>
              </a:spcBef>
            </a:pPr>
            <a:r>
              <a:rPr lang="en-US" sz="1600" i="0" u="none">
                <a:solidFill>
                  <a:srgbClr val="FFFF00"/>
                </a:solidFill>
              </a:rPr>
              <a:t>r2</a:t>
            </a:r>
          </a:p>
          <a:p>
            <a:pPr>
              <a:spcBef>
                <a:spcPts val="500"/>
              </a:spcBef>
            </a:pPr>
            <a:r>
              <a:rPr lang="en-US" sz="1600" i="0" u="none">
                <a:solidFill>
                  <a:srgbClr val="FFFF00"/>
                </a:solidFill>
              </a:rPr>
              <a:t>r3</a:t>
            </a:r>
          </a:p>
          <a:p>
            <a:pPr>
              <a:spcBef>
                <a:spcPts val="500"/>
              </a:spcBef>
            </a:pPr>
            <a:r>
              <a:rPr lang="en-US" sz="1600" i="0" u="none">
                <a:solidFill>
                  <a:srgbClr val="FFFF00"/>
                </a:solidFill>
              </a:rPr>
              <a:t>r4</a:t>
            </a:r>
          </a:p>
          <a:p>
            <a:pPr>
              <a:spcBef>
                <a:spcPts val="500"/>
              </a:spcBef>
            </a:pPr>
            <a:r>
              <a:rPr lang="en-US" sz="1600" i="0" u="none">
                <a:solidFill>
                  <a:srgbClr val="FFFF00"/>
                </a:solidFill>
              </a:rPr>
              <a:t>r5</a:t>
            </a:r>
          </a:p>
          <a:p>
            <a:pPr>
              <a:spcBef>
                <a:spcPts val="500"/>
              </a:spcBef>
            </a:pPr>
            <a:r>
              <a:rPr lang="en-US" sz="1600" i="0" u="none">
                <a:solidFill>
                  <a:srgbClr val="FFFF00"/>
                </a:solidFill>
              </a:rPr>
              <a:t>r6</a:t>
            </a:r>
          </a:p>
          <a:p>
            <a:pPr>
              <a:spcBef>
                <a:spcPts val="500"/>
              </a:spcBef>
            </a:pPr>
            <a:r>
              <a:rPr lang="en-US" sz="1600" i="0" u="none">
                <a:solidFill>
                  <a:srgbClr val="FFFF00"/>
                </a:solidFill>
              </a:rPr>
              <a:t>r7</a:t>
            </a:r>
          </a:p>
          <a:p>
            <a:pPr>
              <a:spcBef>
                <a:spcPts val="500"/>
              </a:spcBef>
            </a:pPr>
            <a:r>
              <a:rPr lang="en-US" sz="1600" i="0" u="none">
                <a:solidFill>
                  <a:srgbClr val="FFFF00"/>
                </a:solidFill>
              </a:rPr>
              <a:t>r8</a:t>
            </a:r>
          </a:p>
        </p:txBody>
      </p:sp>
      <p:sp>
        <p:nvSpPr>
          <p:cNvPr id="48134" name="TextBox 7"/>
          <p:cNvSpPr txBox="1">
            <a:spLocks noChangeArrowheads="1"/>
          </p:cNvSpPr>
          <p:nvPr/>
        </p:nvSpPr>
        <p:spPr bwMode="auto">
          <a:xfrm>
            <a:off x="2393950" y="3560763"/>
            <a:ext cx="22399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 u="none">
                <a:solidFill>
                  <a:srgbClr val="FFFF00"/>
                </a:solidFill>
              </a:rPr>
              <a:t>c2  c3  c4 c5 c6 c7 c8</a:t>
            </a:r>
          </a:p>
        </p:txBody>
      </p:sp>
    </p:spTree>
  </p:cSld>
  <p:clrMapOvr>
    <a:masterClrMapping/>
  </p:clrMapOvr>
  <p:transition>
    <p:rand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…Detailed EXACT_COVER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Exact_Cover</a:t>
            </a:r>
            <a:r>
              <a:rPr lang="en-US" dirty="0" smtClean="0"/>
              <a:t> procedure is called with x=(1,0,0,0,0,0,0,0) and b=(1,0,0,0,1,0,0,0).</a:t>
            </a:r>
          </a:p>
          <a:p>
            <a:pPr>
              <a:defRPr/>
            </a:pPr>
            <a:r>
              <a:rPr lang="en-US" dirty="0" smtClean="0"/>
              <a:t>No essential columns, no column </a:t>
            </a:r>
            <a:r>
              <a:rPr lang="en-US" dirty="0" err="1" smtClean="0"/>
              <a:t>dominanace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r5 dominates r2. r5 is removed.</a:t>
            </a:r>
          </a:p>
          <a:p>
            <a:pPr>
              <a:defRPr/>
            </a:pPr>
            <a:r>
              <a:rPr lang="en-US" dirty="0" smtClean="0"/>
              <a:t>Now, c4 dominates c8. c8 is removed. </a:t>
            </a:r>
          </a:p>
          <a:p>
            <a:pPr>
              <a:defRPr/>
            </a:pPr>
            <a:r>
              <a:rPr lang="en-US" dirty="0" smtClean="0"/>
              <a:t>C4 essential, r4 &amp; r7 removed.</a:t>
            </a:r>
          </a:p>
          <a:p>
            <a:pPr>
              <a:defRPr/>
            </a:pPr>
            <a:r>
              <a:rPr lang="en-US" dirty="0" smtClean="0"/>
              <a:t>Then, x=(0,0,0,1,0,0,0,0)</a:t>
            </a:r>
          </a:p>
          <a:p>
            <a:pPr>
              <a:defRPr/>
            </a:pPr>
            <a:r>
              <a:rPr lang="en-US" dirty="0" smtClean="0"/>
              <a:t>Resulting matrix: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915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4475" y="2789238"/>
            <a:ext cx="2333625" cy="2613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9157" name="TextBox 4"/>
          <p:cNvSpPr txBox="1">
            <a:spLocks noChangeArrowheads="1"/>
          </p:cNvSpPr>
          <p:nvPr/>
        </p:nvSpPr>
        <p:spPr bwMode="auto">
          <a:xfrm>
            <a:off x="6161088" y="2803525"/>
            <a:ext cx="377825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i="0" u="none">
                <a:solidFill>
                  <a:srgbClr val="FFFF00"/>
                </a:solidFill>
              </a:rPr>
              <a:t>r1</a:t>
            </a:r>
          </a:p>
          <a:p>
            <a:pPr>
              <a:spcBef>
                <a:spcPts val="500"/>
              </a:spcBef>
            </a:pPr>
            <a:r>
              <a:rPr lang="en-US" sz="1600" i="0" u="none">
                <a:solidFill>
                  <a:srgbClr val="FFFF00"/>
                </a:solidFill>
              </a:rPr>
              <a:t>r2</a:t>
            </a:r>
          </a:p>
          <a:p>
            <a:pPr>
              <a:spcBef>
                <a:spcPts val="500"/>
              </a:spcBef>
            </a:pPr>
            <a:r>
              <a:rPr lang="en-US" sz="1600" i="0" u="none">
                <a:solidFill>
                  <a:srgbClr val="FFFF00"/>
                </a:solidFill>
              </a:rPr>
              <a:t>r3</a:t>
            </a:r>
          </a:p>
          <a:p>
            <a:pPr>
              <a:spcBef>
                <a:spcPts val="500"/>
              </a:spcBef>
            </a:pPr>
            <a:r>
              <a:rPr lang="en-US" sz="1600" i="0" u="none">
                <a:solidFill>
                  <a:srgbClr val="FFFF00"/>
                </a:solidFill>
              </a:rPr>
              <a:t>r4</a:t>
            </a:r>
          </a:p>
          <a:p>
            <a:pPr>
              <a:spcBef>
                <a:spcPts val="500"/>
              </a:spcBef>
            </a:pPr>
            <a:r>
              <a:rPr lang="en-US" sz="1600" i="0" u="none">
                <a:solidFill>
                  <a:srgbClr val="FFFF00"/>
                </a:solidFill>
              </a:rPr>
              <a:t>r5</a:t>
            </a:r>
          </a:p>
          <a:p>
            <a:pPr>
              <a:spcBef>
                <a:spcPts val="500"/>
              </a:spcBef>
            </a:pPr>
            <a:r>
              <a:rPr lang="en-US" sz="1600" i="0" u="none">
                <a:solidFill>
                  <a:srgbClr val="FFFF00"/>
                </a:solidFill>
              </a:rPr>
              <a:t>r6</a:t>
            </a:r>
          </a:p>
          <a:p>
            <a:pPr>
              <a:spcBef>
                <a:spcPts val="500"/>
              </a:spcBef>
            </a:pPr>
            <a:r>
              <a:rPr lang="en-US" sz="1600" i="0" u="none">
                <a:solidFill>
                  <a:srgbClr val="FFFF00"/>
                </a:solidFill>
              </a:rPr>
              <a:t>r7</a:t>
            </a:r>
          </a:p>
          <a:p>
            <a:pPr>
              <a:spcBef>
                <a:spcPts val="500"/>
              </a:spcBef>
            </a:pPr>
            <a:r>
              <a:rPr lang="en-US" sz="1600" i="0" u="none">
                <a:solidFill>
                  <a:srgbClr val="FFFF00"/>
                </a:solidFill>
              </a:rPr>
              <a:t>r8</a:t>
            </a:r>
          </a:p>
        </p:txBody>
      </p:sp>
      <p:sp>
        <p:nvSpPr>
          <p:cNvPr id="49158" name="TextBox 5"/>
          <p:cNvSpPr txBox="1">
            <a:spLocks noChangeArrowheads="1"/>
          </p:cNvSpPr>
          <p:nvPr/>
        </p:nvSpPr>
        <p:spPr bwMode="auto">
          <a:xfrm>
            <a:off x="6618288" y="2430463"/>
            <a:ext cx="2238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 u="none">
                <a:solidFill>
                  <a:srgbClr val="FFFF00"/>
                </a:solidFill>
              </a:rPr>
              <a:t>c2  c3  c4 c5 c6 c7 c8</a:t>
            </a:r>
          </a:p>
        </p:txBody>
      </p:sp>
      <p:pic>
        <p:nvPicPr>
          <p:cNvPr id="491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6900" y="5002213"/>
            <a:ext cx="1619250" cy="166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9160" name="TextBox 8"/>
          <p:cNvSpPr txBox="1">
            <a:spLocks noChangeArrowheads="1"/>
          </p:cNvSpPr>
          <p:nvPr/>
        </p:nvSpPr>
        <p:spPr bwMode="auto">
          <a:xfrm>
            <a:off x="2730500" y="4992688"/>
            <a:ext cx="37941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700"/>
              </a:spcBef>
            </a:pPr>
            <a:r>
              <a:rPr lang="en-US" sz="1600" i="0" u="none">
                <a:solidFill>
                  <a:srgbClr val="FFFF00"/>
                </a:solidFill>
              </a:rPr>
              <a:t>r1</a:t>
            </a:r>
          </a:p>
          <a:p>
            <a:pPr>
              <a:spcBef>
                <a:spcPts val="700"/>
              </a:spcBef>
            </a:pPr>
            <a:r>
              <a:rPr lang="en-US" sz="1600" i="0" u="none">
                <a:solidFill>
                  <a:srgbClr val="FFFF00"/>
                </a:solidFill>
              </a:rPr>
              <a:t>r2</a:t>
            </a:r>
          </a:p>
          <a:p>
            <a:pPr>
              <a:spcBef>
                <a:spcPts val="700"/>
              </a:spcBef>
            </a:pPr>
            <a:r>
              <a:rPr lang="en-US" sz="1600" i="0" u="none">
                <a:solidFill>
                  <a:srgbClr val="FFFF00"/>
                </a:solidFill>
              </a:rPr>
              <a:t>r3</a:t>
            </a:r>
          </a:p>
          <a:p>
            <a:pPr>
              <a:spcBef>
                <a:spcPts val="700"/>
              </a:spcBef>
            </a:pPr>
            <a:r>
              <a:rPr lang="en-US" sz="1600" i="0" u="none">
                <a:solidFill>
                  <a:srgbClr val="FFFF00"/>
                </a:solidFill>
              </a:rPr>
              <a:t>r6</a:t>
            </a:r>
          </a:p>
          <a:p>
            <a:pPr>
              <a:spcBef>
                <a:spcPts val="700"/>
              </a:spcBef>
            </a:pPr>
            <a:r>
              <a:rPr lang="en-US" sz="1600" i="0" u="none">
                <a:solidFill>
                  <a:srgbClr val="FFFF00"/>
                </a:solidFill>
              </a:rPr>
              <a:t>r8</a:t>
            </a:r>
          </a:p>
        </p:txBody>
      </p:sp>
      <p:sp>
        <p:nvSpPr>
          <p:cNvPr id="49161" name="TextBox 9"/>
          <p:cNvSpPr txBox="1">
            <a:spLocks noChangeArrowheads="1"/>
          </p:cNvSpPr>
          <p:nvPr/>
        </p:nvSpPr>
        <p:spPr bwMode="auto">
          <a:xfrm>
            <a:off x="3100388" y="4676775"/>
            <a:ext cx="172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 u="none">
                <a:solidFill>
                  <a:srgbClr val="FFFF00"/>
                </a:solidFill>
              </a:rPr>
              <a:t>c2  c3  c5 c6 c7</a:t>
            </a:r>
          </a:p>
        </p:txBody>
      </p:sp>
    </p:spTree>
  </p:cSld>
  <p:clrMapOvr>
    <a:masterClrMapping/>
  </p:clrMapOvr>
  <p:transition>
    <p:rand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…Detailed EXACT_COVER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6734175" cy="5356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We compute the current estimate by constructing the row dependency graph and find largest clique.</a:t>
            </a:r>
          </a:p>
          <a:p>
            <a:pPr>
              <a:defRPr/>
            </a:pPr>
            <a:r>
              <a:rPr lang="en-US" dirty="0" smtClean="0"/>
              <a:t>Since largest clique is 2, current estimate is 1+2=3 &gt; |b|=2.</a:t>
            </a:r>
          </a:p>
          <a:p>
            <a:pPr>
              <a:defRPr/>
            </a:pPr>
            <a:r>
              <a:rPr lang="en-US" dirty="0" smtClean="0"/>
              <a:t>Thus returned solution is (1,0,0,0,1,0,0,0).</a:t>
            </a:r>
          </a:p>
          <a:p>
            <a:pPr>
              <a:defRPr/>
            </a:pPr>
            <a:r>
              <a:rPr lang="en-US" dirty="0" smtClean="0"/>
              <a:t>Since returned solution is not &lt;|b|, the final returned solution is </a:t>
            </a:r>
            <a:r>
              <a:rPr lang="en-US" dirty="0" smtClean="0">
                <a:solidFill>
                  <a:srgbClr val="FFFF00"/>
                </a:solidFill>
              </a:rPr>
              <a:t>(1,0,0,0,1,0,0,0).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018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7563" y="1549400"/>
            <a:ext cx="1619250" cy="166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0181" name="TextBox 4"/>
          <p:cNvSpPr txBox="1">
            <a:spLocks noChangeArrowheads="1"/>
          </p:cNvSpPr>
          <p:nvPr/>
        </p:nvSpPr>
        <p:spPr bwMode="auto">
          <a:xfrm>
            <a:off x="6761163" y="1539875"/>
            <a:ext cx="379412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700"/>
              </a:spcBef>
            </a:pPr>
            <a:r>
              <a:rPr lang="en-US" sz="1600" i="0" u="none">
                <a:solidFill>
                  <a:srgbClr val="FFFF00"/>
                </a:solidFill>
              </a:rPr>
              <a:t>r1</a:t>
            </a:r>
          </a:p>
          <a:p>
            <a:pPr>
              <a:spcBef>
                <a:spcPts val="700"/>
              </a:spcBef>
            </a:pPr>
            <a:r>
              <a:rPr lang="en-US" sz="1600" i="0" u="none">
                <a:solidFill>
                  <a:srgbClr val="FFFF00"/>
                </a:solidFill>
              </a:rPr>
              <a:t>r2</a:t>
            </a:r>
          </a:p>
          <a:p>
            <a:pPr>
              <a:spcBef>
                <a:spcPts val="700"/>
              </a:spcBef>
            </a:pPr>
            <a:r>
              <a:rPr lang="en-US" sz="1600" i="0" u="none">
                <a:solidFill>
                  <a:srgbClr val="FFFF00"/>
                </a:solidFill>
              </a:rPr>
              <a:t>r3</a:t>
            </a:r>
          </a:p>
          <a:p>
            <a:pPr>
              <a:spcBef>
                <a:spcPts val="700"/>
              </a:spcBef>
            </a:pPr>
            <a:r>
              <a:rPr lang="en-US" sz="1600" i="0" u="none">
                <a:solidFill>
                  <a:srgbClr val="FFFF00"/>
                </a:solidFill>
              </a:rPr>
              <a:t>r6</a:t>
            </a:r>
          </a:p>
          <a:p>
            <a:pPr>
              <a:spcBef>
                <a:spcPts val="700"/>
              </a:spcBef>
            </a:pPr>
            <a:r>
              <a:rPr lang="en-US" sz="1600" i="0" u="none">
                <a:solidFill>
                  <a:srgbClr val="FFFF00"/>
                </a:solidFill>
              </a:rPr>
              <a:t>r8</a:t>
            </a:r>
          </a:p>
        </p:txBody>
      </p:sp>
      <p:sp>
        <p:nvSpPr>
          <p:cNvPr id="50182" name="TextBox 5"/>
          <p:cNvSpPr txBox="1">
            <a:spLocks noChangeArrowheads="1"/>
          </p:cNvSpPr>
          <p:nvPr/>
        </p:nvSpPr>
        <p:spPr bwMode="auto">
          <a:xfrm>
            <a:off x="7131050" y="1223963"/>
            <a:ext cx="1727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 u="none">
                <a:solidFill>
                  <a:srgbClr val="FFFF00"/>
                </a:solidFill>
              </a:rPr>
              <a:t>c2  c3  c5 c6 c7</a:t>
            </a:r>
          </a:p>
        </p:txBody>
      </p:sp>
      <p:sp>
        <p:nvSpPr>
          <p:cNvPr id="50183" name="Oval 6"/>
          <p:cNvSpPr>
            <a:spLocks noChangeArrowheads="1"/>
          </p:cNvSpPr>
          <p:nvPr/>
        </p:nvSpPr>
        <p:spPr bwMode="auto">
          <a:xfrm>
            <a:off x="7796213" y="3717925"/>
            <a:ext cx="288925" cy="325438"/>
          </a:xfrm>
          <a:prstGeom prst="ellipse">
            <a:avLst/>
          </a:prstGeom>
          <a:solidFill>
            <a:srgbClr val="6699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i="0" u="none">
                <a:solidFill>
                  <a:srgbClr val="FFFF00"/>
                </a:solidFill>
              </a:rPr>
              <a:t>r1</a:t>
            </a:r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8297863" y="4038600"/>
            <a:ext cx="288925" cy="325438"/>
          </a:xfrm>
          <a:prstGeom prst="ellipse">
            <a:avLst/>
          </a:prstGeom>
          <a:solidFill>
            <a:srgbClr val="6699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i="0" u="none">
                <a:solidFill>
                  <a:srgbClr val="FFFF00"/>
                </a:solidFill>
              </a:rPr>
              <a:t>r2</a:t>
            </a:r>
          </a:p>
        </p:txBody>
      </p:sp>
      <p:sp>
        <p:nvSpPr>
          <p:cNvPr id="50185" name="Oval 9"/>
          <p:cNvSpPr>
            <a:spLocks noChangeArrowheads="1"/>
          </p:cNvSpPr>
          <p:nvPr/>
        </p:nvSpPr>
        <p:spPr bwMode="auto">
          <a:xfrm>
            <a:off x="7275513" y="4038600"/>
            <a:ext cx="288925" cy="325438"/>
          </a:xfrm>
          <a:prstGeom prst="ellipse">
            <a:avLst/>
          </a:prstGeom>
          <a:solidFill>
            <a:srgbClr val="6699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i="0" u="none">
                <a:solidFill>
                  <a:srgbClr val="FFFF00"/>
                </a:solidFill>
              </a:rPr>
              <a:t>r8</a:t>
            </a:r>
          </a:p>
        </p:txBody>
      </p:sp>
      <p:sp>
        <p:nvSpPr>
          <p:cNvPr id="50186" name="Oval 10"/>
          <p:cNvSpPr>
            <a:spLocks noChangeArrowheads="1"/>
          </p:cNvSpPr>
          <p:nvPr/>
        </p:nvSpPr>
        <p:spPr bwMode="auto">
          <a:xfrm>
            <a:off x="8148638" y="4672013"/>
            <a:ext cx="288925" cy="325437"/>
          </a:xfrm>
          <a:prstGeom prst="ellipse">
            <a:avLst/>
          </a:prstGeom>
          <a:solidFill>
            <a:srgbClr val="6699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i="0" u="none">
                <a:solidFill>
                  <a:srgbClr val="FFFF00"/>
                </a:solidFill>
              </a:rPr>
              <a:t>r3</a:t>
            </a:r>
          </a:p>
        </p:txBody>
      </p:sp>
      <p:sp>
        <p:nvSpPr>
          <p:cNvPr id="50187" name="Oval 11"/>
          <p:cNvSpPr>
            <a:spLocks noChangeArrowheads="1"/>
          </p:cNvSpPr>
          <p:nvPr/>
        </p:nvSpPr>
        <p:spPr bwMode="auto">
          <a:xfrm>
            <a:off x="7523163" y="4672013"/>
            <a:ext cx="288925" cy="325437"/>
          </a:xfrm>
          <a:prstGeom prst="ellipse">
            <a:avLst/>
          </a:prstGeom>
          <a:solidFill>
            <a:srgbClr val="6699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i="0" u="none">
                <a:solidFill>
                  <a:srgbClr val="FFFF00"/>
                </a:solidFill>
              </a:rPr>
              <a:t>r6</a:t>
            </a:r>
          </a:p>
        </p:txBody>
      </p:sp>
      <p:cxnSp>
        <p:nvCxnSpPr>
          <p:cNvPr id="50188" name="Straight Connector 13"/>
          <p:cNvCxnSpPr>
            <a:cxnSpLocks noChangeShapeType="1"/>
            <a:stCxn id="50184" idx="4"/>
            <a:endCxn id="50186" idx="0"/>
          </p:cNvCxnSpPr>
          <p:nvPr/>
        </p:nvCxnSpPr>
        <p:spPr bwMode="auto">
          <a:xfrm rot="5400000">
            <a:off x="8213725" y="4443413"/>
            <a:ext cx="307975" cy="1492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189" name="Straight Connector 15"/>
          <p:cNvCxnSpPr>
            <a:cxnSpLocks noChangeShapeType="1"/>
            <a:stCxn id="50184" idx="2"/>
            <a:endCxn id="50187" idx="7"/>
          </p:cNvCxnSpPr>
          <p:nvPr/>
        </p:nvCxnSpPr>
        <p:spPr bwMode="auto">
          <a:xfrm rot="10800000" flipV="1">
            <a:off x="7770813" y="4200525"/>
            <a:ext cx="527050" cy="5191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Definitions …</a:t>
            </a:r>
          </a:p>
        </p:txBody>
      </p:sp>
      <p:sp>
        <p:nvSpPr>
          <p:cNvPr id="6256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/>
              <a:t>Scalar function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hlink"/>
                </a:solidFill>
              </a:rPr>
              <a:t>ON-Set</a:t>
            </a:r>
            <a:r>
              <a:rPr lang="en-US" sz="2000" dirty="0" smtClean="0"/>
              <a:t>: subset of the domain such that </a:t>
            </a:r>
            <a:r>
              <a:rPr lang="en-US" sz="2000" i="1" dirty="0" smtClean="0"/>
              <a:t>f</a:t>
            </a:r>
            <a:r>
              <a:rPr lang="en-US" sz="2000" dirty="0" smtClean="0"/>
              <a:t> </a:t>
            </a:r>
            <a:r>
              <a:rPr lang="en-US" sz="2000" dirty="0" smtClean="0"/>
              <a:t> is </a:t>
            </a:r>
            <a:r>
              <a:rPr lang="en-US" sz="2000" dirty="0" smtClean="0">
                <a:solidFill>
                  <a:schemeClr val="hlink"/>
                </a:solidFill>
              </a:rPr>
              <a:t>true</a:t>
            </a:r>
            <a:r>
              <a:rPr lang="en-US" sz="2000" dirty="0" smtClean="0"/>
              <a:t>.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hlink"/>
                </a:solidFill>
              </a:rPr>
              <a:t>Off-Set</a:t>
            </a:r>
            <a:r>
              <a:rPr lang="en-US" sz="2000" dirty="0" smtClean="0"/>
              <a:t>: subset of the domain such that </a:t>
            </a:r>
            <a:r>
              <a:rPr lang="en-US" sz="2000" i="1" dirty="0" smtClean="0"/>
              <a:t>f</a:t>
            </a:r>
            <a:r>
              <a:rPr lang="en-US" sz="2000" dirty="0" smtClean="0"/>
              <a:t> </a:t>
            </a:r>
            <a:r>
              <a:rPr lang="en-US" sz="2000" dirty="0" smtClean="0"/>
              <a:t> is </a:t>
            </a:r>
            <a:r>
              <a:rPr lang="en-US" sz="2000" dirty="0" smtClean="0">
                <a:solidFill>
                  <a:schemeClr val="hlink"/>
                </a:solidFill>
              </a:rPr>
              <a:t>false</a:t>
            </a:r>
            <a:r>
              <a:rPr lang="en-US" sz="2000" dirty="0" smtClean="0"/>
              <a:t>.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hlink"/>
                </a:solidFill>
              </a:rPr>
              <a:t>Don’t care Set</a:t>
            </a:r>
            <a:r>
              <a:rPr lang="en-US" sz="2000" dirty="0" smtClean="0"/>
              <a:t>: subset of the domain such that </a:t>
            </a:r>
            <a:r>
              <a:rPr lang="en-US" sz="2000" i="1" dirty="0" smtClean="0"/>
              <a:t>f</a:t>
            </a:r>
            <a:r>
              <a:rPr lang="en-US" sz="2000" dirty="0" smtClean="0"/>
              <a:t> </a:t>
            </a:r>
            <a:r>
              <a:rPr lang="en-US" sz="2000" dirty="0" smtClean="0"/>
              <a:t> is </a:t>
            </a:r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hlink"/>
                </a:solidFill>
              </a:rPr>
              <a:t>don't care</a:t>
            </a:r>
            <a:r>
              <a:rPr lang="en-US" sz="2000" dirty="0" smtClean="0"/>
              <a:t>.</a:t>
            </a:r>
          </a:p>
          <a:p>
            <a:pPr>
              <a:defRPr/>
            </a:pPr>
            <a:r>
              <a:rPr lang="en-US" sz="2000" dirty="0" smtClean="0"/>
              <a:t>Multiple-output function</a:t>
            </a:r>
          </a:p>
          <a:p>
            <a:pPr lvl="1">
              <a:defRPr/>
            </a:pPr>
            <a:r>
              <a:rPr lang="en-US" sz="2000" dirty="0" smtClean="0"/>
              <a:t>Defined for each </a:t>
            </a:r>
            <a:r>
              <a:rPr lang="en-US" sz="2000" dirty="0" smtClean="0"/>
              <a:t>component (output).</a:t>
            </a: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Boolean </a:t>
            </a:r>
            <a:r>
              <a:rPr lang="en-US" sz="2000" dirty="0" smtClean="0">
                <a:solidFill>
                  <a:schemeClr val="hlink"/>
                </a:solidFill>
              </a:rPr>
              <a:t>literal</a:t>
            </a:r>
            <a:r>
              <a:rPr lang="en-US" sz="2000" dirty="0" smtClean="0"/>
              <a:t>: variable or its complement.</a:t>
            </a:r>
          </a:p>
          <a:p>
            <a:pPr>
              <a:defRPr/>
            </a:pPr>
            <a:r>
              <a:rPr lang="en-US" sz="2000" dirty="0" smtClean="0">
                <a:solidFill>
                  <a:schemeClr val="hlink"/>
                </a:solidFill>
              </a:rPr>
              <a:t>Product</a:t>
            </a:r>
            <a:r>
              <a:rPr lang="en-US" sz="2000" dirty="0" smtClean="0"/>
              <a:t> or </a:t>
            </a:r>
            <a:r>
              <a:rPr lang="en-US" sz="2000" dirty="0" smtClean="0">
                <a:solidFill>
                  <a:schemeClr val="hlink"/>
                </a:solidFill>
              </a:rPr>
              <a:t>cube</a:t>
            </a:r>
            <a:r>
              <a:rPr lang="en-US" sz="2000" dirty="0" smtClean="0"/>
              <a:t>: product of literals.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hlink"/>
                </a:solidFill>
              </a:rPr>
              <a:t>Implicant</a:t>
            </a:r>
            <a:r>
              <a:rPr lang="en-US" sz="2000" dirty="0" smtClean="0"/>
              <a:t>: product implying a value of a function (usually TRUE).</a:t>
            </a:r>
          </a:p>
          <a:p>
            <a:pPr lvl="1">
              <a:defRPr/>
            </a:pPr>
            <a:r>
              <a:rPr lang="en-US" sz="2000" dirty="0" smtClean="0"/>
              <a:t>Hypercube in the Boolean space.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hlink"/>
                </a:solidFill>
              </a:rPr>
              <a:t>Minterm</a:t>
            </a:r>
            <a:r>
              <a:rPr lang="en-US" sz="2000" dirty="0" smtClean="0"/>
              <a:t>: product of all input variables implying a value of a function (usually TRUE).</a:t>
            </a:r>
          </a:p>
          <a:p>
            <a:pPr lvl="1">
              <a:defRPr/>
            </a:pPr>
            <a:r>
              <a:rPr lang="en-US" sz="2000" dirty="0" smtClean="0"/>
              <a:t>Vertex in the Boolean space.</a:t>
            </a:r>
          </a:p>
          <a:p>
            <a:pPr lvl="1">
              <a:defRPr/>
            </a:pPr>
            <a:endParaRPr lang="en-US" sz="20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5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25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25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25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25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25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25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256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256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256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256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6256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Definitions …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7959725" cy="5356225"/>
          </a:xfrm>
        </p:spPr>
        <p:txBody>
          <a:bodyPr/>
          <a:lstStyle/>
          <a:p>
            <a:pPr>
              <a:defRPr/>
            </a:pPr>
            <a:r>
              <a:rPr lang="en-US" sz="2200" smtClean="0"/>
              <a:t>Let </a:t>
            </a:r>
            <a:r>
              <a:rPr lang="en-US" sz="2200" i="1" smtClean="0"/>
              <a:t>f(x</a:t>
            </a:r>
            <a:r>
              <a:rPr lang="en-US" sz="2200" i="1" baseline="-25000" smtClean="0"/>
              <a:t>1</a:t>
            </a:r>
            <a:r>
              <a:rPr lang="en-US" sz="2200" i="1" smtClean="0"/>
              <a:t>,x</a:t>
            </a:r>
            <a:r>
              <a:rPr lang="en-US" sz="2200" i="1" baseline="-25000" smtClean="0"/>
              <a:t>2</a:t>
            </a:r>
            <a:r>
              <a:rPr lang="en-US" sz="2200" i="1" smtClean="0"/>
              <a:t>,…,x</a:t>
            </a:r>
            <a:r>
              <a:rPr lang="en-US" sz="2200" i="1" baseline="-25000" smtClean="0"/>
              <a:t>n</a:t>
            </a:r>
            <a:r>
              <a:rPr lang="en-US" sz="2200" i="1" smtClean="0"/>
              <a:t>)</a:t>
            </a:r>
            <a:r>
              <a:rPr lang="en-US" sz="2200" smtClean="0"/>
              <a:t> be a Boolean function of n variables.</a:t>
            </a:r>
          </a:p>
          <a:p>
            <a:pPr>
              <a:defRPr/>
            </a:pPr>
            <a:r>
              <a:rPr lang="en-US" sz="2200" smtClean="0"/>
              <a:t>The set </a:t>
            </a:r>
            <a:r>
              <a:rPr lang="en-US" sz="2200" i="1" smtClean="0"/>
              <a:t>(x</a:t>
            </a:r>
            <a:r>
              <a:rPr lang="en-US" sz="2200" i="1" baseline="-25000" smtClean="0"/>
              <a:t>1</a:t>
            </a:r>
            <a:r>
              <a:rPr lang="en-US" sz="2200" i="1" smtClean="0"/>
              <a:t>,x</a:t>
            </a:r>
            <a:r>
              <a:rPr lang="en-US" sz="2200" i="1" baseline="-25000" smtClean="0"/>
              <a:t>2</a:t>
            </a:r>
            <a:r>
              <a:rPr lang="en-US" sz="2200" i="1" smtClean="0"/>
              <a:t>,…,x</a:t>
            </a:r>
            <a:r>
              <a:rPr lang="en-US" sz="2200" i="1" baseline="-25000" smtClean="0"/>
              <a:t>n</a:t>
            </a:r>
            <a:r>
              <a:rPr lang="en-US" sz="2200" i="1" smtClean="0"/>
              <a:t>)</a:t>
            </a:r>
            <a:r>
              <a:rPr lang="en-US" sz="2200" smtClean="0"/>
              <a:t> is called the </a:t>
            </a:r>
            <a:r>
              <a:rPr lang="en-US" sz="2200" i="1" smtClean="0">
                <a:solidFill>
                  <a:schemeClr val="hlink"/>
                </a:solidFill>
              </a:rPr>
              <a:t>support</a:t>
            </a:r>
            <a:r>
              <a:rPr lang="en-US" sz="2200" smtClean="0"/>
              <a:t> of the function.</a:t>
            </a:r>
          </a:p>
          <a:p>
            <a:pPr>
              <a:defRPr/>
            </a:pPr>
            <a:r>
              <a:rPr lang="en-US" sz="2200" smtClean="0"/>
              <a:t>The </a:t>
            </a:r>
            <a:r>
              <a:rPr lang="en-US" sz="2200" i="1" smtClean="0">
                <a:solidFill>
                  <a:schemeClr val="hlink"/>
                </a:solidFill>
              </a:rPr>
              <a:t>cofactor</a:t>
            </a:r>
            <a:r>
              <a:rPr lang="en-US" sz="2200" smtClean="0"/>
              <a:t> of </a:t>
            </a:r>
            <a:r>
              <a:rPr lang="en-US" sz="2200" i="1" smtClean="0"/>
              <a:t>f(x</a:t>
            </a:r>
            <a:r>
              <a:rPr lang="en-US" sz="2200" i="1" baseline="-25000" smtClean="0"/>
              <a:t>1</a:t>
            </a:r>
            <a:r>
              <a:rPr lang="en-US" sz="2200" i="1" smtClean="0"/>
              <a:t>,x</a:t>
            </a:r>
            <a:r>
              <a:rPr lang="en-US" sz="2200" i="1" baseline="-25000" smtClean="0"/>
              <a:t>2</a:t>
            </a:r>
            <a:r>
              <a:rPr lang="en-US" sz="2200" i="1" smtClean="0"/>
              <a:t>,…,x</a:t>
            </a:r>
            <a:r>
              <a:rPr lang="en-US" sz="2200" i="1" baseline="-25000" smtClean="0"/>
              <a:t>i</a:t>
            </a:r>
            <a:r>
              <a:rPr lang="en-US" sz="2200" i="1" smtClean="0"/>
              <a:t>,…,x</a:t>
            </a:r>
            <a:r>
              <a:rPr lang="en-US" sz="2200" i="1" baseline="-25000" smtClean="0"/>
              <a:t>n</a:t>
            </a:r>
            <a:r>
              <a:rPr lang="en-US" sz="2200" i="1" smtClean="0"/>
              <a:t>)</a:t>
            </a:r>
            <a:r>
              <a:rPr lang="en-US" sz="2200" smtClean="0"/>
              <a:t> with respect to variable </a:t>
            </a:r>
            <a:r>
              <a:rPr lang="en-US" sz="2200" i="1" smtClean="0"/>
              <a:t>x</a:t>
            </a:r>
            <a:r>
              <a:rPr lang="en-US" sz="2200" i="1" baseline="-25000" smtClean="0"/>
              <a:t>i</a:t>
            </a:r>
            <a:r>
              <a:rPr lang="en-US" sz="2200" smtClean="0"/>
              <a:t> is </a:t>
            </a:r>
            <a:r>
              <a:rPr lang="en-US" sz="2200" i="1" smtClean="0"/>
              <a:t>f</a:t>
            </a:r>
            <a:r>
              <a:rPr lang="en-US" sz="2200" i="1" baseline="-25000" smtClean="0"/>
              <a:t>xi </a:t>
            </a:r>
            <a:r>
              <a:rPr lang="en-US" sz="2200" i="1" smtClean="0"/>
              <a:t>= f(x</a:t>
            </a:r>
            <a:r>
              <a:rPr lang="en-US" sz="2200" i="1" baseline="-25000" smtClean="0"/>
              <a:t>1</a:t>
            </a:r>
            <a:r>
              <a:rPr lang="en-US" sz="2200" i="1" smtClean="0"/>
              <a:t>,x</a:t>
            </a:r>
            <a:r>
              <a:rPr lang="en-US" sz="2200" i="1" baseline="-25000" smtClean="0"/>
              <a:t>2</a:t>
            </a:r>
            <a:r>
              <a:rPr lang="en-US" sz="2200" i="1" smtClean="0"/>
              <a:t>,…,</a:t>
            </a:r>
            <a:r>
              <a:rPr lang="en-US" sz="2200" i="1" smtClean="0">
                <a:solidFill>
                  <a:schemeClr val="hlink"/>
                </a:solidFill>
              </a:rPr>
              <a:t>x</a:t>
            </a:r>
            <a:r>
              <a:rPr lang="en-US" sz="2200" i="1" baseline="-25000" smtClean="0">
                <a:solidFill>
                  <a:schemeClr val="hlink"/>
                </a:solidFill>
              </a:rPr>
              <a:t>i</a:t>
            </a:r>
            <a:r>
              <a:rPr lang="en-US" sz="2200" i="1" smtClean="0">
                <a:solidFill>
                  <a:schemeClr val="hlink"/>
                </a:solidFill>
              </a:rPr>
              <a:t>=1</a:t>
            </a:r>
            <a:r>
              <a:rPr lang="en-US" sz="2200" i="1" smtClean="0"/>
              <a:t>,…,x</a:t>
            </a:r>
            <a:r>
              <a:rPr lang="en-US" sz="2200" i="1" baseline="-25000" smtClean="0"/>
              <a:t>n</a:t>
            </a:r>
            <a:r>
              <a:rPr lang="en-US" sz="2200" i="1" smtClean="0"/>
              <a:t>)</a:t>
            </a:r>
            <a:r>
              <a:rPr lang="en-US" sz="2200" smtClean="0"/>
              <a:t> </a:t>
            </a:r>
          </a:p>
          <a:p>
            <a:pPr>
              <a:defRPr/>
            </a:pPr>
            <a:r>
              <a:rPr lang="en-US" sz="2200" smtClean="0"/>
              <a:t>The </a:t>
            </a:r>
            <a:r>
              <a:rPr lang="en-US" sz="2200" i="1" smtClean="0">
                <a:solidFill>
                  <a:schemeClr val="hlink"/>
                </a:solidFill>
              </a:rPr>
              <a:t>cofactor</a:t>
            </a:r>
            <a:r>
              <a:rPr lang="en-US" sz="2200" smtClean="0"/>
              <a:t> of </a:t>
            </a:r>
            <a:r>
              <a:rPr lang="en-US" sz="2200" i="1" smtClean="0"/>
              <a:t>f(x</a:t>
            </a:r>
            <a:r>
              <a:rPr lang="en-US" sz="2200" i="1" baseline="-25000" smtClean="0"/>
              <a:t>1</a:t>
            </a:r>
            <a:r>
              <a:rPr lang="en-US" sz="2200" i="1" smtClean="0"/>
              <a:t>,x</a:t>
            </a:r>
            <a:r>
              <a:rPr lang="en-US" sz="2200" i="1" baseline="-25000" smtClean="0"/>
              <a:t>2</a:t>
            </a:r>
            <a:r>
              <a:rPr lang="en-US" sz="2200" i="1" smtClean="0"/>
              <a:t>,…,x</a:t>
            </a:r>
            <a:r>
              <a:rPr lang="en-US" sz="2200" i="1" baseline="-25000" smtClean="0"/>
              <a:t>i</a:t>
            </a:r>
            <a:r>
              <a:rPr lang="en-US" sz="2200" i="1" smtClean="0"/>
              <a:t>,…,x</a:t>
            </a:r>
            <a:r>
              <a:rPr lang="en-US" sz="2200" i="1" baseline="-25000" smtClean="0"/>
              <a:t>n</a:t>
            </a:r>
            <a:r>
              <a:rPr lang="en-US" sz="2200" i="1" smtClean="0"/>
              <a:t>)</a:t>
            </a:r>
            <a:r>
              <a:rPr lang="en-US" sz="2200" smtClean="0"/>
              <a:t> with respect to variable </a:t>
            </a:r>
            <a:r>
              <a:rPr lang="en-US" sz="2200" i="1" smtClean="0"/>
              <a:t>x</a:t>
            </a:r>
            <a:r>
              <a:rPr lang="en-US" sz="2200" i="1" baseline="-25000" smtClean="0"/>
              <a:t>i</a:t>
            </a:r>
            <a:r>
              <a:rPr lang="en-US" sz="2200" i="1" smtClean="0"/>
              <a:t>’</a:t>
            </a:r>
            <a:r>
              <a:rPr lang="en-US" sz="2200" smtClean="0"/>
              <a:t> is </a:t>
            </a:r>
            <a:r>
              <a:rPr lang="en-US" sz="2200" i="1" smtClean="0"/>
              <a:t>f</a:t>
            </a:r>
            <a:r>
              <a:rPr lang="en-US" sz="2200" i="1" baseline="-25000" smtClean="0"/>
              <a:t>xi’</a:t>
            </a:r>
            <a:r>
              <a:rPr lang="en-US" sz="2200" i="1" smtClean="0"/>
              <a:t> = f(x</a:t>
            </a:r>
            <a:r>
              <a:rPr lang="en-US" sz="2200" i="1" baseline="-25000" smtClean="0"/>
              <a:t>1</a:t>
            </a:r>
            <a:r>
              <a:rPr lang="en-US" sz="2200" i="1" smtClean="0"/>
              <a:t>,x</a:t>
            </a:r>
            <a:r>
              <a:rPr lang="en-US" sz="2200" i="1" baseline="-25000" smtClean="0"/>
              <a:t>2</a:t>
            </a:r>
            <a:r>
              <a:rPr lang="en-US" sz="2200" i="1" smtClean="0"/>
              <a:t>,…,</a:t>
            </a:r>
            <a:r>
              <a:rPr lang="en-US" sz="2200" i="1" smtClean="0">
                <a:solidFill>
                  <a:schemeClr val="hlink"/>
                </a:solidFill>
              </a:rPr>
              <a:t>x</a:t>
            </a:r>
            <a:r>
              <a:rPr lang="en-US" sz="2200" i="1" baseline="-25000" smtClean="0">
                <a:solidFill>
                  <a:schemeClr val="hlink"/>
                </a:solidFill>
              </a:rPr>
              <a:t>i</a:t>
            </a:r>
            <a:r>
              <a:rPr lang="en-US" sz="2200" i="1" smtClean="0">
                <a:solidFill>
                  <a:schemeClr val="hlink"/>
                </a:solidFill>
              </a:rPr>
              <a:t>=0</a:t>
            </a:r>
            <a:r>
              <a:rPr lang="en-US" sz="2200" i="1" smtClean="0"/>
              <a:t>,…,x</a:t>
            </a:r>
            <a:r>
              <a:rPr lang="en-US" sz="2200" i="1" baseline="-25000" smtClean="0"/>
              <a:t>n</a:t>
            </a:r>
            <a:r>
              <a:rPr lang="en-US" sz="2200" i="1" smtClean="0"/>
              <a:t>) </a:t>
            </a:r>
          </a:p>
          <a:p>
            <a:pPr>
              <a:defRPr/>
            </a:pPr>
            <a:r>
              <a:rPr lang="en-US" sz="2200" smtClean="0">
                <a:solidFill>
                  <a:schemeClr val="hlink"/>
                </a:solidFill>
              </a:rPr>
              <a:t>Theorem: Shannon's Expansion</a:t>
            </a:r>
          </a:p>
          <a:p>
            <a:pPr>
              <a:defRPr/>
            </a:pPr>
            <a:endParaRPr lang="en-US" sz="2200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sz="2200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sz="220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200" smtClean="0"/>
              <a:t>Any function can be expressed as </a:t>
            </a:r>
            <a:r>
              <a:rPr lang="en-US" sz="2200" i="1" smtClean="0"/>
              <a:t>sum of products</a:t>
            </a:r>
            <a:r>
              <a:rPr lang="en-US" sz="2200" smtClean="0"/>
              <a:t> (</a:t>
            </a:r>
            <a:r>
              <a:rPr lang="en-US" sz="2200" i="1" smtClean="0"/>
              <a:t>product of sums</a:t>
            </a:r>
            <a:r>
              <a:rPr lang="en-US" sz="2200" smtClean="0"/>
              <a:t>) of n literals, </a:t>
            </a:r>
            <a:r>
              <a:rPr lang="en-US" sz="2200" smtClean="0">
                <a:solidFill>
                  <a:schemeClr val="hlink"/>
                </a:solidFill>
              </a:rPr>
              <a:t>minterms</a:t>
            </a:r>
            <a:r>
              <a:rPr lang="en-US" sz="2200" smtClean="0"/>
              <a:t> (</a:t>
            </a:r>
            <a:r>
              <a:rPr lang="en-US" sz="2200" smtClean="0">
                <a:solidFill>
                  <a:schemeClr val="hlink"/>
                </a:solidFill>
              </a:rPr>
              <a:t>maxterms</a:t>
            </a:r>
            <a:r>
              <a:rPr lang="en-US" sz="2200" smtClean="0"/>
              <a:t>), by recursive expansion.</a:t>
            </a:r>
          </a:p>
        </p:txBody>
      </p:sp>
      <p:graphicFrame>
        <p:nvGraphicFramePr>
          <p:cNvPr id="63795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82625" y="4119563"/>
          <a:ext cx="7337425" cy="1055687"/>
        </p:xfrm>
        <a:graphic>
          <a:graphicData uri="http://schemas.openxmlformats.org/presentationml/2006/ole">
            <p:oleObj spid="_x0000_s2050" name="Equation" r:id="rId3" imgW="3530520" imgH="507960" progId="Equation.3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37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37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Definitions …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Example: f = ab + ac + bc</a:t>
            </a:r>
          </a:p>
          <a:p>
            <a:pPr lvl="1">
              <a:defRPr/>
            </a:pPr>
            <a:r>
              <a:rPr lang="en-US" smtClean="0"/>
              <a:t>f</a:t>
            </a:r>
            <a:r>
              <a:rPr lang="en-US" baseline="-25000" smtClean="0"/>
              <a:t>a</a:t>
            </a:r>
            <a:r>
              <a:rPr lang="en-US" smtClean="0"/>
              <a:t> = b + c</a:t>
            </a:r>
          </a:p>
          <a:p>
            <a:pPr lvl="1">
              <a:defRPr/>
            </a:pPr>
            <a:r>
              <a:rPr lang="en-US" smtClean="0"/>
              <a:t>f</a:t>
            </a:r>
            <a:r>
              <a:rPr lang="en-US" baseline="-25000" smtClean="0"/>
              <a:t>a’</a:t>
            </a:r>
            <a:r>
              <a:rPr lang="en-US" smtClean="0"/>
              <a:t> = bc</a:t>
            </a:r>
          </a:p>
          <a:p>
            <a:pPr lvl="1">
              <a:defRPr/>
            </a:pPr>
            <a:r>
              <a:rPr lang="en-US" smtClean="0"/>
              <a:t>F = a f</a:t>
            </a:r>
            <a:r>
              <a:rPr lang="en-US" baseline="-25000" smtClean="0"/>
              <a:t>a</a:t>
            </a:r>
            <a:r>
              <a:rPr lang="en-US" smtClean="0"/>
              <a:t> + a’ f</a:t>
            </a:r>
            <a:r>
              <a:rPr lang="en-US" baseline="-25000" smtClean="0"/>
              <a:t>a’</a:t>
            </a:r>
            <a:r>
              <a:rPr lang="en-US" smtClean="0"/>
              <a:t> = a (b + c) + a’ (bc) </a:t>
            </a:r>
          </a:p>
          <a:p>
            <a:pPr>
              <a:defRPr/>
            </a:pPr>
            <a:r>
              <a:rPr lang="en-US" smtClean="0"/>
              <a:t>A Boolean function can be interpreted as the set of its minterms.</a:t>
            </a:r>
          </a:p>
          <a:p>
            <a:pPr>
              <a:defRPr/>
            </a:pPr>
            <a:r>
              <a:rPr lang="en-US" smtClean="0"/>
              <a:t>Operations and relations on Boolean functions can be viewed as operations on their minterm sets</a:t>
            </a:r>
          </a:p>
          <a:p>
            <a:pPr lvl="1">
              <a:defRPr/>
            </a:pPr>
            <a:r>
              <a:rPr lang="en-US" smtClean="0">
                <a:solidFill>
                  <a:schemeClr val="hlink"/>
                </a:solidFill>
              </a:rPr>
              <a:t>Sum</a:t>
            </a:r>
            <a:r>
              <a:rPr lang="en-US" smtClean="0"/>
              <a:t> of two functions  is the </a:t>
            </a:r>
            <a:r>
              <a:rPr lang="en-US" smtClean="0">
                <a:solidFill>
                  <a:schemeClr val="hlink"/>
                </a:solidFill>
              </a:rPr>
              <a:t>Union </a:t>
            </a:r>
            <a:r>
              <a:rPr lang="en-US" smtClean="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en-US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</a:t>
            </a:r>
            <a:r>
              <a:rPr lang="en-US" smtClean="0">
                <a:solidFill>
                  <a:schemeClr val="hlink"/>
                </a:solidFill>
                <a:latin typeface="Symbol" pitchFamily="18" charset="2"/>
              </a:rPr>
              <a:t>)</a:t>
            </a:r>
            <a:r>
              <a:rPr lang="en-US" smtClean="0">
                <a:latin typeface="Symbol" pitchFamily="18" charset="2"/>
              </a:rPr>
              <a:t> </a:t>
            </a:r>
            <a:r>
              <a:rPr lang="en-US" smtClean="0"/>
              <a:t>of their minterm sets</a:t>
            </a:r>
          </a:p>
          <a:p>
            <a:pPr lvl="1">
              <a:defRPr/>
            </a:pPr>
            <a:r>
              <a:rPr lang="en-US" smtClean="0">
                <a:solidFill>
                  <a:schemeClr val="hlink"/>
                </a:solidFill>
              </a:rPr>
              <a:t>Product</a:t>
            </a:r>
            <a:r>
              <a:rPr lang="en-US" smtClean="0"/>
              <a:t> of two functions  is the </a:t>
            </a:r>
            <a:r>
              <a:rPr lang="en-US" smtClean="0">
                <a:solidFill>
                  <a:schemeClr val="hlink"/>
                </a:solidFill>
              </a:rPr>
              <a:t>Intersection (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</a:t>
            </a:r>
            <a:r>
              <a:rPr lang="en-US" smtClean="0">
                <a:solidFill>
                  <a:schemeClr val="hlink"/>
                </a:solidFill>
              </a:rPr>
              <a:t> ) </a:t>
            </a:r>
            <a:r>
              <a:rPr lang="en-US" smtClean="0"/>
              <a:t>of their minterm sets</a:t>
            </a:r>
          </a:p>
          <a:p>
            <a:pPr lvl="1">
              <a:defRPr/>
            </a:pPr>
            <a:r>
              <a:rPr lang="en-US" smtClean="0">
                <a:solidFill>
                  <a:schemeClr val="hlink"/>
                </a:solidFill>
              </a:rPr>
              <a:t>Implication</a:t>
            </a:r>
            <a:r>
              <a:rPr lang="en-US" smtClean="0"/>
              <a:t> between two functions corresponds to </a:t>
            </a:r>
            <a:r>
              <a:rPr lang="en-US" smtClean="0">
                <a:solidFill>
                  <a:schemeClr val="hlink"/>
                </a:solidFill>
              </a:rPr>
              <a:t>containment (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</a:t>
            </a:r>
            <a:r>
              <a:rPr lang="en-US" smtClean="0">
                <a:solidFill>
                  <a:schemeClr val="hlink"/>
                </a:solidFill>
              </a:rPr>
              <a:t>) </a:t>
            </a:r>
            <a:r>
              <a:rPr lang="en-US" smtClean="0"/>
              <a:t>of their minterm sets</a:t>
            </a:r>
          </a:p>
          <a:p>
            <a:pPr lvl="2">
              <a:defRPr/>
            </a:pPr>
            <a:r>
              <a:rPr lang="en-US" smtClean="0">
                <a:solidFill>
                  <a:schemeClr val="hlink"/>
                </a:solidFill>
              </a:rPr>
              <a:t>f</a:t>
            </a:r>
            <a:r>
              <a:rPr lang="en-US" baseline="-25000" smtClean="0">
                <a:solidFill>
                  <a:schemeClr val="hlink"/>
                </a:solidFill>
              </a:rPr>
              <a:t>1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 f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 f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1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 f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 f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1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’ + f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= 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40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4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4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40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40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40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40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640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640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Definitions …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function  </a:t>
            </a:r>
            <a:r>
              <a:rPr lang="en-US" i="1" smtClean="0"/>
              <a:t>f(x</a:t>
            </a:r>
            <a:r>
              <a:rPr lang="en-US" i="1" baseline="-25000" smtClean="0"/>
              <a:t>1</a:t>
            </a:r>
            <a:r>
              <a:rPr lang="en-US" i="1" smtClean="0"/>
              <a:t>,x</a:t>
            </a:r>
            <a:r>
              <a:rPr lang="en-US" i="1" baseline="-25000" smtClean="0"/>
              <a:t>2</a:t>
            </a:r>
            <a:r>
              <a:rPr lang="en-US" i="1" smtClean="0"/>
              <a:t>,…,x</a:t>
            </a:r>
            <a:r>
              <a:rPr lang="en-US" i="1" baseline="-25000" smtClean="0"/>
              <a:t>i</a:t>
            </a:r>
            <a:r>
              <a:rPr lang="en-US" i="1" smtClean="0"/>
              <a:t>,…,x</a:t>
            </a:r>
            <a:r>
              <a:rPr lang="en-US" i="1" baseline="-25000" smtClean="0"/>
              <a:t>n</a:t>
            </a:r>
            <a:r>
              <a:rPr lang="en-US" i="1" smtClean="0"/>
              <a:t>)</a:t>
            </a:r>
            <a:r>
              <a:rPr lang="en-US" smtClean="0"/>
              <a:t> is </a:t>
            </a:r>
            <a:r>
              <a:rPr lang="en-US" smtClean="0">
                <a:solidFill>
                  <a:schemeClr val="hlink"/>
                </a:solidFill>
              </a:rPr>
              <a:t>positive (negative) Unate</a:t>
            </a:r>
            <a:r>
              <a:rPr lang="en-US" smtClean="0"/>
              <a:t> with respect to variable x</a:t>
            </a:r>
            <a:r>
              <a:rPr lang="en-US" baseline="-25000" smtClean="0"/>
              <a:t>i</a:t>
            </a:r>
            <a:r>
              <a:rPr lang="en-US" smtClean="0"/>
              <a:t> if </a:t>
            </a:r>
            <a:r>
              <a:rPr lang="en-US" smtClean="0">
                <a:solidFill>
                  <a:schemeClr val="hlink"/>
                </a:solidFill>
              </a:rPr>
              <a:t>f</a:t>
            </a:r>
            <a:r>
              <a:rPr lang="en-US" baseline="-25000" smtClean="0">
                <a:solidFill>
                  <a:schemeClr val="hlink"/>
                </a:solidFill>
              </a:rPr>
              <a:t>xi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 </a:t>
            </a:r>
            <a:r>
              <a:rPr lang="en-US" smtClean="0">
                <a:solidFill>
                  <a:schemeClr val="hlink"/>
                </a:solidFill>
              </a:rPr>
              <a:t>f</a:t>
            </a:r>
            <a:r>
              <a:rPr lang="en-US" baseline="-25000" smtClean="0">
                <a:solidFill>
                  <a:schemeClr val="hlink"/>
                </a:solidFill>
              </a:rPr>
              <a:t>xi’</a:t>
            </a:r>
            <a:r>
              <a:rPr lang="en-US" smtClean="0">
                <a:solidFill>
                  <a:schemeClr val="hlink"/>
                </a:solidFill>
              </a:rPr>
              <a:t> (f</a:t>
            </a:r>
            <a:r>
              <a:rPr lang="en-US" baseline="-25000" smtClean="0">
                <a:solidFill>
                  <a:schemeClr val="hlink"/>
                </a:solidFill>
              </a:rPr>
              <a:t>xi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 </a:t>
            </a:r>
            <a:r>
              <a:rPr lang="en-US" smtClean="0">
                <a:solidFill>
                  <a:schemeClr val="hlink"/>
                </a:solidFill>
              </a:rPr>
              <a:t>f</a:t>
            </a:r>
            <a:r>
              <a:rPr lang="en-US" baseline="-25000" smtClean="0">
                <a:solidFill>
                  <a:schemeClr val="hlink"/>
                </a:solidFill>
              </a:rPr>
              <a:t>xi’</a:t>
            </a:r>
            <a:r>
              <a:rPr lang="en-US" smtClean="0">
                <a:solidFill>
                  <a:schemeClr val="hlink"/>
                </a:solidFill>
              </a:rPr>
              <a:t> ).</a:t>
            </a:r>
          </a:p>
          <a:p>
            <a:pPr>
              <a:defRPr/>
            </a:pPr>
            <a:r>
              <a:rPr lang="en-US" smtClean="0"/>
              <a:t>A function is (positive/negative) </a:t>
            </a:r>
            <a:r>
              <a:rPr lang="en-US" smtClean="0">
                <a:solidFill>
                  <a:schemeClr val="hlink"/>
                </a:solidFill>
              </a:rPr>
              <a:t>Unate</a:t>
            </a:r>
            <a:r>
              <a:rPr lang="en-US" smtClean="0"/>
              <a:t> if it is (positive/negative) unate in all support variables, otherwise it is </a:t>
            </a:r>
            <a:r>
              <a:rPr lang="en-US" smtClean="0">
                <a:solidFill>
                  <a:schemeClr val="hlink"/>
                </a:solidFill>
              </a:rPr>
              <a:t>Binate</a:t>
            </a:r>
            <a:r>
              <a:rPr lang="en-US" smtClean="0"/>
              <a:t> (or mixed).</a:t>
            </a:r>
          </a:p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Example: f= a + b + c’</a:t>
            </a:r>
          </a:p>
          <a:p>
            <a:pPr lvl="1">
              <a:defRPr/>
            </a:pPr>
            <a:r>
              <a:rPr lang="en-US" smtClean="0"/>
              <a:t>f is positive unate with respect to variable a</a:t>
            </a:r>
          </a:p>
          <a:p>
            <a:pPr lvl="2">
              <a:defRPr/>
            </a:pPr>
            <a:r>
              <a:rPr lang="en-US" smtClean="0"/>
              <a:t>f</a:t>
            </a:r>
            <a:r>
              <a:rPr lang="en-US" sz="2200" b="1" baseline="-25000" smtClean="0"/>
              <a:t>a</a:t>
            </a:r>
            <a:r>
              <a:rPr lang="en-US" smtClean="0"/>
              <a:t>=1 </a:t>
            </a:r>
            <a:r>
              <a:rPr lang="en-US" smtClean="0">
                <a:sym typeface="Symbol" pitchFamily="18" charset="2"/>
              </a:rPr>
              <a:t> </a:t>
            </a:r>
            <a:r>
              <a:rPr lang="en-US" smtClean="0"/>
              <a:t>f</a:t>
            </a:r>
            <a:r>
              <a:rPr lang="en-US" sz="2200" b="1" baseline="-25000" smtClean="0"/>
              <a:t>a’</a:t>
            </a:r>
            <a:r>
              <a:rPr lang="en-US" smtClean="0"/>
              <a:t>= b + c’</a:t>
            </a:r>
          </a:p>
          <a:p>
            <a:pPr lvl="2">
              <a:defRPr/>
            </a:pPr>
            <a:r>
              <a:rPr lang="en-US" smtClean="0"/>
              <a:t>Minterms of f</a:t>
            </a:r>
            <a:r>
              <a:rPr lang="en-US" sz="2200" b="1" baseline="-25000" smtClean="0"/>
              <a:t>a</a:t>
            </a:r>
            <a:r>
              <a:rPr lang="en-US" smtClean="0"/>
              <a:t> ={bc, b’c,bc’,b’c’} </a:t>
            </a:r>
            <a:r>
              <a:rPr lang="en-US" smtClean="0">
                <a:sym typeface="Symbol" pitchFamily="18" charset="2"/>
              </a:rPr>
              <a:t> minterms of </a:t>
            </a:r>
            <a:r>
              <a:rPr lang="en-US" smtClean="0"/>
              <a:t>f</a:t>
            </a:r>
            <a:r>
              <a:rPr lang="en-US" sz="2200" b="1" baseline="-25000" smtClean="0"/>
              <a:t>a’</a:t>
            </a:r>
            <a:r>
              <a:rPr lang="en-US" smtClean="0"/>
              <a:t>={bc,bc’,b’c’}</a:t>
            </a:r>
          </a:p>
          <a:p>
            <a:pPr lvl="1">
              <a:defRPr/>
            </a:pPr>
            <a:r>
              <a:rPr lang="en-US" smtClean="0"/>
              <a:t>f is positive unate with respect to variable b</a:t>
            </a:r>
          </a:p>
          <a:p>
            <a:pPr lvl="1">
              <a:defRPr/>
            </a:pPr>
            <a:r>
              <a:rPr lang="en-US" smtClean="0"/>
              <a:t>f is negative unate with respect to variable c</a:t>
            </a:r>
          </a:p>
          <a:p>
            <a:pPr lvl="1">
              <a:defRPr/>
            </a:pPr>
            <a:r>
              <a:rPr lang="en-US" smtClean="0"/>
              <a:t>Thus, f is binate.</a:t>
            </a:r>
          </a:p>
          <a:p>
            <a:pPr>
              <a:defRPr/>
            </a:pPr>
            <a:endParaRPr lang="en-US" sz="2000" b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4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4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4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4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4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4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4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64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0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Definitions</a:t>
            </a: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</a:t>
            </a:r>
            <a:r>
              <a:rPr lang="en-US" smtClean="0">
                <a:solidFill>
                  <a:schemeClr val="hlink"/>
                </a:solidFill>
              </a:rPr>
              <a:t>Boolean Difference</a:t>
            </a:r>
            <a:r>
              <a:rPr lang="en-US" smtClean="0"/>
              <a:t> of a function  </a:t>
            </a:r>
            <a:r>
              <a:rPr lang="en-US" i="1" smtClean="0"/>
              <a:t>f(x</a:t>
            </a:r>
            <a:r>
              <a:rPr lang="en-US" i="1" baseline="-25000" smtClean="0"/>
              <a:t>1</a:t>
            </a:r>
            <a:r>
              <a:rPr lang="en-US" i="1" smtClean="0"/>
              <a:t>,x</a:t>
            </a:r>
            <a:r>
              <a:rPr lang="en-US" i="1" baseline="-25000" smtClean="0"/>
              <a:t>2</a:t>
            </a:r>
            <a:r>
              <a:rPr lang="en-US" i="1" smtClean="0"/>
              <a:t>,…,x</a:t>
            </a:r>
            <a:r>
              <a:rPr lang="en-US" i="1" baseline="-25000" smtClean="0"/>
              <a:t>i</a:t>
            </a:r>
            <a:r>
              <a:rPr lang="en-US" i="1" smtClean="0"/>
              <a:t>,…,x</a:t>
            </a:r>
            <a:r>
              <a:rPr lang="en-US" i="1" baseline="-25000" smtClean="0"/>
              <a:t>n</a:t>
            </a:r>
            <a:r>
              <a:rPr lang="en-US" i="1" smtClean="0"/>
              <a:t>)</a:t>
            </a:r>
            <a:r>
              <a:rPr lang="en-US" smtClean="0"/>
              <a:t> with respect to variable </a:t>
            </a:r>
            <a:r>
              <a:rPr lang="en-US" i="1" smtClean="0"/>
              <a:t>x</a:t>
            </a:r>
            <a:r>
              <a:rPr lang="en-US" i="1" baseline="-25000" smtClean="0"/>
              <a:t>i</a:t>
            </a:r>
            <a:r>
              <a:rPr lang="en-US" i="1" smtClean="0"/>
              <a:t> </a:t>
            </a:r>
            <a:r>
              <a:rPr lang="en-US" smtClean="0"/>
              <a:t>is </a:t>
            </a:r>
            <a:r>
              <a:rPr lang="en-US" i="1" smtClean="0">
                <a:solidFill>
                  <a:schemeClr val="hlink"/>
                </a:solidFill>
                <a:sym typeface="Symbol" pitchFamily="18" charset="2"/>
              </a:rPr>
              <a:t>f / </a:t>
            </a:r>
            <a:r>
              <a:rPr lang="en-US" i="1" smtClean="0">
                <a:solidFill>
                  <a:schemeClr val="hlink"/>
                </a:solidFill>
              </a:rPr>
              <a:t>x</a:t>
            </a:r>
            <a:r>
              <a:rPr lang="en-US" i="1" baseline="-25000" smtClean="0">
                <a:solidFill>
                  <a:schemeClr val="hlink"/>
                </a:solidFill>
              </a:rPr>
              <a:t>i</a:t>
            </a:r>
            <a:r>
              <a:rPr lang="en-US" i="1" smtClean="0">
                <a:solidFill>
                  <a:schemeClr val="hlink"/>
                </a:solidFill>
              </a:rPr>
              <a:t>  = f</a:t>
            </a:r>
            <a:r>
              <a:rPr lang="en-US" i="1" baseline="-25000" smtClean="0">
                <a:solidFill>
                  <a:schemeClr val="hlink"/>
                </a:solidFill>
              </a:rPr>
              <a:t>xi </a:t>
            </a:r>
            <a:r>
              <a:rPr lang="en-US" i="1" smtClean="0">
                <a:solidFill>
                  <a:schemeClr val="hlink"/>
                </a:solidFill>
                <a:sym typeface="Symbol" pitchFamily="18" charset="2"/>
              </a:rPr>
              <a:t> </a:t>
            </a:r>
            <a:r>
              <a:rPr lang="en-US" i="1" smtClean="0">
                <a:solidFill>
                  <a:schemeClr val="hlink"/>
                </a:solidFill>
              </a:rPr>
              <a:t>f</a:t>
            </a:r>
            <a:r>
              <a:rPr lang="en-US" i="1" baseline="-25000" smtClean="0">
                <a:solidFill>
                  <a:schemeClr val="hlink"/>
                </a:solidFill>
              </a:rPr>
              <a:t>xi’</a:t>
            </a:r>
          </a:p>
          <a:p>
            <a:pPr lvl="1">
              <a:defRPr/>
            </a:pPr>
            <a:r>
              <a:rPr lang="en-US" smtClean="0"/>
              <a:t>Indicates whether f is sensitive to changes in x</a:t>
            </a:r>
            <a:r>
              <a:rPr lang="en-US" baseline="-25000" smtClean="0"/>
              <a:t>i</a:t>
            </a:r>
          </a:p>
          <a:p>
            <a:pPr>
              <a:defRPr/>
            </a:pPr>
            <a:r>
              <a:rPr lang="en-US" smtClean="0"/>
              <a:t>The </a:t>
            </a:r>
            <a:r>
              <a:rPr lang="en-US" smtClean="0">
                <a:solidFill>
                  <a:schemeClr val="hlink"/>
                </a:solidFill>
              </a:rPr>
              <a:t>Consensus </a:t>
            </a:r>
            <a:r>
              <a:rPr lang="en-US" smtClean="0"/>
              <a:t>of a function  </a:t>
            </a:r>
            <a:r>
              <a:rPr lang="en-US" i="1" smtClean="0"/>
              <a:t>f(x</a:t>
            </a:r>
            <a:r>
              <a:rPr lang="en-US" i="1" baseline="-25000" smtClean="0"/>
              <a:t>1</a:t>
            </a:r>
            <a:r>
              <a:rPr lang="en-US" i="1" smtClean="0"/>
              <a:t>,x</a:t>
            </a:r>
            <a:r>
              <a:rPr lang="en-US" i="1" baseline="-25000" smtClean="0"/>
              <a:t>2</a:t>
            </a:r>
            <a:r>
              <a:rPr lang="en-US" i="1" smtClean="0"/>
              <a:t>,…,x</a:t>
            </a:r>
            <a:r>
              <a:rPr lang="en-US" i="1" baseline="-25000" smtClean="0"/>
              <a:t>i</a:t>
            </a:r>
            <a:r>
              <a:rPr lang="en-US" i="1" smtClean="0"/>
              <a:t>,…,x</a:t>
            </a:r>
            <a:r>
              <a:rPr lang="en-US" i="1" baseline="-25000" smtClean="0"/>
              <a:t>n</a:t>
            </a:r>
            <a:r>
              <a:rPr lang="en-US" i="1" smtClean="0"/>
              <a:t>)</a:t>
            </a:r>
            <a:r>
              <a:rPr lang="en-US" smtClean="0"/>
              <a:t> with respect to variable </a:t>
            </a:r>
            <a:r>
              <a:rPr lang="en-US" i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 is </a:t>
            </a:r>
            <a:r>
              <a:rPr lang="en-US" smtClean="0">
                <a:solidFill>
                  <a:schemeClr val="hlink"/>
                </a:solidFill>
              </a:rPr>
              <a:t>f</a:t>
            </a:r>
            <a:r>
              <a:rPr lang="en-US" i="1" baseline="-25000" smtClean="0">
                <a:solidFill>
                  <a:schemeClr val="hlink"/>
                </a:solidFill>
              </a:rPr>
              <a:t>xi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. </a:t>
            </a:r>
            <a:r>
              <a:rPr lang="en-US" smtClean="0">
                <a:solidFill>
                  <a:schemeClr val="hlink"/>
                </a:solidFill>
              </a:rPr>
              <a:t>f</a:t>
            </a:r>
            <a:r>
              <a:rPr lang="en-US" i="1" baseline="-25000" smtClean="0">
                <a:solidFill>
                  <a:schemeClr val="hlink"/>
                </a:solidFill>
              </a:rPr>
              <a:t>xi’</a:t>
            </a:r>
          </a:p>
          <a:p>
            <a:pPr lvl="1">
              <a:defRPr/>
            </a:pPr>
            <a:r>
              <a:rPr lang="en-US" smtClean="0"/>
              <a:t>Represents the component that is independent of x</a:t>
            </a:r>
            <a:r>
              <a:rPr lang="en-US" baseline="-25000" smtClean="0"/>
              <a:t>i</a:t>
            </a:r>
            <a:endParaRPr lang="en-US" smtClean="0"/>
          </a:p>
          <a:p>
            <a:pPr>
              <a:defRPr/>
            </a:pPr>
            <a:r>
              <a:rPr lang="en-US" smtClean="0"/>
              <a:t>The </a:t>
            </a:r>
            <a:r>
              <a:rPr lang="en-US" smtClean="0">
                <a:solidFill>
                  <a:schemeClr val="hlink"/>
                </a:solidFill>
              </a:rPr>
              <a:t>Smoothing </a:t>
            </a:r>
            <a:r>
              <a:rPr lang="en-US" smtClean="0"/>
              <a:t>of a function  </a:t>
            </a:r>
            <a:r>
              <a:rPr lang="en-US" i="1" smtClean="0"/>
              <a:t>f(x</a:t>
            </a:r>
            <a:r>
              <a:rPr lang="en-US" i="1" baseline="-25000" smtClean="0"/>
              <a:t>1</a:t>
            </a:r>
            <a:r>
              <a:rPr lang="en-US" i="1" smtClean="0"/>
              <a:t>,x</a:t>
            </a:r>
            <a:r>
              <a:rPr lang="en-US" i="1" baseline="-25000" smtClean="0"/>
              <a:t>2</a:t>
            </a:r>
            <a:r>
              <a:rPr lang="en-US" i="1" smtClean="0"/>
              <a:t>,…,x</a:t>
            </a:r>
            <a:r>
              <a:rPr lang="en-US" i="1" baseline="-25000" smtClean="0"/>
              <a:t>i</a:t>
            </a:r>
            <a:r>
              <a:rPr lang="en-US" i="1" smtClean="0"/>
              <a:t>,…,x</a:t>
            </a:r>
            <a:r>
              <a:rPr lang="en-US" i="1" baseline="-25000" smtClean="0"/>
              <a:t>n</a:t>
            </a:r>
            <a:r>
              <a:rPr lang="en-US" i="1" smtClean="0"/>
              <a:t>)</a:t>
            </a:r>
            <a:r>
              <a:rPr lang="en-US" smtClean="0"/>
              <a:t> with respect to variable </a:t>
            </a:r>
            <a:r>
              <a:rPr lang="en-US" i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 is </a:t>
            </a:r>
            <a:r>
              <a:rPr lang="en-US" smtClean="0">
                <a:solidFill>
                  <a:schemeClr val="hlink"/>
                </a:solidFill>
              </a:rPr>
              <a:t>f</a:t>
            </a:r>
            <a:r>
              <a:rPr lang="en-US" i="1" baseline="-25000" smtClean="0">
                <a:solidFill>
                  <a:schemeClr val="hlink"/>
                </a:solidFill>
              </a:rPr>
              <a:t>xi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+ </a:t>
            </a:r>
            <a:r>
              <a:rPr lang="en-US" smtClean="0">
                <a:solidFill>
                  <a:schemeClr val="hlink"/>
                </a:solidFill>
              </a:rPr>
              <a:t>f</a:t>
            </a:r>
            <a:r>
              <a:rPr lang="en-US" i="1" baseline="-25000" smtClean="0">
                <a:solidFill>
                  <a:schemeClr val="hlink"/>
                </a:solidFill>
              </a:rPr>
              <a:t>xi’</a:t>
            </a:r>
          </a:p>
          <a:p>
            <a:pPr lvl="1">
              <a:defRPr/>
            </a:pPr>
            <a:r>
              <a:rPr lang="en-US" smtClean="0"/>
              <a:t>Corresponds to dropping the variable from the function</a:t>
            </a:r>
          </a:p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Example: f= ab + ac + bc</a:t>
            </a:r>
          </a:p>
          <a:p>
            <a:pPr lvl="2">
              <a:defRPr/>
            </a:pPr>
            <a:r>
              <a:rPr lang="en-US" smtClean="0"/>
              <a:t>f</a:t>
            </a:r>
            <a:r>
              <a:rPr lang="en-US" sz="2200" b="1" baseline="-25000" smtClean="0"/>
              <a:t>a</a:t>
            </a:r>
            <a:r>
              <a:rPr lang="en-US" smtClean="0"/>
              <a:t>=b+c 	f</a:t>
            </a:r>
            <a:r>
              <a:rPr lang="en-US" sz="2200" b="1" baseline="-25000" smtClean="0"/>
              <a:t>a’</a:t>
            </a:r>
            <a:r>
              <a:rPr lang="en-US" smtClean="0"/>
              <a:t>= bc</a:t>
            </a:r>
          </a:p>
          <a:p>
            <a:pPr lvl="2">
              <a:defRPr/>
            </a:pPr>
            <a:r>
              <a:rPr lang="en-US" smtClean="0"/>
              <a:t>Boolean difference = f</a:t>
            </a:r>
            <a:r>
              <a:rPr lang="en-US" sz="2200" b="1" baseline="-25000" smtClean="0"/>
              <a:t>a </a:t>
            </a:r>
            <a:r>
              <a:rPr lang="en-US" smtClean="0">
                <a:sym typeface="Symbol" pitchFamily="18" charset="2"/>
              </a:rPr>
              <a:t>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smtClean="0"/>
              <a:t>f</a:t>
            </a:r>
            <a:r>
              <a:rPr lang="en-US" sz="2200" b="1" baseline="-25000" smtClean="0"/>
              <a:t>a’</a:t>
            </a:r>
            <a:r>
              <a:rPr lang="en-US" smtClean="0"/>
              <a:t>= (b+c) </a:t>
            </a:r>
            <a:r>
              <a:rPr lang="en-US" smtClean="0">
                <a:sym typeface="Symbol" pitchFamily="18" charset="2"/>
              </a:rPr>
              <a:t>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bc = b’c+bc’</a:t>
            </a:r>
          </a:p>
          <a:p>
            <a:pPr lvl="2">
              <a:defRPr/>
            </a:pPr>
            <a:r>
              <a:rPr lang="en-US" smtClean="0">
                <a:sym typeface="Symbol" pitchFamily="18" charset="2"/>
              </a:rPr>
              <a:t>Consensus = </a:t>
            </a:r>
            <a:r>
              <a:rPr lang="en-US" smtClean="0"/>
              <a:t>f</a:t>
            </a:r>
            <a:r>
              <a:rPr lang="en-US" sz="2200" b="1" baseline="-25000" smtClean="0"/>
              <a:t>a </a:t>
            </a:r>
            <a:r>
              <a:rPr lang="en-US" smtClean="0">
                <a:sym typeface="Symbol" pitchFamily="18" charset="2"/>
              </a:rPr>
              <a:t>.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smtClean="0"/>
              <a:t>f</a:t>
            </a:r>
            <a:r>
              <a:rPr lang="en-US" sz="2200" b="1" baseline="-25000" smtClean="0"/>
              <a:t>a’</a:t>
            </a:r>
            <a:r>
              <a:rPr lang="en-US" smtClean="0"/>
              <a:t>= (b+c) </a:t>
            </a:r>
            <a:r>
              <a:rPr lang="en-US" smtClean="0">
                <a:sym typeface="Symbol" pitchFamily="18" charset="2"/>
              </a:rPr>
              <a:t>.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bc = bc</a:t>
            </a:r>
          </a:p>
          <a:p>
            <a:pPr lvl="2">
              <a:defRPr/>
            </a:pPr>
            <a:r>
              <a:rPr lang="en-US" smtClean="0">
                <a:sym typeface="Symbol" pitchFamily="18" charset="2"/>
              </a:rPr>
              <a:t>Smoothing = </a:t>
            </a:r>
            <a:r>
              <a:rPr lang="en-US" smtClean="0"/>
              <a:t>f</a:t>
            </a:r>
            <a:r>
              <a:rPr lang="en-US" sz="2200" b="1" baseline="-25000" smtClean="0"/>
              <a:t>a </a:t>
            </a:r>
            <a:r>
              <a:rPr lang="en-US" smtClean="0">
                <a:sym typeface="Symbol" pitchFamily="18" charset="2"/>
              </a:rPr>
              <a:t>+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smtClean="0"/>
              <a:t>f</a:t>
            </a:r>
            <a:r>
              <a:rPr lang="en-US" sz="2200" b="1" baseline="-25000" smtClean="0"/>
              <a:t>a’</a:t>
            </a:r>
            <a:r>
              <a:rPr lang="en-US" smtClean="0"/>
              <a:t>= (b+c) </a:t>
            </a:r>
            <a:r>
              <a:rPr lang="en-US" smtClean="0">
                <a:sym typeface="Symbol" pitchFamily="18" charset="2"/>
              </a:rPr>
              <a:t>+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bc = b+c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4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4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4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4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4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4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4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4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64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64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051" grpId="0" build="p"/>
    </p:bldLst>
  </p:timing>
</p:sld>
</file>

<file path=ppt/theme/theme1.xml><?xml version="1.0" encoding="utf-8"?>
<a:theme xmlns:a="http://schemas.openxmlformats.org/drawingml/2006/main" name="sc_template">
  <a:themeElements>
    <a:clrScheme name="">
      <a:dk1>
        <a:srgbClr val="000000"/>
      </a:dk1>
      <a:lt1>
        <a:srgbClr val="CDFFE6"/>
      </a:lt1>
      <a:dk2>
        <a:srgbClr val="006000"/>
      </a:dk2>
      <a:lt2>
        <a:srgbClr val="FF8200"/>
      </a:lt2>
      <a:accent1>
        <a:srgbClr val="00FFFF"/>
      </a:accent1>
      <a:accent2>
        <a:srgbClr val="C80000"/>
      </a:accent2>
      <a:accent3>
        <a:srgbClr val="AAB6AA"/>
      </a:accent3>
      <a:accent4>
        <a:srgbClr val="AFDAC4"/>
      </a:accent4>
      <a:accent5>
        <a:srgbClr val="AAFFFF"/>
      </a:accent5>
      <a:accent6>
        <a:srgbClr val="B50000"/>
      </a:accent6>
      <a:hlink>
        <a:srgbClr val="F0F000"/>
      </a:hlink>
      <a:folHlink>
        <a:srgbClr val="66FF33"/>
      </a:folHlink>
    </a:clrScheme>
    <a:fontScheme name="sc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99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99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_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_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Documents\COE390\991\sc_template.ppt</Template>
  <TotalTime>496</TotalTime>
  <Pages>20</Pages>
  <Words>3712</Words>
  <Application>Microsoft Office PowerPoint</Application>
  <PresentationFormat>On-screen Show (4:3)</PresentationFormat>
  <Paragraphs>569</Paragraphs>
  <Slides>47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sc_template</vt:lpstr>
      <vt:lpstr>Equation</vt:lpstr>
      <vt:lpstr>COE 561 Digital System Design &amp; Synthesis Logic Synthesis Background</vt:lpstr>
      <vt:lpstr>Outline</vt:lpstr>
      <vt:lpstr>Boolean Algebra</vt:lpstr>
      <vt:lpstr>Boolean Functions</vt:lpstr>
      <vt:lpstr>Definitions …</vt:lpstr>
      <vt:lpstr>… Definitions …</vt:lpstr>
      <vt:lpstr>… Definitions …</vt:lpstr>
      <vt:lpstr>… Definitions …</vt:lpstr>
      <vt:lpstr>… Definitions</vt:lpstr>
      <vt:lpstr>Boolean Expansion Based on Orthonormal Basis …</vt:lpstr>
      <vt:lpstr>… Boolean Expansion Based on Orthonormal Basis …</vt:lpstr>
      <vt:lpstr>… Boolean Expansion Based on Orthonormal Basis</vt:lpstr>
      <vt:lpstr>Representations of Boolean Functions</vt:lpstr>
      <vt:lpstr>Tabular Representations</vt:lpstr>
      <vt:lpstr>Cubical Representation of Minterms and Implicants</vt:lpstr>
      <vt:lpstr>Binary Decision Diagrams …</vt:lpstr>
      <vt:lpstr>… Binary Decision Diagrams …</vt:lpstr>
      <vt:lpstr>… Binary Decision Diagrams …</vt:lpstr>
      <vt:lpstr>… Binary Decision Diagrams</vt:lpstr>
      <vt:lpstr>Reduced Binary Decision Diagrams …</vt:lpstr>
      <vt:lpstr>… Reduced Binary Decision Diagrams …</vt:lpstr>
      <vt:lpstr>Reduced Binary Decision Diagrams …</vt:lpstr>
      <vt:lpstr>If-then-else (ITE) DAGs …</vt:lpstr>
      <vt:lpstr>… If-then-else (ITE) DAGs</vt:lpstr>
      <vt:lpstr>ITE Algorithm …</vt:lpstr>
      <vt:lpstr>… ITE Algorithm …</vt:lpstr>
      <vt:lpstr>… ITE Algorithm</vt:lpstr>
      <vt:lpstr>Applications of ITE DAGs</vt:lpstr>
      <vt:lpstr>Satisfiability …</vt:lpstr>
      <vt:lpstr>… Satisfiability</vt:lpstr>
      <vt:lpstr>Satisfiability Formulation as Zero-One Linear Programming (ZOLP) Problem</vt:lpstr>
      <vt:lpstr>Minimum Covering Problem  </vt:lpstr>
      <vt:lpstr>Minimum-Vertex Cover Example</vt:lpstr>
      <vt:lpstr>Minimum-Edge Cover Example</vt:lpstr>
      <vt:lpstr>Covering Problem Formulated as Satisfiability Problem</vt:lpstr>
      <vt:lpstr>Branch and Bound Algorithm …</vt:lpstr>
      <vt:lpstr>… Branch and Bound Algorithm</vt:lpstr>
      <vt:lpstr>Covering Reduction Strategies …</vt:lpstr>
      <vt:lpstr>… Covering Reduction Strategies</vt:lpstr>
      <vt:lpstr>Branch and Bound Exact Covering Algorithm</vt:lpstr>
      <vt:lpstr>Bounding function …</vt:lpstr>
      <vt:lpstr>… Bounding function</vt:lpstr>
      <vt:lpstr>Detailed EXACT_COVER Example …</vt:lpstr>
      <vt:lpstr>…Detailed EXACT_COVER Example…</vt:lpstr>
      <vt:lpstr>…Detailed EXACT_COVER Example…</vt:lpstr>
      <vt:lpstr>…Detailed EXACT_COVER Example…</vt:lpstr>
      <vt:lpstr>…Detailed EXACT_COVER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Preventive Maintenance</dc:title>
  <dc:subject/>
  <dc:creator>Dr. Aiman El-Maleh</dc:creator>
  <cp:keywords/>
  <dc:description/>
  <cp:lastModifiedBy>Itc</cp:lastModifiedBy>
  <cp:revision>326</cp:revision>
  <cp:lastPrinted>1997-11-05T14:28:54Z</cp:lastPrinted>
  <dcterms:created xsi:type="dcterms:W3CDTF">1995-10-21T09:00:36Z</dcterms:created>
  <dcterms:modified xsi:type="dcterms:W3CDTF">2010-10-03T12:01:48Z</dcterms:modified>
</cp:coreProperties>
</file>