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44" r:id="rId2"/>
    <p:sldId id="457" r:id="rId3"/>
    <p:sldId id="458" r:id="rId4"/>
    <p:sldId id="459" r:id="rId5"/>
    <p:sldId id="525" r:id="rId6"/>
    <p:sldId id="460" r:id="rId7"/>
    <p:sldId id="461" r:id="rId8"/>
    <p:sldId id="519" r:id="rId9"/>
    <p:sldId id="520" r:id="rId10"/>
    <p:sldId id="521" r:id="rId11"/>
    <p:sldId id="522" r:id="rId12"/>
    <p:sldId id="523" r:id="rId13"/>
    <p:sldId id="524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462" r:id="rId25"/>
    <p:sldId id="463" r:id="rId26"/>
    <p:sldId id="464" r:id="rId27"/>
    <p:sldId id="526" r:id="rId28"/>
    <p:sldId id="465" r:id="rId29"/>
    <p:sldId id="466" r:id="rId30"/>
    <p:sldId id="527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80" r:id="rId43"/>
    <p:sldId id="481" r:id="rId44"/>
    <p:sldId id="478" r:id="rId45"/>
    <p:sldId id="488" r:id="rId46"/>
    <p:sldId id="479" r:id="rId47"/>
    <p:sldId id="484" r:id="rId48"/>
    <p:sldId id="485" r:id="rId49"/>
    <p:sldId id="486" r:id="rId50"/>
    <p:sldId id="490" r:id="rId51"/>
    <p:sldId id="491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2" r:id="rId63"/>
    <p:sldId id="503" r:id="rId64"/>
    <p:sldId id="504" r:id="rId65"/>
    <p:sldId id="505" r:id="rId66"/>
    <p:sldId id="506" r:id="rId67"/>
    <p:sldId id="507" r:id="rId68"/>
    <p:sldId id="508" r:id="rId69"/>
    <p:sldId id="509" r:id="rId70"/>
    <p:sldId id="510" r:id="rId71"/>
    <p:sldId id="512" r:id="rId72"/>
    <p:sldId id="511" r:id="rId73"/>
    <p:sldId id="513" r:id="rId74"/>
    <p:sldId id="514" r:id="rId75"/>
    <p:sldId id="515" r:id="rId76"/>
    <p:sldId id="516" r:id="rId77"/>
    <p:sldId id="518" r:id="rId78"/>
    <p:sldId id="517" r:id="rId79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FFAE5D"/>
    <a:srgbClr val="99FF99"/>
    <a:srgbClr val="FF9900"/>
    <a:srgbClr val="FFFF99"/>
    <a:srgbClr val="CCFF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08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Program Design and Analysis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/>
              <a:t>Program Design and Analysis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Chapter 5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at the requested floor, the elevator door is opened for at least </a:t>
            </a:r>
            <a:r>
              <a:rPr lang="en-US" dirty="0">
                <a:solidFill>
                  <a:schemeClr val="accent6"/>
                </a:solidFill>
              </a:rPr>
              <a:t>10 seconds</a:t>
            </a:r>
            <a:r>
              <a:rPr lang="en-US" dirty="0"/>
              <a:t>, and is kept open until the requested floor changes.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must be ensured that the elevator door is never open while the elevator is moving.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7" y="3256179"/>
            <a:ext cx="6970446" cy="297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IDLE		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GOINGUP	1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GOINGDN	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DOOROPEN	3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timer=0;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=0, floor=0;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up, down, open,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43" y="45235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TIMER0_IRQHandler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timer=1;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LPC_TIM0-&gt;</a:t>
            </a:r>
            <a:r>
              <a:rPr lang="en-US" sz="20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37" y="1297541"/>
            <a:ext cx="4781381" cy="164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33851" y="291919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Timer0 match and MCR registers are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LPC_TIM0-</a:t>
            </a:r>
            <a:r>
              <a:rPr lang="en-US" dirty="0">
                <a:solidFill>
                  <a:schemeClr val="accent6"/>
                </a:solidFill>
              </a:rPr>
              <a:t>&gt;MR0 and LPC_TIM0-&gt;MCR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3856" y="4308089"/>
            <a:ext cx="467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 smtClean="0">
                <a:solidFill>
                  <a:schemeClr val="accent6"/>
                </a:solidFill>
              </a:rPr>
              <a:t>or </a:t>
            </a:r>
            <a:r>
              <a:rPr lang="en-US" dirty="0">
                <a:solidFill>
                  <a:schemeClr val="accent6"/>
                </a:solidFill>
              </a:rPr>
              <a:t>TC registers to start counting, the least  </a:t>
            </a:r>
            <a:r>
              <a:rPr lang="en-US" dirty="0" smtClean="0">
                <a:solidFill>
                  <a:schemeClr val="accent6"/>
                </a:solidFill>
              </a:rPr>
              <a:t>significant </a:t>
            </a:r>
            <a:r>
              <a:rPr lang="en-US" dirty="0">
                <a:solidFill>
                  <a:schemeClr val="accent6"/>
                </a:solidFill>
              </a:rPr>
              <a:t>bit of the Timer Control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&gt;TCR) must be </a:t>
            </a:r>
            <a:r>
              <a:rPr lang="en-US" dirty="0" smtClean="0">
                <a:solidFill>
                  <a:schemeClr val="accent6"/>
                </a:solidFill>
              </a:rPr>
              <a:t>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To clear the MR0 interrupt flag, set the  </a:t>
            </a:r>
            <a:r>
              <a:rPr lang="en-US" dirty="0" smtClean="0">
                <a:solidFill>
                  <a:schemeClr val="accent6"/>
                </a:solidFill>
              </a:rPr>
              <a:t>least </a:t>
            </a:r>
            <a:r>
              <a:rPr lang="en-US" dirty="0">
                <a:solidFill>
                  <a:schemeClr val="accent6"/>
                </a:solidFill>
              </a:rPr>
              <a:t>significant bit in the Interrupt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&gt;IR)</a:t>
            </a:r>
          </a:p>
        </p:txBody>
      </p:sp>
    </p:spTree>
    <p:extLst>
      <p:ext uri="{BB962C8B-B14F-4D97-AF65-F5344CB8AC3E}">
        <p14:creationId xmlns:p14="http://schemas.microsoft.com/office/powerpoint/2010/main" val="611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UnitControl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NVIC_EnableIRQ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(1);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state = IDLE;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while (1)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switch (state)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IDLE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==floor) {state = IDLE;}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GOINGUP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up=1; down=0;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&gt;floor)) {state = DOOROPEN;}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9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GOINGDN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down=1;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&lt;floor)) {state = DOOROPEN;} break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DOOROPEN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==0){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timer=0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=1; 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&gt;TCR |= 1;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	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&gt;MR0 =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250000000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//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freq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25 MHZ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&gt;MCR |= 5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(!timer) {state = DOOROPEN;}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else {state = IDLE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;} break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switch statement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while 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5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Couch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</a:t>
            </a:r>
            <a:r>
              <a:rPr lang="en-US" dirty="0"/>
              <a:t>asked to work on a motorized couch, with drink holders and a built-in drink cooler and reclining seats that tilt up and down. 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are asked to write an embedded program that controls the tilt motor using a microcontroller. There’s an up button and a down button.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person switches from down to up, or up to down, you have to wait 100 milliseconds so that the motor doesn’t burn out (i.e., move the motor from up/down to off and then to down/up positions). </a:t>
            </a:r>
          </a:p>
          <a:p>
            <a:r>
              <a:rPr lang="en-US" dirty="0"/>
              <a:t>Draw the state machine diagram for the motorized couch controller using a Moore model. </a:t>
            </a:r>
          </a:p>
        </p:txBody>
      </p:sp>
    </p:spTree>
    <p:extLst>
      <p:ext uri="{BB962C8B-B14F-4D97-AF65-F5344CB8AC3E}">
        <p14:creationId xmlns:p14="http://schemas.microsoft.com/office/powerpoint/2010/main" val="1416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Couch Controller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541"/>
            <a:ext cx="8229599" cy="472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1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Light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required to design an embedded system that controls the traffic lights at an intersection of main and side streets.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receives inputs from all four corners indicating pedestrians that want to cross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absence of crossing requests, it should allow each direction 10 seconds of green light, followed by 2 seconds of yellow light while the other traffic light will be red light (i.e., for 12 seconds). </a:t>
            </a:r>
            <a:endParaRPr lang="en-US" dirty="0" smtClean="0"/>
          </a:p>
          <a:p>
            <a:r>
              <a:rPr lang="en-US" dirty="0"/>
              <a:t>In presence of crossing requests at or after 5 seconds, immediately proceed with yellow.</a:t>
            </a:r>
          </a:p>
        </p:txBody>
      </p:sp>
    </p:spTree>
    <p:extLst>
      <p:ext uri="{BB962C8B-B14F-4D97-AF65-F5344CB8AC3E}">
        <p14:creationId xmlns:p14="http://schemas.microsoft.com/office/powerpoint/2010/main" val="67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buttons, Cross1 and Cross2, are used to indicate request for crossing across the main and side streets respectively.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pair of Red, Yellow and Green </a:t>
            </a:r>
            <a:r>
              <a:rPr lang="en-US" dirty="0" err="1"/>
              <a:t>leds</a:t>
            </a:r>
            <a:r>
              <a:rPr lang="en-US" dirty="0"/>
              <a:t> will be used for the two traffic lights.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8" y="3429000"/>
            <a:ext cx="6509591" cy="259231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590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Light Controller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/>
              <a:t>Assume that any change in the inputs </a:t>
            </a:r>
            <a:r>
              <a:rPr lang="en-US" sz="2000" b="1" dirty="0"/>
              <a:t>Cross1</a:t>
            </a:r>
            <a:r>
              <a:rPr lang="en-US" sz="2000" dirty="0"/>
              <a:t> and </a:t>
            </a:r>
            <a:r>
              <a:rPr lang="en-US" sz="2000" b="1" dirty="0"/>
              <a:t>Cross2</a:t>
            </a:r>
            <a:r>
              <a:rPr lang="en-US" sz="2000" dirty="0"/>
              <a:t> will cause interrupts to update their </a:t>
            </a:r>
            <a:r>
              <a:rPr lang="en-US" sz="2000" dirty="0" smtClean="0"/>
              <a:t>values.</a:t>
            </a:r>
          </a:p>
          <a:p>
            <a:r>
              <a:rPr lang="en-US" sz="2000" dirty="0"/>
              <a:t>Timer0 and Timer1 will be used to implement the required timing </a:t>
            </a:r>
            <a:r>
              <a:rPr lang="en-US" sz="2000" dirty="0" smtClean="0"/>
              <a:t>requirements.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43" y="1239934"/>
            <a:ext cx="5616683" cy="3398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0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724" y="1470362"/>
            <a:ext cx="27109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#define</a:t>
            </a:r>
            <a:r>
              <a:rPr lang="en-US" dirty="0"/>
              <a:t> GR 0</a:t>
            </a:r>
          </a:p>
          <a:p>
            <a:r>
              <a:rPr lang="en-US" b="1" dirty="0"/>
              <a:t>#define</a:t>
            </a:r>
            <a:r>
              <a:rPr lang="en-US" dirty="0"/>
              <a:t> YR 1</a:t>
            </a:r>
          </a:p>
          <a:p>
            <a:r>
              <a:rPr lang="en-US" b="1" dirty="0"/>
              <a:t>#define</a:t>
            </a:r>
            <a:r>
              <a:rPr lang="en-US" dirty="0"/>
              <a:t> RG 2</a:t>
            </a:r>
          </a:p>
          <a:p>
            <a:r>
              <a:rPr lang="en-US" b="1" dirty="0"/>
              <a:t>#define</a:t>
            </a:r>
            <a:r>
              <a:rPr lang="en-US" dirty="0"/>
              <a:t> RY 3</a:t>
            </a:r>
          </a:p>
          <a:p>
            <a:r>
              <a:rPr lang="en-US" b="1" dirty="0" err="1"/>
              <a:t>int</a:t>
            </a:r>
            <a:r>
              <a:rPr lang="en-US" dirty="0"/>
              <a:t> state=0;</a:t>
            </a:r>
          </a:p>
          <a:p>
            <a:r>
              <a:rPr lang="en-US" b="1" dirty="0" err="1"/>
              <a:t>int</a:t>
            </a:r>
            <a:r>
              <a:rPr lang="en-US" dirty="0"/>
              <a:t> Cross1=0, Cross2=0;</a:t>
            </a:r>
          </a:p>
          <a:p>
            <a:r>
              <a:rPr lang="en-US" b="1" dirty="0" err="1"/>
              <a:t>int</a:t>
            </a:r>
            <a:r>
              <a:rPr lang="en-US" dirty="0"/>
              <a:t> timer0=0; timer1=0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5249" y="1182327"/>
            <a:ext cx="3262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TIMER0_IRQHandler</a:t>
            </a:r>
            <a:r>
              <a:rPr lang="en-US" dirty="0"/>
              <a:t>() {</a:t>
            </a:r>
          </a:p>
          <a:p>
            <a:r>
              <a:rPr lang="en-US" dirty="0"/>
              <a:t>   timer0=1;</a:t>
            </a:r>
          </a:p>
          <a:p>
            <a:r>
              <a:rPr lang="en-US" dirty="0"/>
              <a:t>   LPC_TIM0-&gt;IR |= 1;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TIMER1_IRQHandler</a:t>
            </a:r>
            <a:r>
              <a:rPr lang="en-US" dirty="0"/>
              <a:t>() {</a:t>
            </a:r>
          </a:p>
          <a:p>
            <a:r>
              <a:rPr lang="en-US" dirty="0"/>
              <a:t>   timer1=1;</a:t>
            </a:r>
          </a:p>
          <a:p>
            <a:r>
              <a:rPr lang="en-US" dirty="0"/>
              <a:t>   LPC_TIM1-&gt;IR |=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46" y="3947463"/>
            <a:ext cx="3480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EINT0_IRQHandler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b="1" dirty="0" smtClean="0"/>
              <a:t>    if</a:t>
            </a:r>
            <a:r>
              <a:rPr lang="en-US" dirty="0" smtClean="0"/>
              <a:t> </a:t>
            </a:r>
            <a:r>
              <a:rPr lang="en-US" dirty="0"/>
              <a:t>(state==GR) Cross1=1;</a:t>
            </a:r>
          </a:p>
          <a:p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j=0; j&lt;1000000; </a:t>
            </a:r>
            <a:r>
              <a:rPr lang="en-US" dirty="0" err="1"/>
              <a:t>j++</a:t>
            </a:r>
            <a:r>
              <a:rPr lang="en-US" dirty="0"/>
              <a:t>); </a:t>
            </a:r>
          </a:p>
          <a:p>
            <a:r>
              <a:rPr lang="en-US" dirty="0"/>
              <a:t>    </a:t>
            </a:r>
            <a:r>
              <a:rPr lang="en-US" dirty="0" smtClean="0"/>
              <a:t>LPC_SC-</a:t>
            </a:r>
            <a:r>
              <a:rPr lang="en-US" dirty="0"/>
              <a:t>&gt;EXTINT |= 1;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5249" y="3947463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EINT1_IRQHandler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(state==RG) Cross2=1;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j=0; j&lt;1000000; </a:t>
            </a:r>
            <a:r>
              <a:rPr lang="en-US" dirty="0" err="1" smtClean="0"/>
              <a:t>j++</a:t>
            </a:r>
            <a:r>
              <a:rPr lang="en-US" smtClean="0"/>
              <a:t>);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LPC_SC-</a:t>
            </a:r>
            <a:r>
              <a:rPr lang="en-US" dirty="0"/>
              <a:t>&gt;EXTINT |= 2;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Embedded Software Components</a:t>
            </a:r>
          </a:p>
          <a:p>
            <a:pPr lvl="1"/>
            <a:r>
              <a:rPr lang="en-US" dirty="0" smtClean="0"/>
              <a:t>State Machines</a:t>
            </a:r>
          </a:p>
          <a:p>
            <a:pPr lvl="1"/>
            <a:r>
              <a:rPr lang="en-US" dirty="0" smtClean="0"/>
              <a:t>Circular Buffers</a:t>
            </a:r>
          </a:p>
          <a:p>
            <a:pPr lvl="1"/>
            <a:r>
              <a:rPr lang="en-US" dirty="0" smtClean="0"/>
              <a:t>Queues</a:t>
            </a:r>
          </a:p>
          <a:p>
            <a:r>
              <a:rPr lang="en-US" dirty="0"/>
              <a:t>Models of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The Compilation Process</a:t>
            </a:r>
          </a:p>
          <a:p>
            <a:r>
              <a:rPr lang="en-US" dirty="0" smtClean="0"/>
              <a:t>Compiler Optimizations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904" y="1067113"/>
            <a:ext cx="8353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SetTimer0</a:t>
            </a:r>
            <a:r>
              <a:rPr lang="en-US" dirty="0"/>
              <a:t>(uint32_t </a:t>
            </a:r>
            <a:r>
              <a:rPr lang="en-US" dirty="0" err="1"/>
              <a:t>delayInSec</a:t>
            </a:r>
            <a:r>
              <a:rPr lang="en-US" dirty="0"/>
              <a:t>) {</a:t>
            </a:r>
          </a:p>
          <a:p>
            <a:r>
              <a:rPr lang="en-US" dirty="0"/>
              <a:t>	LPC_TIM0-&gt;TCR = 0x02; /* reset timer */</a:t>
            </a:r>
          </a:p>
          <a:p>
            <a:r>
              <a:rPr lang="en-US" dirty="0"/>
              <a:t>	LPC_TIM0-&gt;MR0 = </a:t>
            </a:r>
            <a:r>
              <a:rPr lang="en-US" dirty="0" err="1"/>
              <a:t>delayInSec</a:t>
            </a:r>
            <a:r>
              <a:rPr lang="en-US" dirty="0"/>
              <a:t>*2000 * (12500000 / 1000 - 1);</a:t>
            </a:r>
          </a:p>
          <a:p>
            <a:r>
              <a:rPr lang="en-US" dirty="0"/>
              <a:t>	LPC_TIM0-&gt;MCR = 0x05; /* stop timer on match and enable interrupt*/</a:t>
            </a:r>
          </a:p>
          <a:p>
            <a:r>
              <a:rPr lang="en-US" dirty="0"/>
              <a:t>	LPC_TIM0-&gt;TCR = 0x01; /* start timer */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15" y="2910537"/>
            <a:ext cx="8353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SetTimer1</a:t>
            </a:r>
            <a:r>
              <a:rPr lang="en-US" dirty="0"/>
              <a:t>(uint32_t </a:t>
            </a:r>
            <a:r>
              <a:rPr lang="en-US" dirty="0" err="1"/>
              <a:t>delayInSec</a:t>
            </a:r>
            <a:r>
              <a:rPr lang="en-US" dirty="0"/>
              <a:t>) {</a:t>
            </a:r>
          </a:p>
          <a:p>
            <a:r>
              <a:rPr lang="en-US" dirty="0"/>
              <a:t>	LPC_TIM1-&gt;TCR = 0x02; /* reset timer */</a:t>
            </a:r>
          </a:p>
          <a:p>
            <a:r>
              <a:rPr lang="en-US" dirty="0"/>
              <a:t>	LPC_TIM1-&gt;MR0 = </a:t>
            </a:r>
            <a:r>
              <a:rPr lang="en-US" dirty="0" err="1"/>
              <a:t>delayInSec</a:t>
            </a:r>
            <a:r>
              <a:rPr lang="en-US" dirty="0"/>
              <a:t>*2000 * (12500000 / 1000 - 1);</a:t>
            </a:r>
          </a:p>
          <a:p>
            <a:r>
              <a:rPr lang="en-US" dirty="0"/>
              <a:t>	LPC_TIM1-&gt;MCR = 0x05; /* stop timer on match and enable interrupt*/</a:t>
            </a:r>
          </a:p>
          <a:p>
            <a:r>
              <a:rPr lang="en-US" dirty="0"/>
              <a:t>	LPC_TIM1-&gt;TCR = 0x01; /* start timer */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215" y="4748863"/>
            <a:ext cx="82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LPC_GPIO0-&gt;FIODIR |= 7&lt;&lt;7;  // set pins 0.7, 0.8, 0.9 for GYR for Main </a:t>
            </a:r>
            <a:r>
              <a:rPr lang="en-US" dirty="0" smtClean="0"/>
              <a:t>St.</a:t>
            </a:r>
            <a:endParaRPr lang="en-US" dirty="0"/>
          </a:p>
          <a:p>
            <a:r>
              <a:rPr lang="en-US" dirty="0" smtClean="0"/>
              <a:t>LPC_GPIO0-</a:t>
            </a:r>
            <a:r>
              <a:rPr lang="en-US" dirty="0"/>
              <a:t>&gt;FIODIR |= 7&lt;&lt;23; // set pins 0.23, 0.24, 0.25 for GYR for Side </a:t>
            </a:r>
            <a:r>
              <a:rPr lang="en-US" dirty="0" smtClean="0"/>
              <a:t>St.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215" y="5479194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LPC_PINCON-&gt;PINSEL4 |= (1&lt;&lt;20); // using pin p2.10 for Cross1</a:t>
            </a:r>
          </a:p>
          <a:p>
            <a:r>
              <a:rPr lang="en-US" dirty="0" smtClean="0"/>
              <a:t>LPC_PINCON-</a:t>
            </a:r>
            <a:r>
              <a:rPr lang="en-US" dirty="0"/>
              <a:t>&gt;PINSEL4 |= (1&lt;&lt;22); // using pin p2.11 for </a:t>
            </a:r>
            <a:r>
              <a:rPr lang="en-US" dirty="0" smtClean="0"/>
              <a:t>Cross2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724" y="1388371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LPC_SC-&gt;EXTMODE  |= 3;</a:t>
            </a:r>
          </a:p>
          <a:p>
            <a:r>
              <a:rPr lang="en-US" dirty="0" smtClean="0"/>
              <a:t>LPC_SC-</a:t>
            </a:r>
            <a:r>
              <a:rPr lang="en-US" dirty="0"/>
              <a:t>&gt;EXTPOLAR |= 3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6786" y="1388371"/>
            <a:ext cx="378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NVIC_EnableIRQ</a:t>
            </a:r>
            <a:r>
              <a:rPr lang="en-US" dirty="0"/>
              <a:t>(</a:t>
            </a:r>
            <a:r>
              <a:rPr lang="en-US" i="1" dirty="0"/>
              <a:t>EINT0_IRQn</a:t>
            </a:r>
            <a:r>
              <a:rPr lang="en-US" dirty="0"/>
              <a:t>);</a:t>
            </a:r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EINT1_IRQn</a:t>
            </a:r>
            <a:r>
              <a:rPr lang="en-US" dirty="0"/>
              <a:t>);</a:t>
            </a:r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TIMER0_IRQn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TIMER1_IRQn);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24" y="3198572"/>
            <a:ext cx="52373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Cross1=0; Cross2=0;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LPC_TIM0-</a:t>
            </a:r>
            <a:r>
              <a:rPr lang="en-US" dirty="0"/>
              <a:t>&gt;PR = 0x00; /* set </a:t>
            </a:r>
            <a:r>
              <a:rPr lang="en-US" u="sng" dirty="0" err="1"/>
              <a:t>prescaler</a:t>
            </a:r>
            <a:r>
              <a:rPr lang="en-US" dirty="0"/>
              <a:t> to zero */</a:t>
            </a:r>
          </a:p>
          <a:p>
            <a:r>
              <a:rPr lang="en-US" dirty="0" smtClean="0"/>
              <a:t>SetTimer0(10</a:t>
            </a:r>
            <a:r>
              <a:rPr lang="en-US" dirty="0"/>
              <a:t>);</a:t>
            </a:r>
          </a:p>
          <a:p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LPC_TIM1-</a:t>
            </a:r>
            <a:r>
              <a:rPr lang="en-US" dirty="0"/>
              <a:t>&gt;PR = 0x00; /* set </a:t>
            </a:r>
            <a:r>
              <a:rPr lang="en-US" u="sng" dirty="0" err="1"/>
              <a:t>prescaler</a:t>
            </a:r>
            <a:r>
              <a:rPr lang="en-US" dirty="0"/>
              <a:t> to zero */</a:t>
            </a:r>
          </a:p>
          <a:p>
            <a:r>
              <a:rPr lang="en-US" dirty="0" smtClean="0"/>
              <a:t>SetTimer1(5</a:t>
            </a:r>
            <a:r>
              <a:rPr lang="en-US" dirty="0"/>
              <a:t>);</a:t>
            </a:r>
          </a:p>
          <a:p>
            <a:r>
              <a:rPr lang="en-US" dirty="0" smtClean="0"/>
              <a:t>timer1=0;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5" y="3299050"/>
            <a:ext cx="2914060" cy="250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20233"/>
            <a:ext cx="85619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while</a:t>
            </a:r>
            <a:r>
              <a:rPr lang="en-US" dirty="0"/>
              <a:t>(1) {</a:t>
            </a:r>
          </a:p>
          <a:p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b="1" dirty="0"/>
              <a:t>switch</a:t>
            </a:r>
            <a:r>
              <a:rPr lang="en-US" dirty="0"/>
              <a:t>(state){</a:t>
            </a:r>
          </a:p>
          <a:p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b="1" dirty="0"/>
              <a:t>case</a:t>
            </a:r>
            <a:r>
              <a:rPr lang="en-US" dirty="0"/>
              <a:t> GR:</a:t>
            </a:r>
          </a:p>
          <a:p>
            <a:r>
              <a:rPr lang="en-US" dirty="0"/>
              <a:t>    	    </a:t>
            </a:r>
            <a:r>
              <a:rPr lang="en-US" dirty="0" err="1" smtClean="0"/>
              <a:t>printf</a:t>
            </a:r>
            <a:r>
              <a:rPr lang="en-US" dirty="0"/>
              <a:t>("state GR\n");</a:t>
            </a:r>
          </a:p>
          <a:p>
            <a:r>
              <a:rPr lang="en-US" dirty="0"/>
              <a:t>    	    </a:t>
            </a:r>
            <a:r>
              <a:rPr lang="en-US" dirty="0" smtClean="0"/>
              <a:t>LPC_GPIO0-</a:t>
            </a:r>
            <a:r>
              <a:rPr lang="en-US" dirty="0"/>
              <a:t>&gt;FIOSET |= (1&lt;&lt;7); LPC_GPIO0-&gt;FIOCLR |= (1&lt;&lt;8); </a:t>
            </a:r>
          </a:p>
          <a:p>
            <a:r>
              <a:rPr lang="en-US" dirty="0"/>
              <a:t>    	</a:t>
            </a:r>
            <a:r>
              <a:rPr lang="en-US" dirty="0" smtClean="0"/>
              <a:t>    LPC_GPIO0-</a:t>
            </a:r>
            <a:r>
              <a:rPr lang="en-US" dirty="0"/>
              <a:t>&gt;FIOCLR |= (1&lt;&lt;9); </a:t>
            </a:r>
            <a:r>
              <a:rPr lang="en-US" dirty="0" smtClean="0"/>
              <a:t>//GYR</a:t>
            </a:r>
            <a:endParaRPr lang="en-US" dirty="0"/>
          </a:p>
          <a:p>
            <a:r>
              <a:rPr lang="en-US" dirty="0"/>
              <a:t>    	</a:t>
            </a:r>
            <a:r>
              <a:rPr lang="en-US" dirty="0" smtClean="0"/>
              <a:t>    LPC_GPIO0-</a:t>
            </a:r>
            <a:r>
              <a:rPr lang="en-US" dirty="0"/>
              <a:t>&gt;FIOCLR |= (1&lt;&lt;23); LPC_GPIO0-&gt;FIOCLR |= (1&lt;&lt;24); </a:t>
            </a:r>
          </a:p>
          <a:p>
            <a:r>
              <a:rPr lang="en-US" dirty="0" smtClean="0"/>
              <a:t>                  LPC_GPIO0-</a:t>
            </a:r>
            <a:r>
              <a:rPr lang="en-US" dirty="0"/>
              <a:t>&gt;FIOSET |= (1&lt;&lt;25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(timer0 || (timer1 &amp;&amp; Cross1)){</a:t>
            </a:r>
          </a:p>
          <a:p>
            <a:r>
              <a:rPr lang="en-US" dirty="0"/>
              <a:t>    		</a:t>
            </a:r>
            <a:r>
              <a:rPr lang="en-US" dirty="0" smtClean="0"/>
              <a:t>state </a:t>
            </a:r>
            <a:r>
              <a:rPr lang="en-US" dirty="0"/>
              <a:t>= YR; Cross1=0;</a:t>
            </a:r>
          </a:p>
          <a:p>
            <a:r>
              <a:rPr lang="en-US" dirty="0"/>
              <a:t>    		</a:t>
            </a:r>
            <a:r>
              <a:rPr lang="en-US" dirty="0" smtClean="0"/>
              <a:t>SetTimer0(2</a:t>
            </a:r>
            <a:r>
              <a:rPr lang="en-US" dirty="0"/>
              <a:t>);</a:t>
            </a:r>
          </a:p>
          <a:p>
            <a:r>
              <a:rPr lang="en-US" dirty="0"/>
              <a:t>    		</a:t>
            </a:r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    	</a:t>
            </a:r>
            <a:r>
              <a:rPr lang="en-US" dirty="0" smtClean="0"/>
              <a:t>    }</a:t>
            </a:r>
            <a:endParaRPr lang="en-US" dirty="0"/>
          </a:p>
          <a:p>
            <a:r>
              <a:rPr lang="en-US" dirty="0"/>
              <a:t>    	 </a:t>
            </a:r>
            <a:r>
              <a:rPr lang="en-US" dirty="0" smtClean="0"/>
              <a:t>   </a:t>
            </a:r>
            <a:r>
              <a:rPr lang="en-US" b="1" dirty="0" smtClean="0"/>
              <a:t>break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63" y="3519230"/>
            <a:ext cx="3715652" cy="270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759" y="1124720"/>
            <a:ext cx="770275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case</a:t>
            </a:r>
            <a:r>
              <a:rPr lang="en-US" dirty="0"/>
              <a:t> YR:</a:t>
            </a:r>
          </a:p>
          <a:p>
            <a:r>
              <a:rPr lang="en-US" dirty="0"/>
              <a:t>    </a:t>
            </a:r>
            <a:r>
              <a:rPr lang="en-US" dirty="0" err="1" smtClean="0"/>
              <a:t>printf</a:t>
            </a:r>
            <a:r>
              <a:rPr lang="en-US" dirty="0"/>
              <a:t>("state YR\n");</a:t>
            </a:r>
          </a:p>
          <a:p>
            <a:r>
              <a:rPr lang="en-US" dirty="0"/>
              <a:t>   </a:t>
            </a:r>
            <a:r>
              <a:rPr lang="en-US" dirty="0" smtClean="0"/>
              <a:t>  LPC_GPIO0-</a:t>
            </a:r>
            <a:r>
              <a:rPr lang="en-US" dirty="0"/>
              <a:t>&gt;FIOCLR |= (1&lt;&lt;7); LPC_GPIO0-&gt;FIOSET |= (1&lt;&lt;8);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LPC_GPIO0-</a:t>
            </a:r>
            <a:r>
              <a:rPr lang="en-US" dirty="0"/>
              <a:t>&gt;FIOCLR |= (1&lt;&lt;9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LPC_GPIO0-</a:t>
            </a:r>
            <a:r>
              <a:rPr lang="en-US" dirty="0"/>
              <a:t>&gt;FIOCLR |= (1&lt;&lt;23); LPC_GPIO0-&gt;FIOCLR |= (1&lt;&lt;24); </a:t>
            </a:r>
          </a:p>
          <a:p>
            <a:r>
              <a:rPr lang="en-US" dirty="0" smtClean="0"/>
              <a:t>     LPC_GPIO0-</a:t>
            </a:r>
            <a:r>
              <a:rPr lang="en-US" dirty="0"/>
              <a:t>&gt;FIOSET |= (1&lt;&lt;25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 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(timer0){</a:t>
            </a:r>
          </a:p>
          <a:p>
            <a:r>
              <a:rPr lang="en-US" dirty="0"/>
              <a:t>    </a:t>
            </a:r>
            <a:r>
              <a:rPr lang="en-US" dirty="0" smtClean="0"/>
              <a:t>	state </a:t>
            </a:r>
            <a:r>
              <a:rPr lang="en-US" dirty="0"/>
              <a:t>= RG;</a:t>
            </a:r>
          </a:p>
          <a:p>
            <a:r>
              <a:rPr lang="en-US" dirty="0"/>
              <a:t>    	</a:t>
            </a:r>
            <a:r>
              <a:rPr lang="en-US" dirty="0" smtClean="0"/>
              <a:t>SetTimer0(10</a:t>
            </a:r>
            <a:r>
              <a:rPr lang="en-US" dirty="0"/>
              <a:t>);</a:t>
            </a:r>
          </a:p>
          <a:p>
            <a:r>
              <a:rPr lang="en-US" dirty="0"/>
              <a:t>    	</a:t>
            </a:r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    	</a:t>
            </a:r>
            <a:r>
              <a:rPr lang="en-US" dirty="0" smtClean="0"/>
              <a:t>SetTimer1(5</a:t>
            </a:r>
            <a:r>
              <a:rPr lang="en-US" dirty="0"/>
              <a:t>);</a:t>
            </a:r>
          </a:p>
          <a:p>
            <a:r>
              <a:rPr lang="en-US" dirty="0"/>
              <a:t>    	</a:t>
            </a:r>
            <a:r>
              <a:rPr lang="en-US" dirty="0" smtClean="0"/>
              <a:t>timer1=0</a:t>
            </a:r>
            <a:r>
              <a:rPr lang="en-US" dirty="0"/>
              <a:t>;</a:t>
            </a:r>
          </a:p>
          <a:p>
            <a:r>
              <a:rPr lang="en-US" dirty="0"/>
              <a:t>     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break</a:t>
            </a:r>
            <a:r>
              <a:rPr lang="en-US" dirty="0" smtClean="0"/>
              <a:t>;</a:t>
            </a:r>
          </a:p>
          <a:p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2" y="3198572"/>
            <a:ext cx="3715652" cy="270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that allows efficient stream </a:t>
            </a:r>
            <a:r>
              <a:rPr lang="en-US" dirty="0" smtClean="0"/>
              <a:t>processing</a:t>
            </a:r>
          </a:p>
          <a:p>
            <a:r>
              <a:rPr lang="en-US" dirty="0"/>
              <a:t>Commonly used in signal processing:</a:t>
            </a:r>
          </a:p>
          <a:p>
            <a:pPr lvl="1"/>
            <a:r>
              <a:rPr lang="en-US" dirty="0"/>
              <a:t>new data constantly arrives;</a:t>
            </a:r>
          </a:p>
          <a:p>
            <a:pPr lvl="1"/>
            <a:r>
              <a:rPr lang="en-US" dirty="0"/>
              <a:t>each datum has a limited lifetime</a:t>
            </a:r>
            <a:r>
              <a:rPr lang="en-US" dirty="0" smtClean="0"/>
              <a:t>.</a:t>
            </a:r>
          </a:p>
          <a:p>
            <a:r>
              <a:rPr lang="en-US" dirty="0"/>
              <a:t>Use a circular buffer to hold the data stream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0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x1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66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x2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828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x3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590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x4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52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x5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11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x6</a:t>
            </a: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2304280" y="4506844"/>
            <a:ext cx="3048000" cy="750888"/>
            <a:chOff x="1344" y="1824"/>
            <a:chExt cx="1920" cy="473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 rot="-5400000">
              <a:off x="2208" y="960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208" y="2064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3066280" y="4506845"/>
            <a:ext cx="3048000" cy="750888"/>
            <a:chOff x="2016" y="2592"/>
            <a:chExt cx="1920" cy="473"/>
          </a:xfrm>
        </p:grpSpPr>
        <p:sp>
          <p:nvSpPr>
            <p:cNvPr id="31" name="AutoShape 12"/>
            <p:cNvSpPr>
              <a:spLocks/>
            </p:cNvSpPr>
            <p:nvPr/>
          </p:nvSpPr>
          <p:spPr bwMode="auto">
            <a:xfrm rot="-5400000">
              <a:off x="2880" y="1728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832" y="2832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3828280" y="4506845"/>
            <a:ext cx="3048000" cy="750888"/>
            <a:chOff x="3072" y="3216"/>
            <a:chExt cx="1920" cy="473"/>
          </a:xfrm>
        </p:grpSpPr>
        <p:sp>
          <p:nvSpPr>
            <p:cNvPr id="34" name="AutoShape 14"/>
            <p:cNvSpPr>
              <a:spLocks/>
            </p:cNvSpPr>
            <p:nvPr/>
          </p:nvSpPr>
          <p:spPr bwMode="auto">
            <a:xfrm rot="-5400000">
              <a:off x="3936" y="2352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888" y="3456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x1</a:t>
            </a:r>
            <a:endParaRPr lang="en-US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x2</a:t>
            </a:r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x3</a:t>
            </a:r>
            <a:endParaRPr lang="en-US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352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x4</a:t>
            </a:r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785487" y="5513256"/>
            <a:ext cx="152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Circular buffer</a:t>
            </a: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x5</a:t>
            </a:r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x6</a:t>
            </a:r>
            <a:endParaRPr lang="en-US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x7</a:t>
            </a:r>
            <a:endParaRPr lang="en-US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593207" y="3864976"/>
            <a:ext cx="132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Data stream</a:t>
            </a:r>
          </a:p>
        </p:txBody>
      </p:sp>
    </p:spTree>
    <p:extLst>
      <p:ext uri="{BB962C8B-B14F-4D97-AF65-F5344CB8AC3E}">
        <p14:creationId xmlns:p14="http://schemas.microsoft.com/office/powerpoint/2010/main" val="329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</a:t>
            </a:r>
            <a:r>
              <a:rPr lang="en-US" dirty="0" smtClean="0"/>
              <a:t>Buffer: 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put()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get()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5152" y="3371393"/>
            <a:ext cx="3456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buffer[SIZE];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SIZE;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633733"/>
            <a:ext cx="4224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nn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i = 0; i &lt; SIZE; i++)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SIZE - 1;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2798" y="3371393"/>
            <a:ext cx="4166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get the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ith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earlier from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circular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buffer; </a:t>
            </a:r>
            <a:r>
              <a:rPr lang="en-US" dirty="0">
                <a:solidFill>
                  <a:srgbClr val="FF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 being the newest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*/ 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index 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i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(index &gt;=0)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SIZE+index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83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Circular </a:t>
            </a:r>
            <a:r>
              <a:rPr lang="en-US" dirty="0"/>
              <a:t>B</a:t>
            </a:r>
            <a:r>
              <a:rPr lang="en-US" dirty="0" smtClean="0"/>
              <a:t>uffers: </a:t>
            </a:r>
            <a:r>
              <a:rPr lang="en-US" dirty="0"/>
              <a:t>FIR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output:</a:t>
            </a:r>
          </a:p>
          <a:p>
            <a:pPr marL="0" indent="0">
              <a:buNone/>
            </a:pPr>
            <a:r>
              <a:rPr lang="nn-NO" sz="2000" dirty="0">
                <a:latin typeface="Consolas" panose="020B0609020204030204" pitchFamily="49" charset="0"/>
                <a:cs typeface="Consolas" panose="020B0609020204030204" pitchFamily="49" charset="0"/>
              </a:rPr>
              <a:t>for (i = 0; i &lt; SIZE; i++)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+= x[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* 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 smtClean="0"/>
              <a:t>Processing </a:t>
            </a:r>
            <a:r>
              <a:rPr lang="en-US" dirty="0"/>
              <a:t>as a stream using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circular buffer: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y;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put(x);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(i = 0, y = 0; i &lt; SIZE; i++)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+= b[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 * get(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y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72" y="1470362"/>
            <a:ext cx="3554144" cy="43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633262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a[4] = {0, a1, a2, a3};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b[4] = {b0, b1, b2, b3};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t, aside=0,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=0, v0,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&lt;SIZE;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t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g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et(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aside += -a[i+1] * t; 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+= b[i+1] * 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v0 =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 aside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b[0] * v0 +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put(v0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put the new value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y; 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64" y="1143000"/>
            <a:ext cx="380206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data </a:t>
            </a:r>
            <a:r>
              <a:rPr lang="en-US" dirty="0" smtClean="0"/>
              <a:t>arrival and departure </a:t>
            </a:r>
            <a:r>
              <a:rPr lang="en-US" dirty="0"/>
              <a:t>or amount is </a:t>
            </a:r>
            <a:r>
              <a:rPr lang="en-US" dirty="0" smtClean="0"/>
              <a:t>unpredictable</a:t>
            </a:r>
          </a:p>
          <a:p>
            <a:r>
              <a:rPr lang="en-US" dirty="0"/>
              <a:t>A queue is also referred to as an </a:t>
            </a:r>
            <a:r>
              <a:rPr lang="en-US" dirty="0">
                <a:solidFill>
                  <a:srgbClr val="FF0000"/>
                </a:solidFill>
              </a:rPr>
              <a:t>elastic </a:t>
            </a:r>
            <a:r>
              <a:rPr lang="en-US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dirty="0"/>
              <a:t>C</a:t>
            </a:r>
            <a:r>
              <a:rPr lang="en-US" dirty="0" smtClean="0"/>
              <a:t>ircular </a:t>
            </a:r>
            <a:r>
              <a:rPr lang="en-US" dirty="0"/>
              <a:t>buffer </a:t>
            </a:r>
            <a:r>
              <a:rPr lang="en-US" dirty="0" smtClean="0"/>
              <a:t>has </a:t>
            </a:r>
            <a:r>
              <a:rPr lang="en-US" dirty="0"/>
              <a:t>a fixed number of data elements while a queue may have varying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Queues </a:t>
            </a:r>
            <a:r>
              <a:rPr lang="en-US" dirty="0"/>
              <a:t>can be implemented based on linked </a:t>
            </a:r>
            <a:r>
              <a:rPr lang="en-US" dirty="0" smtClean="0"/>
              <a:t>lists or arrays</a:t>
            </a:r>
          </a:p>
          <a:p>
            <a:r>
              <a:rPr lang="en-US" dirty="0"/>
              <a:t>A linked list allows arbitrary </a:t>
            </a:r>
            <a:r>
              <a:rPr lang="en-US" dirty="0" smtClean="0"/>
              <a:t>sizes but requires </a:t>
            </a:r>
            <a:r>
              <a:rPr lang="en-US" dirty="0"/>
              <a:t>dynamic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1383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Array-Based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#define SIZE 5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q[SIZE];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head, tail;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3109" y="147036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83" y="3140965"/>
            <a:ext cx="414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((tail+1) % SIZE == head)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full");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(tail+1)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959" y="3140965"/>
            <a:ext cx="414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(head == tail)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empty");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value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q[head];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(head+1)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value;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54" y="5667839"/>
            <a:ext cx="791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counter could be used to determine whether queue is full or empty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</a:t>
            </a:r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/>
              <a:t>code must 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/>
              <a:t>at a required rate to meet system deadlines, </a:t>
            </a:r>
            <a:endParaRPr lang="en-US" dirty="0" smtClean="0"/>
          </a:p>
          <a:p>
            <a:pPr lvl="1"/>
            <a:r>
              <a:rPr lang="en-US" dirty="0" smtClean="0"/>
              <a:t>fit </a:t>
            </a:r>
            <a:r>
              <a:rPr lang="en-US" dirty="0"/>
              <a:t>into the allowed amount of memory, </a:t>
            </a:r>
            <a:endParaRPr lang="en-US" dirty="0" smtClean="0"/>
          </a:p>
          <a:p>
            <a:pPr lvl="1"/>
            <a:r>
              <a:rPr lang="en-US" dirty="0" smtClean="0"/>
              <a:t>meet </a:t>
            </a:r>
            <a:r>
              <a:rPr lang="en-US" dirty="0"/>
              <a:t>power consumption requirements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most common software components in </a:t>
            </a:r>
            <a:r>
              <a:rPr lang="en-US" dirty="0" smtClean="0"/>
              <a:t>embedded systems </a:t>
            </a:r>
            <a:r>
              <a:rPr lang="en-US" dirty="0"/>
              <a:t>are:</a:t>
            </a:r>
          </a:p>
          <a:p>
            <a:pPr marL="450850" lvl="1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State machines: </a:t>
            </a:r>
            <a:r>
              <a:rPr lang="en-US" dirty="0"/>
              <a:t>well suited to </a:t>
            </a:r>
            <a:r>
              <a:rPr lang="en-US" b="1" dirty="0"/>
              <a:t>reactive systems </a:t>
            </a:r>
            <a:r>
              <a:rPr lang="en-US" dirty="0"/>
              <a:t>such as user interfaces </a:t>
            </a:r>
            <a:endParaRPr lang="en-US" dirty="0" smtClean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Circular </a:t>
            </a:r>
            <a:r>
              <a:rPr lang="en-US" dirty="0" smtClean="0">
                <a:solidFill>
                  <a:srgbClr val="FF0000"/>
                </a:solidFill>
              </a:rPr>
              <a:t>buffers: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/>
              <a:t>3. </a:t>
            </a:r>
            <a:r>
              <a:rPr lang="en-US" dirty="0" smtClean="0">
                <a:solidFill>
                  <a:srgbClr val="FF0000"/>
                </a:solidFill>
              </a:rPr>
              <a:t>Queues: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Array-Based Queue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7" y="127155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head = NULL;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tail = head;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9" y="2471495"/>
            <a:ext cx="4117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value) 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if(head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== NULL){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head = 0;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tail = head; 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 q[tail]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 else if((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tail+1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)%SIZE==head)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("The queue is full");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(tail+1) % SIZE;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71552"/>
            <a:ext cx="414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if (head == NULL)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 error("The queue is empty");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else if (head == tail){  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value 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head = NULL;      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tail = head;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return 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 else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head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(head+1) % SIZE;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Producer/Consumer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Queues </a:t>
            </a:r>
            <a:r>
              <a:rPr lang="en-US" dirty="0" smtClean="0"/>
              <a:t>allow </a:t>
            </a:r>
            <a:r>
              <a:rPr lang="en-US" dirty="0"/>
              <a:t>varying input and output rates </a:t>
            </a:r>
            <a:endParaRPr lang="en-US" dirty="0" smtClean="0"/>
          </a:p>
          <a:p>
            <a:r>
              <a:rPr lang="en-US" dirty="0"/>
              <a:t>Q</a:t>
            </a:r>
            <a:r>
              <a:rPr lang="en-US" dirty="0" smtClean="0"/>
              <a:t>ueues </a:t>
            </a:r>
            <a:r>
              <a:rPr lang="en-US" dirty="0"/>
              <a:t>modify the flow of control in the system as well as store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03809"/>
            <a:ext cx="822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not a good representation for programs: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lumsy</a:t>
            </a:r>
          </a:p>
          <a:p>
            <a:pPr lvl="1"/>
            <a:r>
              <a:rPr lang="en-US" dirty="0"/>
              <a:t>language-dependent</a:t>
            </a:r>
          </a:p>
          <a:p>
            <a:r>
              <a:rPr lang="en-US" dirty="0" smtClean="0"/>
              <a:t>Compilers </a:t>
            </a:r>
            <a:r>
              <a:rPr lang="en-US" dirty="0"/>
              <a:t>derive intermediate representations to manipulate and </a:t>
            </a:r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program</a:t>
            </a:r>
          </a:p>
          <a:p>
            <a:r>
              <a:rPr lang="en-US" dirty="0"/>
              <a:t>Abstraction allows easier </a:t>
            </a:r>
            <a:r>
              <a:rPr lang="en-US" dirty="0" smtClean="0"/>
              <a:t>analysis</a:t>
            </a:r>
          </a:p>
          <a:p>
            <a:r>
              <a:rPr lang="en-US" dirty="0"/>
              <a:t>One general model describes all language-specific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Graph (DFG)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data flow graph </a:t>
            </a:r>
            <a:r>
              <a:rPr lang="en-US" dirty="0" smtClean="0"/>
              <a:t>is a model of a program with no conditionals</a:t>
            </a:r>
          </a:p>
          <a:p>
            <a:r>
              <a:rPr lang="en-US" dirty="0"/>
              <a:t>Describes the minimal ordering requirements on operations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Single-Assignment Form</a:t>
            </a:r>
            <a:r>
              <a:rPr lang="en-US" dirty="0" smtClean="0"/>
              <a:t>: </a:t>
            </a:r>
            <a:r>
              <a:rPr lang="en-US" dirty="0"/>
              <a:t>A variable appears only once on the left-hand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759" y="3947463"/>
            <a:ext cx="2419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original basic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974718"/>
            <a:ext cx="3110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single assignment form</a:t>
            </a:r>
          </a:p>
        </p:txBody>
      </p:sp>
    </p:spTree>
    <p:extLst>
      <p:ext uri="{BB962C8B-B14F-4D97-AF65-F5344CB8AC3E}">
        <p14:creationId xmlns:p14="http://schemas.microsoft.com/office/powerpoint/2010/main" val="2027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 (DFG)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152" y="1527969"/>
            <a:ext cx="3456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single assignment form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095" y="1355148"/>
            <a:ext cx="3609975" cy="3800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89" y="5272424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data flow graph determines feasible </a:t>
            </a:r>
            <a:r>
              <a:rPr lang="en-US" sz="2400" dirty="0" err="1"/>
              <a:t>reorderings</a:t>
            </a:r>
            <a:r>
              <a:rPr lang="en-US" sz="2400" dirty="0"/>
              <a:t> of</a:t>
            </a:r>
          </a:p>
          <a:p>
            <a:r>
              <a:rPr lang="en-US" sz="2400" dirty="0"/>
              <a:t>operations, which may help reduce pipeline or cache conflicts</a:t>
            </a:r>
          </a:p>
        </p:txBody>
      </p:sp>
    </p:spTree>
    <p:extLst>
      <p:ext uri="{BB962C8B-B14F-4D97-AF65-F5344CB8AC3E}">
        <p14:creationId xmlns:p14="http://schemas.microsoft.com/office/powerpoint/2010/main" val="1656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Control-Data Flow Graph (CDFG)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CDFG</a:t>
            </a:r>
            <a:r>
              <a:rPr lang="en-US" dirty="0"/>
              <a:t>: represents control and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Uses data flow graphs as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A CDFG has two types of nodes: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flow nodes</a:t>
            </a:r>
            <a:r>
              <a:rPr lang="en-US" dirty="0"/>
              <a:t>: encapsulates a complete data flow </a:t>
            </a:r>
            <a:r>
              <a:rPr lang="en-US" dirty="0" smtClean="0"/>
              <a:t>graph </a:t>
            </a:r>
          </a:p>
          <a:p>
            <a:pPr lvl="2"/>
            <a:r>
              <a:rPr lang="en-US" dirty="0" smtClean="0"/>
              <a:t>Write </a:t>
            </a:r>
            <a:r>
              <a:rPr lang="en-US" dirty="0"/>
              <a:t>operations in basic block form for simplicity</a:t>
            </a:r>
          </a:p>
          <a:p>
            <a:pPr lvl="2"/>
            <a:endParaRPr lang="en-US" dirty="0" smtClean="0"/>
          </a:p>
          <a:p>
            <a:pPr marL="912813" lvl="2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Decision </a:t>
            </a:r>
            <a:r>
              <a:rPr lang="en-US" dirty="0">
                <a:solidFill>
                  <a:srgbClr val="FF0000"/>
                </a:solidFill>
              </a:rPr>
              <a:t>nodes</a:t>
            </a:r>
            <a:r>
              <a:rPr lang="en-US" dirty="0"/>
              <a:t>: describe all types of control (branch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18" y="3429000"/>
            <a:ext cx="2200275" cy="80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29" y="4753961"/>
            <a:ext cx="6396847" cy="1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if (cond1) bb1();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 else bb2();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bb3();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switch (test1)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c1: bb4();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c2: bb5();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c3: bb6();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5" y="1470362"/>
            <a:ext cx="3952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CDFG: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For Loop: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Equivalent While Loop: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dirty="0" err="1"/>
              <a:t>i</a:t>
            </a:r>
            <a:r>
              <a:rPr lang="en-US" dirty="0"/>
              <a:t>=0;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while (</a:t>
            </a:r>
            <a:r>
              <a:rPr lang="en-US" dirty="0" err="1"/>
              <a:t>i</a:t>
            </a:r>
            <a:r>
              <a:rPr lang="en-US" dirty="0"/>
              <a:t>&lt;N)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 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</a:t>
            </a:r>
            <a:r>
              <a:rPr lang="en-US" smtClean="0"/>
              <a:t>++;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</a:t>
            </a:r>
            <a:r>
              <a:rPr lang="en-US" dirty="0"/>
              <a:t>}</a:t>
            </a:r>
          </a:p>
          <a:p>
            <a:pPr>
              <a:buFont typeface="Monotype Sorts" pitchFamily="2" charset="2"/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4" y="1585576"/>
            <a:ext cx="3068331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and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6" y="1700790"/>
            <a:ext cx="8029848" cy="386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358" y="5330031"/>
            <a:ext cx="29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image of the program’s bits in memory </a:t>
            </a:r>
          </a:p>
        </p:txBody>
      </p:sp>
    </p:spTree>
    <p:extLst>
      <p:ext uri="{BB962C8B-B14F-4D97-AF65-F5344CB8AC3E}">
        <p14:creationId xmlns:p14="http://schemas.microsoft.com/office/powerpoint/2010/main" val="35549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Assembly Code to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Assembly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Human-readable</a:t>
            </a:r>
            <a:endParaRPr lang="en-US" dirty="0"/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instruction format</a:t>
            </a:r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exact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Assembler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Translates </a:t>
            </a:r>
            <a:r>
              <a:rPr lang="en-US" dirty="0"/>
              <a:t>assembly code to binary representation (</a:t>
            </a:r>
            <a:r>
              <a:rPr lang="en-US" dirty="0" smtClean="0"/>
              <a:t>object code</a:t>
            </a:r>
            <a:r>
              <a:rPr lang="en-US" dirty="0"/>
              <a:t>) according to instruction formats</a:t>
            </a:r>
          </a:p>
          <a:p>
            <a:pPr lvl="1"/>
            <a:r>
              <a:rPr lang="en-US" dirty="0" smtClean="0"/>
              <a:t>Partially </a:t>
            </a:r>
            <a:r>
              <a:rPr lang="en-US" dirty="0"/>
              <a:t>translates labels into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Linker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Determines </a:t>
            </a:r>
            <a:r>
              <a:rPr lang="en-US" dirty="0"/>
              <a:t>all addresses across multiple program files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/>
              <a:t>the executable binary file</a:t>
            </a:r>
          </a:p>
        </p:txBody>
      </p:sp>
    </p:spTree>
    <p:extLst>
      <p:ext uri="{BB962C8B-B14F-4D97-AF65-F5344CB8AC3E}">
        <p14:creationId xmlns:p14="http://schemas.microsoft.com/office/powerpoint/2010/main" val="1022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</a:t>
            </a:r>
            <a:r>
              <a:rPr lang="en-US" dirty="0"/>
              <a:t>M</a:t>
            </a:r>
            <a:r>
              <a:rPr lang="en-US" dirty="0" smtClean="0"/>
              <a:t>achine (FSM) keeps </a:t>
            </a:r>
            <a:r>
              <a:rPr lang="en-US" dirty="0"/>
              <a:t>internal state as a variable, changes state based on </a:t>
            </a:r>
            <a:r>
              <a:rPr lang="en-US" dirty="0" smtClean="0"/>
              <a:t>inputs</a:t>
            </a:r>
            <a:endParaRPr lang="en-US" dirty="0"/>
          </a:p>
          <a:p>
            <a:r>
              <a:rPr lang="en-US" dirty="0" smtClean="0"/>
              <a:t>Uses: control-dominated code; reactive systems</a:t>
            </a:r>
          </a:p>
          <a:p>
            <a:r>
              <a:rPr lang="en-US" dirty="0"/>
              <a:t>FSM state diagrams can greatly reduce the chances of human </a:t>
            </a:r>
            <a:r>
              <a:rPr lang="en-US" dirty="0" smtClean="0"/>
              <a:t>error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way of describing and documenting desired behavior precisely and unambiguously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orce </a:t>
            </a:r>
            <a:r>
              <a:rPr lang="en-US" dirty="0"/>
              <a:t>you to understand your system behavior more </a:t>
            </a:r>
            <a:r>
              <a:rPr lang="en-US" dirty="0" smtClean="0"/>
              <a:t>clearly</a:t>
            </a:r>
          </a:p>
          <a:p>
            <a:pPr lvl="1"/>
            <a:r>
              <a:rPr lang="en-US" dirty="0"/>
              <a:t>Using a state machine implementation, rather than hand-coded </a:t>
            </a:r>
            <a:r>
              <a:rPr lang="en-US" dirty="0" smtClean="0"/>
              <a:t>logic</a:t>
            </a:r>
            <a:r>
              <a:rPr lang="en-US" dirty="0"/>
              <a:t>, can ensure the structure is implemented correctly</a:t>
            </a:r>
          </a:p>
        </p:txBody>
      </p:sp>
    </p:spTree>
    <p:extLst>
      <p:ext uri="{BB962C8B-B14F-4D97-AF65-F5344CB8AC3E}">
        <p14:creationId xmlns:p14="http://schemas.microsoft.com/office/powerpoint/2010/main" val="2005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 are the most important abstraction provided by </a:t>
            </a:r>
            <a:r>
              <a:rPr lang="en-US" dirty="0" smtClean="0"/>
              <a:t>the assembler</a:t>
            </a:r>
            <a:endParaRPr lang="en-US" dirty="0"/>
          </a:p>
          <a:p>
            <a:r>
              <a:rPr lang="en-US" dirty="0" smtClean="0"/>
              <a:t>Label </a:t>
            </a:r>
            <a:r>
              <a:rPr lang="en-US" dirty="0"/>
              <a:t>processing requires two passes:</a:t>
            </a:r>
          </a:p>
          <a:p>
            <a:pPr lvl="1"/>
            <a:r>
              <a:rPr lang="en-US" dirty="0"/>
              <a:t>1. Determine label addresses</a:t>
            </a:r>
          </a:p>
          <a:p>
            <a:pPr lvl="2"/>
            <a:r>
              <a:rPr lang="en-US" dirty="0" smtClean="0"/>
              <a:t>By </a:t>
            </a:r>
            <a:r>
              <a:rPr lang="en-US" dirty="0"/>
              <a:t>advancing a </a:t>
            </a:r>
            <a:r>
              <a:rPr lang="en-US" dirty="0">
                <a:solidFill>
                  <a:srgbClr val="FF0000"/>
                </a:solidFill>
              </a:rPr>
              <a:t>Program Location Counter (PLC)</a:t>
            </a:r>
          </a:p>
          <a:p>
            <a:pPr lvl="2"/>
            <a:r>
              <a:rPr lang="en-US" dirty="0" smtClean="0"/>
              <a:t>PLC </a:t>
            </a:r>
            <a:r>
              <a:rPr lang="en-US" dirty="0"/>
              <a:t>is incremented by instruction size (4 bytes in ARM)</a:t>
            </a:r>
          </a:p>
          <a:p>
            <a:pPr lvl="1"/>
            <a:r>
              <a:rPr lang="en-US" dirty="0"/>
              <a:t>2. Assemble instructions using computed label values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ORG</a:t>
            </a:r>
            <a:r>
              <a:rPr lang="en-US" dirty="0"/>
              <a:t> pseudo-op specifies the origin, i.e</a:t>
            </a:r>
            <a:r>
              <a:rPr lang="en-US" dirty="0" smtClean="0"/>
              <a:t>., </a:t>
            </a:r>
            <a:r>
              <a:rPr lang="en-US" dirty="0"/>
              <a:t>first </a:t>
            </a:r>
            <a:r>
              <a:rPr lang="en-US" dirty="0" smtClean="0"/>
              <a:t>address of the </a:t>
            </a:r>
            <a:r>
              <a:rPr lang="en-US" dirty="0"/>
              <a:t>program</a:t>
            </a:r>
          </a:p>
          <a:p>
            <a:pPr lvl="1"/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/>
              <a:t>code requires alternative mechanisms both </a:t>
            </a:r>
            <a:r>
              <a:rPr lang="en-US" dirty="0" smtClean="0"/>
              <a:t>in assembly </a:t>
            </a:r>
            <a:r>
              <a:rPr lang="en-US" dirty="0"/>
              <a:t>code and generated object code</a:t>
            </a:r>
          </a:p>
        </p:txBody>
      </p:sp>
    </p:spTree>
    <p:extLst>
      <p:ext uri="{BB962C8B-B14F-4D97-AF65-F5344CB8AC3E}">
        <p14:creationId xmlns:p14="http://schemas.microsoft.com/office/powerpoint/2010/main" val="34968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addresses, resulting from the first pass, are </a:t>
            </a:r>
            <a:r>
              <a:rPr lang="en-US" dirty="0" smtClean="0"/>
              <a:t>recorded in </a:t>
            </a:r>
            <a:r>
              <a:rPr lang="en-US" dirty="0"/>
              <a:t>a symbol table</a:t>
            </a:r>
          </a:p>
          <a:p>
            <a:r>
              <a:rPr lang="en-US" dirty="0" smtClean="0"/>
              <a:t>A </a:t>
            </a:r>
            <a:r>
              <a:rPr lang="en-US" dirty="0"/>
              <a:t>pseudo-op allows adding symbols to the table </a:t>
            </a:r>
            <a:r>
              <a:rPr lang="en-US" dirty="0" smtClean="0"/>
              <a:t>without occupying </a:t>
            </a:r>
            <a:r>
              <a:rPr lang="en-US" dirty="0"/>
              <a:t>space in program memory: EQU—does </a:t>
            </a:r>
            <a:r>
              <a:rPr lang="en-US" dirty="0" smtClean="0"/>
              <a:t>not advance PLC</a:t>
            </a:r>
          </a:p>
          <a:p>
            <a:r>
              <a:rPr lang="en-US" dirty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3771900"/>
            <a:ext cx="3048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63" y="3771900"/>
            <a:ext cx="23717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Header</a:t>
            </a:r>
          </a:p>
          <a:p>
            <a:pPr lvl="1"/>
            <a:r>
              <a:rPr lang="en-GB" dirty="0" smtClean="0"/>
              <a:t>location of main entry point (if any)</a:t>
            </a:r>
          </a:p>
          <a:p>
            <a:pPr lvl="1"/>
            <a:r>
              <a:rPr lang="en-GB" dirty="0" smtClean="0"/>
              <a:t>size </a:t>
            </a:r>
            <a:r>
              <a:rPr lang="en-GB" dirty="0"/>
              <a:t>and position of pieces of </a:t>
            </a:r>
            <a:r>
              <a:rPr lang="en-GB" dirty="0" smtClean="0"/>
              <a:t>file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Text Segment</a:t>
            </a:r>
            <a:r>
              <a:rPr lang="en-GB" sz="2000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instructions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Relocation Information</a:t>
            </a:r>
          </a:p>
          <a:p>
            <a:pPr lvl="1"/>
            <a:r>
              <a:rPr lang="en-GB" dirty="0" smtClean="0"/>
              <a:t>Instructions and data that depend on actual addresses</a:t>
            </a:r>
          </a:p>
          <a:p>
            <a:pPr lvl="1"/>
            <a:r>
              <a:rPr lang="en-GB" dirty="0" smtClean="0"/>
              <a:t>Linker patches these bits after relocating segments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Symbol Table</a:t>
            </a:r>
          </a:p>
          <a:p>
            <a:pPr lvl="1"/>
            <a:r>
              <a:rPr lang="en-GB" dirty="0"/>
              <a:t>External (exported) references</a:t>
            </a:r>
          </a:p>
          <a:p>
            <a:pPr lvl="1"/>
            <a:r>
              <a:rPr lang="en-GB" dirty="0"/>
              <a:t>Unresolved (imported) references</a:t>
            </a:r>
          </a:p>
        </p:txBody>
      </p:sp>
    </p:spTree>
    <p:extLst>
      <p:ext uri="{BB962C8B-B14F-4D97-AF65-F5344CB8AC3E}">
        <p14:creationId xmlns:p14="http://schemas.microsoft.com/office/powerpoint/2010/main" val="10301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COFF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Common Object File Format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ELF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Executable and Linking Format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Portable Executable</a:t>
            </a:r>
          </a:p>
          <a:p>
            <a:endParaRPr lang="en-US" dirty="0"/>
          </a:p>
          <a:p>
            <a:r>
              <a:rPr lang="en-US" dirty="0"/>
              <a:t>All support both executable and object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several object modules into a single executable module</a:t>
            </a:r>
          </a:p>
          <a:p>
            <a:r>
              <a:rPr lang="en-US" dirty="0" smtClean="0"/>
              <a:t>Allows programs to be divided into multiple files</a:t>
            </a:r>
          </a:p>
          <a:p>
            <a:r>
              <a:rPr lang="en-US" dirty="0" smtClean="0"/>
              <a:t>Allows using pre-assembled libraries</a:t>
            </a:r>
          </a:p>
          <a:p>
            <a:r>
              <a:rPr lang="en-US" dirty="0" smtClean="0"/>
              <a:t>Puts </a:t>
            </a:r>
            <a:r>
              <a:rPr lang="en-US" dirty="0"/>
              <a:t>modules in order</a:t>
            </a:r>
          </a:p>
          <a:p>
            <a:r>
              <a:rPr lang="en-US" dirty="0" smtClean="0"/>
              <a:t>Modifies object code to make the necessary links between files</a:t>
            </a:r>
          </a:p>
          <a:p>
            <a:r>
              <a:rPr lang="en-GB" dirty="0" smtClean="0"/>
              <a:t>Relocate each object’s text and data segments</a:t>
            </a:r>
          </a:p>
          <a:p>
            <a:r>
              <a:rPr lang="en-GB" dirty="0" smtClean="0"/>
              <a:t>Resolve as-yet-unresolved symbols</a:t>
            </a:r>
          </a:p>
          <a:p>
            <a:r>
              <a:rPr lang="en-GB" dirty="0" smtClean="0"/>
              <a:t>Record top-level entry point in executable 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proceeds in two phases:</a:t>
            </a:r>
          </a:p>
          <a:p>
            <a:pPr lvl="1"/>
            <a:r>
              <a:rPr lang="en-US" dirty="0"/>
              <a:t>1. Determine the first address in each object file, based on: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order in which the files are to be loaded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size of each object file</a:t>
            </a:r>
          </a:p>
          <a:p>
            <a:pPr lvl="1"/>
            <a:r>
              <a:rPr lang="en-US" dirty="0"/>
              <a:t>2. Merge symbol tables, and update relative addresses </a:t>
            </a:r>
            <a:r>
              <a:rPr lang="en-US" dirty="0" smtClean="0"/>
              <a:t>in object </a:t>
            </a:r>
            <a:r>
              <a:rPr lang="en-US" dirty="0"/>
              <a:t>files</a:t>
            </a:r>
          </a:p>
          <a:p>
            <a:r>
              <a:rPr lang="en-US" dirty="0" smtClean="0"/>
              <a:t>The </a:t>
            </a:r>
            <a:r>
              <a:rPr lang="en-US" dirty="0"/>
              <a:t>assembler must identify label references in object files</a:t>
            </a:r>
          </a:p>
          <a:p>
            <a:r>
              <a:rPr lang="en-US" dirty="0"/>
              <a:t>Both absolute and relative addressing are important </a:t>
            </a:r>
            <a:r>
              <a:rPr lang="en-US" dirty="0" smtClean="0"/>
              <a:t>in embedded systems</a:t>
            </a:r>
            <a:endParaRPr lang="en-US" dirty="0"/>
          </a:p>
          <a:p>
            <a:r>
              <a:rPr lang="en-US" dirty="0" smtClean="0"/>
              <a:t>Interrupts </a:t>
            </a:r>
            <a:r>
              <a:rPr lang="en-US" dirty="0"/>
              <a:t>and I/O registers require absolute </a:t>
            </a:r>
            <a:r>
              <a:rPr lang="en-US" dirty="0" smtClean="0"/>
              <a:t>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599" cy="47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066800"/>
            <a:ext cx="5242237" cy="52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Disassembly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47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Symbols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4"/>
            <a:ext cx="8229599" cy="48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buzzer if a person sits in a seat and does not fasten the seat belt within a fixed amount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Inputs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Seat sensor</a:t>
            </a:r>
            <a:r>
              <a:rPr lang="en-US" dirty="0" smtClean="0"/>
              <a:t>: to know when a person has sat down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Seat belt sensor</a:t>
            </a:r>
            <a:r>
              <a:rPr lang="en-US" dirty="0" smtClean="0"/>
              <a:t>: to know when the belt is fastened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Timer</a:t>
            </a:r>
            <a:r>
              <a:rPr lang="en-US" dirty="0" smtClean="0"/>
              <a:t>: to know when the fixed interval has elapsed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the buzzer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5393"/>
            <a:ext cx="8229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Loader </a:t>
            </a:r>
            <a:r>
              <a:rPr lang="en-GB" dirty="0"/>
              <a:t>reads executable from disk into memory</a:t>
            </a:r>
          </a:p>
          <a:p>
            <a:pPr lvl="1"/>
            <a:r>
              <a:rPr lang="en-GB" dirty="0"/>
              <a:t>Initializes registers, stack, arguments to first function</a:t>
            </a:r>
          </a:p>
          <a:p>
            <a:pPr lvl="1"/>
            <a:r>
              <a:rPr lang="en-GB" dirty="0"/>
              <a:t>Jumps to entry-point</a:t>
            </a:r>
          </a:p>
          <a:p>
            <a:r>
              <a:rPr lang="en-GB" dirty="0"/>
              <a:t>Part of the Operating System (OS)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Link </a:t>
            </a:r>
            <a:r>
              <a:rPr lang="en-US" dirty="0"/>
              <a:t>a separate copy of the code to every executable </a:t>
            </a:r>
            <a:r>
              <a:rPr lang="en-US" dirty="0" smtClean="0"/>
              <a:t>program</a:t>
            </a:r>
          </a:p>
          <a:p>
            <a:pPr lvl="1"/>
            <a:r>
              <a:rPr lang="en-GB" dirty="0"/>
              <a:t>Big executable files (all/most of needed libraries inside)</a:t>
            </a:r>
          </a:p>
          <a:p>
            <a:pPr lvl="1"/>
            <a:r>
              <a:rPr lang="en-GB" dirty="0"/>
              <a:t>Don’t benefit from updates to library</a:t>
            </a:r>
          </a:p>
          <a:p>
            <a:pPr lvl="1"/>
            <a:r>
              <a:rPr lang="en-GB" dirty="0"/>
              <a:t>No load-time </a:t>
            </a:r>
            <a:r>
              <a:rPr lang="en-GB" dirty="0" smtClean="0"/>
              <a:t>linking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</a:t>
            </a:r>
            <a:r>
              <a:rPr lang="en-US" dirty="0"/>
              <a:t>Link a single copy of the code to all programs dynamically </a:t>
            </a:r>
            <a:r>
              <a:rPr lang="en-US" dirty="0" smtClean="0"/>
              <a:t>at the </a:t>
            </a:r>
            <a:r>
              <a:rPr lang="en-US" dirty="0"/>
              <a:t>start of program </a:t>
            </a:r>
            <a:r>
              <a:rPr lang="en-US" dirty="0" smtClean="0"/>
              <a:t>execution</a:t>
            </a:r>
          </a:p>
          <a:p>
            <a:pPr lvl="1"/>
            <a:r>
              <a:rPr lang="en-GB" dirty="0" smtClean="0"/>
              <a:t>Small </a:t>
            </a:r>
            <a:r>
              <a:rPr lang="en-GB" dirty="0"/>
              <a:t>executable files (just point to shared library) </a:t>
            </a:r>
            <a:endParaRPr lang="en-GB" dirty="0" smtClean="0"/>
          </a:p>
          <a:p>
            <a:pPr lvl="1"/>
            <a:r>
              <a:rPr lang="en-GB" dirty="0"/>
              <a:t>Library update benefits all programs that use it</a:t>
            </a:r>
          </a:p>
          <a:p>
            <a:pPr lvl="1"/>
            <a:r>
              <a:rPr lang="en-GB" dirty="0" smtClean="0"/>
              <a:t>Load-time </a:t>
            </a:r>
            <a:r>
              <a:rPr lang="en-GB" dirty="0"/>
              <a:t>cost to do final linking</a:t>
            </a:r>
          </a:p>
          <a:p>
            <a:pPr lvl="2"/>
            <a:r>
              <a:rPr lang="en-GB" dirty="0"/>
              <a:t>But </a:t>
            </a:r>
            <a:r>
              <a:rPr lang="en-GB" dirty="0" err="1"/>
              <a:t>dll</a:t>
            </a:r>
            <a:r>
              <a:rPr lang="en-GB" dirty="0"/>
              <a:t> code is probably already in memory</a:t>
            </a:r>
          </a:p>
          <a:p>
            <a:pPr lvl="2"/>
            <a:r>
              <a:rPr lang="en-GB" dirty="0"/>
              <a:t>And can do the linking incrementally, on-demand</a:t>
            </a:r>
          </a:p>
        </p:txBody>
      </p:sp>
    </p:spTree>
    <p:extLst>
      <p:ext uri="{BB962C8B-B14F-4D97-AF65-F5344CB8AC3E}">
        <p14:creationId xmlns:p14="http://schemas.microsoft.com/office/powerpoint/2010/main" val="3774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599" cy="5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Considerations: Memory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controls where object code is placed in </a:t>
            </a:r>
            <a:r>
              <a:rPr lang="en-US" dirty="0" smtClean="0"/>
              <a:t>memory</a:t>
            </a:r>
          </a:p>
          <a:p>
            <a:r>
              <a:rPr lang="en-US" dirty="0"/>
              <a:t>We may need to control the placement of several types of data: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Interrupt vectors </a:t>
            </a:r>
            <a:r>
              <a:rPr lang="en-US" dirty="0"/>
              <a:t>and other information for I/O devices must be placed in specific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Memory management tables </a:t>
            </a:r>
            <a:r>
              <a:rPr lang="en-US" dirty="0"/>
              <a:t>must be set up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 variables </a:t>
            </a:r>
            <a:r>
              <a:rPr lang="en-US" dirty="0"/>
              <a:t>used for communication between processes must be put in locations that are accessible to all the users of that data </a:t>
            </a:r>
          </a:p>
        </p:txBody>
      </p:sp>
    </p:spTree>
    <p:extLst>
      <p:ext uri="{BB962C8B-B14F-4D97-AF65-F5344CB8AC3E}">
        <p14:creationId xmlns:p14="http://schemas.microsoft.com/office/powerpoint/2010/main" val="33083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Considerations: </a:t>
            </a:r>
            <a:r>
              <a:rPr lang="en-US" dirty="0" smtClean="0"/>
              <a:t>Reentrant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programs should be designed to be </a:t>
            </a:r>
            <a:r>
              <a:rPr lang="en-US" dirty="0">
                <a:solidFill>
                  <a:srgbClr val="FF0000"/>
                </a:solidFill>
              </a:rPr>
              <a:t>reentrant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program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reentrant</a:t>
            </a:r>
            <a:r>
              <a:rPr lang="en-US" dirty="0"/>
              <a:t> if can be interrupted by another call to the function without changing the results of either call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117" y="3256179"/>
            <a:ext cx="404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Non-Reentrant Program: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 = 1;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foo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foo + 1;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1572" y="3257529"/>
            <a:ext cx="4205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Reentrant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 = 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foo) {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foo+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Compilation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compiler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writing </a:t>
            </a:r>
            <a:r>
              <a:rPr lang="en-US" dirty="0"/>
              <a:t>high-level </a:t>
            </a:r>
            <a:r>
              <a:rPr lang="en-US" dirty="0" smtClean="0"/>
              <a:t>code that </a:t>
            </a:r>
            <a:r>
              <a:rPr lang="en-US" dirty="0"/>
              <a:t>results in efficient compiler-generated assembly </a:t>
            </a:r>
            <a:r>
              <a:rPr lang="en-US" dirty="0" smtClean="0"/>
              <a:t>code</a:t>
            </a:r>
          </a:p>
          <a:p>
            <a:r>
              <a:rPr lang="en-US" dirty="0"/>
              <a:t>Sometimes, you must write your own assembly </a:t>
            </a:r>
            <a:r>
              <a:rPr lang="en-US" dirty="0" smtClean="0"/>
              <a:t>code to meet performance goals</a:t>
            </a:r>
          </a:p>
          <a:p>
            <a:r>
              <a:rPr lang="en-US" dirty="0"/>
              <a:t>Compilation = translation +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/>
              <a:t>High-level language code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assembly code</a:t>
            </a:r>
            <a:endParaRPr lang="en-US" dirty="0" smtClean="0"/>
          </a:p>
          <a:p>
            <a:r>
              <a:rPr lang="en-US" dirty="0"/>
              <a:t>Compiler determines quality of code:</a:t>
            </a:r>
          </a:p>
          <a:p>
            <a:pPr lvl="1"/>
            <a:r>
              <a:rPr lang="en-US" dirty="0"/>
              <a:t>use of CPU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memory access </a:t>
            </a:r>
            <a:r>
              <a:rPr lang="en-US" dirty="0" smtClean="0"/>
              <a:t>scheduling</a:t>
            </a:r>
            <a:endParaRPr lang="en-US" dirty="0"/>
          </a:p>
          <a:p>
            <a:pPr lvl="1"/>
            <a:r>
              <a:rPr lang="en-US" dirty="0"/>
              <a:t>code </a:t>
            </a:r>
            <a:r>
              <a:rPr lang="en-US" dirty="0" smtClean="0"/>
              <a:t>size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Compilation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21298" cy="5143500"/>
          </a:xfrm>
        </p:spPr>
        <p:txBody>
          <a:bodyPr/>
          <a:lstStyle/>
          <a:p>
            <a:r>
              <a:rPr lang="en-US" dirty="0"/>
              <a:t>Parsing, symbol table, semantic analysis</a:t>
            </a:r>
          </a:p>
          <a:p>
            <a:pPr lvl="1"/>
            <a:r>
              <a:rPr lang="en-US" dirty="0" smtClean="0"/>
              <a:t>Syntax </a:t>
            </a:r>
            <a:r>
              <a:rPr lang="en-US" dirty="0"/>
              <a:t>checking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syntax tree</a:t>
            </a:r>
          </a:p>
          <a:p>
            <a:r>
              <a:rPr lang="en-US" dirty="0" smtClean="0"/>
              <a:t>Machine-independent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Arithmetic </a:t>
            </a:r>
            <a:r>
              <a:rPr lang="en-US" dirty="0"/>
              <a:t>simplification</a:t>
            </a:r>
          </a:p>
          <a:p>
            <a:r>
              <a:rPr lang="en-US" dirty="0" smtClean="0"/>
              <a:t>Instruction-level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assembly or intermediate code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code, e.g. address reuse in x[</a:t>
            </a:r>
            <a:r>
              <a:rPr lang="en-US" dirty="0" err="1"/>
              <a:t>i</a:t>
            </a:r>
            <a:r>
              <a:rPr lang="en-US" dirty="0"/>
              <a:t>] = c * x[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67" y="1527969"/>
            <a:ext cx="342534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Translation </a:t>
            </a:r>
            <a:r>
              <a:rPr lang="en-US" dirty="0"/>
              <a:t>and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translated into intermediate form such as </a:t>
            </a:r>
            <a:r>
              <a:rPr lang="en-US" dirty="0" smtClean="0"/>
              <a:t>CDFG</a:t>
            </a:r>
            <a:endParaRPr lang="en-US" dirty="0"/>
          </a:p>
          <a:p>
            <a:r>
              <a:rPr lang="en-US" dirty="0"/>
              <a:t>CDFG is </a:t>
            </a:r>
            <a:r>
              <a:rPr lang="en-US" dirty="0" smtClean="0"/>
              <a:t>transformed/optimized</a:t>
            </a:r>
            <a:endParaRPr lang="en-US" dirty="0"/>
          </a:p>
          <a:p>
            <a:r>
              <a:rPr lang="en-US" dirty="0"/>
              <a:t>CDFG is translated into instructions with optimization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dirty="0"/>
              <a:t>Instructions are further </a:t>
            </a:r>
            <a:r>
              <a:rPr lang="en-US" dirty="0" smtClean="0"/>
              <a:t>optimized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Compilation: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Expression: </a:t>
            </a:r>
            <a:r>
              <a:rPr lang="en-US" dirty="0">
                <a:solidFill>
                  <a:srgbClr val="FF0000"/>
                </a:solidFill>
              </a:rPr>
              <a:t>x=a*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+ 5*(c-d)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2161646"/>
            <a:ext cx="2419494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02" y="2161646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293" y="5760206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Order Traversal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592" y="1388985"/>
            <a:ext cx="166917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r2,[r4]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MUL </a:t>
            </a:r>
            <a:r>
              <a:rPr lang="en-US" sz="2000" dirty="0" smtClean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r4,c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r4,d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r5,[r4]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SUB </a:t>
            </a:r>
            <a:r>
              <a:rPr lang="en-US" sz="2000" dirty="0" smtClean="0">
                <a:solidFill>
                  <a:srgbClr val="0070C0"/>
                </a:solidFill>
              </a:rPr>
              <a:t>r6,r4,r5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MUL r7,r6,#5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ADD </a:t>
            </a:r>
            <a:r>
              <a:rPr lang="en-US" sz="2000" dirty="0" smtClean="0">
                <a:solidFill>
                  <a:srgbClr val="0070C0"/>
                </a:solidFill>
              </a:rPr>
              <a:t>r8,r7,r3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r1,x 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STR r8,[r1]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7376" y="575941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08" y="1355148"/>
            <a:ext cx="6266752" cy="45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Expressions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1873611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9179" y="1873611"/>
            <a:ext cx="30043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#−16]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#−20]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mul r1, r3, r2 ; multiply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#−24]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#−28]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rsb r2, r3, r2 ; subtract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mov r3, r3, asl #2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r3, r2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r1, r3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str r3, [fp, #−32] ; assign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179" y="5618066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</a:t>
            </a:r>
            <a:r>
              <a:rPr lang="en-US" dirty="0" smtClean="0"/>
              <a:t>: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if (</a:t>
            </a:r>
            <a:r>
              <a:rPr lang="en-US" dirty="0" err="1">
                <a:solidFill>
                  <a:srgbClr val="FF0000"/>
                </a:solidFill>
              </a:rPr>
              <a:t>a+b</a:t>
            </a:r>
            <a:r>
              <a:rPr lang="en-US" dirty="0">
                <a:solidFill>
                  <a:srgbClr val="FF0000"/>
                </a:solidFill>
              </a:rPr>
              <a:t> &gt; 0)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5;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else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7;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34" y="1146574"/>
            <a:ext cx="302426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92" y="3661174"/>
            <a:ext cx="3686848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1648" y="1239934"/>
            <a:ext cx="17940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r5,a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r1,[r5]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r2,b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ADDS </a:t>
            </a:r>
            <a:r>
              <a:rPr lang="en-US" sz="2000" dirty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BLE label3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r3,#5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B </a:t>
            </a: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US" sz="2000" dirty="0" smtClean="0">
                <a:solidFill>
                  <a:srgbClr val="0070C0"/>
                </a:solidFill>
              </a:rPr>
              <a:t>abel3: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r3,#7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r>
              <a:rPr lang="en-US" sz="2000" dirty="0" smtClean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6961" y="593304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: Control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931218"/>
            <a:ext cx="3686848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700790"/>
            <a:ext cx="44662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#-16]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#-20]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add r3, r2, r3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cmp</a:t>
            </a:r>
            <a:r>
              <a:rPr lang="en-US" sz="2000" dirty="0">
                <a:solidFill>
                  <a:srgbClr val="0070C0"/>
                </a:solidFill>
              </a:rPr>
              <a:t> r3, #0 ; test the branch condition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ble</a:t>
            </a:r>
            <a:r>
              <a:rPr lang="en-US" sz="2000" dirty="0">
                <a:solidFill>
                  <a:srgbClr val="0070C0"/>
                </a:solidFill>
              </a:rPr>
              <a:t> .L3 ; branch to false block if &lt;=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#5 ; true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b .L4 ; go to end of if statement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.L3: ; false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#7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758494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Compilation: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863690" cy="5143500"/>
          </a:xfrm>
        </p:spPr>
        <p:txBody>
          <a:bodyPr/>
          <a:lstStyle/>
          <a:p>
            <a:r>
              <a:rPr lang="en-US" dirty="0"/>
              <a:t>Need code to:</a:t>
            </a:r>
          </a:p>
          <a:p>
            <a:pPr lvl="1"/>
            <a:r>
              <a:rPr lang="en-US" dirty="0"/>
              <a:t>call and </a:t>
            </a:r>
            <a:r>
              <a:rPr lang="en-US" dirty="0" smtClean="0"/>
              <a:t>return</a:t>
            </a:r>
            <a:endParaRPr lang="en-US" dirty="0"/>
          </a:p>
          <a:p>
            <a:pPr lvl="1"/>
            <a:r>
              <a:rPr lang="en-US" dirty="0"/>
              <a:t>pass parameters and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/>
              <a:t>Parameters and returns are passed on </a:t>
            </a:r>
            <a:r>
              <a:rPr lang="en-US" dirty="0" smtClean="0"/>
              <a:t>stack</a:t>
            </a:r>
            <a:endParaRPr lang="en-US" dirty="0"/>
          </a:p>
          <a:p>
            <a:pPr lvl="1"/>
            <a:r>
              <a:rPr lang="en-US" dirty="0"/>
              <a:t>Procedures with few parameters may use </a:t>
            </a:r>
            <a:r>
              <a:rPr lang="en-US" dirty="0" smtClean="0"/>
              <a:t>registers</a:t>
            </a:r>
            <a:endParaRPr lang="en-US" dirty="0"/>
          </a:p>
          <a:p>
            <a:r>
              <a:rPr lang="en-US" dirty="0"/>
              <a:t>Local variables are stored in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95" y="1700789"/>
            <a:ext cx="3538730" cy="374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75" y="546352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Procedure Stack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smtClean="0"/>
              <a:t>Procedure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APCS (ARM Procedure Call Standard):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r0-r3</a:t>
            </a:r>
            <a:r>
              <a:rPr lang="en-US" dirty="0"/>
              <a:t> pass parameters into procedure. Extra parameters are put on stack </a:t>
            </a:r>
            <a:r>
              <a:rPr lang="en-US" dirty="0" smtClean="0"/>
              <a:t>frame; </a:t>
            </a:r>
            <a:r>
              <a:rPr lang="en-US" dirty="0" smtClean="0">
                <a:solidFill>
                  <a:srgbClr val="FF0000"/>
                </a:solidFill>
              </a:rPr>
              <a:t>r0</a:t>
            </a:r>
            <a:r>
              <a:rPr lang="en-US" dirty="0" smtClean="0"/>
              <a:t> </a:t>
            </a:r>
            <a:r>
              <a:rPr lang="en-US" dirty="0"/>
              <a:t>holds return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r11</a:t>
            </a:r>
            <a:r>
              <a:rPr lang="en-US" dirty="0" smtClean="0"/>
              <a:t> </a:t>
            </a:r>
            <a:r>
              <a:rPr lang="en-US" dirty="0"/>
              <a:t>is frame pointer, </a:t>
            </a:r>
            <a:r>
              <a:rPr lang="en-US" dirty="0">
                <a:solidFill>
                  <a:srgbClr val="FF0000"/>
                </a:solidFill>
              </a:rPr>
              <a:t>r13</a:t>
            </a:r>
            <a:r>
              <a:rPr lang="en-US" dirty="0"/>
              <a:t> is stack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GCC-generated assembly for: </a:t>
            </a:r>
            <a:r>
              <a:rPr lang="en-US" dirty="0" smtClean="0">
                <a:solidFill>
                  <a:srgbClr val="FF0000"/>
                </a:solidFill>
              </a:rPr>
              <a:t>y = p1(a, b, c, d, e);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882" y="3389421"/>
            <a:ext cx="51139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ldr r3,[fp,#-32] ; get 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r3,[sp,#0] ; put e in p1()'s stack frame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r0,[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,#-16] ; get a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r1,[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,#-20] ; get b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,#-24] ; get c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#-28] ; put d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</a:t>
            </a:r>
            <a:r>
              <a:rPr lang="en-US" sz="2000" dirty="0">
                <a:solidFill>
                  <a:srgbClr val="0070C0"/>
                </a:solidFill>
              </a:rPr>
              <a:t> p1 ; call p1()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r0 ; move return value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#-36] ; store into y in stack frame </a:t>
            </a:r>
          </a:p>
        </p:txBody>
      </p:sp>
    </p:spTree>
    <p:extLst>
      <p:ext uri="{BB962C8B-B14F-4D97-AF65-F5344CB8AC3E}">
        <p14:creationId xmlns:p14="http://schemas.microsoft.com/office/powerpoint/2010/main" val="406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</a:t>
            </a: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data structures use different data </a:t>
            </a:r>
            <a:r>
              <a:rPr lang="en-US" dirty="0" smtClean="0"/>
              <a:t>layouts</a:t>
            </a:r>
            <a:endParaRPr lang="en-US" dirty="0"/>
          </a:p>
          <a:p>
            <a:r>
              <a:rPr lang="en-US" dirty="0"/>
              <a:t>Some offsets into data structure can be computed at compile time, others must be computed at run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One-dimensional </a:t>
            </a:r>
            <a:r>
              <a:rPr lang="en-US" dirty="0" smtClean="0">
                <a:solidFill>
                  <a:srgbClr val="FF0000"/>
                </a:solidFill>
              </a:rPr>
              <a:t>arrays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 array name points to 0th element</a:t>
            </a:r>
            <a:endParaRPr lang="en-US" dirty="0" smtClean="0"/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 = *(a +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Assembly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/>
              <a:t>(&lt;type-of-a&gt;)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22" y="2968144"/>
            <a:ext cx="311077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2-Dimensional Array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][j] = a[</a:t>
            </a:r>
            <a:r>
              <a:rPr lang="en-US" dirty="0" err="1"/>
              <a:t>i</a:t>
            </a:r>
            <a:r>
              <a:rPr lang="en-US" dirty="0"/>
              <a:t>*M + j]</a:t>
            </a:r>
          </a:p>
          <a:p>
            <a:pPr lvl="1"/>
            <a:r>
              <a:rPr lang="en-US" dirty="0" smtClean="0"/>
              <a:t>Row-major vs. column-major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Fields within structures are static </a:t>
            </a:r>
            <a:r>
              <a:rPr lang="en-US" dirty="0" smtClean="0"/>
              <a:t>offsets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0" y="1380894"/>
            <a:ext cx="3365909" cy="239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009" y="106711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Row-major layout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55846" y="3832249"/>
            <a:ext cx="31021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{</a:t>
            </a:r>
          </a:p>
          <a:p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field1;</a:t>
            </a:r>
          </a:p>
          <a:p>
            <a:r>
              <a:rPr lang="en-US" dirty="0">
                <a:solidFill>
                  <a:srgbClr val="0070C0"/>
                </a:solidFill>
              </a:rPr>
              <a:t>   char field2;</a:t>
            </a:r>
          </a:p>
          <a:p>
            <a:r>
              <a:rPr lang="en-US" dirty="0">
                <a:solidFill>
                  <a:srgbClr val="0070C0"/>
                </a:solidFill>
              </a:rPr>
              <a:t>}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 a, *</a:t>
            </a:r>
            <a:r>
              <a:rPr lang="en-US" dirty="0" err="1">
                <a:solidFill>
                  <a:srgbClr val="0070C0"/>
                </a:solidFill>
              </a:rPr>
              <a:t>aptr</a:t>
            </a:r>
            <a:r>
              <a:rPr lang="en-US" dirty="0">
                <a:solidFill>
                  <a:srgbClr val="0070C0"/>
                </a:solidFill>
              </a:rPr>
              <a:t> = &amp;a;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84" y="3832249"/>
            <a:ext cx="3629241" cy="23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</a:t>
            </a:r>
            <a:r>
              <a:rPr lang="en-US" dirty="0"/>
              <a:t>Expression </a:t>
            </a:r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Constant folding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8+1 = </a:t>
            </a:r>
            <a:r>
              <a:rPr lang="en-US" dirty="0" smtClean="0"/>
              <a:t>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propagation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Algebraic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a*b + a*c = a*(</a:t>
            </a:r>
            <a:r>
              <a:rPr lang="en-US" dirty="0" err="1"/>
              <a:t>b+c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Strength reduction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a*2 = a&lt;&lt;1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737716"/>
            <a:ext cx="5267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Dead Code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</a:p>
          <a:p>
            <a:pPr lvl="1"/>
            <a:r>
              <a:rPr lang="en-US" dirty="0"/>
              <a:t>Unreachable code. Can never be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/>
              <a:t>Can be present either intentionally, or by </a:t>
            </a:r>
            <a:r>
              <a:rPr lang="en-US" dirty="0" smtClean="0"/>
              <a:t>mistake</a:t>
            </a:r>
          </a:p>
          <a:p>
            <a:pPr lvl="1"/>
            <a:r>
              <a:rPr lang="en-US" dirty="0"/>
              <a:t>Identified by reachability </a:t>
            </a:r>
            <a:r>
              <a:rPr lang="en-US" dirty="0" smtClean="0"/>
              <a:t>analysis</a:t>
            </a:r>
          </a:p>
          <a:p>
            <a:r>
              <a:rPr lang="en-US" dirty="0">
                <a:solidFill>
                  <a:srgbClr val="FF0000"/>
                </a:solidFill>
              </a:rPr>
              <a:t>Dead Code </a:t>
            </a:r>
            <a:r>
              <a:rPr lang="en-US" dirty="0" smtClean="0">
                <a:solidFill>
                  <a:srgbClr val="FF0000"/>
                </a:solidFill>
              </a:rPr>
              <a:t>Elimination</a:t>
            </a:r>
          </a:p>
          <a:p>
            <a:pPr lvl="1"/>
            <a:r>
              <a:rPr lang="en-US" dirty="0"/>
              <a:t>Analyzing code for reachability, and trimming away dead </a:t>
            </a:r>
            <a:r>
              <a:rPr lang="en-US" dirty="0" smtClean="0"/>
              <a:t>code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/>
              <a:t>variables assigned but never read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3" y="4350712"/>
            <a:ext cx="531495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43" y="5475768"/>
            <a:ext cx="5276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</a:t>
            </a:r>
            <a:r>
              <a:rPr lang="en-US" dirty="0" smtClean="0"/>
              <a:t>: </a:t>
            </a:r>
            <a:r>
              <a:rPr lang="en-US" dirty="0"/>
              <a:t>Procedure </a:t>
            </a:r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procedure linkage </a:t>
            </a:r>
            <a:r>
              <a:rPr lang="en-US" dirty="0" smtClean="0"/>
              <a:t>overhead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foo(</a:t>
            </a:r>
            <a:r>
              <a:rPr lang="en-US" dirty="0" err="1"/>
              <a:t>a,b,c</a:t>
            </a:r>
            <a:r>
              <a:rPr lang="en-US" dirty="0"/>
              <a:t>) { return a + b - c;}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z </a:t>
            </a:r>
            <a:r>
              <a:rPr lang="en-US" dirty="0"/>
              <a:t>= foo(</a:t>
            </a:r>
            <a:r>
              <a:rPr lang="en-US" dirty="0" err="1"/>
              <a:t>w,x,y</a:t>
            </a:r>
            <a:r>
              <a:rPr lang="en-US" dirty="0"/>
              <a:t>);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>
              <a:latin typeface="Wingding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	</a:t>
            </a:r>
            <a:r>
              <a:rPr lang="en-US" dirty="0" smtClean="0"/>
              <a:t>z </a:t>
            </a:r>
            <a:r>
              <a:rPr lang="en-US" dirty="0"/>
              <a:t>= w + x </a:t>
            </a:r>
            <a:r>
              <a:rPr lang="en-US" dirty="0" smtClean="0"/>
              <a:t>- </a:t>
            </a:r>
            <a:r>
              <a:rPr lang="en-US" dirty="0"/>
              <a:t>y;</a:t>
            </a:r>
            <a:endParaRPr lang="en-US" dirty="0">
              <a:latin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 Belt </a:t>
            </a:r>
            <a:r>
              <a:rPr lang="en-US" dirty="0" smtClean="0"/>
              <a:t>Controller: 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OFF; </a:t>
            </a:r>
            <a:endParaRPr lang="en-US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switch(state) {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(seat)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TRUE;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(belt) 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BELTED;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seat)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IDLE;}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(timer)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{state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BUZZER;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(!belt)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(belt) {state = BELTED;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if (!seat) { state = IDLE;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loop </a:t>
            </a:r>
            <a:r>
              <a:rPr lang="en-US" dirty="0" smtClean="0"/>
              <a:t>overhead</a:t>
            </a:r>
            <a:endParaRPr lang="en-US" dirty="0"/>
          </a:p>
          <a:p>
            <a:pPr lvl="1"/>
            <a:r>
              <a:rPr lang="en-US" dirty="0"/>
              <a:t>increase opportunities for </a:t>
            </a:r>
            <a:r>
              <a:rPr lang="en-US" dirty="0" smtClean="0"/>
              <a:t>pipelining</a:t>
            </a:r>
            <a:endParaRPr lang="en-US" dirty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memory system </a:t>
            </a:r>
            <a:r>
              <a:rPr lang="en-US" dirty="0" smtClean="0"/>
              <a:t>performance</a:t>
            </a:r>
          </a:p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unrolling</a:t>
            </a:r>
          </a:p>
          <a:p>
            <a:pPr lvl="1"/>
            <a:r>
              <a:rPr lang="en-US" dirty="0"/>
              <a:t>Reduces loop overhead, enables some other </a:t>
            </a:r>
            <a:r>
              <a:rPr lang="en-US" dirty="0" smtClean="0"/>
              <a:t>optimizations</a:t>
            </a:r>
          </a:p>
          <a:p>
            <a:pPr marL="461963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435" y="4120284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&lt;4;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];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789" y="4120284"/>
            <a:ext cx="3749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&lt;2;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*2];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*2+1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596" y="4069829"/>
            <a:ext cx="2050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a[0] = b[0] * c[0];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a[1] = b[1] * c[1];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a[2] = b[2] * c[2];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a[3] = b[3] * c[3];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1397" y="548122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Unrolled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105" y="551992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Partially Unrolled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fusion </a:t>
            </a:r>
            <a:r>
              <a:rPr lang="en-US" dirty="0"/>
              <a:t>combines two loops into </a:t>
            </a:r>
            <a:r>
              <a:rPr lang="en-US" dirty="0" smtClean="0"/>
              <a:t>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Loop distribution </a:t>
            </a:r>
            <a:r>
              <a:rPr lang="en-US" dirty="0"/>
              <a:t>breaks one loop into </a:t>
            </a:r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Allows parallel execution of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708" y="1816004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(j=0; j&lt;N; j++) w[j] = c[j] * d[j];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708" y="3083358"/>
            <a:ext cx="3688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 w[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d[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3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Loop tiling </a:t>
            </a:r>
            <a:r>
              <a:rPr lang="en-US" dirty="0" smtClean="0"/>
              <a:t>breaks </a:t>
            </a:r>
            <a:r>
              <a:rPr lang="en-US" dirty="0"/>
              <a:t>a loop into a set of nested </a:t>
            </a:r>
            <a:r>
              <a:rPr lang="en-US" dirty="0" smtClean="0"/>
              <a:t>loops</a:t>
            </a:r>
          </a:p>
          <a:p>
            <a:r>
              <a:rPr lang="en-US" dirty="0"/>
              <a:t>Objective: Enhance cache reuse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797" y="2449681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for (j = 0; j &lt; N; j++)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][j] += b[j][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784" y="2449681"/>
            <a:ext cx="3898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 += 4)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for </a:t>
            </a:r>
            <a:r>
              <a:rPr lang="en-US" sz="2400" dirty="0">
                <a:solidFill>
                  <a:srgbClr val="0070C0"/>
                </a:solidFill>
              </a:rPr>
              <a:t>(j = 0; j &lt; N; j +=4)</a:t>
            </a:r>
          </a:p>
          <a:p>
            <a:r>
              <a:rPr lang="nn-NO" sz="2400" dirty="0" smtClean="0">
                <a:solidFill>
                  <a:srgbClr val="0070C0"/>
                </a:solidFill>
              </a:rPr>
              <a:t>      for </a:t>
            </a:r>
            <a:r>
              <a:rPr lang="nn-NO" sz="2400" dirty="0">
                <a:solidFill>
                  <a:srgbClr val="0070C0"/>
                </a:solidFill>
              </a:rPr>
              <a:t>(ii = i; ii &lt; i+4; ii++)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for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= j;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&lt; j+4;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a[ii</a:t>
            </a:r>
            <a:r>
              <a:rPr lang="en-US" sz="2400" dirty="0">
                <a:solidFill>
                  <a:srgbClr val="0070C0"/>
                </a:solidFill>
              </a:rPr>
              <a:t>][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] += b[</a:t>
            </a:r>
            <a:r>
              <a:rPr lang="en-US" sz="2400" dirty="0" err="1">
                <a:solidFill>
                  <a:srgbClr val="0070C0"/>
                </a:solidFill>
              </a:rPr>
              <a:t>jj,ii</a:t>
            </a:r>
            <a:r>
              <a:rPr lang="en-US" sz="2400" dirty="0" smtClean="0">
                <a:solidFill>
                  <a:srgbClr val="0070C0"/>
                </a:solidFill>
              </a:rPr>
              <a:t>];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856" y="28928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Loop Tiling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array stored row-wise</a:t>
            </a:r>
          </a:p>
          <a:p>
            <a:r>
              <a:rPr lang="en-US" dirty="0" smtClean="0"/>
              <a:t>Without loop tiling access to Array B causes cash misses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046433"/>
            <a:ext cx="7181850" cy="42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Array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dummy data elements to change the layout of </a:t>
            </a:r>
            <a:r>
              <a:rPr lang="en-US" dirty="0" smtClean="0"/>
              <a:t>the array </a:t>
            </a:r>
            <a:r>
              <a:rPr lang="en-US" dirty="0"/>
              <a:t>in cache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dummy data is not used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change how useful data fall into cache lines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significantly reduce cache conflicts in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Assume that </a:t>
            </a: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array element of array b is mapped to the same cache line as the </a:t>
            </a:r>
            <a:r>
              <a:rPr lang="en-US" dirty="0" smtClean="0"/>
              <a:t>first </a:t>
            </a:r>
            <a:r>
              <a:rPr lang="en-US" dirty="0"/>
              <a:t>element of array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331" y="4350712"/>
            <a:ext cx="3381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5" y="4166046"/>
            <a:ext cx="3381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</a:rPr>
              <a:t>nt</a:t>
            </a:r>
            <a:r>
              <a:rPr lang="en-US" sz="2400" dirty="0" smtClean="0">
                <a:solidFill>
                  <a:srgbClr val="FF0000"/>
                </a:solidFill>
              </a:rPr>
              <a:t> pad[x];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</p:spTree>
    <p:extLst>
      <p:ext uri="{BB962C8B-B14F-4D97-AF65-F5344CB8AC3E}">
        <p14:creationId xmlns:p14="http://schemas.microsoft.com/office/powerpoint/2010/main" val="23899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</a:t>
            </a:r>
            <a:r>
              <a:rPr lang="en-US" dirty="0" smtClean="0"/>
              <a:t>Optimizations: 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Register </a:t>
            </a:r>
            <a:r>
              <a:rPr lang="en-US" dirty="0" smtClean="0">
                <a:solidFill>
                  <a:srgbClr val="FF0000"/>
                </a:solidFill>
              </a:rPr>
              <a:t>Allocation</a:t>
            </a:r>
            <a:r>
              <a:rPr lang="en-US" dirty="0" smtClean="0"/>
              <a:t>: </a:t>
            </a:r>
            <a:r>
              <a:rPr lang="en-US" dirty="0"/>
              <a:t>Assigning registers to declared and temporary variables so </a:t>
            </a:r>
            <a:r>
              <a:rPr lang="en-US" dirty="0" smtClean="0"/>
              <a:t>as to </a:t>
            </a:r>
            <a:r>
              <a:rPr lang="en-US" dirty="0"/>
              <a:t>minimize the total number of required </a:t>
            </a:r>
            <a:r>
              <a:rPr lang="en-US" dirty="0" smtClean="0"/>
              <a:t>registers</a:t>
            </a:r>
          </a:p>
          <a:p>
            <a:r>
              <a:rPr lang="en-US" dirty="0"/>
              <a:t>If available registers are not enough, memory is used:</a:t>
            </a:r>
          </a:p>
          <a:p>
            <a:pPr lvl="1"/>
            <a:r>
              <a:rPr lang="en-US" dirty="0" smtClean="0"/>
              <a:t>Extra </a:t>
            </a:r>
            <a:r>
              <a:rPr lang="en-US" dirty="0"/>
              <a:t>CPU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Uses up instruction and data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Allocation: Lifetime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w </a:t>
            </a:r>
            <a:r>
              <a:rPr lang="en-US" dirty="0"/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x </a:t>
            </a:r>
            <a:r>
              <a:rPr lang="en-US" dirty="0"/>
              <a:t>= c + w;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y </a:t>
            </a:r>
            <a:r>
              <a:rPr lang="en-US" dirty="0"/>
              <a:t>= c + x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variables in </a:t>
            </a:r>
            <a:r>
              <a:rPr lang="en-US" dirty="0"/>
              <a:t>use at any </a:t>
            </a:r>
            <a:r>
              <a:rPr lang="en-US" dirty="0" smtClean="0"/>
              <a:t>statement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registers required = 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53" y="1143000"/>
            <a:ext cx="4638675" cy="2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Graph Coloring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</a:t>
            </a:r>
            <a:r>
              <a:rPr lang="en-US" dirty="0"/>
              <a:t>Color all nodes using the smallest number of colors such </a:t>
            </a:r>
            <a:r>
              <a:rPr lang="en-US" dirty="0" smtClean="0"/>
              <a:t>that no </a:t>
            </a:r>
            <a:r>
              <a:rPr lang="en-US" dirty="0"/>
              <a:t>two adjacent nodes share the same </a:t>
            </a:r>
            <a:r>
              <a:rPr lang="en-US" dirty="0" smtClean="0"/>
              <a:t>color</a:t>
            </a:r>
          </a:p>
          <a:p>
            <a:r>
              <a:rPr lang="en-US" dirty="0"/>
              <a:t>Graph coloring in NP-complete</a:t>
            </a:r>
          </a:p>
          <a:p>
            <a:r>
              <a:rPr lang="en-US" dirty="0"/>
              <a:t>A solution can be verified in polynomial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819" y="4016230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x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 </a:t>
            </a:r>
            <a:r>
              <a:rPr lang="en-US" sz="2400" dirty="0" smtClean="0">
                <a:solidFill>
                  <a:srgbClr val="00B0F0"/>
                </a:solidFill>
              </a:rPr>
              <a:t>w;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y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4" y="3601821"/>
            <a:ext cx="3265478" cy="232593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67658" y="3888028"/>
            <a:ext cx="1428915" cy="2248501"/>
            <a:chOff x="5967658" y="3657600"/>
            <a:chExt cx="1428915" cy="2248501"/>
          </a:xfrm>
        </p:grpSpPr>
        <p:sp>
          <p:nvSpPr>
            <p:cNvPr id="5" name="Oval 4"/>
            <p:cNvSpPr/>
            <p:nvPr/>
          </p:nvSpPr>
          <p:spPr>
            <a:xfrm>
              <a:off x="5967658" y="3660404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78110" y="3657600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71032" y="4534849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76280" y="4534849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71032" y="5387638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76280" y="5385816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5" idx="6"/>
              <a:endCxn id="6" idx="2"/>
            </p:cNvCxnSpPr>
            <p:nvPr/>
          </p:nvCxnSpPr>
          <p:spPr>
            <a:xfrm flipV="1">
              <a:off x="6486121" y="3916832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88627" y="4793619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73031" y="5670407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4"/>
              <a:endCxn id="8" idx="0"/>
            </p:cNvCxnSpPr>
            <p:nvPr/>
          </p:nvCxnSpPr>
          <p:spPr>
            <a:xfrm>
              <a:off x="6226890" y="4178867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11877" y="5029834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52433" y="5041996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7"/>
              <a:endCxn id="6" idx="3"/>
            </p:cNvCxnSpPr>
            <p:nvPr/>
          </p:nvCxnSpPr>
          <p:spPr>
            <a:xfrm flipV="1">
              <a:off x="6413568" y="4100136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413568" y="4970248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540098" y="453484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colors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0669" y="335956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 Graph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Operator Scheduling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973" y="1210974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 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</a:t>
            </a: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0" y="1228612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</a:p>
          <a:p>
            <a:r>
              <a:rPr lang="en-US" sz="2400" dirty="0">
                <a:solidFill>
                  <a:srgbClr val="00B0F0"/>
                </a:solidFill>
              </a:rPr>
              <a:t>x = a +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w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062" y="58846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7217" y="59015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4566"/>
            <a:ext cx="3763687" cy="286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93" y="3034566"/>
            <a:ext cx="3974884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</a:t>
            </a:r>
            <a:r>
              <a:rPr lang="en-US" dirty="0" smtClean="0"/>
              <a:t>An Elevator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4806084" cy="5143500"/>
          </a:xfrm>
        </p:spPr>
        <p:txBody>
          <a:bodyPr/>
          <a:lstStyle/>
          <a:p>
            <a:r>
              <a:rPr lang="en-US" dirty="0"/>
              <a:t>An elevator system of an N-Story building is composed of two units, a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request resolver </a:t>
            </a:r>
            <a:r>
              <a:rPr lang="en-US" dirty="0" smtClean="0">
                <a:solidFill>
                  <a:srgbClr val="FF0000"/>
                </a:solidFill>
              </a:rPr>
              <a:t>unit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request resolver unit </a:t>
            </a:r>
            <a:r>
              <a:rPr lang="en-US" dirty="0"/>
              <a:t>receives </a:t>
            </a:r>
            <a:r>
              <a:rPr lang="en-US" dirty="0">
                <a:solidFill>
                  <a:schemeClr val="accent6"/>
                </a:solidFill>
              </a:rPr>
              <a:t>N buttons </a:t>
            </a:r>
            <a:r>
              <a:rPr lang="en-US" dirty="0"/>
              <a:t>inside the elevator to indicate the desired floor. It also receives </a:t>
            </a:r>
            <a:r>
              <a:rPr lang="en-US" dirty="0">
                <a:solidFill>
                  <a:schemeClr val="accent6"/>
                </a:solidFill>
              </a:rPr>
              <a:t>two buttons </a:t>
            </a:r>
            <a:r>
              <a:rPr lang="en-US" dirty="0"/>
              <a:t>from each floor one for going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another for going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requests.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1" y="1643183"/>
            <a:ext cx="3479959" cy="395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it receives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</a:t>
            </a:r>
            <a:r>
              <a:rPr lang="en-US" dirty="0">
                <a:solidFill>
                  <a:schemeClr val="accent6"/>
                </a:solidFill>
              </a:rPr>
              <a:t>current floor level</a:t>
            </a:r>
            <a:r>
              <a:rPr lang="en-US" dirty="0"/>
              <a:t> and the two signals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indicating the </a:t>
            </a:r>
            <a:r>
              <a:rPr lang="en-US" dirty="0">
                <a:solidFill>
                  <a:schemeClr val="accent6"/>
                </a:solidFill>
              </a:rPr>
              <a:t>direction of movement </a:t>
            </a:r>
            <a:r>
              <a:rPr lang="en-US" dirty="0"/>
              <a:t>of the elevator.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receives the </a:t>
            </a:r>
            <a:r>
              <a:rPr lang="en-US" dirty="0">
                <a:solidFill>
                  <a:schemeClr val="accent6"/>
                </a:solidFill>
              </a:rPr>
              <a:t>requested floor </a:t>
            </a:r>
            <a:r>
              <a:rPr lang="en-US" dirty="0"/>
              <a:t>from the request resolver unit and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current floor level.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generates three control signals as </a:t>
            </a:r>
            <a:r>
              <a:rPr lang="en-US" dirty="0">
                <a:solidFill>
                  <a:srgbClr val="FF0000"/>
                </a:solidFill>
              </a:rPr>
              <a:t>outputs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up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down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.  The signals up and down control the </a:t>
            </a:r>
            <a:r>
              <a:rPr lang="en-US" dirty="0">
                <a:solidFill>
                  <a:schemeClr val="accent6"/>
                </a:solidFill>
              </a:rPr>
              <a:t>direction of movement</a:t>
            </a:r>
            <a:r>
              <a:rPr lang="en-US" dirty="0"/>
              <a:t> of the elevator while the open signals control the elevator door.  </a:t>
            </a:r>
            <a:endParaRPr lang="en-US" dirty="0" smtClean="0"/>
          </a:p>
          <a:p>
            <a:r>
              <a:rPr lang="en-US" dirty="0"/>
              <a:t>The system will move the elevator either up or down to reach the requested floor.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34590</TotalTime>
  <Words>4405</Words>
  <Application>Microsoft Office PowerPoint</Application>
  <PresentationFormat>On-screen Show (4:3)</PresentationFormat>
  <Paragraphs>810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  <vt:variant>
        <vt:lpstr>Custom Shows</vt:lpstr>
      </vt:variant>
      <vt:variant>
        <vt:i4>1</vt:i4>
      </vt:variant>
    </vt:vector>
  </HeadingPairs>
  <TitlesOfParts>
    <vt:vector size="89" baseType="lpstr">
      <vt:lpstr>Arial</vt:lpstr>
      <vt:lpstr>Comic Sans MS</vt:lpstr>
      <vt:lpstr>Consolas</vt:lpstr>
      <vt:lpstr>Georgia</vt:lpstr>
      <vt:lpstr>Monotype Sorts</vt:lpstr>
      <vt:lpstr>Symbol</vt:lpstr>
      <vt:lpstr>Times New Roman</vt:lpstr>
      <vt:lpstr>Traditional Arabic</vt:lpstr>
      <vt:lpstr>Wingdings</vt:lpstr>
      <vt:lpstr>Default Design</vt:lpstr>
      <vt:lpstr>Program Design and Analysis Chapter 5</vt:lpstr>
      <vt:lpstr>Next . . .</vt:lpstr>
      <vt:lpstr>Embedded Software Components</vt:lpstr>
      <vt:lpstr>Software State Machine</vt:lpstr>
      <vt:lpstr>State Machine Example: Seat Belt Controller</vt:lpstr>
      <vt:lpstr>State Machine Example: Seat Belt Controller</vt:lpstr>
      <vt:lpstr>Seat Belt Controller: C Code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Couch Controller</vt:lpstr>
      <vt:lpstr>Couch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Circular Buffer</vt:lpstr>
      <vt:lpstr>Circular Buffer: C Implementation</vt:lpstr>
      <vt:lpstr>Using Circular Buffers: FIR Filter</vt:lpstr>
      <vt:lpstr>Using Circular Buffers: IIR Filter</vt:lpstr>
      <vt:lpstr>Queues </vt:lpstr>
      <vt:lpstr>An Array-Based Queue</vt:lpstr>
      <vt:lpstr>An Array-Based Queue</vt:lpstr>
      <vt:lpstr>Producer/Consumer Systems</vt:lpstr>
      <vt:lpstr>Models of Programs</vt:lpstr>
      <vt:lpstr>Data Flow Graph (DFG)</vt:lpstr>
      <vt:lpstr>Data Flow Graph (DFG)</vt:lpstr>
      <vt:lpstr>Control-Data Flow Graph (CDFG)</vt:lpstr>
      <vt:lpstr>CDFG Example</vt:lpstr>
      <vt:lpstr>CDFG: For Loop</vt:lpstr>
      <vt:lpstr>Compilation and Execution</vt:lpstr>
      <vt:lpstr>From Assembly Code to Execution</vt:lpstr>
      <vt:lpstr>The Assembler</vt:lpstr>
      <vt:lpstr>The Symbol Table</vt:lpstr>
      <vt:lpstr>Object File</vt:lpstr>
      <vt:lpstr>Object File Formats</vt:lpstr>
      <vt:lpstr>Linking</vt:lpstr>
      <vt:lpstr>The Linker</vt:lpstr>
      <vt:lpstr>Example</vt:lpstr>
      <vt:lpstr>Example</vt:lpstr>
      <vt:lpstr>Example: Objdump Disassembly</vt:lpstr>
      <vt:lpstr>Example: Objdump Symbols</vt:lpstr>
      <vt:lpstr>Linking Example</vt:lpstr>
      <vt:lpstr>Loaders</vt:lpstr>
      <vt:lpstr>Static vs. Dynamic Linking</vt:lpstr>
      <vt:lpstr>Dynamic Linking Example</vt:lpstr>
      <vt:lpstr>Linking Considerations: Memory Map</vt:lpstr>
      <vt:lpstr>Linking Considerations: Reentrant Programs</vt:lpstr>
      <vt:lpstr>The Compilation Process </vt:lpstr>
      <vt:lpstr>The Compilation Process </vt:lpstr>
      <vt:lpstr>Statement Translation and Optimization</vt:lpstr>
      <vt:lpstr>Basic Compilation: Expressions</vt:lpstr>
      <vt:lpstr>Basic Compilation: Expressions</vt:lpstr>
      <vt:lpstr>Basic Compilation : Control Structures</vt:lpstr>
      <vt:lpstr>Basic Compilation : Control Structures</vt:lpstr>
      <vt:lpstr>Basic Compilation: Procedures</vt:lpstr>
      <vt:lpstr>ARM Procedure Linkage</vt:lpstr>
      <vt:lpstr>Basic Compilation: Data Structures</vt:lpstr>
      <vt:lpstr>Basic Compilation: Data Structures</vt:lpstr>
      <vt:lpstr>Compiler Optimizations: Expression Simplification</vt:lpstr>
      <vt:lpstr>Compiler Optimizations: Dead Code Elimination</vt:lpstr>
      <vt:lpstr>Compiler Optimizations: Procedure Inlining</vt:lpstr>
      <vt:lpstr>Compiler Optimizations: Loop Transformations</vt:lpstr>
      <vt:lpstr>Compiler Optimizations: Loop Transformations</vt:lpstr>
      <vt:lpstr>Compiler Optimizations: Loop Tiling</vt:lpstr>
      <vt:lpstr>Compiler Optimizations: Loop Tiling</vt:lpstr>
      <vt:lpstr>Compiler Optimizations: Array Padding</vt:lpstr>
      <vt:lpstr>Compiler Optimizations: Register Allocation</vt:lpstr>
      <vt:lpstr>Register Allocation: Lifetime Graph</vt:lpstr>
      <vt:lpstr>Register Allocation: Graph Coloring</vt:lpstr>
      <vt:lpstr>Register Allocation: Operator Scheduling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aimane (Aiman El-Maleh)</cp:lastModifiedBy>
  <cp:revision>900</cp:revision>
  <dcterms:created xsi:type="dcterms:W3CDTF">2004-09-12T13:54:39Z</dcterms:created>
  <dcterms:modified xsi:type="dcterms:W3CDTF">2019-11-02T20:32:30Z</dcterms:modified>
</cp:coreProperties>
</file>