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4" r:id="rId2"/>
    <p:sldId id="488" r:id="rId3"/>
    <p:sldId id="395" r:id="rId4"/>
    <p:sldId id="397" r:id="rId5"/>
    <p:sldId id="448" r:id="rId6"/>
    <p:sldId id="489" r:id="rId7"/>
    <p:sldId id="401" r:id="rId8"/>
    <p:sldId id="450" r:id="rId9"/>
    <p:sldId id="482" r:id="rId10"/>
    <p:sldId id="483" r:id="rId11"/>
    <p:sldId id="484" r:id="rId12"/>
    <p:sldId id="487" r:id="rId13"/>
    <p:sldId id="485" r:id="rId14"/>
    <p:sldId id="486" r:id="rId15"/>
    <p:sldId id="490" r:id="rId16"/>
    <p:sldId id="491" r:id="rId17"/>
    <p:sldId id="492" r:id="rId18"/>
    <p:sldId id="494" r:id="rId19"/>
    <p:sldId id="495" r:id="rId20"/>
    <p:sldId id="496" r:id="rId21"/>
    <p:sldId id="497" r:id="rId22"/>
    <p:sldId id="498" r:id="rId23"/>
    <p:sldId id="499" r:id="rId24"/>
    <p:sldId id="493" r:id="rId25"/>
    <p:sldId id="500" r:id="rId26"/>
    <p:sldId id="501" r:id="rId27"/>
    <p:sldId id="502" r:id="rId28"/>
    <p:sldId id="503" r:id="rId29"/>
    <p:sldId id="504" r:id="rId30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99FF66"/>
    <a:srgbClr val="CCFF66"/>
    <a:srgbClr val="FFFF99"/>
    <a:srgbClr val="FFFF66"/>
    <a:srgbClr val="CC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0" autoAdjust="0"/>
    <p:restoredTop sz="99871" autoAdjust="0"/>
  </p:normalViewPr>
  <p:slideViewPr>
    <p:cSldViewPr>
      <p:cViewPr varScale="1">
        <p:scale>
          <a:sx n="83" d="100"/>
          <a:sy n="83" d="100"/>
        </p:scale>
        <p:origin x="40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29877F03-7AD1-4D04-9F39-066A86D523A7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0900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29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8ACAC8-8500-44BC-B78D-5E9660491ECA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369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5BF53A-484A-495D-8F51-D92A71EB7FF5}" type="slidenum">
              <a:rPr lang="ar-SA" altLang="en-US"/>
              <a:pPr/>
              <a:t>3</a:t>
            </a:fld>
            <a:endParaRPr lang="en-US" altLang="en-US"/>
          </a:p>
        </p:txBody>
      </p:sp>
      <p:sp>
        <p:nvSpPr>
          <p:cNvPr id="591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ln/>
        </p:spPr>
        <p:txBody>
          <a:bodyPr lIns="98017" tIns="48148" rIns="98017" bIns="48148"/>
          <a:lstStyle/>
          <a:p>
            <a:endParaRPr lang="en-US" altLang="en-US"/>
          </a:p>
        </p:txBody>
      </p:sp>
      <p:sp>
        <p:nvSpPr>
          <p:cNvPr id="591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4700"/>
            <a:ext cx="5099050" cy="38242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37867936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85EF3AC-4E1B-4982-96EA-C3301DD8E25D}" type="slidenum">
              <a:rPr lang="ar-SA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017" tIns="48148" rIns="98017" bIns="48148"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5238" y="727075"/>
            <a:ext cx="4784725" cy="358775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36422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92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61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8229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0950"/>
            <a:ext cx="8229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153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7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6401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76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3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2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888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7342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72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3667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t>Integer Multiplication and Division	ICS 233 – KFUPM	</a:t>
            </a:r>
            <a:r>
              <a:rPr lang="en-US" altLang="en-US" sz="1000" i="1"/>
              <a:t>© Muhamed Mudawar</a:t>
            </a:r>
            <a:r>
              <a:rPr lang="en-US" altLang="en-US"/>
              <a:t>  </a:t>
            </a:r>
            <a:r>
              <a:rPr lang="en-US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t>slide </a:t>
            </a:r>
            <a:fld id="{7C15FB69-2BDE-48D1-92AF-AF25AD241653}" type="slidenum">
              <a:rPr lang="ar-SA" altLang="en-US" sz="1000" i="1"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spcBef>
                  <a:spcPct val="50000"/>
                </a:spcBef>
              </a:pPr>
              <a:t>‹#›</a:t>
            </a:fld>
            <a:endParaRPr lang="en-US" altLang="en-US" sz="10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 sz="4400"/>
              <a:t>Integer Multiplication</a:t>
            </a:r>
            <a:br>
              <a:rPr lang="en-US" altLang="en-US" sz="4400"/>
            </a:br>
            <a:r>
              <a:rPr lang="en-US" altLang="en-US" sz="4400"/>
              <a:t>and Division</a:t>
            </a:r>
            <a:endParaRPr lang="en-US" altLang="en-US" sz="2800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36950"/>
            <a:ext cx="8229600" cy="28876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ICS 233</a:t>
            </a:r>
          </a:p>
          <a:p>
            <a:pPr>
              <a:lnSpc>
                <a:spcPct val="90000"/>
              </a:lnSpc>
            </a:pPr>
            <a:r>
              <a:rPr lang="en-US" altLang="en-US"/>
              <a:t>Computer Architecture and Assembly Language</a:t>
            </a:r>
          </a:p>
          <a:p>
            <a:pPr>
              <a:lnSpc>
                <a:spcPct val="90000"/>
              </a:lnSpc>
            </a:pPr>
            <a:r>
              <a:rPr lang="en-US" altLang="en-US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King Fahd University of Petroleum and Minerals</a:t>
            </a:r>
          </a:p>
          <a:p>
            <a:pPr>
              <a:lnSpc>
                <a:spcPct val="90000"/>
              </a:lnSpc>
            </a:pPr>
            <a:r>
              <a:rPr lang="en-US" altLang="en-US" sz="1800"/>
              <a:t>[Adapted from slides of Dr. M. Mudawar, ICS 233, KFUPM]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Signed Multiplication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1611313"/>
          </a:xfrm>
        </p:spPr>
        <p:txBody>
          <a:bodyPr/>
          <a:lstStyle/>
          <a:p>
            <a:pPr eaLnBrk="1" hangingPunct="1"/>
            <a:r>
              <a:rPr lang="en-US" altLang="en-US" smtClean="0"/>
              <a:t>Consider: 1100</a:t>
            </a:r>
            <a:r>
              <a:rPr lang="en-US" altLang="en-US" baseline="-25000" smtClean="0"/>
              <a:t>2</a:t>
            </a:r>
            <a:r>
              <a:rPr lang="en-US" altLang="en-US" smtClean="0"/>
              <a:t> (-4) × 1101</a:t>
            </a:r>
            <a:r>
              <a:rPr lang="en-US" altLang="en-US" baseline="-25000" smtClean="0"/>
              <a:t>2</a:t>
            </a:r>
            <a:r>
              <a:rPr lang="en-US" altLang="en-US" smtClean="0"/>
              <a:t> (-3), Product = 00001100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  <a:endParaRPr lang="en-US" altLang="en-US" baseline="-25000" smtClean="0"/>
          </a:p>
          <a:p>
            <a:pPr eaLnBrk="1" hangingPunct="1"/>
            <a:r>
              <a:rPr lang="en-US" altLang="en-US" smtClean="0"/>
              <a:t>Check for overflow: No overflow </a:t>
            </a:r>
            <a:r>
              <a:rPr lang="en-US" altLang="en-US" smtClean="0">
                <a:sym typeface="Wingdings" panose="05000000000000000000" pitchFamily="2" charset="2"/>
              </a:rPr>
              <a:t> E</a:t>
            </a:r>
            <a:r>
              <a:rPr lang="en-US" altLang="en-US" smtClean="0"/>
              <a:t>xtend sign bit</a:t>
            </a:r>
          </a:p>
          <a:p>
            <a:pPr eaLnBrk="1" hangingPunct="1"/>
            <a:r>
              <a:rPr lang="en-US" altLang="en-US" smtClean="0"/>
              <a:t>Last iteration: add 2's complement of Multiplicand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50913" y="5224463"/>
            <a:ext cx="7626350" cy="341312"/>
            <a:chOff x="599" y="3291"/>
            <a:chExt cx="4804" cy="215"/>
          </a:xfrm>
        </p:grpSpPr>
        <p:sp>
          <p:nvSpPr>
            <p:cNvPr id="13403" name="Rectangle 5"/>
            <p:cNvSpPr>
              <a:spLocks noChangeArrowheads="1"/>
            </p:cNvSpPr>
            <p:nvPr/>
          </p:nvSpPr>
          <p:spPr bwMode="auto">
            <a:xfrm>
              <a:off x="2763" y="3294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13404" name="Rectangle 6"/>
            <p:cNvSpPr>
              <a:spLocks noChangeArrowheads="1"/>
            </p:cNvSpPr>
            <p:nvPr/>
          </p:nvSpPr>
          <p:spPr bwMode="auto">
            <a:xfrm>
              <a:off x="599" y="3291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Shift (Sign, HI, LO) right 1 bit</a:t>
              </a:r>
            </a:p>
          </p:txBody>
        </p:sp>
        <p:sp>
          <p:nvSpPr>
            <p:cNvPr id="13405" name="Rectangle 7"/>
            <p:cNvSpPr>
              <a:spLocks noChangeArrowheads="1"/>
            </p:cNvSpPr>
            <p:nvPr/>
          </p:nvSpPr>
          <p:spPr bwMode="auto">
            <a:xfrm>
              <a:off x="4195" y="3291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1 1 0 1   1 0 0</a:t>
              </a:r>
              <a:r>
                <a:rPr lang="en-US" altLang="en-US" sz="1600"/>
                <a:t> </a:t>
              </a:r>
              <a:r>
                <a:rPr lang="en-US" altLang="en-US" sz="1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50913" y="4214813"/>
            <a:ext cx="4845050" cy="336550"/>
            <a:chOff x="599" y="2655"/>
            <a:chExt cx="3052" cy="212"/>
          </a:xfrm>
        </p:grpSpPr>
        <p:sp>
          <p:nvSpPr>
            <p:cNvPr id="13401" name="Rectangle 9"/>
            <p:cNvSpPr>
              <a:spLocks noChangeArrowheads="1"/>
            </p:cNvSpPr>
            <p:nvPr/>
          </p:nvSpPr>
          <p:spPr bwMode="auto">
            <a:xfrm>
              <a:off x="599" y="2655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LO[0] = </a:t>
              </a:r>
              <a:r>
                <a:rPr lang="en-US" altLang="en-US" sz="1600">
                  <a:solidFill>
                    <a:srgbClr val="FF0000"/>
                  </a:solidFill>
                </a:rPr>
                <a:t>0</a:t>
              </a:r>
              <a:r>
                <a:rPr lang="en-US" altLang="en-US" sz="1600"/>
                <a:t> =&gt; Do Nothing</a:t>
              </a:r>
            </a:p>
          </p:txBody>
        </p:sp>
        <p:sp>
          <p:nvSpPr>
            <p:cNvPr id="13402" name="Rectangle 10"/>
            <p:cNvSpPr>
              <a:spLocks noChangeArrowheads="1"/>
            </p:cNvSpPr>
            <p:nvPr/>
          </p:nvSpPr>
          <p:spPr bwMode="auto">
            <a:xfrm>
              <a:off x="2763" y="2655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50913" y="4545013"/>
            <a:ext cx="7626350" cy="342900"/>
            <a:chOff x="599" y="2863"/>
            <a:chExt cx="4804" cy="216"/>
          </a:xfrm>
        </p:grpSpPr>
        <p:sp>
          <p:nvSpPr>
            <p:cNvPr id="13398" name="Rectangle 12"/>
            <p:cNvSpPr>
              <a:spLocks noChangeArrowheads="1"/>
            </p:cNvSpPr>
            <p:nvPr/>
          </p:nvSpPr>
          <p:spPr bwMode="auto">
            <a:xfrm>
              <a:off x="2767" y="2863"/>
              <a:ext cx="8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13399" name="Rectangle 13"/>
            <p:cNvSpPr>
              <a:spLocks noChangeArrowheads="1"/>
            </p:cNvSpPr>
            <p:nvPr/>
          </p:nvSpPr>
          <p:spPr bwMode="auto">
            <a:xfrm>
              <a:off x="599" y="2867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Shift (Sign, HI, LO) right 1 bit</a:t>
              </a:r>
            </a:p>
          </p:txBody>
        </p:sp>
        <p:sp>
          <p:nvSpPr>
            <p:cNvPr id="13400" name="Rectangle 14"/>
            <p:cNvSpPr>
              <a:spLocks noChangeArrowheads="1"/>
            </p:cNvSpPr>
            <p:nvPr/>
          </p:nvSpPr>
          <p:spPr bwMode="auto">
            <a:xfrm>
              <a:off x="4195" y="2867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1 1 1 1   0 0</a:t>
              </a:r>
              <a:r>
                <a:rPr lang="en-US" altLang="en-US" sz="1600"/>
                <a:t> 1 </a:t>
              </a:r>
              <a:r>
                <a:rPr lang="en-US" altLang="en-US" sz="1600" b="1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950913" y="3878263"/>
            <a:ext cx="7626350" cy="336550"/>
            <a:chOff x="599" y="2443"/>
            <a:chExt cx="4804" cy="212"/>
          </a:xfrm>
        </p:grpSpPr>
        <p:sp>
          <p:nvSpPr>
            <p:cNvPr id="13395" name="Rectangle 16"/>
            <p:cNvSpPr>
              <a:spLocks noChangeArrowheads="1"/>
            </p:cNvSpPr>
            <p:nvPr/>
          </p:nvSpPr>
          <p:spPr bwMode="auto">
            <a:xfrm>
              <a:off x="2767" y="2443"/>
              <a:ext cx="8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13396" name="Rectangle 17"/>
            <p:cNvSpPr>
              <a:spLocks noChangeArrowheads="1"/>
            </p:cNvSpPr>
            <p:nvPr/>
          </p:nvSpPr>
          <p:spPr bwMode="auto">
            <a:xfrm>
              <a:off x="599" y="2443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Shift (Sign, HI, LO) right 1 bit</a:t>
              </a:r>
            </a:p>
          </p:txBody>
        </p:sp>
        <p:sp>
          <p:nvSpPr>
            <p:cNvPr id="13397" name="Rectangle 18"/>
            <p:cNvSpPr>
              <a:spLocks noChangeArrowheads="1"/>
            </p:cNvSpPr>
            <p:nvPr/>
          </p:nvSpPr>
          <p:spPr bwMode="auto">
            <a:xfrm>
              <a:off x="4195" y="2443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1 1 1 0   0 </a:t>
              </a:r>
              <a:r>
                <a:rPr lang="en-US" altLang="en-US" sz="1600"/>
                <a:t>1 1 </a:t>
              </a:r>
              <a:r>
                <a:rPr lang="en-US" altLang="en-US" sz="1600" b="1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50913" y="5897563"/>
            <a:ext cx="7626350" cy="336550"/>
            <a:chOff x="599" y="3715"/>
            <a:chExt cx="4804" cy="212"/>
          </a:xfrm>
        </p:grpSpPr>
        <p:sp>
          <p:nvSpPr>
            <p:cNvPr id="13392" name="Rectangle 20"/>
            <p:cNvSpPr>
              <a:spLocks noChangeArrowheads="1"/>
            </p:cNvSpPr>
            <p:nvPr/>
          </p:nvSpPr>
          <p:spPr bwMode="auto">
            <a:xfrm>
              <a:off x="2763" y="3715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13393" name="Rectangle 21"/>
            <p:cNvSpPr>
              <a:spLocks noChangeArrowheads="1"/>
            </p:cNvSpPr>
            <p:nvPr/>
          </p:nvSpPr>
          <p:spPr bwMode="auto">
            <a:xfrm>
              <a:off x="599" y="3715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Shift (Sign, HI, LO) right 1 bit</a:t>
              </a:r>
            </a:p>
          </p:txBody>
        </p:sp>
        <p:sp>
          <p:nvSpPr>
            <p:cNvPr id="13394" name="Rectangle 22"/>
            <p:cNvSpPr>
              <a:spLocks noChangeArrowheads="1"/>
            </p:cNvSpPr>
            <p:nvPr/>
          </p:nvSpPr>
          <p:spPr bwMode="auto">
            <a:xfrm>
              <a:off x="4195" y="3715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0 0 0 0   1 1 0 0</a:t>
              </a:r>
            </a:p>
          </p:txBody>
        </p:sp>
      </p:grp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4386263" y="3541713"/>
            <a:ext cx="1409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3322" name="Rectangle 24"/>
          <p:cNvSpPr>
            <a:spLocks noChangeArrowheads="1"/>
          </p:cNvSpPr>
          <p:nvPr/>
        </p:nvSpPr>
        <p:spPr bwMode="auto">
          <a:xfrm>
            <a:off x="5795963" y="320516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23" name="Rectangle 25"/>
          <p:cNvSpPr>
            <a:spLocks noChangeArrowheads="1"/>
          </p:cNvSpPr>
          <p:nvPr/>
        </p:nvSpPr>
        <p:spPr bwMode="auto">
          <a:xfrm>
            <a:off x="5795963" y="5224463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24" name="Rectangle 26"/>
          <p:cNvSpPr>
            <a:spLocks noChangeArrowheads="1"/>
          </p:cNvSpPr>
          <p:nvPr/>
        </p:nvSpPr>
        <p:spPr bwMode="auto">
          <a:xfrm>
            <a:off x="6659563" y="4214813"/>
            <a:ext cx="191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3325" name="Rectangle 27"/>
          <p:cNvSpPr>
            <a:spLocks noChangeArrowheads="1"/>
          </p:cNvSpPr>
          <p:nvPr/>
        </p:nvSpPr>
        <p:spPr bwMode="auto">
          <a:xfrm>
            <a:off x="5791200" y="4551363"/>
            <a:ext cx="868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26" name="Rectangle 28"/>
          <p:cNvSpPr>
            <a:spLocks noChangeArrowheads="1"/>
          </p:cNvSpPr>
          <p:nvPr/>
        </p:nvSpPr>
        <p:spPr bwMode="auto">
          <a:xfrm>
            <a:off x="5791200" y="3878263"/>
            <a:ext cx="868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27" name="Rectangle 29"/>
          <p:cNvSpPr>
            <a:spLocks noChangeArrowheads="1"/>
          </p:cNvSpPr>
          <p:nvPr/>
        </p:nvSpPr>
        <p:spPr bwMode="auto">
          <a:xfrm>
            <a:off x="5795963" y="5897563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3328" name="Rectangle 30"/>
          <p:cNvSpPr>
            <a:spLocks noChangeArrowheads="1"/>
          </p:cNvSpPr>
          <p:nvPr/>
        </p:nvSpPr>
        <p:spPr bwMode="auto">
          <a:xfrm>
            <a:off x="5795963" y="421481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 b="1"/>
          </a:p>
        </p:txBody>
      </p:sp>
      <p:sp>
        <p:nvSpPr>
          <p:cNvPr id="13329" name="Rectangle 31"/>
          <p:cNvSpPr>
            <a:spLocks noChangeArrowheads="1"/>
          </p:cNvSpPr>
          <p:nvPr/>
        </p:nvSpPr>
        <p:spPr bwMode="auto">
          <a:xfrm>
            <a:off x="498475" y="4214813"/>
            <a:ext cx="4524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13330" name="Rectangle 32"/>
          <p:cNvSpPr>
            <a:spLocks noChangeArrowheads="1"/>
          </p:cNvSpPr>
          <p:nvPr/>
        </p:nvSpPr>
        <p:spPr bwMode="auto">
          <a:xfrm>
            <a:off x="4386263" y="3205163"/>
            <a:ext cx="1409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1 1 0 0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31" name="Rectangle 33"/>
          <p:cNvSpPr>
            <a:spLocks noChangeArrowheads="1"/>
          </p:cNvSpPr>
          <p:nvPr/>
        </p:nvSpPr>
        <p:spPr bwMode="auto">
          <a:xfrm>
            <a:off x="6659563" y="3205163"/>
            <a:ext cx="191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0 0 0 0   1 1 0 </a:t>
            </a:r>
            <a:r>
              <a:rPr lang="en-US" altLang="en-US" sz="16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332" name="Rectangle 34"/>
          <p:cNvSpPr>
            <a:spLocks noChangeArrowheads="1"/>
          </p:cNvSpPr>
          <p:nvPr/>
        </p:nvSpPr>
        <p:spPr bwMode="auto">
          <a:xfrm>
            <a:off x="950913" y="3205163"/>
            <a:ext cx="343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Initialize (HI = 0, LO = Multiplier)</a:t>
            </a:r>
          </a:p>
        </p:txBody>
      </p:sp>
      <p:sp>
        <p:nvSpPr>
          <p:cNvPr id="13333" name="Rectangle 35"/>
          <p:cNvSpPr>
            <a:spLocks noChangeArrowheads="1"/>
          </p:cNvSpPr>
          <p:nvPr/>
        </p:nvSpPr>
        <p:spPr bwMode="auto">
          <a:xfrm>
            <a:off x="498475" y="3205163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13334" name="Rectangle 36"/>
          <p:cNvSpPr>
            <a:spLocks noChangeArrowheads="1"/>
          </p:cNvSpPr>
          <p:nvPr/>
        </p:nvSpPr>
        <p:spPr bwMode="auto">
          <a:xfrm>
            <a:off x="498475" y="3541713"/>
            <a:ext cx="4524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13335" name="Rectangle 37"/>
          <p:cNvSpPr>
            <a:spLocks noChangeArrowheads="1"/>
          </p:cNvSpPr>
          <p:nvPr/>
        </p:nvSpPr>
        <p:spPr bwMode="auto">
          <a:xfrm>
            <a:off x="4386263" y="4887913"/>
            <a:ext cx="1373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3336" name="Rectangle 38"/>
          <p:cNvSpPr>
            <a:spLocks noChangeArrowheads="1"/>
          </p:cNvSpPr>
          <p:nvPr/>
        </p:nvSpPr>
        <p:spPr bwMode="auto">
          <a:xfrm>
            <a:off x="498475" y="4887913"/>
            <a:ext cx="4524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13337" name="Rectangle 40"/>
          <p:cNvSpPr>
            <a:spLocks noChangeArrowheads="1"/>
          </p:cNvSpPr>
          <p:nvPr/>
        </p:nvSpPr>
        <p:spPr bwMode="auto">
          <a:xfrm>
            <a:off x="498475" y="5561013"/>
            <a:ext cx="4524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13338" name="Rectangle 41"/>
          <p:cNvSpPr>
            <a:spLocks noChangeArrowheads="1"/>
          </p:cNvSpPr>
          <p:nvPr/>
        </p:nvSpPr>
        <p:spPr bwMode="auto">
          <a:xfrm>
            <a:off x="4386263" y="2840038"/>
            <a:ext cx="140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Multiplicand</a:t>
            </a:r>
          </a:p>
        </p:txBody>
      </p:sp>
      <p:sp>
        <p:nvSpPr>
          <p:cNvPr id="13339" name="Rectangle 42"/>
          <p:cNvSpPr>
            <a:spLocks noChangeArrowheads="1"/>
          </p:cNvSpPr>
          <p:nvPr/>
        </p:nvSpPr>
        <p:spPr bwMode="auto">
          <a:xfrm>
            <a:off x="6696075" y="2840038"/>
            <a:ext cx="18811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Product = HI, LO</a:t>
            </a:r>
          </a:p>
        </p:txBody>
      </p:sp>
      <p:sp>
        <p:nvSpPr>
          <p:cNvPr id="13340" name="Rectangle 43"/>
          <p:cNvSpPr>
            <a:spLocks noChangeArrowheads="1"/>
          </p:cNvSpPr>
          <p:nvPr/>
        </p:nvSpPr>
        <p:spPr bwMode="auto">
          <a:xfrm>
            <a:off x="5795963" y="2840038"/>
            <a:ext cx="86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Sign</a:t>
            </a:r>
          </a:p>
        </p:txBody>
      </p:sp>
      <p:sp>
        <p:nvSpPr>
          <p:cNvPr id="13341" name="Rectangle 44"/>
          <p:cNvSpPr>
            <a:spLocks noChangeArrowheads="1"/>
          </p:cNvSpPr>
          <p:nvPr/>
        </p:nvSpPr>
        <p:spPr bwMode="auto">
          <a:xfrm>
            <a:off x="498475" y="2840038"/>
            <a:ext cx="3887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Iteration</a:t>
            </a:r>
          </a:p>
        </p:txBody>
      </p:sp>
      <p:sp>
        <p:nvSpPr>
          <p:cNvPr id="13342" name="Line 45"/>
          <p:cNvSpPr>
            <a:spLocks noChangeShapeType="1"/>
          </p:cNvSpPr>
          <p:nvPr/>
        </p:nvSpPr>
        <p:spPr bwMode="auto">
          <a:xfrm>
            <a:off x="498475" y="2840038"/>
            <a:ext cx="807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3" name="Line 46"/>
          <p:cNvSpPr>
            <a:spLocks noChangeShapeType="1"/>
          </p:cNvSpPr>
          <p:nvPr/>
        </p:nvSpPr>
        <p:spPr bwMode="auto">
          <a:xfrm>
            <a:off x="498475" y="35417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4" name="Line 47"/>
          <p:cNvSpPr>
            <a:spLocks noChangeShapeType="1"/>
          </p:cNvSpPr>
          <p:nvPr/>
        </p:nvSpPr>
        <p:spPr bwMode="auto">
          <a:xfrm>
            <a:off x="498475" y="6234113"/>
            <a:ext cx="807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5" name="Line 48"/>
          <p:cNvSpPr>
            <a:spLocks noChangeShapeType="1"/>
          </p:cNvSpPr>
          <p:nvPr/>
        </p:nvSpPr>
        <p:spPr bwMode="auto">
          <a:xfrm>
            <a:off x="498475" y="2840038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6" name="Line 49"/>
          <p:cNvSpPr>
            <a:spLocks noChangeShapeType="1"/>
          </p:cNvSpPr>
          <p:nvPr/>
        </p:nvSpPr>
        <p:spPr bwMode="auto">
          <a:xfrm>
            <a:off x="43862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7" name="Line 50"/>
          <p:cNvSpPr>
            <a:spLocks noChangeShapeType="1"/>
          </p:cNvSpPr>
          <p:nvPr/>
        </p:nvSpPr>
        <p:spPr bwMode="auto">
          <a:xfrm>
            <a:off x="66595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8" name="Line 51"/>
          <p:cNvSpPr>
            <a:spLocks noChangeShapeType="1"/>
          </p:cNvSpPr>
          <p:nvPr/>
        </p:nvSpPr>
        <p:spPr bwMode="auto">
          <a:xfrm>
            <a:off x="8577263" y="2840038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9" name="Line 52"/>
          <p:cNvSpPr>
            <a:spLocks noChangeShapeType="1"/>
          </p:cNvSpPr>
          <p:nvPr/>
        </p:nvSpPr>
        <p:spPr bwMode="auto">
          <a:xfrm>
            <a:off x="498475" y="42148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0" name="Line 53"/>
          <p:cNvSpPr>
            <a:spLocks noChangeShapeType="1"/>
          </p:cNvSpPr>
          <p:nvPr/>
        </p:nvSpPr>
        <p:spPr bwMode="auto">
          <a:xfrm>
            <a:off x="950913" y="3205163"/>
            <a:ext cx="0" cy="3028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1" name="Line 54"/>
          <p:cNvSpPr>
            <a:spLocks noChangeShapeType="1"/>
          </p:cNvSpPr>
          <p:nvPr/>
        </p:nvSpPr>
        <p:spPr bwMode="auto">
          <a:xfrm>
            <a:off x="950913" y="38782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2" name="Line 55"/>
          <p:cNvSpPr>
            <a:spLocks noChangeShapeType="1"/>
          </p:cNvSpPr>
          <p:nvPr/>
        </p:nvSpPr>
        <p:spPr bwMode="auto">
          <a:xfrm>
            <a:off x="498475" y="48879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3" name="Line 56"/>
          <p:cNvSpPr>
            <a:spLocks noChangeShapeType="1"/>
          </p:cNvSpPr>
          <p:nvPr/>
        </p:nvSpPr>
        <p:spPr bwMode="auto">
          <a:xfrm>
            <a:off x="950913" y="45513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4" name="Line 57"/>
          <p:cNvSpPr>
            <a:spLocks noChangeShapeType="1"/>
          </p:cNvSpPr>
          <p:nvPr/>
        </p:nvSpPr>
        <p:spPr bwMode="auto">
          <a:xfrm>
            <a:off x="498475" y="55610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5" name="Line 58"/>
          <p:cNvSpPr>
            <a:spLocks noChangeShapeType="1"/>
          </p:cNvSpPr>
          <p:nvPr/>
        </p:nvSpPr>
        <p:spPr bwMode="auto">
          <a:xfrm>
            <a:off x="950913" y="52244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6" name="Line 59"/>
          <p:cNvSpPr>
            <a:spLocks noChangeShapeType="1"/>
          </p:cNvSpPr>
          <p:nvPr/>
        </p:nvSpPr>
        <p:spPr bwMode="auto">
          <a:xfrm>
            <a:off x="950913" y="58975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7" name="Line 60"/>
          <p:cNvSpPr>
            <a:spLocks noChangeShapeType="1"/>
          </p:cNvSpPr>
          <p:nvPr/>
        </p:nvSpPr>
        <p:spPr bwMode="auto">
          <a:xfrm>
            <a:off x="57959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8" name="Line 61"/>
          <p:cNvSpPr>
            <a:spLocks noChangeShapeType="1"/>
          </p:cNvSpPr>
          <p:nvPr/>
        </p:nvSpPr>
        <p:spPr bwMode="auto">
          <a:xfrm>
            <a:off x="498475" y="320516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950913" y="3402013"/>
            <a:ext cx="7626350" cy="476250"/>
            <a:chOff x="599" y="2143"/>
            <a:chExt cx="4804" cy="300"/>
          </a:xfrm>
        </p:grpSpPr>
        <p:sp>
          <p:nvSpPr>
            <p:cNvPr id="13382" name="Rectangle 63"/>
            <p:cNvSpPr>
              <a:spLocks noChangeArrowheads="1"/>
            </p:cNvSpPr>
            <p:nvPr/>
          </p:nvSpPr>
          <p:spPr bwMode="auto">
            <a:xfrm>
              <a:off x="3651" y="2231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</a:t>
              </a:r>
            </a:p>
          </p:txBody>
        </p:sp>
        <p:grpSp>
          <p:nvGrpSpPr>
            <p:cNvPr id="13383" name="Group 64"/>
            <p:cNvGrpSpPr>
              <a:grpSpLocks/>
            </p:cNvGrpSpPr>
            <p:nvPr/>
          </p:nvGrpSpPr>
          <p:grpSpPr bwMode="auto">
            <a:xfrm>
              <a:off x="599" y="2143"/>
              <a:ext cx="4804" cy="300"/>
              <a:chOff x="599" y="2143"/>
              <a:chExt cx="4804" cy="300"/>
            </a:xfrm>
          </p:grpSpPr>
          <p:sp>
            <p:nvSpPr>
              <p:cNvPr id="13384" name="Rectangle 65"/>
              <p:cNvSpPr>
                <a:spLocks noChangeArrowheads="1"/>
              </p:cNvSpPr>
              <p:nvPr/>
            </p:nvSpPr>
            <p:spPr bwMode="auto">
              <a:xfrm>
                <a:off x="4195" y="2231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1 1 0 0</a:t>
                </a:r>
                <a:r>
                  <a:rPr lang="en-US" altLang="en-US" sz="1600" b="1">
                    <a:solidFill>
                      <a:srgbClr val="FF0000"/>
                    </a:solidFill>
                  </a:rPr>
                  <a:t>   </a:t>
                </a:r>
                <a:r>
                  <a:rPr lang="en-US" altLang="en-US" sz="1600"/>
                  <a:t>1 1 0 1</a:t>
                </a:r>
              </a:p>
            </p:txBody>
          </p:sp>
          <p:sp>
            <p:nvSpPr>
              <p:cNvPr id="13385" name="Rectangle 66"/>
              <p:cNvSpPr>
                <a:spLocks noChangeArrowheads="1"/>
              </p:cNvSpPr>
              <p:nvPr/>
            </p:nvSpPr>
            <p:spPr bwMode="auto">
              <a:xfrm>
                <a:off x="599" y="2231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13386" name="Group 67"/>
              <p:cNvGrpSpPr>
                <a:grpSpLocks/>
              </p:cNvGrpSpPr>
              <p:nvPr/>
            </p:nvGrpSpPr>
            <p:grpSpPr bwMode="auto">
              <a:xfrm>
                <a:off x="3220" y="2143"/>
                <a:ext cx="1565" cy="272"/>
                <a:chOff x="3220" y="2137"/>
                <a:chExt cx="1565" cy="272"/>
              </a:xfrm>
            </p:grpSpPr>
            <p:sp>
              <p:nvSpPr>
                <p:cNvPr id="13387" name="Freeform 68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2305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8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13389" name="Freeform 70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20609590 h 141"/>
                    <a:gd name="T4" fmla="*/ 6805 w 85"/>
                    <a:gd name="T5" fmla="*/ 20609590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0" name="AutoShape 71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91" name="Line 72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950913" y="4751388"/>
            <a:ext cx="7626350" cy="473075"/>
            <a:chOff x="599" y="2993"/>
            <a:chExt cx="4804" cy="298"/>
          </a:xfrm>
        </p:grpSpPr>
        <p:sp>
          <p:nvSpPr>
            <p:cNvPr id="13372" name="Rectangle 74"/>
            <p:cNvSpPr>
              <a:spLocks noChangeArrowheads="1"/>
            </p:cNvSpPr>
            <p:nvPr/>
          </p:nvSpPr>
          <p:spPr bwMode="auto">
            <a:xfrm>
              <a:off x="3651" y="3079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</a:t>
              </a:r>
            </a:p>
          </p:txBody>
        </p:sp>
        <p:grpSp>
          <p:nvGrpSpPr>
            <p:cNvPr id="13373" name="Group 75"/>
            <p:cNvGrpSpPr>
              <a:grpSpLocks/>
            </p:cNvGrpSpPr>
            <p:nvPr/>
          </p:nvGrpSpPr>
          <p:grpSpPr bwMode="auto">
            <a:xfrm>
              <a:off x="599" y="2993"/>
              <a:ext cx="4804" cy="298"/>
              <a:chOff x="599" y="2993"/>
              <a:chExt cx="4804" cy="298"/>
            </a:xfrm>
          </p:grpSpPr>
          <p:sp>
            <p:nvSpPr>
              <p:cNvPr id="13374" name="Rectangle 76"/>
              <p:cNvSpPr>
                <a:spLocks noChangeArrowheads="1"/>
              </p:cNvSpPr>
              <p:nvPr/>
            </p:nvSpPr>
            <p:spPr bwMode="auto">
              <a:xfrm>
                <a:off x="4195" y="3079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1 0 1 1</a:t>
                </a:r>
                <a:r>
                  <a:rPr lang="en-US" altLang="en-US" sz="1600" b="1"/>
                  <a:t>   </a:t>
                </a:r>
                <a:r>
                  <a:rPr lang="en-US" altLang="en-US" sz="1600" b="1">
                    <a:solidFill>
                      <a:srgbClr val="000099"/>
                    </a:solidFill>
                  </a:rPr>
                  <a:t>0</a:t>
                </a:r>
                <a:r>
                  <a:rPr lang="en-US" altLang="en-US" sz="1600"/>
                  <a:t> </a:t>
                </a:r>
                <a:r>
                  <a:rPr lang="en-US" altLang="en-US" sz="1600" b="1">
                    <a:solidFill>
                      <a:srgbClr val="000099"/>
                    </a:solidFill>
                  </a:rPr>
                  <a:t>0</a:t>
                </a:r>
                <a:r>
                  <a:rPr lang="en-US" altLang="en-US" sz="1600"/>
                  <a:t> 1 1</a:t>
                </a:r>
              </a:p>
            </p:txBody>
          </p:sp>
          <p:sp>
            <p:nvSpPr>
              <p:cNvPr id="13375" name="Rectangle 77"/>
              <p:cNvSpPr>
                <a:spLocks noChangeArrowheads="1"/>
              </p:cNvSpPr>
              <p:nvPr/>
            </p:nvSpPr>
            <p:spPr bwMode="auto">
              <a:xfrm>
                <a:off x="599" y="3079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13376" name="Group 78"/>
              <p:cNvGrpSpPr>
                <a:grpSpLocks/>
              </p:cNvGrpSpPr>
              <p:nvPr/>
            </p:nvGrpSpPr>
            <p:grpSpPr bwMode="auto">
              <a:xfrm>
                <a:off x="3220" y="2993"/>
                <a:ext cx="1565" cy="272"/>
                <a:chOff x="3220" y="2137"/>
                <a:chExt cx="1565" cy="272"/>
              </a:xfrm>
            </p:grpSpPr>
            <p:sp>
              <p:nvSpPr>
                <p:cNvPr id="13377" name="Freeform 79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2305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8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13379" name="Freeform 81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20609590 h 141"/>
                    <a:gd name="T4" fmla="*/ 6805 w 85"/>
                    <a:gd name="T5" fmla="*/ 20609590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0" name="AutoShape 82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81" name="Line 83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950913" y="5418138"/>
            <a:ext cx="7626350" cy="479425"/>
            <a:chOff x="599" y="3413"/>
            <a:chExt cx="4804" cy="302"/>
          </a:xfrm>
        </p:grpSpPr>
        <p:grpSp>
          <p:nvGrpSpPr>
            <p:cNvPr id="13362" name="Group 97"/>
            <p:cNvGrpSpPr>
              <a:grpSpLocks/>
            </p:cNvGrpSpPr>
            <p:nvPr/>
          </p:nvGrpSpPr>
          <p:grpSpPr bwMode="auto">
            <a:xfrm>
              <a:off x="599" y="3413"/>
              <a:ext cx="4804" cy="302"/>
              <a:chOff x="599" y="3413"/>
              <a:chExt cx="4804" cy="302"/>
            </a:xfrm>
          </p:grpSpPr>
          <p:sp>
            <p:nvSpPr>
              <p:cNvPr id="13364" name="Rectangle 39"/>
              <p:cNvSpPr>
                <a:spLocks noChangeArrowheads="1"/>
              </p:cNvSpPr>
              <p:nvPr/>
            </p:nvSpPr>
            <p:spPr bwMode="auto">
              <a:xfrm>
                <a:off x="2763" y="3503"/>
                <a:ext cx="8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0 1 0 0</a:t>
                </a:r>
              </a:p>
            </p:txBody>
          </p:sp>
          <p:sp>
            <p:nvSpPr>
              <p:cNvPr id="13365" name="Rectangle 85"/>
              <p:cNvSpPr>
                <a:spLocks noChangeArrowheads="1"/>
              </p:cNvSpPr>
              <p:nvPr/>
            </p:nvSpPr>
            <p:spPr bwMode="auto">
              <a:xfrm>
                <a:off x="3651" y="3503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0</a:t>
                </a:r>
              </a:p>
            </p:txBody>
          </p:sp>
          <p:sp>
            <p:nvSpPr>
              <p:cNvPr id="13366" name="Rectangle 87"/>
              <p:cNvSpPr>
                <a:spLocks noChangeArrowheads="1"/>
              </p:cNvSpPr>
              <p:nvPr/>
            </p:nvSpPr>
            <p:spPr bwMode="auto">
              <a:xfrm>
                <a:off x="4195" y="3503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0 0 0 1</a:t>
                </a:r>
                <a:r>
                  <a:rPr lang="en-US" altLang="en-US" sz="1600" b="1"/>
                  <a:t>   </a:t>
                </a:r>
                <a:r>
                  <a:rPr lang="en-US" altLang="en-US" sz="1600" b="1">
                    <a:solidFill>
                      <a:srgbClr val="000099"/>
                    </a:solidFill>
                  </a:rPr>
                  <a:t>1 0 0 </a:t>
                </a:r>
                <a:r>
                  <a:rPr lang="en-US" altLang="en-US" sz="1600"/>
                  <a:t>1</a:t>
                </a:r>
              </a:p>
            </p:txBody>
          </p:sp>
          <p:sp>
            <p:nvSpPr>
              <p:cNvPr id="13367" name="Rectangle 88"/>
              <p:cNvSpPr>
                <a:spLocks noChangeArrowheads="1"/>
              </p:cNvSpPr>
              <p:nvPr/>
            </p:nvSpPr>
            <p:spPr bwMode="auto">
              <a:xfrm>
                <a:off x="599" y="3503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SUB (ADD 2's compl)</a:t>
                </a:r>
              </a:p>
            </p:txBody>
          </p:sp>
          <p:sp>
            <p:nvSpPr>
              <p:cNvPr id="13368" name="Text Box 91"/>
              <p:cNvSpPr txBox="1">
                <a:spLocks noChangeArrowheads="1"/>
              </p:cNvSpPr>
              <p:nvPr/>
            </p:nvSpPr>
            <p:spPr bwMode="auto">
              <a:xfrm>
                <a:off x="3470" y="3572"/>
                <a:ext cx="90" cy="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13369" name="Freeform 92"/>
              <p:cNvSpPr>
                <a:spLocks/>
              </p:cNvSpPr>
              <p:nvPr/>
            </p:nvSpPr>
            <p:spPr bwMode="auto">
              <a:xfrm rot="-5400000" flipH="1" flipV="1">
                <a:off x="3821" y="3107"/>
                <a:ext cx="159" cy="771"/>
              </a:xfrm>
              <a:custGeom>
                <a:avLst/>
                <a:gdLst>
                  <a:gd name="T0" fmla="*/ 0 w 85"/>
                  <a:gd name="T1" fmla="*/ 0 h 141"/>
                  <a:gd name="T2" fmla="*/ 0 w 85"/>
                  <a:gd name="T3" fmla="*/ 20609590 h 141"/>
                  <a:gd name="T4" fmla="*/ 6805 w 85"/>
                  <a:gd name="T5" fmla="*/ 20609590 h 141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141"/>
                  <a:gd name="T11" fmla="*/ 85 w 85"/>
                  <a:gd name="T12" fmla="*/ 141 h 1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141">
                    <a:moveTo>
                      <a:pt x="0" y="0"/>
                    </a:moveTo>
                    <a:lnTo>
                      <a:pt x="0" y="141"/>
                    </a:lnTo>
                    <a:lnTo>
                      <a:pt x="85" y="14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AutoShape 93"/>
              <p:cNvSpPr>
                <a:spLocks noChangeArrowheads="1"/>
              </p:cNvSpPr>
              <p:nvPr/>
            </p:nvSpPr>
            <p:spPr bwMode="auto">
              <a:xfrm>
                <a:off x="3855" y="3527"/>
                <a:ext cx="930" cy="158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71" name="Line 94"/>
              <p:cNvSpPr>
                <a:spLocks noChangeShapeType="1"/>
              </p:cNvSpPr>
              <p:nvPr/>
            </p:nvSpPr>
            <p:spPr bwMode="auto">
              <a:xfrm>
                <a:off x="3583" y="3617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63" name="Arc 98"/>
            <p:cNvSpPr>
              <a:spLocks/>
            </p:cNvSpPr>
            <p:nvPr/>
          </p:nvSpPr>
          <p:spPr bwMode="auto">
            <a:xfrm flipH="1">
              <a:off x="2857" y="3416"/>
              <a:ext cx="204" cy="196"/>
            </a:xfrm>
            <a:custGeom>
              <a:avLst/>
              <a:gdLst>
                <a:gd name="T0" fmla="*/ 0 w 21600"/>
                <a:gd name="T1" fmla="*/ 0 h 36762"/>
                <a:gd name="T2" fmla="*/ 0 w 21600"/>
                <a:gd name="T3" fmla="*/ 0 h 36762"/>
                <a:gd name="T4" fmla="*/ 0 w 21600"/>
                <a:gd name="T5" fmla="*/ 0 h 367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762"/>
                <a:gd name="T11" fmla="*/ 21600 w 21600"/>
                <a:gd name="T12" fmla="*/ 36762 h 367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762" fill="none" extrusionOk="0">
                  <a:moveTo>
                    <a:pt x="11918" y="0"/>
                  </a:moveTo>
                  <a:cubicBezTo>
                    <a:pt x="17964" y="3999"/>
                    <a:pt x="21600" y="10765"/>
                    <a:pt x="21600" y="18014"/>
                  </a:cubicBezTo>
                  <a:cubicBezTo>
                    <a:pt x="21600" y="25761"/>
                    <a:pt x="17451" y="32914"/>
                    <a:pt x="10727" y="36762"/>
                  </a:cubicBezTo>
                </a:path>
                <a:path w="21600" h="36762" stroke="0" extrusionOk="0">
                  <a:moveTo>
                    <a:pt x="11918" y="0"/>
                  </a:moveTo>
                  <a:cubicBezTo>
                    <a:pt x="17964" y="3999"/>
                    <a:pt x="21600" y="10765"/>
                    <a:pt x="21600" y="18014"/>
                  </a:cubicBezTo>
                  <a:cubicBezTo>
                    <a:pt x="21600" y="25761"/>
                    <a:pt x="17451" y="32914"/>
                    <a:pt x="10727" y="36762"/>
                  </a:cubicBezTo>
                  <a:lnTo>
                    <a:pt x="0" y="18014"/>
                  </a:lnTo>
                  <a:lnTo>
                    <a:pt x="1191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744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Signed Multiplication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16113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Consider: 1010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(-6) × 1111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(-1),</a:t>
            </a:r>
          </a:p>
          <a:p>
            <a:pPr eaLnBrk="1" hangingPunct="1"/>
            <a:r>
              <a:rPr lang="en-US" altLang="en-US" dirty="0" smtClean="0"/>
              <a:t> Product = 00000110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(+6)</a:t>
            </a:r>
            <a:endParaRPr lang="en-US" altLang="en-US" baseline="-250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50913" y="5224463"/>
            <a:ext cx="7626350" cy="341312"/>
            <a:chOff x="599" y="3291"/>
            <a:chExt cx="4804" cy="215"/>
          </a:xfrm>
        </p:grpSpPr>
        <p:sp>
          <p:nvSpPr>
            <p:cNvPr id="13403" name="Rectangle 5"/>
            <p:cNvSpPr>
              <a:spLocks noChangeArrowheads="1"/>
            </p:cNvSpPr>
            <p:nvPr/>
          </p:nvSpPr>
          <p:spPr bwMode="auto">
            <a:xfrm>
              <a:off x="2763" y="3294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dirty="0" smtClean="0"/>
                <a:t>1 0 1 0</a:t>
              </a:r>
              <a:endParaRPr lang="en-US" altLang="en-US" sz="1600" dirty="0"/>
            </a:p>
          </p:txBody>
        </p:sp>
        <p:sp>
          <p:nvSpPr>
            <p:cNvPr id="13404" name="Rectangle 6"/>
            <p:cNvSpPr>
              <a:spLocks noChangeArrowheads="1"/>
            </p:cNvSpPr>
            <p:nvPr/>
          </p:nvSpPr>
          <p:spPr bwMode="auto">
            <a:xfrm>
              <a:off x="599" y="3291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Shift (Sign, HI, LO) right 1 bit</a:t>
              </a:r>
            </a:p>
          </p:txBody>
        </p:sp>
        <p:sp>
          <p:nvSpPr>
            <p:cNvPr id="13405" name="Rectangle 7"/>
            <p:cNvSpPr>
              <a:spLocks noChangeArrowheads="1"/>
            </p:cNvSpPr>
            <p:nvPr/>
          </p:nvSpPr>
          <p:spPr bwMode="auto">
            <a:xfrm>
              <a:off x="4195" y="3291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 dirty="0">
                  <a:solidFill>
                    <a:srgbClr val="000099"/>
                  </a:solidFill>
                </a:rPr>
                <a:t>1 </a:t>
              </a:r>
              <a:r>
                <a:rPr lang="en-US" altLang="en-US" sz="1600" b="1" dirty="0" smtClean="0">
                  <a:solidFill>
                    <a:srgbClr val="000099"/>
                  </a:solidFill>
                </a:rPr>
                <a:t>0 1 0   </a:t>
              </a:r>
              <a:r>
                <a:rPr lang="en-US" altLang="en-US" sz="1600" b="1" dirty="0">
                  <a:solidFill>
                    <a:srgbClr val="000099"/>
                  </a:solidFill>
                </a:rPr>
                <a:t>1 </a:t>
              </a:r>
              <a:r>
                <a:rPr lang="en-US" altLang="en-US" sz="1600" b="1" dirty="0" smtClean="0">
                  <a:solidFill>
                    <a:srgbClr val="000099"/>
                  </a:solidFill>
                </a:rPr>
                <a:t>1 </a:t>
              </a:r>
              <a:r>
                <a:rPr lang="en-US" altLang="en-US" sz="1600" b="1" dirty="0">
                  <a:solidFill>
                    <a:srgbClr val="000099"/>
                  </a:solidFill>
                </a:rPr>
                <a:t>0</a:t>
              </a:r>
              <a:r>
                <a:rPr lang="en-US" altLang="en-US" sz="1600" dirty="0"/>
                <a:t> </a:t>
              </a:r>
              <a:r>
                <a:rPr lang="en-US" altLang="en-US" sz="16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50913" y="4214813"/>
            <a:ext cx="4845050" cy="336550"/>
            <a:chOff x="599" y="2655"/>
            <a:chExt cx="3052" cy="212"/>
          </a:xfrm>
        </p:grpSpPr>
        <p:sp>
          <p:nvSpPr>
            <p:cNvPr id="13401" name="Rectangle 9"/>
            <p:cNvSpPr>
              <a:spLocks noChangeArrowheads="1"/>
            </p:cNvSpPr>
            <p:nvPr/>
          </p:nvSpPr>
          <p:spPr bwMode="auto">
            <a:xfrm>
              <a:off x="599" y="2655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dirty="0" smtClean="0"/>
                <a:t>LO[0] = </a:t>
              </a:r>
              <a:r>
                <a:rPr lang="en-US" altLang="en-US" sz="1600" dirty="0" smtClean="0">
                  <a:solidFill>
                    <a:srgbClr val="FF0000"/>
                  </a:solidFill>
                </a:rPr>
                <a:t>1</a:t>
              </a:r>
              <a:r>
                <a:rPr lang="en-US" altLang="en-US" sz="1600" dirty="0" smtClean="0"/>
                <a:t> =&gt; </a:t>
              </a:r>
              <a:r>
                <a:rPr lang="en-US" altLang="en-US" sz="1600" dirty="0" smtClean="0">
                  <a:solidFill>
                    <a:srgbClr val="FF0000"/>
                  </a:solidFill>
                </a:rPr>
                <a:t>ADD</a:t>
              </a:r>
              <a:endParaRPr lang="en-US" alt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13402" name="Rectangle 10"/>
            <p:cNvSpPr>
              <a:spLocks noChangeArrowheads="1"/>
            </p:cNvSpPr>
            <p:nvPr/>
          </p:nvSpPr>
          <p:spPr bwMode="auto">
            <a:xfrm>
              <a:off x="2763" y="2655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950913" y="4545013"/>
            <a:ext cx="7626350" cy="342900"/>
            <a:chOff x="599" y="2863"/>
            <a:chExt cx="4804" cy="216"/>
          </a:xfrm>
        </p:grpSpPr>
        <p:sp>
          <p:nvSpPr>
            <p:cNvPr id="13398" name="Rectangle 12"/>
            <p:cNvSpPr>
              <a:spLocks noChangeArrowheads="1"/>
            </p:cNvSpPr>
            <p:nvPr/>
          </p:nvSpPr>
          <p:spPr bwMode="auto">
            <a:xfrm>
              <a:off x="2767" y="2863"/>
              <a:ext cx="8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dirty="0" smtClean="0"/>
                <a:t>1 0 1 0</a:t>
              </a:r>
              <a:endParaRPr lang="en-US" altLang="en-US" sz="1600" dirty="0"/>
            </a:p>
          </p:txBody>
        </p:sp>
        <p:sp>
          <p:nvSpPr>
            <p:cNvPr id="13399" name="Rectangle 13"/>
            <p:cNvSpPr>
              <a:spLocks noChangeArrowheads="1"/>
            </p:cNvSpPr>
            <p:nvPr/>
          </p:nvSpPr>
          <p:spPr bwMode="auto">
            <a:xfrm>
              <a:off x="599" y="2867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Shift (Sign, HI, LO) right 1 bit</a:t>
              </a:r>
            </a:p>
          </p:txBody>
        </p:sp>
        <p:sp>
          <p:nvSpPr>
            <p:cNvPr id="13400" name="Rectangle 14"/>
            <p:cNvSpPr>
              <a:spLocks noChangeArrowheads="1"/>
            </p:cNvSpPr>
            <p:nvPr/>
          </p:nvSpPr>
          <p:spPr bwMode="auto">
            <a:xfrm>
              <a:off x="4195" y="2867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 dirty="0">
                  <a:solidFill>
                    <a:srgbClr val="000099"/>
                  </a:solidFill>
                </a:rPr>
                <a:t>1 </a:t>
              </a:r>
              <a:r>
                <a:rPr lang="en-US" altLang="en-US" sz="1600" b="1" dirty="0" smtClean="0">
                  <a:solidFill>
                    <a:srgbClr val="000099"/>
                  </a:solidFill>
                </a:rPr>
                <a:t>0 </a:t>
              </a:r>
              <a:r>
                <a:rPr lang="en-US" altLang="en-US" sz="1600" b="1" dirty="0">
                  <a:solidFill>
                    <a:srgbClr val="000099"/>
                  </a:solidFill>
                </a:rPr>
                <a:t>1 </a:t>
              </a:r>
              <a:r>
                <a:rPr lang="en-US" altLang="en-US" sz="1600" b="1" dirty="0" smtClean="0">
                  <a:solidFill>
                    <a:srgbClr val="000099"/>
                  </a:solidFill>
                </a:rPr>
                <a:t>1   1 </a:t>
              </a:r>
              <a:r>
                <a:rPr lang="en-US" altLang="en-US" sz="1600" b="1" dirty="0">
                  <a:solidFill>
                    <a:srgbClr val="000099"/>
                  </a:solidFill>
                </a:rPr>
                <a:t>0</a:t>
              </a:r>
              <a:r>
                <a:rPr lang="en-US" altLang="en-US" sz="1600" dirty="0"/>
                <a:t> 1 </a:t>
              </a:r>
              <a:r>
                <a:rPr lang="en-US" altLang="en-US" sz="16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950913" y="3878263"/>
            <a:ext cx="7626350" cy="336550"/>
            <a:chOff x="599" y="2443"/>
            <a:chExt cx="4804" cy="212"/>
          </a:xfrm>
        </p:grpSpPr>
        <p:sp>
          <p:nvSpPr>
            <p:cNvPr id="13395" name="Rectangle 16"/>
            <p:cNvSpPr>
              <a:spLocks noChangeArrowheads="1"/>
            </p:cNvSpPr>
            <p:nvPr/>
          </p:nvSpPr>
          <p:spPr bwMode="auto">
            <a:xfrm>
              <a:off x="2767" y="2443"/>
              <a:ext cx="8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dirty="0" smtClean="0"/>
                <a:t>1 0 1 0</a:t>
              </a:r>
              <a:endParaRPr lang="en-US" altLang="en-US" sz="1600" dirty="0"/>
            </a:p>
          </p:txBody>
        </p:sp>
        <p:sp>
          <p:nvSpPr>
            <p:cNvPr id="13396" name="Rectangle 17"/>
            <p:cNvSpPr>
              <a:spLocks noChangeArrowheads="1"/>
            </p:cNvSpPr>
            <p:nvPr/>
          </p:nvSpPr>
          <p:spPr bwMode="auto">
            <a:xfrm>
              <a:off x="599" y="2443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Shift (Sign, HI, LO) right 1 bit</a:t>
              </a:r>
            </a:p>
          </p:txBody>
        </p:sp>
        <p:sp>
          <p:nvSpPr>
            <p:cNvPr id="13397" name="Rectangle 18"/>
            <p:cNvSpPr>
              <a:spLocks noChangeArrowheads="1"/>
            </p:cNvSpPr>
            <p:nvPr/>
          </p:nvSpPr>
          <p:spPr bwMode="auto">
            <a:xfrm>
              <a:off x="4195" y="2443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 dirty="0">
                  <a:solidFill>
                    <a:srgbClr val="000099"/>
                  </a:solidFill>
                </a:rPr>
                <a:t>1 1 </a:t>
              </a:r>
              <a:r>
                <a:rPr lang="en-US" altLang="en-US" sz="1600" b="1" dirty="0" smtClean="0">
                  <a:solidFill>
                    <a:srgbClr val="000099"/>
                  </a:solidFill>
                </a:rPr>
                <a:t>0 1   </a:t>
              </a:r>
              <a:r>
                <a:rPr lang="en-US" altLang="en-US" sz="1600" b="1" dirty="0">
                  <a:solidFill>
                    <a:srgbClr val="000099"/>
                  </a:solidFill>
                </a:rPr>
                <a:t>0 </a:t>
              </a:r>
              <a:r>
                <a:rPr lang="en-US" altLang="en-US" sz="1600" dirty="0"/>
                <a:t>1 1 </a:t>
              </a:r>
              <a:r>
                <a:rPr lang="en-US" altLang="en-US" sz="1600" b="1" dirty="0" smtClean="0">
                  <a:solidFill>
                    <a:srgbClr val="FF0000"/>
                  </a:solidFill>
                </a:rPr>
                <a:t>1</a:t>
              </a:r>
              <a:endParaRPr lang="en-US" altLang="en-US" sz="16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950913" y="5897563"/>
            <a:ext cx="7626350" cy="336550"/>
            <a:chOff x="599" y="3715"/>
            <a:chExt cx="4804" cy="212"/>
          </a:xfrm>
        </p:grpSpPr>
        <p:sp>
          <p:nvSpPr>
            <p:cNvPr id="13392" name="Rectangle 20"/>
            <p:cNvSpPr>
              <a:spLocks noChangeArrowheads="1"/>
            </p:cNvSpPr>
            <p:nvPr/>
          </p:nvSpPr>
          <p:spPr bwMode="auto">
            <a:xfrm>
              <a:off x="2763" y="3715"/>
              <a:ext cx="88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13393" name="Rectangle 21"/>
            <p:cNvSpPr>
              <a:spLocks noChangeArrowheads="1"/>
            </p:cNvSpPr>
            <p:nvPr/>
          </p:nvSpPr>
          <p:spPr bwMode="auto">
            <a:xfrm>
              <a:off x="599" y="3715"/>
              <a:ext cx="216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Shift (Sign, HI, LO) right 1 bit</a:t>
              </a:r>
            </a:p>
          </p:txBody>
        </p:sp>
        <p:sp>
          <p:nvSpPr>
            <p:cNvPr id="13394" name="Rectangle 22"/>
            <p:cNvSpPr>
              <a:spLocks noChangeArrowheads="1"/>
            </p:cNvSpPr>
            <p:nvPr/>
          </p:nvSpPr>
          <p:spPr bwMode="auto">
            <a:xfrm>
              <a:off x="4195" y="3715"/>
              <a:ext cx="12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 dirty="0">
                  <a:solidFill>
                    <a:srgbClr val="000099"/>
                  </a:solidFill>
                </a:rPr>
                <a:t>0 0 0 0   </a:t>
              </a:r>
              <a:r>
                <a:rPr lang="en-US" altLang="en-US" sz="1600" b="1" dirty="0" smtClean="0">
                  <a:solidFill>
                    <a:srgbClr val="000099"/>
                  </a:solidFill>
                </a:rPr>
                <a:t>0 </a:t>
              </a:r>
              <a:r>
                <a:rPr lang="en-US" altLang="en-US" sz="1600" b="1" dirty="0">
                  <a:solidFill>
                    <a:srgbClr val="000099"/>
                  </a:solidFill>
                </a:rPr>
                <a:t>1 </a:t>
              </a:r>
              <a:r>
                <a:rPr lang="en-US" altLang="en-US" sz="1600" b="1" dirty="0" smtClean="0">
                  <a:solidFill>
                    <a:srgbClr val="000099"/>
                  </a:solidFill>
                </a:rPr>
                <a:t>1 </a:t>
              </a:r>
              <a:r>
                <a:rPr lang="en-US" altLang="en-US" sz="1600" b="1" dirty="0">
                  <a:solidFill>
                    <a:srgbClr val="000099"/>
                  </a:solidFill>
                </a:rPr>
                <a:t>0</a:t>
              </a:r>
            </a:p>
          </p:txBody>
        </p:sp>
      </p:grpSp>
      <p:sp>
        <p:nvSpPr>
          <p:cNvPr id="13321" name="Rectangle 23"/>
          <p:cNvSpPr>
            <a:spLocks noChangeArrowheads="1"/>
          </p:cNvSpPr>
          <p:nvPr/>
        </p:nvSpPr>
        <p:spPr bwMode="auto">
          <a:xfrm>
            <a:off x="4386263" y="3541713"/>
            <a:ext cx="1409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3322" name="Rectangle 24"/>
          <p:cNvSpPr>
            <a:spLocks noChangeArrowheads="1"/>
          </p:cNvSpPr>
          <p:nvPr/>
        </p:nvSpPr>
        <p:spPr bwMode="auto">
          <a:xfrm>
            <a:off x="5795963" y="320516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23" name="Rectangle 25"/>
          <p:cNvSpPr>
            <a:spLocks noChangeArrowheads="1"/>
          </p:cNvSpPr>
          <p:nvPr/>
        </p:nvSpPr>
        <p:spPr bwMode="auto">
          <a:xfrm>
            <a:off x="5795963" y="5224463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24" name="Rectangle 26"/>
          <p:cNvSpPr>
            <a:spLocks noChangeArrowheads="1"/>
          </p:cNvSpPr>
          <p:nvPr/>
        </p:nvSpPr>
        <p:spPr bwMode="auto">
          <a:xfrm>
            <a:off x="6659563" y="4214813"/>
            <a:ext cx="191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3325" name="Rectangle 27"/>
          <p:cNvSpPr>
            <a:spLocks noChangeArrowheads="1"/>
          </p:cNvSpPr>
          <p:nvPr/>
        </p:nvSpPr>
        <p:spPr bwMode="auto">
          <a:xfrm>
            <a:off x="5791200" y="4551363"/>
            <a:ext cx="868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26" name="Rectangle 28"/>
          <p:cNvSpPr>
            <a:spLocks noChangeArrowheads="1"/>
          </p:cNvSpPr>
          <p:nvPr/>
        </p:nvSpPr>
        <p:spPr bwMode="auto">
          <a:xfrm>
            <a:off x="5791200" y="3878263"/>
            <a:ext cx="868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13327" name="Rectangle 29"/>
          <p:cNvSpPr>
            <a:spLocks noChangeArrowheads="1"/>
          </p:cNvSpPr>
          <p:nvPr/>
        </p:nvSpPr>
        <p:spPr bwMode="auto">
          <a:xfrm>
            <a:off x="5795963" y="5897563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3328" name="Rectangle 30"/>
          <p:cNvSpPr>
            <a:spLocks noChangeArrowheads="1"/>
          </p:cNvSpPr>
          <p:nvPr/>
        </p:nvSpPr>
        <p:spPr bwMode="auto">
          <a:xfrm>
            <a:off x="5795963" y="421481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 b="1"/>
          </a:p>
        </p:txBody>
      </p:sp>
      <p:sp>
        <p:nvSpPr>
          <p:cNvPr id="13329" name="Rectangle 31"/>
          <p:cNvSpPr>
            <a:spLocks noChangeArrowheads="1"/>
          </p:cNvSpPr>
          <p:nvPr/>
        </p:nvSpPr>
        <p:spPr bwMode="auto">
          <a:xfrm>
            <a:off x="498475" y="4214813"/>
            <a:ext cx="4524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13330" name="Rectangle 32"/>
          <p:cNvSpPr>
            <a:spLocks noChangeArrowheads="1"/>
          </p:cNvSpPr>
          <p:nvPr/>
        </p:nvSpPr>
        <p:spPr bwMode="auto">
          <a:xfrm>
            <a:off x="4386263" y="3205163"/>
            <a:ext cx="1409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 dirty="0" smtClean="0"/>
              <a:t>1 0 1 0</a:t>
            </a:r>
            <a:endParaRPr lang="en-US" altLang="en-US" sz="1600" dirty="0"/>
          </a:p>
        </p:txBody>
      </p:sp>
      <p:sp>
        <p:nvSpPr>
          <p:cNvPr id="13331" name="Rectangle 33"/>
          <p:cNvSpPr>
            <a:spLocks noChangeArrowheads="1"/>
          </p:cNvSpPr>
          <p:nvPr/>
        </p:nvSpPr>
        <p:spPr bwMode="auto">
          <a:xfrm>
            <a:off x="6659563" y="3205163"/>
            <a:ext cx="19177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 dirty="0"/>
              <a:t>0 0 0 0   1 1 </a:t>
            </a:r>
            <a:r>
              <a:rPr lang="en-US" altLang="en-US" sz="1600" dirty="0" smtClean="0"/>
              <a:t>1 </a:t>
            </a:r>
            <a:r>
              <a:rPr lang="en-US" altLang="en-US" sz="1600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3332" name="Rectangle 34"/>
          <p:cNvSpPr>
            <a:spLocks noChangeArrowheads="1"/>
          </p:cNvSpPr>
          <p:nvPr/>
        </p:nvSpPr>
        <p:spPr bwMode="auto">
          <a:xfrm>
            <a:off x="950913" y="3205163"/>
            <a:ext cx="343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Initialize (HI = 0, LO = Multiplier)</a:t>
            </a:r>
          </a:p>
        </p:txBody>
      </p:sp>
      <p:sp>
        <p:nvSpPr>
          <p:cNvPr id="13333" name="Rectangle 35"/>
          <p:cNvSpPr>
            <a:spLocks noChangeArrowheads="1"/>
          </p:cNvSpPr>
          <p:nvPr/>
        </p:nvSpPr>
        <p:spPr bwMode="auto">
          <a:xfrm>
            <a:off x="498475" y="3205163"/>
            <a:ext cx="4524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13334" name="Rectangle 36"/>
          <p:cNvSpPr>
            <a:spLocks noChangeArrowheads="1"/>
          </p:cNvSpPr>
          <p:nvPr/>
        </p:nvSpPr>
        <p:spPr bwMode="auto">
          <a:xfrm>
            <a:off x="498475" y="3541713"/>
            <a:ext cx="4524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13335" name="Rectangle 37"/>
          <p:cNvSpPr>
            <a:spLocks noChangeArrowheads="1"/>
          </p:cNvSpPr>
          <p:nvPr/>
        </p:nvSpPr>
        <p:spPr bwMode="auto">
          <a:xfrm>
            <a:off x="4386263" y="4887913"/>
            <a:ext cx="1373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13336" name="Rectangle 38"/>
          <p:cNvSpPr>
            <a:spLocks noChangeArrowheads="1"/>
          </p:cNvSpPr>
          <p:nvPr/>
        </p:nvSpPr>
        <p:spPr bwMode="auto">
          <a:xfrm>
            <a:off x="498475" y="4887913"/>
            <a:ext cx="4524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13337" name="Rectangle 40"/>
          <p:cNvSpPr>
            <a:spLocks noChangeArrowheads="1"/>
          </p:cNvSpPr>
          <p:nvPr/>
        </p:nvSpPr>
        <p:spPr bwMode="auto">
          <a:xfrm>
            <a:off x="498475" y="5561013"/>
            <a:ext cx="452438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13338" name="Rectangle 41"/>
          <p:cNvSpPr>
            <a:spLocks noChangeArrowheads="1"/>
          </p:cNvSpPr>
          <p:nvPr/>
        </p:nvSpPr>
        <p:spPr bwMode="auto">
          <a:xfrm>
            <a:off x="4386263" y="2840038"/>
            <a:ext cx="14097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Multiplicand</a:t>
            </a:r>
          </a:p>
        </p:txBody>
      </p:sp>
      <p:sp>
        <p:nvSpPr>
          <p:cNvPr id="13339" name="Rectangle 42"/>
          <p:cNvSpPr>
            <a:spLocks noChangeArrowheads="1"/>
          </p:cNvSpPr>
          <p:nvPr/>
        </p:nvSpPr>
        <p:spPr bwMode="auto">
          <a:xfrm>
            <a:off x="6696075" y="2840038"/>
            <a:ext cx="18811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Product = HI, LO</a:t>
            </a:r>
          </a:p>
        </p:txBody>
      </p:sp>
      <p:sp>
        <p:nvSpPr>
          <p:cNvPr id="13340" name="Rectangle 43"/>
          <p:cNvSpPr>
            <a:spLocks noChangeArrowheads="1"/>
          </p:cNvSpPr>
          <p:nvPr/>
        </p:nvSpPr>
        <p:spPr bwMode="auto">
          <a:xfrm>
            <a:off x="5795963" y="2840038"/>
            <a:ext cx="86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Sign</a:t>
            </a:r>
          </a:p>
        </p:txBody>
      </p:sp>
      <p:sp>
        <p:nvSpPr>
          <p:cNvPr id="13341" name="Rectangle 44"/>
          <p:cNvSpPr>
            <a:spLocks noChangeArrowheads="1"/>
          </p:cNvSpPr>
          <p:nvPr/>
        </p:nvSpPr>
        <p:spPr bwMode="auto">
          <a:xfrm>
            <a:off x="498475" y="2840038"/>
            <a:ext cx="3887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Iteration</a:t>
            </a:r>
          </a:p>
        </p:txBody>
      </p:sp>
      <p:sp>
        <p:nvSpPr>
          <p:cNvPr id="13342" name="Line 45"/>
          <p:cNvSpPr>
            <a:spLocks noChangeShapeType="1"/>
          </p:cNvSpPr>
          <p:nvPr/>
        </p:nvSpPr>
        <p:spPr bwMode="auto">
          <a:xfrm>
            <a:off x="498475" y="2840038"/>
            <a:ext cx="807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3" name="Line 46"/>
          <p:cNvSpPr>
            <a:spLocks noChangeShapeType="1"/>
          </p:cNvSpPr>
          <p:nvPr/>
        </p:nvSpPr>
        <p:spPr bwMode="auto">
          <a:xfrm>
            <a:off x="498475" y="35417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4" name="Line 47"/>
          <p:cNvSpPr>
            <a:spLocks noChangeShapeType="1"/>
          </p:cNvSpPr>
          <p:nvPr/>
        </p:nvSpPr>
        <p:spPr bwMode="auto">
          <a:xfrm>
            <a:off x="498475" y="6234113"/>
            <a:ext cx="807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5" name="Line 48"/>
          <p:cNvSpPr>
            <a:spLocks noChangeShapeType="1"/>
          </p:cNvSpPr>
          <p:nvPr/>
        </p:nvSpPr>
        <p:spPr bwMode="auto">
          <a:xfrm>
            <a:off x="498475" y="2840038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6" name="Line 49"/>
          <p:cNvSpPr>
            <a:spLocks noChangeShapeType="1"/>
          </p:cNvSpPr>
          <p:nvPr/>
        </p:nvSpPr>
        <p:spPr bwMode="auto">
          <a:xfrm>
            <a:off x="43862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7" name="Line 50"/>
          <p:cNvSpPr>
            <a:spLocks noChangeShapeType="1"/>
          </p:cNvSpPr>
          <p:nvPr/>
        </p:nvSpPr>
        <p:spPr bwMode="auto">
          <a:xfrm>
            <a:off x="66595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8" name="Line 51"/>
          <p:cNvSpPr>
            <a:spLocks noChangeShapeType="1"/>
          </p:cNvSpPr>
          <p:nvPr/>
        </p:nvSpPr>
        <p:spPr bwMode="auto">
          <a:xfrm>
            <a:off x="8577263" y="2840038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49" name="Line 52"/>
          <p:cNvSpPr>
            <a:spLocks noChangeShapeType="1"/>
          </p:cNvSpPr>
          <p:nvPr/>
        </p:nvSpPr>
        <p:spPr bwMode="auto">
          <a:xfrm>
            <a:off x="498475" y="42148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0" name="Line 53"/>
          <p:cNvSpPr>
            <a:spLocks noChangeShapeType="1"/>
          </p:cNvSpPr>
          <p:nvPr/>
        </p:nvSpPr>
        <p:spPr bwMode="auto">
          <a:xfrm>
            <a:off x="950913" y="3205163"/>
            <a:ext cx="0" cy="3028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1" name="Line 54"/>
          <p:cNvSpPr>
            <a:spLocks noChangeShapeType="1"/>
          </p:cNvSpPr>
          <p:nvPr/>
        </p:nvSpPr>
        <p:spPr bwMode="auto">
          <a:xfrm>
            <a:off x="950913" y="38782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2" name="Line 55"/>
          <p:cNvSpPr>
            <a:spLocks noChangeShapeType="1"/>
          </p:cNvSpPr>
          <p:nvPr/>
        </p:nvSpPr>
        <p:spPr bwMode="auto">
          <a:xfrm>
            <a:off x="498475" y="48879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3" name="Line 56"/>
          <p:cNvSpPr>
            <a:spLocks noChangeShapeType="1"/>
          </p:cNvSpPr>
          <p:nvPr/>
        </p:nvSpPr>
        <p:spPr bwMode="auto">
          <a:xfrm>
            <a:off x="950913" y="45513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4" name="Line 57"/>
          <p:cNvSpPr>
            <a:spLocks noChangeShapeType="1"/>
          </p:cNvSpPr>
          <p:nvPr/>
        </p:nvSpPr>
        <p:spPr bwMode="auto">
          <a:xfrm>
            <a:off x="498475" y="55610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5" name="Line 58"/>
          <p:cNvSpPr>
            <a:spLocks noChangeShapeType="1"/>
          </p:cNvSpPr>
          <p:nvPr/>
        </p:nvSpPr>
        <p:spPr bwMode="auto">
          <a:xfrm>
            <a:off x="950913" y="52244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6" name="Line 59"/>
          <p:cNvSpPr>
            <a:spLocks noChangeShapeType="1"/>
          </p:cNvSpPr>
          <p:nvPr/>
        </p:nvSpPr>
        <p:spPr bwMode="auto">
          <a:xfrm>
            <a:off x="950913" y="58975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7" name="Line 60"/>
          <p:cNvSpPr>
            <a:spLocks noChangeShapeType="1"/>
          </p:cNvSpPr>
          <p:nvPr/>
        </p:nvSpPr>
        <p:spPr bwMode="auto">
          <a:xfrm>
            <a:off x="57959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358" name="Line 61"/>
          <p:cNvSpPr>
            <a:spLocks noChangeShapeType="1"/>
          </p:cNvSpPr>
          <p:nvPr/>
        </p:nvSpPr>
        <p:spPr bwMode="auto">
          <a:xfrm>
            <a:off x="498475" y="320516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7" name="Group 62"/>
          <p:cNvGrpSpPr>
            <a:grpSpLocks/>
          </p:cNvGrpSpPr>
          <p:nvPr/>
        </p:nvGrpSpPr>
        <p:grpSpPr bwMode="auto">
          <a:xfrm>
            <a:off x="950913" y="3402013"/>
            <a:ext cx="7626350" cy="476250"/>
            <a:chOff x="599" y="2143"/>
            <a:chExt cx="4804" cy="300"/>
          </a:xfrm>
        </p:grpSpPr>
        <p:sp>
          <p:nvSpPr>
            <p:cNvPr id="13382" name="Rectangle 63"/>
            <p:cNvSpPr>
              <a:spLocks noChangeArrowheads="1"/>
            </p:cNvSpPr>
            <p:nvPr/>
          </p:nvSpPr>
          <p:spPr bwMode="auto">
            <a:xfrm>
              <a:off x="3651" y="2231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 dirty="0">
                  <a:solidFill>
                    <a:srgbClr val="000099"/>
                  </a:solidFill>
                </a:rPr>
                <a:t>1</a:t>
              </a:r>
            </a:p>
          </p:txBody>
        </p:sp>
        <p:grpSp>
          <p:nvGrpSpPr>
            <p:cNvPr id="13383" name="Group 64"/>
            <p:cNvGrpSpPr>
              <a:grpSpLocks/>
            </p:cNvGrpSpPr>
            <p:nvPr/>
          </p:nvGrpSpPr>
          <p:grpSpPr bwMode="auto">
            <a:xfrm>
              <a:off x="599" y="2143"/>
              <a:ext cx="4804" cy="300"/>
              <a:chOff x="599" y="2143"/>
              <a:chExt cx="4804" cy="300"/>
            </a:xfrm>
          </p:grpSpPr>
          <p:sp>
            <p:nvSpPr>
              <p:cNvPr id="13384" name="Rectangle 65"/>
              <p:cNvSpPr>
                <a:spLocks noChangeArrowheads="1"/>
              </p:cNvSpPr>
              <p:nvPr/>
            </p:nvSpPr>
            <p:spPr bwMode="auto">
              <a:xfrm>
                <a:off x="4195" y="2231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b="1" dirty="0">
                    <a:solidFill>
                      <a:srgbClr val="000099"/>
                    </a:solidFill>
                  </a:rPr>
                  <a:t>1 </a:t>
                </a: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0 1 </a:t>
                </a:r>
                <a:r>
                  <a:rPr lang="en-US" altLang="en-US" sz="1600" b="1" dirty="0">
                    <a:solidFill>
                      <a:srgbClr val="000099"/>
                    </a:solidFill>
                  </a:rPr>
                  <a:t>0</a:t>
                </a:r>
                <a:r>
                  <a:rPr lang="en-US" altLang="en-US" sz="1600" b="1" dirty="0">
                    <a:solidFill>
                      <a:srgbClr val="FF0000"/>
                    </a:solidFill>
                  </a:rPr>
                  <a:t>   </a:t>
                </a:r>
                <a:r>
                  <a:rPr lang="en-US" altLang="en-US" sz="1600" dirty="0"/>
                  <a:t>1 1 </a:t>
                </a:r>
                <a:r>
                  <a:rPr lang="en-US" altLang="en-US" sz="1600" dirty="0" smtClean="0"/>
                  <a:t>1 </a:t>
                </a:r>
                <a:r>
                  <a:rPr lang="en-US" altLang="en-US" sz="1600" dirty="0"/>
                  <a:t>1</a:t>
                </a:r>
              </a:p>
            </p:txBody>
          </p:sp>
          <p:sp>
            <p:nvSpPr>
              <p:cNvPr id="13385" name="Rectangle 66"/>
              <p:cNvSpPr>
                <a:spLocks noChangeArrowheads="1"/>
              </p:cNvSpPr>
              <p:nvPr/>
            </p:nvSpPr>
            <p:spPr bwMode="auto">
              <a:xfrm>
                <a:off x="599" y="2231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dirty="0"/>
                  <a:t>LO[0] = </a:t>
                </a:r>
                <a:r>
                  <a:rPr lang="en-US" altLang="en-US" sz="1600" dirty="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 dirty="0"/>
                  <a:t> =&gt; </a:t>
                </a:r>
                <a:r>
                  <a:rPr lang="en-US" altLang="en-US" sz="1600" dirty="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13386" name="Group 67"/>
              <p:cNvGrpSpPr>
                <a:grpSpLocks/>
              </p:cNvGrpSpPr>
              <p:nvPr/>
            </p:nvGrpSpPr>
            <p:grpSpPr bwMode="auto">
              <a:xfrm>
                <a:off x="3220" y="2143"/>
                <a:ext cx="1565" cy="272"/>
                <a:chOff x="3220" y="2137"/>
                <a:chExt cx="1565" cy="272"/>
              </a:xfrm>
            </p:grpSpPr>
            <p:sp>
              <p:nvSpPr>
                <p:cNvPr id="13387" name="Freeform 68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2305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8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 dirty="0"/>
                    <a:t>+</a:t>
                  </a:r>
                </a:p>
              </p:txBody>
            </p:sp>
            <p:sp>
              <p:nvSpPr>
                <p:cNvPr id="13389" name="Freeform 70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20609590 h 141"/>
                    <a:gd name="T4" fmla="*/ 6805 w 85"/>
                    <a:gd name="T5" fmla="*/ 20609590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90" name="AutoShape 71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91" name="Line 72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" name="Group 73"/>
          <p:cNvGrpSpPr>
            <a:grpSpLocks/>
          </p:cNvGrpSpPr>
          <p:nvPr/>
        </p:nvGrpSpPr>
        <p:grpSpPr bwMode="auto">
          <a:xfrm>
            <a:off x="950913" y="4751388"/>
            <a:ext cx="7626350" cy="473075"/>
            <a:chOff x="599" y="2993"/>
            <a:chExt cx="4804" cy="298"/>
          </a:xfrm>
        </p:grpSpPr>
        <p:sp>
          <p:nvSpPr>
            <p:cNvPr id="13372" name="Rectangle 74"/>
            <p:cNvSpPr>
              <a:spLocks noChangeArrowheads="1"/>
            </p:cNvSpPr>
            <p:nvPr/>
          </p:nvSpPr>
          <p:spPr bwMode="auto">
            <a:xfrm>
              <a:off x="3651" y="3079"/>
              <a:ext cx="5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 b="1">
                  <a:solidFill>
                    <a:srgbClr val="000099"/>
                  </a:solidFill>
                </a:rPr>
                <a:t>1</a:t>
              </a:r>
            </a:p>
          </p:txBody>
        </p:sp>
        <p:grpSp>
          <p:nvGrpSpPr>
            <p:cNvPr id="13373" name="Group 75"/>
            <p:cNvGrpSpPr>
              <a:grpSpLocks/>
            </p:cNvGrpSpPr>
            <p:nvPr/>
          </p:nvGrpSpPr>
          <p:grpSpPr bwMode="auto">
            <a:xfrm>
              <a:off x="599" y="2993"/>
              <a:ext cx="4804" cy="298"/>
              <a:chOff x="599" y="2993"/>
              <a:chExt cx="4804" cy="298"/>
            </a:xfrm>
          </p:grpSpPr>
          <p:sp>
            <p:nvSpPr>
              <p:cNvPr id="13374" name="Rectangle 76"/>
              <p:cNvSpPr>
                <a:spLocks noChangeArrowheads="1"/>
              </p:cNvSpPr>
              <p:nvPr/>
            </p:nvSpPr>
            <p:spPr bwMode="auto">
              <a:xfrm>
                <a:off x="4195" y="3079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0 1 0 1</a:t>
                </a:r>
                <a:r>
                  <a:rPr lang="en-US" altLang="en-US" sz="1600" b="1" dirty="0" smtClean="0"/>
                  <a:t>   </a:t>
                </a: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1</a:t>
                </a:r>
                <a:r>
                  <a:rPr lang="en-US" altLang="en-US" sz="1600" dirty="0" smtClean="0"/>
                  <a:t> </a:t>
                </a:r>
                <a:r>
                  <a:rPr lang="en-US" altLang="en-US" sz="1600" b="1" dirty="0">
                    <a:solidFill>
                      <a:srgbClr val="000099"/>
                    </a:solidFill>
                  </a:rPr>
                  <a:t>0</a:t>
                </a:r>
                <a:r>
                  <a:rPr lang="en-US" altLang="en-US" sz="1600" dirty="0"/>
                  <a:t> 1 1</a:t>
                </a:r>
              </a:p>
            </p:txBody>
          </p:sp>
          <p:sp>
            <p:nvSpPr>
              <p:cNvPr id="13375" name="Rectangle 77"/>
              <p:cNvSpPr>
                <a:spLocks noChangeArrowheads="1"/>
              </p:cNvSpPr>
              <p:nvPr/>
            </p:nvSpPr>
            <p:spPr bwMode="auto">
              <a:xfrm>
                <a:off x="599" y="3079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13376" name="Group 78"/>
              <p:cNvGrpSpPr>
                <a:grpSpLocks/>
              </p:cNvGrpSpPr>
              <p:nvPr/>
            </p:nvGrpSpPr>
            <p:grpSpPr bwMode="auto">
              <a:xfrm>
                <a:off x="3220" y="2993"/>
                <a:ext cx="1565" cy="272"/>
                <a:chOff x="3220" y="2137"/>
                <a:chExt cx="1565" cy="272"/>
              </a:xfrm>
            </p:grpSpPr>
            <p:sp>
              <p:nvSpPr>
                <p:cNvPr id="13377" name="Freeform 79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2305 w 85"/>
                    <a:gd name="T5" fmla="*/ 141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78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0" tIns="0" rIns="0" bIns="0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13379" name="Freeform 81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20609590 h 141"/>
                    <a:gd name="T4" fmla="*/ 6805 w 85"/>
                    <a:gd name="T5" fmla="*/ 20609590 h 141"/>
                    <a:gd name="T6" fmla="*/ 0 60000 65536"/>
                    <a:gd name="T7" fmla="*/ 0 60000 65536"/>
                    <a:gd name="T8" fmla="*/ 0 60000 65536"/>
                    <a:gd name="T9" fmla="*/ 0 w 85"/>
                    <a:gd name="T10" fmla="*/ 0 h 141"/>
                    <a:gd name="T11" fmla="*/ 85 w 85"/>
                    <a:gd name="T12" fmla="*/ 141 h 14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3380" name="AutoShape 82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en-US" altLang="en-US"/>
                </a:p>
              </p:txBody>
            </p:sp>
            <p:sp>
              <p:nvSpPr>
                <p:cNvPr id="13381" name="Line 83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3" name="Group 99"/>
          <p:cNvGrpSpPr>
            <a:grpSpLocks/>
          </p:cNvGrpSpPr>
          <p:nvPr/>
        </p:nvGrpSpPr>
        <p:grpSpPr bwMode="auto">
          <a:xfrm>
            <a:off x="950913" y="5418138"/>
            <a:ext cx="7626350" cy="479425"/>
            <a:chOff x="599" y="3413"/>
            <a:chExt cx="4804" cy="302"/>
          </a:xfrm>
        </p:grpSpPr>
        <p:grpSp>
          <p:nvGrpSpPr>
            <p:cNvPr id="13362" name="Group 97"/>
            <p:cNvGrpSpPr>
              <a:grpSpLocks/>
            </p:cNvGrpSpPr>
            <p:nvPr/>
          </p:nvGrpSpPr>
          <p:grpSpPr bwMode="auto">
            <a:xfrm>
              <a:off x="599" y="3413"/>
              <a:ext cx="4804" cy="302"/>
              <a:chOff x="599" y="3413"/>
              <a:chExt cx="4804" cy="302"/>
            </a:xfrm>
          </p:grpSpPr>
          <p:sp>
            <p:nvSpPr>
              <p:cNvPr id="13364" name="Rectangle 39"/>
              <p:cNvSpPr>
                <a:spLocks noChangeArrowheads="1"/>
              </p:cNvSpPr>
              <p:nvPr/>
            </p:nvSpPr>
            <p:spPr bwMode="auto">
              <a:xfrm>
                <a:off x="2763" y="3503"/>
                <a:ext cx="8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dirty="0">
                    <a:solidFill>
                      <a:srgbClr val="FF0000"/>
                    </a:solidFill>
                  </a:rPr>
                  <a:t>0 1 </a:t>
                </a:r>
                <a:r>
                  <a:rPr lang="en-US" altLang="en-US" sz="1600" dirty="0" smtClean="0">
                    <a:solidFill>
                      <a:srgbClr val="FF0000"/>
                    </a:solidFill>
                  </a:rPr>
                  <a:t>1 </a:t>
                </a:r>
                <a:r>
                  <a:rPr lang="en-US" altLang="en-US" sz="1600" dirty="0">
                    <a:solidFill>
                      <a:srgbClr val="FF0000"/>
                    </a:solidFill>
                  </a:rPr>
                  <a:t>0</a:t>
                </a:r>
              </a:p>
            </p:txBody>
          </p:sp>
          <p:sp>
            <p:nvSpPr>
              <p:cNvPr id="13365" name="Rectangle 85"/>
              <p:cNvSpPr>
                <a:spLocks noChangeArrowheads="1"/>
              </p:cNvSpPr>
              <p:nvPr/>
            </p:nvSpPr>
            <p:spPr bwMode="auto">
              <a:xfrm>
                <a:off x="3651" y="3503"/>
                <a:ext cx="5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b="1">
                    <a:solidFill>
                      <a:srgbClr val="000099"/>
                    </a:solidFill>
                  </a:rPr>
                  <a:t>0</a:t>
                </a:r>
              </a:p>
            </p:txBody>
          </p:sp>
          <p:sp>
            <p:nvSpPr>
              <p:cNvPr id="13366" name="Rectangle 87"/>
              <p:cNvSpPr>
                <a:spLocks noChangeArrowheads="1"/>
              </p:cNvSpPr>
              <p:nvPr/>
            </p:nvSpPr>
            <p:spPr bwMode="auto">
              <a:xfrm>
                <a:off x="4195" y="3503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 b="1" dirty="0">
                    <a:solidFill>
                      <a:srgbClr val="000099"/>
                    </a:solidFill>
                  </a:rPr>
                  <a:t>0 0 0 </a:t>
                </a: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0</a:t>
                </a:r>
                <a:r>
                  <a:rPr lang="en-US" altLang="en-US" sz="1600" b="1" dirty="0" smtClean="0"/>
                  <a:t>   </a:t>
                </a:r>
                <a:r>
                  <a:rPr lang="en-US" altLang="en-US" sz="1600" b="1" dirty="0">
                    <a:solidFill>
                      <a:srgbClr val="000099"/>
                    </a:solidFill>
                  </a:rPr>
                  <a:t>1 </a:t>
                </a:r>
                <a:r>
                  <a:rPr lang="en-US" altLang="en-US" sz="1600" b="1" dirty="0" smtClean="0">
                    <a:solidFill>
                      <a:srgbClr val="000099"/>
                    </a:solidFill>
                  </a:rPr>
                  <a:t>1 </a:t>
                </a:r>
                <a:r>
                  <a:rPr lang="en-US" altLang="en-US" sz="1600" b="1" dirty="0">
                    <a:solidFill>
                      <a:srgbClr val="000099"/>
                    </a:solidFill>
                  </a:rPr>
                  <a:t>0 </a:t>
                </a:r>
                <a:r>
                  <a:rPr lang="en-US" altLang="en-US" sz="1600" dirty="0"/>
                  <a:t>1</a:t>
                </a:r>
              </a:p>
            </p:txBody>
          </p:sp>
          <p:sp>
            <p:nvSpPr>
              <p:cNvPr id="13367" name="Rectangle 88"/>
              <p:cNvSpPr>
                <a:spLocks noChangeArrowheads="1"/>
              </p:cNvSpPr>
              <p:nvPr/>
            </p:nvSpPr>
            <p:spPr bwMode="auto">
              <a:xfrm>
                <a:off x="599" y="3503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SUB (ADD 2's compl)</a:t>
                </a:r>
              </a:p>
            </p:txBody>
          </p:sp>
          <p:sp>
            <p:nvSpPr>
              <p:cNvPr id="13368" name="Text Box 91"/>
              <p:cNvSpPr txBox="1">
                <a:spLocks noChangeArrowheads="1"/>
              </p:cNvSpPr>
              <p:nvPr/>
            </p:nvSpPr>
            <p:spPr bwMode="auto">
              <a:xfrm>
                <a:off x="3470" y="3572"/>
                <a:ext cx="90" cy="6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+</a:t>
                </a:r>
              </a:p>
            </p:txBody>
          </p:sp>
          <p:sp>
            <p:nvSpPr>
              <p:cNvPr id="13369" name="Freeform 92"/>
              <p:cNvSpPr>
                <a:spLocks/>
              </p:cNvSpPr>
              <p:nvPr/>
            </p:nvSpPr>
            <p:spPr bwMode="auto">
              <a:xfrm rot="-5400000" flipH="1" flipV="1">
                <a:off x="3821" y="3107"/>
                <a:ext cx="159" cy="771"/>
              </a:xfrm>
              <a:custGeom>
                <a:avLst/>
                <a:gdLst>
                  <a:gd name="T0" fmla="*/ 0 w 85"/>
                  <a:gd name="T1" fmla="*/ 0 h 141"/>
                  <a:gd name="T2" fmla="*/ 0 w 85"/>
                  <a:gd name="T3" fmla="*/ 20609590 h 141"/>
                  <a:gd name="T4" fmla="*/ 6805 w 85"/>
                  <a:gd name="T5" fmla="*/ 20609590 h 141"/>
                  <a:gd name="T6" fmla="*/ 0 60000 65536"/>
                  <a:gd name="T7" fmla="*/ 0 60000 65536"/>
                  <a:gd name="T8" fmla="*/ 0 60000 65536"/>
                  <a:gd name="T9" fmla="*/ 0 w 85"/>
                  <a:gd name="T10" fmla="*/ 0 h 141"/>
                  <a:gd name="T11" fmla="*/ 85 w 85"/>
                  <a:gd name="T12" fmla="*/ 141 h 14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85" h="141">
                    <a:moveTo>
                      <a:pt x="0" y="0"/>
                    </a:moveTo>
                    <a:lnTo>
                      <a:pt x="0" y="141"/>
                    </a:lnTo>
                    <a:lnTo>
                      <a:pt x="85" y="141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AutoShape 93"/>
              <p:cNvSpPr>
                <a:spLocks noChangeArrowheads="1"/>
              </p:cNvSpPr>
              <p:nvPr/>
            </p:nvSpPr>
            <p:spPr bwMode="auto">
              <a:xfrm>
                <a:off x="3855" y="3527"/>
                <a:ext cx="930" cy="158"/>
              </a:xfrm>
              <a:prstGeom prst="roundRect">
                <a:avLst>
                  <a:gd name="adj" fmla="val 16667"/>
                </a:avLst>
              </a:prstGeom>
              <a:noFill/>
              <a:ln w="12700">
                <a:solidFill>
                  <a:srgbClr val="000099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3371" name="Line 94"/>
              <p:cNvSpPr>
                <a:spLocks noChangeShapeType="1"/>
              </p:cNvSpPr>
              <p:nvPr/>
            </p:nvSpPr>
            <p:spPr bwMode="auto">
              <a:xfrm>
                <a:off x="3583" y="3617"/>
                <a:ext cx="25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63" name="Arc 98"/>
            <p:cNvSpPr>
              <a:spLocks/>
            </p:cNvSpPr>
            <p:nvPr/>
          </p:nvSpPr>
          <p:spPr bwMode="auto">
            <a:xfrm flipH="1">
              <a:off x="2857" y="3416"/>
              <a:ext cx="204" cy="196"/>
            </a:xfrm>
            <a:custGeom>
              <a:avLst/>
              <a:gdLst>
                <a:gd name="T0" fmla="*/ 0 w 21600"/>
                <a:gd name="T1" fmla="*/ 0 h 36762"/>
                <a:gd name="T2" fmla="*/ 0 w 21600"/>
                <a:gd name="T3" fmla="*/ 0 h 36762"/>
                <a:gd name="T4" fmla="*/ 0 w 21600"/>
                <a:gd name="T5" fmla="*/ 0 h 36762"/>
                <a:gd name="T6" fmla="*/ 0 60000 65536"/>
                <a:gd name="T7" fmla="*/ 0 60000 65536"/>
                <a:gd name="T8" fmla="*/ 0 60000 65536"/>
                <a:gd name="T9" fmla="*/ 0 w 21600"/>
                <a:gd name="T10" fmla="*/ 0 h 36762"/>
                <a:gd name="T11" fmla="*/ 21600 w 21600"/>
                <a:gd name="T12" fmla="*/ 36762 h 367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36762" fill="none" extrusionOk="0">
                  <a:moveTo>
                    <a:pt x="11918" y="0"/>
                  </a:moveTo>
                  <a:cubicBezTo>
                    <a:pt x="17964" y="3999"/>
                    <a:pt x="21600" y="10765"/>
                    <a:pt x="21600" y="18014"/>
                  </a:cubicBezTo>
                  <a:cubicBezTo>
                    <a:pt x="21600" y="25761"/>
                    <a:pt x="17451" y="32914"/>
                    <a:pt x="10727" y="36762"/>
                  </a:cubicBezTo>
                </a:path>
                <a:path w="21600" h="36762" stroke="0" extrusionOk="0">
                  <a:moveTo>
                    <a:pt x="11918" y="0"/>
                  </a:moveTo>
                  <a:cubicBezTo>
                    <a:pt x="17964" y="3999"/>
                    <a:pt x="21600" y="10765"/>
                    <a:pt x="21600" y="18014"/>
                  </a:cubicBezTo>
                  <a:cubicBezTo>
                    <a:pt x="21600" y="25761"/>
                    <a:pt x="17451" y="32914"/>
                    <a:pt x="10727" y="36762"/>
                  </a:cubicBezTo>
                  <a:lnTo>
                    <a:pt x="0" y="18014"/>
                  </a:lnTo>
                  <a:lnTo>
                    <a:pt x="11918" y="0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5" name="Freeform 70"/>
          <p:cNvSpPr>
            <a:spLocks/>
          </p:cNvSpPr>
          <p:nvPr/>
        </p:nvSpPr>
        <p:spPr bwMode="auto">
          <a:xfrm rot="16200000" flipH="1" flipV="1">
            <a:off x="6065887" y="3555294"/>
            <a:ext cx="252413" cy="1223963"/>
          </a:xfrm>
          <a:custGeom>
            <a:avLst/>
            <a:gdLst>
              <a:gd name="T0" fmla="*/ 0 w 85"/>
              <a:gd name="T1" fmla="*/ 0 h 141"/>
              <a:gd name="T2" fmla="*/ 0 w 85"/>
              <a:gd name="T3" fmla="*/ 20609590 h 141"/>
              <a:gd name="T4" fmla="*/ 6805 w 85"/>
              <a:gd name="T5" fmla="*/ 20609590 h 141"/>
              <a:gd name="T6" fmla="*/ 0 60000 65536"/>
              <a:gd name="T7" fmla="*/ 0 60000 65536"/>
              <a:gd name="T8" fmla="*/ 0 60000 65536"/>
              <a:gd name="T9" fmla="*/ 0 w 85"/>
              <a:gd name="T10" fmla="*/ 0 h 141"/>
              <a:gd name="T11" fmla="*/ 85 w 85"/>
              <a:gd name="T12" fmla="*/ 141 h 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" h="141">
                <a:moveTo>
                  <a:pt x="0" y="0"/>
                </a:moveTo>
                <a:lnTo>
                  <a:pt x="0" y="141"/>
                </a:lnTo>
                <a:lnTo>
                  <a:pt x="85" y="14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Freeform 68"/>
          <p:cNvSpPr>
            <a:spLocks/>
          </p:cNvSpPr>
          <p:nvPr/>
        </p:nvSpPr>
        <p:spPr bwMode="auto">
          <a:xfrm>
            <a:off x="5148064" y="4213274"/>
            <a:ext cx="360363" cy="223838"/>
          </a:xfrm>
          <a:custGeom>
            <a:avLst/>
            <a:gdLst>
              <a:gd name="T0" fmla="*/ 0 w 85"/>
              <a:gd name="T1" fmla="*/ 0 h 141"/>
              <a:gd name="T2" fmla="*/ 0 w 85"/>
              <a:gd name="T3" fmla="*/ 141 h 141"/>
              <a:gd name="T4" fmla="*/ 82305 w 85"/>
              <a:gd name="T5" fmla="*/ 141 h 141"/>
              <a:gd name="T6" fmla="*/ 0 60000 65536"/>
              <a:gd name="T7" fmla="*/ 0 60000 65536"/>
              <a:gd name="T8" fmla="*/ 0 60000 65536"/>
              <a:gd name="T9" fmla="*/ 0 w 85"/>
              <a:gd name="T10" fmla="*/ 0 h 141"/>
              <a:gd name="T11" fmla="*/ 85 w 85"/>
              <a:gd name="T12" fmla="*/ 141 h 1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5" h="141">
                <a:moveTo>
                  <a:pt x="0" y="0"/>
                </a:moveTo>
                <a:lnTo>
                  <a:pt x="0" y="141"/>
                </a:lnTo>
                <a:lnTo>
                  <a:pt x="85" y="14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Text Box 69"/>
          <p:cNvSpPr txBox="1">
            <a:spLocks noChangeArrowheads="1"/>
          </p:cNvSpPr>
          <p:nvPr/>
        </p:nvSpPr>
        <p:spPr bwMode="auto">
          <a:xfrm>
            <a:off x="5508104" y="4365166"/>
            <a:ext cx="142875" cy="1079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600" dirty="0"/>
              <a:t>+</a:t>
            </a:r>
          </a:p>
        </p:txBody>
      </p:sp>
      <p:sp>
        <p:nvSpPr>
          <p:cNvPr id="8" name="Rectangle 7"/>
          <p:cNvSpPr/>
          <p:nvPr/>
        </p:nvSpPr>
        <p:spPr>
          <a:xfrm>
            <a:off x="6809883" y="4197652"/>
            <a:ext cx="161454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rgbClr val="000099"/>
                </a:solidFill>
              </a:rPr>
              <a:t>0 1 1 1   0 </a:t>
            </a:r>
            <a:r>
              <a:rPr lang="en-US" altLang="en-US" sz="1600" dirty="0" smtClean="0"/>
              <a:t>1 1 </a:t>
            </a:r>
            <a:r>
              <a:rPr lang="en-US" altLang="en-US" sz="1600" dirty="0"/>
              <a:t>1</a:t>
            </a:r>
          </a:p>
        </p:txBody>
      </p:sp>
      <p:sp>
        <p:nvSpPr>
          <p:cNvPr id="99" name="Line 72"/>
          <p:cNvSpPr>
            <a:spLocks noChangeShapeType="1"/>
          </p:cNvSpPr>
          <p:nvPr/>
        </p:nvSpPr>
        <p:spPr bwMode="auto">
          <a:xfrm>
            <a:off x="5724128" y="4401108"/>
            <a:ext cx="39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067502" y="4210090"/>
            <a:ext cx="29847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 b="1" dirty="0" smtClean="0">
                <a:solidFill>
                  <a:srgbClr val="000099"/>
                </a:solidFill>
              </a:rPr>
              <a:t>1</a:t>
            </a:r>
            <a:endParaRPr lang="en-US" altLang="en-US" sz="1600" b="1" dirty="0">
              <a:solidFill>
                <a:srgbClr val="000099"/>
              </a:solidFill>
            </a:endParaRPr>
          </a:p>
        </p:txBody>
      </p:sp>
      <p:sp>
        <p:nvSpPr>
          <p:cNvPr id="101" name="AutoShape 71"/>
          <p:cNvSpPr>
            <a:spLocks noChangeArrowheads="1"/>
          </p:cNvSpPr>
          <p:nvPr/>
        </p:nvSpPr>
        <p:spPr bwMode="auto">
          <a:xfrm>
            <a:off x="6120172" y="4222291"/>
            <a:ext cx="1476375" cy="250825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40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. . 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563688"/>
            <a:ext cx="6451600" cy="37734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dirty="0" smtClean="0"/>
              <a:t>Unsigned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Signed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>
                <a:solidFill>
                  <a:srgbClr val="FF0000"/>
                </a:solidFill>
              </a:rPr>
              <a:t>Faster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Unsigned Division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Signed Division</a:t>
            </a:r>
          </a:p>
          <a:p>
            <a:pPr eaLnBrk="1" hangingPunct="1">
              <a:spcBef>
                <a:spcPct val="70000"/>
              </a:spcBef>
            </a:pPr>
            <a:r>
              <a:rPr lang="en-US" dirty="0" smtClean="0"/>
              <a:t>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168302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Multiplication using Multiple Adders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6527800" cy="5143500"/>
          </a:xfrm>
          <a:noFill/>
        </p:spPr>
        <p:txBody>
          <a:bodyPr lIns="0"/>
          <a:lstStyle/>
          <a:p>
            <a:pPr eaLnBrk="1" hangingPunct="1">
              <a:spcBef>
                <a:spcPts val="1500"/>
              </a:spcBef>
            </a:pPr>
            <a:r>
              <a:rPr lang="en-US" smtClean="0"/>
              <a:t>32-bit adder for each bit of the multiplier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mtClean="0"/>
              <a:t>31 adders are needed for a 32-bit multiplier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mtClean="0"/>
              <a:t>AND multiplicand with each bit of multiplier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mtClean="0"/>
              <a:t>Product = accumulated shifted sum</a:t>
            </a:r>
          </a:p>
          <a:p>
            <a:pPr eaLnBrk="1" hangingPunct="1">
              <a:spcBef>
                <a:spcPts val="1500"/>
              </a:spcBef>
            </a:pPr>
            <a:r>
              <a:rPr lang="en-US" smtClean="0"/>
              <a:t>Each adder produces a 33-bit output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mtClean="0"/>
              <a:t>Most significant bit is a carry bit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mtClean="0"/>
              <a:t>Least significant bit is a product bit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mtClean="0"/>
              <a:t>Upper 32 bits go to next adder</a:t>
            </a:r>
          </a:p>
          <a:p>
            <a:pPr eaLnBrk="1" hangingPunct="1">
              <a:spcBef>
                <a:spcPts val="1500"/>
              </a:spcBef>
            </a:pPr>
            <a:r>
              <a:rPr lang="en-US" smtClean="0"/>
              <a:t>Array multiplier can be optimized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mtClean="0"/>
              <a:t>Carry save adders reduce delays</a:t>
            </a:r>
          </a:p>
        </p:txBody>
      </p:sp>
      <p:grpSp>
        <p:nvGrpSpPr>
          <p:cNvPr id="15364" name="Group 108"/>
          <p:cNvGrpSpPr>
            <a:grpSpLocks/>
          </p:cNvGrpSpPr>
          <p:nvPr/>
        </p:nvGrpSpPr>
        <p:grpSpPr bwMode="auto">
          <a:xfrm>
            <a:off x="5327650" y="1089025"/>
            <a:ext cx="3419475" cy="5186363"/>
            <a:chOff x="3356" y="686"/>
            <a:chExt cx="2154" cy="3267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>
              <a:off x="4422" y="1207"/>
              <a:ext cx="635" cy="205"/>
              <a:chOff x="3288" y="3225"/>
              <a:chExt cx="635" cy="205"/>
            </a:xfrm>
          </p:grpSpPr>
          <p:sp>
            <p:nvSpPr>
              <p:cNvPr id="15462" name="Freeform 6"/>
              <p:cNvSpPr>
                <a:spLocks/>
              </p:cNvSpPr>
              <p:nvPr/>
            </p:nvSpPr>
            <p:spPr bwMode="auto">
              <a:xfrm>
                <a:off x="3288" y="3225"/>
                <a:ext cx="635" cy="205"/>
              </a:xfrm>
              <a:custGeom>
                <a:avLst/>
                <a:gdLst>
                  <a:gd name="T0" fmla="*/ 522 w 635"/>
                  <a:gd name="T1" fmla="*/ 205 h 205"/>
                  <a:gd name="T2" fmla="*/ 114 w 635"/>
                  <a:gd name="T3" fmla="*/ 205 h 205"/>
                  <a:gd name="T4" fmla="*/ 0 w 635"/>
                  <a:gd name="T5" fmla="*/ 0 h 205"/>
                  <a:gd name="T6" fmla="*/ 227 w 635"/>
                  <a:gd name="T7" fmla="*/ 0 h 205"/>
                  <a:gd name="T8" fmla="*/ 318 w 635"/>
                  <a:gd name="T9" fmla="*/ 68 h 205"/>
                  <a:gd name="T10" fmla="*/ 408 w 635"/>
                  <a:gd name="T11" fmla="*/ 0 h 205"/>
                  <a:gd name="T12" fmla="*/ 635 w 635"/>
                  <a:gd name="T13" fmla="*/ 0 h 205"/>
                  <a:gd name="T14" fmla="*/ 522 w 635"/>
                  <a:gd name="T15" fmla="*/ 205 h 2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35"/>
                  <a:gd name="T25" fmla="*/ 0 h 205"/>
                  <a:gd name="T26" fmla="*/ 635 w 635"/>
                  <a:gd name="T27" fmla="*/ 205 h 2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35" h="205">
                    <a:moveTo>
                      <a:pt x="522" y="205"/>
                    </a:moveTo>
                    <a:lnTo>
                      <a:pt x="114" y="205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318" y="68"/>
                    </a:lnTo>
                    <a:lnTo>
                      <a:pt x="408" y="0"/>
                    </a:lnTo>
                    <a:lnTo>
                      <a:pt x="635" y="0"/>
                    </a:lnTo>
                    <a:lnTo>
                      <a:pt x="522" y="205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" name="Text Box 7"/>
              <p:cNvSpPr txBox="1">
                <a:spLocks noChangeArrowheads="1"/>
              </p:cNvSpPr>
              <p:nvPr/>
            </p:nvSpPr>
            <p:spPr bwMode="auto">
              <a:xfrm>
                <a:off x="3356" y="3294"/>
                <a:ext cx="49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/>
                  <a:t>32-bit</a:t>
                </a:r>
              </a:p>
            </p:txBody>
          </p:sp>
        </p:grpSp>
        <p:sp>
          <p:nvSpPr>
            <p:cNvPr id="15366" name="AutoShape 9"/>
            <p:cNvSpPr>
              <a:spLocks noChangeArrowheads="1"/>
            </p:cNvSpPr>
            <p:nvPr/>
          </p:nvSpPr>
          <p:spPr bwMode="auto">
            <a:xfrm rot="5400000">
              <a:off x="4478" y="926"/>
              <a:ext cx="113" cy="136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Line 10"/>
            <p:cNvSpPr>
              <a:spLocks noChangeShapeType="1"/>
            </p:cNvSpPr>
            <p:nvPr/>
          </p:nvSpPr>
          <p:spPr bwMode="auto">
            <a:xfrm>
              <a:off x="4535" y="1050"/>
              <a:ext cx="1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Line 11"/>
            <p:cNvSpPr>
              <a:spLocks noChangeShapeType="1"/>
            </p:cNvSpPr>
            <p:nvPr/>
          </p:nvSpPr>
          <p:spPr bwMode="auto">
            <a:xfrm flipH="1">
              <a:off x="4580" y="846"/>
              <a:ext cx="1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Text Box 12"/>
            <p:cNvSpPr txBox="1">
              <a:spLocks noChangeArrowheads="1"/>
            </p:cNvSpPr>
            <p:nvPr/>
          </p:nvSpPr>
          <p:spPr bwMode="auto">
            <a:xfrm>
              <a:off x="4512" y="688"/>
              <a:ext cx="13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A</a:t>
              </a:r>
            </a:p>
          </p:txBody>
        </p:sp>
        <p:sp>
          <p:nvSpPr>
            <p:cNvPr id="15370" name="Text Box 13"/>
            <p:cNvSpPr txBox="1">
              <a:spLocks noChangeArrowheads="1"/>
            </p:cNvSpPr>
            <p:nvPr/>
          </p:nvSpPr>
          <p:spPr bwMode="auto">
            <a:xfrm>
              <a:off x="4218" y="756"/>
              <a:ext cx="182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B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5371" name="Line 14"/>
            <p:cNvSpPr>
              <a:spLocks noChangeShapeType="1"/>
            </p:cNvSpPr>
            <p:nvPr/>
          </p:nvSpPr>
          <p:spPr bwMode="auto">
            <a:xfrm flipV="1">
              <a:off x="4512" y="1073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Text Box 15"/>
            <p:cNvSpPr txBox="1">
              <a:spLocks noChangeArrowheads="1"/>
            </p:cNvSpPr>
            <p:nvPr/>
          </p:nvSpPr>
          <p:spPr bwMode="auto">
            <a:xfrm>
              <a:off x="4240" y="1051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32 bits</a:t>
              </a:r>
            </a:p>
          </p:txBody>
        </p:sp>
        <p:sp>
          <p:nvSpPr>
            <p:cNvPr id="15373" name="Freeform 16"/>
            <p:cNvSpPr>
              <a:spLocks/>
            </p:cNvSpPr>
            <p:nvPr/>
          </p:nvSpPr>
          <p:spPr bwMode="auto">
            <a:xfrm>
              <a:off x="4400" y="846"/>
              <a:ext cx="90" cy="91"/>
            </a:xfrm>
            <a:custGeom>
              <a:avLst/>
              <a:gdLst>
                <a:gd name="T0" fmla="*/ 0 w 90"/>
                <a:gd name="T1" fmla="*/ 0 h 91"/>
                <a:gd name="T2" fmla="*/ 90 w 90"/>
                <a:gd name="T3" fmla="*/ 0 h 91"/>
                <a:gd name="T4" fmla="*/ 90 w 90"/>
                <a:gd name="T5" fmla="*/ 91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90" y="0"/>
                  </a:lnTo>
                  <a:lnTo>
                    <a:pt x="90" y="91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AutoShape 17"/>
            <p:cNvSpPr>
              <a:spLocks noChangeArrowheads="1"/>
            </p:cNvSpPr>
            <p:nvPr/>
          </p:nvSpPr>
          <p:spPr bwMode="auto">
            <a:xfrm rot="16200000" flipH="1">
              <a:off x="4887" y="924"/>
              <a:ext cx="113" cy="136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Line 18"/>
            <p:cNvSpPr>
              <a:spLocks noChangeShapeType="1"/>
            </p:cNvSpPr>
            <p:nvPr/>
          </p:nvSpPr>
          <p:spPr bwMode="auto">
            <a:xfrm flipH="1">
              <a:off x="4944" y="1048"/>
              <a:ext cx="0" cy="1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Line 19"/>
            <p:cNvSpPr>
              <a:spLocks noChangeShapeType="1"/>
            </p:cNvSpPr>
            <p:nvPr/>
          </p:nvSpPr>
          <p:spPr bwMode="auto">
            <a:xfrm>
              <a:off x="4898" y="844"/>
              <a:ext cx="1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Text Box 20"/>
            <p:cNvSpPr txBox="1">
              <a:spLocks noChangeArrowheads="1"/>
            </p:cNvSpPr>
            <p:nvPr/>
          </p:nvSpPr>
          <p:spPr bwMode="auto">
            <a:xfrm flipH="1">
              <a:off x="4830" y="686"/>
              <a:ext cx="13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A</a:t>
              </a:r>
            </a:p>
          </p:txBody>
        </p:sp>
        <p:sp>
          <p:nvSpPr>
            <p:cNvPr id="15378" name="Text Box 21"/>
            <p:cNvSpPr txBox="1">
              <a:spLocks noChangeArrowheads="1"/>
            </p:cNvSpPr>
            <p:nvPr/>
          </p:nvSpPr>
          <p:spPr bwMode="auto">
            <a:xfrm flipH="1">
              <a:off x="5079" y="754"/>
              <a:ext cx="182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B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5379" name="Line 22"/>
            <p:cNvSpPr>
              <a:spLocks noChangeShapeType="1"/>
            </p:cNvSpPr>
            <p:nvPr/>
          </p:nvSpPr>
          <p:spPr bwMode="auto">
            <a:xfrm flipH="1">
              <a:off x="4921" y="1072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0" name="Freeform 24"/>
            <p:cNvSpPr>
              <a:spLocks/>
            </p:cNvSpPr>
            <p:nvPr/>
          </p:nvSpPr>
          <p:spPr bwMode="auto">
            <a:xfrm flipH="1">
              <a:off x="4989" y="844"/>
              <a:ext cx="90" cy="91"/>
            </a:xfrm>
            <a:custGeom>
              <a:avLst/>
              <a:gdLst>
                <a:gd name="T0" fmla="*/ 0 w 90"/>
                <a:gd name="T1" fmla="*/ 0 h 91"/>
                <a:gd name="T2" fmla="*/ 90 w 90"/>
                <a:gd name="T3" fmla="*/ 0 h 91"/>
                <a:gd name="T4" fmla="*/ 90 w 90"/>
                <a:gd name="T5" fmla="*/ 91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90" y="0"/>
                  </a:lnTo>
                  <a:lnTo>
                    <a:pt x="90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381" name="Group 25"/>
            <p:cNvGrpSpPr>
              <a:grpSpLocks/>
            </p:cNvGrpSpPr>
            <p:nvPr/>
          </p:nvGrpSpPr>
          <p:grpSpPr bwMode="auto">
            <a:xfrm>
              <a:off x="4218" y="1774"/>
              <a:ext cx="635" cy="205"/>
              <a:chOff x="3288" y="3225"/>
              <a:chExt cx="635" cy="205"/>
            </a:xfrm>
          </p:grpSpPr>
          <p:sp>
            <p:nvSpPr>
              <p:cNvPr id="15460" name="Freeform 26"/>
              <p:cNvSpPr>
                <a:spLocks/>
              </p:cNvSpPr>
              <p:nvPr/>
            </p:nvSpPr>
            <p:spPr bwMode="auto">
              <a:xfrm>
                <a:off x="3288" y="3225"/>
                <a:ext cx="635" cy="205"/>
              </a:xfrm>
              <a:custGeom>
                <a:avLst/>
                <a:gdLst>
                  <a:gd name="T0" fmla="*/ 522 w 635"/>
                  <a:gd name="T1" fmla="*/ 205 h 205"/>
                  <a:gd name="T2" fmla="*/ 114 w 635"/>
                  <a:gd name="T3" fmla="*/ 205 h 205"/>
                  <a:gd name="T4" fmla="*/ 0 w 635"/>
                  <a:gd name="T5" fmla="*/ 0 h 205"/>
                  <a:gd name="T6" fmla="*/ 227 w 635"/>
                  <a:gd name="T7" fmla="*/ 0 h 205"/>
                  <a:gd name="T8" fmla="*/ 318 w 635"/>
                  <a:gd name="T9" fmla="*/ 68 h 205"/>
                  <a:gd name="T10" fmla="*/ 408 w 635"/>
                  <a:gd name="T11" fmla="*/ 0 h 205"/>
                  <a:gd name="T12" fmla="*/ 635 w 635"/>
                  <a:gd name="T13" fmla="*/ 0 h 205"/>
                  <a:gd name="T14" fmla="*/ 522 w 635"/>
                  <a:gd name="T15" fmla="*/ 205 h 2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35"/>
                  <a:gd name="T25" fmla="*/ 0 h 205"/>
                  <a:gd name="T26" fmla="*/ 635 w 635"/>
                  <a:gd name="T27" fmla="*/ 205 h 2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35" h="205">
                    <a:moveTo>
                      <a:pt x="522" y="205"/>
                    </a:moveTo>
                    <a:lnTo>
                      <a:pt x="114" y="205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318" y="68"/>
                    </a:lnTo>
                    <a:lnTo>
                      <a:pt x="408" y="0"/>
                    </a:lnTo>
                    <a:lnTo>
                      <a:pt x="635" y="0"/>
                    </a:lnTo>
                    <a:lnTo>
                      <a:pt x="522" y="205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1" name="Text Box 27"/>
              <p:cNvSpPr txBox="1">
                <a:spLocks noChangeArrowheads="1"/>
              </p:cNvSpPr>
              <p:nvPr/>
            </p:nvSpPr>
            <p:spPr bwMode="auto">
              <a:xfrm>
                <a:off x="3356" y="3294"/>
                <a:ext cx="49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/>
                  <a:t>32-bit</a:t>
                </a:r>
              </a:p>
            </p:txBody>
          </p:sp>
        </p:grpSp>
        <p:grpSp>
          <p:nvGrpSpPr>
            <p:cNvPr id="15382" name="Group 28"/>
            <p:cNvGrpSpPr>
              <a:grpSpLocks/>
            </p:cNvGrpSpPr>
            <p:nvPr/>
          </p:nvGrpSpPr>
          <p:grpSpPr bwMode="auto">
            <a:xfrm>
              <a:off x="4014" y="1299"/>
              <a:ext cx="431" cy="476"/>
              <a:chOff x="3084" y="2750"/>
              <a:chExt cx="431" cy="476"/>
            </a:xfrm>
          </p:grpSpPr>
          <p:sp>
            <p:nvSpPr>
              <p:cNvPr id="15452" name="AutoShape 29"/>
              <p:cNvSpPr>
                <a:spLocks noChangeArrowheads="1"/>
              </p:cNvSpPr>
              <p:nvPr/>
            </p:nvSpPr>
            <p:spPr bwMode="auto">
              <a:xfrm rot="5400000">
                <a:off x="3344" y="2988"/>
                <a:ext cx="113" cy="136"/>
              </a:xfrm>
              <a:prstGeom prst="flowChartDelay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53" name="Line 30"/>
              <p:cNvSpPr>
                <a:spLocks noChangeShapeType="1"/>
              </p:cNvSpPr>
              <p:nvPr/>
            </p:nvSpPr>
            <p:spPr bwMode="auto">
              <a:xfrm>
                <a:off x="3401" y="3112"/>
                <a:ext cx="0" cy="1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4" name="Line 31"/>
              <p:cNvSpPr>
                <a:spLocks noChangeShapeType="1"/>
              </p:cNvSpPr>
              <p:nvPr/>
            </p:nvSpPr>
            <p:spPr bwMode="auto">
              <a:xfrm flipH="1">
                <a:off x="3446" y="2908"/>
                <a:ext cx="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5" name="Text Box 32"/>
              <p:cNvSpPr txBox="1">
                <a:spLocks noChangeArrowheads="1"/>
              </p:cNvSpPr>
              <p:nvPr/>
            </p:nvSpPr>
            <p:spPr bwMode="auto">
              <a:xfrm>
                <a:off x="3378" y="2750"/>
                <a:ext cx="13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</a:t>
                </a:r>
              </a:p>
            </p:txBody>
          </p:sp>
          <p:sp>
            <p:nvSpPr>
              <p:cNvPr id="15456" name="Text Box 33"/>
              <p:cNvSpPr txBox="1">
                <a:spLocks noChangeArrowheads="1"/>
              </p:cNvSpPr>
              <p:nvPr/>
            </p:nvSpPr>
            <p:spPr bwMode="auto">
              <a:xfrm>
                <a:off x="3084" y="2818"/>
                <a:ext cx="18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B</a:t>
                </a:r>
                <a:r>
                  <a:rPr lang="en-US" sz="1600" baseline="-25000"/>
                  <a:t>2</a:t>
                </a:r>
              </a:p>
            </p:txBody>
          </p:sp>
          <p:sp>
            <p:nvSpPr>
              <p:cNvPr id="15457" name="Line 34"/>
              <p:cNvSpPr>
                <a:spLocks noChangeShapeType="1"/>
              </p:cNvSpPr>
              <p:nvPr/>
            </p:nvSpPr>
            <p:spPr bwMode="auto">
              <a:xfrm flipV="1">
                <a:off x="3378" y="3135"/>
                <a:ext cx="46" cy="2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8" name="Text Box 35"/>
              <p:cNvSpPr txBox="1">
                <a:spLocks noChangeArrowheads="1"/>
              </p:cNvSpPr>
              <p:nvPr/>
            </p:nvSpPr>
            <p:spPr bwMode="auto">
              <a:xfrm>
                <a:off x="3106" y="3113"/>
                <a:ext cx="25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/>
                  <a:t>32 bits</a:t>
                </a:r>
              </a:p>
            </p:txBody>
          </p:sp>
          <p:sp>
            <p:nvSpPr>
              <p:cNvPr id="15459" name="Freeform 36"/>
              <p:cNvSpPr>
                <a:spLocks/>
              </p:cNvSpPr>
              <p:nvPr/>
            </p:nvSpPr>
            <p:spPr bwMode="auto">
              <a:xfrm>
                <a:off x="3266" y="2908"/>
                <a:ext cx="90" cy="91"/>
              </a:xfrm>
              <a:custGeom>
                <a:avLst/>
                <a:gdLst>
                  <a:gd name="T0" fmla="*/ 0 w 90"/>
                  <a:gd name="T1" fmla="*/ 0 h 91"/>
                  <a:gd name="T2" fmla="*/ 90 w 90"/>
                  <a:gd name="T3" fmla="*/ 0 h 91"/>
                  <a:gd name="T4" fmla="*/ 90 w 90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91"/>
                  <a:gd name="T11" fmla="*/ 90 w 90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91">
                    <a:moveTo>
                      <a:pt x="0" y="0"/>
                    </a:moveTo>
                    <a:lnTo>
                      <a:pt x="90" y="0"/>
                    </a:lnTo>
                    <a:lnTo>
                      <a:pt x="90" y="91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 type="none" w="med" len="med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83" name="Line 37"/>
            <p:cNvSpPr>
              <a:spLocks noChangeShapeType="1"/>
            </p:cNvSpPr>
            <p:nvPr/>
          </p:nvSpPr>
          <p:spPr bwMode="auto">
            <a:xfrm>
              <a:off x="4740" y="1413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38"/>
            <p:cNvSpPr>
              <a:spLocks noChangeShapeType="1"/>
            </p:cNvSpPr>
            <p:nvPr/>
          </p:nvSpPr>
          <p:spPr bwMode="auto">
            <a:xfrm flipH="1">
              <a:off x="4717" y="1685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Text Box 39"/>
            <p:cNvSpPr txBox="1">
              <a:spLocks noChangeArrowheads="1"/>
            </p:cNvSpPr>
            <p:nvPr/>
          </p:nvSpPr>
          <p:spPr bwMode="auto">
            <a:xfrm flipH="1">
              <a:off x="4785" y="1663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32 bits</a:t>
              </a:r>
            </a:p>
          </p:txBody>
        </p:sp>
        <p:sp>
          <p:nvSpPr>
            <p:cNvPr id="15386" name="Freeform 40"/>
            <p:cNvSpPr>
              <a:spLocks/>
            </p:cNvSpPr>
            <p:nvPr/>
          </p:nvSpPr>
          <p:spPr bwMode="auto">
            <a:xfrm>
              <a:off x="4740" y="1594"/>
              <a:ext cx="431" cy="2155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6200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41"/>
            <p:cNvSpPr>
              <a:spLocks noChangeShapeType="1"/>
            </p:cNvSpPr>
            <p:nvPr/>
          </p:nvSpPr>
          <p:spPr bwMode="auto">
            <a:xfrm flipH="1">
              <a:off x="5148" y="1684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Text Box 42"/>
            <p:cNvSpPr txBox="1">
              <a:spLocks noChangeArrowheads="1"/>
            </p:cNvSpPr>
            <p:nvPr/>
          </p:nvSpPr>
          <p:spPr bwMode="auto">
            <a:xfrm flipH="1">
              <a:off x="5194" y="1661"/>
              <a:ext cx="113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15389" name="Line 43"/>
            <p:cNvSpPr>
              <a:spLocks noChangeShapeType="1"/>
            </p:cNvSpPr>
            <p:nvPr/>
          </p:nvSpPr>
          <p:spPr bwMode="auto">
            <a:xfrm flipH="1">
              <a:off x="4717" y="1480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Text Box 44"/>
            <p:cNvSpPr txBox="1">
              <a:spLocks noChangeArrowheads="1"/>
            </p:cNvSpPr>
            <p:nvPr/>
          </p:nvSpPr>
          <p:spPr bwMode="auto">
            <a:xfrm flipH="1">
              <a:off x="4785" y="1458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33 bits</a:t>
              </a:r>
            </a:p>
          </p:txBody>
        </p:sp>
        <p:sp>
          <p:nvSpPr>
            <p:cNvPr id="15391" name="Line 45"/>
            <p:cNvSpPr>
              <a:spLocks noChangeShapeType="1"/>
            </p:cNvSpPr>
            <p:nvPr/>
          </p:nvSpPr>
          <p:spPr bwMode="auto">
            <a:xfrm>
              <a:off x="4536" y="1980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46"/>
            <p:cNvSpPr>
              <a:spLocks noChangeShapeType="1"/>
            </p:cNvSpPr>
            <p:nvPr/>
          </p:nvSpPr>
          <p:spPr bwMode="auto">
            <a:xfrm flipH="1">
              <a:off x="4513" y="2252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Text Box 47"/>
            <p:cNvSpPr txBox="1">
              <a:spLocks noChangeArrowheads="1"/>
            </p:cNvSpPr>
            <p:nvPr/>
          </p:nvSpPr>
          <p:spPr bwMode="auto">
            <a:xfrm flipH="1">
              <a:off x="4581" y="2230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32 bits</a:t>
              </a:r>
            </a:p>
          </p:txBody>
        </p:sp>
        <p:sp>
          <p:nvSpPr>
            <p:cNvPr id="15394" name="Freeform 48"/>
            <p:cNvSpPr>
              <a:spLocks/>
            </p:cNvSpPr>
            <p:nvPr/>
          </p:nvSpPr>
          <p:spPr bwMode="auto">
            <a:xfrm>
              <a:off x="4536" y="2161"/>
              <a:ext cx="431" cy="1588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3367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5" name="Line 49"/>
            <p:cNvSpPr>
              <a:spLocks noChangeShapeType="1"/>
            </p:cNvSpPr>
            <p:nvPr/>
          </p:nvSpPr>
          <p:spPr bwMode="auto">
            <a:xfrm flipH="1">
              <a:off x="4944" y="2251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6" name="Text Box 50"/>
            <p:cNvSpPr txBox="1">
              <a:spLocks noChangeArrowheads="1"/>
            </p:cNvSpPr>
            <p:nvPr/>
          </p:nvSpPr>
          <p:spPr bwMode="auto">
            <a:xfrm flipH="1">
              <a:off x="4989" y="2229"/>
              <a:ext cx="114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15397" name="Line 51"/>
            <p:cNvSpPr>
              <a:spLocks noChangeShapeType="1"/>
            </p:cNvSpPr>
            <p:nvPr/>
          </p:nvSpPr>
          <p:spPr bwMode="auto">
            <a:xfrm flipH="1">
              <a:off x="4513" y="2047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8" name="Text Box 52"/>
            <p:cNvSpPr txBox="1">
              <a:spLocks noChangeArrowheads="1"/>
            </p:cNvSpPr>
            <p:nvPr/>
          </p:nvSpPr>
          <p:spPr bwMode="auto">
            <a:xfrm flipH="1">
              <a:off x="4581" y="2025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33 bits</a:t>
              </a:r>
            </a:p>
          </p:txBody>
        </p:sp>
        <p:grpSp>
          <p:nvGrpSpPr>
            <p:cNvPr id="15399" name="Group 53"/>
            <p:cNvGrpSpPr>
              <a:grpSpLocks/>
            </p:cNvGrpSpPr>
            <p:nvPr/>
          </p:nvGrpSpPr>
          <p:grpSpPr bwMode="auto">
            <a:xfrm>
              <a:off x="4014" y="2341"/>
              <a:ext cx="635" cy="205"/>
              <a:chOff x="3288" y="3225"/>
              <a:chExt cx="635" cy="205"/>
            </a:xfrm>
          </p:grpSpPr>
          <p:sp>
            <p:nvSpPr>
              <p:cNvPr id="15450" name="Freeform 54"/>
              <p:cNvSpPr>
                <a:spLocks/>
              </p:cNvSpPr>
              <p:nvPr/>
            </p:nvSpPr>
            <p:spPr bwMode="auto">
              <a:xfrm>
                <a:off x="3288" y="3225"/>
                <a:ext cx="635" cy="205"/>
              </a:xfrm>
              <a:custGeom>
                <a:avLst/>
                <a:gdLst>
                  <a:gd name="T0" fmla="*/ 522 w 635"/>
                  <a:gd name="T1" fmla="*/ 205 h 205"/>
                  <a:gd name="T2" fmla="*/ 114 w 635"/>
                  <a:gd name="T3" fmla="*/ 205 h 205"/>
                  <a:gd name="T4" fmla="*/ 0 w 635"/>
                  <a:gd name="T5" fmla="*/ 0 h 205"/>
                  <a:gd name="T6" fmla="*/ 227 w 635"/>
                  <a:gd name="T7" fmla="*/ 0 h 205"/>
                  <a:gd name="T8" fmla="*/ 318 w 635"/>
                  <a:gd name="T9" fmla="*/ 68 h 205"/>
                  <a:gd name="T10" fmla="*/ 408 w 635"/>
                  <a:gd name="T11" fmla="*/ 0 h 205"/>
                  <a:gd name="T12" fmla="*/ 635 w 635"/>
                  <a:gd name="T13" fmla="*/ 0 h 205"/>
                  <a:gd name="T14" fmla="*/ 522 w 635"/>
                  <a:gd name="T15" fmla="*/ 205 h 2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35"/>
                  <a:gd name="T25" fmla="*/ 0 h 205"/>
                  <a:gd name="T26" fmla="*/ 635 w 635"/>
                  <a:gd name="T27" fmla="*/ 205 h 2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35" h="205">
                    <a:moveTo>
                      <a:pt x="522" y="205"/>
                    </a:moveTo>
                    <a:lnTo>
                      <a:pt x="114" y="205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318" y="68"/>
                    </a:lnTo>
                    <a:lnTo>
                      <a:pt x="408" y="0"/>
                    </a:lnTo>
                    <a:lnTo>
                      <a:pt x="635" y="0"/>
                    </a:lnTo>
                    <a:lnTo>
                      <a:pt x="522" y="205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51" name="Text Box 55"/>
              <p:cNvSpPr txBox="1">
                <a:spLocks noChangeArrowheads="1"/>
              </p:cNvSpPr>
              <p:nvPr/>
            </p:nvSpPr>
            <p:spPr bwMode="auto">
              <a:xfrm>
                <a:off x="3356" y="3294"/>
                <a:ext cx="49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/>
                  <a:t>32-bit</a:t>
                </a:r>
              </a:p>
            </p:txBody>
          </p:sp>
        </p:grpSp>
        <p:grpSp>
          <p:nvGrpSpPr>
            <p:cNvPr id="15400" name="Group 56"/>
            <p:cNvGrpSpPr>
              <a:grpSpLocks/>
            </p:cNvGrpSpPr>
            <p:nvPr/>
          </p:nvGrpSpPr>
          <p:grpSpPr bwMode="auto">
            <a:xfrm>
              <a:off x="3810" y="1866"/>
              <a:ext cx="431" cy="476"/>
              <a:chOff x="3084" y="2750"/>
              <a:chExt cx="431" cy="476"/>
            </a:xfrm>
          </p:grpSpPr>
          <p:sp>
            <p:nvSpPr>
              <p:cNvPr id="15442" name="AutoShape 57"/>
              <p:cNvSpPr>
                <a:spLocks noChangeArrowheads="1"/>
              </p:cNvSpPr>
              <p:nvPr/>
            </p:nvSpPr>
            <p:spPr bwMode="auto">
              <a:xfrm rot="5400000">
                <a:off x="3344" y="2988"/>
                <a:ext cx="113" cy="136"/>
              </a:xfrm>
              <a:prstGeom prst="flowChartDelay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443" name="Line 58"/>
              <p:cNvSpPr>
                <a:spLocks noChangeShapeType="1"/>
              </p:cNvSpPr>
              <p:nvPr/>
            </p:nvSpPr>
            <p:spPr bwMode="auto">
              <a:xfrm>
                <a:off x="3401" y="3112"/>
                <a:ext cx="0" cy="1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4" name="Line 59"/>
              <p:cNvSpPr>
                <a:spLocks noChangeShapeType="1"/>
              </p:cNvSpPr>
              <p:nvPr/>
            </p:nvSpPr>
            <p:spPr bwMode="auto">
              <a:xfrm flipH="1">
                <a:off x="3446" y="2908"/>
                <a:ext cx="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5" name="Text Box 60"/>
              <p:cNvSpPr txBox="1">
                <a:spLocks noChangeArrowheads="1"/>
              </p:cNvSpPr>
              <p:nvPr/>
            </p:nvSpPr>
            <p:spPr bwMode="auto">
              <a:xfrm>
                <a:off x="3378" y="2750"/>
                <a:ext cx="137" cy="1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A</a:t>
                </a:r>
              </a:p>
            </p:txBody>
          </p:sp>
          <p:sp>
            <p:nvSpPr>
              <p:cNvPr id="15446" name="Text Box 61"/>
              <p:cNvSpPr txBox="1">
                <a:spLocks noChangeArrowheads="1"/>
              </p:cNvSpPr>
              <p:nvPr/>
            </p:nvSpPr>
            <p:spPr bwMode="auto">
              <a:xfrm>
                <a:off x="3084" y="2818"/>
                <a:ext cx="18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/>
                  <a:t>B</a:t>
                </a:r>
                <a:r>
                  <a:rPr lang="en-US" sz="1600" baseline="-25000"/>
                  <a:t>3</a:t>
                </a:r>
              </a:p>
            </p:txBody>
          </p:sp>
          <p:sp>
            <p:nvSpPr>
              <p:cNvPr id="15447" name="Line 62"/>
              <p:cNvSpPr>
                <a:spLocks noChangeShapeType="1"/>
              </p:cNvSpPr>
              <p:nvPr/>
            </p:nvSpPr>
            <p:spPr bwMode="auto">
              <a:xfrm flipV="1">
                <a:off x="3378" y="3135"/>
                <a:ext cx="46" cy="2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8" name="Text Box 63"/>
              <p:cNvSpPr txBox="1">
                <a:spLocks noChangeArrowheads="1"/>
              </p:cNvSpPr>
              <p:nvPr/>
            </p:nvSpPr>
            <p:spPr bwMode="auto">
              <a:xfrm>
                <a:off x="3106" y="3113"/>
                <a:ext cx="25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/>
                  <a:t>32 bits</a:t>
                </a:r>
              </a:p>
            </p:txBody>
          </p:sp>
          <p:sp>
            <p:nvSpPr>
              <p:cNvPr id="15449" name="Freeform 64"/>
              <p:cNvSpPr>
                <a:spLocks/>
              </p:cNvSpPr>
              <p:nvPr/>
            </p:nvSpPr>
            <p:spPr bwMode="auto">
              <a:xfrm>
                <a:off x="3266" y="2908"/>
                <a:ext cx="90" cy="91"/>
              </a:xfrm>
              <a:custGeom>
                <a:avLst/>
                <a:gdLst>
                  <a:gd name="T0" fmla="*/ 0 w 90"/>
                  <a:gd name="T1" fmla="*/ 0 h 91"/>
                  <a:gd name="T2" fmla="*/ 90 w 90"/>
                  <a:gd name="T3" fmla="*/ 0 h 91"/>
                  <a:gd name="T4" fmla="*/ 90 w 90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91"/>
                  <a:gd name="T11" fmla="*/ 90 w 90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91">
                    <a:moveTo>
                      <a:pt x="0" y="0"/>
                    </a:moveTo>
                    <a:lnTo>
                      <a:pt x="90" y="0"/>
                    </a:lnTo>
                    <a:lnTo>
                      <a:pt x="90" y="91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 type="none" w="med" len="med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01" name="Line 65"/>
            <p:cNvSpPr>
              <a:spLocks noChangeShapeType="1"/>
            </p:cNvSpPr>
            <p:nvPr/>
          </p:nvSpPr>
          <p:spPr bwMode="auto">
            <a:xfrm>
              <a:off x="4332" y="2547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Line 66"/>
            <p:cNvSpPr>
              <a:spLocks noChangeShapeType="1"/>
            </p:cNvSpPr>
            <p:nvPr/>
          </p:nvSpPr>
          <p:spPr bwMode="auto">
            <a:xfrm flipH="1">
              <a:off x="4309" y="2819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3" name="Text Box 67"/>
            <p:cNvSpPr txBox="1">
              <a:spLocks noChangeArrowheads="1"/>
            </p:cNvSpPr>
            <p:nvPr/>
          </p:nvSpPr>
          <p:spPr bwMode="auto">
            <a:xfrm flipH="1">
              <a:off x="4377" y="2797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32 bits</a:t>
              </a:r>
            </a:p>
          </p:txBody>
        </p:sp>
        <p:sp>
          <p:nvSpPr>
            <p:cNvPr id="15404" name="Freeform 68"/>
            <p:cNvSpPr>
              <a:spLocks/>
            </p:cNvSpPr>
            <p:nvPr/>
          </p:nvSpPr>
          <p:spPr bwMode="auto">
            <a:xfrm>
              <a:off x="4332" y="2728"/>
              <a:ext cx="431" cy="1021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1392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5" name="Line 69"/>
            <p:cNvSpPr>
              <a:spLocks noChangeShapeType="1"/>
            </p:cNvSpPr>
            <p:nvPr/>
          </p:nvSpPr>
          <p:spPr bwMode="auto">
            <a:xfrm flipH="1">
              <a:off x="4740" y="2818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6" name="Text Box 70"/>
            <p:cNvSpPr txBox="1">
              <a:spLocks noChangeArrowheads="1"/>
            </p:cNvSpPr>
            <p:nvPr/>
          </p:nvSpPr>
          <p:spPr bwMode="auto">
            <a:xfrm flipH="1">
              <a:off x="4785" y="2796"/>
              <a:ext cx="113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15407" name="Line 71"/>
            <p:cNvSpPr>
              <a:spLocks noChangeShapeType="1"/>
            </p:cNvSpPr>
            <p:nvPr/>
          </p:nvSpPr>
          <p:spPr bwMode="auto">
            <a:xfrm flipH="1">
              <a:off x="4309" y="2614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08" name="Text Box 72"/>
            <p:cNvSpPr txBox="1">
              <a:spLocks noChangeArrowheads="1"/>
            </p:cNvSpPr>
            <p:nvPr/>
          </p:nvSpPr>
          <p:spPr bwMode="auto">
            <a:xfrm flipH="1">
              <a:off x="4377" y="2592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33 bits</a:t>
              </a:r>
            </a:p>
          </p:txBody>
        </p:sp>
        <p:grpSp>
          <p:nvGrpSpPr>
            <p:cNvPr id="15409" name="Group 73"/>
            <p:cNvGrpSpPr>
              <a:grpSpLocks/>
            </p:cNvGrpSpPr>
            <p:nvPr/>
          </p:nvGrpSpPr>
          <p:grpSpPr bwMode="auto">
            <a:xfrm>
              <a:off x="3583" y="3158"/>
              <a:ext cx="635" cy="205"/>
              <a:chOff x="3288" y="3225"/>
              <a:chExt cx="635" cy="205"/>
            </a:xfrm>
          </p:grpSpPr>
          <p:sp>
            <p:nvSpPr>
              <p:cNvPr id="15440" name="Freeform 74"/>
              <p:cNvSpPr>
                <a:spLocks/>
              </p:cNvSpPr>
              <p:nvPr/>
            </p:nvSpPr>
            <p:spPr bwMode="auto">
              <a:xfrm>
                <a:off x="3288" y="3225"/>
                <a:ext cx="635" cy="205"/>
              </a:xfrm>
              <a:custGeom>
                <a:avLst/>
                <a:gdLst>
                  <a:gd name="T0" fmla="*/ 522 w 635"/>
                  <a:gd name="T1" fmla="*/ 205 h 205"/>
                  <a:gd name="T2" fmla="*/ 114 w 635"/>
                  <a:gd name="T3" fmla="*/ 205 h 205"/>
                  <a:gd name="T4" fmla="*/ 0 w 635"/>
                  <a:gd name="T5" fmla="*/ 0 h 205"/>
                  <a:gd name="T6" fmla="*/ 227 w 635"/>
                  <a:gd name="T7" fmla="*/ 0 h 205"/>
                  <a:gd name="T8" fmla="*/ 318 w 635"/>
                  <a:gd name="T9" fmla="*/ 68 h 205"/>
                  <a:gd name="T10" fmla="*/ 408 w 635"/>
                  <a:gd name="T11" fmla="*/ 0 h 205"/>
                  <a:gd name="T12" fmla="*/ 635 w 635"/>
                  <a:gd name="T13" fmla="*/ 0 h 205"/>
                  <a:gd name="T14" fmla="*/ 522 w 635"/>
                  <a:gd name="T15" fmla="*/ 205 h 2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35"/>
                  <a:gd name="T25" fmla="*/ 0 h 205"/>
                  <a:gd name="T26" fmla="*/ 635 w 635"/>
                  <a:gd name="T27" fmla="*/ 205 h 2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35" h="205">
                    <a:moveTo>
                      <a:pt x="522" y="205"/>
                    </a:moveTo>
                    <a:lnTo>
                      <a:pt x="114" y="205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318" y="68"/>
                    </a:lnTo>
                    <a:lnTo>
                      <a:pt x="408" y="0"/>
                    </a:lnTo>
                    <a:lnTo>
                      <a:pt x="635" y="0"/>
                    </a:lnTo>
                    <a:lnTo>
                      <a:pt x="522" y="205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41" name="Text Box 75"/>
              <p:cNvSpPr txBox="1">
                <a:spLocks noChangeArrowheads="1"/>
              </p:cNvSpPr>
              <p:nvPr/>
            </p:nvSpPr>
            <p:spPr bwMode="auto">
              <a:xfrm>
                <a:off x="3356" y="3294"/>
                <a:ext cx="49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/>
                  <a:t>32-bit</a:t>
                </a:r>
              </a:p>
            </p:txBody>
          </p:sp>
        </p:grpSp>
        <p:sp>
          <p:nvSpPr>
            <p:cNvPr id="15410" name="AutoShape 76"/>
            <p:cNvSpPr>
              <a:spLocks noChangeArrowheads="1"/>
            </p:cNvSpPr>
            <p:nvPr/>
          </p:nvSpPr>
          <p:spPr bwMode="auto">
            <a:xfrm rot="5400000">
              <a:off x="3639" y="2921"/>
              <a:ext cx="113" cy="136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1" name="Line 77"/>
            <p:cNvSpPr>
              <a:spLocks noChangeShapeType="1"/>
            </p:cNvSpPr>
            <p:nvPr/>
          </p:nvSpPr>
          <p:spPr bwMode="auto">
            <a:xfrm>
              <a:off x="3696" y="3045"/>
              <a:ext cx="0" cy="1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2" name="Line 78"/>
            <p:cNvSpPr>
              <a:spLocks noChangeShapeType="1"/>
            </p:cNvSpPr>
            <p:nvPr/>
          </p:nvSpPr>
          <p:spPr bwMode="auto">
            <a:xfrm flipH="1">
              <a:off x="3741" y="2841"/>
              <a:ext cx="1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3" name="Text Box 79"/>
            <p:cNvSpPr txBox="1">
              <a:spLocks noChangeArrowheads="1"/>
            </p:cNvSpPr>
            <p:nvPr/>
          </p:nvSpPr>
          <p:spPr bwMode="auto">
            <a:xfrm>
              <a:off x="3673" y="2683"/>
              <a:ext cx="13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A</a:t>
              </a:r>
            </a:p>
          </p:txBody>
        </p:sp>
        <p:sp>
          <p:nvSpPr>
            <p:cNvPr id="15414" name="Text Box 80"/>
            <p:cNvSpPr txBox="1">
              <a:spLocks noChangeArrowheads="1"/>
            </p:cNvSpPr>
            <p:nvPr/>
          </p:nvSpPr>
          <p:spPr bwMode="auto">
            <a:xfrm>
              <a:off x="3356" y="2751"/>
              <a:ext cx="205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B</a:t>
              </a:r>
              <a:r>
                <a:rPr lang="en-US" sz="1600" baseline="-25000"/>
                <a:t>31</a:t>
              </a:r>
            </a:p>
          </p:txBody>
        </p:sp>
        <p:sp>
          <p:nvSpPr>
            <p:cNvPr id="15415" name="Line 81"/>
            <p:cNvSpPr>
              <a:spLocks noChangeShapeType="1"/>
            </p:cNvSpPr>
            <p:nvPr/>
          </p:nvSpPr>
          <p:spPr bwMode="auto">
            <a:xfrm flipV="1">
              <a:off x="3673" y="3068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6" name="Text Box 82"/>
            <p:cNvSpPr txBox="1">
              <a:spLocks noChangeArrowheads="1"/>
            </p:cNvSpPr>
            <p:nvPr/>
          </p:nvSpPr>
          <p:spPr bwMode="auto">
            <a:xfrm>
              <a:off x="3401" y="3046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32 bits</a:t>
              </a:r>
            </a:p>
          </p:txBody>
        </p:sp>
        <p:sp>
          <p:nvSpPr>
            <p:cNvPr id="15417" name="Freeform 83"/>
            <p:cNvSpPr>
              <a:spLocks/>
            </p:cNvSpPr>
            <p:nvPr/>
          </p:nvSpPr>
          <p:spPr bwMode="auto">
            <a:xfrm>
              <a:off x="3561" y="2841"/>
              <a:ext cx="90" cy="91"/>
            </a:xfrm>
            <a:custGeom>
              <a:avLst/>
              <a:gdLst>
                <a:gd name="T0" fmla="*/ 0 w 90"/>
                <a:gd name="T1" fmla="*/ 0 h 91"/>
                <a:gd name="T2" fmla="*/ 90 w 90"/>
                <a:gd name="T3" fmla="*/ 0 h 91"/>
                <a:gd name="T4" fmla="*/ 90 w 90"/>
                <a:gd name="T5" fmla="*/ 91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90" y="0"/>
                  </a:lnTo>
                  <a:lnTo>
                    <a:pt x="90" y="91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8" name="Line 84"/>
            <p:cNvSpPr>
              <a:spLocks noChangeShapeType="1"/>
            </p:cNvSpPr>
            <p:nvPr/>
          </p:nvSpPr>
          <p:spPr bwMode="auto">
            <a:xfrm>
              <a:off x="3901" y="3364"/>
              <a:ext cx="0" cy="38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19" name="Line 85"/>
            <p:cNvSpPr>
              <a:spLocks noChangeShapeType="1"/>
            </p:cNvSpPr>
            <p:nvPr/>
          </p:nvSpPr>
          <p:spPr bwMode="auto">
            <a:xfrm flipH="1">
              <a:off x="3878" y="3636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0" name="Text Box 86"/>
            <p:cNvSpPr txBox="1">
              <a:spLocks noChangeArrowheads="1"/>
            </p:cNvSpPr>
            <p:nvPr/>
          </p:nvSpPr>
          <p:spPr bwMode="auto">
            <a:xfrm flipH="1">
              <a:off x="3946" y="3614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32 bits</a:t>
              </a:r>
            </a:p>
          </p:txBody>
        </p:sp>
        <p:sp>
          <p:nvSpPr>
            <p:cNvPr id="15421" name="Freeform 87"/>
            <p:cNvSpPr>
              <a:spLocks/>
            </p:cNvSpPr>
            <p:nvPr/>
          </p:nvSpPr>
          <p:spPr bwMode="auto">
            <a:xfrm>
              <a:off x="3901" y="3545"/>
              <a:ext cx="431" cy="205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56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2" name="Line 88"/>
            <p:cNvSpPr>
              <a:spLocks noChangeShapeType="1"/>
            </p:cNvSpPr>
            <p:nvPr/>
          </p:nvSpPr>
          <p:spPr bwMode="auto">
            <a:xfrm flipH="1">
              <a:off x="4309" y="3635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3" name="Text Box 89"/>
            <p:cNvSpPr txBox="1">
              <a:spLocks noChangeArrowheads="1"/>
            </p:cNvSpPr>
            <p:nvPr/>
          </p:nvSpPr>
          <p:spPr bwMode="auto">
            <a:xfrm flipH="1">
              <a:off x="4377" y="3613"/>
              <a:ext cx="181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 bit</a:t>
              </a:r>
            </a:p>
          </p:txBody>
        </p:sp>
        <p:sp>
          <p:nvSpPr>
            <p:cNvPr id="15424" name="Line 90"/>
            <p:cNvSpPr>
              <a:spLocks noChangeShapeType="1"/>
            </p:cNvSpPr>
            <p:nvPr/>
          </p:nvSpPr>
          <p:spPr bwMode="auto">
            <a:xfrm flipH="1">
              <a:off x="3878" y="3431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25" name="Text Box 91"/>
            <p:cNvSpPr txBox="1">
              <a:spLocks noChangeArrowheads="1"/>
            </p:cNvSpPr>
            <p:nvPr/>
          </p:nvSpPr>
          <p:spPr bwMode="auto">
            <a:xfrm flipH="1">
              <a:off x="3946" y="3409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33 bits</a:t>
              </a:r>
            </a:p>
          </p:txBody>
        </p:sp>
        <p:sp>
          <p:nvSpPr>
            <p:cNvPr id="15426" name="Text Box 92"/>
            <p:cNvSpPr txBox="1">
              <a:spLocks noChangeArrowheads="1"/>
            </p:cNvSpPr>
            <p:nvPr/>
          </p:nvSpPr>
          <p:spPr bwMode="auto">
            <a:xfrm flipH="1">
              <a:off x="5081" y="3771"/>
              <a:ext cx="1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</a:t>
              </a:r>
              <a:r>
                <a:rPr lang="en-US" sz="1600" baseline="-25000"/>
                <a:t>1</a:t>
              </a:r>
            </a:p>
          </p:txBody>
        </p:sp>
        <p:sp>
          <p:nvSpPr>
            <p:cNvPr id="15427" name="Text Box 93"/>
            <p:cNvSpPr txBox="1">
              <a:spLocks noChangeArrowheads="1"/>
            </p:cNvSpPr>
            <p:nvPr/>
          </p:nvSpPr>
          <p:spPr bwMode="auto">
            <a:xfrm flipH="1">
              <a:off x="4876" y="3771"/>
              <a:ext cx="1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</a:t>
              </a:r>
              <a:r>
                <a:rPr lang="en-US" sz="1600" baseline="-25000"/>
                <a:t>2</a:t>
              </a:r>
            </a:p>
          </p:txBody>
        </p:sp>
        <p:sp>
          <p:nvSpPr>
            <p:cNvPr id="15428" name="Text Box 94"/>
            <p:cNvSpPr txBox="1">
              <a:spLocks noChangeArrowheads="1"/>
            </p:cNvSpPr>
            <p:nvPr/>
          </p:nvSpPr>
          <p:spPr bwMode="auto">
            <a:xfrm flipH="1">
              <a:off x="4672" y="3771"/>
              <a:ext cx="1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</a:t>
              </a:r>
              <a:r>
                <a:rPr lang="en-US" sz="1600" baseline="-25000"/>
                <a:t>3</a:t>
              </a:r>
            </a:p>
          </p:txBody>
        </p:sp>
        <p:sp>
          <p:nvSpPr>
            <p:cNvPr id="15429" name="Text Box 95"/>
            <p:cNvSpPr txBox="1">
              <a:spLocks noChangeArrowheads="1"/>
            </p:cNvSpPr>
            <p:nvPr/>
          </p:nvSpPr>
          <p:spPr bwMode="auto">
            <a:xfrm flipH="1">
              <a:off x="4219" y="3771"/>
              <a:ext cx="22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</a:t>
              </a:r>
              <a:r>
                <a:rPr lang="en-US" sz="1600" baseline="-25000"/>
                <a:t>31</a:t>
              </a:r>
            </a:p>
          </p:txBody>
        </p:sp>
        <p:sp>
          <p:nvSpPr>
            <p:cNvPr id="15430" name="Text Box 96"/>
            <p:cNvSpPr txBox="1">
              <a:spLocks noChangeArrowheads="1"/>
            </p:cNvSpPr>
            <p:nvPr/>
          </p:nvSpPr>
          <p:spPr bwMode="auto">
            <a:xfrm flipH="1">
              <a:off x="3720" y="3771"/>
              <a:ext cx="43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</a:t>
              </a:r>
              <a:r>
                <a:rPr lang="en-US" sz="1600" baseline="-25000"/>
                <a:t>63..32</a:t>
              </a:r>
            </a:p>
          </p:txBody>
        </p:sp>
        <p:sp>
          <p:nvSpPr>
            <p:cNvPr id="15431" name="Text Box 97"/>
            <p:cNvSpPr txBox="1">
              <a:spLocks noChangeArrowheads="1"/>
            </p:cNvSpPr>
            <p:nvPr/>
          </p:nvSpPr>
          <p:spPr bwMode="auto">
            <a:xfrm flipH="1">
              <a:off x="4446" y="3771"/>
              <a:ext cx="22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. .</a:t>
              </a:r>
              <a:endParaRPr lang="en-US" sz="1600" baseline="-25000"/>
            </a:p>
          </p:txBody>
        </p:sp>
        <p:sp>
          <p:nvSpPr>
            <p:cNvPr id="15432" name="Line 98"/>
            <p:cNvSpPr>
              <a:spLocks noChangeShapeType="1"/>
            </p:cNvSpPr>
            <p:nvPr/>
          </p:nvSpPr>
          <p:spPr bwMode="auto">
            <a:xfrm>
              <a:off x="4105" y="3046"/>
              <a:ext cx="0" cy="11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3" name="Line 99"/>
            <p:cNvSpPr>
              <a:spLocks noChangeShapeType="1"/>
            </p:cNvSpPr>
            <p:nvPr/>
          </p:nvSpPr>
          <p:spPr bwMode="auto">
            <a:xfrm flipV="1">
              <a:off x="4082" y="3069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4" name="Text Box 100"/>
            <p:cNvSpPr txBox="1">
              <a:spLocks noChangeArrowheads="1"/>
            </p:cNvSpPr>
            <p:nvPr/>
          </p:nvSpPr>
          <p:spPr bwMode="auto">
            <a:xfrm flipH="1">
              <a:off x="4150" y="3046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32 bits</a:t>
              </a:r>
            </a:p>
          </p:txBody>
        </p:sp>
        <p:sp>
          <p:nvSpPr>
            <p:cNvPr id="15435" name="Text Box 101"/>
            <p:cNvSpPr txBox="1">
              <a:spLocks noChangeArrowheads="1"/>
            </p:cNvSpPr>
            <p:nvPr/>
          </p:nvSpPr>
          <p:spPr bwMode="auto">
            <a:xfrm flipH="1">
              <a:off x="4014" y="2818"/>
              <a:ext cx="36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2000" b="1"/>
                <a:t>. . .</a:t>
              </a:r>
              <a:endParaRPr lang="en-US" sz="2000" b="1" baseline="-25000"/>
            </a:p>
          </p:txBody>
        </p:sp>
        <p:sp>
          <p:nvSpPr>
            <p:cNvPr id="15436" name="Freeform 102"/>
            <p:cNvSpPr>
              <a:spLocks/>
            </p:cNvSpPr>
            <p:nvPr/>
          </p:nvSpPr>
          <p:spPr bwMode="auto">
            <a:xfrm>
              <a:off x="4944" y="1117"/>
              <a:ext cx="431" cy="2631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9242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7" name="Text Box 104"/>
            <p:cNvSpPr txBox="1">
              <a:spLocks noChangeArrowheads="1"/>
            </p:cNvSpPr>
            <p:nvPr/>
          </p:nvSpPr>
          <p:spPr bwMode="auto">
            <a:xfrm flipH="1">
              <a:off x="5284" y="3771"/>
              <a:ext cx="1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/>
                <a:t>P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15438" name="Line 105"/>
            <p:cNvSpPr>
              <a:spLocks noChangeShapeType="1"/>
            </p:cNvSpPr>
            <p:nvPr/>
          </p:nvSpPr>
          <p:spPr bwMode="auto">
            <a:xfrm flipH="1">
              <a:off x="5352" y="1276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39" name="Text Box 106"/>
            <p:cNvSpPr txBox="1">
              <a:spLocks noChangeArrowheads="1"/>
            </p:cNvSpPr>
            <p:nvPr/>
          </p:nvSpPr>
          <p:spPr bwMode="auto">
            <a:xfrm flipH="1">
              <a:off x="5397" y="1230"/>
              <a:ext cx="113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64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143000"/>
            <a:ext cx="4619423" cy="5143500"/>
          </a:xfrm>
        </p:spPr>
        <p:txBody>
          <a:bodyPr/>
          <a:lstStyle/>
          <a:p>
            <a:pPr marL="347663" lvl="1" indent="-347663">
              <a:buFont typeface="Wingdings" panose="05000000000000000000" pitchFamily="2" charset="2"/>
              <a:buChar char="v"/>
            </a:pPr>
            <a:r>
              <a:rPr lang="en-US" altLang="en-US" dirty="0"/>
              <a:t>Example on 4-bit numbers: </a:t>
            </a:r>
            <a:endParaRPr lang="en-US" altLang="en-US" dirty="0" smtClean="0"/>
          </a:p>
          <a:p>
            <a:pPr marL="0" lvl="1" indent="0">
              <a:buNone/>
            </a:pPr>
            <a:r>
              <a:rPr lang="en-US" altLang="en-US" dirty="0" smtClean="0"/>
              <a:t>A </a:t>
            </a:r>
            <a:r>
              <a:rPr lang="en-US" altLang="en-US" dirty="0"/>
              <a:t>= a</a:t>
            </a:r>
            <a:r>
              <a:rPr lang="en-US" altLang="en-US" baseline="-25000" dirty="0"/>
              <a:t>3</a:t>
            </a:r>
            <a:r>
              <a:rPr lang="en-US" altLang="en-US" dirty="0"/>
              <a:t> a</a:t>
            </a:r>
            <a:r>
              <a:rPr lang="en-US" altLang="en-US" baseline="-25000" dirty="0"/>
              <a:t>2</a:t>
            </a:r>
            <a:r>
              <a:rPr lang="en-US" altLang="en-US" dirty="0"/>
              <a:t> a</a:t>
            </a:r>
            <a:r>
              <a:rPr lang="en-US" altLang="en-US" baseline="-25000" dirty="0"/>
              <a:t>1</a:t>
            </a:r>
            <a:r>
              <a:rPr lang="en-US" altLang="en-US" dirty="0"/>
              <a:t> a</a:t>
            </a:r>
            <a:r>
              <a:rPr lang="en-US" altLang="en-US" baseline="-25000" dirty="0"/>
              <a:t>0</a:t>
            </a:r>
            <a:r>
              <a:rPr lang="en-US" altLang="en-US" dirty="0"/>
              <a:t> and B = b</a:t>
            </a:r>
            <a:r>
              <a:rPr lang="en-US" altLang="en-US" baseline="-25000" dirty="0"/>
              <a:t>3</a:t>
            </a:r>
            <a:r>
              <a:rPr lang="en-US" altLang="en-US" dirty="0"/>
              <a:t> b</a:t>
            </a:r>
            <a:r>
              <a:rPr lang="en-US" altLang="en-US" baseline="-25000" dirty="0"/>
              <a:t>2</a:t>
            </a:r>
            <a:r>
              <a:rPr lang="en-US" altLang="en-US" dirty="0"/>
              <a:t> b</a:t>
            </a:r>
            <a:r>
              <a:rPr lang="en-US" altLang="en-US" baseline="-25000" dirty="0"/>
              <a:t>1</a:t>
            </a:r>
            <a:r>
              <a:rPr lang="en-US" altLang="en-US" dirty="0"/>
              <a:t> b</a:t>
            </a:r>
            <a:r>
              <a:rPr lang="en-US" altLang="en-US" baseline="-25000" dirty="0"/>
              <a:t>0</a:t>
            </a:r>
            <a:endParaRPr lang="en-US" altLang="en-US" dirty="0"/>
          </a:p>
          <a:p>
            <a:r>
              <a:rPr lang="en-US" altLang="en-US" sz="2000" dirty="0" smtClean="0"/>
              <a:t>AND </a:t>
            </a:r>
            <a:r>
              <a:rPr lang="en-US" altLang="en-US" sz="2000" dirty="0"/>
              <a:t>(multiply) each bit of A with each bit of B</a:t>
            </a:r>
          </a:p>
          <a:p>
            <a:pPr lvl="1"/>
            <a:r>
              <a:rPr lang="en-US" altLang="en-US" dirty="0"/>
              <a:t>Requires n</a:t>
            </a:r>
            <a:r>
              <a:rPr lang="en-US" altLang="en-US" baseline="30000" dirty="0"/>
              <a:t>2</a:t>
            </a:r>
            <a:r>
              <a:rPr lang="en-US" altLang="en-US" dirty="0"/>
              <a:t> AND gates and produces n</a:t>
            </a:r>
            <a:r>
              <a:rPr lang="en-US" altLang="en-US" baseline="30000" dirty="0"/>
              <a:t>2</a:t>
            </a:r>
            <a:r>
              <a:rPr lang="en-US" altLang="en-US" dirty="0"/>
              <a:t> product bits</a:t>
            </a: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endParaRPr lang="en-US" sz="1800" b="1" dirty="0">
              <a:solidFill>
                <a:srgbClr val="FF0000"/>
              </a:solidFill>
            </a:endParaRPr>
          </a:p>
          <a:p>
            <a:endParaRPr lang="en-US" sz="1800" b="1" dirty="0" smtClean="0">
              <a:solidFill>
                <a:srgbClr val="FF0000"/>
              </a:solidFill>
            </a:endParaRPr>
          </a:p>
          <a:p>
            <a:r>
              <a:rPr lang="en-US" sz="1800" b="1" dirty="0" smtClean="0">
                <a:solidFill>
                  <a:srgbClr val="FF0000"/>
                </a:solidFill>
              </a:rPr>
              <a:t>1001 (9) × 0101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(5)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     = 0 0 1 0 1 1 0 1 (45)</a:t>
            </a:r>
          </a:p>
          <a:p>
            <a:pPr marL="0" indent="0">
              <a:buNone/>
            </a:pPr>
            <a:endParaRPr lang="en-US" sz="1800" dirty="0" smtClean="0"/>
          </a:p>
        </p:txBody>
      </p:sp>
      <p:grpSp>
        <p:nvGrpSpPr>
          <p:cNvPr id="4" name="Group 108"/>
          <p:cNvGrpSpPr>
            <a:grpSpLocks/>
          </p:cNvGrpSpPr>
          <p:nvPr/>
        </p:nvGrpSpPr>
        <p:grpSpPr bwMode="auto">
          <a:xfrm>
            <a:off x="5869693" y="1232694"/>
            <a:ext cx="2698751" cy="5078413"/>
            <a:chOff x="3810" y="754"/>
            <a:chExt cx="1700" cy="3199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4422" y="1207"/>
              <a:ext cx="635" cy="205"/>
              <a:chOff x="3288" y="3225"/>
              <a:chExt cx="635" cy="205"/>
            </a:xfrm>
          </p:grpSpPr>
          <p:sp>
            <p:nvSpPr>
              <p:cNvPr id="72" name="Freeform 6"/>
              <p:cNvSpPr>
                <a:spLocks/>
              </p:cNvSpPr>
              <p:nvPr/>
            </p:nvSpPr>
            <p:spPr bwMode="auto">
              <a:xfrm>
                <a:off x="3288" y="3225"/>
                <a:ext cx="635" cy="205"/>
              </a:xfrm>
              <a:custGeom>
                <a:avLst/>
                <a:gdLst>
                  <a:gd name="T0" fmla="*/ 522 w 635"/>
                  <a:gd name="T1" fmla="*/ 205 h 205"/>
                  <a:gd name="T2" fmla="*/ 114 w 635"/>
                  <a:gd name="T3" fmla="*/ 205 h 205"/>
                  <a:gd name="T4" fmla="*/ 0 w 635"/>
                  <a:gd name="T5" fmla="*/ 0 h 205"/>
                  <a:gd name="T6" fmla="*/ 227 w 635"/>
                  <a:gd name="T7" fmla="*/ 0 h 205"/>
                  <a:gd name="T8" fmla="*/ 318 w 635"/>
                  <a:gd name="T9" fmla="*/ 68 h 205"/>
                  <a:gd name="T10" fmla="*/ 408 w 635"/>
                  <a:gd name="T11" fmla="*/ 0 h 205"/>
                  <a:gd name="T12" fmla="*/ 635 w 635"/>
                  <a:gd name="T13" fmla="*/ 0 h 205"/>
                  <a:gd name="T14" fmla="*/ 522 w 635"/>
                  <a:gd name="T15" fmla="*/ 205 h 2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35"/>
                  <a:gd name="T25" fmla="*/ 0 h 205"/>
                  <a:gd name="T26" fmla="*/ 635 w 635"/>
                  <a:gd name="T27" fmla="*/ 205 h 2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35" h="205">
                    <a:moveTo>
                      <a:pt x="522" y="205"/>
                    </a:moveTo>
                    <a:lnTo>
                      <a:pt x="114" y="205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318" y="68"/>
                    </a:lnTo>
                    <a:lnTo>
                      <a:pt x="408" y="0"/>
                    </a:lnTo>
                    <a:lnTo>
                      <a:pt x="635" y="0"/>
                    </a:lnTo>
                    <a:lnTo>
                      <a:pt x="522" y="205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" name="Text Box 7"/>
              <p:cNvSpPr txBox="1">
                <a:spLocks noChangeArrowheads="1"/>
              </p:cNvSpPr>
              <p:nvPr/>
            </p:nvSpPr>
            <p:spPr bwMode="auto">
              <a:xfrm>
                <a:off x="3356" y="3294"/>
                <a:ext cx="49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dirty="0" smtClean="0"/>
                  <a:t>4-bit</a:t>
                </a:r>
                <a:endParaRPr lang="en-US" sz="1200" dirty="0"/>
              </a:p>
            </p:txBody>
          </p:sp>
        </p:grp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 rot="5400000">
              <a:off x="4478" y="926"/>
              <a:ext cx="113" cy="136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4535" y="1050"/>
              <a:ext cx="1" cy="15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H="1">
              <a:off x="4580" y="846"/>
              <a:ext cx="1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 Box 13"/>
            <p:cNvSpPr txBox="1">
              <a:spLocks noChangeArrowheads="1"/>
            </p:cNvSpPr>
            <p:nvPr/>
          </p:nvSpPr>
          <p:spPr bwMode="auto">
            <a:xfrm>
              <a:off x="4218" y="756"/>
              <a:ext cx="182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0</a:t>
              </a:r>
              <a:endParaRPr lang="en-US" sz="1600" baseline="-25000" dirty="0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V="1">
              <a:off x="4512" y="1073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Text Box 15"/>
            <p:cNvSpPr txBox="1">
              <a:spLocks noChangeArrowheads="1"/>
            </p:cNvSpPr>
            <p:nvPr/>
          </p:nvSpPr>
          <p:spPr bwMode="auto">
            <a:xfrm>
              <a:off x="4263" y="1095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 dirty="0" smtClean="0"/>
                <a:t>0000</a:t>
              </a:r>
              <a:endParaRPr lang="en-US" sz="1000" dirty="0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4400" y="846"/>
              <a:ext cx="90" cy="91"/>
            </a:xfrm>
            <a:custGeom>
              <a:avLst/>
              <a:gdLst>
                <a:gd name="T0" fmla="*/ 0 w 90"/>
                <a:gd name="T1" fmla="*/ 0 h 91"/>
                <a:gd name="T2" fmla="*/ 90 w 90"/>
                <a:gd name="T3" fmla="*/ 0 h 91"/>
                <a:gd name="T4" fmla="*/ 90 w 90"/>
                <a:gd name="T5" fmla="*/ 91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90" y="0"/>
                  </a:lnTo>
                  <a:lnTo>
                    <a:pt x="90" y="91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AutoShape 17"/>
            <p:cNvSpPr>
              <a:spLocks noChangeArrowheads="1"/>
            </p:cNvSpPr>
            <p:nvPr/>
          </p:nvSpPr>
          <p:spPr bwMode="auto">
            <a:xfrm rot="16200000" flipH="1">
              <a:off x="4887" y="924"/>
              <a:ext cx="113" cy="136"/>
            </a:xfrm>
            <a:prstGeom prst="flowChartDelay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18"/>
            <p:cNvSpPr>
              <a:spLocks noChangeShapeType="1"/>
            </p:cNvSpPr>
            <p:nvPr/>
          </p:nvSpPr>
          <p:spPr bwMode="auto">
            <a:xfrm flipH="1">
              <a:off x="4944" y="1048"/>
              <a:ext cx="0" cy="16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4898" y="844"/>
              <a:ext cx="1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 flipH="1">
              <a:off x="5079" y="754"/>
              <a:ext cx="182" cy="1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1</a:t>
              </a:r>
              <a:endParaRPr lang="en-US" sz="1600" baseline="-25000" dirty="0"/>
            </a:p>
          </p:txBody>
        </p:sp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H="1">
              <a:off x="4921" y="1072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4"/>
            <p:cNvSpPr>
              <a:spLocks/>
            </p:cNvSpPr>
            <p:nvPr/>
          </p:nvSpPr>
          <p:spPr bwMode="auto">
            <a:xfrm flipH="1">
              <a:off x="4989" y="844"/>
              <a:ext cx="90" cy="91"/>
            </a:xfrm>
            <a:custGeom>
              <a:avLst/>
              <a:gdLst>
                <a:gd name="T0" fmla="*/ 0 w 90"/>
                <a:gd name="T1" fmla="*/ 0 h 91"/>
                <a:gd name="T2" fmla="*/ 90 w 90"/>
                <a:gd name="T3" fmla="*/ 0 h 91"/>
                <a:gd name="T4" fmla="*/ 90 w 90"/>
                <a:gd name="T5" fmla="*/ 91 h 91"/>
                <a:gd name="T6" fmla="*/ 0 60000 65536"/>
                <a:gd name="T7" fmla="*/ 0 60000 65536"/>
                <a:gd name="T8" fmla="*/ 0 60000 65536"/>
                <a:gd name="T9" fmla="*/ 0 w 90"/>
                <a:gd name="T10" fmla="*/ 0 h 91"/>
                <a:gd name="T11" fmla="*/ 90 w 90"/>
                <a:gd name="T12" fmla="*/ 91 h 9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0" h="91">
                  <a:moveTo>
                    <a:pt x="0" y="0"/>
                  </a:moveTo>
                  <a:lnTo>
                    <a:pt x="90" y="0"/>
                  </a:lnTo>
                  <a:lnTo>
                    <a:pt x="90" y="91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5"/>
            <p:cNvGrpSpPr>
              <a:grpSpLocks/>
            </p:cNvGrpSpPr>
            <p:nvPr/>
          </p:nvGrpSpPr>
          <p:grpSpPr bwMode="auto">
            <a:xfrm>
              <a:off x="4218" y="1774"/>
              <a:ext cx="635" cy="205"/>
              <a:chOff x="3288" y="3225"/>
              <a:chExt cx="635" cy="205"/>
            </a:xfrm>
          </p:grpSpPr>
          <p:sp>
            <p:nvSpPr>
              <p:cNvPr id="70" name="Freeform 26"/>
              <p:cNvSpPr>
                <a:spLocks/>
              </p:cNvSpPr>
              <p:nvPr/>
            </p:nvSpPr>
            <p:spPr bwMode="auto">
              <a:xfrm>
                <a:off x="3288" y="3225"/>
                <a:ext cx="635" cy="205"/>
              </a:xfrm>
              <a:custGeom>
                <a:avLst/>
                <a:gdLst>
                  <a:gd name="T0" fmla="*/ 522 w 635"/>
                  <a:gd name="T1" fmla="*/ 205 h 205"/>
                  <a:gd name="T2" fmla="*/ 114 w 635"/>
                  <a:gd name="T3" fmla="*/ 205 h 205"/>
                  <a:gd name="T4" fmla="*/ 0 w 635"/>
                  <a:gd name="T5" fmla="*/ 0 h 205"/>
                  <a:gd name="T6" fmla="*/ 227 w 635"/>
                  <a:gd name="T7" fmla="*/ 0 h 205"/>
                  <a:gd name="T8" fmla="*/ 318 w 635"/>
                  <a:gd name="T9" fmla="*/ 68 h 205"/>
                  <a:gd name="T10" fmla="*/ 408 w 635"/>
                  <a:gd name="T11" fmla="*/ 0 h 205"/>
                  <a:gd name="T12" fmla="*/ 635 w 635"/>
                  <a:gd name="T13" fmla="*/ 0 h 205"/>
                  <a:gd name="T14" fmla="*/ 522 w 635"/>
                  <a:gd name="T15" fmla="*/ 205 h 2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35"/>
                  <a:gd name="T25" fmla="*/ 0 h 205"/>
                  <a:gd name="T26" fmla="*/ 635 w 635"/>
                  <a:gd name="T27" fmla="*/ 205 h 2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35" h="205">
                    <a:moveTo>
                      <a:pt x="522" y="205"/>
                    </a:moveTo>
                    <a:lnTo>
                      <a:pt x="114" y="205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318" y="68"/>
                    </a:lnTo>
                    <a:lnTo>
                      <a:pt x="408" y="0"/>
                    </a:lnTo>
                    <a:lnTo>
                      <a:pt x="635" y="0"/>
                    </a:lnTo>
                    <a:lnTo>
                      <a:pt x="522" y="205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Text Box 27"/>
              <p:cNvSpPr txBox="1">
                <a:spLocks noChangeArrowheads="1"/>
              </p:cNvSpPr>
              <p:nvPr/>
            </p:nvSpPr>
            <p:spPr bwMode="auto">
              <a:xfrm>
                <a:off x="3356" y="3294"/>
                <a:ext cx="49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dirty="0" smtClean="0"/>
                  <a:t>4-bit</a:t>
                </a:r>
                <a:endParaRPr lang="en-US" sz="1200" dirty="0"/>
              </a:p>
            </p:txBody>
          </p:sp>
        </p:grpSp>
        <p:grpSp>
          <p:nvGrpSpPr>
            <p:cNvPr id="20" name="Group 28"/>
            <p:cNvGrpSpPr>
              <a:grpSpLocks/>
            </p:cNvGrpSpPr>
            <p:nvPr/>
          </p:nvGrpSpPr>
          <p:grpSpPr bwMode="auto">
            <a:xfrm>
              <a:off x="4014" y="1367"/>
              <a:ext cx="385" cy="408"/>
              <a:chOff x="3084" y="2818"/>
              <a:chExt cx="385" cy="408"/>
            </a:xfrm>
          </p:grpSpPr>
          <p:sp>
            <p:nvSpPr>
              <p:cNvPr id="63" name="AutoShape 29"/>
              <p:cNvSpPr>
                <a:spLocks noChangeArrowheads="1"/>
              </p:cNvSpPr>
              <p:nvPr/>
            </p:nvSpPr>
            <p:spPr bwMode="auto">
              <a:xfrm rot="5400000">
                <a:off x="3344" y="2988"/>
                <a:ext cx="113" cy="136"/>
              </a:xfrm>
              <a:prstGeom prst="flowChartDelay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Line 30"/>
              <p:cNvSpPr>
                <a:spLocks noChangeShapeType="1"/>
              </p:cNvSpPr>
              <p:nvPr/>
            </p:nvSpPr>
            <p:spPr bwMode="auto">
              <a:xfrm>
                <a:off x="3401" y="3112"/>
                <a:ext cx="0" cy="1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" name="Line 31"/>
              <p:cNvSpPr>
                <a:spLocks noChangeShapeType="1"/>
              </p:cNvSpPr>
              <p:nvPr/>
            </p:nvSpPr>
            <p:spPr bwMode="auto">
              <a:xfrm flipH="1">
                <a:off x="3446" y="2908"/>
                <a:ext cx="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" name="Text Box 33"/>
              <p:cNvSpPr txBox="1">
                <a:spLocks noChangeArrowheads="1"/>
              </p:cNvSpPr>
              <p:nvPr/>
            </p:nvSpPr>
            <p:spPr bwMode="auto">
              <a:xfrm>
                <a:off x="3084" y="2818"/>
                <a:ext cx="18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smtClean="0"/>
                  <a:t>1</a:t>
                </a:r>
                <a:endParaRPr lang="en-US" sz="1600" baseline="-25000" dirty="0"/>
              </a:p>
            </p:txBody>
          </p:sp>
          <p:sp>
            <p:nvSpPr>
              <p:cNvPr id="67" name="Line 34"/>
              <p:cNvSpPr>
                <a:spLocks noChangeShapeType="1"/>
              </p:cNvSpPr>
              <p:nvPr/>
            </p:nvSpPr>
            <p:spPr bwMode="auto">
              <a:xfrm flipV="1">
                <a:off x="3378" y="3135"/>
                <a:ext cx="46" cy="2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" name="Text Box 35"/>
              <p:cNvSpPr txBox="1">
                <a:spLocks noChangeArrowheads="1"/>
              </p:cNvSpPr>
              <p:nvPr/>
            </p:nvSpPr>
            <p:spPr bwMode="auto">
              <a:xfrm>
                <a:off x="3106" y="3113"/>
                <a:ext cx="250" cy="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000" dirty="0" smtClean="0"/>
                  <a:t>1001</a:t>
                </a:r>
                <a:endParaRPr lang="en-US" sz="1000" dirty="0"/>
              </a:p>
            </p:txBody>
          </p:sp>
          <p:sp>
            <p:nvSpPr>
              <p:cNvPr id="69" name="Freeform 36"/>
              <p:cNvSpPr>
                <a:spLocks/>
              </p:cNvSpPr>
              <p:nvPr/>
            </p:nvSpPr>
            <p:spPr bwMode="auto">
              <a:xfrm>
                <a:off x="3266" y="2908"/>
                <a:ext cx="90" cy="91"/>
              </a:xfrm>
              <a:custGeom>
                <a:avLst/>
                <a:gdLst>
                  <a:gd name="T0" fmla="*/ 0 w 90"/>
                  <a:gd name="T1" fmla="*/ 0 h 91"/>
                  <a:gd name="T2" fmla="*/ 90 w 90"/>
                  <a:gd name="T3" fmla="*/ 0 h 91"/>
                  <a:gd name="T4" fmla="*/ 90 w 90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91"/>
                  <a:gd name="T11" fmla="*/ 90 w 90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91">
                    <a:moveTo>
                      <a:pt x="0" y="0"/>
                    </a:moveTo>
                    <a:lnTo>
                      <a:pt x="90" y="0"/>
                    </a:lnTo>
                    <a:lnTo>
                      <a:pt x="90" y="91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 type="none" w="med" len="med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auto">
            <a:xfrm>
              <a:off x="4740" y="1413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auto">
            <a:xfrm flipH="1">
              <a:off x="4717" y="1685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Text Box 39"/>
            <p:cNvSpPr txBox="1">
              <a:spLocks noChangeArrowheads="1"/>
            </p:cNvSpPr>
            <p:nvPr/>
          </p:nvSpPr>
          <p:spPr bwMode="auto">
            <a:xfrm flipH="1">
              <a:off x="4785" y="1663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 dirty="0" smtClean="0"/>
                <a:t>0010</a:t>
              </a:r>
              <a:endParaRPr lang="en-US" sz="1000" dirty="0"/>
            </a:p>
          </p:txBody>
        </p:sp>
        <p:sp>
          <p:nvSpPr>
            <p:cNvPr id="24" name="Freeform 40"/>
            <p:cNvSpPr>
              <a:spLocks/>
            </p:cNvSpPr>
            <p:nvPr/>
          </p:nvSpPr>
          <p:spPr bwMode="auto">
            <a:xfrm>
              <a:off x="4740" y="1594"/>
              <a:ext cx="431" cy="2155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6200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1"/>
            <p:cNvSpPr>
              <a:spLocks noChangeShapeType="1"/>
            </p:cNvSpPr>
            <p:nvPr/>
          </p:nvSpPr>
          <p:spPr bwMode="auto">
            <a:xfrm flipH="1">
              <a:off x="5148" y="1684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Text Box 42"/>
            <p:cNvSpPr txBox="1">
              <a:spLocks noChangeArrowheads="1"/>
            </p:cNvSpPr>
            <p:nvPr/>
          </p:nvSpPr>
          <p:spPr bwMode="auto">
            <a:xfrm flipH="1">
              <a:off x="5194" y="1661"/>
              <a:ext cx="113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27" name="Line 43"/>
            <p:cNvSpPr>
              <a:spLocks noChangeShapeType="1"/>
            </p:cNvSpPr>
            <p:nvPr/>
          </p:nvSpPr>
          <p:spPr bwMode="auto">
            <a:xfrm flipH="1">
              <a:off x="4717" y="1480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Text Box 44"/>
            <p:cNvSpPr txBox="1">
              <a:spLocks noChangeArrowheads="1"/>
            </p:cNvSpPr>
            <p:nvPr/>
          </p:nvSpPr>
          <p:spPr bwMode="auto">
            <a:xfrm flipH="1">
              <a:off x="4785" y="1458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 dirty="0" smtClean="0"/>
                <a:t>0100</a:t>
              </a:r>
              <a:endParaRPr lang="en-US" sz="1000" dirty="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>
              <a:off x="4536" y="1980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6"/>
            <p:cNvSpPr>
              <a:spLocks noChangeShapeType="1"/>
            </p:cNvSpPr>
            <p:nvPr/>
          </p:nvSpPr>
          <p:spPr bwMode="auto">
            <a:xfrm flipH="1">
              <a:off x="4513" y="2252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Text Box 47"/>
            <p:cNvSpPr txBox="1">
              <a:spLocks noChangeArrowheads="1"/>
            </p:cNvSpPr>
            <p:nvPr/>
          </p:nvSpPr>
          <p:spPr bwMode="auto">
            <a:xfrm flipH="1">
              <a:off x="4581" y="2230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 dirty="0" smtClean="0"/>
                <a:t>0101</a:t>
              </a:r>
              <a:endParaRPr lang="en-US" sz="1000" dirty="0"/>
            </a:p>
          </p:txBody>
        </p:sp>
        <p:sp>
          <p:nvSpPr>
            <p:cNvPr id="32" name="Freeform 48"/>
            <p:cNvSpPr>
              <a:spLocks/>
            </p:cNvSpPr>
            <p:nvPr/>
          </p:nvSpPr>
          <p:spPr bwMode="auto">
            <a:xfrm>
              <a:off x="4536" y="2161"/>
              <a:ext cx="431" cy="1588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3367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49"/>
            <p:cNvSpPr>
              <a:spLocks noChangeShapeType="1"/>
            </p:cNvSpPr>
            <p:nvPr/>
          </p:nvSpPr>
          <p:spPr bwMode="auto">
            <a:xfrm flipH="1">
              <a:off x="4944" y="2251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Text Box 50"/>
            <p:cNvSpPr txBox="1">
              <a:spLocks noChangeArrowheads="1"/>
            </p:cNvSpPr>
            <p:nvPr/>
          </p:nvSpPr>
          <p:spPr bwMode="auto">
            <a:xfrm flipH="1">
              <a:off x="4989" y="2229"/>
              <a:ext cx="114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35" name="Line 51"/>
            <p:cNvSpPr>
              <a:spLocks noChangeShapeType="1"/>
            </p:cNvSpPr>
            <p:nvPr/>
          </p:nvSpPr>
          <p:spPr bwMode="auto">
            <a:xfrm flipH="1">
              <a:off x="4513" y="2047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52"/>
            <p:cNvSpPr txBox="1">
              <a:spLocks noChangeArrowheads="1"/>
            </p:cNvSpPr>
            <p:nvPr/>
          </p:nvSpPr>
          <p:spPr bwMode="auto">
            <a:xfrm flipH="1">
              <a:off x="4581" y="2025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 dirty="0" smtClean="0"/>
                <a:t>1011</a:t>
              </a:r>
              <a:endParaRPr lang="en-US" sz="1000" dirty="0"/>
            </a:p>
          </p:txBody>
        </p:sp>
        <p:grpSp>
          <p:nvGrpSpPr>
            <p:cNvPr id="37" name="Group 53"/>
            <p:cNvGrpSpPr>
              <a:grpSpLocks/>
            </p:cNvGrpSpPr>
            <p:nvPr/>
          </p:nvGrpSpPr>
          <p:grpSpPr bwMode="auto">
            <a:xfrm>
              <a:off x="4014" y="2341"/>
              <a:ext cx="635" cy="205"/>
              <a:chOff x="3288" y="3225"/>
              <a:chExt cx="635" cy="205"/>
            </a:xfrm>
          </p:grpSpPr>
          <p:sp>
            <p:nvSpPr>
              <p:cNvPr id="61" name="Freeform 54"/>
              <p:cNvSpPr>
                <a:spLocks/>
              </p:cNvSpPr>
              <p:nvPr/>
            </p:nvSpPr>
            <p:spPr bwMode="auto">
              <a:xfrm>
                <a:off x="3288" y="3225"/>
                <a:ext cx="635" cy="205"/>
              </a:xfrm>
              <a:custGeom>
                <a:avLst/>
                <a:gdLst>
                  <a:gd name="T0" fmla="*/ 522 w 635"/>
                  <a:gd name="T1" fmla="*/ 205 h 205"/>
                  <a:gd name="T2" fmla="*/ 114 w 635"/>
                  <a:gd name="T3" fmla="*/ 205 h 205"/>
                  <a:gd name="T4" fmla="*/ 0 w 635"/>
                  <a:gd name="T5" fmla="*/ 0 h 205"/>
                  <a:gd name="T6" fmla="*/ 227 w 635"/>
                  <a:gd name="T7" fmla="*/ 0 h 205"/>
                  <a:gd name="T8" fmla="*/ 318 w 635"/>
                  <a:gd name="T9" fmla="*/ 68 h 205"/>
                  <a:gd name="T10" fmla="*/ 408 w 635"/>
                  <a:gd name="T11" fmla="*/ 0 h 205"/>
                  <a:gd name="T12" fmla="*/ 635 w 635"/>
                  <a:gd name="T13" fmla="*/ 0 h 205"/>
                  <a:gd name="T14" fmla="*/ 522 w 635"/>
                  <a:gd name="T15" fmla="*/ 205 h 20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35"/>
                  <a:gd name="T25" fmla="*/ 0 h 205"/>
                  <a:gd name="T26" fmla="*/ 635 w 635"/>
                  <a:gd name="T27" fmla="*/ 205 h 20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35" h="205">
                    <a:moveTo>
                      <a:pt x="522" y="205"/>
                    </a:moveTo>
                    <a:lnTo>
                      <a:pt x="114" y="205"/>
                    </a:lnTo>
                    <a:lnTo>
                      <a:pt x="0" y="0"/>
                    </a:lnTo>
                    <a:lnTo>
                      <a:pt x="227" y="0"/>
                    </a:lnTo>
                    <a:lnTo>
                      <a:pt x="318" y="68"/>
                    </a:lnTo>
                    <a:lnTo>
                      <a:pt x="408" y="0"/>
                    </a:lnTo>
                    <a:lnTo>
                      <a:pt x="635" y="0"/>
                    </a:lnTo>
                    <a:lnTo>
                      <a:pt x="522" y="205"/>
                    </a:lnTo>
                    <a:close/>
                  </a:path>
                </a:pathLst>
              </a:custGeom>
              <a:solidFill>
                <a:schemeClr val="bg1"/>
              </a:solidFill>
              <a:ln w="1905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" name="Text Box 55"/>
              <p:cNvSpPr txBox="1">
                <a:spLocks noChangeArrowheads="1"/>
              </p:cNvSpPr>
              <p:nvPr/>
            </p:nvSpPr>
            <p:spPr bwMode="auto">
              <a:xfrm>
                <a:off x="3356" y="3294"/>
                <a:ext cx="499" cy="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200" dirty="0" smtClean="0"/>
                  <a:t>4-bit</a:t>
                </a:r>
                <a:endParaRPr lang="en-US" sz="1200" dirty="0"/>
              </a:p>
            </p:txBody>
          </p:sp>
        </p:grpSp>
        <p:grpSp>
          <p:nvGrpSpPr>
            <p:cNvPr id="38" name="Group 56"/>
            <p:cNvGrpSpPr>
              <a:grpSpLocks/>
            </p:cNvGrpSpPr>
            <p:nvPr/>
          </p:nvGrpSpPr>
          <p:grpSpPr bwMode="auto">
            <a:xfrm>
              <a:off x="3810" y="1934"/>
              <a:ext cx="385" cy="408"/>
              <a:chOff x="3084" y="2818"/>
              <a:chExt cx="385" cy="408"/>
            </a:xfrm>
          </p:grpSpPr>
          <p:sp>
            <p:nvSpPr>
              <p:cNvPr id="55" name="AutoShape 57"/>
              <p:cNvSpPr>
                <a:spLocks noChangeArrowheads="1"/>
              </p:cNvSpPr>
              <p:nvPr/>
            </p:nvSpPr>
            <p:spPr bwMode="auto">
              <a:xfrm rot="5400000">
                <a:off x="3344" y="2988"/>
                <a:ext cx="113" cy="136"/>
              </a:xfrm>
              <a:prstGeom prst="flowChartDelay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Line 58"/>
              <p:cNvSpPr>
                <a:spLocks noChangeShapeType="1"/>
              </p:cNvSpPr>
              <p:nvPr/>
            </p:nvSpPr>
            <p:spPr bwMode="auto">
              <a:xfrm>
                <a:off x="3401" y="3112"/>
                <a:ext cx="0" cy="11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59"/>
              <p:cNvSpPr>
                <a:spLocks noChangeShapeType="1"/>
              </p:cNvSpPr>
              <p:nvPr/>
            </p:nvSpPr>
            <p:spPr bwMode="auto">
              <a:xfrm flipH="1">
                <a:off x="3446" y="2908"/>
                <a:ext cx="1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Text Box 61"/>
              <p:cNvSpPr txBox="1">
                <a:spLocks noChangeArrowheads="1"/>
              </p:cNvSpPr>
              <p:nvPr/>
            </p:nvSpPr>
            <p:spPr bwMode="auto">
              <a:xfrm>
                <a:off x="3084" y="2818"/>
                <a:ext cx="182" cy="1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>
                  <a:spcBef>
                    <a:spcPct val="50000"/>
                  </a:spcBef>
                </a:pPr>
                <a:r>
                  <a:rPr lang="en-US" sz="1600" dirty="0" smtClean="0"/>
                  <a:t>0</a:t>
                </a:r>
                <a:endParaRPr lang="en-US" sz="1600" baseline="-25000" dirty="0"/>
              </a:p>
            </p:txBody>
          </p:sp>
          <p:sp>
            <p:nvSpPr>
              <p:cNvPr id="59" name="Line 62"/>
              <p:cNvSpPr>
                <a:spLocks noChangeShapeType="1"/>
              </p:cNvSpPr>
              <p:nvPr/>
            </p:nvSpPr>
            <p:spPr bwMode="auto">
              <a:xfrm flipV="1">
                <a:off x="3378" y="3135"/>
                <a:ext cx="46" cy="2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0" name="Freeform 64"/>
              <p:cNvSpPr>
                <a:spLocks/>
              </p:cNvSpPr>
              <p:nvPr/>
            </p:nvSpPr>
            <p:spPr bwMode="auto">
              <a:xfrm>
                <a:off x="3266" y="2908"/>
                <a:ext cx="90" cy="91"/>
              </a:xfrm>
              <a:custGeom>
                <a:avLst/>
                <a:gdLst>
                  <a:gd name="T0" fmla="*/ 0 w 90"/>
                  <a:gd name="T1" fmla="*/ 0 h 91"/>
                  <a:gd name="T2" fmla="*/ 90 w 90"/>
                  <a:gd name="T3" fmla="*/ 0 h 91"/>
                  <a:gd name="T4" fmla="*/ 90 w 90"/>
                  <a:gd name="T5" fmla="*/ 91 h 91"/>
                  <a:gd name="T6" fmla="*/ 0 60000 65536"/>
                  <a:gd name="T7" fmla="*/ 0 60000 65536"/>
                  <a:gd name="T8" fmla="*/ 0 60000 65536"/>
                  <a:gd name="T9" fmla="*/ 0 w 90"/>
                  <a:gd name="T10" fmla="*/ 0 h 91"/>
                  <a:gd name="T11" fmla="*/ 90 w 90"/>
                  <a:gd name="T12" fmla="*/ 91 h 91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0" h="91">
                    <a:moveTo>
                      <a:pt x="0" y="0"/>
                    </a:moveTo>
                    <a:lnTo>
                      <a:pt x="90" y="0"/>
                    </a:lnTo>
                    <a:lnTo>
                      <a:pt x="90" y="91"/>
                    </a:lnTo>
                  </a:path>
                </a:pathLst>
              </a:custGeom>
              <a:noFill/>
              <a:ln w="6350" cmpd="sng">
                <a:solidFill>
                  <a:schemeClr val="tx1"/>
                </a:solidFill>
                <a:round/>
                <a:headEnd type="none" w="med" len="med"/>
                <a:tailEnd type="triangle" w="sm" len="sm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9" name="Line 65"/>
            <p:cNvSpPr>
              <a:spLocks noChangeShapeType="1"/>
            </p:cNvSpPr>
            <p:nvPr/>
          </p:nvSpPr>
          <p:spPr bwMode="auto">
            <a:xfrm flipH="1">
              <a:off x="4331" y="2547"/>
              <a:ext cx="1" cy="117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66"/>
            <p:cNvSpPr>
              <a:spLocks noChangeShapeType="1"/>
            </p:cNvSpPr>
            <p:nvPr/>
          </p:nvSpPr>
          <p:spPr bwMode="auto">
            <a:xfrm flipH="1">
              <a:off x="4309" y="2819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Text Box 67"/>
            <p:cNvSpPr txBox="1">
              <a:spLocks noChangeArrowheads="1"/>
            </p:cNvSpPr>
            <p:nvPr/>
          </p:nvSpPr>
          <p:spPr bwMode="auto">
            <a:xfrm flipH="1">
              <a:off x="4377" y="2797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 dirty="0" smtClean="0"/>
                <a:t>0010</a:t>
              </a:r>
              <a:endParaRPr lang="en-US" sz="1000" dirty="0"/>
            </a:p>
          </p:txBody>
        </p:sp>
        <p:sp>
          <p:nvSpPr>
            <p:cNvPr id="42" name="Freeform 68"/>
            <p:cNvSpPr>
              <a:spLocks/>
            </p:cNvSpPr>
            <p:nvPr/>
          </p:nvSpPr>
          <p:spPr bwMode="auto">
            <a:xfrm>
              <a:off x="4332" y="2728"/>
              <a:ext cx="431" cy="1021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1392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69"/>
            <p:cNvSpPr>
              <a:spLocks noChangeShapeType="1"/>
            </p:cNvSpPr>
            <p:nvPr/>
          </p:nvSpPr>
          <p:spPr bwMode="auto">
            <a:xfrm flipH="1">
              <a:off x="4740" y="2818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Text Box 70"/>
            <p:cNvSpPr txBox="1">
              <a:spLocks noChangeArrowheads="1"/>
            </p:cNvSpPr>
            <p:nvPr/>
          </p:nvSpPr>
          <p:spPr bwMode="auto">
            <a:xfrm flipH="1">
              <a:off x="4785" y="2796"/>
              <a:ext cx="113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  <p:sp>
          <p:nvSpPr>
            <p:cNvPr id="45" name="Line 71"/>
            <p:cNvSpPr>
              <a:spLocks noChangeShapeType="1"/>
            </p:cNvSpPr>
            <p:nvPr/>
          </p:nvSpPr>
          <p:spPr bwMode="auto">
            <a:xfrm flipH="1">
              <a:off x="4309" y="2614"/>
              <a:ext cx="46" cy="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72"/>
            <p:cNvSpPr txBox="1">
              <a:spLocks noChangeArrowheads="1"/>
            </p:cNvSpPr>
            <p:nvPr/>
          </p:nvSpPr>
          <p:spPr bwMode="auto">
            <a:xfrm flipH="1">
              <a:off x="4377" y="2592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 dirty="0" smtClean="0"/>
                <a:t>0101</a:t>
              </a:r>
              <a:endParaRPr lang="en-US" sz="1000" dirty="0"/>
            </a:p>
          </p:txBody>
        </p:sp>
        <p:sp>
          <p:nvSpPr>
            <p:cNvPr id="47" name="Text Box 91"/>
            <p:cNvSpPr txBox="1">
              <a:spLocks noChangeArrowheads="1"/>
            </p:cNvSpPr>
            <p:nvPr/>
          </p:nvSpPr>
          <p:spPr bwMode="auto">
            <a:xfrm flipH="1">
              <a:off x="4467" y="754"/>
              <a:ext cx="250" cy="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 dirty="0" smtClean="0"/>
                <a:t>1001</a:t>
              </a:r>
              <a:endParaRPr lang="en-US" sz="1000" dirty="0"/>
            </a:p>
          </p:txBody>
        </p:sp>
        <p:sp>
          <p:nvSpPr>
            <p:cNvPr id="48" name="Text Box 92"/>
            <p:cNvSpPr txBox="1">
              <a:spLocks noChangeArrowheads="1"/>
            </p:cNvSpPr>
            <p:nvPr/>
          </p:nvSpPr>
          <p:spPr bwMode="auto">
            <a:xfrm flipH="1">
              <a:off x="5081" y="3771"/>
              <a:ext cx="1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0</a:t>
              </a:r>
              <a:endParaRPr lang="en-US" sz="1600" baseline="-25000" dirty="0"/>
            </a:p>
          </p:txBody>
        </p:sp>
        <p:sp>
          <p:nvSpPr>
            <p:cNvPr id="49" name="Text Box 93"/>
            <p:cNvSpPr txBox="1">
              <a:spLocks noChangeArrowheads="1"/>
            </p:cNvSpPr>
            <p:nvPr/>
          </p:nvSpPr>
          <p:spPr bwMode="auto">
            <a:xfrm flipH="1">
              <a:off x="4876" y="3771"/>
              <a:ext cx="1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1</a:t>
              </a:r>
              <a:endParaRPr lang="en-US" sz="1600" baseline="-25000" dirty="0"/>
            </a:p>
          </p:txBody>
        </p:sp>
        <p:sp>
          <p:nvSpPr>
            <p:cNvPr id="50" name="Text Box 94"/>
            <p:cNvSpPr txBox="1">
              <a:spLocks noChangeArrowheads="1"/>
            </p:cNvSpPr>
            <p:nvPr/>
          </p:nvSpPr>
          <p:spPr bwMode="auto">
            <a:xfrm flipH="1">
              <a:off x="4672" y="3771"/>
              <a:ext cx="1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1</a:t>
              </a:r>
              <a:endParaRPr lang="en-US" sz="1600" baseline="-25000" dirty="0"/>
            </a:p>
          </p:txBody>
        </p:sp>
        <p:sp>
          <p:nvSpPr>
            <p:cNvPr id="51" name="Freeform 102"/>
            <p:cNvSpPr>
              <a:spLocks/>
            </p:cNvSpPr>
            <p:nvPr/>
          </p:nvSpPr>
          <p:spPr bwMode="auto">
            <a:xfrm>
              <a:off x="4944" y="1117"/>
              <a:ext cx="431" cy="2631"/>
            </a:xfrm>
            <a:custGeom>
              <a:avLst/>
              <a:gdLst>
                <a:gd name="T0" fmla="*/ 0 w 431"/>
                <a:gd name="T1" fmla="*/ 0 h 749"/>
                <a:gd name="T2" fmla="*/ 431 w 431"/>
                <a:gd name="T3" fmla="*/ 0 h 749"/>
                <a:gd name="T4" fmla="*/ 431 w 431"/>
                <a:gd name="T5" fmla="*/ 9242 h 749"/>
                <a:gd name="T6" fmla="*/ 0 60000 65536"/>
                <a:gd name="T7" fmla="*/ 0 60000 65536"/>
                <a:gd name="T8" fmla="*/ 0 60000 65536"/>
                <a:gd name="T9" fmla="*/ 0 w 431"/>
                <a:gd name="T10" fmla="*/ 0 h 749"/>
                <a:gd name="T11" fmla="*/ 431 w 431"/>
                <a:gd name="T12" fmla="*/ 749 h 7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" h="749">
                  <a:moveTo>
                    <a:pt x="0" y="0"/>
                  </a:moveTo>
                  <a:lnTo>
                    <a:pt x="431" y="0"/>
                  </a:lnTo>
                  <a:lnTo>
                    <a:pt x="431" y="749"/>
                  </a:lnTo>
                </a:path>
              </a:pathLst>
            </a:custGeom>
            <a:noFill/>
            <a:ln w="6350" cmpd="sng">
              <a:solidFill>
                <a:schemeClr val="tx1"/>
              </a:solidFill>
              <a:round/>
              <a:headEnd type="none" w="med" len="med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Text Box 104"/>
            <p:cNvSpPr txBox="1">
              <a:spLocks noChangeArrowheads="1"/>
            </p:cNvSpPr>
            <p:nvPr/>
          </p:nvSpPr>
          <p:spPr bwMode="auto">
            <a:xfrm flipH="1">
              <a:off x="5284" y="3771"/>
              <a:ext cx="18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600" dirty="0" smtClean="0"/>
                <a:t>1</a:t>
              </a:r>
              <a:endParaRPr lang="en-US" sz="1600" baseline="-25000" dirty="0"/>
            </a:p>
          </p:txBody>
        </p:sp>
        <p:sp>
          <p:nvSpPr>
            <p:cNvPr id="53" name="Line 105"/>
            <p:cNvSpPr>
              <a:spLocks noChangeShapeType="1"/>
            </p:cNvSpPr>
            <p:nvPr/>
          </p:nvSpPr>
          <p:spPr bwMode="auto">
            <a:xfrm flipH="1">
              <a:off x="5352" y="1276"/>
              <a:ext cx="46" cy="23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Text Box 106"/>
            <p:cNvSpPr txBox="1">
              <a:spLocks noChangeArrowheads="1"/>
            </p:cNvSpPr>
            <p:nvPr/>
          </p:nvSpPr>
          <p:spPr bwMode="auto">
            <a:xfrm flipH="1">
              <a:off x="5397" y="1230"/>
              <a:ext cx="113" cy="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r>
                <a:rPr lang="en-US" sz="1000"/>
                <a:t>1</a:t>
              </a:r>
            </a:p>
          </p:txBody>
        </p:sp>
      </p:grpSp>
      <p:sp>
        <p:nvSpPr>
          <p:cNvPr id="74" name="Text Box 91"/>
          <p:cNvSpPr txBox="1">
            <a:spLocks noChangeArrowheads="1"/>
          </p:cNvSpPr>
          <p:nvPr/>
        </p:nvSpPr>
        <p:spPr bwMode="auto">
          <a:xfrm flipH="1">
            <a:off x="7416387" y="1196752"/>
            <a:ext cx="396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1001</a:t>
            </a:r>
            <a:endParaRPr lang="en-US" sz="1000" dirty="0"/>
          </a:p>
        </p:txBody>
      </p:sp>
      <p:sp>
        <p:nvSpPr>
          <p:cNvPr id="75" name="Text Box 91"/>
          <p:cNvSpPr txBox="1">
            <a:spLocks noChangeArrowheads="1"/>
          </p:cNvSpPr>
          <p:nvPr/>
        </p:nvSpPr>
        <p:spPr bwMode="auto">
          <a:xfrm flipH="1">
            <a:off x="6588295" y="2170001"/>
            <a:ext cx="396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1001</a:t>
            </a:r>
            <a:endParaRPr lang="en-US" sz="1000" dirty="0"/>
          </a:p>
        </p:txBody>
      </p:sp>
      <p:sp>
        <p:nvSpPr>
          <p:cNvPr id="76" name="Text Box 91"/>
          <p:cNvSpPr txBox="1">
            <a:spLocks noChangeArrowheads="1"/>
          </p:cNvSpPr>
          <p:nvPr/>
        </p:nvSpPr>
        <p:spPr bwMode="auto">
          <a:xfrm flipH="1">
            <a:off x="6229086" y="3070101"/>
            <a:ext cx="396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1001</a:t>
            </a:r>
            <a:endParaRPr lang="en-US" sz="1000" dirty="0"/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7236367" y="1772816"/>
            <a:ext cx="396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0100</a:t>
            </a:r>
            <a:endParaRPr lang="en-US" sz="1000" dirty="0"/>
          </a:p>
        </p:txBody>
      </p:sp>
      <p:sp>
        <p:nvSpPr>
          <p:cNvPr id="78" name="Text Box 15"/>
          <p:cNvSpPr txBox="1">
            <a:spLocks noChangeArrowheads="1"/>
          </p:cNvSpPr>
          <p:nvPr/>
        </p:nvSpPr>
        <p:spPr bwMode="auto">
          <a:xfrm>
            <a:off x="5940223" y="3573016"/>
            <a:ext cx="396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0000</a:t>
            </a:r>
            <a:endParaRPr lang="en-US" sz="1000" dirty="0"/>
          </a:p>
        </p:txBody>
      </p:sp>
      <p:sp>
        <p:nvSpPr>
          <p:cNvPr id="79" name="Text Box 92"/>
          <p:cNvSpPr txBox="1">
            <a:spLocks noChangeArrowheads="1"/>
          </p:cNvSpPr>
          <p:nvPr/>
        </p:nvSpPr>
        <p:spPr bwMode="auto">
          <a:xfrm flipH="1">
            <a:off x="6590527" y="6020395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1</a:t>
            </a:r>
            <a:endParaRPr lang="en-US" sz="1600" baseline="-25000" dirty="0"/>
          </a:p>
        </p:txBody>
      </p:sp>
      <p:sp>
        <p:nvSpPr>
          <p:cNvPr id="80" name="Text Box 93"/>
          <p:cNvSpPr txBox="1">
            <a:spLocks noChangeArrowheads="1"/>
          </p:cNvSpPr>
          <p:nvPr/>
        </p:nvSpPr>
        <p:spPr bwMode="auto">
          <a:xfrm flipH="1">
            <a:off x="6265090" y="6020395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0</a:t>
            </a:r>
            <a:endParaRPr lang="en-US" sz="1600" baseline="-25000" dirty="0"/>
          </a:p>
        </p:txBody>
      </p:sp>
      <p:sp>
        <p:nvSpPr>
          <p:cNvPr id="81" name="Text Box 104"/>
          <p:cNvSpPr txBox="1">
            <a:spLocks noChangeArrowheads="1"/>
          </p:cNvSpPr>
          <p:nvPr/>
        </p:nvSpPr>
        <p:spPr bwMode="auto">
          <a:xfrm flipH="1">
            <a:off x="6912790" y="6020395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0</a:t>
            </a:r>
            <a:endParaRPr lang="en-US" sz="1600" baseline="-25000" dirty="0"/>
          </a:p>
        </p:txBody>
      </p:sp>
      <p:sp>
        <p:nvSpPr>
          <p:cNvPr id="82" name="Text Box 93"/>
          <p:cNvSpPr txBox="1">
            <a:spLocks noChangeArrowheads="1"/>
          </p:cNvSpPr>
          <p:nvPr/>
        </p:nvSpPr>
        <p:spPr bwMode="auto">
          <a:xfrm flipH="1">
            <a:off x="5977058" y="6020395"/>
            <a:ext cx="2873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600" dirty="0" smtClean="0"/>
              <a:t>0</a:t>
            </a:r>
            <a:endParaRPr lang="en-US" sz="1600" baseline="-25000" dirty="0"/>
          </a:p>
        </p:txBody>
      </p:sp>
      <p:sp>
        <p:nvSpPr>
          <p:cNvPr id="83" name="Text Box 44"/>
          <p:cNvSpPr txBox="1">
            <a:spLocks noChangeArrowheads="1"/>
          </p:cNvSpPr>
          <p:nvPr/>
        </p:nvSpPr>
        <p:spPr bwMode="auto">
          <a:xfrm flipH="1">
            <a:off x="7811529" y="1592796"/>
            <a:ext cx="39687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sz="1000" dirty="0" smtClean="0"/>
              <a:t>1001</a:t>
            </a:r>
            <a:endParaRPr lang="en-US" sz="1000" dirty="0"/>
          </a:p>
        </p:txBody>
      </p:sp>
      <p:pic>
        <p:nvPicPr>
          <p:cNvPr id="134" name="Picture 1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518445"/>
            <a:ext cx="3307797" cy="169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8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Carry Save Adders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91513" cy="3365500"/>
          </a:xfrm>
          <a:noFill/>
        </p:spPr>
        <p:txBody>
          <a:bodyPr lIns="0" rIns="0"/>
          <a:lstStyle/>
          <a:p>
            <a:pPr eaLnBrk="1" hangingPunct="1"/>
            <a:r>
              <a:rPr lang="en-US" altLang="en-US" smtClean="0"/>
              <a:t>Used when adding multiple numbers (as in multipliers)</a:t>
            </a:r>
          </a:p>
          <a:p>
            <a:pPr eaLnBrk="1" hangingPunct="1"/>
            <a:r>
              <a:rPr lang="en-US" altLang="en-US" smtClean="0"/>
              <a:t>All the bits of a carry-save adder work in parallel</a:t>
            </a:r>
          </a:p>
          <a:p>
            <a:pPr lvl="1" eaLnBrk="1" hangingPunct="1"/>
            <a:r>
              <a:rPr lang="en-US" altLang="en-US" smtClean="0"/>
              <a:t>The carry does not propagate as in a carry-propagate adder</a:t>
            </a:r>
          </a:p>
          <a:p>
            <a:pPr lvl="1" eaLnBrk="1" hangingPunct="1"/>
            <a:r>
              <a:rPr lang="en-US" altLang="en-US" smtClean="0"/>
              <a:t>This is why a carry-save is faster than a carry-propagate adder</a:t>
            </a:r>
          </a:p>
          <a:p>
            <a:pPr eaLnBrk="1" hangingPunct="1"/>
            <a:r>
              <a:rPr lang="en-US" altLang="en-US" smtClean="0"/>
              <a:t>A carry-save adder has 3 inputs and produces two outputs</a:t>
            </a:r>
          </a:p>
          <a:p>
            <a:pPr lvl="1" eaLnBrk="1" hangingPunct="1"/>
            <a:r>
              <a:rPr lang="en-US" altLang="en-US" smtClean="0"/>
              <a:t>It adds 3 numbers and produces partial sum and carry bits</a:t>
            </a:r>
          </a:p>
        </p:txBody>
      </p:sp>
      <p:grpSp>
        <p:nvGrpSpPr>
          <p:cNvPr id="17412" name="Group 121"/>
          <p:cNvGrpSpPr>
            <a:grpSpLocks/>
          </p:cNvGrpSpPr>
          <p:nvPr/>
        </p:nvGrpSpPr>
        <p:grpSpPr bwMode="auto">
          <a:xfrm>
            <a:off x="611188" y="4292600"/>
            <a:ext cx="7918450" cy="1908175"/>
            <a:chOff x="453" y="2568"/>
            <a:chExt cx="4988" cy="1202"/>
          </a:xfrm>
        </p:grpSpPr>
        <p:sp>
          <p:nvSpPr>
            <p:cNvPr id="17413" name="Text Box 4"/>
            <p:cNvSpPr txBox="1">
              <a:spLocks noChangeArrowheads="1"/>
            </p:cNvSpPr>
            <p:nvPr/>
          </p:nvSpPr>
          <p:spPr bwMode="auto">
            <a:xfrm>
              <a:off x="793" y="3520"/>
              <a:ext cx="19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Carry-Propagate Adder</a:t>
              </a:r>
            </a:p>
          </p:txBody>
        </p:sp>
        <p:sp>
          <p:nvSpPr>
            <p:cNvPr id="17414" name="Text Box 13"/>
            <p:cNvSpPr txBox="1">
              <a:spLocks noChangeArrowheads="1"/>
            </p:cNvSpPr>
            <p:nvPr/>
          </p:nvSpPr>
          <p:spPr bwMode="auto">
            <a:xfrm>
              <a:off x="2313" y="2909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15" name="Line 14"/>
            <p:cNvSpPr>
              <a:spLocks noChangeShapeType="1"/>
            </p:cNvSpPr>
            <p:nvPr/>
          </p:nvSpPr>
          <p:spPr bwMode="auto">
            <a:xfrm>
              <a:off x="2359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6" name="Line 15"/>
            <p:cNvSpPr>
              <a:spLocks noChangeShapeType="1"/>
            </p:cNvSpPr>
            <p:nvPr/>
          </p:nvSpPr>
          <p:spPr bwMode="auto">
            <a:xfrm flipH="1">
              <a:off x="2584" y="304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Line 16"/>
            <p:cNvSpPr>
              <a:spLocks noChangeShapeType="1"/>
            </p:cNvSpPr>
            <p:nvPr/>
          </p:nvSpPr>
          <p:spPr bwMode="auto">
            <a:xfrm>
              <a:off x="2540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8" name="Text Box 17"/>
            <p:cNvSpPr txBox="1">
              <a:spLocks noChangeArrowheads="1"/>
            </p:cNvSpPr>
            <p:nvPr/>
          </p:nvSpPr>
          <p:spPr bwMode="auto">
            <a:xfrm>
              <a:off x="2245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19" name="Text Box 18"/>
            <p:cNvSpPr txBox="1">
              <a:spLocks noChangeArrowheads="1"/>
            </p:cNvSpPr>
            <p:nvPr/>
          </p:nvSpPr>
          <p:spPr bwMode="auto">
            <a:xfrm>
              <a:off x="2427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20" name="Line 19"/>
            <p:cNvSpPr>
              <a:spLocks noChangeShapeType="1"/>
            </p:cNvSpPr>
            <p:nvPr/>
          </p:nvSpPr>
          <p:spPr bwMode="auto">
            <a:xfrm>
              <a:off x="2449" y="318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1" name="Text Box 20"/>
            <p:cNvSpPr txBox="1">
              <a:spLocks noChangeArrowheads="1"/>
            </p:cNvSpPr>
            <p:nvPr/>
          </p:nvSpPr>
          <p:spPr bwMode="auto">
            <a:xfrm>
              <a:off x="2336" y="329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0</a:t>
              </a:r>
            </a:p>
          </p:txBody>
        </p:sp>
        <p:sp>
          <p:nvSpPr>
            <p:cNvPr id="17422" name="Text Box 23"/>
            <p:cNvSpPr txBox="1">
              <a:spLocks noChangeArrowheads="1"/>
            </p:cNvSpPr>
            <p:nvPr/>
          </p:nvSpPr>
          <p:spPr bwMode="auto">
            <a:xfrm>
              <a:off x="1882" y="2909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23" name="Line 24"/>
            <p:cNvSpPr>
              <a:spLocks noChangeShapeType="1"/>
            </p:cNvSpPr>
            <p:nvPr/>
          </p:nvSpPr>
          <p:spPr bwMode="auto">
            <a:xfrm>
              <a:off x="1928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4" name="Line 25"/>
            <p:cNvSpPr>
              <a:spLocks noChangeShapeType="1"/>
            </p:cNvSpPr>
            <p:nvPr/>
          </p:nvSpPr>
          <p:spPr bwMode="auto">
            <a:xfrm flipH="1">
              <a:off x="2153" y="3045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5" name="Line 26"/>
            <p:cNvSpPr>
              <a:spLocks noChangeShapeType="1"/>
            </p:cNvSpPr>
            <p:nvPr/>
          </p:nvSpPr>
          <p:spPr bwMode="auto">
            <a:xfrm>
              <a:off x="2109" y="277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6" name="Text Box 27"/>
            <p:cNvSpPr txBox="1">
              <a:spLocks noChangeArrowheads="1"/>
            </p:cNvSpPr>
            <p:nvPr/>
          </p:nvSpPr>
          <p:spPr bwMode="auto">
            <a:xfrm>
              <a:off x="1814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27" name="Text Box 28"/>
            <p:cNvSpPr txBox="1">
              <a:spLocks noChangeArrowheads="1"/>
            </p:cNvSpPr>
            <p:nvPr/>
          </p:nvSpPr>
          <p:spPr bwMode="auto">
            <a:xfrm>
              <a:off x="1996" y="2569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28" name="Line 29"/>
            <p:cNvSpPr>
              <a:spLocks noChangeShapeType="1"/>
            </p:cNvSpPr>
            <p:nvPr/>
          </p:nvSpPr>
          <p:spPr bwMode="auto">
            <a:xfrm>
              <a:off x="2018" y="3181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Text Box 30"/>
            <p:cNvSpPr txBox="1">
              <a:spLocks noChangeArrowheads="1"/>
            </p:cNvSpPr>
            <p:nvPr/>
          </p:nvSpPr>
          <p:spPr bwMode="auto">
            <a:xfrm>
              <a:off x="1905" y="329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1</a:t>
              </a:r>
            </a:p>
          </p:txBody>
        </p:sp>
        <p:sp>
          <p:nvSpPr>
            <p:cNvPr id="17430" name="Text Box 32"/>
            <p:cNvSpPr txBox="1">
              <a:spLocks noChangeArrowheads="1"/>
            </p:cNvSpPr>
            <p:nvPr/>
          </p:nvSpPr>
          <p:spPr bwMode="auto">
            <a:xfrm>
              <a:off x="840" y="2908"/>
              <a:ext cx="272" cy="2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+</a:t>
              </a:r>
            </a:p>
          </p:txBody>
        </p:sp>
        <p:sp>
          <p:nvSpPr>
            <p:cNvPr id="17431" name="Line 33"/>
            <p:cNvSpPr>
              <a:spLocks noChangeShapeType="1"/>
            </p:cNvSpPr>
            <p:nvPr/>
          </p:nvSpPr>
          <p:spPr bwMode="auto">
            <a:xfrm>
              <a:off x="886" y="277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34"/>
            <p:cNvSpPr>
              <a:spLocks noChangeShapeType="1"/>
            </p:cNvSpPr>
            <p:nvPr/>
          </p:nvSpPr>
          <p:spPr bwMode="auto">
            <a:xfrm flipH="1">
              <a:off x="1111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Line 35"/>
            <p:cNvSpPr>
              <a:spLocks noChangeShapeType="1"/>
            </p:cNvSpPr>
            <p:nvPr/>
          </p:nvSpPr>
          <p:spPr bwMode="auto">
            <a:xfrm>
              <a:off x="1067" y="277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4" name="Text Box 36"/>
            <p:cNvSpPr txBox="1">
              <a:spLocks noChangeArrowheads="1"/>
            </p:cNvSpPr>
            <p:nvPr/>
          </p:nvSpPr>
          <p:spPr bwMode="auto">
            <a:xfrm>
              <a:off x="772" y="2568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a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5" name="Text Box 37"/>
            <p:cNvSpPr txBox="1">
              <a:spLocks noChangeArrowheads="1"/>
            </p:cNvSpPr>
            <p:nvPr/>
          </p:nvSpPr>
          <p:spPr bwMode="auto">
            <a:xfrm>
              <a:off x="954" y="2568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b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6" name="Line 38"/>
            <p:cNvSpPr>
              <a:spLocks noChangeShapeType="1"/>
            </p:cNvSpPr>
            <p:nvPr/>
          </p:nvSpPr>
          <p:spPr bwMode="auto">
            <a:xfrm>
              <a:off x="976" y="318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Text Box 39"/>
            <p:cNvSpPr txBox="1">
              <a:spLocks noChangeArrowheads="1"/>
            </p:cNvSpPr>
            <p:nvPr/>
          </p:nvSpPr>
          <p:spPr bwMode="auto">
            <a:xfrm>
              <a:off x="863" y="3293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s</a:t>
              </a:r>
              <a:r>
                <a:rPr lang="en-US" altLang="en-US" sz="1600" baseline="-25000"/>
                <a:t>31</a:t>
              </a:r>
            </a:p>
          </p:txBody>
        </p:sp>
        <p:sp>
          <p:nvSpPr>
            <p:cNvPr id="17438" name="Line 49"/>
            <p:cNvSpPr>
              <a:spLocks noChangeShapeType="1"/>
            </p:cNvSpPr>
            <p:nvPr/>
          </p:nvSpPr>
          <p:spPr bwMode="auto">
            <a:xfrm flipH="1">
              <a:off x="680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9" name="Line 50"/>
            <p:cNvSpPr>
              <a:spLocks noChangeShapeType="1"/>
            </p:cNvSpPr>
            <p:nvPr/>
          </p:nvSpPr>
          <p:spPr bwMode="auto">
            <a:xfrm flipH="1">
              <a:off x="1722" y="3044"/>
              <a:ext cx="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Text Box 51"/>
            <p:cNvSpPr txBox="1">
              <a:spLocks noChangeArrowheads="1"/>
            </p:cNvSpPr>
            <p:nvPr/>
          </p:nvSpPr>
          <p:spPr bwMode="auto">
            <a:xfrm>
              <a:off x="1316" y="2863"/>
              <a:ext cx="36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/>
                <a:t>. . .</a:t>
              </a:r>
              <a:endParaRPr lang="en-US" altLang="en-US" sz="2400" b="1" baseline="-25000"/>
            </a:p>
          </p:txBody>
        </p:sp>
        <p:sp>
          <p:nvSpPr>
            <p:cNvPr id="17441" name="Text Box 52"/>
            <p:cNvSpPr txBox="1">
              <a:spLocks noChangeArrowheads="1"/>
            </p:cNvSpPr>
            <p:nvPr/>
          </p:nvSpPr>
          <p:spPr bwMode="auto">
            <a:xfrm>
              <a:off x="453" y="2954"/>
              <a:ext cx="22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c</a:t>
              </a:r>
              <a:r>
                <a:rPr lang="en-US" altLang="en-US" sz="1600" baseline="-25000"/>
                <a:t>out</a:t>
              </a:r>
            </a:p>
          </p:txBody>
        </p:sp>
        <p:sp>
          <p:nvSpPr>
            <p:cNvPr id="17442" name="Text Box 53"/>
            <p:cNvSpPr txBox="1">
              <a:spLocks noChangeArrowheads="1"/>
            </p:cNvSpPr>
            <p:nvPr/>
          </p:nvSpPr>
          <p:spPr bwMode="auto">
            <a:xfrm>
              <a:off x="2744" y="2954"/>
              <a:ext cx="249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/>
                <a:t>c</a:t>
              </a:r>
              <a:r>
                <a:rPr lang="en-US" altLang="en-US" sz="1600" baseline="-25000"/>
                <a:t>in</a:t>
              </a:r>
            </a:p>
          </p:txBody>
        </p:sp>
        <p:sp>
          <p:nvSpPr>
            <p:cNvPr id="17443" name="Text Box 54"/>
            <p:cNvSpPr txBox="1">
              <a:spLocks noChangeArrowheads="1"/>
            </p:cNvSpPr>
            <p:nvPr/>
          </p:nvSpPr>
          <p:spPr bwMode="auto">
            <a:xfrm>
              <a:off x="3379" y="3520"/>
              <a:ext cx="19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000"/>
                <a:t>Carry-Save Adder</a:t>
              </a:r>
            </a:p>
          </p:txBody>
        </p:sp>
        <p:sp>
          <p:nvSpPr>
            <p:cNvPr id="17444" name="Text Box 83"/>
            <p:cNvSpPr txBox="1">
              <a:spLocks noChangeArrowheads="1"/>
            </p:cNvSpPr>
            <p:nvPr/>
          </p:nvSpPr>
          <p:spPr bwMode="auto">
            <a:xfrm>
              <a:off x="3902" y="2863"/>
              <a:ext cx="362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/>
                <a:t>. . .</a:t>
              </a:r>
              <a:endParaRPr lang="en-US" altLang="en-US" sz="2400" b="1" baseline="-25000"/>
            </a:p>
          </p:txBody>
        </p:sp>
        <p:grpSp>
          <p:nvGrpSpPr>
            <p:cNvPr id="17445" name="Group 94"/>
            <p:cNvGrpSpPr>
              <a:grpSpLocks/>
            </p:cNvGrpSpPr>
            <p:nvPr/>
          </p:nvGrpSpPr>
          <p:grpSpPr bwMode="auto">
            <a:xfrm>
              <a:off x="3244" y="2568"/>
              <a:ext cx="701" cy="907"/>
              <a:chOff x="3244" y="2409"/>
              <a:chExt cx="701" cy="907"/>
            </a:xfrm>
          </p:grpSpPr>
          <p:sp>
            <p:nvSpPr>
              <p:cNvPr id="17470" name="Text Box 73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71" name="Line 74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2" name="Line 76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3" name="Text Box 77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4" name="Text Box 78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5" name="Line 79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6" name="Text Box 80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7" name="Text Box 84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78" name="Freeform 90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79" name="Text Box 91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31</a:t>
                </a:r>
              </a:p>
            </p:txBody>
          </p:sp>
          <p:sp>
            <p:nvSpPr>
              <p:cNvPr id="17480" name="Freeform 92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6" name="Group 95"/>
            <p:cNvGrpSpPr>
              <a:grpSpLocks/>
            </p:cNvGrpSpPr>
            <p:nvPr/>
          </p:nvGrpSpPr>
          <p:grpSpPr bwMode="auto">
            <a:xfrm>
              <a:off x="4152" y="2568"/>
              <a:ext cx="701" cy="907"/>
              <a:chOff x="3244" y="2409"/>
              <a:chExt cx="701" cy="907"/>
            </a:xfrm>
          </p:grpSpPr>
          <p:sp>
            <p:nvSpPr>
              <p:cNvPr id="17459" name="Text Box 96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60" name="Line 97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1" name="Line 98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2" name="Text Box 99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3" name="Text Box 100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4" name="Line 101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5" name="Text Box 102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6" name="Text Box 103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7" name="Freeform 104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68" name="Text Box 105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1</a:t>
                </a:r>
              </a:p>
            </p:txBody>
          </p:sp>
          <p:sp>
            <p:nvSpPr>
              <p:cNvPr id="17469" name="Freeform 106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7447" name="Group 107"/>
            <p:cNvGrpSpPr>
              <a:grpSpLocks/>
            </p:cNvGrpSpPr>
            <p:nvPr/>
          </p:nvGrpSpPr>
          <p:grpSpPr bwMode="auto">
            <a:xfrm>
              <a:off x="4740" y="2568"/>
              <a:ext cx="701" cy="907"/>
              <a:chOff x="3244" y="2409"/>
              <a:chExt cx="701" cy="907"/>
            </a:xfrm>
          </p:grpSpPr>
          <p:sp>
            <p:nvSpPr>
              <p:cNvPr id="17448" name="Text Box 108"/>
              <p:cNvSpPr txBox="1">
                <a:spLocks noChangeArrowheads="1"/>
              </p:cNvSpPr>
              <p:nvPr/>
            </p:nvSpPr>
            <p:spPr bwMode="auto">
              <a:xfrm>
                <a:off x="3426" y="2749"/>
                <a:ext cx="272" cy="273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000"/>
                  <a:t>+</a:t>
                </a:r>
              </a:p>
            </p:txBody>
          </p:sp>
          <p:sp>
            <p:nvSpPr>
              <p:cNvPr id="17449" name="Line 109"/>
              <p:cNvSpPr>
                <a:spLocks noChangeShapeType="1"/>
              </p:cNvSpPr>
              <p:nvPr/>
            </p:nvSpPr>
            <p:spPr bwMode="auto">
              <a:xfrm>
                <a:off x="3472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0" name="Line 110"/>
              <p:cNvSpPr>
                <a:spLocks noChangeShapeType="1"/>
              </p:cNvSpPr>
              <p:nvPr/>
            </p:nvSpPr>
            <p:spPr bwMode="auto">
              <a:xfrm>
                <a:off x="3653" y="2613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1" name="Text Box 111"/>
              <p:cNvSpPr txBox="1">
                <a:spLocks noChangeArrowheads="1"/>
              </p:cNvSpPr>
              <p:nvPr/>
            </p:nvSpPr>
            <p:spPr bwMode="auto">
              <a:xfrm>
                <a:off x="3358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a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2" name="Text Box 112"/>
              <p:cNvSpPr txBox="1">
                <a:spLocks noChangeArrowheads="1"/>
              </p:cNvSpPr>
              <p:nvPr/>
            </p:nvSpPr>
            <p:spPr bwMode="auto">
              <a:xfrm>
                <a:off x="3540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b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3" name="Line 113"/>
              <p:cNvSpPr>
                <a:spLocks noChangeShapeType="1"/>
              </p:cNvSpPr>
              <p:nvPr/>
            </p:nvSpPr>
            <p:spPr bwMode="auto">
              <a:xfrm>
                <a:off x="3562" y="3021"/>
                <a:ext cx="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4" name="Text Box 114"/>
              <p:cNvSpPr txBox="1">
                <a:spLocks noChangeArrowheads="1"/>
              </p:cNvSpPr>
              <p:nvPr/>
            </p:nvSpPr>
            <p:spPr bwMode="auto">
              <a:xfrm>
                <a:off x="3449" y="3134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s'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5" name="Text Box 115"/>
              <p:cNvSpPr txBox="1">
                <a:spLocks noChangeArrowheads="1"/>
              </p:cNvSpPr>
              <p:nvPr/>
            </p:nvSpPr>
            <p:spPr bwMode="auto">
              <a:xfrm>
                <a:off x="3244" y="3135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c'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6" name="Freeform 116"/>
              <p:cNvSpPr>
                <a:spLocks/>
              </p:cNvSpPr>
              <p:nvPr/>
            </p:nvSpPr>
            <p:spPr bwMode="auto">
              <a:xfrm>
                <a:off x="3696" y="2614"/>
                <a:ext cx="137" cy="272"/>
              </a:xfrm>
              <a:custGeom>
                <a:avLst/>
                <a:gdLst>
                  <a:gd name="T0" fmla="*/ 65 w 159"/>
                  <a:gd name="T1" fmla="*/ 0 h 272"/>
                  <a:gd name="T2" fmla="*/ 65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none" w="med" len="med"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57" name="Text Box 117"/>
              <p:cNvSpPr txBox="1">
                <a:spLocks noChangeArrowheads="1"/>
              </p:cNvSpPr>
              <p:nvPr/>
            </p:nvSpPr>
            <p:spPr bwMode="auto">
              <a:xfrm>
                <a:off x="3719" y="2409"/>
                <a:ext cx="226" cy="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600"/>
                  <a:t>c</a:t>
                </a:r>
                <a:r>
                  <a:rPr lang="en-US" altLang="en-US" sz="1600" baseline="-25000"/>
                  <a:t>0</a:t>
                </a:r>
              </a:p>
            </p:txBody>
          </p:sp>
          <p:sp>
            <p:nvSpPr>
              <p:cNvPr id="17458" name="Freeform 118"/>
              <p:cNvSpPr>
                <a:spLocks/>
              </p:cNvSpPr>
              <p:nvPr/>
            </p:nvSpPr>
            <p:spPr bwMode="auto">
              <a:xfrm flipH="1" flipV="1">
                <a:off x="3356" y="2886"/>
                <a:ext cx="68" cy="272"/>
              </a:xfrm>
              <a:custGeom>
                <a:avLst/>
                <a:gdLst>
                  <a:gd name="T0" fmla="*/ 1 w 159"/>
                  <a:gd name="T1" fmla="*/ 0 h 272"/>
                  <a:gd name="T2" fmla="*/ 1 w 159"/>
                  <a:gd name="T3" fmla="*/ 272 h 272"/>
                  <a:gd name="T4" fmla="*/ 0 w 159"/>
                  <a:gd name="T5" fmla="*/ 272 h 272"/>
                  <a:gd name="T6" fmla="*/ 0 60000 65536"/>
                  <a:gd name="T7" fmla="*/ 0 60000 65536"/>
                  <a:gd name="T8" fmla="*/ 0 60000 65536"/>
                  <a:gd name="T9" fmla="*/ 0 w 159"/>
                  <a:gd name="T10" fmla="*/ 0 h 272"/>
                  <a:gd name="T11" fmla="*/ 159 w 159"/>
                  <a:gd name="T12" fmla="*/ 272 h 2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59" h="272">
                    <a:moveTo>
                      <a:pt x="159" y="0"/>
                    </a:moveTo>
                    <a:lnTo>
                      <a:pt x="159" y="272"/>
                    </a:lnTo>
                    <a:lnTo>
                      <a:pt x="0" y="272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49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8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564904"/>
            <a:ext cx="2088232" cy="1956731"/>
          </a:xfrm>
          <a:prstGeom prst="rect">
            <a:avLst/>
          </a:prstGeom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Tree Multiplier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99463" cy="1493838"/>
          </a:xfrm>
        </p:spPr>
        <p:txBody>
          <a:bodyPr/>
          <a:lstStyle/>
          <a:p>
            <a:r>
              <a:rPr lang="en-US" altLang="en-US" dirty="0" smtClean="0"/>
              <a:t>Use </a:t>
            </a:r>
            <a:r>
              <a:rPr lang="en-US" altLang="en-US" dirty="0" smtClean="0">
                <a:solidFill>
                  <a:srgbClr val="FF0000"/>
                </a:solidFill>
              </a:rPr>
              <a:t>carry save adders </a:t>
            </a:r>
            <a:r>
              <a:rPr lang="en-US" altLang="en-US" dirty="0" smtClean="0"/>
              <a:t>to add the partial products</a:t>
            </a:r>
          </a:p>
          <a:p>
            <a:pPr lvl="1"/>
            <a:r>
              <a:rPr lang="en-US" altLang="en-US" dirty="0" smtClean="0"/>
              <a:t>Reduce the partial products to just two numbers</a:t>
            </a:r>
          </a:p>
          <a:p>
            <a:r>
              <a:rPr lang="en-US" altLang="en-US" dirty="0" smtClean="0"/>
              <a:t>Add last two numbers using a </a:t>
            </a:r>
            <a:r>
              <a:rPr lang="en-US" altLang="en-US" dirty="0" smtClean="0">
                <a:solidFill>
                  <a:srgbClr val="FF0000"/>
                </a:solidFill>
              </a:rPr>
              <a:t>carry-propagate adder</a:t>
            </a:r>
          </a:p>
          <a:p>
            <a:pPr lvl="1"/>
            <a:endParaRPr lang="en-US" altLang="en-US" dirty="0" smtClean="0"/>
          </a:p>
        </p:txBody>
      </p:sp>
      <p:grpSp>
        <p:nvGrpSpPr>
          <p:cNvPr id="19460" name="Group 56"/>
          <p:cNvGrpSpPr>
            <a:grpSpLocks/>
          </p:cNvGrpSpPr>
          <p:nvPr/>
        </p:nvGrpSpPr>
        <p:grpSpPr bwMode="auto">
          <a:xfrm>
            <a:off x="755650" y="2744788"/>
            <a:ext cx="7416800" cy="3421062"/>
            <a:chOff x="683568" y="1448780"/>
            <a:chExt cx="7416824" cy="3420256"/>
          </a:xfrm>
        </p:grpSpPr>
        <p:sp>
          <p:nvSpPr>
            <p:cNvPr id="19467" name="Text Box 249"/>
            <p:cNvSpPr txBox="1">
              <a:spLocks noChangeArrowheads="1"/>
            </p:cNvSpPr>
            <p:nvPr/>
          </p:nvSpPr>
          <p:spPr bwMode="auto">
            <a:xfrm flipH="1">
              <a:off x="7776356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0</a:t>
              </a:r>
            </a:p>
          </p:txBody>
        </p:sp>
        <p:sp>
          <p:nvSpPr>
            <p:cNvPr id="19468" name="Text Box 181"/>
            <p:cNvSpPr txBox="1">
              <a:spLocks noChangeArrowheads="1"/>
            </p:cNvSpPr>
            <p:nvPr/>
          </p:nvSpPr>
          <p:spPr bwMode="auto">
            <a:xfrm>
              <a:off x="5652120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69" name="Line 240"/>
            <p:cNvSpPr>
              <a:spLocks noChangeShapeType="1"/>
            </p:cNvSpPr>
            <p:nvPr/>
          </p:nvSpPr>
          <p:spPr bwMode="auto">
            <a:xfrm>
              <a:off x="5760132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Text Box 258"/>
            <p:cNvSpPr txBox="1">
              <a:spLocks noChangeArrowheads="1"/>
            </p:cNvSpPr>
            <p:nvPr/>
          </p:nvSpPr>
          <p:spPr bwMode="auto">
            <a:xfrm flipH="1">
              <a:off x="5544108" y="1448780"/>
              <a:ext cx="828092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2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1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71" name="Line 240"/>
            <p:cNvSpPr>
              <a:spLocks noChangeShapeType="1"/>
            </p:cNvSpPr>
            <p:nvPr/>
          </p:nvSpPr>
          <p:spPr bwMode="auto">
            <a:xfrm>
              <a:off x="6192180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240"/>
            <p:cNvSpPr>
              <a:spLocks noChangeShapeType="1"/>
            </p:cNvSpPr>
            <p:nvPr/>
          </p:nvSpPr>
          <p:spPr bwMode="auto">
            <a:xfrm>
              <a:off x="5760132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Text Box 181"/>
            <p:cNvSpPr txBox="1">
              <a:spLocks noChangeArrowheads="1"/>
            </p:cNvSpPr>
            <p:nvPr/>
          </p:nvSpPr>
          <p:spPr bwMode="auto">
            <a:xfrm>
              <a:off x="5652120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74" name="Text Box 181"/>
            <p:cNvSpPr txBox="1">
              <a:spLocks noChangeArrowheads="1"/>
            </p:cNvSpPr>
            <p:nvPr/>
          </p:nvSpPr>
          <p:spPr bwMode="auto">
            <a:xfrm>
              <a:off x="4499992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75" name="Text Box 181"/>
            <p:cNvSpPr txBox="1">
              <a:spLocks noChangeArrowheads="1"/>
            </p:cNvSpPr>
            <p:nvPr/>
          </p:nvSpPr>
          <p:spPr bwMode="auto">
            <a:xfrm>
              <a:off x="4499992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76" name="Line 240"/>
            <p:cNvSpPr>
              <a:spLocks noChangeShapeType="1"/>
            </p:cNvSpPr>
            <p:nvPr/>
          </p:nvSpPr>
          <p:spPr bwMode="auto">
            <a:xfrm>
              <a:off x="4608004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Text Box 258"/>
            <p:cNvSpPr txBox="1">
              <a:spLocks noChangeArrowheads="1"/>
            </p:cNvSpPr>
            <p:nvPr/>
          </p:nvSpPr>
          <p:spPr bwMode="auto">
            <a:xfrm flipH="1">
              <a:off x="4391980" y="1448780"/>
              <a:ext cx="864096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2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78" name="Line 240"/>
            <p:cNvSpPr>
              <a:spLocks noChangeShapeType="1"/>
            </p:cNvSpPr>
            <p:nvPr/>
          </p:nvSpPr>
          <p:spPr bwMode="auto">
            <a:xfrm>
              <a:off x="5040052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40"/>
            <p:cNvSpPr>
              <a:spLocks noChangeShapeType="1"/>
            </p:cNvSpPr>
            <p:nvPr/>
          </p:nvSpPr>
          <p:spPr bwMode="auto">
            <a:xfrm>
              <a:off x="4608004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Text Box 258"/>
            <p:cNvSpPr txBox="1">
              <a:spLocks noChangeArrowheads="1"/>
            </p:cNvSpPr>
            <p:nvPr/>
          </p:nvSpPr>
          <p:spPr bwMode="auto">
            <a:xfrm flipH="1">
              <a:off x="7668344" y="1448780"/>
              <a:ext cx="432048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81" name="Line 240"/>
            <p:cNvSpPr>
              <a:spLocks noChangeShapeType="1"/>
            </p:cNvSpPr>
            <p:nvPr/>
          </p:nvSpPr>
          <p:spPr bwMode="auto">
            <a:xfrm>
              <a:off x="7884368" y="1700808"/>
              <a:ext cx="0" cy="29523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Text Box 181"/>
            <p:cNvSpPr txBox="1">
              <a:spLocks noChangeArrowheads="1"/>
            </p:cNvSpPr>
            <p:nvPr/>
          </p:nvSpPr>
          <p:spPr bwMode="auto">
            <a:xfrm>
              <a:off x="6804248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83" name="Line 240"/>
            <p:cNvSpPr>
              <a:spLocks noChangeShapeType="1"/>
            </p:cNvSpPr>
            <p:nvPr/>
          </p:nvSpPr>
          <p:spPr bwMode="auto">
            <a:xfrm>
              <a:off x="6912260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4" name="Text Box 258"/>
            <p:cNvSpPr txBox="1">
              <a:spLocks noChangeArrowheads="1"/>
            </p:cNvSpPr>
            <p:nvPr/>
          </p:nvSpPr>
          <p:spPr bwMode="auto">
            <a:xfrm flipH="1">
              <a:off x="6696236" y="1448780"/>
              <a:ext cx="828092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1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0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485" name="Line 240"/>
            <p:cNvSpPr>
              <a:spLocks noChangeShapeType="1"/>
            </p:cNvSpPr>
            <p:nvPr/>
          </p:nvSpPr>
          <p:spPr bwMode="auto">
            <a:xfrm>
              <a:off x="7344308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6" name="Line 240"/>
            <p:cNvSpPr>
              <a:spLocks noChangeShapeType="1"/>
            </p:cNvSpPr>
            <p:nvPr/>
          </p:nvSpPr>
          <p:spPr bwMode="auto">
            <a:xfrm>
              <a:off x="7128284" y="2384884"/>
              <a:ext cx="0" cy="226825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7" name="Line 240"/>
            <p:cNvSpPr>
              <a:spLocks noChangeShapeType="1"/>
            </p:cNvSpPr>
            <p:nvPr/>
          </p:nvSpPr>
          <p:spPr bwMode="auto">
            <a:xfrm>
              <a:off x="5976156" y="3356992"/>
              <a:ext cx="0" cy="1296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8" name="Line 240"/>
            <p:cNvSpPr>
              <a:spLocks noChangeShapeType="1"/>
            </p:cNvSpPr>
            <p:nvPr/>
          </p:nvSpPr>
          <p:spPr bwMode="auto">
            <a:xfrm>
              <a:off x="4608004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9" name="Text Box 181"/>
            <p:cNvSpPr txBox="1">
              <a:spLocks noChangeArrowheads="1"/>
            </p:cNvSpPr>
            <p:nvPr/>
          </p:nvSpPr>
          <p:spPr bwMode="auto">
            <a:xfrm>
              <a:off x="4499992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90" name="Text Box 181"/>
            <p:cNvSpPr txBox="1">
              <a:spLocks noChangeArrowheads="1"/>
            </p:cNvSpPr>
            <p:nvPr/>
          </p:nvSpPr>
          <p:spPr bwMode="auto">
            <a:xfrm>
              <a:off x="3347864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91" name="Line 240"/>
            <p:cNvSpPr>
              <a:spLocks noChangeShapeType="1"/>
            </p:cNvSpPr>
            <p:nvPr/>
          </p:nvSpPr>
          <p:spPr bwMode="auto">
            <a:xfrm>
              <a:off x="3455876" y="2384884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2" name="Line 240"/>
            <p:cNvSpPr>
              <a:spLocks noChangeShapeType="1"/>
            </p:cNvSpPr>
            <p:nvPr/>
          </p:nvSpPr>
          <p:spPr bwMode="auto">
            <a:xfrm>
              <a:off x="4824028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3" name="Text Box 181"/>
            <p:cNvSpPr txBox="1">
              <a:spLocks noChangeArrowheads="1"/>
            </p:cNvSpPr>
            <p:nvPr/>
          </p:nvSpPr>
          <p:spPr bwMode="auto">
            <a:xfrm>
              <a:off x="3347864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94" name="Text Box 181"/>
            <p:cNvSpPr txBox="1">
              <a:spLocks noChangeArrowheads="1"/>
            </p:cNvSpPr>
            <p:nvPr/>
          </p:nvSpPr>
          <p:spPr bwMode="auto">
            <a:xfrm>
              <a:off x="2195736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95" name="Line 240"/>
            <p:cNvSpPr>
              <a:spLocks noChangeShapeType="1"/>
            </p:cNvSpPr>
            <p:nvPr/>
          </p:nvSpPr>
          <p:spPr bwMode="auto">
            <a:xfrm flipH="1">
              <a:off x="1691680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6" name="Text Box 181"/>
            <p:cNvSpPr txBox="1">
              <a:spLocks noChangeArrowheads="1"/>
            </p:cNvSpPr>
            <p:nvPr/>
          </p:nvSpPr>
          <p:spPr bwMode="auto">
            <a:xfrm>
              <a:off x="1043608" y="3897052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97" name="Line 240"/>
            <p:cNvSpPr>
              <a:spLocks noChangeShapeType="1"/>
            </p:cNvSpPr>
            <p:nvPr/>
          </p:nvSpPr>
          <p:spPr bwMode="auto">
            <a:xfrm>
              <a:off x="3455876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98" name="Text Box 181"/>
            <p:cNvSpPr txBox="1">
              <a:spLocks noChangeArrowheads="1"/>
            </p:cNvSpPr>
            <p:nvPr/>
          </p:nvSpPr>
          <p:spPr bwMode="auto">
            <a:xfrm>
              <a:off x="3347864" y="1952836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19499" name="Line 240"/>
            <p:cNvSpPr>
              <a:spLocks noChangeShapeType="1"/>
            </p:cNvSpPr>
            <p:nvPr/>
          </p:nvSpPr>
          <p:spPr bwMode="auto">
            <a:xfrm>
              <a:off x="3455876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0" name="Text Box 258"/>
            <p:cNvSpPr txBox="1">
              <a:spLocks noChangeArrowheads="1"/>
            </p:cNvSpPr>
            <p:nvPr/>
          </p:nvSpPr>
          <p:spPr bwMode="auto">
            <a:xfrm flipH="1">
              <a:off x="3239852" y="1448780"/>
              <a:ext cx="864096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1</a:t>
              </a:r>
              <a:r>
                <a:rPr lang="en-US" altLang="en-US" sz="1400"/>
                <a:t>  a</a:t>
              </a:r>
              <a:r>
                <a:rPr lang="en-US" altLang="en-US" sz="1400" baseline="-25000"/>
                <a:t>2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2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501" name="Line 240"/>
            <p:cNvSpPr>
              <a:spLocks noChangeShapeType="1"/>
            </p:cNvSpPr>
            <p:nvPr/>
          </p:nvSpPr>
          <p:spPr bwMode="auto">
            <a:xfrm>
              <a:off x="3887924" y="1700808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2" name="Text Box 181"/>
            <p:cNvSpPr txBox="1">
              <a:spLocks noChangeArrowheads="1"/>
            </p:cNvSpPr>
            <p:nvPr/>
          </p:nvSpPr>
          <p:spPr bwMode="auto">
            <a:xfrm>
              <a:off x="2195736" y="2924944"/>
              <a:ext cx="648072" cy="43204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+</a:t>
              </a:r>
            </a:p>
          </p:txBody>
        </p:sp>
        <p:sp>
          <p:nvSpPr>
            <p:cNvPr id="94" name="Freeform 93"/>
            <p:cNvSpPr/>
            <p:nvPr/>
          </p:nvSpPr>
          <p:spPr>
            <a:xfrm>
              <a:off x="2736213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4" name="Text Box 258"/>
            <p:cNvSpPr txBox="1">
              <a:spLocks noChangeArrowheads="1"/>
            </p:cNvSpPr>
            <p:nvPr/>
          </p:nvSpPr>
          <p:spPr bwMode="auto">
            <a:xfrm flipH="1">
              <a:off x="2123728" y="2384884"/>
              <a:ext cx="396044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2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2736213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06" name="Line 240"/>
            <p:cNvSpPr>
              <a:spLocks noChangeShapeType="1"/>
            </p:cNvSpPr>
            <p:nvPr/>
          </p:nvSpPr>
          <p:spPr bwMode="auto">
            <a:xfrm>
              <a:off x="2303748" y="3356992"/>
              <a:ext cx="0" cy="5400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7" name="Line 240"/>
            <p:cNvSpPr>
              <a:spLocks noChangeShapeType="1"/>
            </p:cNvSpPr>
            <p:nvPr/>
          </p:nvSpPr>
          <p:spPr bwMode="auto">
            <a:xfrm>
              <a:off x="2303748" y="2672916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8" name="Line 240"/>
            <p:cNvSpPr>
              <a:spLocks noChangeShapeType="1"/>
            </p:cNvSpPr>
            <p:nvPr/>
          </p:nvSpPr>
          <p:spPr bwMode="auto">
            <a:xfrm flipH="1">
              <a:off x="2843808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9" name="Line 240"/>
            <p:cNvSpPr>
              <a:spLocks noChangeShapeType="1"/>
            </p:cNvSpPr>
            <p:nvPr/>
          </p:nvSpPr>
          <p:spPr bwMode="auto">
            <a:xfrm>
              <a:off x="3671900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0" name="Line 240"/>
            <p:cNvSpPr>
              <a:spLocks noChangeShapeType="1"/>
            </p:cNvSpPr>
            <p:nvPr/>
          </p:nvSpPr>
          <p:spPr bwMode="auto">
            <a:xfrm>
              <a:off x="2519772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11" name="Line 240"/>
            <p:cNvSpPr>
              <a:spLocks noChangeShapeType="1"/>
            </p:cNvSpPr>
            <p:nvPr/>
          </p:nvSpPr>
          <p:spPr bwMode="auto">
            <a:xfrm>
              <a:off x="1367644" y="4329100"/>
              <a:ext cx="0" cy="3240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12" name="Group 303"/>
            <p:cNvGrpSpPr>
              <a:grpSpLocks/>
            </p:cNvGrpSpPr>
            <p:nvPr/>
          </p:nvGrpSpPr>
          <p:grpSpPr bwMode="auto">
            <a:xfrm>
              <a:off x="2843808" y="2744924"/>
              <a:ext cx="432048" cy="396044"/>
              <a:chOff x="2627784" y="2744924"/>
              <a:chExt cx="432048" cy="396044"/>
            </a:xfrm>
          </p:grpSpPr>
          <p:sp>
            <p:nvSpPr>
              <p:cNvPr id="19542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2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43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" name="Freeform 103"/>
            <p:cNvSpPr/>
            <p:nvPr/>
          </p:nvSpPr>
          <p:spPr>
            <a:xfrm>
              <a:off x="1580509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14" name="Text Box 258"/>
            <p:cNvSpPr txBox="1">
              <a:spLocks noChangeArrowheads="1"/>
            </p:cNvSpPr>
            <p:nvPr/>
          </p:nvSpPr>
          <p:spPr bwMode="auto">
            <a:xfrm flipH="1">
              <a:off x="935596" y="3356992"/>
              <a:ext cx="396044" cy="288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a</a:t>
              </a:r>
              <a:r>
                <a:rPr lang="en-US" altLang="en-US" sz="1400" baseline="-25000"/>
                <a:t>3</a:t>
              </a:r>
              <a:r>
                <a:rPr lang="en-US" altLang="en-US" sz="1400"/>
                <a:t>b</a:t>
              </a:r>
              <a:r>
                <a:rPr lang="en-US" altLang="en-US" sz="1400" baseline="-25000"/>
                <a:t>3</a:t>
              </a:r>
            </a:p>
            <a:p>
              <a:pPr algn="ctr" eaLnBrk="1" hangingPunct="1">
                <a:spcBef>
                  <a:spcPct val="50000"/>
                </a:spcBef>
              </a:pPr>
              <a:endParaRPr lang="en-US" altLang="en-US" sz="1400" baseline="-25000"/>
            </a:p>
          </p:txBody>
        </p:sp>
        <p:sp>
          <p:nvSpPr>
            <p:cNvPr id="19515" name="Line 240"/>
            <p:cNvSpPr>
              <a:spLocks noChangeShapeType="1"/>
            </p:cNvSpPr>
            <p:nvPr/>
          </p:nvSpPr>
          <p:spPr bwMode="auto">
            <a:xfrm>
              <a:off x="1115616" y="3645024"/>
              <a:ext cx="0" cy="2520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" name="Freeform 106"/>
            <p:cNvSpPr/>
            <p:nvPr/>
          </p:nvSpPr>
          <p:spPr>
            <a:xfrm>
              <a:off x="828031" y="4113564"/>
              <a:ext cx="207963" cy="539623"/>
            </a:xfrm>
            <a:custGeom>
              <a:avLst/>
              <a:gdLst>
                <a:gd name="connsiteX0" fmla="*/ 207818 w 207818"/>
                <a:gd name="connsiteY0" fmla="*/ 0 h 498764"/>
                <a:gd name="connsiteX1" fmla="*/ 0 w 207818"/>
                <a:gd name="connsiteY1" fmla="*/ 0 h 498764"/>
                <a:gd name="connsiteX2" fmla="*/ 0 w 207818"/>
                <a:gd name="connsiteY2" fmla="*/ 498764 h 49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7818" h="498764">
                  <a:moveTo>
                    <a:pt x="207818" y="0"/>
                  </a:moveTo>
                  <a:lnTo>
                    <a:pt x="0" y="0"/>
                  </a:lnTo>
                  <a:lnTo>
                    <a:pt x="0" y="498764"/>
                  </a:lnTo>
                </a:path>
              </a:pathLst>
            </a:custGeom>
            <a:ln w="19050">
              <a:tailEnd type="triangl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9517" name="Group 304"/>
            <p:cNvGrpSpPr>
              <a:grpSpLocks/>
            </p:cNvGrpSpPr>
            <p:nvPr/>
          </p:nvGrpSpPr>
          <p:grpSpPr bwMode="auto">
            <a:xfrm>
              <a:off x="3995936" y="2744924"/>
              <a:ext cx="432048" cy="396044"/>
              <a:chOff x="2627784" y="2744924"/>
              <a:chExt cx="432048" cy="396044"/>
            </a:xfrm>
          </p:grpSpPr>
          <p:sp>
            <p:nvSpPr>
              <p:cNvPr id="19540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1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41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>
              <a:off x="3887153" y="3140656"/>
              <a:ext cx="617540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>
              <a:off x="3887153" y="2169335"/>
              <a:ext cx="617540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20" name="Line 240"/>
            <p:cNvSpPr>
              <a:spLocks noChangeShapeType="1"/>
            </p:cNvSpPr>
            <p:nvPr/>
          </p:nvSpPr>
          <p:spPr bwMode="auto">
            <a:xfrm flipH="1">
              <a:off x="3995936" y="4113076"/>
              <a:ext cx="504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521" name="Group 310"/>
            <p:cNvGrpSpPr>
              <a:grpSpLocks/>
            </p:cNvGrpSpPr>
            <p:nvPr/>
          </p:nvGrpSpPr>
          <p:grpSpPr bwMode="auto">
            <a:xfrm>
              <a:off x="5148064" y="2744924"/>
              <a:ext cx="432048" cy="396044"/>
              <a:chOff x="2627784" y="2744924"/>
              <a:chExt cx="432048" cy="396044"/>
            </a:xfrm>
          </p:grpSpPr>
          <p:sp>
            <p:nvSpPr>
              <p:cNvPr id="19538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0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3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9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522" name="Group 313"/>
            <p:cNvGrpSpPr>
              <a:grpSpLocks/>
            </p:cNvGrpSpPr>
            <p:nvPr/>
          </p:nvGrpSpPr>
          <p:grpSpPr bwMode="auto">
            <a:xfrm>
              <a:off x="5148064" y="1772816"/>
              <a:ext cx="432048" cy="396044"/>
              <a:chOff x="2627784" y="2744924"/>
              <a:chExt cx="432048" cy="396044"/>
            </a:xfrm>
          </p:grpSpPr>
          <p:sp>
            <p:nvSpPr>
              <p:cNvPr id="19536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1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2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7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4" name="Freeform 113"/>
            <p:cNvSpPr/>
            <p:nvPr/>
          </p:nvSpPr>
          <p:spPr>
            <a:xfrm>
              <a:off x="5039682" y="3140656"/>
              <a:ext cx="615952" cy="757059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5" name="Freeform 114"/>
            <p:cNvSpPr/>
            <p:nvPr/>
          </p:nvSpPr>
          <p:spPr>
            <a:xfrm>
              <a:off x="5039682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19525" name="Group 319"/>
            <p:cNvGrpSpPr>
              <a:grpSpLocks/>
            </p:cNvGrpSpPr>
            <p:nvPr/>
          </p:nvGrpSpPr>
          <p:grpSpPr bwMode="auto">
            <a:xfrm>
              <a:off x="6300192" y="1772816"/>
              <a:ext cx="432048" cy="396044"/>
              <a:chOff x="2627784" y="2744924"/>
              <a:chExt cx="432048" cy="396044"/>
            </a:xfrm>
          </p:grpSpPr>
          <p:sp>
            <p:nvSpPr>
              <p:cNvPr id="19534" name="Text Box 258"/>
              <p:cNvSpPr txBox="1">
                <a:spLocks noChangeArrowheads="1"/>
              </p:cNvSpPr>
              <p:nvPr/>
            </p:nvSpPr>
            <p:spPr bwMode="auto">
              <a:xfrm flipH="1">
                <a:off x="2663788" y="2744924"/>
                <a:ext cx="396044" cy="288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1400"/>
                  <a:t>a</a:t>
                </a:r>
                <a:r>
                  <a:rPr lang="en-US" altLang="en-US" sz="1400" baseline="-25000"/>
                  <a:t>0</a:t>
                </a:r>
                <a:r>
                  <a:rPr lang="en-US" altLang="en-US" sz="1400"/>
                  <a:t>b</a:t>
                </a:r>
                <a:r>
                  <a:rPr lang="en-US" altLang="en-US" sz="1400" baseline="-25000"/>
                  <a:t>2</a:t>
                </a:r>
              </a:p>
              <a:p>
                <a:pPr algn="ctr" eaLnBrk="1" hangingPunct="1">
                  <a:spcBef>
                    <a:spcPct val="50000"/>
                  </a:spcBef>
                </a:pPr>
                <a:endParaRPr lang="en-US" altLang="en-US" sz="1400" baseline="-25000"/>
              </a:p>
            </p:txBody>
          </p:sp>
          <p:sp>
            <p:nvSpPr>
              <p:cNvPr id="19535" name="Freeform 259"/>
              <p:cNvSpPr>
                <a:spLocks/>
              </p:cNvSpPr>
              <p:nvPr/>
            </p:nvSpPr>
            <p:spPr bwMode="auto">
              <a:xfrm>
                <a:off x="2627784" y="2996952"/>
                <a:ext cx="205737" cy="144016"/>
              </a:xfrm>
              <a:custGeom>
                <a:avLst/>
                <a:gdLst>
                  <a:gd name="T0" fmla="*/ 0 w 68"/>
                  <a:gd name="T1" fmla="*/ 2147483647 h 227"/>
                  <a:gd name="T2" fmla="*/ 2147483647 w 68"/>
                  <a:gd name="T3" fmla="*/ 2147483647 h 227"/>
                  <a:gd name="T4" fmla="*/ 2147483647 w 68"/>
                  <a:gd name="T5" fmla="*/ 0 h 227"/>
                  <a:gd name="T6" fmla="*/ 0 60000 65536"/>
                  <a:gd name="T7" fmla="*/ 0 60000 65536"/>
                  <a:gd name="T8" fmla="*/ 0 60000 65536"/>
                  <a:gd name="T9" fmla="*/ 0 w 68"/>
                  <a:gd name="T10" fmla="*/ 0 h 227"/>
                  <a:gd name="T11" fmla="*/ 68 w 68"/>
                  <a:gd name="T12" fmla="*/ 227 h 22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8" h="227">
                    <a:moveTo>
                      <a:pt x="0" y="227"/>
                    </a:moveTo>
                    <a:lnTo>
                      <a:pt x="68" y="227"/>
                    </a:lnTo>
                    <a:lnTo>
                      <a:pt x="68" y="0"/>
                    </a:ln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7" name="Freeform 116"/>
            <p:cNvSpPr/>
            <p:nvPr/>
          </p:nvSpPr>
          <p:spPr>
            <a:xfrm>
              <a:off x="6192211" y="2169335"/>
              <a:ext cx="615952" cy="755472"/>
            </a:xfrm>
            <a:custGeom>
              <a:avLst/>
              <a:gdLst>
                <a:gd name="connsiteX0" fmla="*/ 0 w 852055"/>
                <a:gd name="connsiteY0" fmla="*/ 734291 h 734291"/>
                <a:gd name="connsiteX1" fmla="*/ 0 w 852055"/>
                <a:gd name="connsiteY1" fmla="*/ 581891 h 734291"/>
                <a:gd name="connsiteX2" fmla="*/ 706582 w 852055"/>
                <a:gd name="connsiteY2" fmla="*/ 0 h 734291"/>
                <a:gd name="connsiteX3" fmla="*/ 852055 w 852055"/>
                <a:gd name="connsiteY3" fmla="*/ 0 h 734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2055" h="734291">
                  <a:moveTo>
                    <a:pt x="0" y="734291"/>
                  </a:moveTo>
                  <a:lnTo>
                    <a:pt x="0" y="581891"/>
                  </a:lnTo>
                  <a:lnTo>
                    <a:pt x="706582" y="0"/>
                  </a:lnTo>
                  <a:lnTo>
                    <a:pt x="852055" y="0"/>
                  </a:lnTo>
                </a:path>
              </a:pathLst>
            </a:custGeom>
            <a:ln w="1905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27" name="Text Box 249"/>
            <p:cNvSpPr txBox="1">
              <a:spLocks noChangeArrowheads="1"/>
            </p:cNvSpPr>
            <p:nvPr/>
          </p:nvSpPr>
          <p:spPr bwMode="auto">
            <a:xfrm flipH="1">
              <a:off x="7020272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1</a:t>
              </a:r>
            </a:p>
          </p:txBody>
        </p:sp>
        <p:sp>
          <p:nvSpPr>
            <p:cNvPr id="19528" name="Text Box 249"/>
            <p:cNvSpPr txBox="1">
              <a:spLocks noChangeArrowheads="1"/>
            </p:cNvSpPr>
            <p:nvPr/>
          </p:nvSpPr>
          <p:spPr bwMode="auto">
            <a:xfrm flipH="1">
              <a:off x="5868144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2</a:t>
              </a:r>
            </a:p>
          </p:txBody>
        </p:sp>
        <p:sp>
          <p:nvSpPr>
            <p:cNvPr id="19529" name="Text Box 249"/>
            <p:cNvSpPr txBox="1">
              <a:spLocks noChangeArrowheads="1"/>
            </p:cNvSpPr>
            <p:nvPr/>
          </p:nvSpPr>
          <p:spPr bwMode="auto">
            <a:xfrm flipH="1">
              <a:off x="4716016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3</a:t>
              </a:r>
            </a:p>
          </p:txBody>
        </p:sp>
        <p:sp>
          <p:nvSpPr>
            <p:cNvPr id="19530" name="Text Box 249"/>
            <p:cNvSpPr txBox="1">
              <a:spLocks noChangeArrowheads="1"/>
            </p:cNvSpPr>
            <p:nvPr/>
          </p:nvSpPr>
          <p:spPr bwMode="auto">
            <a:xfrm flipH="1">
              <a:off x="3563888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4</a:t>
              </a:r>
            </a:p>
          </p:txBody>
        </p:sp>
        <p:sp>
          <p:nvSpPr>
            <p:cNvPr id="19531" name="Text Box 249"/>
            <p:cNvSpPr txBox="1">
              <a:spLocks noChangeArrowheads="1"/>
            </p:cNvSpPr>
            <p:nvPr/>
          </p:nvSpPr>
          <p:spPr bwMode="auto">
            <a:xfrm flipH="1">
              <a:off x="2411760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5</a:t>
              </a:r>
            </a:p>
          </p:txBody>
        </p:sp>
        <p:sp>
          <p:nvSpPr>
            <p:cNvPr id="19532" name="Text Box 249"/>
            <p:cNvSpPr txBox="1">
              <a:spLocks noChangeArrowheads="1"/>
            </p:cNvSpPr>
            <p:nvPr/>
          </p:nvSpPr>
          <p:spPr bwMode="auto">
            <a:xfrm flipH="1">
              <a:off x="1259632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6</a:t>
              </a:r>
            </a:p>
          </p:txBody>
        </p:sp>
        <p:sp>
          <p:nvSpPr>
            <p:cNvPr id="19533" name="Text Box 249"/>
            <p:cNvSpPr txBox="1">
              <a:spLocks noChangeArrowheads="1"/>
            </p:cNvSpPr>
            <p:nvPr/>
          </p:nvSpPr>
          <p:spPr bwMode="auto">
            <a:xfrm flipH="1">
              <a:off x="683568" y="4653136"/>
              <a:ext cx="252028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1400"/>
                <a:t>P</a:t>
              </a:r>
              <a:r>
                <a:rPr lang="en-US" altLang="en-US" sz="1400" baseline="-25000"/>
                <a:t>7</a:t>
              </a:r>
            </a:p>
          </p:txBody>
        </p:sp>
      </p:grpSp>
      <p:grpSp>
        <p:nvGrpSpPr>
          <p:cNvPr id="10" name="Group 138"/>
          <p:cNvGrpSpPr>
            <a:grpSpLocks/>
          </p:cNvGrpSpPr>
          <p:nvPr/>
        </p:nvGrpSpPr>
        <p:grpSpPr bwMode="auto">
          <a:xfrm>
            <a:off x="2087563" y="4041775"/>
            <a:ext cx="6553200" cy="755650"/>
            <a:chOff x="2087724" y="4041068"/>
            <a:chExt cx="6552728" cy="756084"/>
          </a:xfrm>
        </p:grpSpPr>
        <p:sp>
          <p:nvSpPr>
            <p:cNvPr id="135" name="Rounded Rectangle 134"/>
            <p:cNvSpPr/>
            <p:nvPr/>
          </p:nvSpPr>
          <p:spPr>
            <a:xfrm>
              <a:off x="2087724" y="4041068"/>
              <a:ext cx="4500238" cy="756084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66" name="TextBox 135"/>
            <p:cNvSpPr txBox="1">
              <a:spLocks noChangeArrowheads="1"/>
            </p:cNvSpPr>
            <p:nvPr/>
          </p:nvSpPr>
          <p:spPr bwMode="auto">
            <a:xfrm>
              <a:off x="6624228" y="4268125"/>
              <a:ext cx="2016224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Carry Save Adder</a:t>
              </a:r>
            </a:p>
          </p:txBody>
        </p:sp>
      </p:grpSp>
      <p:grpSp>
        <p:nvGrpSpPr>
          <p:cNvPr id="11" name="Group 139"/>
          <p:cNvGrpSpPr>
            <a:grpSpLocks/>
          </p:cNvGrpSpPr>
          <p:nvPr/>
        </p:nvGrpSpPr>
        <p:grpSpPr bwMode="auto">
          <a:xfrm>
            <a:off x="1008063" y="5013325"/>
            <a:ext cx="7164387" cy="719138"/>
            <a:chOff x="1007604" y="5013176"/>
            <a:chExt cx="7164796" cy="720080"/>
          </a:xfrm>
        </p:grpSpPr>
        <p:sp>
          <p:nvSpPr>
            <p:cNvPr id="137" name="Rounded Rectangle 136"/>
            <p:cNvSpPr/>
            <p:nvPr/>
          </p:nvSpPr>
          <p:spPr>
            <a:xfrm>
              <a:off x="1007604" y="5013176"/>
              <a:ext cx="4500819" cy="72008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64" name="TextBox 137"/>
            <p:cNvSpPr txBox="1">
              <a:spLocks noChangeArrowheads="1"/>
            </p:cNvSpPr>
            <p:nvPr/>
          </p:nvSpPr>
          <p:spPr bwMode="auto">
            <a:xfrm>
              <a:off x="5544108" y="5265204"/>
              <a:ext cx="2628292" cy="2769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b="1">
                  <a:solidFill>
                    <a:srgbClr val="FF0000"/>
                  </a:solidFill>
                </a:rPr>
                <a:t>Carry Propagate Adder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86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563688"/>
            <a:ext cx="6443663" cy="37734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Unsigned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Signed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Faster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Integer Division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Integer 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103823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76" name="Rectangle 16"/>
          <p:cNvSpPr>
            <a:spLocks noChangeArrowheads="1"/>
          </p:cNvSpPr>
          <p:nvPr/>
        </p:nvSpPr>
        <p:spPr bwMode="auto">
          <a:xfrm>
            <a:off x="5724525" y="2457450"/>
            <a:ext cx="2879725" cy="16351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000"/>
              <a:t>Try to see how big a number can be subtracted, creating a digit of the quotient on each attempt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21507" name="Rectangle 2"/>
          <p:cNvSpPr>
            <a:spLocks noChangeArrowheads="1"/>
          </p:cNvSpPr>
          <p:nvPr/>
        </p:nvSpPr>
        <p:spPr bwMode="auto">
          <a:xfrm>
            <a:off x="225425" y="312738"/>
            <a:ext cx="205422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         </a:t>
            </a:r>
            <a:r>
              <a:rPr lang="en-US" altLang="en-US" b="1" baseline="-250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= 19	</a:t>
            </a:r>
            <a:r>
              <a:rPr lang="en-US" altLang="en-US" smtClean="0">
                <a:solidFill>
                  <a:srgbClr val="FF0000"/>
                </a:solidFill>
              </a:rPr>
              <a:t>Quotient</a:t>
            </a:r>
            <a:endParaRPr lang="en-US" altLang="en-US" baseline="-2500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smtClean="0">
                <a:solidFill>
                  <a:srgbClr val="FF0000"/>
                </a:solidFill>
              </a:rPr>
              <a:t>Divisor	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1011</a:t>
            </a:r>
            <a:r>
              <a:rPr lang="en-US" altLang="en-US" b="1" baseline="-2500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 11011001</a:t>
            </a:r>
            <a:r>
              <a:rPr lang="en-US" altLang="en-US" b="1" baseline="-2500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= 217	</a:t>
            </a:r>
            <a:r>
              <a:rPr lang="en-US" altLang="en-US" smtClean="0">
                <a:solidFill>
                  <a:srgbClr val="FF0000"/>
                </a:solidFill>
              </a:rPr>
              <a:t>Dividend</a:t>
            </a:r>
            <a:endParaRPr lang="en-US" altLang="en-US" baseline="-25000" smtClean="0">
              <a:solidFill>
                <a:srgbClr val="FF0000"/>
              </a:solidFill>
            </a:endParaRPr>
          </a:p>
          <a:p>
            <a:pPr eaLnBrk="1" hangingPunct="1">
              <a:spcBef>
                <a:spcPct val="1000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-1011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10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101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1010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10100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-1011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 1001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 10011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 </a:t>
            </a:r>
            <a:r>
              <a:rPr lang="en-US" altLang="en-US" b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-1011</a:t>
            </a:r>
          </a:p>
          <a:p>
            <a:pPr eaLnBrk="1" hangingPunct="1">
              <a:spcBef>
                <a:spcPct val="30000"/>
              </a:spcBef>
              <a:buFont typeface="Wingdings" panose="05000000000000000000" pitchFamily="2" charset="2"/>
              <a:buNone/>
              <a:tabLst>
                <a:tab pos="1438275" algn="l"/>
                <a:tab pos="2695575" algn="l"/>
                <a:tab pos="5924550" algn="l"/>
              </a:tabLst>
            </a:pP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			     1000</a:t>
            </a:r>
            <a:r>
              <a:rPr lang="en-US" altLang="en-US" b="1" baseline="-2500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= 8	</a:t>
            </a:r>
            <a:r>
              <a:rPr lang="en-US" altLang="en-US" smtClean="0">
                <a:solidFill>
                  <a:srgbClr val="FF0000"/>
                </a:solidFill>
              </a:rPr>
              <a:t>Remainder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Unsigned Division (Paper &amp; Pencil)</a:t>
            </a:r>
          </a:p>
        </p:txBody>
      </p:sp>
      <p:sp>
        <p:nvSpPr>
          <p:cNvPr id="680965" name="Rectangle 5"/>
          <p:cNvSpPr>
            <a:spLocks noChangeArrowheads="1"/>
          </p:cNvSpPr>
          <p:nvPr/>
        </p:nvSpPr>
        <p:spPr bwMode="auto">
          <a:xfrm>
            <a:off x="5724525" y="4383088"/>
            <a:ext cx="2879725" cy="102552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000"/>
              <a:t>Binary division is accomplished via </a:t>
            </a:r>
            <a:r>
              <a:rPr lang="en-US" altLang="en-US" sz="2000">
                <a:solidFill>
                  <a:srgbClr val="FF0000"/>
                </a:solidFill>
              </a:rPr>
              <a:t>shifting</a:t>
            </a:r>
            <a:r>
              <a:rPr lang="en-US" altLang="en-US" sz="2000"/>
              <a:t> and </a:t>
            </a:r>
            <a:r>
              <a:rPr lang="en-US" altLang="en-US" sz="2000">
                <a:solidFill>
                  <a:srgbClr val="FF0000"/>
                </a:solidFill>
              </a:rPr>
              <a:t>subtraction</a:t>
            </a:r>
          </a:p>
        </p:txBody>
      </p:sp>
      <p:sp>
        <p:nvSpPr>
          <p:cNvPr id="680967" name="Line 7"/>
          <p:cNvSpPr>
            <a:spLocks noChangeShapeType="1"/>
          </p:cNvSpPr>
          <p:nvPr/>
        </p:nvSpPr>
        <p:spPr bwMode="auto">
          <a:xfrm>
            <a:off x="3311525" y="2492375"/>
            <a:ext cx="8286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69" name="Line 9"/>
          <p:cNvSpPr>
            <a:spLocks noChangeShapeType="1"/>
          </p:cNvSpPr>
          <p:nvPr/>
        </p:nvSpPr>
        <p:spPr bwMode="auto">
          <a:xfrm>
            <a:off x="3779838" y="4437063"/>
            <a:ext cx="900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70" name="Line 10"/>
          <p:cNvSpPr>
            <a:spLocks noChangeShapeType="1"/>
          </p:cNvSpPr>
          <p:nvPr/>
        </p:nvSpPr>
        <p:spPr bwMode="auto">
          <a:xfrm>
            <a:off x="4427538" y="2024063"/>
            <a:ext cx="0" cy="12604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1" name="Line 11"/>
          <p:cNvSpPr>
            <a:spLocks noChangeShapeType="1"/>
          </p:cNvSpPr>
          <p:nvPr/>
        </p:nvSpPr>
        <p:spPr bwMode="auto">
          <a:xfrm>
            <a:off x="4248150" y="2024063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2" name="Line 12"/>
          <p:cNvSpPr>
            <a:spLocks noChangeShapeType="1"/>
          </p:cNvSpPr>
          <p:nvPr/>
        </p:nvSpPr>
        <p:spPr bwMode="auto">
          <a:xfrm>
            <a:off x="4608513" y="2024063"/>
            <a:ext cx="0" cy="162083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3" name="Line 13"/>
          <p:cNvSpPr>
            <a:spLocks noChangeShapeType="1"/>
          </p:cNvSpPr>
          <p:nvPr/>
        </p:nvSpPr>
        <p:spPr bwMode="auto">
          <a:xfrm>
            <a:off x="4787900" y="2024063"/>
            <a:ext cx="0" cy="28098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975" name="Line 15"/>
          <p:cNvSpPr>
            <a:spLocks noChangeShapeType="1"/>
          </p:cNvSpPr>
          <p:nvPr/>
        </p:nvSpPr>
        <p:spPr bwMode="auto">
          <a:xfrm>
            <a:off x="3959225" y="5624513"/>
            <a:ext cx="9001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80977" name="Rectangle 17"/>
          <p:cNvSpPr>
            <a:spLocks noChangeArrowheads="1"/>
          </p:cNvSpPr>
          <p:nvPr/>
        </p:nvSpPr>
        <p:spPr bwMode="auto">
          <a:xfrm>
            <a:off x="539750" y="4017963"/>
            <a:ext cx="2879725" cy="16065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000"/>
              <a:t>Dividend = </a:t>
            </a:r>
          </a:p>
          <a:p>
            <a:pPr algn="ctr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000"/>
              <a:t>Quotient × Divisor</a:t>
            </a:r>
          </a:p>
          <a:p>
            <a:pPr algn="ctr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000"/>
              <a:t>+ Remainder</a:t>
            </a:r>
          </a:p>
          <a:p>
            <a:pPr algn="ctr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000"/>
              <a:t>217 = 19 × 11 + 8</a:t>
            </a: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680980" name="Rectangle 20"/>
          <p:cNvSpPr>
            <a:spLocks noChangeArrowheads="1"/>
          </p:cNvSpPr>
          <p:nvPr/>
        </p:nvSpPr>
        <p:spPr bwMode="auto">
          <a:xfrm>
            <a:off x="3881438" y="1135063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80981" name="Rectangle 21"/>
          <p:cNvSpPr>
            <a:spLocks noChangeArrowheads="1"/>
          </p:cNvSpPr>
          <p:nvPr/>
        </p:nvSpPr>
        <p:spPr bwMode="auto">
          <a:xfrm>
            <a:off x="4060825" y="1135063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680982" name="Rectangle 22"/>
          <p:cNvSpPr>
            <a:spLocks noChangeArrowheads="1"/>
          </p:cNvSpPr>
          <p:nvPr/>
        </p:nvSpPr>
        <p:spPr bwMode="auto">
          <a:xfrm>
            <a:off x="4240213" y="1135063"/>
            <a:ext cx="366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</p:txBody>
      </p:sp>
      <p:sp>
        <p:nvSpPr>
          <p:cNvPr id="680983" name="Rectangle 23"/>
          <p:cNvSpPr>
            <a:spLocks noChangeArrowheads="1"/>
          </p:cNvSpPr>
          <p:nvPr/>
        </p:nvSpPr>
        <p:spPr bwMode="auto">
          <a:xfrm>
            <a:off x="4419600" y="1135063"/>
            <a:ext cx="366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</a:p>
        </p:txBody>
      </p:sp>
      <p:sp>
        <p:nvSpPr>
          <p:cNvPr id="680984" name="Rectangle 24"/>
          <p:cNvSpPr>
            <a:spLocks noChangeArrowheads="1"/>
          </p:cNvSpPr>
          <p:nvPr/>
        </p:nvSpPr>
        <p:spPr bwMode="auto">
          <a:xfrm>
            <a:off x="4598988" y="1135063"/>
            <a:ext cx="48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en-US" sz="24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</p:txBody>
      </p:sp>
      <p:sp>
        <p:nvSpPr>
          <p:cNvPr id="21524" name="Freeform 27"/>
          <p:cNvSpPr>
            <a:spLocks/>
          </p:cNvSpPr>
          <p:nvPr/>
        </p:nvSpPr>
        <p:spPr bwMode="auto">
          <a:xfrm>
            <a:off x="3095625" y="1628775"/>
            <a:ext cx="3060700" cy="360363"/>
          </a:xfrm>
          <a:custGeom>
            <a:avLst/>
            <a:gdLst>
              <a:gd name="T0" fmla="*/ 2147483647 w 1928"/>
              <a:gd name="T1" fmla="*/ 0 h 227"/>
              <a:gd name="T2" fmla="*/ 0 w 1928"/>
              <a:gd name="T3" fmla="*/ 0 h 227"/>
              <a:gd name="T4" fmla="*/ 0 w 1928"/>
              <a:gd name="T5" fmla="*/ 2147483647 h 227"/>
              <a:gd name="T6" fmla="*/ 0 60000 65536"/>
              <a:gd name="T7" fmla="*/ 0 60000 65536"/>
              <a:gd name="T8" fmla="*/ 0 60000 65536"/>
              <a:gd name="T9" fmla="*/ 0 w 1928"/>
              <a:gd name="T10" fmla="*/ 0 h 227"/>
              <a:gd name="T11" fmla="*/ 1928 w 1928"/>
              <a:gd name="T12" fmla="*/ 227 h 2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28" h="227">
                <a:moveTo>
                  <a:pt x="1928" y="0"/>
                </a:moveTo>
                <a:cubicBezTo>
                  <a:pt x="1928" y="0"/>
                  <a:pt x="964" y="0"/>
                  <a:pt x="0" y="0"/>
                </a:cubicBezTo>
                <a:cubicBezTo>
                  <a:pt x="86" y="128"/>
                  <a:pt x="0" y="189"/>
                  <a:pt x="0" y="227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621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8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8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8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8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8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8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80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8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8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68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68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8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8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8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68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68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68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8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6809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68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68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68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68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0976" grpId="0" animBg="1"/>
      <p:bldP spid="680965" grpId="0" animBg="1"/>
      <p:bldP spid="680967" grpId="0" animBg="1"/>
      <p:bldP spid="680969" grpId="0" animBg="1"/>
      <p:bldP spid="680970" grpId="0" animBg="1"/>
      <p:bldP spid="680971" grpId="0" animBg="1"/>
      <p:bldP spid="680972" grpId="0" animBg="1"/>
      <p:bldP spid="680973" grpId="0" animBg="1"/>
      <p:bldP spid="680975" grpId="0" animBg="1"/>
      <p:bldP spid="680977" grpId="0" animBg="1"/>
      <p:bldP spid="680980" grpId="0"/>
      <p:bldP spid="680981" grpId="0"/>
      <p:bldP spid="680982" grpId="0"/>
      <p:bldP spid="680983" grpId="0"/>
      <p:bldP spid="6809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Sequential Division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en-US" altLang="en-US" dirty="0" smtClean="0"/>
              <a:t>Uses two registers: HI and LO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dirty="0" smtClean="0"/>
              <a:t>Initialize: HI = Remainder = 0 and LO = Dividend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dirty="0" smtClean="0"/>
              <a:t>Shift (HI, LO) LEFT by 1 bit (also Shift Quotient LEFT)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Shift the remainder and dividend registers together LEFT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Compute: Difference = Remainder – Divisor</a:t>
            </a:r>
          </a:p>
          <a:p>
            <a:pPr eaLnBrk="1" hangingPunct="1">
              <a:spcBef>
                <a:spcPts val="1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If (Difference ≥ 0) then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Remainder = Difference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 smtClean="0">
                <a:solidFill>
                  <a:srgbClr val="000000"/>
                </a:solidFill>
              </a:rPr>
              <a:t>Set Least significant Bit of Quotient</a:t>
            </a:r>
            <a:endParaRPr lang="en-US" altLang="en-US" dirty="0" smtClean="0">
              <a:solidFill>
                <a:srgbClr val="000099"/>
              </a:solidFill>
            </a:endParaRPr>
          </a:p>
          <a:p>
            <a:pPr eaLnBrk="1" hangingPunct="1">
              <a:spcBef>
                <a:spcPts val="1000"/>
              </a:spcBef>
            </a:pPr>
            <a:r>
              <a:rPr lang="en-US" altLang="en-US" dirty="0" smtClean="0"/>
              <a:t>Observation to Reduce Hardware:</a:t>
            </a:r>
          </a:p>
          <a:p>
            <a:pPr lvl="1" eaLnBrk="1" hangingPunct="1">
              <a:spcBef>
                <a:spcPts val="1000"/>
              </a:spcBef>
            </a:pPr>
            <a:r>
              <a:rPr lang="en-US" altLang="en-US" dirty="0" smtClean="0"/>
              <a:t>LO register can be also used to store the computed Quotient</a:t>
            </a:r>
          </a:p>
        </p:txBody>
      </p:sp>
    </p:spTree>
    <p:extLst>
      <p:ext uri="{BB962C8B-B14F-4D97-AF65-F5344CB8AC3E}">
        <p14:creationId xmlns:p14="http://schemas.microsoft.com/office/powerpoint/2010/main" val="427128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Presentation 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563688"/>
            <a:ext cx="6451600" cy="37734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Unsigned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Signed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Faster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Integer Division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Integer 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276470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Sequential Division Hardware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6488"/>
            <a:ext cx="5194300" cy="2501900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30000"/>
              </a:spcBef>
            </a:pPr>
            <a:r>
              <a:rPr lang="en-US" altLang="en-US" smtClean="0"/>
              <a:t>Initialize: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HI = 0, LO = Dividend </a:t>
            </a:r>
            <a:endParaRPr lang="en-US" altLang="en-US" baseline="30000" smtClean="0"/>
          </a:p>
          <a:p>
            <a:pPr eaLnBrk="1" hangingPunct="1">
              <a:spcBef>
                <a:spcPct val="30000"/>
              </a:spcBef>
            </a:pPr>
            <a:r>
              <a:rPr lang="en-US" altLang="en-US" smtClean="0"/>
              <a:t>Results: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HI = Remainder</a:t>
            </a:r>
          </a:p>
          <a:p>
            <a:pPr lvl="1" eaLnBrk="1" hangingPunct="1">
              <a:spcBef>
                <a:spcPct val="30000"/>
              </a:spcBef>
            </a:pPr>
            <a:r>
              <a:rPr lang="en-US" altLang="en-US" smtClean="0"/>
              <a:t>LO = Quotient</a:t>
            </a:r>
          </a:p>
        </p:txBody>
      </p:sp>
      <p:grpSp>
        <p:nvGrpSpPr>
          <p:cNvPr id="23556" name="Group 68"/>
          <p:cNvGrpSpPr>
            <a:grpSpLocks/>
          </p:cNvGrpSpPr>
          <p:nvPr/>
        </p:nvGrpSpPr>
        <p:grpSpPr bwMode="auto">
          <a:xfrm>
            <a:off x="4356100" y="1255713"/>
            <a:ext cx="4171950" cy="4513262"/>
            <a:chOff x="2744" y="739"/>
            <a:chExt cx="2628" cy="2843"/>
          </a:xfrm>
        </p:grpSpPr>
        <p:sp>
          <p:nvSpPr>
            <p:cNvPr id="23584" name="Oval 5"/>
            <p:cNvSpPr>
              <a:spLocks noChangeArrowheads="1"/>
            </p:cNvSpPr>
            <p:nvPr/>
          </p:nvSpPr>
          <p:spPr bwMode="auto">
            <a:xfrm>
              <a:off x="4366" y="1014"/>
              <a:ext cx="53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585" name="AutoShape 6"/>
            <p:cNvSpPr>
              <a:spLocks noChangeArrowheads="1"/>
            </p:cNvSpPr>
            <p:nvPr/>
          </p:nvSpPr>
          <p:spPr bwMode="auto">
            <a:xfrm>
              <a:off x="4124" y="739"/>
              <a:ext cx="532" cy="174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Start</a:t>
              </a:r>
            </a:p>
          </p:txBody>
        </p:sp>
        <p:sp>
          <p:nvSpPr>
            <p:cNvPr id="23586" name="AutoShape 7"/>
            <p:cNvSpPr>
              <a:spLocks noChangeArrowheads="1"/>
            </p:cNvSpPr>
            <p:nvPr/>
          </p:nvSpPr>
          <p:spPr bwMode="auto">
            <a:xfrm>
              <a:off x="3852" y="1770"/>
              <a:ext cx="1066" cy="375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Difference?</a:t>
              </a:r>
            </a:p>
          </p:txBody>
        </p:sp>
        <p:sp>
          <p:nvSpPr>
            <p:cNvPr id="23587" name="Rectangle 8"/>
            <p:cNvSpPr>
              <a:spLocks noChangeArrowheads="1"/>
            </p:cNvSpPr>
            <p:nvPr/>
          </p:nvSpPr>
          <p:spPr bwMode="auto">
            <a:xfrm>
              <a:off x="2744" y="2258"/>
              <a:ext cx="2038" cy="395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en-US" sz="1400"/>
                <a:t>2.	HI = Remainder = Difference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en-US" altLang="en-US" sz="1400"/>
                <a:t>	Set least significant bit of LO</a:t>
              </a:r>
            </a:p>
          </p:txBody>
        </p:sp>
        <p:sp>
          <p:nvSpPr>
            <p:cNvPr id="23588" name="AutoShape 10"/>
            <p:cNvSpPr>
              <a:spLocks noChangeArrowheads="1"/>
            </p:cNvSpPr>
            <p:nvPr/>
          </p:nvSpPr>
          <p:spPr bwMode="auto">
            <a:xfrm>
              <a:off x="3796" y="2908"/>
              <a:ext cx="1161" cy="375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32</a:t>
              </a:r>
              <a:r>
                <a:rPr lang="en-US" altLang="en-US" sz="1400" baseline="30000"/>
                <a:t>nd</a:t>
              </a:r>
              <a:r>
                <a:rPr lang="en-US" altLang="en-US" sz="1400"/>
                <a:t> Repetition?</a:t>
              </a:r>
            </a:p>
          </p:txBody>
        </p:sp>
        <p:sp>
          <p:nvSpPr>
            <p:cNvPr id="23589" name="AutoShape 11"/>
            <p:cNvSpPr>
              <a:spLocks noChangeArrowheads="1"/>
            </p:cNvSpPr>
            <p:nvPr/>
          </p:nvSpPr>
          <p:spPr bwMode="auto">
            <a:xfrm>
              <a:off x="4105" y="3410"/>
              <a:ext cx="542" cy="172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Done</a:t>
              </a:r>
            </a:p>
          </p:txBody>
        </p:sp>
        <p:sp>
          <p:nvSpPr>
            <p:cNvPr id="23590" name="Text Box 12"/>
            <p:cNvSpPr txBox="1">
              <a:spLocks noChangeArrowheads="1"/>
            </p:cNvSpPr>
            <p:nvPr/>
          </p:nvSpPr>
          <p:spPr bwMode="auto">
            <a:xfrm>
              <a:off x="4782" y="1764"/>
              <a:ext cx="2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&lt; 0</a:t>
              </a:r>
            </a:p>
          </p:txBody>
        </p:sp>
        <p:sp>
          <p:nvSpPr>
            <p:cNvPr id="23591" name="Text Box 13"/>
            <p:cNvSpPr txBox="1">
              <a:spLocks noChangeArrowheads="1"/>
            </p:cNvSpPr>
            <p:nvPr/>
          </p:nvSpPr>
          <p:spPr bwMode="auto">
            <a:xfrm>
              <a:off x="3718" y="176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≥ 0</a:t>
              </a:r>
            </a:p>
          </p:txBody>
        </p:sp>
        <p:sp>
          <p:nvSpPr>
            <p:cNvPr id="23592" name="Text Box 14"/>
            <p:cNvSpPr txBox="1">
              <a:spLocks noChangeArrowheads="1"/>
            </p:cNvSpPr>
            <p:nvPr/>
          </p:nvSpPr>
          <p:spPr bwMode="auto">
            <a:xfrm>
              <a:off x="5016" y="2917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No</a:t>
              </a:r>
            </a:p>
          </p:txBody>
        </p:sp>
        <p:sp>
          <p:nvSpPr>
            <p:cNvPr id="23593" name="Text Box 15"/>
            <p:cNvSpPr txBox="1">
              <a:spLocks noChangeArrowheads="1"/>
            </p:cNvSpPr>
            <p:nvPr/>
          </p:nvSpPr>
          <p:spPr bwMode="auto">
            <a:xfrm>
              <a:off x="4411" y="3263"/>
              <a:ext cx="30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Yes</a:t>
              </a:r>
            </a:p>
          </p:txBody>
        </p:sp>
        <p:cxnSp>
          <p:nvCxnSpPr>
            <p:cNvPr id="23594" name="AutoShape 16"/>
            <p:cNvCxnSpPr>
              <a:cxnSpLocks noChangeShapeType="1"/>
              <a:stCxn id="23586" idx="1"/>
              <a:endCxn id="23587" idx="0"/>
            </p:cNvCxnSpPr>
            <p:nvPr/>
          </p:nvCxnSpPr>
          <p:spPr bwMode="auto">
            <a:xfrm rot="10800000" flipV="1">
              <a:off x="3763" y="1958"/>
              <a:ext cx="83" cy="294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5" name="AutoShape 17"/>
            <p:cNvCxnSpPr>
              <a:cxnSpLocks noChangeShapeType="1"/>
              <a:stCxn id="23585" idx="2"/>
              <a:endCxn id="23601" idx="0"/>
            </p:cNvCxnSpPr>
            <p:nvPr/>
          </p:nvCxnSpPr>
          <p:spPr bwMode="auto">
            <a:xfrm flipH="1">
              <a:off x="4386" y="919"/>
              <a:ext cx="4" cy="30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6" name="AutoShape 18"/>
            <p:cNvCxnSpPr>
              <a:cxnSpLocks noChangeShapeType="1"/>
              <a:stCxn id="23601" idx="2"/>
              <a:endCxn id="23586" idx="0"/>
            </p:cNvCxnSpPr>
            <p:nvPr/>
          </p:nvCxnSpPr>
          <p:spPr bwMode="auto">
            <a:xfrm flipH="1">
              <a:off x="4385" y="1622"/>
              <a:ext cx="1" cy="142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7" name="AutoShape 19"/>
            <p:cNvCxnSpPr>
              <a:cxnSpLocks noChangeShapeType="1"/>
              <a:stCxn id="23587" idx="2"/>
              <a:endCxn id="23588" idx="0"/>
            </p:cNvCxnSpPr>
            <p:nvPr/>
          </p:nvCxnSpPr>
          <p:spPr bwMode="auto">
            <a:xfrm rot="16200000" flipH="1">
              <a:off x="3948" y="2474"/>
              <a:ext cx="243" cy="614"/>
            </a:xfrm>
            <a:prstGeom prst="bentConnector3">
              <a:avLst>
                <a:gd name="adj1" fmla="val 49796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8" name="AutoShape 20"/>
            <p:cNvCxnSpPr>
              <a:cxnSpLocks noChangeShapeType="1"/>
              <a:stCxn id="23586" idx="3"/>
              <a:endCxn id="23588" idx="0"/>
            </p:cNvCxnSpPr>
            <p:nvPr/>
          </p:nvCxnSpPr>
          <p:spPr bwMode="auto">
            <a:xfrm flipH="1">
              <a:off x="4377" y="1958"/>
              <a:ext cx="547" cy="944"/>
            </a:xfrm>
            <a:prstGeom prst="bentConnector4">
              <a:avLst>
                <a:gd name="adj1" fmla="val -25227"/>
                <a:gd name="adj2" fmla="val 87181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99" name="AutoShape 22"/>
            <p:cNvCxnSpPr>
              <a:cxnSpLocks noChangeShapeType="1"/>
              <a:stCxn id="23588" idx="2"/>
              <a:endCxn id="23589" idx="0"/>
            </p:cNvCxnSpPr>
            <p:nvPr/>
          </p:nvCxnSpPr>
          <p:spPr bwMode="auto">
            <a:xfrm flipH="1">
              <a:off x="4376" y="3289"/>
              <a:ext cx="1" cy="115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600" name="AutoShape 23"/>
            <p:cNvCxnSpPr>
              <a:cxnSpLocks noChangeShapeType="1"/>
              <a:stCxn id="23588" idx="3"/>
              <a:endCxn id="23584" idx="6"/>
            </p:cNvCxnSpPr>
            <p:nvPr/>
          </p:nvCxnSpPr>
          <p:spPr bwMode="auto">
            <a:xfrm flipH="1" flipV="1">
              <a:off x="4419" y="1043"/>
              <a:ext cx="544" cy="2053"/>
            </a:xfrm>
            <a:prstGeom prst="bentConnector3">
              <a:avLst>
                <a:gd name="adj1" fmla="val -8970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3601" name="Rectangle 24"/>
            <p:cNvSpPr>
              <a:spLocks noChangeArrowheads="1"/>
            </p:cNvSpPr>
            <p:nvPr/>
          </p:nvSpPr>
          <p:spPr bwMode="auto">
            <a:xfrm>
              <a:off x="3399" y="1230"/>
              <a:ext cx="1973" cy="386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6670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10000"/>
                </a:lnSpc>
                <a:buFontTx/>
                <a:buAutoNum type="arabicPeriod"/>
              </a:pPr>
              <a:r>
                <a:rPr lang="en-US" altLang="en-US" sz="1400"/>
                <a:t>	Shift (HI, LO) Left</a:t>
              </a:r>
            </a:p>
            <a:p>
              <a:pPr eaLnBrk="1" hangingPunct="1">
                <a:lnSpc>
                  <a:spcPct val="110000"/>
                </a:lnSpc>
              </a:pPr>
              <a:r>
                <a:rPr lang="en-US" altLang="en-US" sz="1400"/>
                <a:t>	Difference = HI – Divisor</a:t>
              </a:r>
            </a:p>
          </p:txBody>
        </p:sp>
      </p:grpSp>
      <p:grpSp>
        <p:nvGrpSpPr>
          <p:cNvPr id="23557" name="Group 67"/>
          <p:cNvGrpSpPr>
            <a:grpSpLocks/>
          </p:cNvGrpSpPr>
          <p:nvPr/>
        </p:nvGrpSpPr>
        <p:grpSpPr bwMode="auto">
          <a:xfrm>
            <a:off x="539750" y="3536950"/>
            <a:ext cx="4140200" cy="2633663"/>
            <a:chOff x="181" y="1933"/>
            <a:chExt cx="2608" cy="1659"/>
          </a:xfrm>
        </p:grpSpPr>
        <p:sp>
          <p:nvSpPr>
            <p:cNvPr id="23558" name="Freeform 65"/>
            <p:cNvSpPr>
              <a:spLocks/>
            </p:cNvSpPr>
            <p:nvPr/>
          </p:nvSpPr>
          <p:spPr bwMode="auto">
            <a:xfrm>
              <a:off x="1066" y="2727"/>
              <a:ext cx="1338" cy="295"/>
            </a:xfrm>
            <a:custGeom>
              <a:avLst/>
              <a:gdLst>
                <a:gd name="T0" fmla="*/ 0 w 1338"/>
                <a:gd name="T1" fmla="*/ 0 h 295"/>
                <a:gd name="T2" fmla="*/ 0 w 1338"/>
                <a:gd name="T3" fmla="*/ 113 h 295"/>
                <a:gd name="T4" fmla="*/ 1338 w 1338"/>
                <a:gd name="T5" fmla="*/ 113 h 295"/>
                <a:gd name="T6" fmla="*/ 1338 w 1338"/>
                <a:gd name="T7" fmla="*/ 295 h 29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38"/>
                <a:gd name="T13" fmla="*/ 0 h 295"/>
                <a:gd name="T14" fmla="*/ 1338 w 1338"/>
                <a:gd name="T15" fmla="*/ 295 h 29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38" h="295">
                  <a:moveTo>
                    <a:pt x="0" y="0"/>
                  </a:moveTo>
                  <a:lnTo>
                    <a:pt x="0" y="113"/>
                  </a:lnTo>
                  <a:lnTo>
                    <a:pt x="1338" y="113"/>
                  </a:lnTo>
                  <a:lnTo>
                    <a:pt x="1338" y="295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Text Box 48"/>
            <p:cNvSpPr txBox="1">
              <a:spLocks noChangeArrowheads="1"/>
            </p:cNvSpPr>
            <p:nvPr/>
          </p:nvSpPr>
          <p:spPr bwMode="auto">
            <a:xfrm>
              <a:off x="1905" y="3226"/>
              <a:ext cx="413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shift left</a:t>
              </a:r>
            </a:p>
          </p:txBody>
        </p:sp>
        <p:sp>
          <p:nvSpPr>
            <p:cNvPr id="23560" name="Line 62"/>
            <p:cNvSpPr>
              <a:spLocks noChangeShapeType="1"/>
            </p:cNvSpPr>
            <p:nvPr/>
          </p:nvSpPr>
          <p:spPr bwMode="auto">
            <a:xfrm flipH="1" flipV="1">
              <a:off x="1882" y="3226"/>
              <a:ext cx="431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1" name="Line 27"/>
            <p:cNvSpPr>
              <a:spLocks noChangeShapeType="1"/>
            </p:cNvSpPr>
            <p:nvPr/>
          </p:nvSpPr>
          <p:spPr bwMode="auto">
            <a:xfrm flipH="1">
              <a:off x="862" y="2704"/>
              <a:ext cx="0" cy="36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Freeform 30"/>
            <p:cNvSpPr>
              <a:spLocks/>
            </p:cNvSpPr>
            <p:nvPr/>
          </p:nvSpPr>
          <p:spPr bwMode="auto">
            <a:xfrm>
              <a:off x="1247" y="2591"/>
              <a:ext cx="1293" cy="479"/>
            </a:xfrm>
            <a:custGeom>
              <a:avLst/>
              <a:gdLst>
                <a:gd name="T0" fmla="*/ 0 w 317"/>
                <a:gd name="T1" fmla="*/ 0 h 662"/>
                <a:gd name="T2" fmla="*/ 1459826 w 317"/>
                <a:gd name="T3" fmla="*/ 0 h 662"/>
                <a:gd name="T4" fmla="*/ 1459826 w 317"/>
                <a:gd name="T5" fmla="*/ 96 h 662"/>
                <a:gd name="T6" fmla="*/ 0 60000 65536"/>
                <a:gd name="T7" fmla="*/ 0 60000 65536"/>
                <a:gd name="T8" fmla="*/ 0 60000 65536"/>
                <a:gd name="T9" fmla="*/ 0 w 317"/>
                <a:gd name="T10" fmla="*/ 0 h 662"/>
                <a:gd name="T11" fmla="*/ 317 w 317"/>
                <a:gd name="T12" fmla="*/ 662 h 6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662">
                  <a:moveTo>
                    <a:pt x="0" y="0"/>
                  </a:moveTo>
                  <a:lnTo>
                    <a:pt x="317" y="0"/>
                  </a:lnTo>
                  <a:lnTo>
                    <a:pt x="317" y="662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63" name="Line 32"/>
            <p:cNvSpPr>
              <a:spLocks noChangeShapeType="1"/>
            </p:cNvSpPr>
            <p:nvPr/>
          </p:nvSpPr>
          <p:spPr bwMode="auto">
            <a:xfrm>
              <a:off x="1134" y="2162"/>
              <a:ext cx="0" cy="24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Text Box 33"/>
            <p:cNvSpPr txBox="1">
              <a:spLocks noChangeArrowheads="1"/>
            </p:cNvSpPr>
            <p:nvPr/>
          </p:nvSpPr>
          <p:spPr bwMode="auto">
            <a:xfrm>
              <a:off x="794" y="1933"/>
              <a:ext cx="680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Divisor</a:t>
              </a:r>
              <a:endParaRPr lang="en-US" altLang="en-US" sz="1600" baseline="30000"/>
            </a:p>
          </p:txBody>
        </p:sp>
        <p:sp>
          <p:nvSpPr>
            <p:cNvPr id="23565" name="Freeform 31"/>
            <p:cNvSpPr>
              <a:spLocks/>
            </p:cNvSpPr>
            <p:nvPr/>
          </p:nvSpPr>
          <p:spPr bwMode="auto">
            <a:xfrm rot="5400000">
              <a:off x="701" y="2070"/>
              <a:ext cx="317" cy="993"/>
            </a:xfrm>
            <a:custGeom>
              <a:avLst/>
              <a:gdLst>
                <a:gd name="T0" fmla="*/ 0 w 768"/>
                <a:gd name="T1" fmla="*/ 0 h 2112"/>
                <a:gd name="T2" fmla="*/ 0 w 768"/>
                <a:gd name="T3" fmla="*/ 10 h 2112"/>
                <a:gd name="T4" fmla="*/ 1 w 768"/>
                <a:gd name="T5" fmla="*/ 11 h 2112"/>
                <a:gd name="T6" fmla="*/ 0 w 768"/>
                <a:gd name="T7" fmla="*/ 13 h 2112"/>
                <a:gd name="T8" fmla="*/ 0 w 768"/>
                <a:gd name="T9" fmla="*/ 23 h 2112"/>
                <a:gd name="T10" fmla="*/ 4 w 768"/>
                <a:gd name="T11" fmla="*/ 18 h 2112"/>
                <a:gd name="T12" fmla="*/ 4 w 768"/>
                <a:gd name="T13" fmla="*/ 5 h 2112"/>
                <a:gd name="T14" fmla="*/ 0 w 768"/>
                <a:gd name="T15" fmla="*/ 0 h 2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112"/>
                <a:gd name="T26" fmla="*/ 768 w 768"/>
                <a:gd name="T27" fmla="*/ 2112 h 2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112">
                  <a:moveTo>
                    <a:pt x="0" y="0"/>
                  </a:moveTo>
                  <a:lnTo>
                    <a:pt x="0" y="912"/>
                  </a:lnTo>
                  <a:lnTo>
                    <a:pt x="240" y="1056"/>
                  </a:lnTo>
                  <a:lnTo>
                    <a:pt x="0" y="1200"/>
                  </a:lnTo>
                  <a:lnTo>
                    <a:pt x="0" y="2112"/>
                  </a:lnTo>
                  <a:lnTo>
                    <a:pt x="768" y="1680"/>
                  </a:lnTo>
                  <a:lnTo>
                    <a:pt x="768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Text Box 34"/>
            <p:cNvSpPr txBox="1">
              <a:spLocks noChangeArrowheads="1"/>
            </p:cNvSpPr>
            <p:nvPr/>
          </p:nvSpPr>
          <p:spPr bwMode="auto">
            <a:xfrm>
              <a:off x="536" y="2479"/>
              <a:ext cx="639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32-bit ALU</a:t>
              </a:r>
            </a:p>
          </p:txBody>
        </p:sp>
        <p:sp>
          <p:nvSpPr>
            <p:cNvPr id="23567" name="Text Box 39"/>
            <p:cNvSpPr txBox="1">
              <a:spLocks noChangeArrowheads="1"/>
            </p:cNvSpPr>
            <p:nvPr/>
          </p:nvSpPr>
          <p:spPr bwMode="auto">
            <a:xfrm>
              <a:off x="1202" y="3067"/>
              <a:ext cx="680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LO</a:t>
              </a:r>
              <a:endParaRPr lang="en-US" altLang="en-US" sz="1600" baseline="30000"/>
            </a:p>
          </p:txBody>
        </p:sp>
        <p:sp>
          <p:nvSpPr>
            <p:cNvPr id="23568" name="Text Box 42"/>
            <p:cNvSpPr txBox="1">
              <a:spLocks noChangeArrowheads="1"/>
            </p:cNvSpPr>
            <p:nvPr/>
          </p:nvSpPr>
          <p:spPr bwMode="auto">
            <a:xfrm>
              <a:off x="1195" y="2207"/>
              <a:ext cx="370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23569" name="Text Box 43"/>
            <p:cNvSpPr txBox="1">
              <a:spLocks noChangeArrowheads="1"/>
            </p:cNvSpPr>
            <p:nvPr/>
          </p:nvSpPr>
          <p:spPr bwMode="auto">
            <a:xfrm>
              <a:off x="1952" y="2997"/>
              <a:ext cx="2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write</a:t>
              </a:r>
            </a:p>
          </p:txBody>
        </p:sp>
        <p:sp>
          <p:nvSpPr>
            <p:cNvPr id="23570" name="Line 45"/>
            <p:cNvSpPr>
              <a:spLocks noChangeShapeType="1"/>
            </p:cNvSpPr>
            <p:nvPr/>
          </p:nvSpPr>
          <p:spPr bwMode="auto">
            <a:xfrm flipH="1" flipV="1">
              <a:off x="1882" y="3135"/>
              <a:ext cx="40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571" name="Text Box 46"/>
            <p:cNvSpPr txBox="1">
              <a:spLocks noChangeArrowheads="1"/>
            </p:cNvSpPr>
            <p:nvPr/>
          </p:nvSpPr>
          <p:spPr bwMode="auto">
            <a:xfrm>
              <a:off x="1746" y="2455"/>
              <a:ext cx="29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sub</a:t>
              </a:r>
            </a:p>
          </p:txBody>
        </p:sp>
        <p:sp>
          <p:nvSpPr>
            <p:cNvPr id="23572" name="Line 47"/>
            <p:cNvSpPr>
              <a:spLocks noChangeShapeType="1"/>
            </p:cNvSpPr>
            <p:nvPr/>
          </p:nvSpPr>
          <p:spPr bwMode="auto">
            <a:xfrm>
              <a:off x="1020" y="2976"/>
              <a:ext cx="3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Text Box 49"/>
            <p:cNvSpPr txBox="1">
              <a:spLocks noChangeArrowheads="1"/>
            </p:cNvSpPr>
            <p:nvPr/>
          </p:nvSpPr>
          <p:spPr bwMode="auto">
            <a:xfrm>
              <a:off x="1360" y="3317"/>
              <a:ext cx="364" cy="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23574" name="Text Box 50"/>
            <p:cNvSpPr txBox="1">
              <a:spLocks noChangeArrowheads="1"/>
            </p:cNvSpPr>
            <p:nvPr/>
          </p:nvSpPr>
          <p:spPr bwMode="auto">
            <a:xfrm>
              <a:off x="317" y="2772"/>
              <a:ext cx="4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Difference</a:t>
              </a:r>
            </a:p>
          </p:txBody>
        </p:sp>
        <p:sp>
          <p:nvSpPr>
            <p:cNvPr id="23575" name="Text Box 51"/>
            <p:cNvSpPr txBox="1">
              <a:spLocks noChangeArrowheads="1"/>
            </p:cNvSpPr>
            <p:nvPr/>
          </p:nvSpPr>
          <p:spPr bwMode="auto">
            <a:xfrm>
              <a:off x="1769" y="2704"/>
              <a:ext cx="29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sign</a:t>
              </a:r>
            </a:p>
          </p:txBody>
        </p:sp>
        <p:sp>
          <p:nvSpPr>
            <p:cNvPr id="23576" name="Text Box 54"/>
            <p:cNvSpPr txBox="1">
              <a:spLocks noChangeArrowheads="1"/>
            </p:cNvSpPr>
            <p:nvPr/>
          </p:nvSpPr>
          <p:spPr bwMode="auto">
            <a:xfrm>
              <a:off x="1882" y="3453"/>
              <a:ext cx="458" cy="1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set lsb</a:t>
              </a:r>
            </a:p>
          </p:txBody>
        </p:sp>
        <p:sp>
          <p:nvSpPr>
            <p:cNvPr id="23577" name="Text Box 55"/>
            <p:cNvSpPr txBox="1">
              <a:spLocks noChangeArrowheads="1"/>
            </p:cNvSpPr>
            <p:nvPr/>
          </p:nvSpPr>
          <p:spPr bwMode="auto">
            <a:xfrm>
              <a:off x="521" y="3067"/>
              <a:ext cx="680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HI</a:t>
              </a:r>
              <a:endParaRPr lang="en-US" altLang="en-US" sz="1600" baseline="30000"/>
            </a:p>
          </p:txBody>
        </p:sp>
        <p:sp>
          <p:nvSpPr>
            <p:cNvPr id="23578" name="Freeform 59"/>
            <p:cNvSpPr>
              <a:spLocks/>
            </p:cNvSpPr>
            <p:nvPr/>
          </p:nvSpPr>
          <p:spPr bwMode="auto">
            <a:xfrm>
              <a:off x="181" y="2160"/>
              <a:ext cx="681" cy="1315"/>
            </a:xfrm>
            <a:custGeom>
              <a:avLst/>
              <a:gdLst>
                <a:gd name="T0" fmla="*/ 681 w 681"/>
                <a:gd name="T1" fmla="*/ 2373 h 1134"/>
                <a:gd name="T2" fmla="*/ 681 w 681"/>
                <a:gd name="T3" fmla="*/ 2756 h 1134"/>
                <a:gd name="T4" fmla="*/ 0 w 681"/>
                <a:gd name="T5" fmla="*/ 2756 h 1134"/>
                <a:gd name="T6" fmla="*/ 0 w 681"/>
                <a:gd name="T7" fmla="*/ 0 h 1134"/>
                <a:gd name="T8" fmla="*/ 408 w 681"/>
                <a:gd name="T9" fmla="*/ 0 h 1134"/>
                <a:gd name="T10" fmla="*/ 408 w 681"/>
                <a:gd name="T11" fmla="*/ 550 h 11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81"/>
                <a:gd name="T19" fmla="*/ 0 h 1134"/>
                <a:gd name="T20" fmla="*/ 681 w 681"/>
                <a:gd name="T21" fmla="*/ 1134 h 11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81" h="1134">
                  <a:moveTo>
                    <a:pt x="681" y="975"/>
                  </a:moveTo>
                  <a:lnTo>
                    <a:pt x="681" y="1134"/>
                  </a:lnTo>
                  <a:lnTo>
                    <a:pt x="0" y="1134"/>
                  </a:lnTo>
                  <a:lnTo>
                    <a:pt x="0" y="0"/>
                  </a:lnTo>
                  <a:lnTo>
                    <a:pt x="408" y="0"/>
                  </a:lnTo>
                  <a:lnTo>
                    <a:pt x="408" y="226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Text Box 60"/>
            <p:cNvSpPr txBox="1">
              <a:spLocks noChangeArrowheads="1"/>
            </p:cNvSpPr>
            <p:nvPr/>
          </p:nvSpPr>
          <p:spPr bwMode="auto">
            <a:xfrm>
              <a:off x="453" y="3317"/>
              <a:ext cx="370" cy="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grpSp>
          <p:nvGrpSpPr>
            <p:cNvPr id="23580" name="Group 63"/>
            <p:cNvGrpSpPr>
              <a:grpSpLocks/>
            </p:cNvGrpSpPr>
            <p:nvPr/>
          </p:nvGrpSpPr>
          <p:grpSpPr bwMode="auto">
            <a:xfrm>
              <a:off x="2289" y="2999"/>
              <a:ext cx="500" cy="340"/>
              <a:chOff x="2289" y="2999"/>
              <a:chExt cx="500" cy="340"/>
            </a:xfrm>
          </p:grpSpPr>
          <p:sp>
            <p:nvSpPr>
              <p:cNvPr id="23582" name="Oval 36"/>
              <p:cNvSpPr>
                <a:spLocks noChangeArrowheads="1"/>
              </p:cNvSpPr>
              <p:nvPr/>
            </p:nvSpPr>
            <p:spPr bwMode="auto">
              <a:xfrm>
                <a:off x="2289" y="2999"/>
                <a:ext cx="500" cy="340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583" name="Text Box 37"/>
              <p:cNvSpPr txBox="1">
                <a:spLocks noChangeArrowheads="1"/>
              </p:cNvSpPr>
              <p:nvPr/>
            </p:nvSpPr>
            <p:spPr bwMode="auto">
              <a:xfrm>
                <a:off x="2297" y="3090"/>
                <a:ext cx="477" cy="1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/>
                  <a:t>Control</a:t>
                </a:r>
              </a:p>
            </p:txBody>
          </p:sp>
        </p:grpSp>
        <p:sp>
          <p:nvSpPr>
            <p:cNvPr id="23581" name="Freeform 64"/>
            <p:cNvSpPr>
              <a:spLocks/>
            </p:cNvSpPr>
            <p:nvPr/>
          </p:nvSpPr>
          <p:spPr bwMode="auto">
            <a:xfrm>
              <a:off x="1859" y="3294"/>
              <a:ext cx="681" cy="159"/>
            </a:xfrm>
            <a:custGeom>
              <a:avLst/>
              <a:gdLst>
                <a:gd name="T0" fmla="*/ 681 w 681"/>
                <a:gd name="T1" fmla="*/ 45 h 159"/>
                <a:gd name="T2" fmla="*/ 681 w 681"/>
                <a:gd name="T3" fmla="*/ 159 h 159"/>
                <a:gd name="T4" fmla="*/ 0 w 681"/>
                <a:gd name="T5" fmla="*/ 159 h 159"/>
                <a:gd name="T6" fmla="*/ 0 w 681"/>
                <a:gd name="T7" fmla="*/ 0 h 1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59"/>
                <a:gd name="T14" fmla="*/ 681 w 681"/>
                <a:gd name="T15" fmla="*/ 159 h 1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59">
                  <a:moveTo>
                    <a:pt x="681" y="45"/>
                  </a:moveTo>
                  <a:lnTo>
                    <a:pt x="681" y="159"/>
                  </a:lnTo>
                  <a:lnTo>
                    <a:pt x="0" y="159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389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935038" y="5805488"/>
            <a:ext cx="7642225" cy="323850"/>
            <a:chOff x="589" y="3521"/>
            <a:chExt cx="4814" cy="204"/>
          </a:xfrm>
        </p:grpSpPr>
        <p:sp>
          <p:nvSpPr>
            <p:cNvPr id="24662" name="Rectangle 3"/>
            <p:cNvSpPr>
              <a:spLocks noChangeArrowheads="1"/>
            </p:cNvSpPr>
            <p:nvPr/>
          </p:nvSpPr>
          <p:spPr bwMode="auto">
            <a:xfrm>
              <a:off x="589" y="3521"/>
              <a:ext cx="179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2: Diff &lt; 0 =&gt; Do Nothing</a:t>
              </a:r>
            </a:p>
          </p:txBody>
        </p:sp>
        <p:sp>
          <p:nvSpPr>
            <p:cNvPr id="24663" name="Rectangle 4"/>
            <p:cNvSpPr>
              <a:spLocks noChangeArrowheads="1"/>
            </p:cNvSpPr>
            <p:nvPr/>
          </p:nvSpPr>
          <p:spPr bwMode="auto">
            <a:xfrm>
              <a:off x="2381" y="3521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64" name="Rectangle 5"/>
            <p:cNvSpPr>
              <a:spLocks noChangeArrowheads="1"/>
            </p:cNvSpPr>
            <p:nvPr/>
          </p:nvSpPr>
          <p:spPr bwMode="auto">
            <a:xfrm>
              <a:off x="3152" y="3521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65" name="Rectangle 6"/>
            <p:cNvSpPr>
              <a:spLocks noChangeArrowheads="1"/>
            </p:cNvSpPr>
            <p:nvPr/>
          </p:nvSpPr>
          <p:spPr bwMode="auto">
            <a:xfrm>
              <a:off x="4694" y="3521"/>
              <a:ext cx="70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66" name="Rectangle 7"/>
            <p:cNvSpPr>
              <a:spLocks noChangeArrowheads="1"/>
            </p:cNvSpPr>
            <p:nvPr/>
          </p:nvSpPr>
          <p:spPr bwMode="auto">
            <a:xfrm>
              <a:off x="3923" y="3529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</p:grpSp>
      <p:sp>
        <p:nvSpPr>
          <p:cNvPr id="2457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Unsigned Integer Division Example</a:t>
            </a:r>
          </a:p>
        </p:txBody>
      </p:sp>
      <p:sp>
        <p:nvSpPr>
          <p:cNvPr id="24580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89025"/>
            <a:ext cx="8229600" cy="1611313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Example: 1110</a:t>
            </a:r>
            <a:r>
              <a:rPr lang="en-US" altLang="en-US" baseline="-25000" smtClean="0"/>
              <a:t>2</a:t>
            </a:r>
            <a:r>
              <a:rPr lang="en-US" altLang="en-US" smtClean="0"/>
              <a:t> / 0011</a:t>
            </a:r>
            <a:r>
              <a:rPr lang="en-US" altLang="en-US" baseline="-25000" smtClean="0"/>
              <a:t>2</a:t>
            </a:r>
            <a:r>
              <a:rPr lang="en-US" altLang="en-US" smtClean="0"/>
              <a:t> (4-bit dividend &amp; divisor)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Result Quotient = 0100</a:t>
            </a:r>
            <a:r>
              <a:rPr lang="en-US" altLang="en-US" baseline="-25000" smtClean="0"/>
              <a:t>2</a:t>
            </a:r>
            <a:r>
              <a:rPr lang="en-US" altLang="en-US" smtClean="0"/>
              <a:t> and Remainder = 0010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4-bit registers for Remainder and Divisor (4-bit ALU)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935038" y="4508500"/>
            <a:ext cx="7642225" cy="355600"/>
            <a:chOff x="589" y="2500"/>
            <a:chExt cx="4814" cy="224"/>
          </a:xfrm>
        </p:grpSpPr>
        <p:sp>
          <p:nvSpPr>
            <p:cNvPr id="24657" name="Rectangle 11"/>
            <p:cNvSpPr>
              <a:spLocks noChangeArrowheads="1"/>
            </p:cNvSpPr>
            <p:nvPr/>
          </p:nvSpPr>
          <p:spPr bwMode="auto">
            <a:xfrm>
              <a:off x="589" y="2504"/>
              <a:ext cx="179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2: Rem = Diff, set </a:t>
              </a:r>
              <a:r>
                <a:rPr lang="en-US" altLang="en-US" sz="1600" b="1">
                  <a:solidFill>
                    <a:srgbClr val="FF0000"/>
                  </a:solidFill>
                </a:rPr>
                <a:t>lsb</a:t>
              </a:r>
              <a:r>
                <a:rPr lang="en-US" altLang="en-US" sz="1600"/>
                <a:t> of LO</a:t>
              </a:r>
            </a:p>
          </p:txBody>
        </p:sp>
        <p:sp>
          <p:nvSpPr>
            <p:cNvPr id="24658" name="Rectangle 12"/>
            <p:cNvSpPr>
              <a:spLocks noChangeArrowheads="1"/>
            </p:cNvSpPr>
            <p:nvPr/>
          </p:nvSpPr>
          <p:spPr bwMode="auto">
            <a:xfrm>
              <a:off x="3152" y="2504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1 0 0</a:t>
              </a:r>
              <a:r>
                <a:rPr lang="en-US" altLang="en-US" sz="1600">
                  <a:solidFill>
                    <a:srgbClr val="FF0000"/>
                  </a:solidFill>
                </a:rPr>
                <a:t> 1</a:t>
              </a:r>
            </a:p>
          </p:txBody>
        </p:sp>
        <p:sp>
          <p:nvSpPr>
            <p:cNvPr id="24659" name="Rectangle 13"/>
            <p:cNvSpPr>
              <a:spLocks noChangeArrowheads="1"/>
            </p:cNvSpPr>
            <p:nvPr/>
          </p:nvSpPr>
          <p:spPr bwMode="auto">
            <a:xfrm>
              <a:off x="2381" y="2500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>
                  <a:solidFill>
                    <a:srgbClr val="FF0000"/>
                  </a:solidFill>
                </a:rPr>
                <a:t>0 0 0 0</a:t>
              </a:r>
            </a:p>
          </p:txBody>
        </p:sp>
        <p:sp>
          <p:nvSpPr>
            <p:cNvPr id="24660" name="Rectangle 14"/>
            <p:cNvSpPr>
              <a:spLocks noChangeArrowheads="1"/>
            </p:cNvSpPr>
            <p:nvPr/>
          </p:nvSpPr>
          <p:spPr bwMode="auto">
            <a:xfrm>
              <a:off x="4694" y="2504"/>
              <a:ext cx="709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  <p:sp>
          <p:nvSpPr>
            <p:cNvPr id="24661" name="Rectangle 15"/>
            <p:cNvSpPr>
              <a:spLocks noChangeArrowheads="1"/>
            </p:cNvSpPr>
            <p:nvPr/>
          </p:nvSpPr>
          <p:spPr bwMode="auto">
            <a:xfrm>
              <a:off x="3923" y="2512"/>
              <a:ext cx="77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35038" y="3860800"/>
            <a:ext cx="7642225" cy="323850"/>
            <a:chOff x="589" y="2092"/>
            <a:chExt cx="4814" cy="204"/>
          </a:xfrm>
        </p:grpSpPr>
        <p:sp>
          <p:nvSpPr>
            <p:cNvPr id="24652" name="Rectangle 17"/>
            <p:cNvSpPr>
              <a:spLocks noChangeArrowheads="1"/>
            </p:cNvSpPr>
            <p:nvPr/>
          </p:nvSpPr>
          <p:spPr bwMode="auto">
            <a:xfrm>
              <a:off x="2381" y="2092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53" name="Rectangle 18"/>
            <p:cNvSpPr>
              <a:spLocks noChangeArrowheads="1"/>
            </p:cNvSpPr>
            <p:nvPr/>
          </p:nvSpPr>
          <p:spPr bwMode="auto">
            <a:xfrm>
              <a:off x="3152" y="2092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54" name="Rectangle 19"/>
            <p:cNvSpPr>
              <a:spLocks noChangeArrowheads="1"/>
            </p:cNvSpPr>
            <p:nvPr/>
          </p:nvSpPr>
          <p:spPr bwMode="auto">
            <a:xfrm>
              <a:off x="589" y="2092"/>
              <a:ext cx="179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2: Diff &lt; 0 =&gt; Do Nothing</a:t>
              </a:r>
            </a:p>
          </p:txBody>
        </p:sp>
        <p:sp>
          <p:nvSpPr>
            <p:cNvPr id="24655" name="Rectangle 20"/>
            <p:cNvSpPr>
              <a:spLocks noChangeArrowheads="1"/>
            </p:cNvSpPr>
            <p:nvPr/>
          </p:nvSpPr>
          <p:spPr bwMode="auto">
            <a:xfrm>
              <a:off x="4694" y="2092"/>
              <a:ext cx="70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56" name="Rectangle 21"/>
            <p:cNvSpPr>
              <a:spLocks noChangeArrowheads="1"/>
            </p:cNvSpPr>
            <p:nvPr/>
          </p:nvSpPr>
          <p:spPr bwMode="auto">
            <a:xfrm>
              <a:off x="3923" y="2100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935038" y="5157788"/>
            <a:ext cx="7642225" cy="323850"/>
            <a:chOff x="589" y="3113"/>
            <a:chExt cx="4814" cy="204"/>
          </a:xfrm>
        </p:grpSpPr>
        <p:sp>
          <p:nvSpPr>
            <p:cNvPr id="24647" name="Rectangle 41"/>
            <p:cNvSpPr>
              <a:spLocks noChangeArrowheads="1"/>
            </p:cNvSpPr>
            <p:nvPr/>
          </p:nvSpPr>
          <p:spPr bwMode="auto">
            <a:xfrm>
              <a:off x="2381" y="3113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48" name="Rectangle 42"/>
            <p:cNvSpPr>
              <a:spLocks noChangeArrowheads="1"/>
            </p:cNvSpPr>
            <p:nvPr/>
          </p:nvSpPr>
          <p:spPr bwMode="auto">
            <a:xfrm>
              <a:off x="3152" y="3113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49" name="Rectangle 43"/>
            <p:cNvSpPr>
              <a:spLocks noChangeArrowheads="1"/>
            </p:cNvSpPr>
            <p:nvPr/>
          </p:nvSpPr>
          <p:spPr bwMode="auto">
            <a:xfrm>
              <a:off x="589" y="3113"/>
              <a:ext cx="1792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r>
                <a:rPr lang="en-US" altLang="en-US" sz="1600"/>
                <a:t>2: Diff &lt; 0 =&gt; Do Nothing</a:t>
              </a:r>
            </a:p>
          </p:txBody>
        </p:sp>
        <p:sp>
          <p:nvSpPr>
            <p:cNvPr id="24650" name="Rectangle 44"/>
            <p:cNvSpPr>
              <a:spLocks noChangeArrowheads="1"/>
            </p:cNvSpPr>
            <p:nvPr/>
          </p:nvSpPr>
          <p:spPr bwMode="auto">
            <a:xfrm>
              <a:off x="4694" y="3113"/>
              <a:ext cx="709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  <p:sp>
          <p:nvSpPr>
            <p:cNvPr id="24651" name="Rectangle 45"/>
            <p:cNvSpPr>
              <a:spLocks noChangeArrowheads="1"/>
            </p:cNvSpPr>
            <p:nvPr/>
          </p:nvSpPr>
          <p:spPr bwMode="auto">
            <a:xfrm>
              <a:off x="3923" y="3121"/>
              <a:ext cx="771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40000"/>
                </a:spcBef>
                <a:buFont typeface="Wingdings" panose="05000000000000000000" pitchFamily="2" charset="2"/>
                <a:buNone/>
              </a:pPr>
              <a:endParaRPr lang="en-US" altLang="en-US" sz="1600">
                <a:solidFill>
                  <a:srgbClr val="FF0000"/>
                </a:solidFill>
              </a:endParaRPr>
            </a:p>
          </p:txBody>
        </p:sp>
      </p:grpSp>
      <p:sp>
        <p:nvSpPr>
          <p:cNvPr id="24584" name="Rectangle 59"/>
          <p:cNvSpPr>
            <a:spLocks noChangeArrowheads="1"/>
          </p:cNvSpPr>
          <p:nvPr/>
        </p:nvSpPr>
        <p:spPr bwMode="auto">
          <a:xfrm>
            <a:off x="498475" y="4227513"/>
            <a:ext cx="45243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24585" name="Rectangle 60"/>
          <p:cNvSpPr>
            <a:spLocks noChangeArrowheads="1"/>
          </p:cNvSpPr>
          <p:nvPr/>
        </p:nvSpPr>
        <p:spPr bwMode="auto">
          <a:xfrm>
            <a:off x="3773488" y="3217863"/>
            <a:ext cx="1230312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0 0 0 0</a:t>
            </a:r>
          </a:p>
        </p:txBody>
      </p:sp>
      <p:sp>
        <p:nvSpPr>
          <p:cNvPr id="24586" name="Rectangle 61"/>
          <p:cNvSpPr>
            <a:spLocks noChangeArrowheads="1"/>
          </p:cNvSpPr>
          <p:nvPr/>
        </p:nvSpPr>
        <p:spPr bwMode="auto">
          <a:xfrm>
            <a:off x="7451725" y="3217863"/>
            <a:ext cx="1125538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24587" name="Rectangle 62"/>
          <p:cNvSpPr>
            <a:spLocks noChangeArrowheads="1"/>
          </p:cNvSpPr>
          <p:nvPr/>
        </p:nvSpPr>
        <p:spPr bwMode="auto">
          <a:xfrm>
            <a:off x="5003800" y="3217863"/>
            <a:ext cx="12239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1 1 1 0</a:t>
            </a:r>
          </a:p>
        </p:txBody>
      </p:sp>
      <p:sp>
        <p:nvSpPr>
          <p:cNvPr id="24588" name="Rectangle 63"/>
          <p:cNvSpPr>
            <a:spLocks noChangeArrowheads="1"/>
          </p:cNvSpPr>
          <p:nvPr/>
        </p:nvSpPr>
        <p:spPr bwMode="auto">
          <a:xfrm>
            <a:off x="950913" y="3217863"/>
            <a:ext cx="282892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Initialize</a:t>
            </a:r>
          </a:p>
        </p:txBody>
      </p:sp>
      <p:sp>
        <p:nvSpPr>
          <p:cNvPr id="24589" name="Rectangle 64"/>
          <p:cNvSpPr>
            <a:spLocks noChangeArrowheads="1"/>
          </p:cNvSpPr>
          <p:nvPr/>
        </p:nvSpPr>
        <p:spPr bwMode="auto">
          <a:xfrm>
            <a:off x="498475" y="3217863"/>
            <a:ext cx="45243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24590" name="Rectangle 65"/>
          <p:cNvSpPr>
            <a:spLocks noChangeArrowheads="1"/>
          </p:cNvSpPr>
          <p:nvPr/>
        </p:nvSpPr>
        <p:spPr bwMode="auto">
          <a:xfrm>
            <a:off x="498475" y="3536950"/>
            <a:ext cx="4524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24591" name="Rectangle 66"/>
          <p:cNvSpPr>
            <a:spLocks noChangeArrowheads="1"/>
          </p:cNvSpPr>
          <p:nvPr/>
        </p:nvSpPr>
        <p:spPr bwMode="auto">
          <a:xfrm>
            <a:off x="498475" y="4832350"/>
            <a:ext cx="4524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24592" name="Rectangle 67"/>
          <p:cNvSpPr>
            <a:spLocks noChangeArrowheads="1"/>
          </p:cNvSpPr>
          <p:nvPr/>
        </p:nvSpPr>
        <p:spPr bwMode="auto">
          <a:xfrm>
            <a:off x="498475" y="5481638"/>
            <a:ext cx="45243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24593" name="Rectangle 68"/>
          <p:cNvSpPr>
            <a:spLocks noChangeArrowheads="1"/>
          </p:cNvSpPr>
          <p:nvPr/>
        </p:nvSpPr>
        <p:spPr bwMode="auto">
          <a:xfrm>
            <a:off x="3773488" y="2852738"/>
            <a:ext cx="123031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HI</a:t>
            </a:r>
          </a:p>
        </p:txBody>
      </p:sp>
      <p:sp>
        <p:nvSpPr>
          <p:cNvPr id="24594" name="Rectangle 69"/>
          <p:cNvSpPr>
            <a:spLocks noChangeArrowheads="1"/>
          </p:cNvSpPr>
          <p:nvPr/>
        </p:nvSpPr>
        <p:spPr bwMode="auto">
          <a:xfrm>
            <a:off x="7451725" y="2852738"/>
            <a:ext cx="11255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Difference</a:t>
            </a:r>
          </a:p>
        </p:txBody>
      </p:sp>
      <p:sp>
        <p:nvSpPr>
          <p:cNvPr id="24595" name="Rectangle 70"/>
          <p:cNvSpPr>
            <a:spLocks noChangeArrowheads="1"/>
          </p:cNvSpPr>
          <p:nvPr/>
        </p:nvSpPr>
        <p:spPr bwMode="auto">
          <a:xfrm>
            <a:off x="5003800" y="2852738"/>
            <a:ext cx="12239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LO</a:t>
            </a:r>
          </a:p>
        </p:txBody>
      </p:sp>
      <p:sp>
        <p:nvSpPr>
          <p:cNvPr id="24596" name="Rectangle 71"/>
          <p:cNvSpPr>
            <a:spLocks noChangeArrowheads="1"/>
          </p:cNvSpPr>
          <p:nvPr/>
        </p:nvSpPr>
        <p:spPr bwMode="auto">
          <a:xfrm>
            <a:off x="498475" y="2852738"/>
            <a:ext cx="3887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Iteration</a:t>
            </a:r>
          </a:p>
        </p:txBody>
      </p:sp>
      <p:sp>
        <p:nvSpPr>
          <p:cNvPr id="24597" name="Line 72"/>
          <p:cNvSpPr>
            <a:spLocks noChangeShapeType="1"/>
          </p:cNvSpPr>
          <p:nvPr/>
        </p:nvSpPr>
        <p:spPr bwMode="auto">
          <a:xfrm>
            <a:off x="498475" y="321786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8" name="Line 73"/>
          <p:cNvSpPr>
            <a:spLocks noChangeShapeType="1"/>
          </p:cNvSpPr>
          <p:nvPr/>
        </p:nvSpPr>
        <p:spPr bwMode="auto">
          <a:xfrm>
            <a:off x="498475" y="3536950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99" name="Line 75"/>
          <p:cNvSpPr>
            <a:spLocks noChangeShapeType="1"/>
          </p:cNvSpPr>
          <p:nvPr/>
        </p:nvSpPr>
        <p:spPr bwMode="auto">
          <a:xfrm>
            <a:off x="6227763" y="2852738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0" name="Line 76"/>
          <p:cNvSpPr>
            <a:spLocks noChangeShapeType="1"/>
          </p:cNvSpPr>
          <p:nvPr/>
        </p:nvSpPr>
        <p:spPr bwMode="auto">
          <a:xfrm>
            <a:off x="498475" y="4184650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1" name="Line 78"/>
          <p:cNvSpPr>
            <a:spLocks noChangeShapeType="1"/>
          </p:cNvSpPr>
          <p:nvPr/>
        </p:nvSpPr>
        <p:spPr bwMode="auto">
          <a:xfrm>
            <a:off x="935038" y="3860800"/>
            <a:ext cx="7642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2" name="Line 79"/>
          <p:cNvSpPr>
            <a:spLocks noChangeShapeType="1"/>
          </p:cNvSpPr>
          <p:nvPr/>
        </p:nvSpPr>
        <p:spPr bwMode="auto">
          <a:xfrm>
            <a:off x="498475" y="4832350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3" name="Line 80"/>
          <p:cNvSpPr>
            <a:spLocks noChangeShapeType="1"/>
          </p:cNvSpPr>
          <p:nvPr/>
        </p:nvSpPr>
        <p:spPr bwMode="auto">
          <a:xfrm>
            <a:off x="935038" y="4508500"/>
            <a:ext cx="7642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4" name="Line 81"/>
          <p:cNvSpPr>
            <a:spLocks noChangeShapeType="1"/>
          </p:cNvSpPr>
          <p:nvPr/>
        </p:nvSpPr>
        <p:spPr bwMode="auto">
          <a:xfrm>
            <a:off x="498475" y="548163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5" name="Rectangle 83"/>
          <p:cNvSpPr>
            <a:spLocks noChangeArrowheads="1"/>
          </p:cNvSpPr>
          <p:nvPr/>
        </p:nvSpPr>
        <p:spPr bwMode="auto">
          <a:xfrm>
            <a:off x="6232525" y="3230563"/>
            <a:ext cx="12192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 sz="1600"/>
              <a:t>0 0 1 1</a:t>
            </a:r>
          </a:p>
        </p:txBody>
      </p:sp>
      <p:sp>
        <p:nvSpPr>
          <p:cNvPr id="24606" name="Rectangle 84"/>
          <p:cNvSpPr>
            <a:spLocks noChangeArrowheads="1"/>
          </p:cNvSpPr>
          <p:nvPr/>
        </p:nvSpPr>
        <p:spPr bwMode="auto">
          <a:xfrm>
            <a:off x="6227763" y="2865438"/>
            <a:ext cx="1223962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en-US"/>
              <a:t>Divisor</a:t>
            </a:r>
          </a:p>
        </p:txBody>
      </p:sp>
      <p:sp>
        <p:nvSpPr>
          <p:cNvPr id="24607" name="Line 74"/>
          <p:cNvSpPr>
            <a:spLocks noChangeShapeType="1"/>
          </p:cNvSpPr>
          <p:nvPr/>
        </p:nvSpPr>
        <p:spPr bwMode="auto">
          <a:xfrm>
            <a:off x="3779838" y="2852738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8" name="Line 77"/>
          <p:cNvSpPr>
            <a:spLocks noChangeShapeType="1"/>
          </p:cNvSpPr>
          <p:nvPr/>
        </p:nvSpPr>
        <p:spPr bwMode="auto">
          <a:xfrm>
            <a:off x="935038" y="3213100"/>
            <a:ext cx="0" cy="2916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09" name="Line 82"/>
          <p:cNvSpPr>
            <a:spLocks noChangeShapeType="1"/>
          </p:cNvSpPr>
          <p:nvPr/>
        </p:nvSpPr>
        <p:spPr bwMode="auto">
          <a:xfrm>
            <a:off x="5003800" y="2852738"/>
            <a:ext cx="0" cy="3276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10" name="Line 85"/>
          <p:cNvSpPr>
            <a:spLocks noChangeShapeType="1"/>
          </p:cNvSpPr>
          <p:nvPr/>
        </p:nvSpPr>
        <p:spPr bwMode="auto">
          <a:xfrm>
            <a:off x="7451725" y="2863850"/>
            <a:ext cx="0" cy="3265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11" name="Line 86"/>
          <p:cNvSpPr>
            <a:spLocks noChangeShapeType="1"/>
          </p:cNvSpPr>
          <p:nvPr/>
        </p:nvSpPr>
        <p:spPr bwMode="auto">
          <a:xfrm>
            <a:off x="6227763" y="2863850"/>
            <a:ext cx="0" cy="3265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12" name="Line 88"/>
          <p:cNvSpPr>
            <a:spLocks noChangeShapeType="1"/>
          </p:cNvSpPr>
          <p:nvPr/>
        </p:nvSpPr>
        <p:spPr bwMode="auto">
          <a:xfrm>
            <a:off x="935038" y="5157788"/>
            <a:ext cx="7642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13" name="Line 89"/>
          <p:cNvSpPr>
            <a:spLocks noChangeShapeType="1"/>
          </p:cNvSpPr>
          <p:nvPr/>
        </p:nvSpPr>
        <p:spPr bwMode="auto">
          <a:xfrm>
            <a:off x="935038" y="5805488"/>
            <a:ext cx="7642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614" name="Rectangle 90"/>
          <p:cNvSpPr>
            <a:spLocks noChangeArrowheads="1"/>
          </p:cNvSpPr>
          <p:nvPr/>
        </p:nvSpPr>
        <p:spPr bwMode="auto">
          <a:xfrm>
            <a:off x="503238" y="2852738"/>
            <a:ext cx="8064500" cy="3276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935038" y="3536950"/>
            <a:ext cx="7642225" cy="323850"/>
            <a:chOff x="589" y="2228"/>
            <a:chExt cx="4814" cy="204"/>
          </a:xfrm>
        </p:grpSpPr>
        <p:grpSp>
          <p:nvGrpSpPr>
            <p:cNvPr id="24640" name="Group 28"/>
            <p:cNvGrpSpPr>
              <a:grpSpLocks/>
            </p:cNvGrpSpPr>
            <p:nvPr/>
          </p:nvGrpSpPr>
          <p:grpSpPr bwMode="auto">
            <a:xfrm>
              <a:off x="589" y="2228"/>
              <a:ext cx="4814" cy="204"/>
              <a:chOff x="589" y="1888"/>
              <a:chExt cx="4814" cy="204"/>
            </a:xfrm>
          </p:grpSpPr>
          <p:sp>
            <p:nvSpPr>
              <p:cNvPr id="24642" name="Rectangle 29"/>
              <p:cNvSpPr>
                <a:spLocks noChangeArrowheads="1"/>
              </p:cNvSpPr>
              <p:nvPr/>
            </p:nvSpPr>
            <p:spPr bwMode="auto">
              <a:xfrm>
                <a:off x="4694" y="1888"/>
                <a:ext cx="70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1 1 1 0</a:t>
                </a:r>
              </a:p>
            </p:txBody>
          </p:sp>
          <p:sp>
            <p:nvSpPr>
              <p:cNvPr id="24643" name="Rectangle 30"/>
              <p:cNvSpPr>
                <a:spLocks noChangeArrowheads="1"/>
              </p:cNvSpPr>
              <p:nvPr/>
            </p:nvSpPr>
            <p:spPr bwMode="auto">
              <a:xfrm>
                <a:off x="589" y="1888"/>
                <a:ext cx="1792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Ins="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1: Shift Left, Diff = HI - Divisor</a:t>
                </a:r>
                <a:endParaRPr lang="en-US" altLang="en-US" sz="1600">
                  <a:solidFill>
                    <a:srgbClr val="FF0000"/>
                  </a:solidFill>
                </a:endParaRPr>
              </a:p>
            </p:txBody>
          </p:sp>
          <p:sp>
            <p:nvSpPr>
              <p:cNvPr id="24644" name="Rectangle 31"/>
              <p:cNvSpPr>
                <a:spLocks noChangeArrowheads="1"/>
              </p:cNvSpPr>
              <p:nvPr/>
            </p:nvSpPr>
            <p:spPr bwMode="auto">
              <a:xfrm>
                <a:off x="2377" y="1888"/>
                <a:ext cx="77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0 0 0 1</a:t>
                </a:r>
              </a:p>
            </p:txBody>
          </p:sp>
          <p:sp>
            <p:nvSpPr>
              <p:cNvPr id="24645" name="Rectangle 32"/>
              <p:cNvSpPr>
                <a:spLocks noChangeArrowheads="1"/>
              </p:cNvSpPr>
              <p:nvPr/>
            </p:nvSpPr>
            <p:spPr bwMode="auto">
              <a:xfrm>
                <a:off x="3155" y="1888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1 1 0 0</a:t>
                </a:r>
              </a:p>
            </p:txBody>
          </p:sp>
          <p:sp>
            <p:nvSpPr>
              <p:cNvPr id="24646" name="Rectangle 33"/>
              <p:cNvSpPr>
                <a:spLocks noChangeArrowheads="1"/>
              </p:cNvSpPr>
              <p:nvPr/>
            </p:nvSpPr>
            <p:spPr bwMode="auto">
              <a:xfrm>
                <a:off x="3926" y="1896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0 0 1 1</a:t>
                </a:r>
              </a:p>
            </p:txBody>
          </p:sp>
        </p:grpSp>
        <p:sp>
          <p:nvSpPr>
            <p:cNvPr id="24641" name="Line 93"/>
            <p:cNvSpPr>
              <a:spLocks noChangeShapeType="1"/>
            </p:cNvSpPr>
            <p:nvPr/>
          </p:nvSpPr>
          <p:spPr bwMode="auto">
            <a:xfrm flipH="1">
              <a:off x="3061" y="2319"/>
              <a:ext cx="15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98"/>
          <p:cNvGrpSpPr>
            <a:grpSpLocks/>
          </p:cNvGrpSpPr>
          <p:nvPr/>
        </p:nvGrpSpPr>
        <p:grpSpPr bwMode="auto">
          <a:xfrm>
            <a:off x="935038" y="4184650"/>
            <a:ext cx="7642225" cy="336550"/>
            <a:chOff x="589" y="2636"/>
            <a:chExt cx="4814" cy="212"/>
          </a:xfrm>
        </p:grpSpPr>
        <p:grpSp>
          <p:nvGrpSpPr>
            <p:cNvPr id="24633" name="Group 22"/>
            <p:cNvGrpSpPr>
              <a:grpSpLocks/>
            </p:cNvGrpSpPr>
            <p:nvPr/>
          </p:nvGrpSpPr>
          <p:grpSpPr bwMode="auto">
            <a:xfrm>
              <a:off x="589" y="2636"/>
              <a:ext cx="4814" cy="212"/>
              <a:chOff x="589" y="2296"/>
              <a:chExt cx="4814" cy="212"/>
            </a:xfrm>
          </p:grpSpPr>
          <p:sp>
            <p:nvSpPr>
              <p:cNvPr id="24635" name="Rectangle 23"/>
              <p:cNvSpPr>
                <a:spLocks noChangeArrowheads="1"/>
              </p:cNvSpPr>
              <p:nvPr/>
            </p:nvSpPr>
            <p:spPr bwMode="auto">
              <a:xfrm>
                <a:off x="4694" y="2296"/>
                <a:ext cx="709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0 0 0 0</a:t>
                </a:r>
              </a:p>
            </p:txBody>
          </p:sp>
          <p:sp>
            <p:nvSpPr>
              <p:cNvPr id="24636" name="Rectangle 24"/>
              <p:cNvSpPr>
                <a:spLocks noChangeArrowheads="1"/>
              </p:cNvSpPr>
              <p:nvPr/>
            </p:nvSpPr>
            <p:spPr bwMode="auto">
              <a:xfrm>
                <a:off x="589" y="2296"/>
                <a:ext cx="181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1: Shift Left, Diff = HI - Divisor</a:t>
                </a:r>
              </a:p>
            </p:txBody>
          </p:sp>
          <p:sp>
            <p:nvSpPr>
              <p:cNvPr id="24637" name="Rectangle 25"/>
              <p:cNvSpPr>
                <a:spLocks noChangeArrowheads="1"/>
              </p:cNvSpPr>
              <p:nvPr/>
            </p:nvSpPr>
            <p:spPr bwMode="auto">
              <a:xfrm>
                <a:off x="2377" y="2296"/>
                <a:ext cx="775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0 0 1 1</a:t>
                </a:r>
              </a:p>
            </p:txBody>
          </p:sp>
          <p:sp>
            <p:nvSpPr>
              <p:cNvPr id="24638" name="Rectangle 26"/>
              <p:cNvSpPr>
                <a:spLocks noChangeArrowheads="1"/>
              </p:cNvSpPr>
              <p:nvPr/>
            </p:nvSpPr>
            <p:spPr bwMode="auto">
              <a:xfrm>
                <a:off x="3155" y="2296"/>
                <a:ext cx="76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1 0 0 0</a:t>
                </a:r>
              </a:p>
            </p:txBody>
          </p:sp>
          <p:sp>
            <p:nvSpPr>
              <p:cNvPr id="24639" name="Rectangle 27"/>
              <p:cNvSpPr>
                <a:spLocks noChangeArrowheads="1"/>
              </p:cNvSpPr>
              <p:nvPr/>
            </p:nvSpPr>
            <p:spPr bwMode="auto">
              <a:xfrm>
                <a:off x="3926" y="2304"/>
                <a:ext cx="768" cy="2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0 0 1 1</a:t>
                </a:r>
                <a:endParaRPr lang="en-US" altLang="en-US" sz="16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4634" name="Line 94"/>
            <p:cNvSpPr>
              <a:spLocks noChangeShapeType="1"/>
            </p:cNvSpPr>
            <p:nvPr/>
          </p:nvSpPr>
          <p:spPr bwMode="auto">
            <a:xfrm flipH="1">
              <a:off x="3061" y="2727"/>
              <a:ext cx="15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935038" y="4832350"/>
            <a:ext cx="7642225" cy="323850"/>
            <a:chOff x="589" y="3044"/>
            <a:chExt cx="4814" cy="204"/>
          </a:xfrm>
        </p:grpSpPr>
        <p:grpSp>
          <p:nvGrpSpPr>
            <p:cNvPr id="24626" name="Group 46"/>
            <p:cNvGrpSpPr>
              <a:grpSpLocks/>
            </p:cNvGrpSpPr>
            <p:nvPr/>
          </p:nvGrpSpPr>
          <p:grpSpPr bwMode="auto">
            <a:xfrm>
              <a:off x="589" y="3044"/>
              <a:ext cx="4814" cy="204"/>
              <a:chOff x="589" y="2908"/>
              <a:chExt cx="4814" cy="204"/>
            </a:xfrm>
          </p:grpSpPr>
          <p:sp>
            <p:nvSpPr>
              <p:cNvPr id="24628" name="Rectangle 47"/>
              <p:cNvSpPr>
                <a:spLocks noChangeArrowheads="1"/>
              </p:cNvSpPr>
              <p:nvPr/>
            </p:nvSpPr>
            <p:spPr bwMode="auto">
              <a:xfrm>
                <a:off x="4694" y="2908"/>
                <a:ext cx="70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1 1 1 0</a:t>
                </a:r>
              </a:p>
            </p:txBody>
          </p:sp>
          <p:sp>
            <p:nvSpPr>
              <p:cNvPr id="24629" name="Rectangle 48"/>
              <p:cNvSpPr>
                <a:spLocks noChangeArrowheads="1"/>
              </p:cNvSpPr>
              <p:nvPr/>
            </p:nvSpPr>
            <p:spPr bwMode="auto">
              <a:xfrm>
                <a:off x="589" y="2908"/>
                <a:ext cx="183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1: Shift Left, Diff = HI - Divisor</a:t>
                </a:r>
              </a:p>
            </p:txBody>
          </p:sp>
          <p:sp>
            <p:nvSpPr>
              <p:cNvPr id="24630" name="Rectangle 49"/>
              <p:cNvSpPr>
                <a:spLocks noChangeArrowheads="1"/>
              </p:cNvSpPr>
              <p:nvPr/>
            </p:nvSpPr>
            <p:spPr bwMode="auto">
              <a:xfrm>
                <a:off x="2377" y="2908"/>
                <a:ext cx="77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0 0 0 1</a:t>
                </a:r>
              </a:p>
            </p:txBody>
          </p:sp>
          <p:sp>
            <p:nvSpPr>
              <p:cNvPr id="24631" name="Rectangle 50"/>
              <p:cNvSpPr>
                <a:spLocks noChangeArrowheads="1"/>
              </p:cNvSpPr>
              <p:nvPr/>
            </p:nvSpPr>
            <p:spPr bwMode="auto">
              <a:xfrm>
                <a:off x="3155" y="2908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0 0 1 0</a:t>
                </a:r>
              </a:p>
            </p:txBody>
          </p:sp>
          <p:sp>
            <p:nvSpPr>
              <p:cNvPr id="24632" name="Rectangle 51"/>
              <p:cNvSpPr>
                <a:spLocks noChangeArrowheads="1"/>
              </p:cNvSpPr>
              <p:nvPr/>
            </p:nvSpPr>
            <p:spPr bwMode="auto">
              <a:xfrm>
                <a:off x="3926" y="2916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0 0 1 1</a:t>
                </a:r>
                <a:endParaRPr lang="en-US" altLang="en-US" sz="16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4627" name="Line 95"/>
            <p:cNvSpPr>
              <a:spLocks noChangeShapeType="1"/>
            </p:cNvSpPr>
            <p:nvPr/>
          </p:nvSpPr>
          <p:spPr bwMode="auto">
            <a:xfrm flipH="1">
              <a:off x="3061" y="3135"/>
              <a:ext cx="15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100"/>
          <p:cNvGrpSpPr>
            <a:grpSpLocks/>
          </p:cNvGrpSpPr>
          <p:nvPr/>
        </p:nvGrpSpPr>
        <p:grpSpPr bwMode="auto">
          <a:xfrm>
            <a:off x="935038" y="5480050"/>
            <a:ext cx="7642225" cy="323850"/>
            <a:chOff x="589" y="3452"/>
            <a:chExt cx="4814" cy="204"/>
          </a:xfrm>
        </p:grpSpPr>
        <p:grpSp>
          <p:nvGrpSpPr>
            <p:cNvPr id="24619" name="Group 52"/>
            <p:cNvGrpSpPr>
              <a:grpSpLocks/>
            </p:cNvGrpSpPr>
            <p:nvPr/>
          </p:nvGrpSpPr>
          <p:grpSpPr bwMode="auto">
            <a:xfrm>
              <a:off x="589" y="3452"/>
              <a:ext cx="4814" cy="204"/>
              <a:chOff x="589" y="3316"/>
              <a:chExt cx="4814" cy="204"/>
            </a:xfrm>
          </p:grpSpPr>
          <p:sp>
            <p:nvSpPr>
              <p:cNvPr id="24621" name="Rectangle 53"/>
              <p:cNvSpPr>
                <a:spLocks noChangeArrowheads="1"/>
              </p:cNvSpPr>
              <p:nvPr/>
            </p:nvSpPr>
            <p:spPr bwMode="auto">
              <a:xfrm>
                <a:off x="4694" y="3316"/>
                <a:ext cx="709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000" tIns="46800" rIns="90000" bIns="46800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FF0000"/>
                    </a:solidFill>
                  </a:rPr>
                  <a:t>1 1 1 1</a:t>
                </a:r>
              </a:p>
            </p:txBody>
          </p:sp>
          <p:sp>
            <p:nvSpPr>
              <p:cNvPr id="24622" name="Rectangle 54"/>
              <p:cNvSpPr>
                <a:spLocks noChangeArrowheads="1"/>
              </p:cNvSpPr>
              <p:nvPr/>
            </p:nvSpPr>
            <p:spPr bwMode="auto">
              <a:xfrm>
                <a:off x="589" y="3316"/>
                <a:ext cx="1837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1: Shift Left, Diff = HI - Divisor</a:t>
                </a:r>
              </a:p>
            </p:txBody>
          </p:sp>
          <p:sp>
            <p:nvSpPr>
              <p:cNvPr id="24623" name="Rectangle 55"/>
              <p:cNvSpPr>
                <a:spLocks noChangeArrowheads="1"/>
              </p:cNvSpPr>
              <p:nvPr/>
            </p:nvSpPr>
            <p:spPr bwMode="auto">
              <a:xfrm>
                <a:off x="2377" y="3316"/>
                <a:ext cx="775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0 0 1 0</a:t>
                </a:r>
              </a:p>
            </p:txBody>
          </p:sp>
          <p:sp>
            <p:nvSpPr>
              <p:cNvPr id="24624" name="Rectangle 56"/>
              <p:cNvSpPr>
                <a:spLocks noChangeArrowheads="1"/>
              </p:cNvSpPr>
              <p:nvPr/>
            </p:nvSpPr>
            <p:spPr bwMode="auto">
              <a:xfrm>
                <a:off x="3155" y="3316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0 1 0 0</a:t>
                </a:r>
              </a:p>
            </p:txBody>
          </p:sp>
          <p:sp>
            <p:nvSpPr>
              <p:cNvPr id="24625" name="Rectangle 57"/>
              <p:cNvSpPr>
                <a:spLocks noChangeArrowheads="1"/>
              </p:cNvSpPr>
              <p:nvPr/>
            </p:nvSpPr>
            <p:spPr bwMode="auto">
              <a:xfrm>
                <a:off x="3926" y="3324"/>
                <a:ext cx="768" cy="1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40000"/>
                  </a:spcBef>
                  <a:buFont typeface="Wingdings" panose="05000000000000000000" pitchFamily="2" charset="2"/>
                  <a:buNone/>
                </a:pPr>
                <a:r>
                  <a:rPr lang="en-US" altLang="en-US" sz="1600"/>
                  <a:t>0 0 1 1</a:t>
                </a:r>
                <a:endParaRPr lang="en-US" altLang="en-US" sz="160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24620" name="Line 96"/>
            <p:cNvSpPr>
              <a:spLocks noChangeShapeType="1"/>
            </p:cNvSpPr>
            <p:nvPr/>
          </p:nvSpPr>
          <p:spPr bwMode="auto">
            <a:xfrm flipH="1">
              <a:off x="3061" y="3543"/>
              <a:ext cx="159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72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Signed Integer Division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0" rIns="0"/>
          <a:lstStyle/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Simplest way is to remember the signs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Convert the dividend and divisor to positive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Obtain the 2's complement if they are negative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Do the unsigned division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Compute the signs of the quotient and remainder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Quotient sign = Dividend sign XOR Divisor sign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Remainder sign = Dividend sign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smtClean="0"/>
              <a:t>Negate the quotient and remainder if their sign is negative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smtClean="0"/>
              <a:t>Obtain the 2's complement to convert them to negative</a:t>
            </a:r>
          </a:p>
        </p:txBody>
      </p:sp>
    </p:spTree>
    <p:extLst>
      <p:ext uri="{BB962C8B-B14F-4D97-AF65-F5344CB8AC3E}">
        <p14:creationId xmlns:p14="http://schemas.microsoft.com/office/powerpoint/2010/main" val="352225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Signed Integer Division Examples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</a:rPr>
              <a:t>Positive</a:t>
            </a:r>
            <a:r>
              <a:rPr lang="en-US" altLang="en-US" smtClean="0"/>
              <a:t> Dividend and </a:t>
            </a:r>
            <a:r>
              <a:rPr lang="en-US" altLang="en-US" b="1" smtClean="0">
                <a:solidFill>
                  <a:srgbClr val="FF0000"/>
                </a:solidFill>
              </a:rPr>
              <a:t>Positive</a:t>
            </a:r>
            <a:r>
              <a:rPr lang="en-US" altLang="en-US" smtClean="0"/>
              <a:t> Divisor</a:t>
            </a:r>
          </a:p>
          <a:p>
            <a:pPr marL="842963" lvl="1" indent="-381000" eaLnBrk="1" hangingPunct="1">
              <a:spcBef>
                <a:spcPct val="50000"/>
              </a:spcBef>
            </a:pPr>
            <a:r>
              <a:rPr lang="en-US" altLang="en-US" smtClean="0"/>
              <a:t>Example: +17 / +3	Quotient = +5	Remainder = +2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</a:rPr>
              <a:t>Positive</a:t>
            </a:r>
            <a:r>
              <a:rPr lang="en-US" altLang="en-US" smtClean="0"/>
              <a:t> Dividend and </a:t>
            </a:r>
            <a:r>
              <a:rPr lang="en-US" altLang="en-US" b="1" smtClean="0">
                <a:solidFill>
                  <a:srgbClr val="FF0000"/>
                </a:solidFill>
              </a:rPr>
              <a:t>Negative</a:t>
            </a:r>
            <a:r>
              <a:rPr lang="en-US" altLang="en-US" smtClean="0"/>
              <a:t> Divisor</a:t>
            </a:r>
          </a:p>
          <a:p>
            <a:pPr marL="842963" lvl="1" indent="-381000" eaLnBrk="1" hangingPunct="1">
              <a:spcBef>
                <a:spcPct val="50000"/>
              </a:spcBef>
            </a:pPr>
            <a:r>
              <a:rPr lang="en-US" altLang="en-US" smtClean="0"/>
              <a:t>Example: +17 / –3 	Quotient = –5	Remainder = +2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</a:rPr>
              <a:t>Negative</a:t>
            </a:r>
            <a:r>
              <a:rPr lang="en-US" altLang="en-US" smtClean="0"/>
              <a:t> Dividend and </a:t>
            </a:r>
            <a:r>
              <a:rPr lang="en-US" altLang="en-US" b="1" smtClean="0">
                <a:solidFill>
                  <a:srgbClr val="FF0000"/>
                </a:solidFill>
              </a:rPr>
              <a:t>Positive</a:t>
            </a:r>
            <a:r>
              <a:rPr lang="en-US" altLang="en-US" smtClean="0"/>
              <a:t> Divisor</a:t>
            </a:r>
          </a:p>
          <a:p>
            <a:pPr marL="842963" lvl="1" indent="-381000" eaLnBrk="1" hangingPunct="1">
              <a:spcBef>
                <a:spcPct val="50000"/>
              </a:spcBef>
            </a:pPr>
            <a:r>
              <a:rPr lang="en-US" altLang="en-US" smtClean="0"/>
              <a:t>Example: –17 / +3	Quotient = –5	Remainder = –2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</a:rPr>
              <a:t>Negative</a:t>
            </a:r>
            <a:r>
              <a:rPr lang="en-US" altLang="en-US" smtClean="0"/>
              <a:t> Dividend and </a:t>
            </a:r>
            <a:r>
              <a:rPr lang="en-US" altLang="en-US" b="1" smtClean="0">
                <a:solidFill>
                  <a:srgbClr val="FF0000"/>
                </a:solidFill>
              </a:rPr>
              <a:t>Negative</a:t>
            </a:r>
            <a:r>
              <a:rPr lang="en-US" altLang="en-US" smtClean="0"/>
              <a:t> Divisor</a:t>
            </a:r>
          </a:p>
          <a:p>
            <a:pPr marL="842963" lvl="1" indent="-381000" eaLnBrk="1" hangingPunct="1">
              <a:spcBef>
                <a:spcPct val="50000"/>
              </a:spcBef>
            </a:pPr>
            <a:r>
              <a:rPr lang="en-US" altLang="en-US" smtClean="0"/>
              <a:t>Example: –17 / –3	Quotient = +5	Remainder = –2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The following equation must always hold:</a:t>
            </a:r>
          </a:p>
          <a:p>
            <a:pPr marL="457200" indent="-457200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mtClean="0"/>
              <a:t>	</a:t>
            </a:r>
            <a:r>
              <a:rPr lang="en-US" altLang="en-US" b="1" smtClean="0">
                <a:solidFill>
                  <a:srgbClr val="FF0000"/>
                </a:solidFill>
              </a:rPr>
              <a:t>Dividend = Quotient × Divisor + Remainder</a:t>
            </a:r>
          </a:p>
        </p:txBody>
      </p:sp>
    </p:spTree>
    <p:extLst>
      <p:ext uri="{BB962C8B-B14F-4D97-AF65-F5344CB8AC3E}">
        <p14:creationId xmlns:p14="http://schemas.microsoft.com/office/powerpoint/2010/main" val="302685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563688"/>
            <a:ext cx="6451600" cy="37734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Unsigned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Signed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Faster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Integer Division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Integer 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422560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Multiplication in MIPS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Multiply instructions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  $s1,$s2	</a:t>
            </a:r>
            <a:r>
              <a:rPr lang="en-US" altLang="en-US" b="1" smtClean="0">
                <a:solidFill>
                  <a:srgbClr val="FF0000"/>
                </a:solidFill>
              </a:rPr>
              <a:t>Signed multiplication</a:t>
            </a:r>
            <a:r>
              <a:rPr lang="en-US" altLang="en-US" smtClean="0"/>
              <a:t>	</a:t>
            </a:r>
            <a:endParaRPr lang="en-US" altLang="en-US" b="1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multu $s1,$s2	</a:t>
            </a:r>
            <a:r>
              <a:rPr lang="en-US" altLang="en-US" b="1" smtClean="0">
                <a:solidFill>
                  <a:srgbClr val="FF0000"/>
                </a:solidFill>
              </a:rPr>
              <a:t>Unsigned multiplication</a:t>
            </a:r>
            <a:endParaRPr lang="en-US" altLang="en-US" b="1" smtClean="0"/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32-bit multiplication produces a 64-bit Product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Separate pair of 32-bit registers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HI = high-order 32-bit of product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LO = low-order 32-bit of product</a:t>
            </a:r>
            <a:endParaRPr lang="en-US" altLang="en-US" smtClean="0"/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MIPS also has a special </a:t>
            </a: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</a:t>
            </a:r>
            <a:r>
              <a:rPr lang="en-US" altLang="en-US" smtClean="0"/>
              <a:t> instruction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   $s0,$s1,$s2	</a:t>
            </a:r>
            <a:r>
              <a:rPr lang="en-US" altLang="en-US" b="1" smtClean="0">
                <a:solidFill>
                  <a:srgbClr val="FF0000"/>
                </a:solidFill>
              </a:rPr>
              <a:t>$s0 = $s1 × $s2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>
                <a:solidFill>
                  <a:srgbClr val="FF0000"/>
                </a:solidFill>
              </a:rPr>
              <a:t>Put low-order 32 bits into destination register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smtClean="0"/>
              <a:t>HI &amp; LO are undefined</a:t>
            </a:r>
          </a:p>
          <a:p>
            <a:pPr lvl="1" eaLnBrk="1" hangingPunct="1">
              <a:spcBef>
                <a:spcPct val="45000"/>
              </a:spcBef>
            </a:pPr>
            <a:endParaRPr lang="en-US" altLang="en-US" smtClean="0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7054850" y="2528888"/>
            <a:ext cx="1435100" cy="2603500"/>
            <a:chOff x="4704" y="2075"/>
            <a:chExt cx="979" cy="1640"/>
          </a:xfrm>
        </p:grpSpPr>
        <p:sp>
          <p:nvSpPr>
            <p:cNvPr id="28677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78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8680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8681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8685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8686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641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Division in MIPS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83187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en-US" dirty="0" smtClean="0"/>
              <a:t>Divide instructions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  $s1,$s2		</a:t>
            </a:r>
            <a:r>
              <a:rPr lang="en-US" altLang="en-US" b="1" dirty="0" smtClean="0">
                <a:solidFill>
                  <a:srgbClr val="FF0000"/>
                </a:solidFill>
              </a:rPr>
              <a:t>Signed division</a:t>
            </a:r>
            <a:r>
              <a:rPr lang="en-US" altLang="en-US" dirty="0" smtClean="0"/>
              <a:t>	</a:t>
            </a:r>
            <a:endParaRPr lang="en-US" altLang="en-US" b="1" dirty="0" smtClean="0">
              <a:solidFill>
                <a:srgbClr val="0000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divu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$s1,$s2		</a:t>
            </a:r>
            <a:r>
              <a:rPr lang="en-US" altLang="en-US" b="1" dirty="0" smtClean="0">
                <a:solidFill>
                  <a:srgbClr val="FF0000"/>
                </a:solidFill>
              </a:rPr>
              <a:t>Unsigned division</a:t>
            </a:r>
            <a:endParaRPr lang="en-US" altLang="en-US" b="1" dirty="0" smtClean="0"/>
          </a:p>
          <a:p>
            <a:pPr eaLnBrk="1" hangingPunct="1">
              <a:spcBef>
                <a:spcPct val="45000"/>
              </a:spcBef>
            </a:pPr>
            <a:r>
              <a:rPr lang="en-US" altLang="en-US" dirty="0" smtClean="0"/>
              <a:t>Division produces quotient and remainder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dirty="0" smtClean="0"/>
              <a:t>Separate pair of 32-bit registers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HI = 32-bit remainder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smtClean="0">
                <a:solidFill>
                  <a:srgbClr val="FF0000"/>
                </a:solidFill>
              </a:rPr>
              <a:t>LO = 32-bit quotient</a:t>
            </a:r>
            <a:endParaRPr lang="en-US" altLang="en-US" dirty="0" smtClean="0"/>
          </a:p>
          <a:p>
            <a:pPr lvl="1" eaLnBrk="1" hangingPunct="1">
              <a:spcBef>
                <a:spcPct val="45000"/>
              </a:spcBef>
            </a:pPr>
            <a:r>
              <a:rPr lang="en-US" altLang="en-US" dirty="0" smtClean="0"/>
              <a:t>If </a:t>
            </a:r>
            <a:r>
              <a:rPr lang="en-US" altLang="en-US" dirty="0" smtClean="0">
                <a:solidFill>
                  <a:srgbClr val="FF0000"/>
                </a:solidFill>
              </a:rPr>
              <a:t>divisor is 0 </a:t>
            </a:r>
            <a:r>
              <a:rPr lang="en-US" altLang="en-US" dirty="0" smtClean="0"/>
              <a:t>then result is </a:t>
            </a:r>
            <a:r>
              <a:rPr lang="en-US" altLang="en-US" b="1" dirty="0" smtClean="0">
                <a:solidFill>
                  <a:srgbClr val="FF0000"/>
                </a:solidFill>
              </a:rPr>
              <a:t>unpredictable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dirty="0" smtClean="0"/>
              <a:t>Moving data from HI/LO to MIPS registers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mfhi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Rd</a:t>
            </a:r>
            <a:r>
              <a:rPr lang="en-US" altLang="en-US" dirty="0" smtClean="0"/>
              <a:t> (move from HI to Rd)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b="1" dirty="0" err="1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mflo</a:t>
            </a:r>
            <a:r>
              <a:rPr lang="en-US" altLang="en-US" b="1" dirty="0" smtClean="0">
                <a:solidFill>
                  <a:srgbClr val="0000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Rd</a:t>
            </a:r>
            <a:r>
              <a:rPr lang="en-US" altLang="en-US" dirty="0" smtClean="0"/>
              <a:t> (move from LO to Rd)</a:t>
            </a:r>
          </a:p>
        </p:txBody>
      </p:sp>
      <p:grpSp>
        <p:nvGrpSpPr>
          <p:cNvPr id="29700" name="Group 4"/>
          <p:cNvGrpSpPr>
            <a:grpSpLocks/>
          </p:cNvGrpSpPr>
          <p:nvPr/>
        </p:nvGrpSpPr>
        <p:grpSpPr bwMode="auto">
          <a:xfrm>
            <a:off x="7054850" y="2781300"/>
            <a:ext cx="1435100" cy="2603500"/>
            <a:chOff x="4704" y="2075"/>
            <a:chExt cx="979" cy="1640"/>
          </a:xfrm>
        </p:grpSpPr>
        <p:sp>
          <p:nvSpPr>
            <p:cNvPr id="29701" name="Line 5"/>
            <p:cNvSpPr>
              <a:spLocks noChangeShapeType="1"/>
            </p:cNvSpPr>
            <p:nvPr/>
          </p:nvSpPr>
          <p:spPr bwMode="auto">
            <a:xfrm>
              <a:off x="5194" y="2765"/>
              <a:ext cx="0" cy="6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2" name="Text Box 6"/>
            <p:cNvSpPr txBox="1">
              <a:spLocks noChangeArrowheads="1"/>
            </p:cNvSpPr>
            <p:nvPr/>
          </p:nvSpPr>
          <p:spPr bwMode="auto">
            <a:xfrm>
              <a:off x="4819" y="2851"/>
              <a:ext cx="749" cy="518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Multiply</a:t>
              </a:r>
            </a:p>
            <a:p>
              <a:pPr algn="ctr">
                <a:spcBef>
                  <a:spcPct val="50000"/>
                </a:spcBef>
              </a:pPr>
              <a:r>
                <a:rPr lang="en-US" altLang="en-US" sz="1600"/>
                <a:t>Divide</a:t>
              </a:r>
            </a:p>
          </p:txBody>
        </p:sp>
        <p:sp>
          <p:nvSpPr>
            <p:cNvPr id="29703" name="Text Box 7"/>
            <p:cNvSpPr txBox="1">
              <a:spLocks noChangeArrowheads="1"/>
            </p:cNvSpPr>
            <p:nvPr/>
          </p:nvSpPr>
          <p:spPr bwMode="auto">
            <a:xfrm>
              <a:off x="4963" y="2075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$0</a:t>
              </a:r>
            </a:p>
          </p:txBody>
        </p:sp>
        <p:sp>
          <p:nvSpPr>
            <p:cNvPr id="29704" name="Text Box 8"/>
            <p:cNvSpPr txBox="1">
              <a:spLocks noChangeArrowheads="1"/>
            </p:cNvSpPr>
            <p:nvPr/>
          </p:nvSpPr>
          <p:spPr bwMode="auto">
            <a:xfrm>
              <a:off x="4704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HI</a:t>
              </a:r>
            </a:p>
          </p:txBody>
        </p:sp>
        <p:sp>
          <p:nvSpPr>
            <p:cNvPr id="29705" name="Text Box 9"/>
            <p:cNvSpPr txBox="1">
              <a:spLocks noChangeArrowheads="1"/>
            </p:cNvSpPr>
            <p:nvPr/>
          </p:nvSpPr>
          <p:spPr bwMode="auto">
            <a:xfrm>
              <a:off x="5222" y="3542"/>
              <a:ext cx="461" cy="17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600"/>
                <a:t>LO</a:t>
              </a:r>
            </a:p>
          </p:txBody>
        </p:sp>
        <p:sp>
          <p:nvSpPr>
            <p:cNvPr id="29706" name="Line 10"/>
            <p:cNvSpPr>
              <a:spLocks noChangeShapeType="1"/>
            </p:cNvSpPr>
            <p:nvPr/>
          </p:nvSpPr>
          <p:spPr bwMode="auto">
            <a:xfrm>
              <a:off x="4934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>
              <a:off x="5453" y="3456"/>
              <a:ext cx="0" cy="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4935" y="3456"/>
              <a:ext cx="5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9709" name="Text Box 13"/>
            <p:cNvSpPr txBox="1">
              <a:spLocks noChangeArrowheads="1"/>
            </p:cNvSpPr>
            <p:nvPr/>
          </p:nvSpPr>
          <p:spPr bwMode="auto">
            <a:xfrm>
              <a:off x="4963" y="219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$1</a:t>
              </a:r>
            </a:p>
          </p:txBody>
        </p:sp>
        <p:sp>
          <p:nvSpPr>
            <p:cNvPr id="29710" name="Text Box 14"/>
            <p:cNvSpPr txBox="1">
              <a:spLocks noChangeArrowheads="1"/>
            </p:cNvSpPr>
            <p:nvPr/>
          </p:nvSpPr>
          <p:spPr bwMode="auto">
            <a:xfrm>
              <a:off x="4963" y="2305"/>
              <a:ext cx="461" cy="34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  <a:p>
              <a:pPr algn="ctr">
                <a:lnSpc>
                  <a:spcPct val="40000"/>
                </a:lnSpc>
              </a:pPr>
              <a:r>
                <a:rPr lang="en-US" altLang="en-US" sz="1600" b="1"/>
                <a:t>.</a:t>
              </a:r>
            </a:p>
          </p:txBody>
        </p:sp>
        <p:sp>
          <p:nvSpPr>
            <p:cNvPr id="29711" name="Text Box 15"/>
            <p:cNvSpPr txBox="1">
              <a:spLocks noChangeArrowheads="1"/>
            </p:cNvSpPr>
            <p:nvPr/>
          </p:nvSpPr>
          <p:spPr bwMode="auto">
            <a:xfrm>
              <a:off x="4963" y="2650"/>
              <a:ext cx="461" cy="115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200" b="1"/>
                <a:t>$31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30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Multiply/Divide Instructions</a:t>
            </a:r>
          </a:p>
        </p:txBody>
      </p:sp>
      <p:graphicFrame>
        <p:nvGraphicFramePr>
          <p:cNvPr id="665603" name="Group 3"/>
          <p:cNvGraphicFramePr>
            <a:graphicFrameLocks noGrp="1"/>
          </p:cNvGraphicFramePr>
          <p:nvPr>
            <p:ph idx="1"/>
          </p:nvPr>
        </p:nvGraphicFramePr>
        <p:xfrm>
          <a:off x="482600" y="1125538"/>
          <a:ext cx="8229599" cy="2499060"/>
        </p:xfrm>
        <a:graphic>
          <a:graphicData uri="http://schemas.openxmlformats.org/drawingml/2006/table">
            <a:tbl>
              <a:tblPr/>
              <a:tblGrid>
                <a:gridCol w="1893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6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34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2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29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13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13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1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30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Instruction</a:t>
                      </a:r>
                    </a:p>
                  </a:txBody>
                  <a:tcPr marT="9134" marB="91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Meaning</a:t>
                      </a:r>
                    </a:p>
                  </a:txBody>
                  <a:tcPr marT="9134" marB="9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Format</a:t>
                      </a:r>
                    </a:p>
                  </a:txBody>
                  <a:tcPr marT="9134" marB="913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Hi, Lo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×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0x18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multu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Hi, Lo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×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0x19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mul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Rd,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Rd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×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0x1c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0x02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Hi, Lo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0x1a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divu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Hi, Lo =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Rs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Rt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0x1b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mfhi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Rd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Rd = Hi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8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628650" algn="l"/>
                        </a:tabLst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mflo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	Rd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714375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Rd = Lo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Rd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>
                          <a:tab pos="2057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0x12</a:t>
                      </a: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18268" marB="1826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0803" name="Rectangle 92"/>
          <p:cNvSpPr>
            <a:spLocks noChangeArrowheads="1"/>
          </p:cNvSpPr>
          <p:nvPr/>
        </p:nvSpPr>
        <p:spPr bwMode="auto">
          <a:xfrm>
            <a:off x="482600" y="3860800"/>
            <a:ext cx="82296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6038" rIns="0" bIns="46038"/>
          <a:lstStyle>
            <a:lvl1pPr marL="347663" indent="-3476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98513" indent="-3365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Signed arithmetic: </a:t>
            </a:r>
            <a:r>
              <a:rPr lang="en-US" altLang="en-US" sz="2400">
                <a:solidFill>
                  <a:srgbClr val="000099"/>
                </a:solidFill>
              </a:rPr>
              <a:t>mult, div </a:t>
            </a:r>
            <a:r>
              <a:rPr lang="en-US" altLang="en-US" sz="2400"/>
              <a:t>(Rs and Rt are signed)</a:t>
            </a:r>
            <a:endParaRPr lang="en-US" altLang="en-US" sz="2400">
              <a:solidFill>
                <a:srgbClr val="000099"/>
              </a:solidFill>
            </a:endParaRP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en-US" sz="2000"/>
              <a:t>LO = 32-bit low-order and HI = 32-bit high-order of multiplication</a:t>
            </a:r>
          </a:p>
          <a:p>
            <a:pPr lvl="1" eaLnBrk="1" hangingPunct="1">
              <a:spcBef>
                <a:spcPct val="40000"/>
              </a:spcBef>
              <a:buFont typeface="Wingdings" panose="05000000000000000000" pitchFamily="2" charset="2"/>
              <a:buChar char="²"/>
            </a:pPr>
            <a:r>
              <a:rPr lang="en-US" altLang="en-US" sz="2000"/>
              <a:t>LO = 32-bit quotient and HI = 32-bit remainder of division</a:t>
            </a: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/>
              <a:t>Unsigned arithmetic: </a:t>
            </a:r>
            <a:r>
              <a:rPr lang="en-US" altLang="en-US" sz="2400">
                <a:solidFill>
                  <a:srgbClr val="000099"/>
                </a:solidFill>
              </a:rPr>
              <a:t>multu, divu </a:t>
            </a:r>
            <a:r>
              <a:rPr lang="en-US" altLang="en-US" sz="2400"/>
              <a:t>(Rs and Rt are unsigned)</a:t>
            </a:r>
            <a:endParaRPr lang="en-US" altLang="en-US" sz="2400">
              <a:solidFill>
                <a:srgbClr val="000099"/>
              </a:solidFill>
            </a:endParaRPr>
          </a:p>
          <a:p>
            <a:pPr eaLnBrk="1" hangingPunct="1">
              <a:spcBef>
                <a:spcPct val="40000"/>
              </a:spcBef>
              <a:buFont typeface="Wingdings" panose="05000000000000000000" pitchFamily="2" charset="2"/>
              <a:buChar char="v"/>
            </a:pPr>
            <a:r>
              <a:rPr lang="en-US" altLang="en-US" sz="2400">
                <a:solidFill>
                  <a:srgbClr val="FF0000"/>
                </a:solidFill>
              </a:rPr>
              <a:t>NO arithmetic exception</a:t>
            </a:r>
            <a:r>
              <a:rPr lang="en-US" altLang="en-US" sz="2400"/>
              <a:t> can occur</a:t>
            </a:r>
            <a:endParaRPr lang="en-US" altLang="en-US" sz="240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1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to String Conversion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143500"/>
          </a:xfrm>
        </p:spPr>
        <p:txBody>
          <a:bodyPr/>
          <a:lstStyle/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Objective: convert an unsigned 32-bit integer to a string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How to obtain the decimal digits of the number?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Divide the number by 10, Remainder = decimal digit (0 to 9) 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Convert decimal digit into its ASCII representation ('0' to '9')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Repeat the division until the quotient becomes zero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Digits are computed </a:t>
            </a:r>
            <a:r>
              <a:rPr lang="en-US" altLang="en-US" smtClean="0">
                <a:solidFill>
                  <a:srgbClr val="FF0000"/>
                </a:solidFill>
              </a:rPr>
              <a:t>backwards</a:t>
            </a:r>
            <a:r>
              <a:rPr lang="en-US" altLang="en-US" smtClean="0"/>
              <a:t> from least to most significant</a:t>
            </a:r>
          </a:p>
          <a:p>
            <a:pPr eaLnBrk="1" hangingPunct="1">
              <a:spcBef>
                <a:spcPct val="45000"/>
              </a:spcBef>
            </a:pPr>
            <a:r>
              <a:rPr lang="en-US" altLang="en-US" smtClean="0"/>
              <a:t>Example: convert 2037 to a string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Divide 2037/10	quotient = 203	remainder = 7	char = '7'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Divide 203/10	quotient = 20	remainder = 3	char = '3'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Divide 20/10	quotient = 2	remainder = 0	char = '0'</a:t>
            </a:r>
          </a:p>
          <a:p>
            <a:pPr lvl="1" eaLnBrk="1" hangingPunct="1">
              <a:spcBef>
                <a:spcPct val="45000"/>
              </a:spcBef>
            </a:pPr>
            <a:r>
              <a:rPr lang="en-US" altLang="en-US" smtClean="0"/>
              <a:t>Divide 2/10	quotient = 0	remainder = 2	char = '2'</a:t>
            </a:r>
          </a:p>
        </p:txBody>
      </p:sp>
    </p:spTree>
    <p:extLst>
      <p:ext uri="{BB962C8B-B14F-4D97-AF65-F5344CB8AC3E}">
        <p14:creationId xmlns:p14="http://schemas.microsoft.com/office/powerpoint/2010/main" val="4115264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0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0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0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0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0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0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0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70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Integer to String Procedure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89025"/>
            <a:ext cx="8229600" cy="5219700"/>
          </a:xfrm>
        </p:spPr>
        <p:txBody>
          <a:bodyPr/>
          <a:lstStyle/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#--------------------------------------------------------------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int2str:  Converts an unsigned integer into a string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Input:    $a0 = unsigned integer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In/Out:   $a1 = address of string buffer (12 bytes)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#--------------------------------------------------------------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int2str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move	$t0, $a0	# $t0 = dividend = unsigned integer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li	$t1, 10	# $t1 = divisor = 10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$a1, $a1, 11	# start at end of string buffer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$zero, 0($a1)	# store a NULL byte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convert: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divu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$t0, $t1	# LO  = quotient, HI = remainder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mflo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	# $t0 = quotient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mfhi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$t2	# $t2 = remainder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$t2, $t2, 0x30	# convert digit to a character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addiu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$a1, $a1, -1	# point to previous byte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sb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$t2, 0($a1)	# store digit character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bnez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$t0, convert	# loop if quotient is not 0</a:t>
            </a:r>
          </a:p>
          <a:p>
            <a:pPr eaLnBrk="1" hangingPunct="1">
              <a:spcBef>
                <a:spcPts val="200"/>
              </a:spcBef>
              <a:buFont typeface="Wingdings" panose="05000000000000000000" pitchFamily="2" charset="2"/>
              <a:buNone/>
              <a:tabLst>
                <a:tab pos="1162050" algn="l"/>
                <a:tab pos="3228975" algn="l"/>
              </a:tabLst>
            </a:pP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jr</a:t>
            </a:r>
            <a:r>
              <a:rPr lang="en-US" altLang="en-US" sz="1600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$</a:t>
            </a:r>
            <a:r>
              <a:rPr lang="en-US" altLang="en-US" sz="1600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</a:t>
            </a:r>
            <a:r>
              <a:rPr lang="en-US" alt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# return to caller</a:t>
            </a:r>
          </a:p>
        </p:txBody>
      </p:sp>
    </p:spTree>
    <p:extLst>
      <p:ext uri="{BB962C8B-B14F-4D97-AF65-F5344CB8AC3E}">
        <p14:creationId xmlns:p14="http://schemas.microsoft.com/office/powerpoint/2010/main" val="9381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ChangeArrowheads="1"/>
          </p:cNvSpPr>
          <p:nvPr/>
        </p:nvSpPr>
        <p:spPr bwMode="auto">
          <a:xfrm>
            <a:off x="225425" y="312738"/>
            <a:ext cx="20542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altLang="en-US"/>
              <a:t>Paper and Pencil Example: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Multiplicand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 1100</a:t>
            </a:r>
            <a:r>
              <a:rPr lang="en-US" altLang="en-US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 = 12</a:t>
            </a:r>
            <a:endParaRPr lang="en-US" altLang="en-US" b="1" baseline="-25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Multiplier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×</a:t>
            </a: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 1101</a:t>
            </a:r>
            <a:r>
              <a:rPr lang="en-US" altLang="en-US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 = 13</a:t>
            </a:r>
            <a:endParaRPr lang="en-US" altLang="en-US" b="1" baseline="-25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			    1100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			   0000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			  1100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			 1100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>
                <a:solidFill>
                  <a:srgbClr val="FF0000"/>
                </a:solidFill>
              </a:rPr>
              <a:t>Product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		10011100</a:t>
            </a:r>
            <a:r>
              <a:rPr lang="en-US" altLang="en-US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b="1">
                <a:latin typeface="Courier New" panose="02070309020205020404" pitchFamily="49" charset="0"/>
                <a:cs typeface="Courier New" panose="02070309020205020404" pitchFamily="49" charset="0"/>
              </a:rPr>
              <a:t> = 156</a:t>
            </a:r>
            <a:endParaRPr lang="en-US" altLang="en-US" b="1" baseline="-25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99"/>
                </a:solidFill>
              </a:rPr>
              <a:t>m-bit multiplicand × n-bit multiplier = (m+n)-bit product</a:t>
            </a:r>
          </a:p>
          <a:p>
            <a:r>
              <a:rPr lang="en-US" altLang="en-US"/>
              <a:t>Accomplished via </a:t>
            </a:r>
            <a:r>
              <a:rPr lang="en-US" altLang="en-US">
                <a:solidFill>
                  <a:srgbClr val="FF0000"/>
                </a:solidFill>
              </a:rPr>
              <a:t>shifting</a:t>
            </a:r>
            <a:r>
              <a:rPr lang="en-US" altLang="en-US"/>
              <a:t> and </a:t>
            </a:r>
            <a:r>
              <a:rPr lang="en-US" altLang="en-US">
                <a:solidFill>
                  <a:srgbClr val="FF0000"/>
                </a:solidFill>
              </a:rPr>
              <a:t>addition</a:t>
            </a:r>
          </a:p>
          <a:p>
            <a:endParaRPr lang="en-US" altLang="en-US"/>
          </a:p>
        </p:txBody>
      </p:sp>
      <p:sp>
        <p:nvSpPr>
          <p:cNvPr id="590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Unsigned Multiplication</a:t>
            </a:r>
          </a:p>
        </p:txBody>
      </p:sp>
      <p:sp>
        <p:nvSpPr>
          <p:cNvPr id="590853" name="Rectangle 5"/>
          <p:cNvSpPr>
            <a:spLocks noChangeArrowheads="1"/>
          </p:cNvSpPr>
          <p:nvPr/>
        </p:nvSpPr>
        <p:spPr bwMode="auto">
          <a:xfrm>
            <a:off x="5205413" y="2801938"/>
            <a:ext cx="3514725" cy="11303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hangingPunct="0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 sz="2000"/>
              <a:t>Binary multiplication is easy</a:t>
            </a:r>
          </a:p>
          <a:p>
            <a:pPr eaLnBrk="0" hangingPunct="0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/>
              <a:t>0 × multiplicand = 0</a:t>
            </a:r>
          </a:p>
          <a:p>
            <a:pPr eaLnBrk="0" hangingPunct="0">
              <a:spcBef>
                <a:spcPct val="30000"/>
              </a:spcBef>
              <a:buSzPct val="100000"/>
              <a:buFont typeface="Wingdings" panose="05000000000000000000" pitchFamily="2" charset="2"/>
              <a:buNone/>
            </a:pPr>
            <a:r>
              <a:rPr lang="en-US" altLang="en-US"/>
              <a:t>1 × multiplicand = multiplicand</a:t>
            </a:r>
          </a:p>
        </p:txBody>
      </p:sp>
      <p:sp>
        <p:nvSpPr>
          <p:cNvPr id="590854" name="Line 6"/>
          <p:cNvSpPr>
            <a:spLocks noChangeShapeType="1"/>
          </p:cNvSpPr>
          <p:nvPr/>
        </p:nvSpPr>
        <p:spPr bwMode="auto">
          <a:xfrm>
            <a:off x="3095625" y="2560638"/>
            <a:ext cx="27003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90855" name="Line 7"/>
          <p:cNvSpPr>
            <a:spLocks noChangeShapeType="1"/>
          </p:cNvSpPr>
          <p:nvPr/>
        </p:nvSpPr>
        <p:spPr bwMode="auto">
          <a:xfrm>
            <a:off x="3095625" y="4206875"/>
            <a:ext cx="2784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0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0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0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0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0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90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0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90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908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3" grpId="0" animBg="1"/>
      <p:bldP spid="5908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4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2249488"/>
          </a:xfrm>
          <a:noFill/>
          <a:ln/>
        </p:spPr>
        <p:txBody>
          <a:bodyPr lIns="92075" tIns="46038" rIns="92075" bIns="46038"/>
          <a:lstStyle/>
          <a:p>
            <a:pPr>
              <a:spcBef>
                <a:spcPct val="60000"/>
              </a:spcBef>
            </a:pPr>
            <a:r>
              <a:rPr lang="en-US" altLang="en-US" dirty="0" smtClean="0"/>
              <a:t>Instead of shifting multiplicand to left,                           </a:t>
            </a:r>
            <a:r>
              <a:rPr lang="en-US" altLang="en-US" dirty="0" smtClean="0">
                <a:solidFill>
                  <a:srgbClr val="FF0000"/>
                </a:solidFill>
              </a:rPr>
              <a:t>shift </a:t>
            </a:r>
            <a:r>
              <a:rPr lang="en-US" altLang="en-US" dirty="0">
                <a:solidFill>
                  <a:srgbClr val="FF0000"/>
                </a:solidFill>
              </a:rPr>
              <a:t>the product to the </a:t>
            </a:r>
            <a:r>
              <a:rPr lang="en-US" altLang="en-US" dirty="0" smtClean="0">
                <a:solidFill>
                  <a:srgbClr val="FF0000"/>
                </a:solidFill>
              </a:rPr>
              <a:t>right</a:t>
            </a:r>
            <a:endParaRPr lang="en-US" altLang="en-US" dirty="0" smtClean="0"/>
          </a:p>
          <a:p>
            <a:r>
              <a:rPr lang="en-US" altLang="en-US" dirty="0" smtClean="0"/>
              <a:t>Initialize </a:t>
            </a:r>
            <a:r>
              <a:rPr lang="en-US" altLang="en-US" dirty="0">
                <a:solidFill>
                  <a:srgbClr val="FF0000"/>
                </a:solidFill>
              </a:rPr>
              <a:t>LO</a:t>
            </a:r>
            <a:r>
              <a:rPr lang="en-US" altLang="en-US" dirty="0"/>
              <a:t> = </a:t>
            </a:r>
            <a:r>
              <a:rPr lang="en-US" altLang="en-US" dirty="0">
                <a:solidFill>
                  <a:srgbClr val="FF0000"/>
                </a:solidFill>
              </a:rPr>
              <a:t>Multiplier, HI=0</a:t>
            </a:r>
          </a:p>
          <a:p>
            <a:r>
              <a:rPr lang="en-US" altLang="en-US" dirty="0">
                <a:solidFill>
                  <a:srgbClr val="FF0000"/>
                </a:solidFill>
              </a:rPr>
              <a:t>Product</a:t>
            </a:r>
            <a:r>
              <a:rPr lang="en-US" altLang="en-US" dirty="0"/>
              <a:t> =</a:t>
            </a:r>
            <a:r>
              <a:rPr lang="en-US" altLang="en-US" dirty="0">
                <a:solidFill>
                  <a:srgbClr val="FF0000"/>
                </a:solidFill>
              </a:rPr>
              <a:t> HI </a:t>
            </a:r>
            <a:r>
              <a:rPr lang="en-US" altLang="en-US" dirty="0"/>
              <a:t>and</a:t>
            </a:r>
            <a:r>
              <a:rPr lang="en-US" altLang="en-US" dirty="0">
                <a:solidFill>
                  <a:srgbClr val="FF0000"/>
                </a:solidFill>
              </a:rPr>
              <a:t> LO </a:t>
            </a:r>
            <a:r>
              <a:rPr lang="en-US" altLang="en-US" dirty="0"/>
              <a:t>registers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altLang="en-US" dirty="0" smtClean="0"/>
              <a:t>Multiply </a:t>
            </a:r>
            <a:r>
              <a:rPr lang="en-US" altLang="en-US" dirty="0"/>
              <a:t>Hardware</a:t>
            </a:r>
          </a:p>
        </p:txBody>
      </p:sp>
      <p:sp>
        <p:nvSpPr>
          <p:cNvPr id="593932" name="Text Box 12"/>
          <p:cNvSpPr txBox="1">
            <a:spLocks noChangeArrowheads="1"/>
          </p:cNvSpPr>
          <p:nvPr/>
        </p:nvSpPr>
        <p:spPr bwMode="auto">
          <a:xfrm>
            <a:off x="7524750" y="2722563"/>
            <a:ext cx="441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400"/>
              <a:t>= 0</a:t>
            </a:r>
          </a:p>
        </p:txBody>
      </p:sp>
      <p:sp>
        <p:nvSpPr>
          <p:cNvPr id="593924" name="Oval 4"/>
          <p:cNvSpPr>
            <a:spLocks noChangeArrowheads="1"/>
          </p:cNvSpPr>
          <p:nvPr/>
        </p:nvSpPr>
        <p:spPr bwMode="auto">
          <a:xfrm>
            <a:off x="6840538" y="2365375"/>
            <a:ext cx="84137" cy="9048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93925" name="AutoShape 5"/>
          <p:cNvSpPr>
            <a:spLocks noChangeArrowheads="1"/>
          </p:cNvSpPr>
          <p:nvPr/>
        </p:nvSpPr>
        <p:spPr bwMode="auto">
          <a:xfrm>
            <a:off x="6443663" y="1268413"/>
            <a:ext cx="865187" cy="296862"/>
          </a:xfrm>
          <a:prstGeom prst="flowChartTerminator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Start</a:t>
            </a:r>
          </a:p>
        </p:txBody>
      </p:sp>
      <p:sp>
        <p:nvSpPr>
          <p:cNvPr id="593926" name="AutoShape 6"/>
          <p:cNvSpPr>
            <a:spLocks noChangeArrowheads="1"/>
          </p:cNvSpPr>
          <p:nvPr/>
        </p:nvSpPr>
        <p:spPr bwMode="auto">
          <a:xfrm>
            <a:off x="6048375" y="2711450"/>
            <a:ext cx="1655763" cy="595313"/>
          </a:xfrm>
          <a:prstGeom prst="flowChartDecision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LO[0]?</a:t>
            </a:r>
          </a:p>
        </p:txBody>
      </p:sp>
      <p:sp>
        <p:nvSpPr>
          <p:cNvPr id="593927" name="Rectangle 7"/>
          <p:cNvSpPr>
            <a:spLocks noChangeArrowheads="1"/>
          </p:cNvSpPr>
          <p:nvPr/>
        </p:nvSpPr>
        <p:spPr bwMode="auto">
          <a:xfrm>
            <a:off x="4464050" y="3498850"/>
            <a:ext cx="2503488" cy="396875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lnSpc>
                <a:spcPct val="120000"/>
              </a:lnSpc>
            </a:pPr>
            <a:r>
              <a:rPr lang="en-US" altLang="en-US" sz="1400"/>
              <a:t>HI </a:t>
            </a:r>
            <a:r>
              <a:rPr lang="en-US" altLang="en-US" sz="1400">
                <a:sym typeface="Wingdings" panose="05000000000000000000" pitchFamily="2" charset="2"/>
              </a:rPr>
              <a:t>= HI + Multiplicand</a:t>
            </a:r>
          </a:p>
        </p:txBody>
      </p:sp>
      <p:sp>
        <p:nvSpPr>
          <p:cNvPr id="593930" name="AutoShape 10"/>
          <p:cNvSpPr>
            <a:spLocks noChangeArrowheads="1"/>
          </p:cNvSpPr>
          <p:nvPr/>
        </p:nvSpPr>
        <p:spPr bwMode="auto">
          <a:xfrm>
            <a:off x="6011863" y="4991100"/>
            <a:ext cx="1724025" cy="595313"/>
          </a:xfrm>
          <a:prstGeom prst="flowChartDecision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32</a:t>
            </a:r>
            <a:r>
              <a:rPr lang="en-US" altLang="en-US" sz="1400" baseline="30000"/>
              <a:t>nd</a:t>
            </a:r>
            <a:r>
              <a:rPr lang="en-US" altLang="en-US" sz="1400"/>
              <a:t> Repetition?</a:t>
            </a:r>
          </a:p>
        </p:txBody>
      </p:sp>
      <p:sp>
        <p:nvSpPr>
          <p:cNvPr id="593931" name="AutoShape 11"/>
          <p:cNvSpPr>
            <a:spLocks noChangeArrowheads="1"/>
          </p:cNvSpPr>
          <p:nvPr/>
        </p:nvSpPr>
        <p:spPr bwMode="auto">
          <a:xfrm>
            <a:off x="6443663" y="5746750"/>
            <a:ext cx="844550" cy="273050"/>
          </a:xfrm>
          <a:prstGeom prst="flowChartTerminator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Done</a:t>
            </a:r>
          </a:p>
        </p:txBody>
      </p:sp>
      <p:sp>
        <p:nvSpPr>
          <p:cNvPr id="593933" name="Text Box 13"/>
          <p:cNvSpPr txBox="1">
            <a:spLocks noChangeArrowheads="1"/>
          </p:cNvSpPr>
          <p:nvPr/>
        </p:nvSpPr>
        <p:spPr bwMode="auto">
          <a:xfrm>
            <a:off x="5616575" y="2727325"/>
            <a:ext cx="4349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= 1</a:t>
            </a:r>
          </a:p>
        </p:txBody>
      </p:sp>
      <p:sp>
        <p:nvSpPr>
          <p:cNvPr id="593934" name="Text Box 14"/>
          <p:cNvSpPr txBox="1">
            <a:spLocks noChangeArrowheads="1"/>
          </p:cNvSpPr>
          <p:nvPr/>
        </p:nvSpPr>
        <p:spPr bwMode="auto">
          <a:xfrm>
            <a:off x="8064500" y="4991100"/>
            <a:ext cx="4111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No</a:t>
            </a:r>
          </a:p>
        </p:txBody>
      </p:sp>
      <p:sp>
        <p:nvSpPr>
          <p:cNvPr id="593935" name="Text Box 15"/>
          <p:cNvSpPr txBox="1">
            <a:spLocks noChangeArrowheads="1"/>
          </p:cNvSpPr>
          <p:nvPr/>
        </p:nvSpPr>
        <p:spPr bwMode="auto">
          <a:xfrm>
            <a:off x="7056438" y="5464175"/>
            <a:ext cx="490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Yes</a:t>
            </a:r>
          </a:p>
        </p:txBody>
      </p:sp>
      <p:cxnSp>
        <p:nvCxnSpPr>
          <p:cNvPr id="593936" name="AutoShape 16"/>
          <p:cNvCxnSpPr>
            <a:cxnSpLocks noChangeShapeType="1"/>
            <a:stCxn id="593926" idx="1"/>
            <a:endCxn id="593927" idx="0"/>
          </p:cNvCxnSpPr>
          <p:nvPr/>
        </p:nvCxnSpPr>
        <p:spPr bwMode="auto">
          <a:xfrm rot="10800000" flipV="1">
            <a:off x="5716588" y="3009900"/>
            <a:ext cx="322262" cy="4794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937" name="AutoShape 17"/>
          <p:cNvCxnSpPr>
            <a:cxnSpLocks noChangeShapeType="1"/>
            <a:stCxn id="593997" idx="2"/>
            <a:endCxn id="593926" idx="0"/>
          </p:cNvCxnSpPr>
          <p:nvPr/>
        </p:nvCxnSpPr>
        <p:spPr bwMode="auto">
          <a:xfrm>
            <a:off x="6877050" y="2228850"/>
            <a:ext cx="0" cy="473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939" name="AutoShape 19"/>
          <p:cNvCxnSpPr>
            <a:cxnSpLocks noChangeShapeType="1"/>
            <a:stCxn id="593927" idx="2"/>
            <a:endCxn id="594000" idx="0"/>
          </p:cNvCxnSpPr>
          <p:nvPr/>
        </p:nvCxnSpPr>
        <p:spPr bwMode="auto">
          <a:xfrm rot="16200000" flipH="1">
            <a:off x="6053931" y="3567907"/>
            <a:ext cx="485775" cy="116046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940" name="AutoShape 20"/>
          <p:cNvCxnSpPr>
            <a:cxnSpLocks noChangeShapeType="1"/>
            <a:stCxn id="593926" idx="3"/>
            <a:endCxn id="594000" idx="0"/>
          </p:cNvCxnSpPr>
          <p:nvPr/>
        </p:nvCxnSpPr>
        <p:spPr bwMode="auto">
          <a:xfrm flipH="1">
            <a:off x="6877050" y="3009900"/>
            <a:ext cx="836613" cy="1381125"/>
          </a:xfrm>
          <a:prstGeom prst="bentConnector4">
            <a:avLst>
              <a:gd name="adj1" fmla="val -25995"/>
              <a:gd name="adj2" fmla="val 8206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942" name="AutoShape 22"/>
          <p:cNvCxnSpPr>
            <a:cxnSpLocks noChangeShapeType="1"/>
            <a:stCxn id="593930" idx="2"/>
            <a:endCxn id="593931" idx="0"/>
          </p:cNvCxnSpPr>
          <p:nvPr/>
        </p:nvCxnSpPr>
        <p:spPr bwMode="auto">
          <a:xfrm flipH="1">
            <a:off x="6865938" y="5595938"/>
            <a:ext cx="7937" cy="14128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3943" name="AutoShape 23"/>
          <p:cNvCxnSpPr>
            <a:cxnSpLocks noChangeShapeType="1"/>
            <a:stCxn id="593930" idx="3"/>
          </p:cNvCxnSpPr>
          <p:nvPr/>
        </p:nvCxnSpPr>
        <p:spPr bwMode="auto">
          <a:xfrm flipH="1" flipV="1">
            <a:off x="6911975" y="2419350"/>
            <a:ext cx="833438" cy="2870200"/>
          </a:xfrm>
          <a:prstGeom prst="bentConnector4">
            <a:avLst>
              <a:gd name="adj1" fmla="val -112194"/>
              <a:gd name="adj2" fmla="val 99995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3997" name="Rectangle 77"/>
          <p:cNvSpPr>
            <a:spLocks noChangeArrowheads="1"/>
          </p:cNvSpPr>
          <p:nvPr/>
        </p:nvSpPr>
        <p:spPr bwMode="auto">
          <a:xfrm>
            <a:off x="5976938" y="1843088"/>
            <a:ext cx="1798637" cy="376237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LO=Multiplier, HI=0</a:t>
            </a:r>
          </a:p>
        </p:txBody>
      </p:sp>
      <p:sp>
        <p:nvSpPr>
          <p:cNvPr id="594000" name="Rectangle 80"/>
          <p:cNvSpPr>
            <a:spLocks noChangeArrowheads="1"/>
          </p:cNvSpPr>
          <p:nvPr/>
        </p:nvSpPr>
        <p:spPr bwMode="auto">
          <a:xfrm>
            <a:off x="5472113" y="4400550"/>
            <a:ext cx="2808287" cy="32385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400"/>
              <a:t>Shift Product = (HI,LO) Right 1 bit</a:t>
            </a:r>
          </a:p>
        </p:txBody>
      </p:sp>
      <p:cxnSp>
        <p:nvCxnSpPr>
          <p:cNvPr id="594002" name="AutoShape 82"/>
          <p:cNvCxnSpPr>
            <a:cxnSpLocks noChangeShapeType="1"/>
            <a:stCxn id="593925" idx="2"/>
            <a:endCxn id="593997" idx="0"/>
          </p:cNvCxnSpPr>
          <p:nvPr/>
        </p:nvCxnSpPr>
        <p:spPr bwMode="auto">
          <a:xfrm>
            <a:off x="6877050" y="1574800"/>
            <a:ext cx="0" cy="25876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4003" name="AutoShape 83"/>
          <p:cNvCxnSpPr>
            <a:cxnSpLocks noChangeShapeType="1"/>
            <a:stCxn id="594000" idx="2"/>
            <a:endCxn id="593930" idx="0"/>
          </p:cNvCxnSpPr>
          <p:nvPr/>
        </p:nvCxnSpPr>
        <p:spPr bwMode="auto">
          <a:xfrm flipH="1">
            <a:off x="6873875" y="4733925"/>
            <a:ext cx="3175" cy="2476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94011" name="Group 91"/>
          <p:cNvGrpSpPr>
            <a:grpSpLocks/>
          </p:cNvGrpSpPr>
          <p:nvPr/>
        </p:nvGrpSpPr>
        <p:grpSpPr bwMode="auto">
          <a:xfrm>
            <a:off x="827088" y="3249613"/>
            <a:ext cx="4032250" cy="2921000"/>
            <a:chOff x="431" y="2112"/>
            <a:chExt cx="2540" cy="1840"/>
          </a:xfrm>
        </p:grpSpPr>
        <p:sp>
          <p:nvSpPr>
            <p:cNvPr id="594010" name="Freeform 90"/>
            <p:cNvSpPr>
              <a:spLocks/>
            </p:cNvSpPr>
            <p:nvPr/>
          </p:nvSpPr>
          <p:spPr bwMode="auto">
            <a:xfrm>
              <a:off x="431" y="2523"/>
              <a:ext cx="771" cy="1270"/>
            </a:xfrm>
            <a:custGeom>
              <a:avLst/>
              <a:gdLst>
                <a:gd name="T0" fmla="*/ 771 w 771"/>
                <a:gd name="T1" fmla="*/ 1111 h 1270"/>
                <a:gd name="T2" fmla="*/ 771 w 771"/>
                <a:gd name="T3" fmla="*/ 1270 h 1270"/>
                <a:gd name="T4" fmla="*/ 0 w 771"/>
                <a:gd name="T5" fmla="*/ 1270 h 1270"/>
                <a:gd name="T6" fmla="*/ 0 w 771"/>
                <a:gd name="T7" fmla="*/ 0 h 1270"/>
                <a:gd name="T8" fmla="*/ 544 w 771"/>
                <a:gd name="T9" fmla="*/ 0 h 1270"/>
                <a:gd name="T10" fmla="*/ 544 w 771"/>
                <a:gd name="T11" fmla="*/ 159 h 1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270">
                  <a:moveTo>
                    <a:pt x="771" y="1111"/>
                  </a:moveTo>
                  <a:lnTo>
                    <a:pt x="771" y="1270"/>
                  </a:lnTo>
                  <a:lnTo>
                    <a:pt x="0" y="1270"/>
                  </a:lnTo>
                  <a:lnTo>
                    <a:pt x="0" y="0"/>
                  </a:lnTo>
                  <a:lnTo>
                    <a:pt x="544" y="0"/>
                  </a:lnTo>
                  <a:lnTo>
                    <a:pt x="544" y="159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90" name="Freeform 70"/>
            <p:cNvSpPr>
              <a:spLocks/>
            </p:cNvSpPr>
            <p:nvPr/>
          </p:nvSpPr>
          <p:spPr bwMode="auto">
            <a:xfrm>
              <a:off x="2135" y="3632"/>
              <a:ext cx="612" cy="181"/>
            </a:xfrm>
            <a:custGeom>
              <a:avLst/>
              <a:gdLst>
                <a:gd name="T0" fmla="*/ 0 w 612"/>
                <a:gd name="T1" fmla="*/ 0 h 181"/>
                <a:gd name="T2" fmla="*/ 0 w 612"/>
                <a:gd name="T3" fmla="*/ 181 h 181"/>
                <a:gd name="T4" fmla="*/ 612 w 612"/>
                <a:gd name="T5" fmla="*/ 181 h 181"/>
                <a:gd name="T6" fmla="*/ 612 w 612"/>
                <a:gd name="T7" fmla="*/ 68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2" h="181">
                  <a:moveTo>
                    <a:pt x="0" y="0"/>
                  </a:moveTo>
                  <a:lnTo>
                    <a:pt x="0" y="181"/>
                  </a:lnTo>
                  <a:lnTo>
                    <a:pt x="612" y="181"/>
                  </a:lnTo>
                  <a:lnTo>
                    <a:pt x="612" y="68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47" name="Line 27"/>
            <p:cNvSpPr>
              <a:spLocks noChangeShapeType="1"/>
            </p:cNvSpPr>
            <p:nvPr/>
          </p:nvSpPr>
          <p:spPr bwMode="auto">
            <a:xfrm flipH="1">
              <a:off x="2180" y="3457"/>
              <a:ext cx="3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3948" name="Line 28"/>
            <p:cNvSpPr>
              <a:spLocks noChangeShapeType="1"/>
            </p:cNvSpPr>
            <p:nvPr/>
          </p:nvSpPr>
          <p:spPr bwMode="auto">
            <a:xfrm flipH="1" flipV="1">
              <a:off x="2180" y="3593"/>
              <a:ext cx="3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3951" name="Freeform 31"/>
            <p:cNvSpPr>
              <a:spLocks/>
            </p:cNvSpPr>
            <p:nvPr/>
          </p:nvSpPr>
          <p:spPr bwMode="auto">
            <a:xfrm>
              <a:off x="1562" y="2890"/>
              <a:ext cx="1170" cy="526"/>
            </a:xfrm>
            <a:custGeom>
              <a:avLst/>
              <a:gdLst>
                <a:gd name="T0" fmla="*/ 0 w 317"/>
                <a:gd name="T1" fmla="*/ 0 h 662"/>
                <a:gd name="T2" fmla="*/ 317 w 317"/>
                <a:gd name="T3" fmla="*/ 0 h 662"/>
                <a:gd name="T4" fmla="*/ 317 w 317"/>
                <a:gd name="T5" fmla="*/ 662 h 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7" h="662">
                  <a:moveTo>
                    <a:pt x="0" y="0"/>
                  </a:moveTo>
                  <a:lnTo>
                    <a:pt x="317" y="0"/>
                  </a:lnTo>
                  <a:lnTo>
                    <a:pt x="317" y="662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3952" name="Freeform 32"/>
            <p:cNvSpPr>
              <a:spLocks/>
            </p:cNvSpPr>
            <p:nvPr/>
          </p:nvSpPr>
          <p:spPr bwMode="auto">
            <a:xfrm rot="5400000">
              <a:off x="1063" y="2395"/>
              <a:ext cx="317" cy="908"/>
            </a:xfrm>
            <a:custGeom>
              <a:avLst/>
              <a:gdLst>
                <a:gd name="T0" fmla="*/ 0 w 768"/>
                <a:gd name="T1" fmla="*/ 0 h 2112"/>
                <a:gd name="T2" fmla="*/ 0 w 768"/>
                <a:gd name="T3" fmla="*/ 912 h 2112"/>
                <a:gd name="T4" fmla="*/ 240 w 768"/>
                <a:gd name="T5" fmla="*/ 1056 h 2112"/>
                <a:gd name="T6" fmla="*/ 0 w 768"/>
                <a:gd name="T7" fmla="*/ 1200 h 2112"/>
                <a:gd name="T8" fmla="*/ 0 w 768"/>
                <a:gd name="T9" fmla="*/ 2112 h 2112"/>
                <a:gd name="T10" fmla="*/ 768 w 768"/>
                <a:gd name="T11" fmla="*/ 1680 h 2112"/>
                <a:gd name="T12" fmla="*/ 768 w 768"/>
                <a:gd name="T13" fmla="*/ 432 h 2112"/>
                <a:gd name="T14" fmla="*/ 0 w 768"/>
                <a:gd name="T15" fmla="*/ 0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68" h="2112">
                  <a:moveTo>
                    <a:pt x="0" y="0"/>
                  </a:moveTo>
                  <a:lnTo>
                    <a:pt x="0" y="912"/>
                  </a:lnTo>
                  <a:lnTo>
                    <a:pt x="240" y="1056"/>
                  </a:lnTo>
                  <a:lnTo>
                    <a:pt x="0" y="1200"/>
                  </a:lnTo>
                  <a:lnTo>
                    <a:pt x="0" y="2112"/>
                  </a:lnTo>
                  <a:lnTo>
                    <a:pt x="768" y="1680"/>
                  </a:lnTo>
                  <a:lnTo>
                    <a:pt x="768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53" name="Line 33"/>
            <p:cNvSpPr>
              <a:spLocks noChangeShapeType="1"/>
            </p:cNvSpPr>
            <p:nvPr/>
          </p:nvSpPr>
          <p:spPr bwMode="auto">
            <a:xfrm flipH="1">
              <a:off x="1205" y="3003"/>
              <a:ext cx="0" cy="4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54" name="Line 34"/>
            <p:cNvSpPr>
              <a:spLocks noChangeShapeType="1"/>
            </p:cNvSpPr>
            <p:nvPr/>
          </p:nvSpPr>
          <p:spPr bwMode="auto">
            <a:xfrm flipH="1">
              <a:off x="1427" y="2319"/>
              <a:ext cx="2" cy="37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55" name="Text Box 35"/>
            <p:cNvSpPr txBox="1">
              <a:spLocks noChangeArrowheads="1"/>
            </p:cNvSpPr>
            <p:nvPr/>
          </p:nvSpPr>
          <p:spPr bwMode="auto">
            <a:xfrm>
              <a:off x="882" y="2768"/>
              <a:ext cx="680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600"/>
                <a:t>32-bit ALU</a:t>
              </a:r>
            </a:p>
          </p:txBody>
        </p:sp>
        <p:grpSp>
          <p:nvGrpSpPr>
            <p:cNvPr id="593956" name="Group 36"/>
            <p:cNvGrpSpPr>
              <a:grpSpLocks/>
            </p:cNvGrpSpPr>
            <p:nvPr/>
          </p:nvGrpSpPr>
          <p:grpSpPr bwMode="auto">
            <a:xfrm>
              <a:off x="2493" y="3396"/>
              <a:ext cx="478" cy="304"/>
              <a:chOff x="3536" y="2966"/>
              <a:chExt cx="765" cy="317"/>
            </a:xfrm>
          </p:grpSpPr>
          <p:sp>
            <p:nvSpPr>
              <p:cNvPr id="593957" name="Oval 37"/>
              <p:cNvSpPr>
                <a:spLocks noChangeArrowheads="1"/>
              </p:cNvSpPr>
              <p:nvPr/>
            </p:nvSpPr>
            <p:spPr bwMode="auto">
              <a:xfrm>
                <a:off x="3536" y="2966"/>
                <a:ext cx="765" cy="317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3958" name="Text Box 38"/>
              <p:cNvSpPr txBox="1">
                <a:spLocks noChangeArrowheads="1"/>
              </p:cNvSpPr>
              <p:nvPr/>
            </p:nvSpPr>
            <p:spPr bwMode="auto">
              <a:xfrm>
                <a:off x="3549" y="3024"/>
                <a:ext cx="730" cy="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rIns="0">
                <a:spAutoFit/>
              </a:bodyPr>
              <a:lstStyle/>
              <a:p>
                <a:pPr algn="ctr"/>
                <a:r>
                  <a:rPr lang="en-US" altLang="en-US" sz="1400"/>
                  <a:t>Control</a:t>
                </a:r>
              </a:p>
            </p:txBody>
          </p:sp>
        </p:grpSp>
        <p:sp>
          <p:nvSpPr>
            <p:cNvPr id="593960" name="Text Box 40"/>
            <p:cNvSpPr txBox="1">
              <a:spLocks noChangeArrowheads="1"/>
            </p:cNvSpPr>
            <p:nvPr/>
          </p:nvSpPr>
          <p:spPr bwMode="auto">
            <a:xfrm>
              <a:off x="1376" y="3675"/>
              <a:ext cx="328" cy="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/>
                <a:t>64 bits</a:t>
              </a:r>
            </a:p>
          </p:txBody>
        </p:sp>
        <p:sp>
          <p:nvSpPr>
            <p:cNvPr id="593961" name="Text Box 41"/>
            <p:cNvSpPr txBox="1">
              <a:spLocks noChangeArrowheads="1"/>
            </p:cNvSpPr>
            <p:nvPr/>
          </p:nvSpPr>
          <p:spPr bwMode="auto">
            <a:xfrm>
              <a:off x="1460" y="2387"/>
              <a:ext cx="334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/>
                <a:t>32 bits</a:t>
              </a:r>
            </a:p>
          </p:txBody>
        </p:sp>
        <p:sp>
          <p:nvSpPr>
            <p:cNvPr id="593962" name="Text Box 42"/>
            <p:cNvSpPr txBox="1">
              <a:spLocks noChangeArrowheads="1"/>
            </p:cNvSpPr>
            <p:nvPr/>
          </p:nvSpPr>
          <p:spPr bwMode="auto">
            <a:xfrm>
              <a:off x="2203" y="3607"/>
              <a:ext cx="293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/>
                <a:t>write</a:t>
              </a:r>
            </a:p>
          </p:txBody>
        </p:sp>
        <p:sp>
          <p:nvSpPr>
            <p:cNvPr id="593963" name="Text Box 43"/>
            <p:cNvSpPr txBox="1">
              <a:spLocks noChangeArrowheads="1"/>
            </p:cNvSpPr>
            <p:nvPr/>
          </p:nvSpPr>
          <p:spPr bwMode="auto">
            <a:xfrm>
              <a:off x="1636" y="2754"/>
              <a:ext cx="291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/>
                <a:t>add</a:t>
              </a:r>
            </a:p>
          </p:txBody>
        </p:sp>
        <p:sp>
          <p:nvSpPr>
            <p:cNvPr id="593966" name="Text Box 46"/>
            <p:cNvSpPr txBox="1">
              <a:spLocks noChangeArrowheads="1"/>
            </p:cNvSpPr>
            <p:nvPr/>
          </p:nvSpPr>
          <p:spPr bwMode="auto">
            <a:xfrm>
              <a:off x="2166" y="3836"/>
              <a:ext cx="558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/>
                <a:t>LO[0]</a:t>
              </a:r>
            </a:p>
          </p:txBody>
        </p:sp>
        <p:sp>
          <p:nvSpPr>
            <p:cNvPr id="593967" name="Text Box 47"/>
            <p:cNvSpPr txBox="1">
              <a:spLocks noChangeArrowheads="1"/>
            </p:cNvSpPr>
            <p:nvPr/>
          </p:nvSpPr>
          <p:spPr bwMode="auto">
            <a:xfrm>
              <a:off x="1052" y="2112"/>
              <a:ext cx="737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 anchorCtr="1"/>
            <a:lstStyle/>
            <a:p>
              <a:pPr algn="ctr"/>
              <a:r>
                <a:rPr lang="en-US" altLang="en-US" sz="1600"/>
                <a:t>Multiplicand</a:t>
              </a:r>
              <a:endParaRPr lang="en-US" altLang="en-US" sz="1600" baseline="30000"/>
            </a:p>
          </p:txBody>
        </p:sp>
        <p:sp>
          <p:nvSpPr>
            <p:cNvPr id="593968" name="Line 48"/>
            <p:cNvSpPr>
              <a:spLocks noChangeShapeType="1"/>
            </p:cNvSpPr>
            <p:nvPr/>
          </p:nvSpPr>
          <p:spPr bwMode="auto">
            <a:xfrm>
              <a:off x="1429" y="333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71" name="Text Box 51"/>
            <p:cNvSpPr txBox="1">
              <a:spLocks noChangeArrowheads="1"/>
            </p:cNvSpPr>
            <p:nvPr/>
          </p:nvSpPr>
          <p:spPr bwMode="auto">
            <a:xfrm>
              <a:off x="2078" y="3277"/>
              <a:ext cx="556" cy="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/>
                <a:t>shift right</a:t>
              </a:r>
            </a:p>
          </p:txBody>
        </p:sp>
        <p:sp>
          <p:nvSpPr>
            <p:cNvPr id="593975" name="Text Box 55"/>
            <p:cNvSpPr txBox="1">
              <a:spLocks noChangeArrowheads="1"/>
            </p:cNvSpPr>
            <p:nvPr/>
          </p:nvSpPr>
          <p:spPr bwMode="auto">
            <a:xfrm>
              <a:off x="638" y="2385"/>
              <a:ext cx="334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/>
                <a:t>32 bits</a:t>
              </a:r>
            </a:p>
          </p:txBody>
        </p:sp>
        <p:sp>
          <p:nvSpPr>
            <p:cNvPr id="593978" name="Text Box 58"/>
            <p:cNvSpPr txBox="1">
              <a:spLocks noChangeArrowheads="1"/>
            </p:cNvSpPr>
            <p:nvPr/>
          </p:nvSpPr>
          <p:spPr bwMode="auto">
            <a:xfrm>
              <a:off x="868" y="3412"/>
              <a:ext cx="655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 anchorCtr="1"/>
            <a:lstStyle/>
            <a:p>
              <a:pPr algn="ctr"/>
              <a:r>
                <a:rPr lang="en-US" altLang="en-US" sz="1600"/>
                <a:t>HI</a:t>
              </a:r>
              <a:endParaRPr lang="en-US" altLang="en-US" sz="1600" baseline="30000"/>
            </a:p>
          </p:txBody>
        </p:sp>
        <p:sp>
          <p:nvSpPr>
            <p:cNvPr id="593979" name="Text Box 59"/>
            <p:cNvSpPr txBox="1">
              <a:spLocks noChangeArrowheads="1"/>
            </p:cNvSpPr>
            <p:nvPr/>
          </p:nvSpPr>
          <p:spPr bwMode="auto">
            <a:xfrm>
              <a:off x="1523" y="3412"/>
              <a:ext cx="655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rIns="0" anchor="ctr" anchorCtr="1"/>
            <a:lstStyle/>
            <a:p>
              <a:pPr algn="ctr"/>
              <a:r>
                <a:rPr lang="en-US" altLang="en-US" sz="1600"/>
                <a:t>LO</a:t>
              </a:r>
              <a:endParaRPr lang="en-US" altLang="en-US" sz="1600" baseline="30000"/>
            </a:p>
          </p:txBody>
        </p:sp>
        <p:sp>
          <p:nvSpPr>
            <p:cNvPr id="593983" name="Text Box 63"/>
            <p:cNvSpPr txBox="1">
              <a:spLocks noChangeArrowheads="1"/>
            </p:cNvSpPr>
            <p:nvPr/>
          </p:nvSpPr>
          <p:spPr bwMode="auto">
            <a:xfrm>
              <a:off x="819" y="3140"/>
              <a:ext cx="334" cy="1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 dirty="0"/>
                <a:t>32 bits</a:t>
              </a:r>
            </a:p>
          </p:txBody>
        </p:sp>
        <p:sp>
          <p:nvSpPr>
            <p:cNvPr id="593985" name="Line 65"/>
            <p:cNvSpPr>
              <a:spLocks noChangeShapeType="1"/>
            </p:cNvSpPr>
            <p:nvPr/>
          </p:nvSpPr>
          <p:spPr bwMode="auto">
            <a:xfrm flipV="1">
              <a:off x="1160" y="3178"/>
              <a:ext cx="90" cy="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3982" name="Text Box 62"/>
            <p:cNvSpPr txBox="1">
              <a:spLocks noChangeArrowheads="1"/>
            </p:cNvSpPr>
            <p:nvPr/>
          </p:nvSpPr>
          <p:spPr bwMode="auto">
            <a:xfrm>
              <a:off x="462" y="2718"/>
              <a:ext cx="294" cy="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altLang="en-US" sz="1200" b="1" dirty="0"/>
                <a:t>carry</a:t>
              </a:r>
            </a:p>
          </p:txBody>
        </p:sp>
      </p:grpSp>
      <p:cxnSp>
        <p:nvCxnSpPr>
          <p:cNvPr id="26" name="Elbow Connector 25"/>
          <p:cNvCxnSpPr>
            <a:endCxn id="593978" idx="1"/>
          </p:cNvCxnSpPr>
          <p:nvPr/>
        </p:nvCxnSpPr>
        <p:spPr>
          <a:xfrm rot="5400000">
            <a:off x="1021956" y="4996258"/>
            <a:ext cx="997744" cy="4"/>
          </a:xfrm>
          <a:prstGeom prst="bentConnector4">
            <a:avLst>
              <a:gd name="adj1" fmla="val -415"/>
              <a:gd name="adj2" fmla="val 571510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Multiply </a:t>
            </a:r>
            <a:r>
              <a:rPr lang="en-US" altLang="en-US" dirty="0" smtClean="0"/>
              <a:t>Example</a:t>
            </a:r>
            <a:endParaRPr lang="en-US" altLang="en-US" dirty="0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43000"/>
            <a:ext cx="8229600" cy="1611313"/>
          </a:xfrm>
        </p:spPr>
        <p:txBody>
          <a:bodyPr/>
          <a:lstStyle/>
          <a:p>
            <a:r>
              <a:rPr lang="en-US" altLang="en-US" dirty="0" smtClean="0"/>
              <a:t>Consider: 1100</a:t>
            </a:r>
            <a:r>
              <a:rPr lang="en-US" altLang="en-US" baseline="-25000" dirty="0" smtClean="0"/>
              <a:t>2</a:t>
            </a:r>
            <a:r>
              <a:rPr lang="en-US" altLang="en-US" dirty="0"/>
              <a:t> </a:t>
            </a:r>
            <a:r>
              <a:rPr lang="en-US" altLang="en-US" dirty="0" smtClean="0"/>
              <a:t>× 1101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, </a:t>
            </a:r>
            <a:r>
              <a:rPr lang="en-US" altLang="en-US" dirty="0"/>
              <a:t>Product = 10011100</a:t>
            </a:r>
            <a:r>
              <a:rPr lang="en-US" altLang="en-US" baseline="-25000" dirty="0"/>
              <a:t>2</a:t>
            </a:r>
            <a:r>
              <a:rPr lang="en-US" altLang="en-US" dirty="0"/>
              <a:t> </a:t>
            </a:r>
            <a:r>
              <a:rPr lang="en-US" altLang="en-US" dirty="0" smtClean="0"/>
              <a:t>(156)</a:t>
            </a:r>
            <a:endParaRPr lang="en-US" altLang="en-US" baseline="-25000" dirty="0"/>
          </a:p>
          <a:p>
            <a:r>
              <a:rPr lang="en-US" altLang="en-US" dirty="0"/>
              <a:t>4-bit multiplicand and multiplier are used in this example</a:t>
            </a:r>
          </a:p>
          <a:p>
            <a:r>
              <a:rPr lang="en-US" altLang="en-US" dirty="0"/>
              <a:t>4-bit adder produces a </a:t>
            </a:r>
            <a:r>
              <a:rPr lang="en-US" altLang="en-US" dirty="0">
                <a:solidFill>
                  <a:srgbClr val="FF0000"/>
                </a:solidFill>
              </a:rPr>
              <a:t>5-bit sum</a:t>
            </a:r>
            <a:r>
              <a:rPr lang="en-US" altLang="en-US" dirty="0"/>
              <a:t> (</a:t>
            </a:r>
            <a:r>
              <a:rPr lang="en-US" altLang="en-US" dirty="0">
                <a:solidFill>
                  <a:srgbClr val="FF0000"/>
                </a:solidFill>
              </a:rPr>
              <a:t>with carry</a:t>
            </a:r>
            <a:r>
              <a:rPr lang="en-US" altLang="en-US" dirty="0"/>
              <a:t>)</a:t>
            </a:r>
            <a:endParaRPr lang="en-US" altLang="en-US" dirty="0">
              <a:solidFill>
                <a:srgbClr val="FF0000"/>
              </a:solidFill>
            </a:endParaRPr>
          </a:p>
        </p:txBody>
      </p:sp>
      <p:grpSp>
        <p:nvGrpSpPr>
          <p:cNvPr id="670838" name="Group 118"/>
          <p:cNvGrpSpPr>
            <a:grpSpLocks/>
          </p:cNvGrpSpPr>
          <p:nvPr/>
        </p:nvGrpSpPr>
        <p:grpSpPr bwMode="auto">
          <a:xfrm>
            <a:off x="950913" y="5224463"/>
            <a:ext cx="7626350" cy="341312"/>
            <a:chOff x="599" y="3291"/>
            <a:chExt cx="4804" cy="215"/>
          </a:xfrm>
        </p:grpSpPr>
        <p:sp>
          <p:nvSpPr>
            <p:cNvPr id="670726" name="Rectangle 6"/>
            <p:cNvSpPr>
              <a:spLocks noChangeArrowheads="1"/>
            </p:cNvSpPr>
            <p:nvPr/>
          </p:nvSpPr>
          <p:spPr bwMode="auto">
            <a:xfrm>
              <a:off x="2763" y="3294"/>
              <a:ext cx="8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670727" name="Rectangle 7"/>
            <p:cNvSpPr>
              <a:spLocks noChangeArrowheads="1"/>
            </p:cNvSpPr>
            <p:nvPr/>
          </p:nvSpPr>
          <p:spPr bwMode="auto">
            <a:xfrm>
              <a:off x="599" y="3291"/>
              <a:ext cx="21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en-US" sz="1600"/>
                <a:t>Shift Right Product = (HI, LO)</a:t>
              </a:r>
            </a:p>
          </p:txBody>
        </p:sp>
        <p:sp>
          <p:nvSpPr>
            <p:cNvPr id="670762" name="Rectangle 42"/>
            <p:cNvSpPr>
              <a:spLocks noChangeArrowheads="1"/>
            </p:cNvSpPr>
            <p:nvPr/>
          </p:nvSpPr>
          <p:spPr bwMode="auto">
            <a:xfrm>
              <a:off x="4195" y="3291"/>
              <a:ext cx="1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0 1 1 1   1 0 0 </a:t>
              </a:r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670841" name="Group 121"/>
          <p:cNvGrpSpPr>
            <a:grpSpLocks/>
          </p:cNvGrpSpPr>
          <p:nvPr/>
        </p:nvGrpSpPr>
        <p:grpSpPr bwMode="auto">
          <a:xfrm>
            <a:off x="950913" y="4214813"/>
            <a:ext cx="4845050" cy="336550"/>
            <a:chOff x="599" y="2655"/>
            <a:chExt cx="3052" cy="212"/>
          </a:xfrm>
        </p:grpSpPr>
        <p:sp>
          <p:nvSpPr>
            <p:cNvPr id="670730" name="Rectangle 10"/>
            <p:cNvSpPr>
              <a:spLocks noChangeArrowheads="1"/>
            </p:cNvSpPr>
            <p:nvPr/>
          </p:nvSpPr>
          <p:spPr bwMode="auto">
            <a:xfrm>
              <a:off x="599" y="2655"/>
              <a:ext cx="21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en-US" sz="1600"/>
                <a:t>LO[0] = </a:t>
              </a:r>
              <a:r>
                <a:rPr lang="en-US" altLang="en-US" sz="1600">
                  <a:solidFill>
                    <a:srgbClr val="FF0000"/>
                  </a:solidFill>
                </a:rPr>
                <a:t>0</a:t>
              </a:r>
              <a:r>
                <a:rPr lang="en-US" altLang="en-US" sz="1600"/>
                <a:t> =&gt; Do Nothing</a:t>
              </a:r>
            </a:p>
          </p:txBody>
        </p:sp>
        <p:sp>
          <p:nvSpPr>
            <p:cNvPr id="670763" name="Rectangle 43"/>
            <p:cNvSpPr>
              <a:spLocks noChangeArrowheads="1"/>
            </p:cNvSpPr>
            <p:nvPr/>
          </p:nvSpPr>
          <p:spPr bwMode="auto">
            <a:xfrm>
              <a:off x="2763" y="2655"/>
              <a:ext cx="8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endParaRPr lang="en-US" altLang="en-US" sz="1600"/>
            </a:p>
          </p:txBody>
        </p:sp>
      </p:grpSp>
      <p:grpSp>
        <p:nvGrpSpPr>
          <p:cNvPr id="670836" name="Group 116"/>
          <p:cNvGrpSpPr>
            <a:grpSpLocks/>
          </p:cNvGrpSpPr>
          <p:nvPr/>
        </p:nvGrpSpPr>
        <p:grpSpPr bwMode="auto">
          <a:xfrm>
            <a:off x="950913" y="4545013"/>
            <a:ext cx="7626350" cy="342900"/>
            <a:chOff x="599" y="2863"/>
            <a:chExt cx="4804" cy="216"/>
          </a:xfrm>
        </p:grpSpPr>
        <p:sp>
          <p:nvSpPr>
            <p:cNvPr id="670733" name="Rectangle 13"/>
            <p:cNvSpPr>
              <a:spLocks noChangeArrowheads="1"/>
            </p:cNvSpPr>
            <p:nvPr/>
          </p:nvSpPr>
          <p:spPr bwMode="auto">
            <a:xfrm>
              <a:off x="2767" y="2863"/>
              <a:ext cx="8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670734" name="Rectangle 14"/>
            <p:cNvSpPr>
              <a:spLocks noChangeArrowheads="1"/>
            </p:cNvSpPr>
            <p:nvPr/>
          </p:nvSpPr>
          <p:spPr bwMode="auto">
            <a:xfrm>
              <a:off x="599" y="2867"/>
              <a:ext cx="21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en-US" sz="1600"/>
                <a:t>Shift Right Product = (HI, LO)</a:t>
              </a:r>
            </a:p>
          </p:txBody>
        </p:sp>
        <p:sp>
          <p:nvSpPr>
            <p:cNvPr id="670766" name="Rectangle 46"/>
            <p:cNvSpPr>
              <a:spLocks noChangeArrowheads="1"/>
            </p:cNvSpPr>
            <p:nvPr/>
          </p:nvSpPr>
          <p:spPr bwMode="auto">
            <a:xfrm>
              <a:off x="4195" y="2867"/>
              <a:ext cx="1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0 0 1 1   0 0 1 </a:t>
              </a:r>
              <a:r>
                <a:rPr lang="en-US" altLang="en-US" sz="1600">
                  <a:solidFill>
                    <a:srgbClr val="FF0000"/>
                  </a:solidFill>
                </a:rPr>
                <a:t>1</a:t>
              </a:r>
            </a:p>
          </p:txBody>
        </p:sp>
      </p:grpSp>
      <p:grpSp>
        <p:nvGrpSpPr>
          <p:cNvPr id="670835" name="Group 115"/>
          <p:cNvGrpSpPr>
            <a:grpSpLocks/>
          </p:cNvGrpSpPr>
          <p:nvPr/>
        </p:nvGrpSpPr>
        <p:grpSpPr bwMode="auto">
          <a:xfrm>
            <a:off x="950913" y="3878263"/>
            <a:ext cx="7626350" cy="336550"/>
            <a:chOff x="599" y="2443"/>
            <a:chExt cx="4804" cy="212"/>
          </a:xfrm>
        </p:grpSpPr>
        <p:sp>
          <p:nvSpPr>
            <p:cNvPr id="670736" name="Rectangle 16"/>
            <p:cNvSpPr>
              <a:spLocks noChangeArrowheads="1"/>
            </p:cNvSpPr>
            <p:nvPr/>
          </p:nvSpPr>
          <p:spPr bwMode="auto">
            <a:xfrm>
              <a:off x="2767" y="2443"/>
              <a:ext cx="88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670738" name="Rectangle 18"/>
            <p:cNvSpPr>
              <a:spLocks noChangeArrowheads="1"/>
            </p:cNvSpPr>
            <p:nvPr/>
          </p:nvSpPr>
          <p:spPr bwMode="auto">
            <a:xfrm>
              <a:off x="599" y="2443"/>
              <a:ext cx="21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en-US" sz="1600"/>
                <a:t>Shift Right Product = (HI, LO)</a:t>
              </a:r>
            </a:p>
          </p:txBody>
        </p:sp>
        <p:sp>
          <p:nvSpPr>
            <p:cNvPr id="670767" name="Rectangle 47"/>
            <p:cNvSpPr>
              <a:spLocks noChangeArrowheads="1"/>
            </p:cNvSpPr>
            <p:nvPr/>
          </p:nvSpPr>
          <p:spPr bwMode="auto">
            <a:xfrm>
              <a:off x="4195" y="2443"/>
              <a:ext cx="1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0 1 1 0   0 1 1 </a:t>
              </a:r>
              <a:r>
                <a:rPr lang="en-US" altLang="en-US" sz="1600">
                  <a:solidFill>
                    <a:srgbClr val="FF0000"/>
                  </a:solidFill>
                </a:rPr>
                <a:t>0</a:t>
              </a:r>
            </a:p>
          </p:txBody>
        </p:sp>
      </p:grpSp>
      <p:grpSp>
        <p:nvGrpSpPr>
          <p:cNvPr id="670840" name="Group 120"/>
          <p:cNvGrpSpPr>
            <a:grpSpLocks/>
          </p:cNvGrpSpPr>
          <p:nvPr/>
        </p:nvGrpSpPr>
        <p:grpSpPr bwMode="auto">
          <a:xfrm>
            <a:off x="950913" y="5897563"/>
            <a:ext cx="7626350" cy="336550"/>
            <a:chOff x="599" y="3715"/>
            <a:chExt cx="4804" cy="212"/>
          </a:xfrm>
        </p:grpSpPr>
        <p:sp>
          <p:nvSpPr>
            <p:cNvPr id="670741" name="Rectangle 21"/>
            <p:cNvSpPr>
              <a:spLocks noChangeArrowheads="1"/>
            </p:cNvSpPr>
            <p:nvPr/>
          </p:nvSpPr>
          <p:spPr bwMode="auto">
            <a:xfrm>
              <a:off x="2763" y="3715"/>
              <a:ext cx="88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1 1 0 0</a:t>
              </a:r>
            </a:p>
          </p:txBody>
        </p:sp>
        <p:sp>
          <p:nvSpPr>
            <p:cNvPr id="670742" name="Rectangle 22"/>
            <p:cNvSpPr>
              <a:spLocks noChangeArrowheads="1"/>
            </p:cNvSpPr>
            <p:nvPr/>
          </p:nvSpPr>
          <p:spPr bwMode="auto">
            <a:xfrm>
              <a:off x="599" y="3715"/>
              <a:ext cx="21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buFont typeface="Wingdings" panose="05000000000000000000" pitchFamily="2" charset="2"/>
                <a:buNone/>
              </a:pPr>
              <a:r>
                <a:rPr lang="en-US" altLang="en-US" sz="1600"/>
                <a:t>Shift Right Product = (HI, LO)</a:t>
              </a:r>
            </a:p>
          </p:txBody>
        </p:sp>
        <p:sp>
          <p:nvSpPr>
            <p:cNvPr id="670773" name="Rectangle 53"/>
            <p:cNvSpPr>
              <a:spLocks noChangeArrowheads="1"/>
            </p:cNvSpPr>
            <p:nvPr/>
          </p:nvSpPr>
          <p:spPr bwMode="auto">
            <a:xfrm>
              <a:off x="4195" y="3715"/>
              <a:ext cx="12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000" tIns="46800" rIns="90000" bIns="46800"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/>
                <a:t>1 0 0 1   1 1 0 0</a:t>
              </a:r>
            </a:p>
          </p:txBody>
        </p:sp>
      </p:grpSp>
      <p:sp>
        <p:nvSpPr>
          <p:cNvPr id="670774" name="Rectangle 54"/>
          <p:cNvSpPr>
            <a:spLocks noChangeArrowheads="1"/>
          </p:cNvSpPr>
          <p:nvPr/>
        </p:nvSpPr>
        <p:spPr bwMode="auto">
          <a:xfrm>
            <a:off x="4386263" y="3541713"/>
            <a:ext cx="1409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670770" name="Rectangle 50"/>
          <p:cNvSpPr>
            <a:spLocks noChangeArrowheads="1"/>
          </p:cNvSpPr>
          <p:nvPr/>
        </p:nvSpPr>
        <p:spPr bwMode="auto">
          <a:xfrm>
            <a:off x="5795963" y="3205163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670725" name="Rectangle 5"/>
          <p:cNvSpPr>
            <a:spLocks noChangeArrowheads="1"/>
          </p:cNvSpPr>
          <p:nvPr/>
        </p:nvSpPr>
        <p:spPr bwMode="auto">
          <a:xfrm>
            <a:off x="5795963" y="5224463"/>
            <a:ext cx="865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670729" name="Rectangle 9"/>
          <p:cNvSpPr>
            <a:spLocks noChangeArrowheads="1"/>
          </p:cNvSpPr>
          <p:nvPr/>
        </p:nvSpPr>
        <p:spPr bwMode="auto">
          <a:xfrm>
            <a:off x="6659563" y="4214813"/>
            <a:ext cx="191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670732" name="Rectangle 12"/>
          <p:cNvSpPr>
            <a:spLocks noChangeArrowheads="1"/>
          </p:cNvSpPr>
          <p:nvPr/>
        </p:nvSpPr>
        <p:spPr bwMode="auto">
          <a:xfrm>
            <a:off x="5791200" y="4551363"/>
            <a:ext cx="868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670737" name="Rectangle 17"/>
          <p:cNvSpPr>
            <a:spLocks noChangeArrowheads="1"/>
          </p:cNvSpPr>
          <p:nvPr/>
        </p:nvSpPr>
        <p:spPr bwMode="auto">
          <a:xfrm>
            <a:off x="5791200" y="3878263"/>
            <a:ext cx="868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670740" name="Rectangle 20"/>
          <p:cNvSpPr>
            <a:spLocks noChangeArrowheads="1"/>
          </p:cNvSpPr>
          <p:nvPr/>
        </p:nvSpPr>
        <p:spPr bwMode="auto">
          <a:xfrm>
            <a:off x="5795963" y="5897563"/>
            <a:ext cx="865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670764" name="Rectangle 44"/>
          <p:cNvSpPr>
            <a:spLocks noChangeArrowheads="1"/>
          </p:cNvSpPr>
          <p:nvPr/>
        </p:nvSpPr>
        <p:spPr bwMode="auto">
          <a:xfrm>
            <a:off x="5795963" y="4214813"/>
            <a:ext cx="863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670765" name="Rectangle 45"/>
          <p:cNvSpPr>
            <a:spLocks noChangeArrowheads="1"/>
          </p:cNvSpPr>
          <p:nvPr/>
        </p:nvSpPr>
        <p:spPr bwMode="auto">
          <a:xfrm>
            <a:off x="498475" y="4214813"/>
            <a:ext cx="452438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600"/>
              <a:t>2</a:t>
            </a:r>
          </a:p>
        </p:txBody>
      </p:sp>
      <p:sp>
        <p:nvSpPr>
          <p:cNvPr id="670768" name="Rectangle 48"/>
          <p:cNvSpPr>
            <a:spLocks noChangeArrowheads="1"/>
          </p:cNvSpPr>
          <p:nvPr/>
        </p:nvSpPr>
        <p:spPr bwMode="auto">
          <a:xfrm>
            <a:off x="4386263" y="3205163"/>
            <a:ext cx="1409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600"/>
              <a:t>1 1 0 0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670769" name="Rectangle 49"/>
          <p:cNvSpPr>
            <a:spLocks noChangeArrowheads="1"/>
          </p:cNvSpPr>
          <p:nvPr/>
        </p:nvSpPr>
        <p:spPr bwMode="auto">
          <a:xfrm>
            <a:off x="6659563" y="3205163"/>
            <a:ext cx="1917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600"/>
              <a:t>0 0 0 0   1 1 0 </a:t>
            </a:r>
            <a:r>
              <a:rPr lang="en-US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70771" name="Rectangle 51"/>
          <p:cNvSpPr>
            <a:spLocks noChangeArrowheads="1"/>
          </p:cNvSpPr>
          <p:nvPr/>
        </p:nvSpPr>
        <p:spPr bwMode="auto">
          <a:xfrm>
            <a:off x="950913" y="3205163"/>
            <a:ext cx="3435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600"/>
              <a:t>Initialize (LO = Multiplier, HI=0)</a:t>
            </a:r>
          </a:p>
        </p:txBody>
      </p:sp>
      <p:sp>
        <p:nvSpPr>
          <p:cNvPr id="670772" name="Rectangle 52"/>
          <p:cNvSpPr>
            <a:spLocks noChangeArrowheads="1"/>
          </p:cNvSpPr>
          <p:nvPr/>
        </p:nvSpPr>
        <p:spPr bwMode="auto">
          <a:xfrm>
            <a:off x="498475" y="3205163"/>
            <a:ext cx="452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600"/>
              <a:t>0</a:t>
            </a:r>
          </a:p>
        </p:txBody>
      </p:sp>
      <p:sp>
        <p:nvSpPr>
          <p:cNvPr id="670776" name="Rectangle 56"/>
          <p:cNvSpPr>
            <a:spLocks noChangeArrowheads="1"/>
          </p:cNvSpPr>
          <p:nvPr/>
        </p:nvSpPr>
        <p:spPr bwMode="auto">
          <a:xfrm>
            <a:off x="498475" y="3541713"/>
            <a:ext cx="452438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600"/>
              <a:t>1</a:t>
            </a:r>
          </a:p>
        </p:txBody>
      </p:sp>
      <p:sp>
        <p:nvSpPr>
          <p:cNvPr id="670777" name="Rectangle 57"/>
          <p:cNvSpPr>
            <a:spLocks noChangeArrowheads="1"/>
          </p:cNvSpPr>
          <p:nvPr/>
        </p:nvSpPr>
        <p:spPr bwMode="auto">
          <a:xfrm>
            <a:off x="4386263" y="4887913"/>
            <a:ext cx="1373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670779" name="Rectangle 59"/>
          <p:cNvSpPr>
            <a:spLocks noChangeArrowheads="1"/>
          </p:cNvSpPr>
          <p:nvPr/>
        </p:nvSpPr>
        <p:spPr bwMode="auto">
          <a:xfrm>
            <a:off x="498475" y="4887913"/>
            <a:ext cx="452438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600"/>
              <a:t>3</a:t>
            </a:r>
          </a:p>
        </p:txBody>
      </p:sp>
      <p:sp>
        <p:nvSpPr>
          <p:cNvPr id="670780" name="Rectangle 60"/>
          <p:cNvSpPr>
            <a:spLocks noChangeArrowheads="1"/>
          </p:cNvSpPr>
          <p:nvPr/>
        </p:nvSpPr>
        <p:spPr bwMode="auto">
          <a:xfrm>
            <a:off x="4386263" y="5561013"/>
            <a:ext cx="14097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endParaRPr lang="en-US" altLang="en-US" sz="1600"/>
          </a:p>
        </p:txBody>
      </p:sp>
      <p:sp>
        <p:nvSpPr>
          <p:cNvPr id="670782" name="Rectangle 62"/>
          <p:cNvSpPr>
            <a:spLocks noChangeArrowheads="1"/>
          </p:cNvSpPr>
          <p:nvPr/>
        </p:nvSpPr>
        <p:spPr bwMode="auto">
          <a:xfrm>
            <a:off x="498475" y="5561013"/>
            <a:ext cx="452438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600"/>
              <a:t>4</a:t>
            </a:r>
          </a:p>
        </p:txBody>
      </p:sp>
      <p:sp>
        <p:nvSpPr>
          <p:cNvPr id="670783" name="Rectangle 63"/>
          <p:cNvSpPr>
            <a:spLocks noChangeArrowheads="1"/>
          </p:cNvSpPr>
          <p:nvPr/>
        </p:nvSpPr>
        <p:spPr bwMode="auto">
          <a:xfrm>
            <a:off x="4386263" y="2840038"/>
            <a:ext cx="14097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800"/>
              <a:t>Multiplicand</a:t>
            </a:r>
          </a:p>
        </p:txBody>
      </p:sp>
      <p:sp>
        <p:nvSpPr>
          <p:cNvPr id="670784" name="Rectangle 64"/>
          <p:cNvSpPr>
            <a:spLocks noChangeArrowheads="1"/>
          </p:cNvSpPr>
          <p:nvPr/>
        </p:nvSpPr>
        <p:spPr bwMode="auto">
          <a:xfrm>
            <a:off x="6696075" y="2840038"/>
            <a:ext cx="1881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800"/>
              <a:t>Product = HI, LO</a:t>
            </a:r>
          </a:p>
        </p:txBody>
      </p:sp>
      <p:sp>
        <p:nvSpPr>
          <p:cNvPr id="670785" name="Rectangle 65"/>
          <p:cNvSpPr>
            <a:spLocks noChangeArrowheads="1"/>
          </p:cNvSpPr>
          <p:nvPr/>
        </p:nvSpPr>
        <p:spPr bwMode="auto">
          <a:xfrm>
            <a:off x="5795963" y="2840038"/>
            <a:ext cx="863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en-US" altLang="en-US" sz="1800"/>
              <a:t>Carry</a:t>
            </a:r>
          </a:p>
        </p:txBody>
      </p:sp>
      <p:sp>
        <p:nvSpPr>
          <p:cNvPr id="670786" name="Rectangle 66"/>
          <p:cNvSpPr>
            <a:spLocks noChangeArrowheads="1"/>
          </p:cNvSpPr>
          <p:nvPr/>
        </p:nvSpPr>
        <p:spPr bwMode="auto">
          <a:xfrm>
            <a:off x="498475" y="2840038"/>
            <a:ext cx="38877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>
            <a:lvl1pPr>
              <a:spcBef>
                <a:spcPct val="40000"/>
              </a:spcBef>
              <a:buFont typeface="Wingdings" panose="05000000000000000000" pitchFamily="2" charset="2"/>
              <a:buChar char="v"/>
              <a:tabLst>
                <a:tab pos="1828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3550">
              <a:spcBef>
                <a:spcPct val="40000"/>
              </a:spcBef>
              <a:buFont typeface="Wingdings" panose="05000000000000000000" pitchFamily="2" charset="2"/>
              <a:buChar char="²"/>
              <a:tabLst>
                <a:tab pos="182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4075">
              <a:spcBef>
                <a:spcPct val="4000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ct val="40000"/>
              </a:spcBef>
              <a:buChar char="–"/>
              <a:tabLst>
                <a:tab pos="1828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ct val="40000"/>
              </a:spcBef>
              <a:buChar char="»"/>
              <a:tabLst>
                <a:tab pos="1828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828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828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828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40000"/>
              </a:spcBef>
              <a:spcAft>
                <a:spcPct val="0"/>
              </a:spcAft>
              <a:buChar char="»"/>
              <a:tabLst>
                <a:tab pos="1828800" algn="l"/>
              </a:tabLst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1800"/>
              <a:t>Iteration</a:t>
            </a:r>
          </a:p>
        </p:txBody>
      </p:sp>
      <p:sp>
        <p:nvSpPr>
          <p:cNvPr id="670787" name="Line 67"/>
          <p:cNvSpPr>
            <a:spLocks noChangeShapeType="1"/>
          </p:cNvSpPr>
          <p:nvPr/>
        </p:nvSpPr>
        <p:spPr bwMode="auto">
          <a:xfrm>
            <a:off x="498475" y="2840038"/>
            <a:ext cx="807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89" name="Line 69"/>
          <p:cNvSpPr>
            <a:spLocks noChangeShapeType="1"/>
          </p:cNvSpPr>
          <p:nvPr/>
        </p:nvSpPr>
        <p:spPr bwMode="auto">
          <a:xfrm>
            <a:off x="498475" y="35417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0" name="Line 70"/>
          <p:cNvSpPr>
            <a:spLocks noChangeShapeType="1"/>
          </p:cNvSpPr>
          <p:nvPr/>
        </p:nvSpPr>
        <p:spPr bwMode="auto">
          <a:xfrm>
            <a:off x="498475" y="6234113"/>
            <a:ext cx="807878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1" name="Line 71"/>
          <p:cNvSpPr>
            <a:spLocks noChangeShapeType="1"/>
          </p:cNvSpPr>
          <p:nvPr/>
        </p:nvSpPr>
        <p:spPr bwMode="auto">
          <a:xfrm>
            <a:off x="498475" y="2840038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2" name="Line 72"/>
          <p:cNvSpPr>
            <a:spLocks noChangeShapeType="1"/>
          </p:cNvSpPr>
          <p:nvPr/>
        </p:nvSpPr>
        <p:spPr bwMode="auto">
          <a:xfrm>
            <a:off x="43862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3" name="Line 73"/>
          <p:cNvSpPr>
            <a:spLocks noChangeShapeType="1"/>
          </p:cNvSpPr>
          <p:nvPr/>
        </p:nvSpPr>
        <p:spPr bwMode="auto">
          <a:xfrm>
            <a:off x="66595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4" name="Line 74"/>
          <p:cNvSpPr>
            <a:spLocks noChangeShapeType="1"/>
          </p:cNvSpPr>
          <p:nvPr/>
        </p:nvSpPr>
        <p:spPr bwMode="auto">
          <a:xfrm>
            <a:off x="8577263" y="2840038"/>
            <a:ext cx="0" cy="33940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5" name="Line 75"/>
          <p:cNvSpPr>
            <a:spLocks noChangeShapeType="1"/>
          </p:cNvSpPr>
          <p:nvPr/>
        </p:nvSpPr>
        <p:spPr bwMode="auto">
          <a:xfrm>
            <a:off x="498475" y="42148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6" name="Line 76"/>
          <p:cNvSpPr>
            <a:spLocks noChangeShapeType="1"/>
          </p:cNvSpPr>
          <p:nvPr/>
        </p:nvSpPr>
        <p:spPr bwMode="auto">
          <a:xfrm>
            <a:off x="950913" y="3205163"/>
            <a:ext cx="0" cy="3028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7" name="Line 77"/>
          <p:cNvSpPr>
            <a:spLocks noChangeShapeType="1"/>
          </p:cNvSpPr>
          <p:nvPr/>
        </p:nvSpPr>
        <p:spPr bwMode="auto">
          <a:xfrm>
            <a:off x="950913" y="38782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8" name="Line 78"/>
          <p:cNvSpPr>
            <a:spLocks noChangeShapeType="1"/>
          </p:cNvSpPr>
          <p:nvPr/>
        </p:nvSpPr>
        <p:spPr bwMode="auto">
          <a:xfrm>
            <a:off x="498475" y="48879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99" name="Line 79"/>
          <p:cNvSpPr>
            <a:spLocks noChangeShapeType="1"/>
          </p:cNvSpPr>
          <p:nvPr/>
        </p:nvSpPr>
        <p:spPr bwMode="auto">
          <a:xfrm>
            <a:off x="950913" y="45513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800" name="Line 80"/>
          <p:cNvSpPr>
            <a:spLocks noChangeShapeType="1"/>
          </p:cNvSpPr>
          <p:nvPr/>
        </p:nvSpPr>
        <p:spPr bwMode="auto">
          <a:xfrm>
            <a:off x="498475" y="556101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801" name="Line 81"/>
          <p:cNvSpPr>
            <a:spLocks noChangeShapeType="1"/>
          </p:cNvSpPr>
          <p:nvPr/>
        </p:nvSpPr>
        <p:spPr bwMode="auto">
          <a:xfrm>
            <a:off x="950913" y="52244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802" name="Line 82"/>
          <p:cNvSpPr>
            <a:spLocks noChangeShapeType="1"/>
          </p:cNvSpPr>
          <p:nvPr/>
        </p:nvSpPr>
        <p:spPr bwMode="auto">
          <a:xfrm>
            <a:off x="950913" y="5897563"/>
            <a:ext cx="7626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803" name="Line 83"/>
          <p:cNvSpPr>
            <a:spLocks noChangeShapeType="1"/>
          </p:cNvSpPr>
          <p:nvPr/>
        </p:nvSpPr>
        <p:spPr bwMode="auto">
          <a:xfrm>
            <a:off x="5795963" y="2840038"/>
            <a:ext cx="0" cy="3394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70788" name="Line 68"/>
          <p:cNvSpPr>
            <a:spLocks noChangeShapeType="1"/>
          </p:cNvSpPr>
          <p:nvPr/>
        </p:nvSpPr>
        <p:spPr bwMode="auto">
          <a:xfrm>
            <a:off x="498475" y="3205163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670843" name="Group 123"/>
          <p:cNvGrpSpPr>
            <a:grpSpLocks/>
          </p:cNvGrpSpPr>
          <p:nvPr/>
        </p:nvGrpSpPr>
        <p:grpSpPr bwMode="auto">
          <a:xfrm>
            <a:off x="950913" y="3402013"/>
            <a:ext cx="7626350" cy="476250"/>
            <a:chOff x="599" y="2143"/>
            <a:chExt cx="4804" cy="300"/>
          </a:xfrm>
        </p:grpSpPr>
        <p:sp>
          <p:nvSpPr>
            <p:cNvPr id="670775" name="Rectangle 55"/>
            <p:cNvSpPr>
              <a:spLocks noChangeArrowheads="1"/>
            </p:cNvSpPr>
            <p:nvPr/>
          </p:nvSpPr>
          <p:spPr bwMode="auto">
            <a:xfrm>
              <a:off x="3651" y="2231"/>
              <a:ext cx="5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>
                  <a:solidFill>
                    <a:srgbClr val="000099"/>
                  </a:solidFill>
                </a:rPr>
                <a:t>0</a:t>
              </a:r>
            </a:p>
          </p:txBody>
        </p:sp>
        <p:grpSp>
          <p:nvGrpSpPr>
            <p:cNvPr id="670834" name="Group 114"/>
            <p:cNvGrpSpPr>
              <a:grpSpLocks/>
            </p:cNvGrpSpPr>
            <p:nvPr/>
          </p:nvGrpSpPr>
          <p:grpSpPr bwMode="auto">
            <a:xfrm>
              <a:off x="599" y="2143"/>
              <a:ext cx="4804" cy="300"/>
              <a:chOff x="599" y="2143"/>
              <a:chExt cx="4804" cy="300"/>
            </a:xfrm>
          </p:grpSpPr>
          <p:sp>
            <p:nvSpPr>
              <p:cNvPr id="670744" name="Rectangle 24"/>
              <p:cNvSpPr>
                <a:spLocks noChangeArrowheads="1"/>
              </p:cNvSpPr>
              <p:nvPr/>
            </p:nvSpPr>
            <p:spPr bwMode="auto">
              <a:xfrm>
                <a:off x="4195" y="2231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4635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854075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spcBef>
                    <a:spcPct val="4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spcBef>
                    <a:spcPct val="4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1 1 0 0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   </a:t>
                </a:r>
                <a:r>
                  <a:rPr lang="en-US" altLang="en-US" sz="1600"/>
                  <a:t>1 1 0 1</a:t>
                </a:r>
              </a:p>
            </p:txBody>
          </p:sp>
          <p:sp>
            <p:nvSpPr>
              <p:cNvPr id="670745" name="Rectangle 25"/>
              <p:cNvSpPr>
                <a:spLocks noChangeArrowheads="1"/>
              </p:cNvSpPr>
              <p:nvPr/>
            </p:nvSpPr>
            <p:spPr bwMode="auto">
              <a:xfrm>
                <a:off x="599" y="2231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4635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854075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spcBef>
                    <a:spcPct val="4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spcBef>
                    <a:spcPct val="4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670821" name="Group 101"/>
              <p:cNvGrpSpPr>
                <a:grpSpLocks/>
              </p:cNvGrpSpPr>
              <p:nvPr/>
            </p:nvGrpSpPr>
            <p:grpSpPr bwMode="auto">
              <a:xfrm>
                <a:off x="3220" y="2143"/>
                <a:ext cx="1565" cy="272"/>
                <a:chOff x="3220" y="2137"/>
                <a:chExt cx="1565" cy="272"/>
              </a:xfrm>
            </p:grpSpPr>
            <p:sp>
              <p:nvSpPr>
                <p:cNvPr id="670746" name="Freeform 26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5 w 85"/>
                    <a:gd name="T5" fmla="*/ 14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074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670748" name="Freeform 28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5 w 85"/>
                    <a:gd name="T5" fmla="*/ 14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0804" name="AutoShape 84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0805" name="Line 85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70844" name="Group 124"/>
          <p:cNvGrpSpPr>
            <a:grpSpLocks/>
          </p:cNvGrpSpPr>
          <p:nvPr/>
        </p:nvGrpSpPr>
        <p:grpSpPr bwMode="auto">
          <a:xfrm>
            <a:off x="950913" y="4751388"/>
            <a:ext cx="7626350" cy="473075"/>
            <a:chOff x="599" y="2993"/>
            <a:chExt cx="4804" cy="298"/>
          </a:xfrm>
        </p:grpSpPr>
        <p:sp>
          <p:nvSpPr>
            <p:cNvPr id="670778" name="Rectangle 58"/>
            <p:cNvSpPr>
              <a:spLocks noChangeArrowheads="1"/>
            </p:cNvSpPr>
            <p:nvPr/>
          </p:nvSpPr>
          <p:spPr bwMode="auto">
            <a:xfrm>
              <a:off x="3651" y="3079"/>
              <a:ext cx="5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>
                  <a:solidFill>
                    <a:srgbClr val="000099"/>
                  </a:solidFill>
                </a:rPr>
                <a:t>0</a:t>
              </a:r>
            </a:p>
          </p:txBody>
        </p:sp>
        <p:grpSp>
          <p:nvGrpSpPr>
            <p:cNvPr id="670837" name="Group 117"/>
            <p:cNvGrpSpPr>
              <a:grpSpLocks/>
            </p:cNvGrpSpPr>
            <p:nvPr/>
          </p:nvGrpSpPr>
          <p:grpSpPr bwMode="auto">
            <a:xfrm>
              <a:off x="599" y="2993"/>
              <a:ext cx="4804" cy="298"/>
              <a:chOff x="599" y="2993"/>
              <a:chExt cx="4804" cy="298"/>
            </a:xfrm>
          </p:grpSpPr>
          <p:sp>
            <p:nvSpPr>
              <p:cNvPr id="670750" name="Rectangle 30"/>
              <p:cNvSpPr>
                <a:spLocks noChangeArrowheads="1"/>
              </p:cNvSpPr>
              <p:nvPr/>
            </p:nvSpPr>
            <p:spPr bwMode="auto">
              <a:xfrm>
                <a:off x="4195" y="3079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4635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854075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spcBef>
                    <a:spcPct val="4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spcBef>
                    <a:spcPct val="4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1 1 1 1</a:t>
                </a:r>
                <a:r>
                  <a:rPr lang="en-US" altLang="en-US" sz="1600"/>
                  <a:t>   0 0 1 1</a:t>
                </a:r>
              </a:p>
            </p:txBody>
          </p:sp>
          <p:sp>
            <p:nvSpPr>
              <p:cNvPr id="670751" name="Rectangle 31"/>
              <p:cNvSpPr>
                <a:spLocks noChangeArrowheads="1"/>
              </p:cNvSpPr>
              <p:nvPr/>
            </p:nvSpPr>
            <p:spPr bwMode="auto">
              <a:xfrm>
                <a:off x="599" y="3079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4635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854075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spcBef>
                    <a:spcPct val="4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spcBef>
                    <a:spcPct val="4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670822" name="Group 102"/>
              <p:cNvGrpSpPr>
                <a:grpSpLocks/>
              </p:cNvGrpSpPr>
              <p:nvPr/>
            </p:nvGrpSpPr>
            <p:grpSpPr bwMode="auto">
              <a:xfrm>
                <a:off x="3220" y="2993"/>
                <a:ext cx="1565" cy="272"/>
                <a:chOff x="3220" y="2137"/>
                <a:chExt cx="1565" cy="272"/>
              </a:xfrm>
            </p:grpSpPr>
            <p:sp>
              <p:nvSpPr>
                <p:cNvPr id="670823" name="Freeform 103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5 w 85"/>
                    <a:gd name="T5" fmla="*/ 14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0824" name="Text Box 104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670825" name="Freeform 105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5 w 85"/>
                    <a:gd name="T5" fmla="*/ 14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0826" name="AutoShape 106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0827" name="Line 107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70845" name="Group 125"/>
          <p:cNvGrpSpPr>
            <a:grpSpLocks/>
          </p:cNvGrpSpPr>
          <p:nvPr/>
        </p:nvGrpSpPr>
        <p:grpSpPr bwMode="auto">
          <a:xfrm>
            <a:off x="950913" y="5418138"/>
            <a:ext cx="7626350" cy="479425"/>
            <a:chOff x="599" y="3413"/>
            <a:chExt cx="4804" cy="302"/>
          </a:xfrm>
        </p:grpSpPr>
        <p:sp>
          <p:nvSpPr>
            <p:cNvPr id="670781" name="Rectangle 61"/>
            <p:cNvSpPr>
              <a:spLocks noChangeArrowheads="1"/>
            </p:cNvSpPr>
            <p:nvPr/>
          </p:nvSpPr>
          <p:spPr bwMode="auto">
            <a:xfrm>
              <a:off x="3651" y="3503"/>
              <a:ext cx="54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40000"/>
                </a:spcBef>
                <a:buFont typeface="Wingdings" panose="05000000000000000000" pitchFamily="2" charset="2"/>
                <a:buChar char="v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463550">
                <a:spcBef>
                  <a:spcPct val="40000"/>
                </a:spcBef>
                <a:buFont typeface="Wingdings" panose="05000000000000000000" pitchFamily="2" charset="2"/>
                <a:buChar char="²"/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854075">
                <a:spcBef>
                  <a:spcPct val="40000"/>
                </a:spcBef>
                <a:buFont typeface="Wingdings" panose="05000000000000000000" pitchFamily="2" charset="2"/>
                <a:buChar char="§"/>
                <a:defRPr sz="1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spcBef>
                  <a:spcPct val="4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spcBef>
                  <a:spcPct val="4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4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buFont typeface="Wingdings" panose="05000000000000000000" pitchFamily="2" charset="2"/>
                <a:buNone/>
              </a:pPr>
              <a:r>
                <a:rPr lang="en-US" altLang="en-US" sz="1600">
                  <a:solidFill>
                    <a:srgbClr val="000099"/>
                  </a:solidFill>
                </a:rPr>
                <a:t>1</a:t>
              </a:r>
            </a:p>
          </p:txBody>
        </p:sp>
        <p:grpSp>
          <p:nvGrpSpPr>
            <p:cNvPr id="670839" name="Group 119"/>
            <p:cNvGrpSpPr>
              <a:grpSpLocks/>
            </p:cNvGrpSpPr>
            <p:nvPr/>
          </p:nvGrpSpPr>
          <p:grpSpPr bwMode="auto">
            <a:xfrm>
              <a:off x="599" y="3413"/>
              <a:ext cx="4804" cy="302"/>
              <a:chOff x="599" y="3413"/>
              <a:chExt cx="4804" cy="302"/>
            </a:xfrm>
          </p:grpSpPr>
          <p:sp>
            <p:nvSpPr>
              <p:cNvPr id="670756" name="Rectangle 36"/>
              <p:cNvSpPr>
                <a:spLocks noChangeArrowheads="1"/>
              </p:cNvSpPr>
              <p:nvPr/>
            </p:nvSpPr>
            <p:spPr bwMode="auto">
              <a:xfrm>
                <a:off x="4195" y="3503"/>
                <a:ext cx="1208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4635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854075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spcBef>
                    <a:spcPct val="4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spcBef>
                    <a:spcPct val="4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buFont typeface="Wingdings" panose="05000000000000000000" pitchFamily="2" charset="2"/>
                  <a:buNone/>
                </a:pPr>
                <a:r>
                  <a:rPr lang="en-US" altLang="en-US" sz="1600">
                    <a:solidFill>
                      <a:srgbClr val="000099"/>
                    </a:solidFill>
                  </a:rPr>
                  <a:t>0 0 1 1</a:t>
                </a:r>
                <a:r>
                  <a:rPr lang="en-US" altLang="en-US" sz="1600"/>
                  <a:t>   1 0 0 1</a:t>
                </a:r>
              </a:p>
            </p:txBody>
          </p:sp>
          <p:sp>
            <p:nvSpPr>
              <p:cNvPr id="670757" name="Rectangle 37"/>
              <p:cNvSpPr>
                <a:spLocks noChangeArrowheads="1"/>
              </p:cNvSpPr>
              <p:nvPr/>
            </p:nvSpPr>
            <p:spPr bwMode="auto">
              <a:xfrm>
                <a:off x="599" y="3503"/>
                <a:ext cx="2164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/>
              <a:lstStyle>
                <a:lvl1pPr>
                  <a:spcBef>
                    <a:spcPct val="40000"/>
                  </a:spcBef>
                  <a:buFont typeface="Wingdings" panose="05000000000000000000" pitchFamily="2" charset="2"/>
                  <a:buChar char="v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463550">
                  <a:spcBef>
                    <a:spcPct val="40000"/>
                  </a:spcBef>
                  <a:buFont typeface="Wingdings" panose="05000000000000000000" pitchFamily="2" charset="2"/>
                  <a:buChar char="²"/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854075">
                  <a:spcBef>
                    <a:spcPct val="40000"/>
                  </a:spcBef>
                  <a:buFont typeface="Wingdings" panose="05000000000000000000" pitchFamily="2" charset="2"/>
                  <a:buChar char="§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>
                  <a:spcBef>
                    <a:spcPct val="4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>
                  <a:spcBef>
                    <a:spcPct val="4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fontAlgn="base">
                  <a:spcBef>
                    <a:spcPct val="4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1600"/>
                  <a:t>LO[0] =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1</a:t>
                </a:r>
                <a:r>
                  <a:rPr lang="en-US" altLang="en-US" sz="1600"/>
                  <a:t> =&gt; </a:t>
                </a:r>
                <a:r>
                  <a:rPr lang="en-US" altLang="en-US" sz="1600">
                    <a:solidFill>
                      <a:srgbClr val="FF0000"/>
                    </a:solidFill>
                  </a:rPr>
                  <a:t>ADD</a:t>
                </a:r>
              </a:p>
            </p:txBody>
          </p:sp>
          <p:grpSp>
            <p:nvGrpSpPr>
              <p:cNvPr id="670828" name="Group 108"/>
              <p:cNvGrpSpPr>
                <a:grpSpLocks/>
              </p:cNvGrpSpPr>
              <p:nvPr/>
            </p:nvGrpSpPr>
            <p:grpSpPr bwMode="auto">
              <a:xfrm>
                <a:off x="3220" y="3413"/>
                <a:ext cx="1565" cy="272"/>
                <a:chOff x="3220" y="2137"/>
                <a:chExt cx="1565" cy="272"/>
              </a:xfrm>
            </p:grpSpPr>
            <p:sp>
              <p:nvSpPr>
                <p:cNvPr id="670829" name="Freeform 109"/>
                <p:cNvSpPr>
                  <a:spLocks/>
                </p:cNvSpPr>
                <p:nvPr/>
              </p:nvSpPr>
              <p:spPr bwMode="auto">
                <a:xfrm>
                  <a:off x="3220" y="2205"/>
                  <a:ext cx="227" cy="14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5 w 85"/>
                    <a:gd name="T5" fmla="*/ 14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0830" name="Text Box 110"/>
                <p:cNvSpPr txBox="1">
                  <a:spLocks noChangeArrowheads="1"/>
                </p:cNvSpPr>
                <p:nvPr/>
              </p:nvSpPr>
              <p:spPr bwMode="auto">
                <a:xfrm>
                  <a:off x="3470" y="2296"/>
                  <a:ext cx="90" cy="6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0" tIns="0" rIns="0" bIns="0" anchor="ctr"/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600"/>
                    <a:t>+</a:t>
                  </a:r>
                </a:p>
              </p:txBody>
            </p:sp>
            <p:sp>
              <p:nvSpPr>
                <p:cNvPr id="670831" name="Freeform 111"/>
                <p:cNvSpPr>
                  <a:spLocks/>
                </p:cNvSpPr>
                <p:nvPr/>
              </p:nvSpPr>
              <p:spPr bwMode="auto">
                <a:xfrm rot="-5400000" flipH="1" flipV="1">
                  <a:off x="3821" y="1831"/>
                  <a:ext cx="159" cy="771"/>
                </a:xfrm>
                <a:custGeom>
                  <a:avLst/>
                  <a:gdLst>
                    <a:gd name="T0" fmla="*/ 0 w 85"/>
                    <a:gd name="T1" fmla="*/ 0 h 141"/>
                    <a:gd name="T2" fmla="*/ 0 w 85"/>
                    <a:gd name="T3" fmla="*/ 141 h 141"/>
                    <a:gd name="T4" fmla="*/ 85 w 85"/>
                    <a:gd name="T5" fmla="*/ 141 h 1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85" h="141">
                      <a:moveTo>
                        <a:pt x="0" y="0"/>
                      </a:moveTo>
                      <a:lnTo>
                        <a:pt x="0" y="141"/>
                      </a:lnTo>
                      <a:lnTo>
                        <a:pt x="85" y="141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70832" name="AutoShape 112"/>
                <p:cNvSpPr>
                  <a:spLocks noChangeArrowheads="1"/>
                </p:cNvSpPr>
                <p:nvPr/>
              </p:nvSpPr>
              <p:spPr bwMode="auto">
                <a:xfrm>
                  <a:off x="3855" y="2251"/>
                  <a:ext cx="930" cy="158"/>
                </a:xfrm>
                <a:prstGeom prst="roundRect">
                  <a:avLst>
                    <a:gd name="adj" fmla="val 16667"/>
                  </a:avLst>
                </a:prstGeom>
                <a:noFill/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0833" name="Line 113"/>
                <p:cNvSpPr>
                  <a:spLocks noChangeShapeType="1"/>
                </p:cNvSpPr>
                <p:nvPr/>
              </p:nvSpPr>
              <p:spPr bwMode="auto">
                <a:xfrm>
                  <a:off x="3583" y="2341"/>
                  <a:ext cx="25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7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0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7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7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7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7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7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7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2275" y="1563688"/>
            <a:ext cx="6451600" cy="3773487"/>
          </a:xfrm>
        </p:spPr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Unsigned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>
                <a:solidFill>
                  <a:srgbClr val="FF0000"/>
                </a:solidFill>
              </a:rPr>
              <a:t>Signed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Faster Integer Multiplication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Integer Division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Integer Multiplication and Division in MIPS</a:t>
            </a:r>
          </a:p>
        </p:txBody>
      </p:sp>
    </p:spTree>
    <p:extLst>
      <p:ext uri="{BB962C8B-B14F-4D97-AF65-F5344CB8AC3E}">
        <p14:creationId xmlns:p14="http://schemas.microsoft.com/office/powerpoint/2010/main" val="236531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Signed Multiplication</a:t>
            </a:r>
          </a:p>
        </p:txBody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9025"/>
            <a:ext cx="8229600" cy="51974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altLang="en-US" dirty="0"/>
              <a:t>So far, we have dealt with unsigned integer multiplication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Version 1 of Signed Multiplication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Convert multiplier and multiplicand into positive numbers</a:t>
            </a:r>
          </a:p>
          <a:p>
            <a:pPr lvl="2">
              <a:spcBef>
                <a:spcPct val="50000"/>
              </a:spcBef>
            </a:pPr>
            <a:r>
              <a:rPr lang="en-US" altLang="en-US" dirty="0"/>
              <a:t>If negative then obtain the 2's complement and remember the sign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Perform unsigned multiplication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Compute the sign of the product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If product sign &lt; 0 then obtain the 2's complement of the product</a:t>
            </a:r>
          </a:p>
          <a:p>
            <a:pPr>
              <a:spcBef>
                <a:spcPct val="50000"/>
              </a:spcBef>
            </a:pPr>
            <a:r>
              <a:rPr lang="en-US" altLang="en-US" dirty="0"/>
              <a:t>Refined Version: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Use </a:t>
            </a:r>
            <a:r>
              <a:rPr lang="en-US" altLang="en-US" dirty="0" smtClean="0"/>
              <a:t>the </a:t>
            </a:r>
            <a:r>
              <a:rPr lang="en-US" altLang="en-US" dirty="0"/>
              <a:t>unsigned multiplication hardware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When shifting right, </a:t>
            </a:r>
            <a:r>
              <a:rPr lang="en-US" altLang="en-US" dirty="0">
                <a:solidFill>
                  <a:srgbClr val="FF0000"/>
                </a:solidFill>
              </a:rPr>
              <a:t>extend the sign</a:t>
            </a:r>
            <a:r>
              <a:rPr lang="en-US" altLang="en-US" dirty="0"/>
              <a:t> of the product</a:t>
            </a:r>
          </a:p>
          <a:p>
            <a:pPr lvl="1">
              <a:spcBef>
                <a:spcPct val="50000"/>
              </a:spcBef>
            </a:pPr>
            <a:r>
              <a:rPr lang="en-US" altLang="en-US" dirty="0"/>
              <a:t>If multiplier is negative, the </a:t>
            </a:r>
            <a:r>
              <a:rPr lang="en-US" altLang="en-US" dirty="0">
                <a:solidFill>
                  <a:srgbClr val="FF0000"/>
                </a:solidFill>
              </a:rPr>
              <a:t>last step</a:t>
            </a:r>
            <a:r>
              <a:rPr lang="en-US" altLang="en-US" dirty="0"/>
              <a:t> should be a </a:t>
            </a:r>
            <a:r>
              <a:rPr lang="en-US" altLang="en-US" dirty="0">
                <a:solidFill>
                  <a:srgbClr val="FF0000"/>
                </a:solidFill>
              </a:rPr>
              <a:t>subtract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Signed Multiplication (Pencil &amp; Paper)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9025"/>
            <a:ext cx="8229600" cy="5219700"/>
          </a:xfrm>
        </p:spPr>
        <p:txBody>
          <a:bodyPr/>
          <a:lstStyle/>
          <a:p>
            <a:pPr>
              <a:spcBef>
                <a:spcPct val="50000"/>
              </a:spcBef>
              <a:tabLst>
                <a:tab pos="2333625" algn="l"/>
              </a:tabLst>
            </a:pPr>
            <a:r>
              <a:rPr lang="en-US" altLang="en-US"/>
              <a:t>Case 1: Positive Multiplier</a:t>
            </a:r>
          </a:p>
          <a:p>
            <a:pPr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>
                <a:solidFill>
                  <a:srgbClr val="000099"/>
                </a:solidFill>
              </a:rPr>
              <a:t>Multiplicand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1100</a:t>
            </a:r>
            <a:r>
              <a:rPr lang="en-US" altLang="en-US" sz="20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= -4</a:t>
            </a:r>
            <a:endParaRPr lang="en-US" altLang="en-US" sz="2000" b="1" baseline="-25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>
                <a:solidFill>
                  <a:srgbClr val="000099"/>
                </a:solidFill>
              </a:rPr>
              <a:t>Multiplier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×   0101</a:t>
            </a:r>
            <a:r>
              <a:rPr lang="en-US" altLang="en-US" sz="20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= +5</a:t>
            </a:r>
            <a:endParaRPr lang="en-US" altLang="en-US" sz="2000" b="1" baseline="-25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1100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1100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>
                <a:solidFill>
                  <a:srgbClr val="000099"/>
                </a:solidFill>
              </a:rPr>
              <a:t>Product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11101100</a:t>
            </a:r>
            <a:r>
              <a:rPr lang="en-US" altLang="en-US" sz="20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= -20</a:t>
            </a:r>
            <a:endParaRPr lang="en-US" altLang="en-US" sz="2000"/>
          </a:p>
          <a:p>
            <a:pPr>
              <a:spcBef>
                <a:spcPct val="50000"/>
              </a:spcBef>
              <a:tabLst>
                <a:tab pos="2333625" algn="l"/>
              </a:tabLst>
            </a:pPr>
            <a:r>
              <a:rPr lang="en-US" altLang="en-US"/>
              <a:t>Case 2: Negative Multiplier</a:t>
            </a:r>
          </a:p>
          <a:p>
            <a:pPr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>
                <a:solidFill>
                  <a:srgbClr val="000099"/>
                </a:solidFill>
              </a:rPr>
              <a:t>Multiplicand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 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1100</a:t>
            </a:r>
            <a:r>
              <a:rPr lang="en-US" altLang="en-US" sz="20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= -4</a:t>
            </a:r>
            <a:endParaRPr lang="en-US" altLang="en-US" sz="2000" b="1" baseline="-25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>
                <a:solidFill>
                  <a:srgbClr val="000099"/>
                </a:solidFill>
              </a:rPr>
              <a:t>Multiplier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×   1101</a:t>
            </a:r>
            <a:r>
              <a:rPr lang="en-US" altLang="en-US" sz="20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= -3</a:t>
            </a:r>
            <a:endParaRPr lang="en-US" altLang="en-US" sz="2000" b="1" baseline="-250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1111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1100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1100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00100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   (2's complement of 1100)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  <a:tabLst>
                <a:tab pos="2333625" algn="l"/>
              </a:tabLst>
            </a:pPr>
            <a:r>
              <a:rPr lang="en-US" altLang="en-US" sz="2000" b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altLang="en-US" sz="2000">
                <a:solidFill>
                  <a:srgbClr val="000099"/>
                </a:solidFill>
              </a:rPr>
              <a:t>Product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	00001100</a:t>
            </a:r>
            <a:r>
              <a:rPr lang="en-US" altLang="en-US" sz="2000" b="1" baseline="-2500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en-US" sz="2000" b="1">
                <a:latin typeface="Courier New" panose="02070309020205020404" pitchFamily="49" charset="0"/>
                <a:cs typeface="Courier New" panose="02070309020205020404" pitchFamily="49" charset="0"/>
              </a:rPr>
              <a:t> = +12</a:t>
            </a:r>
            <a:endParaRPr lang="en-US" altLang="en-US"/>
          </a:p>
        </p:txBody>
      </p:sp>
      <p:sp>
        <p:nvSpPr>
          <p:cNvPr id="672772" name="Line 4"/>
          <p:cNvSpPr>
            <a:spLocks noChangeShapeType="1"/>
          </p:cNvSpPr>
          <p:nvPr/>
        </p:nvSpPr>
        <p:spPr bwMode="auto">
          <a:xfrm>
            <a:off x="2808288" y="2276475"/>
            <a:ext cx="2124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773" name="Line 5"/>
          <p:cNvSpPr>
            <a:spLocks noChangeShapeType="1"/>
          </p:cNvSpPr>
          <p:nvPr/>
        </p:nvSpPr>
        <p:spPr bwMode="auto">
          <a:xfrm>
            <a:off x="2808288" y="3068638"/>
            <a:ext cx="2124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774" name="AutoShape 6"/>
          <p:cNvSpPr>
            <a:spLocks noChangeArrowheads="1"/>
          </p:cNvSpPr>
          <p:nvPr/>
        </p:nvSpPr>
        <p:spPr bwMode="auto">
          <a:xfrm>
            <a:off x="2843213" y="2384425"/>
            <a:ext cx="649287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2775" name="Text Box 7"/>
          <p:cNvSpPr txBox="1">
            <a:spLocks noChangeArrowheads="1"/>
          </p:cNvSpPr>
          <p:nvPr/>
        </p:nvSpPr>
        <p:spPr bwMode="auto">
          <a:xfrm>
            <a:off x="863600" y="2493963"/>
            <a:ext cx="15843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Sign-extension</a:t>
            </a:r>
          </a:p>
        </p:txBody>
      </p:sp>
      <p:sp>
        <p:nvSpPr>
          <p:cNvPr id="672776" name="Line 8"/>
          <p:cNvSpPr>
            <a:spLocks noChangeShapeType="1"/>
          </p:cNvSpPr>
          <p:nvPr/>
        </p:nvSpPr>
        <p:spPr bwMode="auto">
          <a:xfrm>
            <a:off x="2592388" y="2492375"/>
            <a:ext cx="250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777" name="AutoShape 9"/>
          <p:cNvSpPr>
            <a:spLocks noChangeArrowheads="1"/>
          </p:cNvSpPr>
          <p:nvPr/>
        </p:nvSpPr>
        <p:spPr bwMode="auto">
          <a:xfrm>
            <a:off x="2843213" y="2673350"/>
            <a:ext cx="360362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2779" name="Line 11"/>
          <p:cNvSpPr>
            <a:spLocks noChangeShapeType="1"/>
          </p:cNvSpPr>
          <p:nvPr/>
        </p:nvSpPr>
        <p:spPr bwMode="auto">
          <a:xfrm>
            <a:off x="2627313" y="2816225"/>
            <a:ext cx="215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782" name="Line 14"/>
          <p:cNvSpPr>
            <a:spLocks noChangeShapeType="1"/>
          </p:cNvSpPr>
          <p:nvPr/>
        </p:nvSpPr>
        <p:spPr bwMode="auto">
          <a:xfrm>
            <a:off x="2808288" y="4797425"/>
            <a:ext cx="2124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783" name="Line 15"/>
          <p:cNvSpPr>
            <a:spLocks noChangeShapeType="1"/>
          </p:cNvSpPr>
          <p:nvPr/>
        </p:nvSpPr>
        <p:spPr bwMode="auto">
          <a:xfrm>
            <a:off x="2808288" y="5876925"/>
            <a:ext cx="21240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785" name="AutoShape 17"/>
          <p:cNvSpPr>
            <a:spLocks/>
          </p:cNvSpPr>
          <p:nvPr/>
        </p:nvSpPr>
        <p:spPr bwMode="auto">
          <a:xfrm>
            <a:off x="2482850" y="2420938"/>
            <a:ext cx="73025" cy="468312"/>
          </a:xfrm>
          <a:prstGeom prst="leftBrace">
            <a:avLst>
              <a:gd name="adj1" fmla="val 5344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2786" name="AutoShape 18"/>
          <p:cNvSpPr>
            <a:spLocks noChangeArrowheads="1"/>
          </p:cNvSpPr>
          <p:nvPr/>
        </p:nvSpPr>
        <p:spPr bwMode="auto">
          <a:xfrm>
            <a:off x="2843213" y="4903788"/>
            <a:ext cx="649287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2787" name="Line 19"/>
          <p:cNvSpPr>
            <a:spLocks noChangeShapeType="1"/>
          </p:cNvSpPr>
          <p:nvPr/>
        </p:nvSpPr>
        <p:spPr bwMode="auto">
          <a:xfrm>
            <a:off x="2592388" y="5011738"/>
            <a:ext cx="250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788" name="Text Box 20"/>
          <p:cNvSpPr txBox="1">
            <a:spLocks noChangeArrowheads="1"/>
          </p:cNvSpPr>
          <p:nvPr/>
        </p:nvSpPr>
        <p:spPr bwMode="auto">
          <a:xfrm>
            <a:off x="863600" y="5013325"/>
            <a:ext cx="158432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Sign-extension</a:t>
            </a:r>
          </a:p>
        </p:txBody>
      </p:sp>
      <p:sp>
        <p:nvSpPr>
          <p:cNvPr id="672789" name="AutoShape 21"/>
          <p:cNvSpPr>
            <a:spLocks noChangeArrowheads="1"/>
          </p:cNvSpPr>
          <p:nvPr/>
        </p:nvSpPr>
        <p:spPr bwMode="auto">
          <a:xfrm>
            <a:off x="2843213" y="5192713"/>
            <a:ext cx="360362" cy="28892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2790" name="Line 22"/>
          <p:cNvSpPr>
            <a:spLocks noChangeShapeType="1"/>
          </p:cNvSpPr>
          <p:nvPr/>
        </p:nvSpPr>
        <p:spPr bwMode="auto">
          <a:xfrm>
            <a:off x="2627313" y="5335588"/>
            <a:ext cx="2159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791" name="AutoShape 23"/>
          <p:cNvSpPr>
            <a:spLocks/>
          </p:cNvSpPr>
          <p:nvPr/>
        </p:nvSpPr>
        <p:spPr bwMode="auto">
          <a:xfrm>
            <a:off x="2484438" y="4940300"/>
            <a:ext cx="73025" cy="468313"/>
          </a:xfrm>
          <a:prstGeom prst="leftBrace">
            <a:avLst>
              <a:gd name="adj1" fmla="val 53442"/>
              <a:gd name="adj2" fmla="val 50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08075"/>
            <a:ext cx="8229600" cy="2573338"/>
          </a:xfrm>
          <a:noFill/>
        </p:spPr>
        <p:txBody>
          <a:bodyPr lIns="92075" tIns="46038" rIns="92075" bIns="46038"/>
          <a:lstStyle/>
          <a:p>
            <a:pPr eaLnBrk="1" hangingPunct="1">
              <a:spcBef>
                <a:spcPct val="60000"/>
              </a:spcBef>
            </a:pPr>
            <a:r>
              <a:rPr lang="en-US" altLang="en-US" dirty="0" smtClean="0"/>
              <a:t>ALU produces </a:t>
            </a:r>
            <a:r>
              <a:rPr lang="en-US" altLang="en-US" dirty="0" smtClean="0">
                <a:solidFill>
                  <a:srgbClr val="FF0000"/>
                </a:solidFill>
              </a:rPr>
              <a:t>32-bit</a:t>
            </a:r>
            <a:r>
              <a:rPr lang="en-US" altLang="en-US" dirty="0" smtClean="0"/>
              <a:t> result + </a:t>
            </a:r>
            <a:r>
              <a:rPr lang="en-US" altLang="en-US" dirty="0" smtClean="0">
                <a:solidFill>
                  <a:srgbClr val="FF0000"/>
                </a:solidFill>
              </a:rPr>
              <a:t>Sign</a:t>
            </a:r>
            <a:r>
              <a:rPr lang="en-US" altLang="en-US" dirty="0" smtClean="0"/>
              <a:t> bit </a:t>
            </a:r>
          </a:p>
          <a:p>
            <a:pPr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Sign</a:t>
            </a:r>
            <a:r>
              <a:rPr lang="en-US" altLang="en-US" dirty="0" smtClean="0"/>
              <a:t> bit set as follows: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No overflow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Extend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000099"/>
                </a:solidFill>
              </a:rPr>
              <a:t>sign-bit of result</a:t>
            </a:r>
          </a:p>
          <a:p>
            <a:pPr lvl="1" eaLnBrk="1" hangingPunct="1">
              <a:spcBef>
                <a:spcPct val="60000"/>
              </a:spcBef>
            </a:pPr>
            <a:r>
              <a:rPr lang="en-US" altLang="en-US" dirty="0" smtClean="0">
                <a:solidFill>
                  <a:srgbClr val="FF0000"/>
                </a:solidFill>
              </a:rPr>
              <a:t>Overflow </a:t>
            </a:r>
            <a:r>
              <a:rPr lang="en-US" alt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</a:t>
            </a:r>
            <a:r>
              <a:rPr lang="en-US" altLang="en-US" dirty="0" smtClean="0">
                <a:solidFill>
                  <a:srgbClr val="FF0000"/>
                </a:solidFill>
              </a:rPr>
              <a:t> Invert </a:t>
            </a:r>
            <a:r>
              <a:rPr lang="en-US" altLang="en-US" dirty="0" smtClean="0">
                <a:solidFill>
                  <a:srgbClr val="000099"/>
                </a:solidFill>
              </a:rPr>
              <a:t>sign-bit of result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 lIns="0" rIns="0"/>
          <a:lstStyle/>
          <a:p>
            <a:pPr eaLnBrk="1" hangingPunct="1"/>
            <a:r>
              <a:rPr lang="en-US" altLang="en-US" smtClean="0"/>
              <a:t>Sequential Signed Multiplier</a:t>
            </a:r>
          </a:p>
        </p:txBody>
      </p:sp>
      <p:grpSp>
        <p:nvGrpSpPr>
          <p:cNvPr id="12292" name="Group 58"/>
          <p:cNvGrpSpPr>
            <a:grpSpLocks/>
          </p:cNvGrpSpPr>
          <p:nvPr/>
        </p:nvGrpSpPr>
        <p:grpSpPr bwMode="auto">
          <a:xfrm>
            <a:off x="4140200" y="1196975"/>
            <a:ext cx="4335463" cy="4881563"/>
            <a:chOff x="2608" y="799"/>
            <a:chExt cx="2731" cy="3075"/>
          </a:xfrm>
        </p:grpSpPr>
        <p:sp>
          <p:nvSpPr>
            <p:cNvPr id="12321" name="Text Box 5"/>
            <p:cNvSpPr txBox="1">
              <a:spLocks noChangeArrowheads="1"/>
            </p:cNvSpPr>
            <p:nvPr/>
          </p:nvSpPr>
          <p:spPr bwMode="auto">
            <a:xfrm>
              <a:off x="4740" y="1715"/>
              <a:ext cx="2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= 0</a:t>
              </a:r>
            </a:p>
          </p:txBody>
        </p:sp>
        <p:sp>
          <p:nvSpPr>
            <p:cNvPr id="12322" name="Oval 6"/>
            <p:cNvSpPr>
              <a:spLocks noChangeArrowheads="1"/>
            </p:cNvSpPr>
            <p:nvPr/>
          </p:nvSpPr>
          <p:spPr bwMode="auto">
            <a:xfrm>
              <a:off x="4309" y="1490"/>
              <a:ext cx="53" cy="57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323" name="AutoShape 7"/>
            <p:cNvSpPr>
              <a:spLocks noChangeArrowheads="1"/>
            </p:cNvSpPr>
            <p:nvPr/>
          </p:nvSpPr>
          <p:spPr bwMode="auto">
            <a:xfrm>
              <a:off x="4059" y="799"/>
              <a:ext cx="545" cy="187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Start</a:t>
              </a:r>
            </a:p>
          </p:txBody>
        </p:sp>
        <p:sp>
          <p:nvSpPr>
            <p:cNvPr id="12324" name="AutoShape 8"/>
            <p:cNvSpPr>
              <a:spLocks noChangeArrowheads="1"/>
            </p:cNvSpPr>
            <p:nvPr/>
          </p:nvSpPr>
          <p:spPr bwMode="auto">
            <a:xfrm>
              <a:off x="3810" y="1708"/>
              <a:ext cx="1043" cy="375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LO[0]?</a:t>
              </a:r>
            </a:p>
          </p:txBody>
        </p:sp>
        <p:sp>
          <p:nvSpPr>
            <p:cNvPr id="12325" name="Rectangle 9"/>
            <p:cNvSpPr>
              <a:spLocks noChangeArrowheads="1"/>
            </p:cNvSpPr>
            <p:nvPr/>
          </p:nvSpPr>
          <p:spPr bwMode="auto">
            <a:xfrm>
              <a:off x="2608" y="2182"/>
              <a:ext cx="2109" cy="408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lnSpc>
                  <a:spcPct val="120000"/>
                </a:lnSpc>
              </a:pPr>
              <a:r>
                <a:rPr lang="en-US" altLang="en-US" sz="1400"/>
                <a:t>First 31 iterations: HI = HI + Multiplicand</a:t>
              </a:r>
            </a:p>
            <a:p>
              <a:pPr algn="ctr" eaLnBrk="1" hangingPunct="1">
                <a:lnSpc>
                  <a:spcPct val="120000"/>
                </a:lnSpc>
              </a:pPr>
              <a:r>
                <a:rPr lang="en-US" altLang="en-US" sz="1400"/>
                <a:t>Last iteration: HI </a:t>
              </a:r>
              <a:r>
                <a:rPr lang="en-US" altLang="en-US" sz="1400">
                  <a:sym typeface="Wingdings" panose="05000000000000000000" pitchFamily="2" charset="2"/>
                </a:rPr>
                <a:t>= HI – Multiplicand</a:t>
              </a:r>
            </a:p>
          </p:txBody>
        </p:sp>
        <p:sp>
          <p:nvSpPr>
            <p:cNvPr id="12326" name="AutoShape 10"/>
            <p:cNvSpPr>
              <a:spLocks noChangeArrowheads="1"/>
            </p:cNvSpPr>
            <p:nvPr/>
          </p:nvSpPr>
          <p:spPr bwMode="auto">
            <a:xfrm>
              <a:off x="3787" y="3226"/>
              <a:ext cx="1086" cy="375"/>
            </a:xfrm>
            <a:prstGeom prst="flowChartDecision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32</a:t>
              </a:r>
              <a:r>
                <a:rPr lang="en-US" altLang="en-US" sz="1400" baseline="30000"/>
                <a:t>nd</a:t>
              </a:r>
              <a:r>
                <a:rPr lang="en-US" altLang="en-US" sz="1400"/>
                <a:t> Repetition?</a:t>
              </a:r>
            </a:p>
          </p:txBody>
        </p:sp>
        <p:sp>
          <p:nvSpPr>
            <p:cNvPr id="12327" name="AutoShape 11"/>
            <p:cNvSpPr>
              <a:spLocks noChangeArrowheads="1"/>
            </p:cNvSpPr>
            <p:nvPr/>
          </p:nvSpPr>
          <p:spPr bwMode="auto">
            <a:xfrm>
              <a:off x="4059" y="3702"/>
              <a:ext cx="532" cy="172"/>
            </a:xfrm>
            <a:prstGeom prst="flowChartTerminator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Done</a:t>
              </a:r>
            </a:p>
          </p:txBody>
        </p:sp>
        <p:sp>
          <p:nvSpPr>
            <p:cNvPr id="12328" name="Text Box 12"/>
            <p:cNvSpPr txBox="1">
              <a:spLocks noChangeArrowheads="1"/>
            </p:cNvSpPr>
            <p:nvPr/>
          </p:nvSpPr>
          <p:spPr bwMode="auto">
            <a:xfrm>
              <a:off x="3538" y="1718"/>
              <a:ext cx="27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= 1</a:t>
              </a:r>
            </a:p>
          </p:txBody>
        </p:sp>
        <p:sp>
          <p:nvSpPr>
            <p:cNvPr id="12329" name="Text Box 13"/>
            <p:cNvSpPr txBox="1">
              <a:spLocks noChangeArrowheads="1"/>
            </p:cNvSpPr>
            <p:nvPr/>
          </p:nvSpPr>
          <p:spPr bwMode="auto">
            <a:xfrm>
              <a:off x="5080" y="3226"/>
              <a:ext cx="25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No</a:t>
              </a:r>
            </a:p>
          </p:txBody>
        </p:sp>
        <p:sp>
          <p:nvSpPr>
            <p:cNvPr id="12330" name="Text Box 14"/>
            <p:cNvSpPr txBox="1">
              <a:spLocks noChangeArrowheads="1"/>
            </p:cNvSpPr>
            <p:nvPr/>
          </p:nvSpPr>
          <p:spPr bwMode="auto">
            <a:xfrm>
              <a:off x="4445" y="3524"/>
              <a:ext cx="3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400"/>
                <a:t>Yes</a:t>
              </a:r>
            </a:p>
          </p:txBody>
        </p:sp>
        <p:cxnSp>
          <p:nvCxnSpPr>
            <p:cNvPr id="12331" name="AutoShape 15"/>
            <p:cNvCxnSpPr>
              <a:cxnSpLocks noChangeShapeType="1"/>
              <a:stCxn id="12324" idx="1"/>
              <a:endCxn id="12325" idx="0"/>
            </p:cNvCxnSpPr>
            <p:nvPr/>
          </p:nvCxnSpPr>
          <p:spPr bwMode="auto">
            <a:xfrm rot="10800000" flipV="1">
              <a:off x="3663" y="1896"/>
              <a:ext cx="141" cy="280"/>
            </a:xfrm>
            <a:prstGeom prst="bentConnector2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2" name="AutoShape 16"/>
            <p:cNvCxnSpPr>
              <a:cxnSpLocks noChangeShapeType="1"/>
              <a:stCxn id="12337" idx="2"/>
              <a:endCxn id="12324" idx="0"/>
            </p:cNvCxnSpPr>
            <p:nvPr/>
          </p:nvCxnSpPr>
          <p:spPr bwMode="auto">
            <a:xfrm>
              <a:off x="4332" y="1404"/>
              <a:ext cx="0" cy="29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3" name="AutoShape 17"/>
            <p:cNvCxnSpPr>
              <a:cxnSpLocks noChangeShapeType="1"/>
              <a:stCxn id="12325" idx="2"/>
              <a:endCxn id="12338" idx="0"/>
            </p:cNvCxnSpPr>
            <p:nvPr/>
          </p:nvCxnSpPr>
          <p:spPr bwMode="auto">
            <a:xfrm rot="16200000" flipH="1">
              <a:off x="3872" y="2387"/>
              <a:ext cx="252" cy="66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4" name="AutoShape 18"/>
            <p:cNvCxnSpPr>
              <a:cxnSpLocks noChangeShapeType="1"/>
              <a:stCxn id="12324" idx="3"/>
              <a:endCxn id="12338" idx="0"/>
            </p:cNvCxnSpPr>
            <p:nvPr/>
          </p:nvCxnSpPr>
          <p:spPr bwMode="auto">
            <a:xfrm flipH="1">
              <a:off x="4332" y="1896"/>
              <a:ext cx="527" cy="952"/>
            </a:xfrm>
            <a:prstGeom prst="bentConnector4">
              <a:avLst>
                <a:gd name="adj1" fmla="val -25995"/>
                <a:gd name="adj2" fmla="val 86764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5" name="AutoShape 19"/>
            <p:cNvCxnSpPr>
              <a:cxnSpLocks noChangeShapeType="1"/>
              <a:stCxn id="12326" idx="2"/>
              <a:endCxn id="12327" idx="0"/>
            </p:cNvCxnSpPr>
            <p:nvPr/>
          </p:nvCxnSpPr>
          <p:spPr bwMode="auto">
            <a:xfrm flipH="1">
              <a:off x="4325" y="3607"/>
              <a:ext cx="5" cy="8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36" name="AutoShape 20"/>
            <p:cNvCxnSpPr>
              <a:cxnSpLocks noChangeShapeType="1"/>
              <a:stCxn id="12326" idx="3"/>
              <a:endCxn id="12322" idx="6"/>
            </p:cNvCxnSpPr>
            <p:nvPr/>
          </p:nvCxnSpPr>
          <p:spPr bwMode="auto">
            <a:xfrm flipH="1" flipV="1">
              <a:off x="4362" y="1519"/>
              <a:ext cx="517" cy="1895"/>
            </a:xfrm>
            <a:prstGeom prst="bentConnector3">
              <a:avLst>
                <a:gd name="adj1" fmla="val -90718"/>
              </a:avLst>
            </a:prstGeom>
            <a:noFill/>
            <a:ln w="1905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337" name="Rectangle 21"/>
            <p:cNvSpPr>
              <a:spLocks noChangeArrowheads="1"/>
            </p:cNvSpPr>
            <p:nvPr/>
          </p:nvSpPr>
          <p:spPr bwMode="auto">
            <a:xfrm>
              <a:off x="3334" y="1161"/>
              <a:ext cx="1995" cy="237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HI = 0, LO = Multiplier </a:t>
              </a:r>
            </a:p>
          </p:txBody>
        </p:sp>
        <p:sp>
          <p:nvSpPr>
            <p:cNvPr id="12338" name="Rectangle 22"/>
            <p:cNvSpPr>
              <a:spLocks noChangeArrowheads="1"/>
            </p:cNvSpPr>
            <p:nvPr/>
          </p:nvSpPr>
          <p:spPr bwMode="auto">
            <a:xfrm>
              <a:off x="3447" y="2854"/>
              <a:ext cx="1769" cy="204"/>
            </a:xfrm>
            <a:prstGeom prst="rect">
              <a:avLst/>
            </a:prstGeom>
            <a:solidFill>
              <a:srgbClr val="CCFFFF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Shift Right (Sign, HI, LO) 1 bit</a:t>
              </a:r>
            </a:p>
          </p:txBody>
        </p:sp>
        <p:cxnSp>
          <p:nvCxnSpPr>
            <p:cNvPr id="12339" name="AutoShape 23"/>
            <p:cNvCxnSpPr>
              <a:cxnSpLocks noChangeShapeType="1"/>
              <a:stCxn id="12323" idx="2"/>
              <a:endCxn id="12337" idx="0"/>
            </p:cNvCxnSpPr>
            <p:nvPr/>
          </p:nvCxnSpPr>
          <p:spPr bwMode="auto">
            <a:xfrm>
              <a:off x="4332" y="992"/>
              <a:ext cx="0" cy="16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40" name="AutoShape 24"/>
            <p:cNvCxnSpPr>
              <a:cxnSpLocks noChangeShapeType="1"/>
              <a:stCxn id="12338" idx="2"/>
              <a:endCxn id="12326" idx="0"/>
            </p:cNvCxnSpPr>
            <p:nvPr/>
          </p:nvCxnSpPr>
          <p:spPr bwMode="auto">
            <a:xfrm flipH="1">
              <a:off x="4330" y="3064"/>
              <a:ext cx="2" cy="156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2293" name="Group 55"/>
          <p:cNvGrpSpPr>
            <a:grpSpLocks/>
          </p:cNvGrpSpPr>
          <p:nvPr/>
        </p:nvGrpSpPr>
        <p:grpSpPr bwMode="auto">
          <a:xfrm>
            <a:off x="684213" y="3352800"/>
            <a:ext cx="4032250" cy="2921000"/>
            <a:chOff x="431" y="2112"/>
            <a:chExt cx="2540" cy="1840"/>
          </a:xfrm>
        </p:grpSpPr>
        <p:sp>
          <p:nvSpPr>
            <p:cNvPr id="12294" name="Freeform 53"/>
            <p:cNvSpPr>
              <a:spLocks/>
            </p:cNvSpPr>
            <p:nvPr/>
          </p:nvSpPr>
          <p:spPr bwMode="auto">
            <a:xfrm>
              <a:off x="660" y="2863"/>
              <a:ext cx="545" cy="658"/>
            </a:xfrm>
            <a:custGeom>
              <a:avLst/>
              <a:gdLst>
                <a:gd name="T0" fmla="*/ 545 w 545"/>
                <a:gd name="T1" fmla="*/ 0 h 363"/>
                <a:gd name="T2" fmla="*/ 0 w 545"/>
                <a:gd name="T3" fmla="*/ 0 h 363"/>
                <a:gd name="T4" fmla="*/ 0 w 545"/>
                <a:gd name="T5" fmla="*/ 23353 h 363"/>
                <a:gd name="T6" fmla="*/ 204 w 545"/>
                <a:gd name="T7" fmla="*/ 23353 h 36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45"/>
                <a:gd name="T13" fmla="*/ 0 h 363"/>
                <a:gd name="T14" fmla="*/ 545 w 545"/>
                <a:gd name="T15" fmla="*/ 363 h 36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45" h="363">
                  <a:moveTo>
                    <a:pt x="545" y="0"/>
                  </a:moveTo>
                  <a:lnTo>
                    <a:pt x="0" y="0"/>
                  </a:lnTo>
                  <a:lnTo>
                    <a:pt x="0" y="363"/>
                  </a:lnTo>
                  <a:lnTo>
                    <a:pt x="204" y="363"/>
                  </a:lnTo>
                </a:path>
              </a:pathLst>
            </a:custGeom>
            <a:noFill/>
            <a:ln w="12700" cmpd="sng">
              <a:solidFill>
                <a:schemeClr val="tx1"/>
              </a:solidFill>
              <a:round/>
              <a:headEnd type="oval" w="lg" len="lg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5" name="Freeform 26"/>
            <p:cNvSpPr>
              <a:spLocks/>
            </p:cNvSpPr>
            <p:nvPr/>
          </p:nvSpPr>
          <p:spPr bwMode="auto">
            <a:xfrm>
              <a:off x="431" y="2523"/>
              <a:ext cx="771" cy="1270"/>
            </a:xfrm>
            <a:custGeom>
              <a:avLst/>
              <a:gdLst>
                <a:gd name="T0" fmla="*/ 771 w 771"/>
                <a:gd name="T1" fmla="*/ 1111 h 1270"/>
                <a:gd name="T2" fmla="*/ 771 w 771"/>
                <a:gd name="T3" fmla="*/ 1270 h 1270"/>
                <a:gd name="T4" fmla="*/ 0 w 771"/>
                <a:gd name="T5" fmla="*/ 1270 h 1270"/>
                <a:gd name="T6" fmla="*/ 0 w 771"/>
                <a:gd name="T7" fmla="*/ 0 h 1270"/>
                <a:gd name="T8" fmla="*/ 544 w 771"/>
                <a:gd name="T9" fmla="*/ 0 h 1270"/>
                <a:gd name="T10" fmla="*/ 544 w 771"/>
                <a:gd name="T11" fmla="*/ 159 h 127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71"/>
                <a:gd name="T19" fmla="*/ 0 h 1270"/>
                <a:gd name="T20" fmla="*/ 771 w 771"/>
                <a:gd name="T21" fmla="*/ 1270 h 127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71" h="1270">
                  <a:moveTo>
                    <a:pt x="771" y="1111"/>
                  </a:moveTo>
                  <a:lnTo>
                    <a:pt x="771" y="1270"/>
                  </a:lnTo>
                  <a:lnTo>
                    <a:pt x="0" y="1270"/>
                  </a:lnTo>
                  <a:lnTo>
                    <a:pt x="0" y="0"/>
                  </a:lnTo>
                  <a:lnTo>
                    <a:pt x="544" y="0"/>
                  </a:lnTo>
                  <a:lnTo>
                    <a:pt x="544" y="159"/>
                  </a:ln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6" name="Freeform 27"/>
            <p:cNvSpPr>
              <a:spLocks/>
            </p:cNvSpPr>
            <p:nvPr/>
          </p:nvSpPr>
          <p:spPr bwMode="auto">
            <a:xfrm>
              <a:off x="2135" y="3632"/>
              <a:ext cx="612" cy="181"/>
            </a:xfrm>
            <a:custGeom>
              <a:avLst/>
              <a:gdLst>
                <a:gd name="T0" fmla="*/ 0 w 612"/>
                <a:gd name="T1" fmla="*/ 0 h 181"/>
                <a:gd name="T2" fmla="*/ 0 w 612"/>
                <a:gd name="T3" fmla="*/ 181 h 181"/>
                <a:gd name="T4" fmla="*/ 612 w 612"/>
                <a:gd name="T5" fmla="*/ 181 h 181"/>
                <a:gd name="T6" fmla="*/ 612 w 612"/>
                <a:gd name="T7" fmla="*/ 68 h 18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2"/>
                <a:gd name="T13" fmla="*/ 0 h 181"/>
                <a:gd name="T14" fmla="*/ 612 w 612"/>
                <a:gd name="T15" fmla="*/ 181 h 18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2" h="181">
                  <a:moveTo>
                    <a:pt x="0" y="0"/>
                  </a:moveTo>
                  <a:lnTo>
                    <a:pt x="0" y="181"/>
                  </a:lnTo>
                  <a:lnTo>
                    <a:pt x="612" y="181"/>
                  </a:lnTo>
                  <a:lnTo>
                    <a:pt x="612" y="68"/>
                  </a:lnTo>
                </a:path>
              </a:pathLst>
            </a:custGeom>
            <a:noFill/>
            <a:ln w="12700" cmpd="sng">
              <a:solidFill>
                <a:srgbClr val="FF0000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Line 28"/>
            <p:cNvSpPr>
              <a:spLocks noChangeShapeType="1"/>
            </p:cNvSpPr>
            <p:nvPr/>
          </p:nvSpPr>
          <p:spPr bwMode="auto">
            <a:xfrm flipH="1">
              <a:off x="2180" y="3457"/>
              <a:ext cx="363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8" name="Line 29"/>
            <p:cNvSpPr>
              <a:spLocks noChangeShapeType="1"/>
            </p:cNvSpPr>
            <p:nvPr/>
          </p:nvSpPr>
          <p:spPr bwMode="auto">
            <a:xfrm flipH="1" flipV="1">
              <a:off x="2180" y="3593"/>
              <a:ext cx="34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299" name="Freeform 30"/>
            <p:cNvSpPr>
              <a:spLocks/>
            </p:cNvSpPr>
            <p:nvPr/>
          </p:nvSpPr>
          <p:spPr bwMode="auto">
            <a:xfrm>
              <a:off x="1562" y="2890"/>
              <a:ext cx="1170" cy="526"/>
            </a:xfrm>
            <a:custGeom>
              <a:avLst/>
              <a:gdLst>
                <a:gd name="T0" fmla="*/ 0 w 317"/>
                <a:gd name="T1" fmla="*/ 0 h 662"/>
                <a:gd name="T2" fmla="*/ 2957420 w 317"/>
                <a:gd name="T3" fmla="*/ 0 h 662"/>
                <a:gd name="T4" fmla="*/ 2957420 w 317"/>
                <a:gd name="T5" fmla="*/ 133 h 662"/>
                <a:gd name="T6" fmla="*/ 0 60000 65536"/>
                <a:gd name="T7" fmla="*/ 0 60000 65536"/>
                <a:gd name="T8" fmla="*/ 0 60000 65536"/>
                <a:gd name="T9" fmla="*/ 0 w 317"/>
                <a:gd name="T10" fmla="*/ 0 h 662"/>
                <a:gd name="T11" fmla="*/ 317 w 317"/>
                <a:gd name="T12" fmla="*/ 662 h 66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7" h="662">
                  <a:moveTo>
                    <a:pt x="0" y="0"/>
                  </a:moveTo>
                  <a:lnTo>
                    <a:pt x="317" y="0"/>
                  </a:lnTo>
                  <a:lnTo>
                    <a:pt x="317" y="662"/>
                  </a:lnTo>
                </a:path>
              </a:pathLst>
            </a:custGeom>
            <a:noFill/>
            <a:ln w="12700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0" name="Freeform 31"/>
            <p:cNvSpPr>
              <a:spLocks/>
            </p:cNvSpPr>
            <p:nvPr/>
          </p:nvSpPr>
          <p:spPr bwMode="auto">
            <a:xfrm rot="5400000">
              <a:off x="1063" y="2395"/>
              <a:ext cx="317" cy="908"/>
            </a:xfrm>
            <a:custGeom>
              <a:avLst/>
              <a:gdLst>
                <a:gd name="T0" fmla="*/ 0 w 768"/>
                <a:gd name="T1" fmla="*/ 0 h 2112"/>
                <a:gd name="T2" fmla="*/ 0 w 768"/>
                <a:gd name="T3" fmla="*/ 3 h 2112"/>
                <a:gd name="T4" fmla="*/ 0 w 768"/>
                <a:gd name="T5" fmla="*/ 3 h 2112"/>
                <a:gd name="T6" fmla="*/ 0 w 768"/>
                <a:gd name="T7" fmla="*/ 3 h 2112"/>
                <a:gd name="T8" fmla="*/ 0 w 768"/>
                <a:gd name="T9" fmla="*/ 6 h 2112"/>
                <a:gd name="T10" fmla="*/ 2 w 768"/>
                <a:gd name="T11" fmla="*/ 5 h 2112"/>
                <a:gd name="T12" fmla="*/ 2 w 768"/>
                <a:gd name="T13" fmla="*/ 1 h 2112"/>
                <a:gd name="T14" fmla="*/ 0 w 768"/>
                <a:gd name="T15" fmla="*/ 0 h 21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68"/>
                <a:gd name="T25" fmla="*/ 0 h 2112"/>
                <a:gd name="T26" fmla="*/ 768 w 768"/>
                <a:gd name="T27" fmla="*/ 2112 h 211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68" h="2112">
                  <a:moveTo>
                    <a:pt x="0" y="0"/>
                  </a:moveTo>
                  <a:lnTo>
                    <a:pt x="0" y="912"/>
                  </a:lnTo>
                  <a:lnTo>
                    <a:pt x="240" y="1056"/>
                  </a:lnTo>
                  <a:lnTo>
                    <a:pt x="0" y="1200"/>
                  </a:lnTo>
                  <a:lnTo>
                    <a:pt x="0" y="2112"/>
                  </a:lnTo>
                  <a:lnTo>
                    <a:pt x="768" y="1680"/>
                  </a:lnTo>
                  <a:lnTo>
                    <a:pt x="768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66"/>
            </a:solidFill>
            <a:ln w="222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1" name="Line 32"/>
            <p:cNvSpPr>
              <a:spLocks noChangeShapeType="1"/>
            </p:cNvSpPr>
            <p:nvPr/>
          </p:nvSpPr>
          <p:spPr bwMode="auto">
            <a:xfrm flipH="1">
              <a:off x="1205" y="3003"/>
              <a:ext cx="0" cy="40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2" name="Line 33"/>
            <p:cNvSpPr>
              <a:spLocks noChangeShapeType="1"/>
            </p:cNvSpPr>
            <p:nvPr/>
          </p:nvSpPr>
          <p:spPr bwMode="auto">
            <a:xfrm flipH="1">
              <a:off x="1463" y="2319"/>
              <a:ext cx="2" cy="37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03" name="Text Box 34"/>
            <p:cNvSpPr txBox="1">
              <a:spLocks noChangeArrowheads="1"/>
            </p:cNvSpPr>
            <p:nvPr/>
          </p:nvSpPr>
          <p:spPr bwMode="auto">
            <a:xfrm>
              <a:off x="882" y="2768"/>
              <a:ext cx="680" cy="2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32-bit ALU</a:t>
              </a:r>
            </a:p>
          </p:txBody>
        </p:sp>
        <p:grpSp>
          <p:nvGrpSpPr>
            <p:cNvPr id="12304" name="Group 35"/>
            <p:cNvGrpSpPr>
              <a:grpSpLocks/>
            </p:cNvGrpSpPr>
            <p:nvPr/>
          </p:nvGrpSpPr>
          <p:grpSpPr bwMode="auto">
            <a:xfrm>
              <a:off x="2493" y="3396"/>
              <a:ext cx="478" cy="304"/>
              <a:chOff x="3536" y="2966"/>
              <a:chExt cx="765" cy="317"/>
            </a:xfrm>
          </p:grpSpPr>
          <p:sp>
            <p:nvSpPr>
              <p:cNvPr id="12319" name="Oval 36"/>
              <p:cNvSpPr>
                <a:spLocks noChangeArrowheads="1"/>
              </p:cNvSpPr>
              <p:nvPr/>
            </p:nvSpPr>
            <p:spPr bwMode="auto">
              <a:xfrm>
                <a:off x="3536" y="2966"/>
                <a:ext cx="765" cy="317"/>
              </a:xfrm>
              <a:prstGeom prst="ellipse">
                <a:avLst/>
              </a:prstGeom>
              <a:solidFill>
                <a:srgbClr val="FF9999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2320" name="Text Box 37"/>
              <p:cNvSpPr txBox="1">
                <a:spLocks noChangeArrowheads="1"/>
              </p:cNvSpPr>
              <p:nvPr/>
            </p:nvSpPr>
            <p:spPr bwMode="auto">
              <a:xfrm>
                <a:off x="3549" y="3024"/>
                <a:ext cx="730" cy="2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r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sz="1400"/>
                  <a:t>Control</a:t>
                </a:r>
              </a:p>
            </p:txBody>
          </p:sp>
        </p:grpSp>
        <p:sp>
          <p:nvSpPr>
            <p:cNvPr id="12305" name="Text Box 38"/>
            <p:cNvSpPr txBox="1">
              <a:spLocks noChangeArrowheads="1"/>
            </p:cNvSpPr>
            <p:nvPr/>
          </p:nvSpPr>
          <p:spPr bwMode="auto">
            <a:xfrm>
              <a:off x="1376" y="3675"/>
              <a:ext cx="328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64 bits</a:t>
              </a:r>
            </a:p>
          </p:txBody>
        </p:sp>
        <p:sp>
          <p:nvSpPr>
            <p:cNvPr id="12306" name="Text Box 39"/>
            <p:cNvSpPr txBox="1">
              <a:spLocks noChangeArrowheads="1"/>
            </p:cNvSpPr>
            <p:nvPr/>
          </p:nvSpPr>
          <p:spPr bwMode="auto">
            <a:xfrm>
              <a:off x="1496" y="2387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12307" name="Text Box 40"/>
            <p:cNvSpPr txBox="1">
              <a:spLocks noChangeArrowheads="1"/>
            </p:cNvSpPr>
            <p:nvPr/>
          </p:nvSpPr>
          <p:spPr bwMode="auto">
            <a:xfrm>
              <a:off x="2203" y="3607"/>
              <a:ext cx="293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write</a:t>
              </a:r>
            </a:p>
          </p:txBody>
        </p:sp>
        <p:sp>
          <p:nvSpPr>
            <p:cNvPr id="12308" name="Text Box 41"/>
            <p:cNvSpPr txBox="1">
              <a:spLocks noChangeArrowheads="1"/>
            </p:cNvSpPr>
            <p:nvPr/>
          </p:nvSpPr>
          <p:spPr bwMode="auto">
            <a:xfrm>
              <a:off x="1636" y="2754"/>
              <a:ext cx="51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add, sub</a:t>
              </a:r>
            </a:p>
          </p:txBody>
        </p:sp>
        <p:sp>
          <p:nvSpPr>
            <p:cNvPr id="12309" name="Text Box 42"/>
            <p:cNvSpPr txBox="1">
              <a:spLocks noChangeArrowheads="1"/>
            </p:cNvSpPr>
            <p:nvPr/>
          </p:nvSpPr>
          <p:spPr bwMode="auto">
            <a:xfrm>
              <a:off x="2166" y="3836"/>
              <a:ext cx="55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LO[0]</a:t>
              </a:r>
            </a:p>
          </p:txBody>
        </p:sp>
        <p:sp>
          <p:nvSpPr>
            <p:cNvPr id="12310" name="Text Box 43"/>
            <p:cNvSpPr txBox="1">
              <a:spLocks noChangeArrowheads="1"/>
            </p:cNvSpPr>
            <p:nvPr/>
          </p:nvSpPr>
          <p:spPr bwMode="auto">
            <a:xfrm>
              <a:off x="1088" y="2112"/>
              <a:ext cx="737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Multiplicand</a:t>
              </a:r>
              <a:endParaRPr lang="en-US" altLang="en-US" sz="1600" baseline="30000"/>
            </a:p>
          </p:txBody>
        </p:sp>
        <p:sp>
          <p:nvSpPr>
            <p:cNvPr id="12311" name="Line 44"/>
            <p:cNvSpPr>
              <a:spLocks noChangeShapeType="1"/>
            </p:cNvSpPr>
            <p:nvPr/>
          </p:nvSpPr>
          <p:spPr bwMode="auto">
            <a:xfrm>
              <a:off x="1429" y="333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2" name="Text Box 45"/>
            <p:cNvSpPr txBox="1">
              <a:spLocks noChangeArrowheads="1"/>
            </p:cNvSpPr>
            <p:nvPr/>
          </p:nvSpPr>
          <p:spPr bwMode="auto">
            <a:xfrm>
              <a:off x="2078" y="3277"/>
              <a:ext cx="556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shift right</a:t>
              </a:r>
            </a:p>
          </p:txBody>
        </p:sp>
        <p:sp>
          <p:nvSpPr>
            <p:cNvPr id="12313" name="Text Box 46"/>
            <p:cNvSpPr txBox="1">
              <a:spLocks noChangeArrowheads="1"/>
            </p:cNvSpPr>
            <p:nvPr/>
          </p:nvSpPr>
          <p:spPr bwMode="auto">
            <a:xfrm>
              <a:off x="638" y="2385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12314" name="Text Box 48"/>
            <p:cNvSpPr txBox="1">
              <a:spLocks noChangeArrowheads="1"/>
            </p:cNvSpPr>
            <p:nvPr/>
          </p:nvSpPr>
          <p:spPr bwMode="auto">
            <a:xfrm>
              <a:off x="868" y="3412"/>
              <a:ext cx="655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HI</a:t>
              </a:r>
              <a:endParaRPr lang="en-US" altLang="en-US" sz="1600" baseline="30000"/>
            </a:p>
          </p:txBody>
        </p:sp>
        <p:sp>
          <p:nvSpPr>
            <p:cNvPr id="12315" name="Text Box 49"/>
            <p:cNvSpPr txBox="1">
              <a:spLocks noChangeArrowheads="1"/>
            </p:cNvSpPr>
            <p:nvPr/>
          </p:nvSpPr>
          <p:spPr bwMode="auto">
            <a:xfrm>
              <a:off x="1523" y="3412"/>
              <a:ext cx="655" cy="229"/>
            </a:xfrm>
            <a:prstGeom prst="rect">
              <a:avLst/>
            </a:prstGeom>
            <a:solidFill>
              <a:srgbClr val="99FF66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0" rIns="0"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/>
                <a:t>LO</a:t>
              </a:r>
              <a:endParaRPr lang="en-US" altLang="en-US" sz="1600" baseline="30000"/>
            </a:p>
          </p:txBody>
        </p:sp>
        <p:sp>
          <p:nvSpPr>
            <p:cNvPr id="12316" name="Text Box 50"/>
            <p:cNvSpPr txBox="1">
              <a:spLocks noChangeArrowheads="1"/>
            </p:cNvSpPr>
            <p:nvPr/>
          </p:nvSpPr>
          <p:spPr bwMode="auto">
            <a:xfrm>
              <a:off x="820" y="3135"/>
              <a:ext cx="33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/>
                <a:t>32 bits</a:t>
              </a:r>
            </a:p>
          </p:txBody>
        </p:sp>
        <p:sp>
          <p:nvSpPr>
            <p:cNvPr id="12317" name="Line 52"/>
            <p:cNvSpPr>
              <a:spLocks noChangeShapeType="1"/>
            </p:cNvSpPr>
            <p:nvPr/>
          </p:nvSpPr>
          <p:spPr bwMode="auto">
            <a:xfrm flipV="1">
              <a:off x="1160" y="3159"/>
              <a:ext cx="90" cy="2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18" name="Text Box 54"/>
            <p:cNvSpPr txBox="1">
              <a:spLocks noChangeArrowheads="1"/>
            </p:cNvSpPr>
            <p:nvPr/>
          </p:nvSpPr>
          <p:spPr bwMode="auto">
            <a:xfrm>
              <a:off x="502" y="3135"/>
              <a:ext cx="294" cy="1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b="1" dirty="0" smtClean="0">
                  <a:solidFill>
                    <a:srgbClr val="FF0000"/>
                  </a:solidFill>
                </a:rPr>
                <a:t>Sign</a:t>
              </a:r>
              <a:endParaRPr lang="en-US" altLang="en-US" sz="1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0348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25969</TotalTime>
  <Words>2292</Words>
  <Application>Microsoft Office PowerPoint</Application>
  <PresentationFormat>On-screen Show (4:3)</PresentationFormat>
  <Paragraphs>716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6" baseType="lpstr">
      <vt:lpstr>Arial</vt:lpstr>
      <vt:lpstr>Comic Sans MS</vt:lpstr>
      <vt:lpstr>Courier New</vt:lpstr>
      <vt:lpstr>Times New Roman</vt:lpstr>
      <vt:lpstr>Wingdings</vt:lpstr>
      <vt:lpstr>Default Design</vt:lpstr>
      <vt:lpstr>Integer Multiplication and Division</vt:lpstr>
      <vt:lpstr>Presentation Outline</vt:lpstr>
      <vt:lpstr>Unsigned Multiplication</vt:lpstr>
      <vt:lpstr>Multiply Hardware</vt:lpstr>
      <vt:lpstr>Multiply Example</vt:lpstr>
      <vt:lpstr>Next . . .</vt:lpstr>
      <vt:lpstr>Signed Multiplication</vt:lpstr>
      <vt:lpstr>Signed Multiplication (Pencil &amp; Paper)</vt:lpstr>
      <vt:lpstr>Sequential Signed Multiplier</vt:lpstr>
      <vt:lpstr>Signed Multiplication Example</vt:lpstr>
      <vt:lpstr>Signed Multiplication Example</vt:lpstr>
      <vt:lpstr>Next . . .</vt:lpstr>
      <vt:lpstr>Multiplication using Multiple Adders</vt:lpstr>
      <vt:lpstr>Multiplication Example</vt:lpstr>
      <vt:lpstr>Carry Save Adders</vt:lpstr>
      <vt:lpstr>Tree Multiplier</vt:lpstr>
      <vt:lpstr>Next . . .</vt:lpstr>
      <vt:lpstr>Unsigned Division (Paper &amp; Pencil)</vt:lpstr>
      <vt:lpstr>Sequential Division</vt:lpstr>
      <vt:lpstr>Sequential Division Hardware</vt:lpstr>
      <vt:lpstr>Unsigned Integer Division Example</vt:lpstr>
      <vt:lpstr>Signed Integer Division</vt:lpstr>
      <vt:lpstr>Signed Integer Division Examples</vt:lpstr>
      <vt:lpstr>Next . . .</vt:lpstr>
      <vt:lpstr>Integer Multiplication in MIPS</vt:lpstr>
      <vt:lpstr>Integer Division in MIPS</vt:lpstr>
      <vt:lpstr>Integer Multiply/Divide Instructions</vt:lpstr>
      <vt:lpstr>Integer to String Conversion</vt:lpstr>
      <vt:lpstr>Integer to String Procedure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Integer Multiplication and Division</dc:title>
  <dc:creator>Dr. Muhamed Mudawar</dc:creator>
  <cp:lastModifiedBy>Windows User</cp:lastModifiedBy>
  <cp:revision>601</cp:revision>
  <dcterms:created xsi:type="dcterms:W3CDTF">2004-09-12T13:54:39Z</dcterms:created>
  <dcterms:modified xsi:type="dcterms:W3CDTF">2017-10-22T07:03:34Z</dcterms:modified>
</cp:coreProperties>
</file>