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44" r:id="rId2"/>
    <p:sldId id="392" r:id="rId3"/>
    <p:sldId id="400" r:id="rId4"/>
    <p:sldId id="401" r:id="rId5"/>
    <p:sldId id="408" r:id="rId6"/>
    <p:sldId id="445" r:id="rId7"/>
    <p:sldId id="409" r:id="rId8"/>
    <p:sldId id="412" r:id="rId9"/>
    <p:sldId id="422" r:id="rId10"/>
    <p:sldId id="446" r:id="rId11"/>
    <p:sldId id="414" r:id="rId12"/>
    <p:sldId id="413" r:id="rId13"/>
    <p:sldId id="451" r:id="rId14"/>
    <p:sldId id="411" r:id="rId15"/>
    <p:sldId id="415" r:id="rId16"/>
    <p:sldId id="447" r:id="rId17"/>
    <p:sldId id="417" r:id="rId18"/>
    <p:sldId id="416" r:id="rId19"/>
    <p:sldId id="418" r:id="rId20"/>
    <p:sldId id="463" r:id="rId21"/>
    <p:sldId id="448" r:id="rId22"/>
    <p:sldId id="410" r:id="rId23"/>
    <p:sldId id="452" r:id="rId24"/>
    <p:sldId id="453" r:id="rId25"/>
    <p:sldId id="420" r:id="rId26"/>
    <p:sldId id="421" r:id="rId27"/>
    <p:sldId id="425" r:id="rId28"/>
    <p:sldId id="427" r:id="rId29"/>
    <p:sldId id="428" r:id="rId30"/>
    <p:sldId id="429" r:id="rId31"/>
    <p:sldId id="454" r:id="rId32"/>
    <p:sldId id="449" r:id="rId33"/>
    <p:sldId id="455" r:id="rId34"/>
    <p:sldId id="393" r:id="rId35"/>
    <p:sldId id="395" r:id="rId36"/>
    <p:sldId id="431" r:id="rId37"/>
    <p:sldId id="394" r:id="rId38"/>
    <p:sldId id="450" r:id="rId39"/>
    <p:sldId id="432" r:id="rId40"/>
    <p:sldId id="396" r:id="rId41"/>
    <p:sldId id="397" r:id="rId42"/>
    <p:sldId id="459" r:id="rId43"/>
    <p:sldId id="456" r:id="rId44"/>
    <p:sldId id="457" r:id="rId45"/>
    <p:sldId id="458" r:id="rId46"/>
    <p:sldId id="460" r:id="rId47"/>
    <p:sldId id="461" r:id="rId48"/>
    <p:sldId id="435" r:id="rId49"/>
    <p:sldId id="444" r:id="rId50"/>
    <p:sldId id="443" r:id="rId51"/>
    <p:sldId id="399" r:id="rId52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CC0099"/>
    <a:srgbClr val="99FF66"/>
    <a:srgbClr val="CCFF66"/>
    <a:srgbClr val="FFFF99"/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68" d="100"/>
          <a:sy n="68" d="100"/>
        </p:scale>
        <p:origin x="160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34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5500BA2-DE29-4FD5-8174-135B7019FB3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473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69B9E-D2ED-467E-9E62-51A430A1F08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5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15E514-86B1-41FD-966B-590A66C846D0}" type="slidenum">
              <a:rPr lang="ar-SA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9111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27F504-36E7-440E-8EBD-0AE8B0B8DE5C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535747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CD8A433-2B6E-4ED2-ABCC-DAC5826B7F6B}" type="slidenum">
              <a:rPr lang="ar-SA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51998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056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6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35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95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1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85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53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MIPS Assembly Language Programming	ICS 233 – KFUPM	</a:t>
            </a:r>
            <a:r>
              <a:rPr lang="en-US" altLang="en-US" sz="1000" i="1" smtClean="0"/>
              <a:t>© Muhamed Mudawar</a:t>
            </a:r>
            <a:r>
              <a:rPr lang="en-US" altLang="en-US" smtClean="0"/>
              <a:t>  </a:t>
            </a:r>
            <a:r>
              <a:rPr lang="en-US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DD0F9755-137A-445A-A92E-63B1E5D11620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smtClean="0"/>
              <a:t>MIPS Assembly Language Programming</a:t>
            </a:r>
            <a:endParaRPr lang="en-US" altLang="en-US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ICS 233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Computer Architecture and Assembly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[Adapted from slides of Dr. M. Mudawar, ICS 233, 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Statements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Program Template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Defining Data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Memory Alignment and Byte Ordering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System Calls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Procedures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Parameter Passing and the Runtime Stack</a:t>
            </a:r>
          </a:p>
          <a:p>
            <a:pPr eaLnBrk="1" hangingPunct="1">
              <a:spcBef>
                <a:spcPct val="7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Definition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Sets aside storage in memory for a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May optionally assign a name (label) to the data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Syntax: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smtClean="0"/>
              <a:t>	[</a:t>
            </a:r>
            <a:r>
              <a:rPr lang="en-US" altLang="en-US" sz="2800" i="1" smtClean="0"/>
              <a:t>name:</a:t>
            </a:r>
            <a:r>
              <a:rPr lang="en-US" altLang="en-US" sz="2800" smtClean="0"/>
              <a:t>]  </a:t>
            </a:r>
            <a:r>
              <a:rPr lang="en-US" altLang="en-US" sz="2800" i="1" smtClean="0">
                <a:solidFill>
                  <a:srgbClr val="FF0000"/>
                </a:solidFill>
              </a:rPr>
              <a:t>directive </a:t>
            </a:r>
            <a:r>
              <a:rPr lang="en-US" altLang="en-US" sz="2800" smtClean="0"/>
              <a:t> </a:t>
            </a:r>
            <a:r>
              <a:rPr lang="en-US" altLang="en-US" sz="2800" i="1" smtClean="0">
                <a:solidFill>
                  <a:srgbClr val="0033CC"/>
                </a:solidFill>
              </a:rPr>
              <a:t>initializer</a:t>
            </a:r>
            <a:r>
              <a:rPr lang="en-US" altLang="en-US" sz="2800" smtClean="0"/>
              <a:t>  [, </a:t>
            </a:r>
            <a:r>
              <a:rPr lang="en-US" altLang="en-US" sz="2800" i="1" smtClean="0">
                <a:solidFill>
                  <a:srgbClr val="0033CC"/>
                </a:solidFill>
              </a:rPr>
              <a:t>initializer</a:t>
            </a:r>
            <a:r>
              <a:rPr lang="en-US" altLang="en-US" sz="2800" smtClean="0"/>
              <a:t>]  . . .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urier New" panose="02070309020205020404" pitchFamily="49" charset="0"/>
              </a:rPr>
              <a:t>var1: </a:t>
            </a:r>
            <a:r>
              <a:rPr lang="en-US" altLang="en-US" sz="28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.WORD</a:t>
            </a:r>
            <a:r>
              <a:rPr lang="en-US" altLang="en-US" sz="2800" b="1" smtClean="0">
                <a:latin typeface="Courier New" panose="02070309020205020404" pitchFamily="49" charset="0"/>
              </a:rPr>
              <a:t>    </a:t>
            </a:r>
            <a:r>
              <a:rPr lang="en-US" altLang="en-US" sz="2800" b="1" smtClean="0">
                <a:solidFill>
                  <a:srgbClr val="0033CC"/>
                </a:solidFill>
                <a:latin typeface="Courier New" panose="02070309020205020404" pitchFamily="49" charset="0"/>
              </a:rPr>
              <a:t>10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2800" b="1" smtClean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All initializers become binary data in memory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289050" y="3487738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730500" y="3487738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284663" y="3486150"/>
            <a:ext cx="344487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0033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Directives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.BYTE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of values as 8-bit bytes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.HALF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as 16-bit values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half-word boundary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.WORD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as 32-bit values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word boundary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.WORD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w:n </a:t>
            </a:r>
            <a:r>
              <a:rPr lang="en-US" altLang="en-US" dirty="0" smtClean="0"/>
              <a:t>Directive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32-bit value </a:t>
            </a:r>
            <a:r>
              <a:rPr lang="en-US" altLang="en-US" i="1" dirty="0" smtClean="0"/>
              <a:t>w</a:t>
            </a:r>
            <a:r>
              <a:rPr lang="en-US" altLang="en-US" dirty="0" smtClean="0"/>
              <a:t> into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consecutive words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word boundary.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Directives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.HALF w:n </a:t>
            </a:r>
            <a:r>
              <a:rPr lang="en-US" altLang="en-US" dirty="0"/>
              <a:t>Directive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Stores the </a:t>
            </a:r>
            <a:r>
              <a:rPr lang="en-US" altLang="en-US" dirty="0" smtClean="0"/>
              <a:t>16-bit </a:t>
            </a:r>
            <a:r>
              <a:rPr lang="en-US" altLang="en-US" dirty="0"/>
              <a:t>value </a:t>
            </a:r>
            <a:r>
              <a:rPr lang="en-US" altLang="en-US" i="1" dirty="0"/>
              <a:t>w</a:t>
            </a:r>
            <a:r>
              <a:rPr lang="en-US" altLang="en-US" dirty="0"/>
              <a:t> into </a:t>
            </a:r>
            <a:r>
              <a:rPr lang="en-US" altLang="en-US" i="1" dirty="0"/>
              <a:t>n</a:t>
            </a:r>
            <a:r>
              <a:rPr lang="en-US" altLang="en-US" dirty="0"/>
              <a:t> consecutive </a:t>
            </a:r>
            <a:r>
              <a:rPr lang="en-US" altLang="en-US" dirty="0" smtClean="0"/>
              <a:t>half-words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</a:t>
            </a:r>
            <a:r>
              <a:rPr lang="en-US" altLang="en-US" dirty="0"/>
              <a:t>half-word boundary </a:t>
            </a:r>
            <a:r>
              <a:rPr lang="en-US" altLang="en-US" dirty="0" smtClean="0"/>
              <a:t>.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.BYTE w:n </a:t>
            </a:r>
            <a:r>
              <a:rPr lang="en-US" altLang="en-US" dirty="0"/>
              <a:t>Directive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Stores the </a:t>
            </a:r>
            <a:r>
              <a:rPr lang="en-US" altLang="en-US" dirty="0" smtClean="0"/>
              <a:t>8-bit </a:t>
            </a:r>
            <a:r>
              <a:rPr lang="en-US" altLang="en-US" dirty="0"/>
              <a:t>value </a:t>
            </a:r>
            <a:r>
              <a:rPr lang="en-US" altLang="en-US" i="1" dirty="0"/>
              <a:t>w</a:t>
            </a:r>
            <a:r>
              <a:rPr lang="en-US" altLang="en-US" dirty="0"/>
              <a:t> into </a:t>
            </a:r>
            <a:r>
              <a:rPr lang="en-US" altLang="en-US" i="1" dirty="0"/>
              <a:t>n</a:t>
            </a:r>
            <a:r>
              <a:rPr lang="en-US" altLang="en-US" dirty="0"/>
              <a:t> consecutive </a:t>
            </a:r>
            <a:r>
              <a:rPr lang="en-US" altLang="en-US" dirty="0" smtClean="0"/>
              <a:t>bytes.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.FLOAT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listed values as single-precision floating point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.DOUBLE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listed values as double-precision 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Directives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8229600" cy="4989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.ASCII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Allocates a sequence of bytes for an ASCII string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.ASCIIZ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Same as </a:t>
            </a:r>
            <a:r>
              <a:rPr lang="en-US" altLang="en-US" b="1" dirty="0" smtClean="0">
                <a:solidFill>
                  <a:srgbClr val="FF0000"/>
                </a:solidFill>
              </a:rPr>
              <a:t>.ASCII</a:t>
            </a:r>
            <a:r>
              <a:rPr lang="en-US" altLang="en-US" dirty="0" smtClean="0"/>
              <a:t> directive, but adds a NULL char at end of string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Strings are null-terminated, as in the C programming language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.SPACE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Allocates space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uninitialized</a:t>
            </a:r>
            <a:r>
              <a:rPr lang="en-US" altLang="en-US" dirty="0" smtClean="0"/>
              <a:t> bytes in the data segment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Special characters in strings follow C convention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Newline: \n	Tab:\t		Quote: \”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Data Definitions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482600" y="1182688"/>
            <a:ext cx="8178800" cy="501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var1:  .BYTE     'A', 'E', 127, -1, '\n'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var2:  .HALF     -10, 0xffff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var3:  .WORD     0x12345678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Var4:  .WORD     0:10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var5:  .FLOAT    12.3, -0.1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var6:  .DOUBLE   1.5e-10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str1:  .ASCII    "A String\n"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str2:  .ASCIIZ   "NULL Terminated String"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array: .SPACE   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Statements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Program Template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Defining Data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Memory Alignment and Byte Ordering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System Calls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Procedures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Parameter Passing and the Runtime Stack</a:t>
            </a:r>
          </a:p>
          <a:p>
            <a:pPr eaLnBrk="1" hangingPunct="1">
              <a:spcBef>
                <a:spcPct val="7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Memory is viewed as an </a:t>
            </a:r>
            <a:r>
              <a:rPr lang="en-US" altLang="en-US" dirty="0" smtClean="0">
                <a:solidFill>
                  <a:srgbClr val="FF0000"/>
                </a:solidFill>
              </a:rPr>
              <a:t>array of bytes</a:t>
            </a:r>
            <a:r>
              <a:rPr lang="en-US" altLang="en-US" dirty="0" smtClean="0"/>
              <a:t> with addresses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Byte Addressing</a:t>
            </a:r>
            <a:r>
              <a:rPr lang="en-US" altLang="en-US" dirty="0" smtClean="0"/>
              <a:t>: address points to a byte in memory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Words occupy 4 consecutive bytes in memory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MIPS instructions and integers occupy 4 bytes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Alignment: address is a multiple of size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Word address should be a multiple of 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altLang="en-US" dirty="0" smtClean="0"/>
              <a:t>Least significant 2 bits of address 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00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err="1" smtClean="0"/>
              <a:t>Halfword</a:t>
            </a:r>
            <a:r>
              <a:rPr lang="en-US" altLang="en-US" dirty="0" smtClean="0"/>
              <a:t> address should be a multiple of </a:t>
            </a:r>
            <a:r>
              <a:rPr lang="en-US" altLang="en-US" b="1" dirty="0" smtClean="0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.ALIGN n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Aligns the next data definition on a 2</a:t>
            </a:r>
            <a:r>
              <a:rPr lang="en-US" altLang="en-US" i="1" baseline="30000" dirty="0" smtClean="0"/>
              <a:t>n</a:t>
            </a:r>
            <a:r>
              <a:rPr lang="en-US" altLang="en-US" dirty="0" smtClean="0"/>
              <a:t> byte boundary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Alignment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6677025" y="2716213"/>
            <a:ext cx="1984375" cy="2209800"/>
            <a:chOff x="4206" y="2087"/>
            <a:chExt cx="1250" cy="1392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4392" y="2269"/>
              <a:ext cx="1064" cy="12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210" y="3303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4210" y="3131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210" y="2959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206" y="2787"/>
              <a:ext cx="1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 rot="-5400000">
              <a:off x="4056" y="2449"/>
              <a:ext cx="46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address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4392" y="2787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4392" y="2269"/>
              <a:ext cx="106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600" b="1">
                  <a:solidFill>
                    <a:srgbClr val="000000"/>
                  </a:solidFill>
                </a:rPr>
                <a:t>. . .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4392" y="2614"/>
              <a:ext cx="1064" cy="173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aligned word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4392" y="2960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4924" y="3133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5190" y="2960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392" y="3133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4658" y="3306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4404" y="2087"/>
              <a:ext cx="10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>
                  <a:solidFill>
                    <a:srgbClr val="000000"/>
                  </a:solidFill>
                </a:rPr>
                <a:t>Memory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04200" cy="4206875"/>
          </a:xfrm>
          <a:noFill/>
        </p:spPr>
        <p:txBody>
          <a:bodyPr lIns="0" rIns="0"/>
          <a:lstStyle/>
          <a:p>
            <a:pPr eaLnBrk="1" hangingPunct="1">
              <a:tabLst>
                <a:tab pos="6372225" algn="ctr"/>
              </a:tabLst>
            </a:pPr>
            <a:r>
              <a:rPr lang="en-US" altLang="en-US" dirty="0" smtClean="0"/>
              <a:t>Assembler builds a </a:t>
            </a:r>
            <a:r>
              <a:rPr lang="en-US" altLang="en-US" dirty="0" smtClean="0">
                <a:solidFill>
                  <a:srgbClr val="FF0000"/>
                </a:solidFill>
              </a:rPr>
              <a:t>symbol table </a:t>
            </a:r>
            <a:r>
              <a:rPr lang="en-US" altLang="en-US" dirty="0" smtClean="0"/>
              <a:t>for labels (variables)</a:t>
            </a:r>
          </a:p>
          <a:p>
            <a:pPr lvl="1" eaLnBrk="1" hangingPunct="1">
              <a:tabLst>
                <a:tab pos="6372225" algn="ctr"/>
              </a:tabLst>
            </a:pPr>
            <a:r>
              <a:rPr lang="en-US" altLang="en-US" dirty="0" smtClean="0"/>
              <a:t>Assembler computes the address of each label in data segment</a:t>
            </a:r>
          </a:p>
          <a:p>
            <a:pPr eaLnBrk="1" hangingPunct="1">
              <a:spcBef>
                <a:spcPct val="50000"/>
              </a:spcBef>
              <a:tabLst>
                <a:tab pos="6372225" algn="ctr"/>
              </a:tabLst>
            </a:pPr>
            <a:r>
              <a:rPr lang="en-US" altLang="en-US" dirty="0" smtClean="0"/>
              <a:t>Example	</a:t>
            </a:r>
            <a:r>
              <a:rPr lang="en-US" altLang="en-US" dirty="0" smtClean="0">
                <a:solidFill>
                  <a:srgbClr val="FF0000"/>
                </a:solidFill>
              </a:rPr>
              <a:t>Symbol Table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.DATA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var1:  .BYTE   1, 2,'Z'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str1:  .ASCIIZ "My String\n"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var2:  .WORD   0x12345678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.ALIGN  3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var3:  .HALF   1000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Symbol Table</a:t>
            </a:r>
          </a:p>
        </p:txBody>
      </p: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5494338" y="2727325"/>
            <a:ext cx="1209675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var2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var3</a:t>
            </a:r>
          </a:p>
        </p:txBody>
      </p:sp>
      <p:sp>
        <p:nvSpPr>
          <p:cNvPr id="550921" name="Text Box 9"/>
          <p:cNvSpPr txBox="1">
            <a:spLocks noChangeArrowheads="1"/>
          </p:cNvSpPr>
          <p:nvPr/>
        </p:nvSpPr>
        <p:spPr bwMode="auto">
          <a:xfrm>
            <a:off x="6704013" y="2727325"/>
            <a:ext cx="172720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0x10010000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0x10010003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0x10010010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0x10010018</a:t>
            </a:r>
          </a:p>
        </p:txBody>
      </p:sp>
      <p:grpSp>
        <p:nvGrpSpPr>
          <p:cNvPr id="23558" name="Group 21"/>
          <p:cNvGrpSpPr>
            <a:grpSpLocks/>
          </p:cNvGrpSpPr>
          <p:nvPr/>
        </p:nvGrpSpPr>
        <p:grpSpPr bwMode="auto">
          <a:xfrm>
            <a:off x="5494338" y="2679700"/>
            <a:ext cx="3052762" cy="1990725"/>
            <a:chOff x="3461" y="1942"/>
            <a:chExt cx="1923" cy="1254"/>
          </a:xfrm>
        </p:grpSpPr>
        <p:sp>
          <p:nvSpPr>
            <p:cNvPr id="23615" name="Rectangle 11"/>
            <p:cNvSpPr>
              <a:spLocks noChangeArrowheads="1"/>
            </p:cNvSpPr>
            <p:nvPr/>
          </p:nvSpPr>
          <p:spPr bwMode="auto">
            <a:xfrm>
              <a:off x="3461" y="1942"/>
              <a:ext cx="1923" cy="1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6" name="Line 12"/>
            <p:cNvSpPr>
              <a:spLocks noChangeShapeType="1"/>
            </p:cNvSpPr>
            <p:nvPr/>
          </p:nvSpPr>
          <p:spPr bwMode="auto">
            <a:xfrm>
              <a:off x="4186" y="1942"/>
              <a:ext cx="0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13"/>
            <p:cNvSpPr>
              <a:spLocks noChangeShapeType="1"/>
            </p:cNvSpPr>
            <p:nvPr/>
          </p:nvSpPr>
          <p:spPr bwMode="auto">
            <a:xfrm>
              <a:off x="3461" y="2210"/>
              <a:ext cx="19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1018" name="Group 106"/>
          <p:cNvGrpSpPr>
            <a:grpSpLocks/>
          </p:cNvGrpSpPr>
          <p:nvPr/>
        </p:nvGrpSpPr>
        <p:grpSpPr bwMode="auto">
          <a:xfrm>
            <a:off x="5724525" y="5675313"/>
            <a:ext cx="2074863" cy="287337"/>
            <a:chOff x="3606" y="3575"/>
            <a:chExt cx="1307" cy="181"/>
          </a:xfrm>
        </p:grpSpPr>
        <p:sp>
          <p:nvSpPr>
            <p:cNvPr id="23609" name="Text Box 44"/>
            <p:cNvSpPr txBox="1">
              <a:spLocks noChangeArrowheads="1"/>
            </p:cNvSpPr>
            <p:nvPr/>
          </p:nvSpPr>
          <p:spPr bwMode="auto">
            <a:xfrm>
              <a:off x="3606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0" name="Text Box 45"/>
            <p:cNvSpPr txBox="1">
              <a:spLocks noChangeArrowheads="1"/>
            </p:cNvSpPr>
            <p:nvPr/>
          </p:nvSpPr>
          <p:spPr bwMode="auto">
            <a:xfrm>
              <a:off x="3823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1" name="Text Box 46"/>
            <p:cNvSpPr txBox="1">
              <a:spLocks noChangeArrowheads="1"/>
            </p:cNvSpPr>
            <p:nvPr/>
          </p:nvSpPr>
          <p:spPr bwMode="auto">
            <a:xfrm>
              <a:off x="4041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2" name="Text Box 47"/>
            <p:cNvSpPr txBox="1">
              <a:spLocks noChangeArrowheads="1"/>
            </p:cNvSpPr>
            <p:nvPr/>
          </p:nvSpPr>
          <p:spPr bwMode="auto">
            <a:xfrm>
              <a:off x="4259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3" name="Text Box 48"/>
            <p:cNvSpPr txBox="1">
              <a:spLocks noChangeArrowheads="1"/>
            </p:cNvSpPr>
            <p:nvPr/>
          </p:nvSpPr>
          <p:spPr bwMode="auto">
            <a:xfrm>
              <a:off x="4477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4" name="Text Box 49"/>
            <p:cNvSpPr txBox="1">
              <a:spLocks noChangeArrowheads="1"/>
            </p:cNvSpPr>
            <p:nvPr/>
          </p:nvSpPr>
          <p:spPr bwMode="auto">
            <a:xfrm>
              <a:off x="4695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grpSp>
        <p:nvGrpSpPr>
          <p:cNvPr id="551006" name="Group 94"/>
          <p:cNvGrpSpPr>
            <a:grpSpLocks/>
          </p:cNvGrpSpPr>
          <p:nvPr/>
        </p:nvGrpSpPr>
        <p:grpSpPr bwMode="auto">
          <a:xfrm>
            <a:off x="769938" y="5099050"/>
            <a:ext cx="2535237" cy="576263"/>
            <a:chOff x="485" y="3212"/>
            <a:chExt cx="1597" cy="363"/>
          </a:xfrm>
        </p:grpSpPr>
        <p:grpSp>
          <p:nvGrpSpPr>
            <p:cNvPr id="23601" name="Group 77"/>
            <p:cNvGrpSpPr>
              <a:grpSpLocks/>
            </p:cNvGrpSpPr>
            <p:nvPr/>
          </p:nvGrpSpPr>
          <p:grpSpPr bwMode="auto">
            <a:xfrm>
              <a:off x="1211" y="3212"/>
              <a:ext cx="326" cy="182"/>
              <a:chOff x="1211" y="3212"/>
              <a:chExt cx="326" cy="182"/>
            </a:xfrm>
          </p:grpSpPr>
          <p:sp>
            <p:nvSpPr>
              <p:cNvPr id="23607" name="Text Box 59"/>
              <p:cNvSpPr txBox="1">
                <a:spLocks noChangeArrowheads="1"/>
              </p:cNvSpPr>
              <p:nvPr/>
            </p:nvSpPr>
            <p:spPr bwMode="auto">
              <a:xfrm>
                <a:off x="1211" y="3212"/>
                <a:ext cx="218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var1</a:t>
                </a:r>
              </a:p>
            </p:txBody>
          </p:sp>
          <p:sp>
            <p:nvSpPr>
              <p:cNvPr id="23608" name="Freeform 69"/>
              <p:cNvSpPr>
                <a:spLocks/>
              </p:cNvSpPr>
              <p:nvPr/>
            </p:nvSpPr>
            <p:spPr bwMode="auto">
              <a:xfrm>
                <a:off x="1465" y="3285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63 h 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2" name="Group 86"/>
            <p:cNvGrpSpPr>
              <a:grpSpLocks/>
            </p:cNvGrpSpPr>
            <p:nvPr/>
          </p:nvGrpSpPr>
          <p:grpSpPr bwMode="auto">
            <a:xfrm>
              <a:off x="485" y="3394"/>
              <a:ext cx="1597" cy="181"/>
              <a:chOff x="485" y="3394"/>
              <a:chExt cx="1597" cy="181"/>
            </a:xfrm>
          </p:grpSpPr>
          <p:sp>
            <p:nvSpPr>
              <p:cNvPr id="23603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3604" name="Text Box 16"/>
              <p:cNvSpPr txBox="1">
                <a:spLocks noChangeArrowheads="1"/>
              </p:cNvSpPr>
              <p:nvPr/>
            </p:nvSpPr>
            <p:spPr bwMode="auto">
              <a:xfrm>
                <a:off x="1646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3605" name="Text Box 17"/>
              <p:cNvSpPr txBox="1">
                <a:spLocks noChangeArrowheads="1"/>
              </p:cNvSpPr>
              <p:nvPr/>
            </p:nvSpPr>
            <p:spPr bwMode="auto">
              <a:xfrm>
                <a:off x="1864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'Z'</a:t>
                </a:r>
              </a:p>
            </p:txBody>
          </p:sp>
          <p:sp>
            <p:nvSpPr>
              <p:cNvPr id="23606" name="Text Box 22"/>
              <p:cNvSpPr txBox="1">
                <a:spLocks noChangeArrowheads="1"/>
              </p:cNvSpPr>
              <p:nvPr/>
            </p:nvSpPr>
            <p:spPr bwMode="auto">
              <a:xfrm>
                <a:off x="485" y="3394"/>
                <a:ext cx="90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0x10010000</a:t>
                </a:r>
              </a:p>
            </p:txBody>
          </p:sp>
        </p:grpSp>
      </p:grpSp>
      <p:grpSp>
        <p:nvGrpSpPr>
          <p:cNvPr id="551007" name="Group 95"/>
          <p:cNvGrpSpPr>
            <a:grpSpLocks/>
          </p:cNvGrpSpPr>
          <p:nvPr/>
        </p:nvGrpSpPr>
        <p:grpSpPr bwMode="auto">
          <a:xfrm>
            <a:off x="3303588" y="4984750"/>
            <a:ext cx="3803650" cy="690563"/>
            <a:chOff x="2081" y="3140"/>
            <a:chExt cx="2396" cy="435"/>
          </a:xfrm>
        </p:grpSpPr>
        <p:grpSp>
          <p:nvGrpSpPr>
            <p:cNvPr id="23586" name="Group 67"/>
            <p:cNvGrpSpPr>
              <a:grpSpLocks/>
            </p:cNvGrpSpPr>
            <p:nvPr/>
          </p:nvGrpSpPr>
          <p:grpSpPr bwMode="auto">
            <a:xfrm>
              <a:off x="2081" y="3140"/>
              <a:ext cx="218" cy="254"/>
              <a:chOff x="2081" y="3285"/>
              <a:chExt cx="218" cy="254"/>
            </a:xfrm>
          </p:grpSpPr>
          <p:sp>
            <p:nvSpPr>
              <p:cNvPr id="23599" name="Text Box 60"/>
              <p:cNvSpPr txBox="1">
                <a:spLocks noChangeArrowheads="1"/>
              </p:cNvSpPr>
              <p:nvPr/>
            </p:nvSpPr>
            <p:spPr bwMode="auto">
              <a:xfrm>
                <a:off x="2081" y="3285"/>
                <a:ext cx="218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str1</a:t>
                </a:r>
              </a:p>
            </p:txBody>
          </p:sp>
          <p:sp>
            <p:nvSpPr>
              <p:cNvPr id="23600" name="Line 63"/>
              <p:cNvSpPr>
                <a:spLocks noChangeShapeType="1"/>
              </p:cNvSpPr>
              <p:nvPr/>
            </p:nvSpPr>
            <p:spPr bwMode="auto">
              <a:xfrm>
                <a:off x="2191" y="3431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7" name="Group 89"/>
            <p:cNvGrpSpPr>
              <a:grpSpLocks/>
            </p:cNvGrpSpPr>
            <p:nvPr/>
          </p:nvGrpSpPr>
          <p:grpSpPr bwMode="auto">
            <a:xfrm>
              <a:off x="2082" y="3394"/>
              <a:ext cx="2395" cy="181"/>
              <a:chOff x="2082" y="3394"/>
              <a:chExt cx="2395" cy="181"/>
            </a:xfrm>
          </p:grpSpPr>
          <p:sp>
            <p:nvSpPr>
              <p:cNvPr id="23588" name="Text Box 26"/>
              <p:cNvSpPr txBox="1">
                <a:spLocks noChangeArrowheads="1"/>
              </p:cNvSpPr>
              <p:nvPr/>
            </p:nvSpPr>
            <p:spPr bwMode="auto">
              <a:xfrm>
                <a:off x="208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'M'</a:t>
                </a:r>
              </a:p>
            </p:txBody>
          </p:sp>
          <p:sp>
            <p:nvSpPr>
              <p:cNvPr id="23589" name="Text Box 27"/>
              <p:cNvSpPr txBox="1">
                <a:spLocks noChangeArrowheads="1"/>
              </p:cNvSpPr>
              <p:nvPr/>
            </p:nvSpPr>
            <p:spPr bwMode="auto">
              <a:xfrm>
                <a:off x="229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'y'</a:t>
                </a:r>
              </a:p>
            </p:txBody>
          </p:sp>
          <p:sp>
            <p:nvSpPr>
              <p:cNvPr id="23590" name="Text Box 28"/>
              <p:cNvSpPr txBox="1">
                <a:spLocks noChangeArrowheads="1"/>
              </p:cNvSpPr>
              <p:nvPr/>
            </p:nvSpPr>
            <p:spPr bwMode="auto">
              <a:xfrm>
                <a:off x="251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  '</a:t>
                </a:r>
              </a:p>
            </p:txBody>
          </p:sp>
          <p:sp>
            <p:nvSpPr>
              <p:cNvPr id="23591" name="Text Box 29"/>
              <p:cNvSpPr txBox="1">
                <a:spLocks noChangeArrowheads="1"/>
              </p:cNvSpPr>
              <p:nvPr/>
            </p:nvSpPr>
            <p:spPr bwMode="auto">
              <a:xfrm>
                <a:off x="2734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'S'</a:t>
                </a:r>
              </a:p>
            </p:txBody>
          </p:sp>
          <p:sp>
            <p:nvSpPr>
              <p:cNvPr id="23592" name="Text Box 30"/>
              <p:cNvSpPr txBox="1">
                <a:spLocks noChangeArrowheads="1"/>
              </p:cNvSpPr>
              <p:nvPr/>
            </p:nvSpPr>
            <p:spPr bwMode="auto">
              <a:xfrm>
                <a:off x="295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't'</a:t>
                </a:r>
              </a:p>
            </p:txBody>
          </p:sp>
          <p:sp>
            <p:nvSpPr>
              <p:cNvPr id="23593" name="Text Box 31"/>
              <p:cNvSpPr txBox="1">
                <a:spLocks noChangeArrowheads="1"/>
              </p:cNvSpPr>
              <p:nvPr/>
            </p:nvSpPr>
            <p:spPr bwMode="auto">
              <a:xfrm>
                <a:off x="317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'r'</a:t>
                </a:r>
              </a:p>
            </p:txBody>
          </p:sp>
          <p:sp>
            <p:nvSpPr>
              <p:cNvPr id="23594" name="Text Box 32"/>
              <p:cNvSpPr txBox="1">
                <a:spLocks noChangeArrowheads="1"/>
              </p:cNvSpPr>
              <p:nvPr/>
            </p:nvSpPr>
            <p:spPr bwMode="auto">
              <a:xfrm>
                <a:off x="3388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'i'</a:t>
                </a:r>
              </a:p>
            </p:txBody>
          </p:sp>
          <p:sp>
            <p:nvSpPr>
              <p:cNvPr id="23595" name="Text Box 33"/>
              <p:cNvSpPr txBox="1">
                <a:spLocks noChangeArrowheads="1"/>
              </p:cNvSpPr>
              <p:nvPr/>
            </p:nvSpPr>
            <p:spPr bwMode="auto">
              <a:xfrm>
                <a:off x="360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'n'</a:t>
                </a:r>
              </a:p>
            </p:txBody>
          </p:sp>
          <p:sp>
            <p:nvSpPr>
              <p:cNvPr id="23596" name="Text Box 36"/>
              <p:cNvSpPr txBox="1">
                <a:spLocks noChangeArrowheads="1"/>
              </p:cNvSpPr>
              <p:nvPr/>
            </p:nvSpPr>
            <p:spPr bwMode="auto">
              <a:xfrm>
                <a:off x="3823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'g'</a:t>
                </a:r>
              </a:p>
            </p:txBody>
          </p:sp>
          <p:sp>
            <p:nvSpPr>
              <p:cNvPr id="23597" name="Text Box 37"/>
              <p:cNvSpPr txBox="1">
                <a:spLocks noChangeArrowheads="1"/>
              </p:cNvSpPr>
              <p:nvPr/>
            </p:nvSpPr>
            <p:spPr bwMode="auto">
              <a:xfrm>
                <a:off x="404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'\n'</a:t>
                </a:r>
              </a:p>
            </p:txBody>
          </p:sp>
          <p:sp>
            <p:nvSpPr>
              <p:cNvPr id="23598" name="Text Box 56"/>
              <p:cNvSpPr txBox="1">
                <a:spLocks noChangeArrowheads="1"/>
              </p:cNvSpPr>
              <p:nvPr/>
            </p:nvSpPr>
            <p:spPr bwMode="auto">
              <a:xfrm>
                <a:off x="425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grpSp>
        <p:nvGrpSpPr>
          <p:cNvPr id="551005" name="Group 93"/>
          <p:cNvGrpSpPr>
            <a:grpSpLocks/>
          </p:cNvGrpSpPr>
          <p:nvPr/>
        </p:nvGrpSpPr>
        <p:grpSpPr bwMode="auto">
          <a:xfrm>
            <a:off x="769938" y="5675313"/>
            <a:ext cx="2881312" cy="576262"/>
            <a:chOff x="485" y="3575"/>
            <a:chExt cx="1815" cy="363"/>
          </a:xfrm>
        </p:grpSpPr>
        <p:sp>
          <p:nvSpPr>
            <p:cNvPr id="23581" name="Text Box 19"/>
            <p:cNvSpPr txBox="1">
              <a:spLocks noChangeArrowheads="1"/>
            </p:cNvSpPr>
            <p:nvPr/>
          </p:nvSpPr>
          <p:spPr bwMode="auto">
            <a:xfrm>
              <a:off x="1429" y="3575"/>
              <a:ext cx="871" cy="18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0x12345678</a:t>
              </a:r>
            </a:p>
          </p:txBody>
        </p:sp>
        <p:sp>
          <p:nvSpPr>
            <p:cNvPr id="23582" name="Text Box 41"/>
            <p:cNvSpPr txBox="1">
              <a:spLocks noChangeArrowheads="1"/>
            </p:cNvSpPr>
            <p:nvPr/>
          </p:nvSpPr>
          <p:spPr bwMode="auto">
            <a:xfrm>
              <a:off x="485" y="3576"/>
              <a:ext cx="907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0x10010010</a:t>
              </a:r>
            </a:p>
          </p:txBody>
        </p:sp>
        <p:grpSp>
          <p:nvGrpSpPr>
            <p:cNvPr id="23583" name="Group 84"/>
            <p:cNvGrpSpPr>
              <a:grpSpLocks/>
            </p:cNvGrpSpPr>
            <p:nvPr/>
          </p:nvGrpSpPr>
          <p:grpSpPr bwMode="auto">
            <a:xfrm>
              <a:off x="703" y="3757"/>
              <a:ext cx="834" cy="181"/>
              <a:chOff x="703" y="3757"/>
              <a:chExt cx="834" cy="181"/>
            </a:xfrm>
          </p:grpSpPr>
          <p:sp>
            <p:nvSpPr>
              <p:cNvPr id="23584" name="Text Box 61"/>
              <p:cNvSpPr txBox="1">
                <a:spLocks noChangeArrowheads="1"/>
              </p:cNvSpPr>
              <p:nvPr/>
            </p:nvSpPr>
            <p:spPr bwMode="auto">
              <a:xfrm>
                <a:off x="703" y="3793"/>
                <a:ext cx="762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var2 (aligned)</a:t>
                </a:r>
              </a:p>
            </p:txBody>
          </p:sp>
          <p:sp>
            <p:nvSpPr>
              <p:cNvPr id="23585" name="Freeform 72"/>
              <p:cNvSpPr>
                <a:spLocks/>
              </p:cNvSpPr>
              <p:nvPr/>
            </p:nvSpPr>
            <p:spPr bwMode="auto">
              <a:xfrm flipV="1">
                <a:off x="1465" y="3757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63 h 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51017" name="Group 105"/>
          <p:cNvGrpSpPr>
            <a:grpSpLocks/>
          </p:cNvGrpSpPr>
          <p:nvPr/>
        </p:nvGrpSpPr>
        <p:grpSpPr bwMode="auto">
          <a:xfrm>
            <a:off x="5032375" y="5675313"/>
            <a:ext cx="2708275" cy="576262"/>
            <a:chOff x="3170" y="3575"/>
            <a:chExt cx="1706" cy="363"/>
          </a:xfrm>
        </p:grpSpPr>
        <p:sp>
          <p:nvSpPr>
            <p:cNvPr id="23578" name="Text Box 57"/>
            <p:cNvSpPr txBox="1">
              <a:spLocks noChangeArrowheads="1"/>
            </p:cNvSpPr>
            <p:nvPr/>
          </p:nvSpPr>
          <p:spPr bwMode="auto">
            <a:xfrm>
              <a:off x="3170" y="3575"/>
              <a:ext cx="436" cy="18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1000</a:t>
              </a:r>
            </a:p>
          </p:txBody>
        </p:sp>
        <p:sp>
          <p:nvSpPr>
            <p:cNvPr id="23579" name="Text Box 73"/>
            <p:cNvSpPr txBox="1">
              <a:spLocks noChangeArrowheads="1"/>
            </p:cNvSpPr>
            <p:nvPr/>
          </p:nvSpPr>
          <p:spPr bwMode="auto">
            <a:xfrm>
              <a:off x="3352" y="3793"/>
              <a:ext cx="152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var3 (address is multiple of 8)</a:t>
              </a:r>
            </a:p>
          </p:txBody>
        </p:sp>
        <p:sp>
          <p:nvSpPr>
            <p:cNvPr id="23580" name="Freeform 74"/>
            <p:cNvSpPr>
              <a:spLocks/>
            </p:cNvSpPr>
            <p:nvPr/>
          </p:nvSpPr>
          <p:spPr bwMode="auto">
            <a:xfrm flipH="1" flipV="1">
              <a:off x="3243" y="3757"/>
              <a:ext cx="72" cy="109"/>
            </a:xfrm>
            <a:custGeom>
              <a:avLst/>
              <a:gdLst>
                <a:gd name="T0" fmla="*/ 0 w 72"/>
                <a:gd name="T1" fmla="*/ 0 h 73"/>
                <a:gd name="T2" fmla="*/ 72 w 72"/>
                <a:gd name="T3" fmla="*/ 0 h 73"/>
                <a:gd name="T4" fmla="*/ 72 w 72"/>
                <a:gd name="T5" fmla="*/ 163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73">
                  <a:moveTo>
                    <a:pt x="0" y="0"/>
                  </a:moveTo>
                  <a:lnTo>
                    <a:pt x="72" y="0"/>
                  </a:lnTo>
                  <a:lnTo>
                    <a:pt x="72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1002" name="Group 90"/>
          <p:cNvGrpSpPr>
            <a:grpSpLocks/>
          </p:cNvGrpSpPr>
          <p:nvPr/>
        </p:nvGrpSpPr>
        <p:grpSpPr bwMode="auto">
          <a:xfrm>
            <a:off x="7107238" y="5387975"/>
            <a:ext cx="1497012" cy="287338"/>
            <a:chOff x="4477" y="3394"/>
            <a:chExt cx="943" cy="181"/>
          </a:xfrm>
        </p:grpSpPr>
        <p:sp>
          <p:nvSpPr>
            <p:cNvPr id="23573" name="Text Box 70"/>
            <p:cNvSpPr txBox="1">
              <a:spLocks noChangeArrowheads="1"/>
            </p:cNvSpPr>
            <p:nvPr/>
          </p:nvSpPr>
          <p:spPr bwMode="auto">
            <a:xfrm>
              <a:off x="4477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574" name="Text Box 71"/>
            <p:cNvSpPr txBox="1">
              <a:spLocks noChangeArrowheads="1"/>
            </p:cNvSpPr>
            <p:nvPr/>
          </p:nvSpPr>
          <p:spPr bwMode="auto">
            <a:xfrm>
              <a:off x="4695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grpSp>
          <p:nvGrpSpPr>
            <p:cNvPr id="23575" name="Group 83"/>
            <p:cNvGrpSpPr>
              <a:grpSpLocks/>
            </p:cNvGrpSpPr>
            <p:nvPr/>
          </p:nvGrpSpPr>
          <p:grpSpPr bwMode="auto">
            <a:xfrm>
              <a:off x="4477" y="3394"/>
              <a:ext cx="943" cy="181"/>
              <a:chOff x="4477" y="3394"/>
              <a:chExt cx="943" cy="181"/>
            </a:xfrm>
          </p:grpSpPr>
          <p:sp>
            <p:nvSpPr>
              <p:cNvPr id="23576" name="Text Box 80"/>
              <p:cNvSpPr txBox="1">
                <a:spLocks noChangeArrowheads="1"/>
              </p:cNvSpPr>
              <p:nvPr/>
            </p:nvSpPr>
            <p:spPr bwMode="auto">
              <a:xfrm>
                <a:off x="4948" y="3394"/>
                <a:ext cx="47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Unused</a:t>
                </a:r>
              </a:p>
            </p:txBody>
          </p:sp>
          <p:sp>
            <p:nvSpPr>
              <p:cNvPr id="23577" name="Rectangle 82"/>
              <p:cNvSpPr>
                <a:spLocks noChangeArrowheads="1"/>
              </p:cNvSpPr>
              <p:nvPr/>
            </p:nvSpPr>
            <p:spPr bwMode="auto">
              <a:xfrm>
                <a:off x="4477" y="3394"/>
                <a:ext cx="435" cy="18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51016" name="Group 104"/>
          <p:cNvGrpSpPr>
            <a:grpSpLocks/>
          </p:cNvGrpSpPr>
          <p:nvPr/>
        </p:nvGrpSpPr>
        <p:grpSpPr bwMode="auto">
          <a:xfrm>
            <a:off x="3649663" y="5675313"/>
            <a:ext cx="1384300" cy="576262"/>
            <a:chOff x="2299" y="3575"/>
            <a:chExt cx="872" cy="363"/>
          </a:xfrm>
        </p:grpSpPr>
        <p:grpSp>
          <p:nvGrpSpPr>
            <p:cNvPr id="23566" name="Group 97"/>
            <p:cNvGrpSpPr>
              <a:grpSpLocks/>
            </p:cNvGrpSpPr>
            <p:nvPr/>
          </p:nvGrpSpPr>
          <p:grpSpPr bwMode="auto">
            <a:xfrm>
              <a:off x="2299" y="3575"/>
              <a:ext cx="872" cy="181"/>
              <a:chOff x="2734" y="3575"/>
              <a:chExt cx="872" cy="181"/>
            </a:xfrm>
          </p:grpSpPr>
          <p:sp>
            <p:nvSpPr>
              <p:cNvPr id="23569" name="Text Box 42"/>
              <p:cNvSpPr txBox="1">
                <a:spLocks noChangeArrowheads="1"/>
              </p:cNvSpPr>
              <p:nvPr/>
            </p:nvSpPr>
            <p:spPr bwMode="auto">
              <a:xfrm>
                <a:off x="3170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0" name="Text Box 43"/>
              <p:cNvSpPr txBox="1">
                <a:spLocks noChangeArrowheads="1"/>
              </p:cNvSpPr>
              <p:nvPr/>
            </p:nvSpPr>
            <p:spPr bwMode="auto">
              <a:xfrm>
                <a:off x="3388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1" name="Text Box 54"/>
              <p:cNvSpPr txBox="1">
                <a:spLocks noChangeArrowheads="1"/>
              </p:cNvSpPr>
              <p:nvPr/>
            </p:nvSpPr>
            <p:spPr bwMode="auto">
              <a:xfrm>
                <a:off x="2734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2" name="Text Box 55"/>
              <p:cNvSpPr txBox="1">
                <a:spLocks noChangeArrowheads="1"/>
              </p:cNvSpPr>
              <p:nvPr/>
            </p:nvSpPr>
            <p:spPr bwMode="auto">
              <a:xfrm>
                <a:off x="2952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  <p:sp>
          <p:nvSpPr>
            <p:cNvPr id="23567" name="Text Box 102"/>
            <p:cNvSpPr txBox="1">
              <a:spLocks noChangeArrowheads="1"/>
            </p:cNvSpPr>
            <p:nvPr/>
          </p:nvSpPr>
          <p:spPr bwMode="auto">
            <a:xfrm>
              <a:off x="2481" y="3793"/>
              <a:ext cx="50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Unused</a:t>
              </a:r>
            </a:p>
          </p:txBody>
        </p:sp>
        <p:sp>
          <p:nvSpPr>
            <p:cNvPr id="23568" name="Rectangle 103"/>
            <p:cNvSpPr>
              <a:spLocks noChangeArrowheads="1"/>
            </p:cNvSpPr>
            <p:nvPr/>
          </p:nvSpPr>
          <p:spPr bwMode="auto">
            <a:xfrm>
              <a:off x="2299" y="3575"/>
              <a:ext cx="871" cy="1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5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197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Processors can order bytes within a word in two ways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Little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Memory address = Address of </a:t>
            </a:r>
            <a:r>
              <a:rPr lang="en-US" altLang="en-US" b="1" smtClean="0">
                <a:solidFill>
                  <a:srgbClr val="FF0000"/>
                </a:solidFill>
              </a:rPr>
              <a:t>least significant  byte</a:t>
            </a:r>
            <a:endParaRPr lang="en-US" alt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Example: Intel IA-32, Alpha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Big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Memory address = Address of </a:t>
            </a:r>
            <a:r>
              <a:rPr lang="en-US" altLang="en-US" b="1" smtClean="0">
                <a:solidFill>
                  <a:srgbClr val="FF0000"/>
                </a:solidFill>
              </a:rPr>
              <a:t>most significant byte</a:t>
            </a:r>
            <a:endParaRPr lang="en-US" alt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Example: SPARC, PA-RISC</a:t>
            </a:r>
          </a:p>
          <a:p>
            <a:pPr lvl="1" eaLnBrk="1" hangingPunct="1">
              <a:spcBef>
                <a:spcPct val="30000"/>
              </a:spcBef>
            </a:pPr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MIPS can operate with both byte orderings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Byte Ordering and Endianness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000125" y="4953000"/>
            <a:ext cx="7258050" cy="838200"/>
            <a:chOff x="884" y="3229"/>
            <a:chExt cx="4572" cy="528"/>
          </a:xfrm>
        </p:grpSpPr>
        <p:grpSp>
          <p:nvGrpSpPr>
            <p:cNvPr id="24606" name="Group 5"/>
            <p:cNvGrpSpPr>
              <a:grpSpLocks/>
            </p:cNvGrpSpPr>
            <p:nvPr/>
          </p:nvGrpSpPr>
          <p:grpSpPr bwMode="auto">
            <a:xfrm>
              <a:off x="884" y="3249"/>
              <a:ext cx="1706" cy="508"/>
              <a:chOff x="993" y="3249"/>
              <a:chExt cx="1706" cy="508"/>
            </a:xfrm>
          </p:grpSpPr>
          <p:grpSp>
            <p:nvGrpSpPr>
              <p:cNvPr id="24623" name="Group 6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46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46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46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46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4624" name="Text Box 11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4625" name="Text Box 12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4626" name="Text Box 13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grpSp>
          <p:nvGrpSpPr>
            <p:cNvPr id="24607" name="Group 14"/>
            <p:cNvGrpSpPr>
              <a:grpSpLocks/>
            </p:cNvGrpSpPr>
            <p:nvPr/>
          </p:nvGrpSpPr>
          <p:grpSpPr bwMode="auto">
            <a:xfrm>
              <a:off x="3170" y="3229"/>
              <a:ext cx="2286" cy="528"/>
              <a:chOff x="3243" y="3229"/>
              <a:chExt cx="2286" cy="528"/>
            </a:xfrm>
          </p:grpSpPr>
          <p:sp>
            <p:nvSpPr>
              <p:cNvPr id="24609" name="Text Box 15"/>
              <p:cNvSpPr txBox="1">
                <a:spLocks noChangeArrowheads="1"/>
              </p:cNvSpPr>
              <p:nvPr/>
            </p:nvSpPr>
            <p:spPr bwMode="auto">
              <a:xfrm>
                <a:off x="331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4610" name="Text Box 16"/>
              <p:cNvSpPr txBox="1">
                <a:spLocks noChangeArrowheads="1"/>
              </p:cNvSpPr>
              <p:nvPr/>
            </p:nvSpPr>
            <p:spPr bwMode="auto">
              <a:xfrm>
                <a:off x="527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4611" name="Text Box 17"/>
              <p:cNvSpPr txBox="1">
                <a:spLocks noChangeArrowheads="1"/>
              </p:cNvSpPr>
              <p:nvPr/>
            </p:nvSpPr>
            <p:spPr bwMode="auto">
              <a:xfrm>
                <a:off x="4850" y="3394"/>
                <a:ext cx="425" cy="181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0</a:t>
                </a:r>
              </a:p>
            </p:txBody>
          </p:sp>
          <p:sp>
            <p:nvSpPr>
              <p:cNvPr id="24612" name="Text Box 18"/>
              <p:cNvSpPr txBox="1">
                <a:spLocks noChangeArrowheads="1"/>
              </p:cNvSpPr>
              <p:nvPr/>
            </p:nvSpPr>
            <p:spPr bwMode="auto">
              <a:xfrm>
                <a:off x="4425" y="3394"/>
                <a:ext cx="425" cy="181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1</a:t>
                </a:r>
              </a:p>
            </p:txBody>
          </p:sp>
          <p:sp>
            <p:nvSpPr>
              <p:cNvPr id="24613" name="Text Box 19"/>
              <p:cNvSpPr txBox="1">
                <a:spLocks noChangeArrowheads="1"/>
              </p:cNvSpPr>
              <p:nvPr/>
            </p:nvSpPr>
            <p:spPr bwMode="auto">
              <a:xfrm>
                <a:off x="4000" y="3394"/>
                <a:ext cx="425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2</a:t>
                </a:r>
              </a:p>
            </p:txBody>
          </p:sp>
          <p:sp>
            <p:nvSpPr>
              <p:cNvPr id="24614" name="Text Box 20"/>
              <p:cNvSpPr txBox="1">
                <a:spLocks noChangeArrowheads="1"/>
              </p:cNvSpPr>
              <p:nvPr/>
            </p:nvSpPr>
            <p:spPr bwMode="auto">
              <a:xfrm>
                <a:off x="3574" y="3394"/>
                <a:ext cx="426" cy="181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3</a:t>
                </a:r>
              </a:p>
            </p:txBody>
          </p:sp>
          <p:sp>
            <p:nvSpPr>
              <p:cNvPr id="24615" name="Text Box 21"/>
              <p:cNvSpPr txBox="1">
                <a:spLocks noChangeArrowheads="1"/>
              </p:cNvSpPr>
              <p:nvPr/>
            </p:nvSpPr>
            <p:spPr bwMode="auto">
              <a:xfrm>
                <a:off x="3574" y="3229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endParaRPr lang="en-US" altLang="en-US" sz="1400" i="1"/>
              </a:p>
            </p:txBody>
          </p:sp>
          <p:sp>
            <p:nvSpPr>
              <p:cNvPr id="24616" name="Text Box 22"/>
              <p:cNvSpPr txBox="1">
                <a:spLocks noChangeArrowheads="1"/>
              </p:cNvSpPr>
              <p:nvPr/>
            </p:nvSpPr>
            <p:spPr bwMode="auto">
              <a:xfrm>
                <a:off x="485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a+3</a:t>
                </a:r>
                <a:endParaRPr lang="en-US" altLang="en-US" sz="1400" i="1"/>
              </a:p>
            </p:txBody>
          </p:sp>
          <p:sp>
            <p:nvSpPr>
              <p:cNvPr id="24617" name="Text Box 23"/>
              <p:cNvSpPr txBox="1">
                <a:spLocks noChangeArrowheads="1"/>
              </p:cNvSpPr>
              <p:nvPr/>
            </p:nvSpPr>
            <p:spPr bwMode="auto">
              <a:xfrm>
                <a:off x="442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a+2</a:t>
                </a:r>
                <a:endParaRPr lang="en-US" altLang="en-US" sz="1400" i="1"/>
              </a:p>
            </p:txBody>
          </p:sp>
          <p:sp>
            <p:nvSpPr>
              <p:cNvPr id="24618" name="Text Box 24"/>
              <p:cNvSpPr txBox="1">
                <a:spLocks noChangeArrowheads="1"/>
              </p:cNvSpPr>
              <p:nvPr/>
            </p:nvSpPr>
            <p:spPr bwMode="auto">
              <a:xfrm>
                <a:off x="3984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a+1</a:t>
                </a:r>
                <a:endParaRPr lang="en-US" altLang="en-US" sz="1400" i="1"/>
              </a:p>
            </p:txBody>
          </p:sp>
          <p:sp>
            <p:nvSpPr>
              <p:cNvPr id="24619" name="Line 25"/>
              <p:cNvSpPr>
                <a:spLocks noChangeShapeType="1"/>
              </p:cNvSpPr>
              <p:nvPr/>
            </p:nvSpPr>
            <p:spPr bwMode="auto">
              <a:xfrm>
                <a:off x="3315" y="3394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26"/>
              <p:cNvSpPr>
                <a:spLocks noChangeShapeType="1"/>
              </p:cNvSpPr>
              <p:nvPr/>
            </p:nvSpPr>
            <p:spPr bwMode="auto">
              <a:xfrm>
                <a:off x="3315" y="3575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Text Box 27"/>
              <p:cNvSpPr txBox="1">
                <a:spLocks noChangeArrowheads="1"/>
              </p:cNvSpPr>
              <p:nvPr/>
            </p:nvSpPr>
            <p:spPr bwMode="auto">
              <a:xfrm>
                <a:off x="4041" y="3584"/>
                <a:ext cx="7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Memory</a:t>
                </a:r>
                <a:endParaRPr lang="en-US" altLang="en-US" sz="1400" i="1"/>
              </a:p>
            </p:txBody>
          </p:sp>
          <p:sp>
            <p:nvSpPr>
              <p:cNvPr id="24622" name="Text Box 28"/>
              <p:cNvSpPr txBox="1">
                <a:spLocks noChangeArrowheads="1"/>
              </p:cNvSpPr>
              <p:nvPr/>
            </p:nvSpPr>
            <p:spPr bwMode="auto">
              <a:xfrm>
                <a:off x="3243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address</a:t>
                </a:r>
                <a:endParaRPr lang="en-US" altLang="en-US" sz="1400" i="1"/>
              </a:p>
            </p:txBody>
          </p:sp>
        </p:grpSp>
        <p:sp>
          <p:nvSpPr>
            <p:cNvPr id="24608" name="AutoShape 29"/>
            <p:cNvSpPr>
              <a:spLocks noChangeArrowheads="1"/>
            </p:cNvSpPr>
            <p:nvPr/>
          </p:nvSpPr>
          <p:spPr bwMode="auto">
            <a:xfrm>
              <a:off x="2735" y="3394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581" name="Group 30"/>
          <p:cNvGrpSpPr>
            <a:grpSpLocks/>
          </p:cNvGrpSpPr>
          <p:nvPr/>
        </p:nvGrpSpPr>
        <p:grpSpPr bwMode="auto">
          <a:xfrm>
            <a:off x="1000125" y="2820988"/>
            <a:ext cx="7258050" cy="838200"/>
            <a:chOff x="630" y="1797"/>
            <a:chExt cx="4572" cy="528"/>
          </a:xfrm>
        </p:grpSpPr>
        <p:sp>
          <p:nvSpPr>
            <p:cNvPr id="24582" name="Text Box 31"/>
            <p:cNvSpPr txBox="1">
              <a:spLocks noChangeArrowheads="1"/>
            </p:cNvSpPr>
            <p:nvPr/>
          </p:nvSpPr>
          <p:spPr bwMode="auto">
            <a:xfrm>
              <a:off x="4513" y="1962"/>
              <a:ext cx="426" cy="181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3</a:t>
              </a:r>
            </a:p>
          </p:txBody>
        </p:sp>
        <p:grpSp>
          <p:nvGrpSpPr>
            <p:cNvPr id="24583" name="Group 32"/>
            <p:cNvGrpSpPr>
              <a:grpSpLocks/>
            </p:cNvGrpSpPr>
            <p:nvPr/>
          </p:nvGrpSpPr>
          <p:grpSpPr bwMode="auto">
            <a:xfrm>
              <a:off x="630" y="1817"/>
              <a:ext cx="1706" cy="508"/>
              <a:chOff x="993" y="3249"/>
              <a:chExt cx="1706" cy="508"/>
            </a:xfrm>
          </p:grpSpPr>
          <p:grpSp>
            <p:nvGrpSpPr>
              <p:cNvPr id="24598" name="Group 33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460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46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46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460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4599" name="Text Box 38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4600" name="Text Box 39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4601" name="Text Box 40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sp>
          <p:nvSpPr>
            <p:cNvPr id="24584" name="Text Box 41"/>
            <p:cNvSpPr txBox="1">
              <a:spLocks noChangeArrowheads="1"/>
            </p:cNvSpPr>
            <p:nvPr/>
          </p:nvSpPr>
          <p:spPr bwMode="auto">
            <a:xfrm>
              <a:off x="2988" y="1962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4585" name="Text Box 42"/>
            <p:cNvSpPr txBox="1">
              <a:spLocks noChangeArrowheads="1"/>
            </p:cNvSpPr>
            <p:nvPr/>
          </p:nvSpPr>
          <p:spPr bwMode="auto">
            <a:xfrm>
              <a:off x="4948" y="1962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4586" name="Text Box 43"/>
            <p:cNvSpPr txBox="1">
              <a:spLocks noChangeArrowheads="1"/>
            </p:cNvSpPr>
            <p:nvPr/>
          </p:nvSpPr>
          <p:spPr bwMode="auto">
            <a:xfrm>
              <a:off x="3243" y="1962"/>
              <a:ext cx="425" cy="1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0</a:t>
              </a:r>
            </a:p>
          </p:txBody>
        </p:sp>
        <p:sp>
          <p:nvSpPr>
            <p:cNvPr id="24587" name="Text Box 44"/>
            <p:cNvSpPr txBox="1">
              <a:spLocks noChangeArrowheads="1"/>
            </p:cNvSpPr>
            <p:nvPr/>
          </p:nvSpPr>
          <p:spPr bwMode="auto">
            <a:xfrm>
              <a:off x="3665" y="1962"/>
              <a:ext cx="425" cy="18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1</a:t>
              </a:r>
            </a:p>
          </p:txBody>
        </p:sp>
        <p:sp>
          <p:nvSpPr>
            <p:cNvPr id="24588" name="Text Box 45"/>
            <p:cNvSpPr txBox="1">
              <a:spLocks noChangeArrowheads="1"/>
            </p:cNvSpPr>
            <p:nvPr/>
          </p:nvSpPr>
          <p:spPr bwMode="auto">
            <a:xfrm>
              <a:off x="4088" y="1962"/>
              <a:ext cx="425" cy="181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2</a:t>
              </a:r>
            </a:p>
          </p:txBody>
        </p:sp>
        <p:sp>
          <p:nvSpPr>
            <p:cNvPr id="24589" name="Text Box 46"/>
            <p:cNvSpPr txBox="1">
              <a:spLocks noChangeArrowheads="1"/>
            </p:cNvSpPr>
            <p:nvPr/>
          </p:nvSpPr>
          <p:spPr bwMode="auto">
            <a:xfrm>
              <a:off x="3247" y="1797"/>
              <a:ext cx="4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</a:t>
              </a:r>
              <a:endParaRPr lang="en-US" altLang="en-US" sz="1400" i="1"/>
            </a:p>
          </p:txBody>
        </p:sp>
        <p:sp>
          <p:nvSpPr>
            <p:cNvPr id="24590" name="Text Box 47"/>
            <p:cNvSpPr txBox="1">
              <a:spLocks noChangeArrowheads="1"/>
            </p:cNvSpPr>
            <p:nvPr/>
          </p:nvSpPr>
          <p:spPr bwMode="auto">
            <a:xfrm>
              <a:off x="4523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a+3</a:t>
              </a:r>
              <a:endParaRPr lang="en-US" altLang="en-US" sz="1400" i="1"/>
            </a:p>
          </p:txBody>
        </p:sp>
        <p:sp>
          <p:nvSpPr>
            <p:cNvPr id="24591" name="Text Box 48"/>
            <p:cNvSpPr txBox="1">
              <a:spLocks noChangeArrowheads="1"/>
            </p:cNvSpPr>
            <p:nvPr/>
          </p:nvSpPr>
          <p:spPr bwMode="auto">
            <a:xfrm>
              <a:off x="4093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a+2</a:t>
              </a:r>
              <a:endParaRPr lang="en-US" altLang="en-US" sz="1400" i="1"/>
            </a:p>
          </p:txBody>
        </p:sp>
        <p:sp>
          <p:nvSpPr>
            <p:cNvPr id="24592" name="Text Box 49"/>
            <p:cNvSpPr txBox="1">
              <a:spLocks noChangeArrowheads="1"/>
            </p:cNvSpPr>
            <p:nvPr/>
          </p:nvSpPr>
          <p:spPr bwMode="auto">
            <a:xfrm>
              <a:off x="3657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a+1</a:t>
              </a:r>
              <a:endParaRPr lang="en-US" altLang="en-US" sz="1400" i="1"/>
            </a:p>
          </p:txBody>
        </p:sp>
        <p:sp>
          <p:nvSpPr>
            <p:cNvPr id="24593" name="Line 50"/>
            <p:cNvSpPr>
              <a:spLocks noChangeShapeType="1"/>
            </p:cNvSpPr>
            <p:nvPr/>
          </p:nvSpPr>
          <p:spPr bwMode="auto">
            <a:xfrm>
              <a:off x="2988" y="1962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51"/>
            <p:cNvSpPr>
              <a:spLocks noChangeShapeType="1"/>
            </p:cNvSpPr>
            <p:nvPr/>
          </p:nvSpPr>
          <p:spPr bwMode="auto">
            <a:xfrm>
              <a:off x="2988" y="2143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52"/>
            <p:cNvSpPr txBox="1">
              <a:spLocks noChangeArrowheads="1"/>
            </p:cNvSpPr>
            <p:nvPr/>
          </p:nvSpPr>
          <p:spPr bwMode="auto">
            <a:xfrm>
              <a:off x="3714" y="2152"/>
              <a:ext cx="76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Memory</a:t>
              </a:r>
              <a:endParaRPr lang="en-US" altLang="en-US" sz="1400" i="1"/>
            </a:p>
          </p:txBody>
        </p:sp>
        <p:sp>
          <p:nvSpPr>
            <p:cNvPr id="24596" name="Text Box 53"/>
            <p:cNvSpPr txBox="1">
              <a:spLocks noChangeArrowheads="1"/>
            </p:cNvSpPr>
            <p:nvPr/>
          </p:nvSpPr>
          <p:spPr bwMode="auto">
            <a:xfrm>
              <a:off x="2916" y="1817"/>
              <a:ext cx="42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address</a:t>
              </a:r>
              <a:endParaRPr lang="en-US" altLang="en-US" sz="1400" i="1"/>
            </a:p>
          </p:txBody>
        </p:sp>
        <p:sp>
          <p:nvSpPr>
            <p:cNvPr id="24597" name="AutoShape 54"/>
            <p:cNvSpPr>
              <a:spLocks noChangeArrowheads="1"/>
            </p:cNvSpPr>
            <p:nvPr/>
          </p:nvSpPr>
          <p:spPr bwMode="auto">
            <a:xfrm>
              <a:off x="2481" y="1962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Assembly Language Statements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Program Template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Defining Data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Memory Alignment and Byte Ordering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System Calls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Procedures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Parameter Passing and the Runtime Stack</a:t>
            </a:r>
          </a:p>
          <a:p>
            <a:pPr eaLnBrk="1" hangingPunct="1">
              <a:spcBef>
                <a:spcPct val="7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Addresses in a 2D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68" y="5675672"/>
            <a:ext cx="8813871" cy="518464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&amp;matrix[i][j] = &amp;matrix + 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>
          <a:xfrm>
            <a:off x="712331" y="1936692"/>
            <a:ext cx="7040880" cy="3566160"/>
            <a:chOff x="424296" y="894292"/>
            <a:chExt cx="7258483" cy="3859669"/>
          </a:xfrm>
        </p:grpSpPr>
        <p:sp>
          <p:nvSpPr>
            <p:cNvPr id="61" name="Rectangle 60"/>
            <p:cNvSpPr/>
            <p:nvPr/>
          </p:nvSpPr>
          <p:spPr>
            <a:xfrm>
              <a:off x="1115580" y="198882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15580" y="2449681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15580" y="2910537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15580" y="3371393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5580" y="3832249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15580" y="429310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20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ROWS-1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2094900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26213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7526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88838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j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20151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51464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COLS-1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94900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213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57526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88838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20151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51464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94900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26213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57526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88838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20151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51464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94900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6213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57526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88838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20151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51464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94900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6213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57526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20151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51464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94900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26213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7526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88838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820151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51464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94900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26213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57526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88838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20151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51464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88838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94898" y="894292"/>
              <a:ext cx="5587879" cy="604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4296" y="1988825"/>
              <a:ext cx="691284" cy="2765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t" anchorCtr="0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</a:t>
              </a:r>
            </a:p>
          </p:txBody>
        </p:sp>
        <p:sp>
          <p:nvSpPr>
            <p:cNvPr id="18" name="Right Brace 17"/>
            <p:cNvSpPr/>
            <p:nvPr/>
          </p:nvSpPr>
          <p:spPr>
            <a:xfrm flipH="1">
              <a:off x="827544" y="1988825"/>
              <a:ext cx="288035" cy="2765136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e 56"/>
            <p:cNvSpPr/>
            <p:nvPr/>
          </p:nvSpPr>
          <p:spPr>
            <a:xfrm rot="16200000">
              <a:off x="4744820" y="-1294773"/>
              <a:ext cx="288037" cy="5587881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 bwMode="auto">
          <a:xfrm>
            <a:off x="107458" y="1124719"/>
            <a:ext cx="8929085" cy="91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kern="0" dirty="0">
                <a:cs typeface="Consolas" panose="020B0609020204030204" pitchFamily="49" charset="0"/>
              </a:rPr>
              <a:t>2D array elements are usually stored in memory in a row wise fashion</a:t>
            </a:r>
          </a:p>
          <a:p>
            <a:r>
              <a:rPr lang="en-US" sz="2000" kern="0" dirty="0">
                <a:cs typeface="Consolas" panose="020B0609020204030204" pitchFamily="49" charset="0"/>
              </a:rPr>
              <a:t>Address calculation is essential when programming in assembly</a:t>
            </a:r>
          </a:p>
        </p:txBody>
      </p:sp>
    </p:spTree>
    <p:extLst>
      <p:ext uri="{BB962C8B-B14F-4D97-AF65-F5344CB8AC3E}">
        <p14:creationId xmlns:p14="http://schemas.microsoft.com/office/powerpoint/2010/main" val="1471678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Statements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Program Template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Defining Data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Memory Alignment and Byte Ordering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System Calls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Procedures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Parameter Passing and the Runtime Stack</a:t>
            </a:r>
          </a:p>
          <a:p>
            <a:pPr eaLnBrk="1" hangingPunct="1">
              <a:spcBef>
                <a:spcPct val="7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Calls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Programs do input/output through system calls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MIPS provides a special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To obtain services from the operating system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Many services are provided in the SPIM and MARS simulators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Using the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system services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Load the service number in register </a:t>
            </a:r>
            <a:r>
              <a:rPr lang="en-US" altLang="en-US" smtClean="0">
                <a:solidFill>
                  <a:srgbClr val="FF0000"/>
                </a:solidFill>
              </a:rPr>
              <a:t>$v0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Load argument values, if any, in registers </a:t>
            </a:r>
            <a:r>
              <a:rPr lang="en-US" altLang="en-US" smtClean="0">
                <a:solidFill>
                  <a:srgbClr val="FF0000"/>
                </a:solidFill>
              </a:rPr>
              <a:t>$a0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FF0000"/>
                </a:solidFill>
              </a:rPr>
              <a:t>$a1</a:t>
            </a:r>
            <a:r>
              <a:rPr lang="en-US" altLang="en-US" smtClean="0"/>
              <a:t>, etc.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Issue the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Retrieve return values, if any, from result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Syscall Services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029197"/>
        </p:xfrm>
        <a:graphic>
          <a:graphicData uri="http://schemas.openxmlformats.org/drawingml/2006/table">
            <a:tbl>
              <a:tblPr/>
              <a:tblGrid>
                <a:gridCol w="179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/ Result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integer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$f12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 float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$f12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double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null-terminated string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integer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float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double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maximum number of characters to read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Allocate Heap memory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number of bytes to allocate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 of allocated memory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 Program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Syscall Services – Cont’d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119992"/>
        </p:xfrm>
        <a:graphic>
          <a:graphicData uri="http://schemas.openxmlformats.org/drawingml/2006/table">
            <a:tbl>
              <a:tblPr/>
              <a:tblGrid>
                <a:gridCol w="179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Char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character to print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Char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character read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null-terminated filename string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flags (0=read, 1=write, 9=append)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mode (ignored)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file descriptor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(negative if error)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maximum number of characters to 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read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 to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number of characters to 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written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and Printing an Integer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229600" cy="506888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5	# Read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$v0 = value read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$a0, $v0	# $a0 = value to print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	# Print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and Printing a String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276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.space  10	# array of 10 bytes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la	$a0,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$a0 = address of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$a1, 10	# $a1 = max string length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8	# read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4	# Print string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1: Sum of Three Integers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Sum of three integers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Computes the sum of three integers.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Requests three numbers.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Outputs the sum.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Data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prompt: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"Please enter three numbers: \n"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sum_msg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"The sum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Code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$a0,prompt	# display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1st integer into $t0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$t0,$v0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 of Three Integers – Slide 2 of 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704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2nd integer into $t1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$t1,$v0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3rd integer into $t2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$t2,$v0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$t0,$t0,$t1	# accumulate the sum	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$t0,$t0,$t2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$a0,sum_msg	# write sum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$a0,$t0	# output sum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$v0,10	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2: Case Conversion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Convert lowercase letters to uppercase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Requests a character string from the user.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Prints the input string in uppercase.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name_prompt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"Please type your name: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out_msg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"Your name in capitals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in_name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.space 31	# space for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$a0,name_prompt	# print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la    $a0,in_name	# read the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$a1,31	# at most 30 chars + 1 null char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$v0,8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Assembly Language Statements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  <a:noFill/>
        </p:spPr>
        <p:txBody>
          <a:bodyPr lIns="0" rIns="0"/>
          <a:lstStyle/>
          <a:p>
            <a:pPr marL="457200" indent="-457200" eaLnBrk="1" hangingPunct="1">
              <a:spcBef>
                <a:spcPct val="30000"/>
              </a:spcBef>
            </a:pPr>
            <a:r>
              <a:rPr lang="en-US" altLang="en-US" smtClean="0"/>
              <a:t>Three types of statements in assembly language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Typically, one statement should appear on a line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Executable Instructions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Generate machine code for the processor to execute at runtime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Instructions tell the processor what to do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Pseudo-Instructions and Macros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Translated by the assembler into real instructions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Simplify the programmer task 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Assembler Directives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Provide information to the assembler while translating a program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Used to define segments, allocate memory variables, etc.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Non-executable: directives are not part of the instruction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 Conversion – Slide 2 of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419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$a0,out_msg      # write output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$t0,in_name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$t1,exit_loop    # if NULL, we are done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$t1,'a',no_change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$t1,'z',no_change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$t1,$t1,-32      # convert to uppercase: 'A'-'a'=-32      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no_change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$t0,$t0,1        # increment pointer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     loop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exit_loop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$a0,in_name      # output converted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$v0,10           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File I/O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419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Sample MIPS program that writes to a new text file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file:	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asciiz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"out.txt"	# output filename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buffer:	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asciiz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"Sample text to write"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   $v0,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# system call to open a file for writing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   $a0, file     # output file name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   $a1, 1        # Open for writing (flags 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 write)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   $a2, 0        # mode is ignored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# open a file (file descriptor returned in $v0)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move $s6, $v0      # save the file descriptor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   $v0,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# Write to file just opened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move $a0, $s6      # file descriptor 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   $a1, buffer   # address of buffer from which to write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   $a2, 20       # number of characters to write = 20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# write to file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   $v0,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# system call to close file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move $a0, $s6      # file descriptor to close</a:t>
            </a:r>
          </a:p>
          <a:p>
            <a:pPr marL="0" indent="0"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5713" algn="l"/>
                <a:tab pos="3943350" algn="l"/>
              </a:tabLst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# close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Statements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Program Template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Defining Data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Memory Alignment and Byte Ordering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System Calls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Procedures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Parameter Passing and the Runtime Stack</a:t>
            </a:r>
          </a:p>
          <a:p>
            <a:pPr eaLnBrk="1" hangingPunct="1">
              <a:spcBef>
                <a:spcPct val="7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A procedure (or function) is a tool used by programmers</a:t>
            </a:r>
          </a:p>
          <a:p>
            <a:pPr lvl="1" eaLnBrk="1" hangingPunct="1"/>
            <a:r>
              <a:rPr lang="en-US" altLang="en-US" smtClean="0"/>
              <a:t>Allows the programmer to focus on just one task at a time</a:t>
            </a:r>
          </a:p>
          <a:p>
            <a:pPr lvl="1" eaLnBrk="1" hangingPunct="1"/>
            <a:r>
              <a:rPr lang="en-US" altLang="en-US" smtClean="0"/>
              <a:t>Allows code to be reused</a:t>
            </a:r>
          </a:p>
          <a:p>
            <a:pPr eaLnBrk="1" hangingPunct="1"/>
            <a:r>
              <a:rPr lang="en-US" altLang="en-US" smtClean="0"/>
              <a:t>Procedure Call and Return</a:t>
            </a:r>
          </a:p>
          <a:p>
            <a:pPr lvl="1" eaLnBrk="1" hangingPunct="1"/>
            <a:r>
              <a:rPr lang="en-US" altLang="en-US" smtClean="0"/>
              <a:t>Put parameters in a place where procedure can access</a:t>
            </a:r>
          </a:p>
          <a:p>
            <a:pPr lvl="2" eaLnBrk="1" hangingPunct="1"/>
            <a:r>
              <a:rPr lang="en-US" altLang="en-US" smtClean="0"/>
              <a:t>Four argument registers: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thru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$a3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in which to pass parameters</a:t>
            </a:r>
          </a:p>
          <a:p>
            <a:pPr lvl="1" eaLnBrk="1" hangingPunct="1"/>
            <a:r>
              <a:rPr lang="en-US" altLang="en-US" smtClean="0"/>
              <a:t>Transfer control to the procedure and save return address</a:t>
            </a:r>
          </a:p>
          <a:p>
            <a:pPr lvl="2" eaLnBrk="1" hangingPunct="1"/>
            <a:r>
              <a:rPr lang="en-US" altLang="en-US" smtClean="0">
                <a:solidFill>
                  <a:srgbClr val="FF0000"/>
                </a:solidFill>
              </a:rPr>
              <a:t>Jump-and-Link</a:t>
            </a:r>
            <a:r>
              <a:rPr lang="en-US" altLang="en-US" smtClean="0"/>
              <a:t> instruction: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b="1" smtClean="0">
                <a:cs typeface="Courier New" panose="02070309020205020404" pitchFamily="49" charset="0"/>
              </a:rPr>
              <a:t> </a:t>
            </a:r>
            <a:r>
              <a:rPr lang="en-US" altLang="en-US" smtClean="0">
                <a:cs typeface="Courier New" panose="02070309020205020404" pitchFamily="49" charset="0"/>
              </a:rPr>
              <a:t>(</a:t>
            </a:r>
            <a:r>
              <a:rPr lang="en-US" alt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Return Address saved in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$ra</a:t>
            </a:r>
            <a:r>
              <a:rPr lang="en-US" altLang="en-US" smtClean="0">
                <a:cs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altLang="en-US" smtClean="0">
                <a:cs typeface="Courier New" panose="02070309020205020404" pitchFamily="49" charset="0"/>
              </a:rPr>
              <a:t>Perform the desired task</a:t>
            </a:r>
          </a:p>
          <a:p>
            <a:pPr lvl="1" eaLnBrk="1" hangingPunct="1"/>
            <a:r>
              <a:rPr lang="en-US" altLang="en-US" smtClean="0">
                <a:cs typeface="Courier New" panose="02070309020205020404" pitchFamily="49" charset="0"/>
              </a:rPr>
              <a:t>Put results in a place where the calling procedure can access</a:t>
            </a:r>
          </a:p>
          <a:p>
            <a:pPr lvl="2" eaLnBrk="1" hangingPunct="1"/>
            <a:r>
              <a:rPr lang="en-US" altLang="en-US" smtClean="0">
                <a:cs typeface="Courier New" panose="02070309020205020404" pitchFamily="49" charset="0"/>
              </a:rPr>
              <a:t>Two value registers to return results: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$v0</a:t>
            </a:r>
            <a:r>
              <a:rPr lang="en-US" alt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mtClean="0">
                <a:cs typeface="Courier New" panose="02070309020205020404" pitchFamily="49" charset="0"/>
              </a:rPr>
              <a:t>and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$v1</a:t>
            </a:r>
          </a:p>
          <a:p>
            <a:pPr lvl="1" eaLnBrk="1" hangingPunct="1"/>
            <a:r>
              <a:rPr lang="en-US" altLang="en-US" smtClean="0">
                <a:cs typeface="Courier New" panose="02070309020205020404" pitchFamily="49" charset="0"/>
              </a:rPr>
              <a:t>Return to calling procedure: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 $ra</a:t>
            </a:r>
            <a:r>
              <a:rPr lang="en-US" alt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mtClean="0">
                <a:cs typeface="Courier New" panose="02070309020205020404" pitchFamily="49" charset="0"/>
              </a:rPr>
              <a:t>(jump to return address)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Procedures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654050" y="4638675"/>
            <a:ext cx="3111500" cy="1555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000" b="1">
                <a:solidFill>
                  <a:srgbClr val="FF0000"/>
                </a:solidFill>
              </a:rPr>
              <a:t>Parameters: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</a:t>
            </a:r>
            <a:r>
              <a:rPr lang="en-US" altLang="en-US" sz="2000"/>
              <a:t> = Address of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v[]</a:t>
            </a:r>
            <a:r>
              <a:rPr lang="en-US" altLang="en-US" sz="2000"/>
              <a:t> 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$a1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n-US" sz="2000"/>
              <a:t>, and </a:t>
            </a:r>
          </a:p>
          <a:p>
            <a:pPr>
              <a:lnSpc>
                <a:spcPct val="110000"/>
              </a:lnSpc>
            </a:pPr>
            <a:r>
              <a:rPr lang="en-US" altLang="en-US" sz="2000"/>
              <a:t>Return address is in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$ra</a:t>
            </a:r>
            <a:endParaRPr lang="en-US" altLang="en-US" sz="200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Consider the following </a:t>
            </a:r>
            <a:r>
              <a:rPr lang="en-US" altLang="en-US" smtClean="0">
                <a:solidFill>
                  <a:srgbClr val="000099"/>
                </a:solidFill>
              </a:rPr>
              <a:t>swap</a:t>
            </a:r>
            <a:r>
              <a:rPr lang="en-US" altLang="en-US" smtClean="0"/>
              <a:t> procedure (written in C)</a:t>
            </a:r>
          </a:p>
          <a:p>
            <a:pPr eaLnBrk="1" hangingPunct="1"/>
            <a:r>
              <a:rPr lang="en-US" altLang="en-US" smtClean="0"/>
              <a:t>Translate this procedure to MIPS assembly language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54050" y="2309813"/>
            <a:ext cx="4378325" cy="22129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void swap(int v[], int k)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{  int temp;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	temp = v[k]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	v[k] = v[k+1];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	v[k+1] = temp;</a:t>
            </a: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3881438" y="3222625"/>
            <a:ext cx="4660900" cy="2971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swap: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sll $t0,$a1,2	# $t0=k*4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add $t0,$t0,$a0	# $t0=v+k*4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lw  $t1,0($t0)	# $t1=v[k]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lw  $t2,4($t0)	# $t2=v[k+1]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sw  $t2,0($t0)	# v[k]=$t2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sw  $t1,4($t0)	# v[k+1]=$t1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jr  $ra	# return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Procedures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3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/ Return Sequence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we call procedure swap as: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swap(a,10)</a:t>
            </a:r>
          </a:p>
          <a:p>
            <a:pPr lvl="1" eaLnBrk="1" hangingPunct="1"/>
            <a:r>
              <a:rPr lang="en-US" altLang="en-US" smtClean="0"/>
              <a:t>Pass </a:t>
            </a:r>
            <a:r>
              <a:rPr lang="en-US" altLang="en-US" b="1" smtClean="0">
                <a:solidFill>
                  <a:srgbClr val="FF0000"/>
                </a:solidFill>
              </a:rPr>
              <a:t>address</a:t>
            </a:r>
            <a:r>
              <a:rPr lang="en-US" altLang="en-US" smtClean="0"/>
              <a:t> of array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mtClean="0"/>
              <a:t> and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smtClean="0"/>
              <a:t> as arguments</a:t>
            </a:r>
          </a:p>
          <a:p>
            <a:pPr lvl="1" eaLnBrk="1" hangingPunct="1"/>
            <a:r>
              <a:rPr lang="en-US" altLang="en-US" smtClean="0"/>
              <a:t>Call the procedure swap saving </a:t>
            </a:r>
            <a:r>
              <a:rPr lang="en-US" altLang="en-US" b="1" smtClean="0">
                <a:solidFill>
                  <a:srgbClr val="FF0000"/>
                </a:solidFill>
              </a:rPr>
              <a:t>return address</a:t>
            </a:r>
            <a:r>
              <a:rPr lang="en-US" altLang="en-US" smtClean="0"/>
              <a:t> in </a:t>
            </a:r>
            <a:r>
              <a:rPr lang="en-US" altLang="en-US" b="1" smtClean="0">
                <a:solidFill>
                  <a:srgbClr val="FF0000"/>
                </a:solidFill>
              </a:rPr>
              <a:t>$31 = $ra</a:t>
            </a:r>
          </a:p>
          <a:p>
            <a:pPr lvl="1" eaLnBrk="1" hangingPunct="1"/>
            <a:r>
              <a:rPr lang="en-US" altLang="en-US" smtClean="0"/>
              <a:t>Execute procedure swap</a:t>
            </a:r>
          </a:p>
          <a:p>
            <a:pPr lvl="1" eaLnBrk="1" hangingPunct="1"/>
            <a:r>
              <a:rPr lang="en-US" altLang="en-US" smtClean="0"/>
              <a:t>Return control to the point of origin (return address)</a:t>
            </a:r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5924550" y="3411538"/>
            <a:ext cx="2736850" cy="275431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swap: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sll $t0,$a1,2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add $t0,$t0,$a0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lw  $t1,0($t0)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lw  $t2,4($t0)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sw  $t2,0($t0)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sw  $t1,4($t0)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jr  $ra</a:t>
            </a:r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2901950" y="4408488"/>
            <a:ext cx="2786063" cy="178593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la   $a0, a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li   $a1, 10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jal  swap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#	return here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. . .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792538" y="3954463"/>
            <a:ext cx="1009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Caller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1573213" y="4456113"/>
            <a:ext cx="1196975" cy="3317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>
            <a:spAutoFit/>
          </a:bodyPr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addr a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423863" y="4465638"/>
            <a:ext cx="1098550" cy="3127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45720" bIns="18288" anchor="ctr"/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altLang="en-US" b="1">
                <a:latin typeface="Courier New" panose="02070309020205020404" pitchFamily="49" charset="0"/>
              </a:rPr>
              <a:t>$a0=$4</a:t>
            </a:r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1574800" y="4787900"/>
            <a:ext cx="1196975" cy="3317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>
            <a:spAutoFit/>
          </a:bodyPr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22275" y="4795838"/>
            <a:ext cx="1101725" cy="3127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45720" bIns="18288" anchor="ctr"/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altLang="en-US" b="1">
                <a:latin typeface="Courier New" panose="02070309020205020404" pitchFamily="49" charset="0"/>
              </a:rPr>
              <a:t>$a1=$5</a:t>
            </a:r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1574800" y="5840413"/>
            <a:ext cx="1196975" cy="3317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0" bIns="18288">
            <a:spAutoFit/>
          </a:bodyPr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ret addr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47675" y="5848350"/>
            <a:ext cx="1052513" cy="346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45720" bIns="18288" anchor="ctr"/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altLang="en-US" b="1">
                <a:latin typeface="Courier New" panose="02070309020205020404" pitchFamily="49" charset="0"/>
              </a:rPr>
              <a:t>$ra=$31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1574800" y="5108575"/>
            <a:ext cx="1196975" cy="7318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0" bIns="18288" anchor="ctr"/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1">
                <a:latin typeface="Courier New" panose="02070309020205020404" pitchFamily="49" charset="0"/>
              </a:rPr>
              <a:t>. . .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1573213" y="4044950"/>
            <a:ext cx="1196975" cy="409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0" bIns="18288" anchor="ctr"/>
          <a:lstStyle>
            <a:lvl1pPr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1">
                <a:latin typeface="Courier New" panose="02070309020205020404" pitchFamily="49" charset="0"/>
              </a:rPr>
              <a:t>. . .</a:t>
            </a:r>
          </a:p>
        </p:txBody>
      </p:sp>
      <p:grpSp>
        <p:nvGrpSpPr>
          <p:cNvPr id="527375" name="Group 15"/>
          <p:cNvGrpSpPr>
            <a:grpSpLocks/>
          </p:cNvGrpSpPr>
          <p:nvPr/>
        </p:nvGrpSpPr>
        <p:grpSpPr bwMode="auto">
          <a:xfrm>
            <a:off x="4802188" y="4094163"/>
            <a:ext cx="1246187" cy="1236662"/>
            <a:chOff x="2803" y="2506"/>
            <a:chExt cx="1325" cy="806"/>
          </a:xfrm>
        </p:grpSpPr>
        <p:sp>
          <p:nvSpPr>
            <p:cNvPr id="42002" name="Line 16"/>
            <p:cNvSpPr>
              <a:spLocks noChangeShapeType="1"/>
            </p:cNvSpPr>
            <p:nvPr/>
          </p:nvSpPr>
          <p:spPr bwMode="auto">
            <a:xfrm flipV="1">
              <a:off x="3581" y="2506"/>
              <a:ext cx="547" cy="8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3" name="Line 17"/>
            <p:cNvSpPr>
              <a:spLocks noChangeShapeType="1"/>
            </p:cNvSpPr>
            <p:nvPr/>
          </p:nvSpPr>
          <p:spPr bwMode="auto">
            <a:xfrm>
              <a:off x="2803" y="3312"/>
              <a:ext cx="7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7378" name="Line 18"/>
          <p:cNvSpPr>
            <a:spLocks noChangeShapeType="1"/>
          </p:cNvSpPr>
          <p:nvPr/>
        </p:nvSpPr>
        <p:spPr bwMode="auto">
          <a:xfrm flipH="1">
            <a:off x="4168775" y="6021388"/>
            <a:ext cx="1900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01" name="Rectangle 19"/>
          <p:cNvSpPr>
            <a:spLocks noChangeArrowheads="1"/>
          </p:cNvSpPr>
          <p:nvPr/>
        </p:nvSpPr>
        <p:spPr bwMode="auto">
          <a:xfrm>
            <a:off x="1519238" y="3581400"/>
            <a:ext cx="13239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7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6818313" y="4294188"/>
            <a:ext cx="1785937" cy="10366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Register $31</a:t>
            </a:r>
          </a:p>
          <a:p>
            <a:pPr algn="ctr" eaLnBrk="1" hangingPunct="1"/>
            <a:r>
              <a:rPr lang="en-US" altLang="en-US"/>
              <a:t>is the return address register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 of JAL and JR</a:t>
            </a:r>
          </a:p>
        </p:txBody>
      </p:sp>
      <p:sp>
        <p:nvSpPr>
          <p:cNvPr id="56833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6624638" cy="5184775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2000" b="1" smtClean="0">
                <a:solidFill>
                  <a:srgbClr val="008000"/>
                </a:solidFill>
              </a:rPr>
              <a:t>Address	Instructions        Assembly Language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endParaRPr lang="en-US" alt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00400020	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lui $1, 0x1001 	</a:t>
            </a:r>
            <a:r>
              <a:rPr lang="en-US" altLang="en-US" sz="1800" b="1" smtClean="0">
                <a:latin typeface="Courier New" panose="02070309020205020404" pitchFamily="49" charset="0"/>
              </a:rPr>
              <a:t>la   $a0, a</a:t>
            </a:r>
            <a:endParaRPr lang="en-US" altLang="en-US" sz="18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00400024	ori $4, $1, 0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00400028	ori $5, $0, 10	</a:t>
            </a:r>
            <a:r>
              <a:rPr lang="en-US" altLang="en-US" sz="1800" b="1" smtClean="0">
                <a:latin typeface="Courier New" panose="02070309020205020404" pitchFamily="49" charset="0"/>
              </a:rPr>
              <a:t>li   $a1,10</a:t>
            </a:r>
            <a:endParaRPr lang="en-US" altLang="en-US" sz="18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0040002C	jal </a:t>
            </a:r>
            <a:r>
              <a:rPr lang="en-US" altLang="en-US" sz="18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0x10000f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jal</a:t>
            </a:r>
            <a:r>
              <a:rPr lang="en-US" altLang="en-US" sz="1800" b="1" smtClean="0">
                <a:latin typeface="Courier New" panose="02070309020205020404" pitchFamily="49" charset="0"/>
              </a:rPr>
              <a:t>  </a:t>
            </a:r>
            <a:r>
              <a:rPr lang="en-US" altLang="en-US" sz="1800" b="1" smtClean="0">
                <a:solidFill>
                  <a:srgbClr val="000099"/>
                </a:solidFill>
                <a:latin typeface="Courier New" panose="02070309020205020404" pitchFamily="49" charset="0"/>
              </a:rPr>
              <a:t>swap</a:t>
            </a:r>
            <a:endParaRPr lang="en-US" altLang="en-US" sz="1800" b="1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00400030  . . .	</a:t>
            </a:r>
            <a:r>
              <a:rPr lang="en-US" altLang="en-US" sz="1800" b="1" smtClean="0">
                <a:latin typeface="Courier New" panose="02070309020205020404" pitchFamily="49" charset="0"/>
              </a:rPr>
              <a:t># return here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endParaRPr lang="en-US" altLang="en-US" sz="1800" b="1" smtClean="0">
              <a:latin typeface="Courier New" panose="02070309020205020404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endParaRPr lang="en-US" altLang="en-US" sz="18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b="1" smtClean="0">
                <a:latin typeface="Courier New" panose="02070309020205020404" pitchFamily="49" charset="0"/>
              </a:rPr>
              <a:t>swap: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0040003C	sll $8, $5, 2	sll $t0,$a1,2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00400040 	add $8, $8, $4	add $t0,$t0,$a0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00400044 	lw  $9, 0($8)	lw  $t1,0($t0)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00400048 	lw  $10,4($8)	lw  $t2,4($t0)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0040004C 	sw  $10,0($8)	sw  $t2,0($t0)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00400050 	sw  $9, 4($8)	sw  $t1,4($t0)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</a:rPr>
              <a:t>00400054 	jr  $31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jr</a:t>
            </a:r>
            <a:r>
              <a:rPr lang="en-US" altLang="en-US" sz="1800" b="1" smtClean="0">
                <a:latin typeface="Courier New" panose="02070309020205020404" pitchFamily="49" charset="0"/>
              </a:rPr>
              <a:t>  </a:t>
            </a:r>
            <a:r>
              <a:rPr lang="en-US" altLang="en-US" sz="1800" b="1" smtClean="0">
                <a:solidFill>
                  <a:srgbClr val="000099"/>
                </a:solidFill>
                <a:latin typeface="Courier New" panose="02070309020205020404" pitchFamily="49" charset="0"/>
              </a:rPr>
              <a:t>$ra</a:t>
            </a:r>
          </a:p>
        </p:txBody>
      </p:sp>
      <p:sp>
        <p:nvSpPr>
          <p:cNvPr id="568337" name="Text Box 17"/>
          <p:cNvSpPr txBox="1">
            <a:spLocks noChangeArrowheads="1"/>
          </p:cNvSpPr>
          <p:nvPr/>
        </p:nvSpPr>
        <p:spPr bwMode="auto">
          <a:xfrm>
            <a:off x="6589713" y="1528763"/>
            <a:ext cx="2071687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b="1">
                <a:solidFill>
                  <a:srgbClr val="008000"/>
                </a:solidFill>
              </a:rPr>
              <a:t>Pseudo-Direct</a:t>
            </a:r>
          </a:p>
          <a:p>
            <a:pPr algn="ctr" eaLnBrk="1" hangingPunct="1"/>
            <a:r>
              <a:rPr lang="en-US" altLang="en-US" b="1">
                <a:solidFill>
                  <a:srgbClr val="008000"/>
                </a:solidFill>
              </a:rPr>
              <a:t>Addressing</a:t>
            </a:r>
          </a:p>
          <a:p>
            <a:pPr algn="ctr" eaLnBrk="1" hangingPunct="1">
              <a:lnSpc>
                <a:spcPct val="120000"/>
              </a:lnSpc>
              <a:spcBef>
                <a:spcPct val="40000"/>
              </a:spcBef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 = imm26&lt;&lt;2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0x10000f &lt;&lt; 2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0x0040003C</a:t>
            </a:r>
          </a:p>
        </p:txBody>
      </p:sp>
      <p:grpSp>
        <p:nvGrpSpPr>
          <p:cNvPr id="568359" name="Group 39"/>
          <p:cNvGrpSpPr>
            <a:grpSpLocks/>
          </p:cNvGrpSpPr>
          <p:nvPr/>
        </p:nvGrpSpPr>
        <p:grpSpPr bwMode="auto">
          <a:xfrm>
            <a:off x="482600" y="2890838"/>
            <a:ext cx="5702300" cy="884237"/>
            <a:chOff x="304" y="1821"/>
            <a:chExt cx="3592" cy="557"/>
          </a:xfrm>
        </p:grpSpPr>
        <p:sp>
          <p:nvSpPr>
            <p:cNvPr id="43022" name="Oval 26"/>
            <p:cNvSpPr>
              <a:spLocks noChangeArrowheads="1"/>
            </p:cNvSpPr>
            <p:nvPr/>
          </p:nvSpPr>
          <p:spPr bwMode="auto">
            <a:xfrm>
              <a:off x="304" y="1821"/>
              <a:ext cx="798" cy="19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3" name="Line 27"/>
            <p:cNvSpPr>
              <a:spLocks noChangeShapeType="1"/>
            </p:cNvSpPr>
            <p:nvPr/>
          </p:nvSpPr>
          <p:spPr bwMode="auto">
            <a:xfrm>
              <a:off x="1102" y="1930"/>
              <a:ext cx="2794" cy="4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68357" name="Group 37"/>
          <p:cNvGrpSpPr>
            <a:grpSpLocks/>
          </p:cNvGrpSpPr>
          <p:nvPr/>
        </p:nvGrpSpPr>
        <p:grpSpPr bwMode="auto">
          <a:xfrm>
            <a:off x="482600" y="2852738"/>
            <a:ext cx="3802063" cy="1439862"/>
            <a:chOff x="304" y="1797"/>
            <a:chExt cx="2395" cy="907"/>
          </a:xfrm>
        </p:grpSpPr>
        <p:sp>
          <p:nvSpPr>
            <p:cNvPr id="43020" name="Oval 29"/>
            <p:cNvSpPr>
              <a:spLocks noChangeArrowheads="1"/>
            </p:cNvSpPr>
            <p:nvPr/>
          </p:nvSpPr>
          <p:spPr bwMode="auto">
            <a:xfrm>
              <a:off x="304" y="2510"/>
              <a:ext cx="798" cy="19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Line 30"/>
            <p:cNvSpPr>
              <a:spLocks noChangeShapeType="1"/>
            </p:cNvSpPr>
            <p:nvPr/>
          </p:nvSpPr>
          <p:spPr bwMode="auto">
            <a:xfrm flipV="1">
              <a:off x="1104" y="1797"/>
              <a:ext cx="1595" cy="7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68351" name="Line 31"/>
          <p:cNvSpPr>
            <a:spLocks noChangeShapeType="1"/>
          </p:cNvSpPr>
          <p:nvPr/>
        </p:nvSpPr>
        <p:spPr bwMode="auto">
          <a:xfrm flipH="1" flipV="1">
            <a:off x="1633538" y="3198813"/>
            <a:ext cx="2708275" cy="264953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568358" name="Group 38"/>
          <p:cNvGrpSpPr>
            <a:grpSpLocks/>
          </p:cNvGrpSpPr>
          <p:nvPr/>
        </p:nvGrpSpPr>
        <p:grpSpPr bwMode="auto">
          <a:xfrm>
            <a:off x="6242050" y="3602038"/>
            <a:ext cx="2363788" cy="346075"/>
            <a:chOff x="3932" y="2196"/>
            <a:chExt cx="1489" cy="218"/>
          </a:xfrm>
        </p:grpSpPr>
        <p:sp>
          <p:nvSpPr>
            <p:cNvPr id="43018" name="Text Box 15"/>
            <p:cNvSpPr txBox="1">
              <a:spLocks noChangeArrowheads="1"/>
            </p:cNvSpPr>
            <p:nvPr/>
          </p:nvSpPr>
          <p:spPr bwMode="auto">
            <a:xfrm>
              <a:off x="4286" y="2196"/>
              <a:ext cx="1135" cy="21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0x00400030</a:t>
              </a:r>
            </a:p>
          </p:txBody>
        </p:sp>
        <p:sp>
          <p:nvSpPr>
            <p:cNvPr id="43019" name="Text Box 32"/>
            <p:cNvSpPr txBox="1">
              <a:spLocks noChangeArrowheads="1"/>
            </p:cNvSpPr>
            <p:nvPr/>
          </p:nvSpPr>
          <p:spPr bwMode="auto">
            <a:xfrm>
              <a:off x="3932" y="2196"/>
              <a:ext cx="317" cy="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$31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683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683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6" grpId="0" animBg="1"/>
      <p:bldP spid="568337" grpId="0"/>
      <p:bldP spid="56835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Instructions for Procedures</a:t>
            </a:r>
          </a:p>
        </p:txBody>
      </p:sp>
      <p:graphicFrame>
        <p:nvGraphicFramePr>
          <p:cNvPr id="526395" name="Group 59"/>
          <p:cNvGraphicFramePr>
            <a:graphicFrameLocks noGrp="1"/>
          </p:cNvGraphicFramePr>
          <p:nvPr>
            <p:ph idx="1"/>
          </p:nvPr>
        </p:nvGraphicFramePr>
        <p:xfrm>
          <a:off x="623888" y="4989513"/>
          <a:ext cx="8016875" cy="1200824"/>
        </p:xfrm>
        <a:graphic>
          <a:graphicData uri="http://schemas.openxmlformats.org/drawingml/2006/table">
            <a:tbl>
              <a:tblPr/>
              <a:tblGrid>
                <a:gridCol w="152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2884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22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jal	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$31=PC+4, jump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3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22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	Rs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= Rs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22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jalr	Rd, Rs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Rd=PC+4, PC=Rs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33" marB="91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482600" y="1123950"/>
            <a:ext cx="81788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en-US"/>
              <a:t>JAL (</a:t>
            </a:r>
            <a:r>
              <a:rPr lang="en-US" altLang="en-US">
                <a:solidFill>
                  <a:srgbClr val="FF0000"/>
                </a:solidFill>
              </a:rPr>
              <a:t>Jump-and-Link</a:t>
            </a:r>
            <a:r>
              <a:rPr lang="en-US" altLang="en-US"/>
              <a:t>) used as the call instruction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Save return address in </a:t>
            </a:r>
            <a:r>
              <a:rPr lang="en-US" altLang="en-US" b="1">
                <a:solidFill>
                  <a:srgbClr val="FF0000"/>
                </a:solidFill>
              </a:rPr>
              <a:t>$ra = PC+4</a:t>
            </a:r>
            <a:r>
              <a:rPr lang="en-US" altLang="en-US"/>
              <a:t> and jump to procedure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Register </a:t>
            </a:r>
            <a:r>
              <a:rPr lang="en-US" altLang="en-US" b="1">
                <a:solidFill>
                  <a:srgbClr val="FF0000"/>
                </a:solidFill>
              </a:rPr>
              <a:t>$ra = $31</a:t>
            </a:r>
            <a:r>
              <a:rPr lang="en-US" altLang="en-US"/>
              <a:t> is used by </a:t>
            </a:r>
            <a:r>
              <a:rPr lang="en-US" altLang="en-US" b="1">
                <a:solidFill>
                  <a:srgbClr val="FF0000"/>
                </a:solidFill>
              </a:rPr>
              <a:t>JAL</a:t>
            </a:r>
            <a:r>
              <a:rPr lang="en-US" altLang="en-US"/>
              <a:t> as the </a:t>
            </a:r>
            <a:r>
              <a:rPr lang="en-US" altLang="en-US" b="1">
                <a:solidFill>
                  <a:srgbClr val="FF0000"/>
                </a:solidFill>
              </a:rPr>
              <a:t>return address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/>
              <a:t>JR (</a:t>
            </a:r>
            <a:r>
              <a:rPr lang="en-US" altLang="en-US">
                <a:solidFill>
                  <a:srgbClr val="FF0000"/>
                </a:solidFill>
              </a:rPr>
              <a:t>Jump Register</a:t>
            </a:r>
            <a:r>
              <a:rPr lang="en-US" altLang="en-US"/>
              <a:t>) used to return from a procedure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Jump to instruction whose address is in register Rs (PC = Rs)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/>
              <a:t>JALR (</a:t>
            </a:r>
            <a:r>
              <a:rPr lang="en-US" altLang="en-US">
                <a:solidFill>
                  <a:srgbClr val="FF0000"/>
                </a:solidFill>
              </a:rPr>
              <a:t>Jump-and-Link Register</a:t>
            </a:r>
            <a:r>
              <a:rPr lang="en-US" altLang="en-US"/>
              <a:t>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Save return address in Rd = PC+4, and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Jump to procedure whose address is in register Rs (PC = Rs)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Can be used to call methods (addresses known only at runtime)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Statements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Program Template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Defining Data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Memory Alignment and Byte Ordering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System Calls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Procedures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Parameter Passing and the Runtime Stack</a:t>
            </a:r>
          </a:p>
          <a:p>
            <a:pPr eaLnBrk="1" hangingPunct="1">
              <a:spcBef>
                <a:spcPct val="70000"/>
              </a:spcBef>
            </a:pPr>
            <a:endParaRPr lang="en-US" alt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 Passing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 passing in assembly language is different</a:t>
            </a:r>
          </a:p>
          <a:p>
            <a:pPr lvl="1" eaLnBrk="1" hangingPunct="1"/>
            <a:r>
              <a:rPr lang="en-US" altLang="en-US" smtClean="0"/>
              <a:t>More complicated than that used in a high-level language</a:t>
            </a:r>
          </a:p>
          <a:p>
            <a:pPr eaLnBrk="1" hangingPunct="1"/>
            <a:r>
              <a:rPr lang="en-US" altLang="en-US" smtClean="0"/>
              <a:t>In assembly language</a:t>
            </a:r>
          </a:p>
          <a:p>
            <a:pPr lvl="1" eaLnBrk="1" hangingPunct="1"/>
            <a:r>
              <a:rPr lang="en-US" altLang="en-US" smtClean="0"/>
              <a:t>Place all required parameters in an accessible storage area</a:t>
            </a:r>
          </a:p>
          <a:p>
            <a:pPr lvl="1" eaLnBrk="1" hangingPunct="1"/>
            <a:r>
              <a:rPr lang="en-US" altLang="en-US" smtClean="0"/>
              <a:t>Then call the procedure </a:t>
            </a:r>
          </a:p>
          <a:p>
            <a:pPr eaLnBrk="1" hangingPunct="1"/>
            <a:r>
              <a:rPr lang="en-US" altLang="en-US" smtClean="0"/>
              <a:t>Two types of storage areas used</a:t>
            </a:r>
          </a:p>
          <a:p>
            <a:pPr lvl="1" eaLnBrk="1" hangingPunct="1"/>
            <a:r>
              <a:rPr lang="en-US" altLang="en-US" smtClean="0"/>
              <a:t>Registers: general-purpose registers are used (</a:t>
            </a:r>
            <a:r>
              <a:rPr lang="en-US" altLang="en-US" smtClean="0">
                <a:solidFill>
                  <a:srgbClr val="FF0000"/>
                </a:solidFill>
              </a:rPr>
              <a:t>register method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Memory: stack is used (</a:t>
            </a:r>
            <a:r>
              <a:rPr lang="en-US" altLang="en-US" smtClean="0">
                <a:solidFill>
                  <a:srgbClr val="FF0000"/>
                </a:solidFill>
              </a:rPr>
              <a:t>stack method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Two common mechanisms of parameter passing</a:t>
            </a:r>
          </a:p>
          <a:p>
            <a:pPr lvl="1" eaLnBrk="1" hangingPunct="1"/>
            <a:r>
              <a:rPr lang="en-US" altLang="en-US" smtClean="0"/>
              <a:t>Pass-by-value: parameter </a:t>
            </a:r>
            <a:r>
              <a:rPr lang="en-US" altLang="en-US" b="1" smtClean="0">
                <a:solidFill>
                  <a:srgbClr val="FF0000"/>
                </a:solidFill>
              </a:rPr>
              <a:t>value</a:t>
            </a:r>
            <a:r>
              <a:rPr lang="en-US" altLang="en-US" smtClean="0"/>
              <a:t> is passed</a:t>
            </a:r>
          </a:p>
          <a:p>
            <a:pPr lvl="1" eaLnBrk="1" hangingPunct="1"/>
            <a:r>
              <a:rPr lang="en-US" altLang="en-US" smtClean="0"/>
              <a:t>Pass-by-reference: </a:t>
            </a:r>
            <a:r>
              <a:rPr lang="en-US" altLang="en-US" b="1" smtClean="0">
                <a:solidFill>
                  <a:srgbClr val="FF0000"/>
                </a:solidFill>
              </a:rPr>
              <a:t>address</a:t>
            </a:r>
            <a:r>
              <a:rPr lang="en-US" altLang="en-US" smtClean="0"/>
              <a:t> of parameter is passed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Assembly language instructions have the format: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sz="2000" b="1" smtClean="0">
                <a:solidFill>
                  <a:srgbClr val="99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[label:]   mnemonic   [operands]    [#comment]</a:t>
            </a:r>
            <a:endParaRPr lang="en-US" altLang="en-US" sz="2000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Label: (optional)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Marks the address of a memory location, must have a colon</a:t>
            </a:r>
            <a:endParaRPr lang="en-US" altLang="en-US" b="1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Typically appear in data and text segments </a:t>
            </a: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Mnemonic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Identifies the operation (e.g.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altLang="en-US" smtClean="0"/>
              <a:t>, etc.)</a:t>
            </a: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Operands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Specify the data required by the operation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Operands can be registers, memory variables, or constants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Most instructions have three operands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L1:	addiu $t0, $t0, 1	#increment $t0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 Passing – cont'd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 convention, registers are used for parameter passing</a:t>
            </a:r>
          </a:p>
          <a:p>
            <a:pPr lvl="1" eaLnBrk="1" hangingPunct="1"/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 = $4</a:t>
            </a:r>
            <a:r>
              <a:rPr lang="en-US" altLang="en-US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$a3 = $7</a:t>
            </a:r>
            <a:r>
              <a:rPr lang="en-US" altLang="en-US" smtClean="0"/>
              <a:t> are used for </a:t>
            </a:r>
            <a:r>
              <a:rPr lang="en-US" altLang="en-US" b="1" smtClean="0">
                <a:solidFill>
                  <a:srgbClr val="FF0000"/>
                </a:solidFill>
              </a:rPr>
              <a:t>passing arguments</a:t>
            </a:r>
          </a:p>
          <a:p>
            <a:pPr lvl="1" eaLnBrk="1" hangingPunct="1"/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$v0 = $2 .. $v1 = $3</a:t>
            </a:r>
            <a:r>
              <a:rPr lang="en-US" altLang="en-US" smtClean="0"/>
              <a:t> are used for </a:t>
            </a:r>
            <a:r>
              <a:rPr lang="en-US" altLang="en-US" b="1" smtClean="0">
                <a:solidFill>
                  <a:srgbClr val="FF0000"/>
                </a:solidFill>
              </a:rPr>
              <a:t>result values</a:t>
            </a:r>
          </a:p>
          <a:p>
            <a:pPr eaLnBrk="1" hangingPunct="1"/>
            <a:r>
              <a:rPr lang="en-US" altLang="en-US" smtClean="0"/>
              <a:t>Additional arguments/results can be placed on the stack</a:t>
            </a:r>
          </a:p>
          <a:p>
            <a:pPr eaLnBrk="1" hangingPunct="1"/>
            <a:r>
              <a:rPr lang="en-US" altLang="en-US" smtClean="0"/>
              <a:t>Runtime stack is also needed to …</a:t>
            </a:r>
          </a:p>
          <a:p>
            <a:pPr lvl="1" eaLnBrk="1" hangingPunct="1"/>
            <a:r>
              <a:rPr lang="en-US" altLang="en-US" smtClean="0"/>
              <a:t>Store variables / data structures when they cannot fit in registers</a:t>
            </a:r>
          </a:p>
          <a:p>
            <a:pPr lvl="1" eaLnBrk="1" hangingPunct="1"/>
            <a:r>
              <a:rPr lang="en-US" altLang="en-US" smtClean="0"/>
              <a:t>Save and restore registers across procedure calls</a:t>
            </a:r>
          </a:p>
          <a:p>
            <a:pPr lvl="1" eaLnBrk="1" hangingPunct="1"/>
            <a:r>
              <a:rPr lang="en-US" altLang="en-US" smtClean="0"/>
              <a:t>Implement recursion</a:t>
            </a:r>
          </a:p>
          <a:p>
            <a:pPr eaLnBrk="1" hangingPunct="1"/>
            <a:r>
              <a:rPr lang="en-US" altLang="en-US" smtClean="0"/>
              <a:t>Runtime stack is implemented via software convention</a:t>
            </a:r>
          </a:p>
          <a:p>
            <a:pPr lvl="1" eaLnBrk="1" hangingPunct="1"/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FF0000"/>
                </a:solidFill>
              </a:rPr>
              <a:t>stack pointer</a:t>
            </a:r>
            <a:r>
              <a:rPr lang="en-US" altLang="en-US" smtClean="0">
                <a:solidFill>
                  <a:schemeClr val="hlink"/>
                </a:solidFill>
              </a:rPr>
              <a:t>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$sp = $29</a:t>
            </a:r>
            <a:r>
              <a:rPr lang="en-US" altLang="en-US" smtClean="0"/>
              <a:t> (points to top of stack)</a:t>
            </a:r>
            <a:endParaRPr lang="en-US" altLang="en-US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FF0000"/>
                </a:solidFill>
              </a:rPr>
              <a:t>frame pointer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$fp = $30</a:t>
            </a:r>
            <a:r>
              <a:rPr lang="en-US" altLang="en-US" smtClean="0"/>
              <a:t> (points to a procedure frame)</a:t>
            </a:r>
            <a:endParaRPr lang="en-US" alt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Frame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2651125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Stack frame</a:t>
            </a:r>
            <a:r>
              <a:rPr lang="en-US" altLang="en-US" smtClean="0"/>
              <a:t> is the segment of the stack containing …</a:t>
            </a:r>
          </a:p>
          <a:p>
            <a:pPr lvl="1" eaLnBrk="1" hangingPunct="1"/>
            <a:r>
              <a:rPr lang="en-US" altLang="en-US" smtClean="0"/>
              <a:t>Saved arguments, registers, and local data structures (if any)</a:t>
            </a:r>
          </a:p>
          <a:p>
            <a:pPr eaLnBrk="1" hangingPunct="1"/>
            <a:r>
              <a:rPr lang="en-US" altLang="en-US" smtClean="0"/>
              <a:t>Called also the </a:t>
            </a:r>
            <a:r>
              <a:rPr lang="en-US" altLang="en-US" smtClean="0">
                <a:solidFill>
                  <a:srgbClr val="FF0000"/>
                </a:solidFill>
              </a:rPr>
              <a:t>activation frame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activation record</a:t>
            </a:r>
          </a:p>
          <a:p>
            <a:pPr eaLnBrk="1" hangingPunct="1"/>
            <a:r>
              <a:rPr lang="en-US" altLang="en-US" smtClean="0"/>
              <a:t>Frames are pushed and popped by adjusting …</a:t>
            </a:r>
          </a:p>
          <a:p>
            <a:pPr lvl="1" eaLnBrk="1" hangingPunct="1"/>
            <a:r>
              <a:rPr lang="en-US" altLang="en-US" smtClean="0"/>
              <a:t>Stack pointer</a:t>
            </a:r>
            <a:r>
              <a:rPr lang="en-US" altLang="en-US" smtClean="0">
                <a:solidFill>
                  <a:schemeClr val="hlink"/>
                </a:solidFill>
              </a:rPr>
              <a:t>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$sp = $29</a:t>
            </a:r>
            <a:r>
              <a:rPr lang="en-US" altLang="en-US" smtClean="0"/>
              <a:t> and Frame pointer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$fp = $30</a:t>
            </a:r>
          </a:p>
          <a:p>
            <a:pPr lvl="1" eaLnBrk="1" hangingPunct="1"/>
            <a:r>
              <a:rPr lang="en-US" altLang="en-US" smtClean="0"/>
              <a:t>Decrement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$sp</a:t>
            </a:r>
            <a:r>
              <a:rPr lang="en-US" altLang="en-US" smtClean="0"/>
              <a:t> to allocate stack frame, and increment to free</a:t>
            </a:r>
          </a:p>
        </p:txBody>
      </p:sp>
      <p:grpSp>
        <p:nvGrpSpPr>
          <p:cNvPr id="529458" name="Group 50"/>
          <p:cNvGrpSpPr>
            <a:grpSpLocks/>
          </p:cNvGrpSpPr>
          <p:nvPr/>
        </p:nvGrpSpPr>
        <p:grpSpPr bwMode="auto">
          <a:xfrm>
            <a:off x="503238" y="3932238"/>
            <a:ext cx="1706562" cy="2332037"/>
            <a:chOff x="449" y="2477"/>
            <a:chExt cx="1075" cy="1469"/>
          </a:xfrm>
        </p:grpSpPr>
        <p:sp>
          <p:nvSpPr>
            <p:cNvPr id="48167" name="Text Box 7"/>
            <p:cNvSpPr txBox="1">
              <a:spLocks noChangeArrowheads="1"/>
            </p:cNvSpPr>
            <p:nvPr/>
          </p:nvSpPr>
          <p:spPr bwMode="auto">
            <a:xfrm>
              <a:off x="78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Frame f()</a:t>
              </a:r>
            </a:p>
          </p:txBody>
        </p:sp>
        <p:sp>
          <p:nvSpPr>
            <p:cNvPr id="48168" name="Text Box 8"/>
            <p:cNvSpPr txBox="1">
              <a:spLocks noChangeArrowheads="1"/>
            </p:cNvSpPr>
            <p:nvPr/>
          </p:nvSpPr>
          <p:spPr bwMode="auto">
            <a:xfrm>
              <a:off x="78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48169" name="Text Box 9"/>
            <p:cNvSpPr txBox="1">
              <a:spLocks noChangeArrowheads="1"/>
            </p:cNvSpPr>
            <p:nvPr/>
          </p:nvSpPr>
          <p:spPr bwMode="auto">
            <a:xfrm>
              <a:off x="780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91440"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2400" b="1"/>
                <a:t>↓</a:t>
              </a:r>
            </a:p>
            <a:p>
              <a:pPr algn="ctr">
                <a:spcBef>
                  <a:spcPct val="20000"/>
                </a:spcBef>
              </a:pPr>
              <a:endParaRPr lang="en-US" altLang="en-US"/>
            </a:p>
            <a:p>
              <a:pPr algn="ctr">
                <a:spcBef>
                  <a:spcPct val="20000"/>
                </a:spcBef>
              </a:pPr>
              <a:r>
                <a:rPr lang="en-US" altLang="en-US" sz="1600"/>
                <a:t>stack grows downwards</a:t>
              </a:r>
            </a:p>
          </p:txBody>
        </p:sp>
        <p:grpSp>
          <p:nvGrpSpPr>
            <p:cNvPr id="48170" name="Group 10"/>
            <p:cNvGrpSpPr>
              <a:grpSpLocks/>
            </p:cNvGrpSpPr>
            <p:nvPr/>
          </p:nvGrpSpPr>
          <p:grpSpPr bwMode="auto">
            <a:xfrm>
              <a:off x="449" y="2678"/>
              <a:ext cx="331" cy="173"/>
              <a:chOff x="586" y="2505"/>
              <a:chExt cx="259" cy="173"/>
            </a:xfrm>
          </p:grpSpPr>
          <p:sp>
            <p:nvSpPr>
              <p:cNvPr id="48174" name="Line 1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75" name="Text Box 12"/>
              <p:cNvSpPr txBox="1">
                <a:spLocks noChangeArrowheads="1"/>
              </p:cNvSpPr>
              <p:nvPr/>
            </p:nvSpPr>
            <p:spPr bwMode="auto">
              <a:xfrm>
                <a:off x="586" y="2505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$fp</a:t>
                </a:r>
              </a:p>
            </p:txBody>
          </p:sp>
        </p:grpSp>
        <p:grpSp>
          <p:nvGrpSpPr>
            <p:cNvPr id="48171" name="Group 13"/>
            <p:cNvGrpSpPr>
              <a:grpSpLocks/>
            </p:cNvGrpSpPr>
            <p:nvPr/>
          </p:nvGrpSpPr>
          <p:grpSpPr bwMode="auto">
            <a:xfrm>
              <a:off x="449" y="2995"/>
              <a:ext cx="331" cy="173"/>
              <a:chOff x="586" y="2822"/>
              <a:chExt cx="259" cy="173"/>
            </a:xfrm>
          </p:grpSpPr>
          <p:sp>
            <p:nvSpPr>
              <p:cNvPr id="48172" name="Line 14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73" name="Text Box 15"/>
              <p:cNvSpPr txBox="1">
                <a:spLocks noChangeArrowheads="1"/>
              </p:cNvSpPr>
              <p:nvPr/>
            </p:nvSpPr>
            <p:spPr bwMode="auto">
              <a:xfrm>
                <a:off x="586" y="2822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$sp</a:t>
                </a:r>
              </a:p>
            </p:txBody>
          </p:sp>
        </p:grpSp>
      </p:grpSp>
      <p:grpSp>
        <p:nvGrpSpPr>
          <p:cNvPr id="529459" name="Group 51"/>
          <p:cNvGrpSpPr>
            <a:grpSpLocks/>
          </p:cNvGrpSpPr>
          <p:nvPr/>
        </p:nvGrpSpPr>
        <p:grpSpPr bwMode="auto">
          <a:xfrm>
            <a:off x="2670175" y="3932238"/>
            <a:ext cx="1674813" cy="2332037"/>
            <a:chOff x="1719" y="2477"/>
            <a:chExt cx="1055" cy="1469"/>
          </a:xfrm>
        </p:grpSpPr>
        <p:sp>
          <p:nvSpPr>
            <p:cNvPr id="48159" name="Text Box 17"/>
            <p:cNvSpPr txBox="1">
              <a:spLocks noChangeArrowheads="1"/>
            </p:cNvSpPr>
            <p:nvPr/>
          </p:nvSpPr>
          <p:spPr bwMode="auto">
            <a:xfrm>
              <a:off x="203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Frame f()</a:t>
              </a:r>
            </a:p>
          </p:txBody>
        </p:sp>
        <p:sp>
          <p:nvSpPr>
            <p:cNvPr id="48160" name="Text Box 18"/>
            <p:cNvSpPr txBox="1">
              <a:spLocks noChangeArrowheads="1"/>
            </p:cNvSpPr>
            <p:nvPr/>
          </p:nvSpPr>
          <p:spPr bwMode="auto">
            <a:xfrm>
              <a:off x="203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48161" name="Text Box 19"/>
            <p:cNvSpPr txBox="1">
              <a:spLocks noChangeArrowheads="1"/>
            </p:cNvSpPr>
            <p:nvPr/>
          </p:nvSpPr>
          <p:spPr bwMode="auto">
            <a:xfrm>
              <a:off x="2030" y="3456"/>
              <a:ext cx="744" cy="4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allocate stack frame</a:t>
              </a:r>
            </a:p>
          </p:txBody>
        </p:sp>
        <p:sp>
          <p:nvSpPr>
            <p:cNvPr id="48162" name="Text Box 20"/>
            <p:cNvSpPr txBox="1">
              <a:spLocks noChangeArrowheads="1"/>
            </p:cNvSpPr>
            <p:nvPr/>
          </p:nvSpPr>
          <p:spPr bwMode="auto">
            <a:xfrm>
              <a:off x="2030" y="3111"/>
              <a:ext cx="744" cy="345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Frame g()</a:t>
              </a:r>
            </a:p>
          </p:txBody>
        </p:sp>
        <p:sp>
          <p:nvSpPr>
            <p:cNvPr id="48163" name="Line 22"/>
            <p:cNvSpPr>
              <a:spLocks noChangeShapeType="1"/>
            </p:cNvSpPr>
            <p:nvPr/>
          </p:nvSpPr>
          <p:spPr bwMode="auto">
            <a:xfrm>
              <a:off x="1937" y="3151"/>
              <a:ext cx="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64" name="Text Box 23"/>
            <p:cNvSpPr txBox="1">
              <a:spLocks noChangeArrowheads="1"/>
            </p:cNvSpPr>
            <p:nvPr/>
          </p:nvSpPr>
          <p:spPr bwMode="auto">
            <a:xfrm>
              <a:off x="1719" y="3053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$fp</a:t>
              </a:r>
            </a:p>
          </p:txBody>
        </p:sp>
        <p:sp>
          <p:nvSpPr>
            <p:cNvPr id="48165" name="Line 25"/>
            <p:cNvSpPr>
              <a:spLocks noChangeShapeType="1"/>
            </p:cNvSpPr>
            <p:nvPr/>
          </p:nvSpPr>
          <p:spPr bwMode="auto">
            <a:xfrm>
              <a:off x="1937" y="3438"/>
              <a:ext cx="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66" name="Text Box 26"/>
            <p:cNvSpPr txBox="1">
              <a:spLocks noChangeArrowheads="1"/>
            </p:cNvSpPr>
            <p:nvPr/>
          </p:nvSpPr>
          <p:spPr bwMode="auto">
            <a:xfrm>
              <a:off x="1719" y="3341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$sp</a:t>
              </a:r>
            </a:p>
          </p:txBody>
        </p:sp>
      </p:grpSp>
      <p:sp>
        <p:nvSpPr>
          <p:cNvPr id="529435" name="Text Box 27"/>
          <p:cNvSpPr txBox="1">
            <a:spLocks noChangeArrowheads="1"/>
          </p:cNvSpPr>
          <p:nvPr/>
        </p:nvSpPr>
        <p:spPr bwMode="auto">
          <a:xfrm rot="-5400000">
            <a:off x="1840707" y="4488656"/>
            <a:ext cx="1096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i="1">
                <a:solidFill>
                  <a:srgbClr val="FF0000"/>
                </a:solidFill>
              </a:rPr>
              <a:t>f</a:t>
            </a:r>
            <a:r>
              <a:rPr lang="en-US" altLang="en-US" sz="1600" b="1">
                <a:solidFill>
                  <a:srgbClr val="FF0000"/>
                </a:solidFill>
              </a:rPr>
              <a:t> calls </a:t>
            </a:r>
            <a:r>
              <a:rPr lang="en-US" altLang="en-US" sz="1600" b="1" i="1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529436" name="Text Box 28"/>
          <p:cNvSpPr txBox="1">
            <a:spLocks noChangeArrowheads="1"/>
          </p:cNvSpPr>
          <p:nvPr/>
        </p:nvSpPr>
        <p:spPr bwMode="auto">
          <a:xfrm rot="-5400000">
            <a:off x="4002088" y="5092700"/>
            <a:ext cx="1038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i="1">
                <a:solidFill>
                  <a:srgbClr val="FF0000"/>
                </a:solidFill>
              </a:rPr>
              <a:t>g</a:t>
            </a:r>
            <a:r>
              <a:rPr lang="en-US" altLang="en-US" sz="1600" b="1">
                <a:solidFill>
                  <a:srgbClr val="FF0000"/>
                </a:solidFill>
              </a:rPr>
              <a:t> returns</a:t>
            </a:r>
          </a:p>
        </p:txBody>
      </p:sp>
      <p:grpSp>
        <p:nvGrpSpPr>
          <p:cNvPr id="529460" name="Group 52"/>
          <p:cNvGrpSpPr>
            <a:grpSpLocks/>
          </p:cNvGrpSpPr>
          <p:nvPr/>
        </p:nvGrpSpPr>
        <p:grpSpPr bwMode="auto">
          <a:xfrm>
            <a:off x="4745038" y="3932238"/>
            <a:ext cx="1641475" cy="2332037"/>
            <a:chOff x="2989" y="2477"/>
            <a:chExt cx="1034" cy="1469"/>
          </a:xfrm>
        </p:grpSpPr>
        <p:sp>
          <p:nvSpPr>
            <p:cNvPr id="48150" name="Text Box 30"/>
            <p:cNvSpPr txBox="1">
              <a:spLocks noChangeArrowheads="1"/>
            </p:cNvSpPr>
            <p:nvPr/>
          </p:nvSpPr>
          <p:spPr bwMode="auto">
            <a:xfrm>
              <a:off x="3279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Frame f()</a:t>
              </a:r>
            </a:p>
          </p:txBody>
        </p:sp>
        <p:sp>
          <p:nvSpPr>
            <p:cNvPr id="48151" name="Text Box 31"/>
            <p:cNvSpPr txBox="1">
              <a:spLocks noChangeArrowheads="1"/>
            </p:cNvSpPr>
            <p:nvPr/>
          </p:nvSpPr>
          <p:spPr bwMode="auto">
            <a:xfrm>
              <a:off x="3279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48152" name="Text Box 32"/>
            <p:cNvSpPr txBox="1">
              <a:spLocks noChangeArrowheads="1"/>
            </p:cNvSpPr>
            <p:nvPr/>
          </p:nvSpPr>
          <p:spPr bwMode="auto">
            <a:xfrm>
              <a:off x="3279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91440"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2400" b="1"/>
                <a:t>↑</a:t>
              </a:r>
            </a:p>
            <a:p>
              <a:pPr algn="ctr">
                <a:spcBef>
                  <a:spcPct val="20000"/>
                </a:spcBef>
              </a:pPr>
              <a:endParaRPr lang="en-US" altLang="en-US"/>
            </a:p>
            <a:p>
              <a:pPr algn="ctr">
                <a:spcBef>
                  <a:spcPct val="20000"/>
                </a:spcBef>
              </a:pPr>
              <a:r>
                <a:rPr lang="en-US" altLang="en-US" sz="1600"/>
                <a:t>free stack frame</a:t>
              </a:r>
            </a:p>
          </p:txBody>
        </p:sp>
        <p:grpSp>
          <p:nvGrpSpPr>
            <p:cNvPr id="48153" name="Group 33"/>
            <p:cNvGrpSpPr>
              <a:grpSpLocks/>
            </p:cNvGrpSpPr>
            <p:nvPr/>
          </p:nvGrpSpPr>
          <p:grpSpPr bwMode="auto">
            <a:xfrm>
              <a:off x="2989" y="2678"/>
              <a:ext cx="290" cy="173"/>
              <a:chOff x="586" y="2505"/>
              <a:chExt cx="259" cy="173"/>
            </a:xfrm>
          </p:grpSpPr>
          <p:sp>
            <p:nvSpPr>
              <p:cNvPr id="48157" name="Line 34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58" name="Text Box 35"/>
              <p:cNvSpPr txBox="1">
                <a:spLocks noChangeArrowheads="1"/>
              </p:cNvSpPr>
              <p:nvPr/>
            </p:nvSpPr>
            <p:spPr bwMode="auto">
              <a:xfrm>
                <a:off x="586" y="2505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$fp</a:t>
                </a:r>
              </a:p>
            </p:txBody>
          </p:sp>
        </p:grpSp>
        <p:grpSp>
          <p:nvGrpSpPr>
            <p:cNvPr id="48154" name="Group 36"/>
            <p:cNvGrpSpPr>
              <a:grpSpLocks/>
            </p:cNvGrpSpPr>
            <p:nvPr/>
          </p:nvGrpSpPr>
          <p:grpSpPr bwMode="auto">
            <a:xfrm>
              <a:off x="2989" y="2995"/>
              <a:ext cx="290" cy="173"/>
              <a:chOff x="586" y="2822"/>
              <a:chExt cx="259" cy="173"/>
            </a:xfrm>
          </p:grpSpPr>
          <p:sp>
            <p:nvSpPr>
              <p:cNvPr id="48155" name="Line 37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56" name="Text Box 38"/>
              <p:cNvSpPr txBox="1">
                <a:spLocks noChangeArrowheads="1"/>
              </p:cNvSpPr>
              <p:nvPr/>
            </p:nvSpPr>
            <p:spPr bwMode="auto">
              <a:xfrm>
                <a:off x="586" y="2822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$sp</a:t>
                </a:r>
              </a:p>
            </p:txBody>
          </p:sp>
        </p:grpSp>
      </p:grpSp>
      <p:grpSp>
        <p:nvGrpSpPr>
          <p:cNvPr id="529461" name="Group 53"/>
          <p:cNvGrpSpPr>
            <a:grpSpLocks/>
          </p:cNvGrpSpPr>
          <p:nvPr/>
        </p:nvGrpSpPr>
        <p:grpSpPr bwMode="auto">
          <a:xfrm>
            <a:off x="6386513" y="3840163"/>
            <a:ext cx="1987550" cy="2514600"/>
            <a:chOff x="4023" y="2419"/>
            <a:chExt cx="1252" cy="1584"/>
          </a:xfrm>
        </p:grpSpPr>
        <p:sp>
          <p:nvSpPr>
            <p:cNvPr id="48138" name="Line 2"/>
            <p:cNvSpPr>
              <a:spLocks noChangeShapeType="1"/>
            </p:cNvSpPr>
            <p:nvPr/>
          </p:nvSpPr>
          <p:spPr bwMode="auto">
            <a:xfrm>
              <a:off x="4023" y="3110"/>
              <a:ext cx="309" cy="7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9" name="Line 3"/>
            <p:cNvSpPr>
              <a:spLocks noChangeShapeType="1"/>
            </p:cNvSpPr>
            <p:nvPr/>
          </p:nvSpPr>
          <p:spPr bwMode="auto">
            <a:xfrm flipV="1">
              <a:off x="4023" y="2523"/>
              <a:ext cx="236" cy="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8140" name="Group 40"/>
            <p:cNvGrpSpPr>
              <a:grpSpLocks/>
            </p:cNvGrpSpPr>
            <p:nvPr/>
          </p:nvGrpSpPr>
          <p:grpSpPr bwMode="auto">
            <a:xfrm>
              <a:off x="4259" y="2419"/>
              <a:ext cx="269" cy="173"/>
              <a:chOff x="586" y="2505"/>
              <a:chExt cx="259" cy="173"/>
            </a:xfrm>
          </p:grpSpPr>
          <p:sp>
            <p:nvSpPr>
              <p:cNvPr id="48148" name="Line 4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9" name="Text Box 42"/>
              <p:cNvSpPr txBox="1">
                <a:spLocks noChangeArrowheads="1"/>
              </p:cNvSpPr>
              <p:nvPr/>
            </p:nvSpPr>
            <p:spPr bwMode="auto">
              <a:xfrm>
                <a:off x="586" y="2505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$fp</a:t>
                </a:r>
              </a:p>
            </p:txBody>
          </p:sp>
        </p:grpSp>
        <p:sp>
          <p:nvSpPr>
            <p:cNvPr id="48141" name="Text Box 43"/>
            <p:cNvSpPr txBox="1">
              <a:spLocks noChangeArrowheads="1"/>
            </p:cNvSpPr>
            <p:nvPr/>
          </p:nvSpPr>
          <p:spPr bwMode="auto">
            <a:xfrm>
              <a:off x="4528" y="2477"/>
              <a:ext cx="747" cy="28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arguments</a:t>
              </a:r>
            </a:p>
          </p:txBody>
        </p:sp>
        <p:sp>
          <p:nvSpPr>
            <p:cNvPr id="48142" name="Text Box 44"/>
            <p:cNvSpPr txBox="1">
              <a:spLocks noChangeArrowheads="1"/>
            </p:cNvSpPr>
            <p:nvPr/>
          </p:nvSpPr>
          <p:spPr bwMode="auto">
            <a:xfrm>
              <a:off x="4529" y="2765"/>
              <a:ext cx="745" cy="20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saved $ra</a:t>
              </a:r>
            </a:p>
          </p:txBody>
        </p:sp>
        <p:sp>
          <p:nvSpPr>
            <p:cNvPr id="48143" name="Text Box 45"/>
            <p:cNvSpPr txBox="1">
              <a:spLocks noChangeArrowheads="1"/>
            </p:cNvSpPr>
            <p:nvPr/>
          </p:nvSpPr>
          <p:spPr bwMode="auto">
            <a:xfrm>
              <a:off x="4529" y="2967"/>
              <a:ext cx="745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saved registers</a:t>
              </a:r>
            </a:p>
          </p:txBody>
        </p:sp>
        <p:sp>
          <p:nvSpPr>
            <p:cNvPr id="48144" name="Text Box 46"/>
            <p:cNvSpPr txBox="1">
              <a:spLocks noChangeArrowheads="1"/>
            </p:cNvSpPr>
            <p:nvPr/>
          </p:nvSpPr>
          <p:spPr bwMode="auto">
            <a:xfrm>
              <a:off x="4529" y="3341"/>
              <a:ext cx="746" cy="60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local data structures</a:t>
              </a:r>
            </a:p>
            <a:p>
              <a:pPr algn="ctr"/>
              <a:r>
                <a:rPr lang="en-US" altLang="en-US" sz="1600"/>
                <a:t>or variables</a:t>
              </a:r>
            </a:p>
          </p:txBody>
        </p:sp>
        <p:grpSp>
          <p:nvGrpSpPr>
            <p:cNvPr id="48145" name="Group 47"/>
            <p:cNvGrpSpPr>
              <a:grpSpLocks/>
            </p:cNvGrpSpPr>
            <p:nvPr/>
          </p:nvGrpSpPr>
          <p:grpSpPr bwMode="auto">
            <a:xfrm>
              <a:off x="4259" y="3830"/>
              <a:ext cx="269" cy="173"/>
              <a:chOff x="586" y="2822"/>
              <a:chExt cx="259" cy="173"/>
            </a:xfrm>
          </p:grpSpPr>
          <p:sp>
            <p:nvSpPr>
              <p:cNvPr id="48146" name="Line 48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7" name="Text Box 49"/>
              <p:cNvSpPr txBox="1">
                <a:spLocks noChangeArrowheads="1"/>
              </p:cNvSpPr>
              <p:nvPr/>
            </p:nvSpPr>
            <p:spPr bwMode="auto">
              <a:xfrm>
                <a:off x="586" y="2822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$sp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35" grpId="0"/>
      <p:bldP spid="52943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Preserving Registers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Need to preserve registers across a procedure call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Stack can be used to preserve register values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Caller-Saved Registers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Registers </a:t>
            </a:r>
            <a:r>
              <a:rPr lang="en-US" altLang="en-US" b="1" dirty="0" smtClean="0">
                <a:solidFill>
                  <a:srgbClr val="FF0000"/>
                </a:solidFill>
              </a:rPr>
              <a:t>$a0</a:t>
            </a:r>
            <a:r>
              <a:rPr lang="en-US" altLang="en-US" dirty="0" smtClean="0"/>
              <a:t> to </a:t>
            </a:r>
            <a:r>
              <a:rPr lang="en-US" altLang="en-US" b="1" dirty="0" smtClean="0">
                <a:solidFill>
                  <a:srgbClr val="FF0000"/>
                </a:solidFill>
              </a:rPr>
              <a:t>$a3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solidFill>
                  <a:srgbClr val="FF0000"/>
                </a:solidFill>
              </a:rPr>
              <a:t>$t0</a:t>
            </a:r>
            <a:r>
              <a:rPr lang="en-US" altLang="en-US" dirty="0" smtClean="0"/>
              <a:t> to </a:t>
            </a:r>
            <a:r>
              <a:rPr lang="en-US" altLang="en-US" b="1" dirty="0" smtClean="0">
                <a:solidFill>
                  <a:srgbClr val="FF0000"/>
                </a:solidFill>
              </a:rPr>
              <a:t>$t9</a:t>
            </a:r>
            <a:r>
              <a:rPr lang="en-US" altLang="en-US" dirty="0" smtClean="0"/>
              <a:t> should be saved by Caller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Only if needed after a procedure call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err="1" smtClean="0">
                <a:solidFill>
                  <a:srgbClr val="FF0000"/>
                </a:solidFill>
              </a:rPr>
              <a:t>Callee</a:t>
            </a:r>
            <a:r>
              <a:rPr lang="en-US" altLang="en-US" dirty="0" smtClean="0">
                <a:solidFill>
                  <a:srgbClr val="FF0000"/>
                </a:solidFill>
              </a:rPr>
              <a:t>-Saved Registers </a:t>
            </a:r>
            <a:r>
              <a:rPr lang="en-US" altLang="en-US" dirty="0" smtClean="0"/>
              <a:t>(Saved inside procedure)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Registers </a:t>
            </a:r>
            <a:r>
              <a:rPr lang="en-US" altLang="en-US" b="1" dirty="0" smtClean="0">
                <a:solidFill>
                  <a:srgbClr val="FF0000"/>
                </a:solidFill>
              </a:rPr>
              <a:t>$s0</a:t>
            </a:r>
            <a:r>
              <a:rPr lang="en-US" altLang="en-US" dirty="0" smtClean="0"/>
              <a:t> to </a:t>
            </a:r>
            <a:r>
              <a:rPr lang="en-US" altLang="en-US" b="1" dirty="0" smtClean="0">
                <a:solidFill>
                  <a:srgbClr val="FF0000"/>
                </a:solidFill>
              </a:rPr>
              <a:t>$s7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$</a:t>
            </a:r>
            <a:r>
              <a:rPr lang="en-US" altLang="en-US" b="1" dirty="0" err="1" smtClean="0">
                <a:solidFill>
                  <a:srgbClr val="FF0000"/>
                </a:solidFill>
              </a:rPr>
              <a:t>fp</a:t>
            </a:r>
            <a:r>
              <a:rPr lang="en-US" altLang="en-US" dirty="0" smtClean="0"/>
              <a:t>, and </a:t>
            </a:r>
            <a:r>
              <a:rPr lang="en-US" altLang="en-US" b="1" dirty="0" smtClean="0">
                <a:solidFill>
                  <a:srgbClr val="FF0000"/>
                </a:solidFill>
              </a:rPr>
              <a:t>$</a:t>
            </a:r>
            <a:r>
              <a:rPr lang="en-US" altLang="en-US" b="1" dirty="0" err="1" smtClean="0">
                <a:solidFill>
                  <a:srgbClr val="FF0000"/>
                </a:solidFill>
              </a:rPr>
              <a:t>ra</a:t>
            </a:r>
            <a:r>
              <a:rPr lang="en-US" altLang="en-US" dirty="0" smtClean="0"/>
              <a:t> should be saved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Only if used and modified inside procedure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Should be saved upon procedure entry before they are modified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Restored at end of procedure before returning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Procedure Calling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Caller should do the following</a:t>
            </a:r>
            <a:r>
              <a:rPr lang="en-US" dirty="0" smtClean="0"/>
              <a:t>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99"/>
                </a:solidFill>
              </a:rPr>
              <a:t>Pass Arguments</a:t>
            </a:r>
          </a:p>
          <a:p>
            <a:pPr lvl="1" eaLnBrk="1" hangingPunct="1">
              <a:defRPr/>
            </a:pPr>
            <a:r>
              <a:rPr lang="en-US" dirty="0" smtClean="0"/>
              <a:t>First four arguments are passed in registers $a0 thru $a3</a:t>
            </a:r>
          </a:p>
          <a:p>
            <a:pPr lvl="1" eaLnBrk="1" hangingPunct="1">
              <a:defRPr/>
            </a:pPr>
            <a:r>
              <a:rPr lang="en-US" dirty="0" smtClean="0"/>
              <a:t>Additional arguments are pushed on the stack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99"/>
                </a:solidFill>
              </a:rPr>
              <a:t>Save Registers $a0 - $a3 and $t0 - $t9 if needed</a:t>
            </a:r>
          </a:p>
          <a:p>
            <a:pPr lvl="1" eaLnBrk="1" hangingPunct="1">
              <a:defRPr/>
            </a:pPr>
            <a:r>
              <a:rPr lang="en-US" dirty="0" smtClean="0"/>
              <a:t>Registers $a0 - $a3 and $t0 - $t9 should be saved by Caller</a:t>
            </a:r>
          </a:p>
          <a:p>
            <a:pPr lvl="1" eaLnBrk="1" hangingPunct="1">
              <a:defRPr/>
            </a:pPr>
            <a:r>
              <a:rPr lang="en-US" dirty="0" smtClean="0"/>
              <a:t>To preserve their value if needed after a procedure call</a:t>
            </a:r>
          </a:p>
          <a:p>
            <a:pPr lvl="1" eaLnBrk="1" hangingPunct="1">
              <a:defRPr/>
            </a:pPr>
            <a:r>
              <a:rPr lang="en-US" dirty="0" smtClean="0"/>
              <a:t>Called procedure is free to modify $a0 to $a3 and $t0 to $t9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99"/>
                </a:solidFill>
              </a:rPr>
              <a:t>Execute JAL Instruction</a:t>
            </a:r>
          </a:p>
          <a:p>
            <a:pPr lvl="1" eaLnBrk="1" hangingPunct="1">
              <a:defRPr/>
            </a:pPr>
            <a:r>
              <a:rPr lang="en-US" dirty="0" smtClean="0"/>
              <a:t>Jumps to the first instruction inside the procedure</a:t>
            </a:r>
          </a:p>
          <a:p>
            <a:pPr lvl="1" eaLnBrk="1" hangingPunct="1">
              <a:defRPr/>
            </a:pPr>
            <a:r>
              <a:rPr lang="en-US" dirty="0" smtClean="0"/>
              <a:t>Saves the return address in register $</a:t>
            </a:r>
            <a:r>
              <a:rPr lang="en-US" dirty="0" err="1" smtClean="0"/>
              <a:t>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Procedure Calling Convention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Called procedure (</a:t>
            </a:r>
            <a:r>
              <a:rPr lang="en-US" dirty="0" err="1" smtClean="0">
                <a:solidFill>
                  <a:srgbClr val="FF0000"/>
                </a:solidFill>
              </a:rPr>
              <a:t>Callee</a:t>
            </a:r>
            <a:r>
              <a:rPr lang="en-US" dirty="0" smtClean="0">
                <a:solidFill>
                  <a:srgbClr val="FF0000"/>
                </a:solidFill>
              </a:rPr>
              <a:t>) should do the following</a:t>
            </a:r>
            <a:r>
              <a:rPr lang="en-US" dirty="0" smtClean="0"/>
              <a:t>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99"/>
                </a:solidFill>
              </a:rPr>
              <a:t>Allocate memory for the stack frame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 err="1" smtClean="0">
                <a:solidFill>
                  <a:srgbClr val="FF0000"/>
                </a:solidFill>
              </a:rPr>
              <a:t>sp</a:t>
            </a:r>
            <a:r>
              <a:rPr lang="en-US" dirty="0" smtClean="0">
                <a:solidFill>
                  <a:srgbClr val="FF0000"/>
                </a:solidFill>
              </a:rPr>
              <a:t> = $</a:t>
            </a:r>
            <a:r>
              <a:rPr lang="en-US" dirty="0" err="1" smtClean="0">
                <a:solidFill>
                  <a:srgbClr val="FF0000"/>
                </a:solidFill>
              </a:rPr>
              <a:t>sp</a:t>
            </a:r>
            <a:r>
              <a:rPr lang="en-US" dirty="0" smtClean="0">
                <a:solidFill>
                  <a:srgbClr val="FF0000"/>
                </a:solidFill>
              </a:rPr>
              <a:t> – n </a:t>
            </a:r>
            <a:r>
              <a:rPr lang="en-US" dirty="0" smtClean="0"/>
              <a:t>(n bytes are allocated on the stack frame)</a:t>
            </a:r>
          </a:p>
          <a:p>
            <a:pPr lvl="1" eaLnBrk="1" hangingPunct="1">
              <a:defRPr/>
            </a:pPr>
            <a:r>
              <a:rPr lang="en-US" dirty="0" smtClean="0"/>
              <a:t>The programmer should compute n</a:t>
            </a:r>
          </a:p>
          <a:p>
            <a:pPr lvl="1" eaLnBrk="1" hangingPunct="1">
              <a:defRPr/>
            </a:pPr>
            <a:r>
              <a:rPr lang="en-US" dirty="0" smtClean="0"/>
              <a:t>A simple leaf procedure might not need a stack frame (n = 0)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99"/>
                </a:solidFill>
              </a:rPr>
              <a:t>Save registers $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, $</a:t>
            </a:r>
            <a:r>
              <a:rPr lang="en-US" dirty="0" err="1" smtClean="0">
                <a:solidFill>
                  <a:srgbClr val="000099"/>
                </a:solidFill>
              </a:rPr>
              <a:t>fp</a:t>
            </a:r>
            <a:r>
              <a:rPr lang="en-US" dirty="0" smtClean="0">
                <a:solidFill>
                  <a:srgbClr val="000099"/>
                </a:solidFill>
              </a:rPr>
              <a:t>, $s0 - $s7 in the stack frame</a:t>
            </a:r>
          </a:p>
          <a:p>
            <a:pPr lvl="1" eaLnBrk="1" hangingPunct="1">
              <a:defRPr/>
            </a:pPr>
            <a:r>
              <a:rPr lang="en-US" dirty="0" smtClean="0"/>
              <a:t>$</a:t>
            </a:r>
            <a:r>
              <a:rPr lang="en-US" dirty="0" err="1" smtClean="0"/>
              <a:t>ra</a:t>
            </a:r>
            <a:r>
              <a:rPr lang="en-US" dirty="0" smtClean="0"/>
              <a:t>, $</a:t>
            </a:r>
            <a:r>
              <a:rPr lang="en-US" dirty="0" err="1" smtClean="0"/>
              <a:t>fp</a:t>
            </a:r>
            <a:r>
              <a:rPr lang="en-US" dirty="0" smtClean="0"/>
              <a:t>, $s0 - $s7 should be saved inside procedure (</a:t>
            </a:r>
            <a:r>
              <a:rPr lang="en-US" dirty="0" err="1" smtClean="0"/>
              <a:t>callee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Before modifying their value and only if needed</a:t>
            </a:r>
          </a:p>
          <a:p>
            <a:pPr lvl="1" eaLnBrk="1" hangingPunct="1">
              <a:defRPr/>
            </a:pPr>
            <a:r>
              <a:rPr lang="en-US" dirty="0" smtClean="0"/>
              <a:t>Register $</a:t>
            </a:r>
            <a:r>
              <a:rPr lang="en-US" dirty="0" err="1" smtClean="0"/>
              <a:t>ra</a:t>
            </a:r>
            <a:r>
              <a:rPr lang="en-US" dirty="0" smtClean="0"/>
              <a:t> should be saved only if the procedure makes a call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99"/>
                </a:solidFill>
              </a:rPr>
              <a:t>Update the frame pointer $</a:t>
            </a:r>
            <a:r>
              <a:rPr lang="en-US" dirty="0" err="1" smtClean="0">
                <a:solidFill>
                  <a:srgbClr val="000099"/>
                </a:solidFill>
              </a:rPr>
              <a:t>fp</a:t>
            </a:r>
            <a:r>
              <a:rPr lang="en-US" dirty="0" smtClean="0">
                <a:solidFill>
                  <a:srgbClr val="000099"/>
                </a:solidFill>
              </a:rPr>
              <a:t> (if needed)</a:t>
            </a:r>
          </a:p>
          <a:p>
            <a:pPr lvl="1" eaLnBrk="1" hangingPunct="1">
              <a:defRPr/>
            </a:pPr>
            <a:r>
              <a:rPr lang="en-US" dirty="0" smtClean="0"/>
              <a:t>For simple procedures, the $</a:t>
            </a:r>
            <a:r>
              <a:rPr lang="en-US" dirty="0" err="1" smtClean="0"/>
              <a:t>fp</a:t>
            </a:r>
            <a:r>
              <a:rPr lang="en-US" dirty="0" smtClean="0"/>
              <a:t> register may not be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Procedure Return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Just before returning, the called procedure should</a:t>
            </a:r>
            <a:r>
              <a:rPr lang="en-US" dirty="0" smtClean="0"/>
              <a:t>: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Place the returned results in $v0 and $v1 (if any)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Restore all registers that were saved upon entry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Load value of $</a:t>
            </a:r>
            <a:r>
              <a:rPr lang="en-US" dirty="0" err="1" smtClean="0"/>
              <a:t>ra</a:t>
            </a:r>
            <a:r>
              <a:rPr lang="en-US" dirty="0" smtClean="0"/>
              <a:t>, $</a:t>
            </a:r>
            <a:r>
              <a:rPr lang="en-US" dirty="0" err="1" smtClean="0"/>
              <a:t>fp</a:t>
            </a:r>
            <a:r>
              <a:rPr lang="en-US" dirty="0" smtClean="0"/>
              <a:t>, $s0 - $s7 if saved in the stack frame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Free the stack frame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 err="1" smtClean="0">
                <a:solidFill>
                  <a:srgbClr val="FF0000"/>
                </a:solidFill>
              </a:rPr>
              <a:t>sp</a:t>
            </a:r>
            <a:r>
              <a:rPr lang="en-US" dirty="0" smtClean="0">
                <a:solidFill>
                  <a:srgbClr val="FF0000"/>
                </a:solidFill>
              </a:rPr>
              <a:t> = $</a:t>
            </a:r>
            <a:r>
              <a:rPr lang="en-US" dirty="0" err="1" smtClean="0">
                <a:solidFill>
                  <a:srgbClr val="FF0000"/>
                </a:solidFill>
              </a:rPr>
              <a:t>sp</a:t>
            </a:r>
            <a:r>
              <a:rPr lang="en-US" dirty="0" smtClean="0">
                <a:solidFill>
                  <a:srgbClr val="FF0000"/>
                </a:solidFill>
              </a:rPr>
              <a:t> + n </a:t>
            </a:r>
            <a:r>
              <a:rPr lang="en-US" dirty="0" smtClean="0"/>
              <a:t>(if n bytes are allocated for the stack frame)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Return to caller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Jump to the return address: </a:t>
            </a:r>
            <a:r>
              <a:rPr lang="en-US" dirty="0" err="1" smtClean="0">
                <a:solidFill>
                  <a:srgbClr val="FF0000"/>
                </a:solidFill>
              </a:rPr>
              <a:t>jr</a:t>
            </a:r>
            <a:r>
              <a:rPr lang="en-US" dirty="0" smtClean="0">
                <a:solidFill>
                  <a:srgbClr val="FF0000"/>
                </a:solidFill>
              </a:rPr>
              <a:t> $</a:t>
            </a:r>
            <a:r>
              <a:rPr lang="en-US" dirty="0" err="1" smtClean="0">
                <a:solidFill>
                  <a:srgbClr val="FF0000"/>
                </a:solidFill>
              </a:rPr>
              <a:t>ra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Preserving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</a:t>
            </a:r>
            <a:r>
              <a:rPr lang="en-US" dirty="0" smtClean="0"/>
              <a:t>twice as shown below. We don't know what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does, or which registers are used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We only know that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receives two integer arguments and returns one integer result.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Translate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 =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(a, b));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+ d;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Preserving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25" y="1114425"/>
            <a:ext cx="8169275" cy="104775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 =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b));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a + d;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4276" name="Content Placeholder 2"/>
          <p:cNvSpPr txBox="1">
            <a:spLocks/>
          </p:cNvSpPr>
          <p:nvPr/>
        </p:nvSpPr>
        <p:spPr bwMode="auto">
          <a:xfrm>
            <a:off x="482600" y="2219325"/>
            <a:ext cx="81788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f:	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-12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frame = 12 bytes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save 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$a0, 4($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save argument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$a1, 8($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save argument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g(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$a0, 8($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$a0 =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move	$a1, $v0	# $a1 = g(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g(b, g(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$a0, 4($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$a0 =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$v0, $a0, $v0	# $v0 = a + 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restore 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12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 stack frame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to caller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Selection Sort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3775075"/>
            <a:ext cx="2246312" cy="461963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tabLst>
                <a:tab pos="685800" algn="l"/>
                <a:tab pos="4486275" algn="l"/>
                <a:tab pos="6372225" algn="l"/>
              </a:tabLst>
            </a:pPr>
            <a:r>
              <a:rPr lang="en-US" altLang="en-US" smtClean="0"/>
              <a:t>Example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grpSp>
        <p:nvGrpSpPr>
          <p:cNvPr id="55300" name="Group 180"/>
          <p:cNvGrpSpPr>
            <a:grpSpLocks/>
          </p:cNvGrpSpPr>
          <p:nvPr/>
        </p:nvGrpSpPr>
        <p:grpSpPr bwMode="auto">
          <a:xfrm>
            <a:off x="482600" y="1125538"/>
            <a:ext cx="1785938" cy="2533650"/>
            <a:chOff x="304" y="709"/>
            <a:chExt cx="1125" cy="1596"/>
          </a:xfrm>
        </p:grpSpPr>
        <p:sp>
          <p:nvSpPr>
            <p:cNvPr id="55428" name="Rectangle 22"/>
            <p:cNvSpPr>
              <a:spLocks noChangeArrowheads="1"/>
            </p:cNvSpPr>
            <p:nvPr/>
          </p:nvSpPr>
          <p:spPr bwMode="auto">
            <a:xfrm>
              <a:off x="703" y="891"/>
              <a:ext cx="726" cy="11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429" name="Text Box 23"/>
            <p:cNvSpPr txBox="1">
              <a:spLocks noChangeArrowheads="1"/>
            </p:cNvSpPr>
            <p:nvPr/>
          </p:nvSpPr>
          <p:spPr bwMode="auto">
            <a:xfrm>
              <a:off x="304" y="891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1600"/>
                <a:t>first</a:t>
              </a:r>
            </a:p>
          </p:txBody>
        </p:sp>
        <p:sp>
          <p:nvSpPr>
            <p:cNvPr id="55430" name="Line 24"/>
            <p:cNvSpPr>
              <a:spLocks noChangeShapeType="1"/>
            </p:cNvSpPr>
            <p:nvPr/>
          </p:nvSpPr>
          <p:spPr bwMode="auto">
            <a:xfrm>
              <a:off x="594" y="963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1" name="Text Box 25"/>
            <p:cNvSpPr txBox="1">
              <a:spLocks noChangeArrowheads="1"/>
            </p:cNvSpPr>
            <p:nvPr/>
          </p:nvSpPr>
          <p:spPr bwMode="auto">
            <a:xfrm>
              <a:off x="304" y="1943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1600"/>
                <a:t>last</a:t>
              </a:r>
            </a:p>
          </p:txBody>
        </p:sp>
        <p:sp>
          <p:nvSpPr>
            <p:cNvPr id="55432" name="Line 26"/>
            <p:cNvSpPr>
              <a:spLocks noChangeShapeType="1"/>
            </p:cNvSpPr>
            <p:nvPr/>
          </p:nvSpPr>
          <p:spPr bwMode="auto">
            <a:xfrm>
              <a:off x="594" y="2015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3" name="Text Box 27"/>
            <p:cNvSpPr txBox="1">
              <a:spLocks noChangeArrowheads="1"/>
            </p:cNvSpPr>
            <p:nvPr/>
          </p:nvSpPr>
          <p:spPr bwMode="auto">
            <a:xfrm>
              <a:off x="812" y="709"/>
              <a:ext cx="50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Array</a:t>
              </a:r>
            </a:p>
          </p:txBody>
        </p:sp>
        <p:sp>
          <p:nvSpPr>
            <p:cNvPr id="55434" name="Text Box 68"/>
            <p:cNvSpPr txBox="1">
              <a:spLocks noChangeArrowheads="1"/>
            </p:cNvSpPr>
            <p:nvPr/>
          </p:nvSpPr>
          <p:spPr bwMode="auto">
            <a:xfrm>
              <a:off x="703" y="2160"/>
              <a:ext cx="725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Unsorted</a:t>
              </a:r>
            </a:p>
          </p:txBody>
        </p:sp>
      </p:grpSp>
      <p:grpSp>
        <p:nvGrpSpPr>
          <p:cNvPr id="572489" name="Group 73"/>
          <p:cNvGrpSpPr>
            <a:grpSpLocks/>
          </p:cNvGrpSpPr>
          <p:nvPr/>
        </p:nvGrpSpPr>
        <p:grpSpPr bwMode="auto">
          <a:xfrm>
            <a:off x="2613025" y="1125538"/>
            <a:ext cx="1785938" cy="2879725"/>
            <a:chOff x="1646" y="745"/>
            <a:chExt cx="1125" cy="1814"/>
          </a:xfrm>
        </p:grpSpPr>
        <p:grpSp>
          <p:nvGrpSpPr>
            <p:cNvPr id="55416" name="Group 59"/>
            <p:cNvGrpSpPr>
              <a:grpSpLocks/>
            </p:cNvGrpSpPr>
            <p:nvPr/>
          </p:nvGrpSpPr>
          <p:grpSpPr bwMode="auto">
            <a:xfrm>
              <a:off x="1646" y="745"/>
              <a:ext cx="1125" cy="1379"/>
              <a:chOff x="1973" y="2305"/>
              <a:chExt cx="1125" cy="1379"/>
            </a:xfrm>
          </p:grpSpPr>
          <p:sp>
            <p:nvSpPr>
              <p:cNvPr id="55418" name="Rectangle 28"/>
              <p:cNvSpPr>
                <a:spLocks noChangeArrowheads="1"/>
              </p:cNvSpPr>
              <p:nvPr/>
            </p:nvSpPr>
            <p:spPr bwMode="auto">
              <a:xfrm>
                <a:off x="2372" y="2487"/>
                <a:ext cx="726" cy="1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419" name="Text Box 29"/>
              <p:cNvSpPr txBox="1">
                <a:spLocks noChangeArrowheads="1"/>
              </p:cNvSpPr>
              <p:nvPr/>
            </p:nvSpPr>
            <p:spPr bwMode="auto">
              <a:xfrm>
                <a:off x="1973" y="2487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420" name="Line 30"/>
              <p:cNvSpPr>
                <a:spLocks noChangeShapeType="1"/>
              </p:cNvSpPr>
              <p:nvPr/>
            </p:nvSpPr>
            <p:spPr bwMode="auto">
              <a:xfrm>
                <a:off x="2263" y="2559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21" name="Text Box 31"/>
              <p:cNvSpPr txBox="1">
                <a:spLocks noChangeArrowheads="1"/>
              </p:cNvSpPr>
              <p:nvPr/>
            </p:nvSpPr>
            <p:spPr bwMode="auto">
              <a:xfrm>
                <a:off x="1973" y="3539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last</a:t>
                </a:r>
              </a:p>
            </p:txBody>
          </p:sp>
          <p:sp>
            <p:nvSpPr>
              <p:cNvPr id="55422" name="Line 32"/>
              <p:cNvSpPr>
                <a:spLocks noChangeShapeType="1"/>
              </p:cNvSpPr>
              <p:nvPr/>
            </p:nvSpPr>
            <p:spPr bwMode="auto">
              <a:xfrm>
                <a:off x="2263" y="361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23" name="Text Box 33"/>
              <p:cNvSpPr txBox="1">
                <a:spLocks noChangeArrowheads="1"/>
              </p:cNvSpPr>
              <p:nvPr/>
            </p:nvSpPr>
            <p:spPr bwMode="auto">
              <a:xfrm>
                <a:off x="2481" y="2305"/>
                <a:ext cx="5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Array</a:t>
                </a:r>
              </a:p>
            </p:txBody>
          </p:sp>
          <p:sp>
            <p:nvSpPr>
              <p:cNvPr id="55424" name="Text Box 34"/>
              <p:cNvSpPr txBox="1">
                <a:spLocks noChangeArrowheads="1"/>
              </p:cNvSpPr>
              <p:nvPr/>
            </p:nvSpPr>
            <p:spPr bwMode="auto">
              <a:xfrm>
                <a:off x="2372" y="2958"/>
                <a:ext cx="726" cy="14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max value</a:t>
                </a:r>
              </a:p>
            </p:txBody>
          </p:sp>
          <p:sp>
            <p:nvSpPr>
              <p:cNvPr id="55425" name="Text Box 35"/>
              <p:cNvSpPr txBox="1">
                <a:spLocks noChangeArrowheads="1"/>
              </p:cNvSpPr>
              <p:nvPr/>
            </p:nvSpPr>
            <p:spPr bwMode="auto">
              <a:xfrm>
                <a:off x="2372" y="3539"/>
                <a:ext cx="726" cy="14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last value</a:t>
                </a:r>
              </a:p>
            </p:txBody>
          </p:sp>
          <p:sp>
            <p:nvSpPr>
              <p:cNvPr id="55426" name="Text Box 36"/>
              <p:cNvSpPr txBox="1">
                <a:spLocks noChangeArrowheads="1"/>
              </p:cNvSpPr>
              <p:nvPr/>
            </p:nvSpPr>
            <p:spPr bwMode="auto">
              <a:xfrm>
                <a:off x="1973" y="2958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max</a:t>
                </a:r>
              </a:p>
            </p:txBody>
          </p:sp>
          <p:sp>
            <p:nvSpPr>
              <p:cNvPr id="55427" name="Line 37"/>
              <p:cNvSpPr>
                <a:spLocks noChangeShapeType="1"/>
              </p:cNvSpPr>
              <p:nvPr/>
            </p:nvSpPr>
            <p:spPr bwMode="auto">
              <a:xfrm>
                <a:off x="2263" y="303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417" name="Text Box 69"/>
            <p:cNvSpPr txBox="1">
              <a:spLocks noChangeArrowheads="1"/>
            </p:cNvSpPr>
            <p:nvPr/>
          </p:nvSpPr>
          <p:spPr bwMode="auto">
            <a:xfrm>
              <a:off x="2045" y="2196"/>
              <a:ext cx="72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Locate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Max</a:t>
              </a:r>
            </a:p>
          </p:txBody>
        </p:sp>
      </p:grpSp>
      <p:grpSp>
        <p:nvGrpSpPr>
          <p:cNvPr id="572490" name="Group 74"/>
          <p:cNvGrpSpPr>
            <a:grpSpLocks/>
          </p:cNvGrpSpPr>
          <p:nvPr/>
        </p:nvGrpSpPr>
        <p:grpSpPr bwMode="auto">
          <a:xfrm>
            <a:off x="4745038" y="1125538"/>
            <a:ext cx="1785937" cy="2879725"/>
            <a:chOff x="2989" y="745"/>
            <a:chExt cx="1125" cy="1814"/>
          </a:xfrm>
        </p:grpSpPr>
        <p:grpSp>
          <p:nvGrpSpPr>
            <p:cNvPr id="55404" name="Group 60"/>
            <p:cNvGrpSpPr>
              <a:grpSpLocks/>
            </p:cNvGrpSpPr>
            <p:nvPr/>
          </p:nvGrpSpPr>
          <p:grpSpPr bwMode="auto">
            <a:xfrm>
              <a:off x="2989" y="745"/>
              <a:ext cx="1125" cy="1379"/>
              <a:chOff x="3497" y="2305"/>
              <a:chExt cx="1125" cy="1379"/>
            </a:xfrm>
          </p:grpSpPr>
          <p:sp>
            <p:nvSpPr>
              <p:cNvPr id="55406" name="Rectangle 38"/>
              <p:cNvSpPr>
                <a:spLocks noChangeArrowheads="1"/>
              </p:cNvSpPr>
              <p:nvPr/>
            </p:nvSpPr>
            <p:spPr bwMode="auto">
              <a:xfrm>
                <a:off x="3896" y="2487"/>
                <a:ext cx="726" cy="1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407" name="Text Box 39"/>
              <p:cNvSpPr txBox="1">
                <a:spLocks noChangeArrowheads="1"/>
              </p:cNvSpPr>
              <p:nvPr/>
            </p:nvSpPr>
            <p:spPr bwMode="auto">
              <a:xfrm>
                <a:off x="3497" y="2487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408" name="Line 40"/>
              <p:cNvSpPr>
                <a:spLocks noChangeShapeType="1"/>
              </p:cNvSpPr>
              <p:nvPr/>
            </p:nvSpPr>
            <p:spPr bwMode="auto">
              <a:xfrm>
                <a:off x="3787" y="2559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09" name="Text Box 41"/>
              <p:cNvSpPr txBox="1">
                <a:spLocks noChangeArrowheads="1"/>
              </p:cNvSpPr>
              <p:nvPr/>
            </p:nvSpPr>
            <p:spPr bwMode="auto">
              <a:xfrm>
                <a:off x="3497" y="3539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last</a:t>
                </a:r>
              </a:p>
            </p:txBody>
          </p:sp>
          <p:sp>
            <p:nvSpPr>
              <p:cNvPr id="55410" name="Line 42"/>
              <p:cNvSpPr>
                <a:spLocks noChangeShapeType="1"/>
              </p:cNvSpPr>
              <p:nvPr/>
            </p:nvSpPr>
            <p:spPr bwMode="auto">
              <a:xfrm>
                <a:off x="3787" y="361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11" name="Text Box 43"/>
              <p:cNvSpPr txBox="1">
                <a:spLocks noChangeArrowheads="1"/>
              </p:cNvSpPr>
              <p:nvPr/>
            </p:nvSpPr>
            <p:spPr bwMode="auto">
              <a:xfrm>
                <a:off x="4005" y="2305"/>
                <a:ext cx="5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Array</a:t>
                </a:r>
              </a:p>
            </p:txBody>
          </p:sp>
          <p:sp>
            <p:nvSpPr>
              <p:cNvPr id="55412" name="Text Box 44"/>
              <p:cNvSpPr txBox="1">
                <a:spLocks noChangeArrowheads="1"/>
              </p:cNvSpPr>
              <p:nvPr/>
            </p:nvSpPr>
            <p:spPr bwMode="auto">
              <a:xfrm>
                <a:off x="3896" y="3539"/>
                <a:ext cx="726" cy="14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max value</a:t>
                </a:r>
              </a:p>
            </p:txBody>
          </p:sp>
          <p:sp>
            <p:nvSpPr>
              <p:cNvPr id="55413" name="Text Box 45"/>
              <p:cNvSpPr txBox="1">
                <a:spLocks noChangeArrowheads="1"/>
              </p:cNvSpPr>
              <p:nvPr/>
            </p:nvSpPr>
            <p:spPr bwMode="auto">
              <a:xfrm>
                <a:off x="3896" y="2958"/>
                <a:ext cx="726" cy="14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last value</a:t>
                </a:r>
              </a:p>
            </p:txBody>
          </p:sp>
          <p:sp>
            <p:nvSpPr>
              <p:cNvPr id="55414" name="Text Box 46"/>
              <p:cNvSpPr txBox="1">
                <a:spLocks noChangeArrowheads="1"/>
              </p:cNvSpPr>
              <p:nvPr/>
            </p:nvSpPr>
            <p:spPr bwMode="auto">
              <a:xfrm>
                <a:off x="3497" y="2958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max</a:t>
                </a:r>
              </a:p>
            </p:txBody>
          </p:sp>
          <p:sp>
            <p:nvSpPr>
              <p:cNvPr id="55415" name="Line 47"/>
              <p:cNvSpPr>
                <a:spLocks noChangeShapeType="1"/>
              </p:cNvSpPr>
              <p:nvPr/>
            </p:nvSpPr>
            <p:spPr bwMode="auto">
              <a:xfrm>
                <a:off x="3787" y="303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405" name="Text Box 70"/>
            <p:cNvSpPr txBox="1">
              <a:spLocks noChangeArrowheads="1"/>
            </p:cNvSpPr>
            <p:nvPr/>
          </p:nvSpPr>
          <p:spPr bwMode="auto">
            <a:xfrm>
              <a:off x="3388" y="2196"/>
              <a:ext cx="72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Swap Max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with Last</a:t>
              </a:r>
            </a:p>
          </p:txBody>
        </p:sp>
      </p:grpSp>
      <p:grpSp>
        <p:nvGrpSpPr>
          <p:cNvPr id="572491" name="Group 75"/>
          <p:cNvGrpSpPr>
            <a:grpSpLocks/>
          </p:cNvGrpSpPr>
          <p:nvPr/>
        </p:nvGrpSpPr>
        <p:grpSpPr bwMode="auto">
          <a:xfrm>
            <a:off x="6875463" y="1125538"/>
            <a:ext cx="1785937" cy="2879725"/>
            <a:chOff x="4331" y="745"/>
            <a:chExt cx="1125" cy="1814"/>
          </a:xfrm>
        </p:grpSpPr>
        <p:grpSp>
          <p:nvGrpSpPr>
            <p:cNvPr id="55395" name="Group 64"/>
            <p:cNvGrpSpPr>
              <a:grpSpLocks/>
            </p:cNvGrpSpPr>
            <p:nvPr/>
          </p:nvGrpSpPr>
          <p:grpSpPr bwMode="auto">
            <a:xfrm>
              <a:off x="4331" y="745"/>
              <a:ext cx="1125" cy="1379"/>
              <a:chOff x="4331" y="2487"/>
              <a:chExt cx="1125" cy="1379"/>
            </a:xfrm>
          </p:grpSpPr>
          <p:sp>
            <p:nvSpPr>
              <p:cNvPr id="55397" name="Rectangle 48"/>
              <p:cNvSpPr>
                <a:spLocks noChangeArrowheads="1"/>
              </p:cNvSpPr>
              <p:nvPr/>
            </p:nvSpPr>
            <p:spPr bwMode="auto">
              <a:xfrm>
                <a:off x="4730" y="2669"/>
                <a:ext cx="726" cy="1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98" name="Text Box 49"/>
              <p:cNvSpPr txBox="1">
                <a:spLocks noChangeArrowheads="1"/>
              </p:cNvSpPr>
              <p:nvPr/>
            </p:nvSpPr>
            <p:spPr bwMode="auto">
              <a:xfrm>
                <a:off x="4331" y="2669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399" name="Line 50"/>
              <p:cNvSpPr>
                <a:spLocks noChangeShapeType="1"/>
              </p:cNvSpPr>
              <p:nvPr/>
            </p:nvSpPr>
            <p:spPr bwMode="auto">
              <a:xfrm>
                <a:off x="4621" y="274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00" name="Text Box 51"/>
              <p:cNvSpPr txBox="1">
                <a:spLocks noChangeArrowheads="1"/>
              </p:cNvSpPr>
              <p:nvPr/>
            </p:nvSpPr>
            <p:spPr bwMode="auto">
              <a:xfrm>
                <a:off x="4331" y="3575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last</a:t>
                </a:r>
              </a:p>
            </p:txBody>
          </p:sp>
          <p:sp>
            <p:nvSpPr>
              <p:cNvPr id="55401" name="Line 52"/>
              <p:cNvSpPr>
                <a:spLocks noChangeShapeType="1"/>
              </p:cNvSpPr>
              <p:nvPr/>
            </p:nvSpPr>
            <p:spPr bwMode="auto">
              <a:xfrm>
                <a:off x="4621" y="3647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02" name="Text Box 53"/>
              <p:cNvSpPr txBox="1">
                <a:spLocks noChangeArrowheads="1"/>
              </p:cNvSpPr>
              <p:nvPr/>
            </p:nvSpPr>
            <p:spPr bwMode="auto">
              <a:xfrm>
                <a:off x="4839" y="2487"/>
                <a:ext cx="5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Array</a:t>
                </a:r>
              </a:p>
            </p:txBody>
          </p:sp>
          <p:sp>
            <p:nvSpPr>
              <p:cNvPr id="55403" name="Text Box 54"/>
              <p:cNvSpPr txBox="1">
                <a:spLocks noChangeArrowheads="1"/>
              </p:cNvSpPr>
              <p:nvPr/>
            </p:nvSpPr>
            <p:spPr bwMode="auto">
              <a:xfrm>
                <a:off x="4730" y="3721"/>
                <a:ext cx="726" cy="14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max value</a:t>
                </a:r>
              </a:p>
            </p:txBody>
          </p:sp>
        </p:grpSp>
        <p:sp>
          <p:nvSpPr>
            <p:cNvPr id="55396" name="Text Box 71"/>
            <p:cNvSpPr txBox="1">
              <a:spLocks noChangeArrowheads="1"/>
            </p:cNvSpPr>
            <p:nvPr/>
          </p:nvSpPr>
          <p:spPr bwMode="auto">
            <a:xfrm>
              <a:off x="4730" y="2196"/>
              <a:ext cx="72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Decrement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Last</a:t>
              </a:r>
            </a:p>
          </p:txBody>
        </p:sp>
      </p:grpSp>
      <p:grpSp>
        <p:nvGrpSpPr>
          <p:cNvPr id="572595" name="Group 179"/>
          <p:cNvGrpSpPr>
            <a:grpSpLocks/>
          </p:cNvGrpSpPr>
          <p:nvPr/>
        </p:nvGrpSpPr>
        <p:grpSpPr bwMode="auto">
          <a:xfrm>
            <a:off x="366713" y="4465638"/>
            <a:ext cx="1209675" cy="1727200"/>
            <a:chOff x="231" y="2813"/>
            <a:chExt cx="762" cy="1088"/>
          </a:xfrm>
        </p:grpSpPr>
        <p:sp>
          <p:nvSpPr>
            <p:cNvPr id="55384" name="Text Box 76"/>
            <p:cNvSpPr txBox="1">
              <a:spLocks noChangeArrowheads="1"/>
            </p:cNvSpPr>
            <p:nvPr/>
          </p:nvSpPr>
          <p:spPr bwMode="auto">
            <a:xfrm>
              <a:off x="667" y="2813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3</a:t>
              </a:r>
            </a:p>
          </p:txBody>
        </p:sp>
        <p:sp>
          <p:nvSpPr>
            <p:cNvPr id="55385" name="Text Box 81"/>
            <p:cNvSpPr txBox="1">
              <a:spLocks noChangeArrowheads="1"/>
            </p:cNvSpPr>
            <p:nvPr/>
          </p:nvSpPr>
          <p:spPr bwMode="auto">
            <a:xfrm>
              <a:off x="667" y="3032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55386" name="Text Box 82"/>
            <p:cNvSpPr txBox="1">
              <a:spLocks noChangeArrowheads="1"/>
            </p:cNvSpPr>
            <p:nvPr/>
          </p:nvSpPr>
          <p:spPr bwMode="auto">
            <a:xfrm>
              <a:off x="667" y="3249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55387" name="Text Box 83"/>
            <p:cNvSpPr txBox="1">
              <a:spLocks noChangeArrowheads="1"/>
            </p:cNvSpPr>
            <p:nvPr/>
          </p:nvSpPr>
          <p:spPr bwMode="auto">
            <a:xfrm>
              <a:off x="667" y="3466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2</a:t>
              </a:r>
            </a:p>
          </p:txBody>
        </p:sp>
        <p:sp>
          <p:nvSpPr>
            <p:cNvPr id="55388" name="Text Box 84"/>
            <p:cNvSpPr txBox="1">
              <a:spLocks noChangeArrowheads="1"/>
            </p:cNvSpPr>
            <p:nvPr/>
          </p:nvSpPr>
          <p:spPr bwMode="auto">
            <a:xfrm>
              <a:off x="667" y="3683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55389" name="Text Box 85"/>
            <p:cNvSpPr txBox="1">
              <a:spLocks noChangeArrowheads="1"/>
            </p:cNvSpPr>
            <p:nvPr/>
          </p:nvSpPr>
          <p:spPr bwMode="auto">
            <a:xfrm>
              <a:off x="231" y="3684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sp>
          <p:nvSpPr>
            <p:cNvPr id="55390" name="Text Box 86"/>
            <p:cNvSpPr txBox="1">
              <a:spLocks noChangeArrowheads="1"/>
            </p:cNvSpPr>
            <p:nvPr/>
          </p:nvSpPr>
          <p:spPr bwMode="auto">
            <a:xfrm>
              <a:off x="231" y="3249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FF0000"/>
                  </a:solidFill>
                </a:rPr>
                <a:t>max</a:t>
              </a:r>
            </a:p>
          </p:txBody>
        </p:sp>
        <p:sp>
          <p:nvSpPr>
            <p:cNvPr id="55391" name="Text Box 87"/>
            <p:cNvSpPr txBox="1">
              <a:spLocks noChangeArrowheads="1"/>
            </p:cNvSpPr>
            <p:nvPr/>
          </p:nvSpPr>
          <p:spPr bwMode="auto">
            <a:xfrm>
              <a:off x="231" y="2814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/>
                <a:t>first</a:t>
              </a:r>
            </a:p>
          </p:txBody>
        </p:sp>
        <p:sp>
          <p:nvSpPr>
            <p:cNvPr id="55392" name="Line 88"/>
            <p:cNvSpPr>
              <a:spLocks noChangeShapeType="1"/>
            </p:cNvSpPr>
            <p:nvPr/>
          </p:nvSpPr>
          <p:spPr bwMode="auto">
            <a:xfrm>
              <a:off x="558" y="2922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3" name="Line 89"/>
            <p:cNvSpPr>
              <a:spLocks noChangeShapeType="1"/>
            </p:cNvSpPr>
            <p:nvPr/>
          </p:nvSpPr>
          <p:spPr bwMode="auto">
            <a:xfrm>
              <a:off x="558" y="3358"/>
              <a:ext cx="1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4" name="Line 90"/>
            <p:cNvSpPr>
              <a:spLocks noChangeShapeType="1"/>
            </p:cNvSpPr>
            <p:nvPr/>
          </p:nvSpPr>
          <p:spPr bwMode="auto">
            <a:xfrm>
              <a:off x="558" y="3794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3" name="Group 177"/>
          <p:cNvGrpSpPr>
            <a:grpSpLocks/>
          </p:cNvGrpSpPr>
          <p:nvPr/>
        </p:nvGrpSpPr>
        <p:grpSpPr bwMode="auto">
          <a:xfrm>
            <a:off x="2441575" y="4465638"/>
            <a:ext cx="1209675" cy="1725612"/>
            <a:chOff x="1538" y="2813"/>
            <a:chExt cx="762" cy="1087"/>
          </a:xfrm>
        </p:grpSpPr>
        <p:grpSp>
          <p:nvGrpSpPr>
            <p:cNvPr id="55372" name="Group 102"/>
            <p:cNvGrpSpPr>
              <a:grpSpLocks/>
            </p:cNvGrpSpPr>
            <p:nvPr/>
          </p:nvGrpSpPr>
          <p:grpSpPr bwMode="auto">
            <a:xfrm>
              <a:off x="1974" y="2813"/>
              <a:ext cx="326" cy="1087"/>
              <a:chOff x="1792" y="2813"/>
              <a:chExt cx="326" cy="1087"/>
            </a:xfrm>
          </p:grpSpPr>
          <p:sp>
            <p:nvSpPr>
              <p:cNvPr id="55379" name="Text Box 91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80" name="Text Box 92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81" name="Text Box 93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5382" name="Text Box 94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83" name="Text Box 95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73" name="Text Box 96"/>
            <p:cNvSpPr txBox="1">
              <a:spLocks noChangeArrowheads="1"/>
            </p:cNvSpPr>
            <p:nvPr/>
          </p:nvSpPr>
          <p:spPr bwMode="auto">
            <a:xfrm>
              <a:off x="1538" y="3466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sp>
          <p:nvSpPr>
            <p:cNvPr id="55374" name="Text Box 97"/>
            <p:cNvSpPr txBox="1">
              <a:spLocks noChangeArrowheads="1"/>
            </p:cNvSpPr>
            <p:nvPr/>
          </p:nvSpPr>
          <p:spPr bwMode="auto">
            <a:xfrm>
              <a:off x="1538" y="3249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FF0000"/>
                  </a:solidFill>
                </a:rPr>
                <a:t>max</a:t>
              </a:r>
            </a:p>
          </p:txBody>
        </p:sp>
        <p:sp>
          <p:nvSpPr>
            <p:cNvPr id="55375" name="Text Box 98"/>
            <p:cNvSpPr txBox="1">
              <a:spLocks noChangeArrowheads="1"/>
            </p:cNvSpPr>
            <p:nvPr/>
          </p:nvSpPr>
          <p:spPr bwMode="auto">
            <a:xfrm>
              <a:off x="1538" y="2814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/>
                <a:t>first</a:t>
              </a:r>
            </a:p>
          </p:txBody>
        </p:sp>
        <p:sp>
          <p:nvSpPr>
            <p:cNvPr id="55376" name="Line 99"/>
            <p:cNvSpPr>
              <a:spLocks noChangeShapeType="1"/>
            </p:cNvSpPr>
            <p:nvPr/>
          </p:nvSpPr>
          <p:spPr bwMode="auto">
            <a:xfrm>
              <a:off x="1865" y="2922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7" name="Line 100"/>
            <p:cNvSpPr>
              <a:spLocks noChangeShapeType="1"/>
            </p:cNvSpPr>
            <p:nvPr/>
          </p:nvSpPr>
          <p:spPr bwMode="auto">
            <a:xfrm>
              <a:off x="1865" y="3358"/>
              <a:ext cx="1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8" name="Line 101"/>
            <p:cNvSpPr>
              <a:spLocks noChangeShapeType="1"/>
            </p:cNvSpPr>
            <p:nvPr/>
          </p:nvSpPr>
          <p:spPr bwMode="auto">
            <a:xfrm>
              <a:off x="1865" y="3576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4" name="Group 178"/>
          <p:cNvGrpSpPr>
            <a:grpSpLocks/>
          </p:cNvGrpSpPr>
          <p:nvPr/>
        </p:nvGrpSpPr>
        <p:grpSpPr bwMode="auto">
          <a:xfrm>
            <a:off x="1576388" y="4465638"/>
            <a:ext cx="863600" cy="1725612"/>
            <a:chOff x="993" y="2813"/>
            <a:chExt cx="544" cy="1087"/>
          </a:xfrm>
        </p:grpSpPr>
        <p:grpSp>
          <p:nvGrpSpPr>
            <p:cNvPr id="55364" name="Group 103"/>
            <p:cNvGrpSpPr>
              <a:grpSpLocks/>
            </p:cNvGrpSpPr>
            <p:nvPr/>
          </p:nvGrpSpPr>
          <p:grpSpPr bwMode="auto">
            <a:xfrm>
              <a:off x="1211" y="2813"/>
              <a:ext cx="326" cy="1087"/>
              <a:chOff x="1792" y="2813"/>
              <a:chExt cx="326" cy="1087"/>
            </a:xfrm>
          </p:grpSpPr>
          <p:sp>
            <p:nvSpPr>
              <p:cNvPr id="55367" name="Text Box 104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68" name="Text Box 105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69" name="Text Box 106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4</a:t>
                </a:r>
              </a:p>
            </p:txBody>
          </p:sp>
          <p:sp>
            <p:nvSpPr>
              <p:cNvPr id="55370" name="Text Box 107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2</a:t>
                </a:r>
              </a:p>
            </p:txBody>
          </p:sp>
          <p:sp>
            <p:nvSpPr>
              <p:cNvPr id="55371" name="Text Box 108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55365" name="Line 109"/>
            <p:cNvSpPr>
              <a:spLocks noChangeShapeType="1"/>
            </p:cNvSpPr>
            <p:nvPr/>
          </p:nvSpPr>
          <p:spPr bwMode="auto">
            <a:xfrm>
              <a:off x="993" y="3358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6" name="Line 110"/>
            <p:cNvSpPr>
              <a:spLocks noChangeShapeType="1"/>
            </p:cNvSpPr>
            <p:nvPr/>
          </p:nvSpPr>
          <p:spPr bwMode="auto">
            <a:xfrm flipV="1">
              <a:off x="993" y="3358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2" name="Group 176"/>
          <p:cNvGrpSpPr>
            <a:grpSpLocks/>
          </p:cNvGrpSpPr>
          <p:nvPr/>
        </p:nvGrpSpPr>
        <p:grpSpPr bwMode="auto">
          <a:xfrm>
            <a:off x="3651250" y="4465638"/>
            <a:ext cx="863600" cy="1725612"/>
            <a:chOff x="2300" y="2813"/>
            <a:chExt cx="544" cy="1087"/>
          </a:xfrm>
        </p:grpSpPr>
        <p:grpSp>
          <p:nvGrpSpPr>
            <p:cNvPr id="55356" name="Group 111"/>
            <p:cNvGrpSpPr>
              <a:grpSpLocks/>
            </p:cNvGrpSpPr>
            <p:nvPr/>
          </p:nvGrpSpPr>
          <p:grpSpPr bwMode="auto">
            <a:xfrm>
              <a:off x="2518" y="2813"/>
              <a:ext cx="326" cy="1087"/>
              <a:chOff x="1792" y="2813"/>
              <a:chExt cx="326" cy="1087"/>
            </a:xfrm>
          </p:grpSpPr>
          <p:sp>
            <p:nvSpPr>
              <p:cNvPr id="55359" name="Text Box 112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60" name="Text Box 113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61" name="Text Box 114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62" name="Text Box 115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5363" name="Text Box 116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57" name="Line 117"/>
            <p:cNvSpPr>
              <a:spLocks noChangeShapeType="1"/>
            </p:cNvSpPr>
            <p:nvPr/>
          </p:nvSpPr>
          <p:spPr bwMode="auto">
            <a:xfrm flipV="1">
              <a:off x="2300" y="3358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8" name="Line 118"/>
            <p:cNvSpPr>
              <a:spLocks noChangeShapeType="1"/>
            </p:cNvSpPr>
            <p:nvPr/>
          </p:nvSpPr>
          <p:spPr bwMode="auto">
            <a:xfrm flipH="1" flipV="1">
              <a:off x="2300" y="3358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1" name="Group 175"/>
          <p:cNvGrpSpPr>
            <a:grpSpLocks/>
          </p:cNvGrpSpPr>
          <p:nvPr/>
        </p:nvGrpSpPr>
        <p:grpSpPr bwMode="auto">
          <a:xfrm>
            <a:off x="4514850" y="4465638"/>
            <a:ext cx="1209675" cy="1725612"/>
            <a:chOff x="2844" y="2813"/>
            <a:chExt cx="762" cy="1087"/>
          </a:xfrm>
        </p:grpSpPr>
        <p:grpSp>
          <p:nvGrpSpPr>
            <p:cNvPr id="55342" name="Group 122"/>
            <p:cNvGrpSpPr>
              <a:grpSpLocks/>
            </p:cNvGrpSpPr>
            <p:nvPr/>
          </p:nvGrpSpPr>
          <p:grpSpPr bwMode="auto">
            <a:xfrm>
              <a:off x="3280" y="2813"/>
              <a:ext cx="326" cy="1087"/>
              <a:chOff x="1792" y="2813"/>
              <a:chExt cx="326" cy="1087"/>
            </a:xfrm>
          </p:grpSpPr>
          <p:sp>
            <p:nvSpPr>
              <p:cNvPr id="55351" name="Text Box 123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55352" name="Text Box 124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53" name="Text Box 125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54" name="Text Box 126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55" name="Text Box 127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43" name="Text Box 128"/>
            <p:cNvSpPr txBox="1">
              <a:spLocks noChangeArrowheads="1"/>
            </p:cNvSpPr>
            <p:nvPr/>
          </p:nvSpPr>
          <p:spPr bwMode="auto">
            <a:xfrm>
              <a:off x="2844" y="3249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grpSp>
          <p:nvGrpSpPr>
            <p:cNvPr id="55344" name="Group 142"/>
            <p:cNvGrpSpPr>
              <a:grpSpLocks/>
            </p:cNvGrpSpPr>
            <p:nvPr/>
          </p:nvGrpSpPr>
          <p:grpSpPr bwMode="auto">
            <a:xfrm>
              <a:off x="2844" y="2814"/>
              <a:ext cx="436" cy="217"/>
              <a:chOff x="3388" y="2814"/>
              <a:chExt cx="436" cy="217"/>
            </a:xfrm>
          </p:grpSpPr>
          <p:sp>
            <p:nvSpPr>
              <p:cNvPr id="55349" name="Text Box 130"/>
              <p:cNvSpPr txBox="1">
                <a:spLocks noChangeArrowheads="1"/>
              </p:cNvSpPr>
              <p:nvPr/>
            </p:nvSpPr>
            <p:spPr bwMode="auto">
              <a:xfrm>
                <a:off x="3388" y="2814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350" name="Line 131"/>
              <p:cNvSpPr>
                <a:spLocks noChangeShapeType="1"/>
              </p:cNvSpPr>
              <p:nvPr/>
            </p:nvSpPr>
            <p:spPr bwMode="auto">
              <a:xfrm>
                <a:off x="3715" y="292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345" name="Group 143"/>
            <p:cNvGrpSpPr>
              <a:grpSpLocks/>
            </p:cNvGrpSpPr>
            <p:nvPr/>
          </p:nvGrpSpPr>
          <p:grpSpPr bwMode="auto">
            <a:xfrm>
              <a:off x="2844" y="2813"/>
              <a:ext cx="436" cy="217"/>
              <a:chOff x="3388" y="2886"/>
              <a:chExt cx="436" cy="217"/>
            </a:xfrm>
          </p:grpSpPr>
          <p:sp>
            <p:nvSpPr>
              <p:cNvPr id="55347" name="Text Box 129"/>
              <p:cNvSpPr txBox="1">
                <a:spLocks noChangeArrowheads="1"/>
              </p:cNvSpPr>
              <p:nvPr/>
            </p:nvSpPr>
            <p:spPr bwMode="auto">
              <a:xfrm>
                <a:off x="3388" y="2886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>
                    <a:solidFill>
                      <a:srgbClr val="FF0000"/>
                    </a:solidFill>
                  </a:rPr>
                  <a:t>max</a:t>
                </a:r>
              </a:p>
            </p:txBody>
          </p:sp>
          <p:sp>
            <p:nvSpPr>
              <p:cNvPr id="55348" name="Line 132"/>
              <p:cNvSpPr>
                <a:spLocks noChangeShapeType="1"/>
              </p:cNvSpPr>
              <p:nvPr/>
            </p:nvSpPr>
            <p:spPr bwMode="auto">
              <a:xfrm>
                <a:off x="3715" y="2995"/>
                <a:ext cx="1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46" name="Line 133"/>
            <p:cNvSpPr>
              <a:spLocks noChangeShapeType="1"/>
            </p:cNvSpPr>
            <p:nvPr/>
          </p:nvSpPr>
          <p:spPr bwMode="auto">
            <a:xfrm>
              <a:off x="3171" y="3359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0" name="Group 174"/>
          <p:cNvGrpSpPr>
            <a:grpSpLocks/>
          </p:cNvGrpSpPr>
          <p:nvPr/>
        </p:nvGrpSpPr>
        <p:grpSpPr bwMode="auto">
          <a:xfrm>
            <a:off x="5724525" y="4465638"/>
            <a:ext cx="863600" cy="1725612"/>
            <a:chOff x="3606" y="2813"/>
            <a:chExt cx="544" cy="1087"/>
          </a:xfrm>
        </p:grpSpPr>
        <p:grpSp>
          <p:nvGrpSpPr>
            <p:cNvPr id="55334" name="Group 134"/>
            <p:cNvGrpSpPr>
              <a:grpSpLocks/>
            </p:cNvGrpSpPr>
            <p:nvPr/>
          </p:nvGrpSpPr>
          <p:grpSpPr bwMode="auto">
            <a:xfrm>
              <a:off x="3824" y="2813"/>
              <a:ext cx="326" cy="1087"/>
              <a:chOff x="1792" y="2813"/>
              <a:chExt cx="326" cy="1087"/>
            </a:xfrm>
          </p:grpSpPr>
          <p:sp>
            <p:nvSpPr>
              <p:cNvPr id="55337" name="Text Box 135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38" name="Text Box 136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39" name="Text Box 137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55340" name="Text Box 138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41" name="Text Box 139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35" name="Line 144"/>
            <p:cNvSpPr>
              <a:spLocks noChangeShapeType="1"/>
            </p:cNvSpPr>
            <p:nvPr/>
          </p:nvSpPr>
          <p:spPr bwMode="auto">
            <a:xfrm>
              <a:off x="3606" y="2922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Line 145"/>
            <p:cNvSpPr>
              <a:spLocks noChangeShapeType="1"/>
            </p:cNvSpPr>
            <p:nvPr/>
          </p:nvSpPr>
          <p:spPr bwMode="auto">
            <a:xfrm flipV="1">
              <a:off x="3606" y="2922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89" name="Group 173"/>
          <p:cNvGrpSpPr>
            <a:grpSpLocks/>
          </p:cNvGrpSpPr>
          <p:nvPr/>
        </p:nvGrpSpPr>
        <p:grpSpPr bwMode="auto">
          <a:xfrm>
            <a:off x="6588125" y="4465638"/>
            <a:ext cx="1209675" cy="1725612"/>
            <a:chOff x="4150" y="2813"/>
            <a:chExt cx="762" cy="1087"/>
          </a:xfrm>
        </p:grpSpPr>
        <p:grpSp>
          <p:nvGrpSpPr>
            <p:cNvPr id="55320" name="Group 146"/>
            <p:cNvGrpSpPr>
              <a:grpSpLocks/>
            </p:cNvGrpSpPr>
            <p:nvPr/>
          </p:nvGrpSpPr>
          <p:grpSpPr bwMode="auto">
            <a:xfrm>
              <a:off x="4586" y="2813"/>
              <a:ext cx="326" cy="1087"/>
              <a:chOff x="1792" y="2813"/>
              <a:chExt cx="326" cy="1087"/>
            </a:xfrm>
          </p:grpSpPr>
          <p:sp>
            <p:nvSpPr>
              <p:cNvPr id="55329" name="Text Box 147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5330" name="Text Box 148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1</a:t>
                </a:r>
              </a:p>
            </p:txBody>
          </p:sp>
          <p:sp>
            <p:nvSpPr>
              <p:cNvPr id="55331" name="Text Box 149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32" name="Text Box 150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33" name="Text Box 151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21" name="Text Box 152"/>
            <p:cNvSpPr txBox="1">
              <a:spLocks noChangeArrowheads="1"/>
            </p:cNvSpPr>
            <p:nvPr/>
          </p:nvSpPr>
          <p:spPr bwMode="auto">
            <a:xfrm>
              <a:off x="4150" y="3031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grpSp>
          <p:nvGrpSpPr>
            <p:cNvPr id="55322" name="Group 153"/>
            <p:cNvGrpSpPr>
              <a:grpSpLocks/>
            </p:cNvGrpSpPr>
            <p:nvPr/>
          </p:nvGrpSpPr>
          <p:grpSpPr bwMode="auto">
            <a:xfrm>
              <a:off x="4150" y="2814"/>
              <a:ext cx="436" cy="217"/>
              <a:chOff x="3388" y="2814"/>
              <a:chExt cx="436" cy="217"/>
            </a:xfrm>
          </p:grpSpPr>
          <p:sp>
            <p:nvSpPr>
              <p:cNvPr id="55327" name="Text Box 154"/>
              <p:cNvSpPr txBox="1">
                <a:spLocks noChangeArrowheads="1"/>
              </p:cNvSpPr>
              <p:nvPr/>
            </p:nvSpPr>
            <p:spPr bwMode="auto">
              <a:xfrm>
                <a:off x="3388" y="2814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328" name="Line 155"/>
              <p:cNvSpPr>
                <a:spLocks noChangeShapeType="1"/>
              </p:cNvSpPr>
              <p:nvPr/>
            </p:nvSpPr>
            <p:spPr bwMode="auto">
              <a:xfrm>
                <a:off x="3715" y="292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323" name="Group 156"/>
            <p:cNvGrpSpPr>
              <a:grpSpLocks/>
            </p:cNvGrpSpPr>
            <p:nvPr/>
          </p:nvGrpSpPr>
          <p:grpSpPr bwMode="auto">
            <a:xfrm>
              <a:off x="4150" y="2813"/>
              <a:ext cx="436" cy="217"/>
              <a:chOff x="3388" y="2886"/>
              <a:chExt cx="436" cy="217"/>
            </a:xfrm>
          </p:grpSpPr>
          <p:sp>
            <p:nvSpPr>
              <p:cNvPr id="55325" name="Text Box 157"/>
              <p:cNvSpPr txBox="1">
                <a:spLocks noChangeArrowheads="1"/>
              </p:cNvSpPr>
              <p:nvPr/>
            </p:nvSpPr>
            <p:spPr bwMode="auto">
              <a:xfrm>
                <a:off x="3388" y="2886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>
                    <a:solidFill>
                      <a:srgbClr val="FF0000"/>
                    </a:solidFill>
                  </a:rPr>
                  <a:t>max</a:t>
                </a:r>
              </a:p>
            </p:txBody>
          </p:sp>
          <p:sp>
            <p:nvSpPr>
              <p:cNvPr id="55326" name="Line 158"/>
              <p:cNvSpPr>
                <a:spLocks noChangeShapeType="1"/>
              </p:cNvSpPr>
              <p:nvPr/>
            </p:nvSpPr>
            <p:spPr bwMode="auto">
              <a:xfrm>
                <a:off x="3715" y="2995"/>
                <a:ext cx="1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24" name="Line 159"/>
            <p:cNvSpPr>
              <a:spLocks noChangeShapeType="1"/>
            </p:cNvSpPr>
            <p:nvPr/>
          </p:nvSpPr>
          <p:spPr bwMode="auto">
            <a:xfrm>
              <a:off x="4477" y="3141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88" name="Group 172"/>
          <p:cNvGrpSpPr>
            <a:grpSpLocks/>
          </p:cNvGrpSpPr>
          <p:nvPr/>
        </p:nvGrpSpPr>
        <p:grpSpPr bwMode="auto">
          <a:xfrm>
            <a:off x="7797800" y="4465638"/>
            <a:ext cx="863600" cy="1725612"/>
            <a:chOff x="4912" y="2813"/>
            <a:chExt cx="544" cy="1087"/>
          </a:xfrm>
        </p:grpSpPr>
        <p:grpSp>
          <p:nvGrpSpPr>
            <p:cNvPr id="55312" name="Group 160"/>
            <p:cNvGrpSpPr>
              <a:grpSpLocks/>
            </p:cNvGrpSpPr>
            <p:nvPr/>
          </p:nvGrpSpPr>
          <p:grpSpPr bwMode="auto">
            <a:xfrm>
              <a:off x="5130" y="2813"/>
              <a:ext cx="326" cy="1087"/>
              <a:chOff x="1792" y="2813"/>
              <a:chExt cx="326" cy="1087"/>
            </a:xfrm>
          </p:grpSpPr>
          <p:sp>
            <p:nvSpPr>
              <p:cNvPr id="55315" name="Text Box 161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1</a:t>
                </a:r>
              </a:p>
            </p:txBody>
          </p:sp>
          <p:sp>
            <p:nvSpPr>
              <p:cNvPr id="55316" name="Text Box 162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5317" name="Text Box 163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18" name="Text Box 164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19" name="Text Box 165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13" name="Line 170"/>
            <p:cNvSpPr>
              <a:spLocks noChangeShapeType="1"/>
            </p:cNvSpPr>
            <p:nvPr/>
          </p:nvSpPr>
          <p:spPr bwMode="auto">
            <a:xfrm flipV="1">
              <a:off x="4912" y="2922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Line 171"/>
            <p:cNvSpPr>
              <a:spLocks noChangeShapeType="1"/>
            </p:cNvSpPr>
            <p:nvPr/>
          </p:nvSpPr>
          <p:spPr bwMode="auto">
            <a:xfrm flipH="1" flipV="1">
              <a:off x="4912" y="2922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7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7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7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Selection Sort Procedure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Sort array using selection sort algorithm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 = pointer to first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$a1 = pointer to last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array is sorted in place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sort: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 one word on stack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save return address on stack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top: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max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call max procedure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$t0, 0($a1)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$t0 = last value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$t0, 0($v0)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 last and max values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$v1, 0($a1)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$a1, $a1, -4	# decrement pointer to last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$a0, $a1, top	# more elements to sort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pop return address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	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free stack frame 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1600"/>
          </a:xfrm>
          <a:noFill/>
        </p:spPr>
        <p:txBody>
          <a:bodyPr lIns="0" rIns="0"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Comments are very important!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the program's purpose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When it was written, revised, and by whom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data used in the program, input, and output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instruction sequences and algorithms used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Comments are also required at the beginning of every procedure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Indicate input parameters and results of a procedure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Describe what the procedure does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Single-line comment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Begins with a hash symbol </a:t>
            </a:r>
            <a:r>
              <a:rPr lang="en-US" altLang="en-US" b="1" smtClean="0">
                <a:solidFill>
                  <a:srgbClr val="000099"/>
                </a:solidFill>
              </a:rPr>
              <a:t>#</a:t>
            </a:r>
            <a:r>
              <a:rPr lang="en-US" altLang="en-US" smtClean="0"/>
              <a:t> and terminates at end of line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 Procedure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Find the address and value of maximum element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 = pointer to first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$a1 = pointer to last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$v0 = pointer to max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$v1 = value of max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max:	move	$v0, $a0	# max pointer = first pointer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$v1, 0($v0)	# $v1 = first value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$a0, $a1, ret	# if (first == last) return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$t0, $a0	# $t0 = array pointer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loop: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 $t0, 4	# point to next array element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$t1, 0($t0)	# $t1 = value of A[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$t1, $v1, skip	# if (A[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&lt;= max) then skip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$v0, $t0	# found new maximum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$v1, $t1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skip: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 $a1, loop	# loop back if more elements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ret: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a Recursive Procedure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95350" indent="-8953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2000" smtClean="0">
                <a:solidFill>
                  <a:srgbClr val="FF0000"/>
                </a:solidFill>
                <a:latin typeface="Comic Sans MS" panose="030F0702030302020204" pitchFamily="66" charset="0"/>
              </a:rPr>
              <a:t>int fact(int n) </a:t>
            </a:r>
            <a:r>
              <a:rPr lang="en-US" altLang="en-US" sz="2000" smtClean="0">
                <a:latin typeface="Comic Sans MS" panose="030F0702030302020204" pitchFamily="66" charset="0"/>
              </a:rPr>
              <a:t>{ if (n&lt;2) return 1; else return (n*fact(n-1)); }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60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fact: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slti	$t0,$a0,2	# (n&lt;2)?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beq	$t0,$0,else	# if false branch to else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$v0,1	# $v0 = 1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	$ra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</a:t>
            </a:r>
          </a:p>
          <a:p>
            <a:pPr marL="895350" indent="-895350"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	$sp,$sp,-8	# allocate 2 words on stack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	$a0,4($sp)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# save argument n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	$ra,0($sp)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# save return address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addiu	$a0,$a0,-1	# argument = n-1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	fact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# call fact(n-1)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lw	$a0,4($sp)	# restore argument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lw	$ra,0($sp)	# restore return address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$v0,$a0,$v0	# $v0 = n*fact(n-1)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	$sp,$sp,8	# free stack frame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	$ra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53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53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1000"/>
                                        <p:tgtEl>
                                          <p:spTgt spid="531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531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1000"/>
                                        <p:tgtEl>
                                          <p:spTgt spid="531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Assembly Language Statements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Assembly Language Program Template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Defining Data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Memory Alignment and Byte Ordering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System Calls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Procedures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Parameter Passing and the Runtime Stack</a:t>
            </a:r>
          </a:p>
          <a:p>
            <a:pPr eaLnBrk="1" hangingPunct="1">
              <a:spcBef>
                <a:spcPct val="7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Template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Title:	Filename: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Author:	Date: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Description: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Input: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Output: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Data segment #####################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.globl main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main:	# main program entry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 $v0, 10	# Exit program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.DATA, .TEXT, &amp; .GLOBL Directives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.DATA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Defines the </a:t>
            </a:r>
            <a:r>
              <a:rPr lang="en-US" altLang="en-US" smtClean="0">
                <a:solidFill>
                  <a:srgbClr val="FF0000"/>
                </a:solidFill>
              </a:rPr>
              <a:t>data segment</a:t>
            </a:r>
            <a:r>
              <a:rPr lang="en-US" altLang="en-US" smtClean="0"/>
              <a:t> of a program containing data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The program's variables should be defined under this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Assembler will allocate and initialize the storage of variables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.TEXT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Defines the </a:t>
            </a:r>
            <a:r>
              <a:rPr lang="en-US" altLang="en-US" smtClean="0">
                <a:solidFill>
                  <a:srgbClr val="FF0000"/>
                </a:solidFill>
              </a:rPr>
              <a:t>code segment</a:t>
            </a:r>
            <a:r>
              <a:rPr lang="en-US" altLang="en-US" smtClean="0"/>
              <a:t> of a program containing instructions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.GLOBL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Declares a symbol as </a:t>
            </a:r>
            <a:r>
              <a:rPr lang="en-US" altLang="en-US" smtClean="0">
                <a:solidFill>
                  <a:srgbClr val="FF0000"/>
                </a:solidFill>
              </a:rPr>
              <a:t>global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Global symbols can be referenced from other files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We use this directive to declare </a:t>
            </a:r>
            <a:r>
              <a:rPr lang="en-US" altLang="en-US" i="1" smtClean="0"/>
              <a:t>main</a:t>
            </a:r>
            <a:r>
              <a:rPr lang="en-US" altLang="en-US" smtClean="0"/>
              <a:t> procedure of 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Layout of a Program in Memory</a:t>
            </a:r>
          </a:p>
        </p:txBody>
      </p:sp>
      <p:grpSp>
        <p:nvGrpSpPr>
          <p:cNvPr id="13315" name="Group 22"/>
          <p:cNvGrpSpPr>
            <a:grpSpLocks/>
          </p:cNvGrpSpPr>
          <p:nvPr/>
        </p:nvGrpSpPr>
        <p:grpSpPr bwMode="auto">
          <a:xfrm>
            <a:off x="482600" y="1123950"/>
            <a:ext cx="8005763" cy="5184775"/>
            <a:chOff x="304" y="708"/>
            <a:chExt cx="5043" cy="3266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682" y="745"/>
              <a:ext cx="2177" cy="5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Stack Segment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666" y="708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0x7FFFFFFF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682" y="1942"/>
              <a:ext cx="2177" cy="50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Dynamic Area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682" y="2450"/>
              <a:ext cx="2177" cy="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Static Area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1682" y="2850"/>
              <a:ext cx="2177" cy="65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Text Segment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682" y="3503"/>
              <a:ext cx="2177" cy="43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Reserved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682" y="1253"/>
              <a:ext cx="2177" cy="6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666" y="3358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0x04000000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666" y="2704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0x10000000</a:t>
              </a:r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666" y="3793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</p:txBody>
        </p:sp>
        <p:sp>
          <p:nvSpPr>
            <p:cNvPr id="13326" name="AutoShape 14"/>
            <p:cNvSpPr>
              <a:spLocks/>
            </p:cNvSpPr>
            <p:nvPr/>
          </p:nvSpPr>
          <p:spPr bwMode="auto">
            <a:xfrm>
              <a:off x="3896" y="1942"/>
              <a:ext cx="109" cy="907"/>
            </a:xfrm>
            <a:prstGeom prst="rightBrace">
              <a:avLst>
                <a:gd name="adj1" fmla="val 4769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4041" y="2051"/>
              <a:ext cx="1306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Data Segment</a:t>
              </a:r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2771" y="1688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2771" y="1253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V="1">
              <a:off x="1247" y="962"/>
              <a:ext cx="0" cy="16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304" y="1398"/>
              <a:ext cx="907" cy="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Memory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Addresses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in Hex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4222" y="781"/>
              <a:ext cx="1053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Stack Grows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Downwards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20453</TotalTime>
  <Words>3178</Words>
  <Application>Microsoft Office PowerPoint</Application>
  <PresentationFormat>On-screen Show (4:3)</PresentationFormat>
  <Paragraphs>922</Paragraphs>
  <Slides>51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  <vt:variant>
        <vt:lpstr>Custom Shows</vt:lpstr>
      </vt:variant>
      <vt:variant>
        <vt:i4>1</vt:i4>
      </vt:variant>
    </vt:vector>
  </HeadingPairs>
  <TitlesOfParts>
    <vt:vector size="59" baseType="lpstr">
      <vt:lpstr>Arial</vt:lpstr>
      <vt:lpstr>Comic Sans MS</vt:lpstr>
      <vt:lpstr>Consolas</vt:lpstr>
      <vt:lpstr>Courier New</vt:lpstr>
      <vt:lpstr>Times New Roman</vt:lpstr>
      <vt:lpstr>Wingdings</vt:lpstr>
      <vt:lpstr>Default Design</vt:lpstr>
      <vt:lpstr>MIPS Assembly Language Programming</vt:lpstr>
      <vt:lpstr>Outline</vt:lpstr>
      <vt:lpstr>Assembly Language Statements</vt:lpstr>
      <vt:lpstr>Instructions</vt:lpstr>
      <vt:lpstr>Comments</vt:lpstr>
      <vt:lpstr>Next . . .</vt:lpstr>
      <vt:lpstr>Program Template</vt:lpstr>
      <vt:lpstr>.DATA, .TEXT, &amp; .GLOBL Directives</vt:lpstr>
      <vt:lpstr>Layout of a Program in Memory</vt:lpstr>
      <vt:lpstr>Next . . .</vt:lpstr>
      <vt:lpstr>Data Definition Statement</vt:lpstr>
      <vt:lpstr>Data Directives</vt:lpstr>
      <vt:lpstr>Data Directives</vt:lpstr>
      <vt:lpstr>String Directives</vt:lpstr>
      <vt:lpstr>Examples of Data Definitions</vt:lpstr>
      <vt:lpstr>Next . . .</vt:lpstr>
      <vt:lpstr>Memory Alignment</vt:lpstr>
      <vt:lpstr>Symbol Table</vt:lpstr>
      <vt:lpstr>Byte Ordering and Endianness</vt:lpstr>
      <vt:lpstr>Element Addresses in a 2D Array</vt:lpstr>
      <vt:lpstr>Next . . .</vt:lpstr>
      <vt:lpstr>System Calls</vt:lpstr>
      <vt:lpstr>Syscall Services</vt:lpstr>
      <vt:lpstr>Syscall Services – Cont’d</vt:lpstr>
      <vt:lpstr>Reading and Printing an Integer</vt:lpstr>
      <vt:lpstr>Reading and Printing a String</vt:lpstr>
      <vt:lpstr>Program 1: Sum of Three Integers</vt:lpstr>
      <vt:lpstr>Sum of Three Integers – Slide 2 of 2</vt:lpstr>
      <vt:lpstr>Program 2: Case Conversion</vt:lpstr>
      <vt:lpstr>Case Conversion – Slide 2 of 2</vt:lpstr>
      <vt:lpstr>Example of File I/O</vt:lpstr>
      <vt:lpstr>Next . . .</vt:lpstr>
      <vt:lpstr>Procedures</vt:lpstr>
      <vt:lpstr>Procedures</vt:lpstr>
      <vt:lpstr>Call / Return Sequence</vt:lpstr>
      <vt:lpstr>Details of JAL and JR</vt:lpstr>
      <vt:lpstr>Instructions for Procedures</vt:lpstr>
      <vt:lpstr>Next . . .</vt:lpstr>
      <vt:lpstr>Parameter Passing</vt:lpstr>
      <vt:lpstr>Parameter Passing – cont'd</vt:lpstr>
      <vt:lpstr>Stack Frame</vt:lpstr>
      <vt:lpstr>Preserving Registers</vt:lpstr>
      <vt:lpstr>Procedure Calling Convention</vt:lpstr>
      <vt:lpstr>Procedure Calling Convention - 2</vt:lpstr>
      <vt:lpstr>Procedure Return Convention</vt:lpstr>
      <vt:lpstr>Example on Preserving Register</vt:lpstr>
      <vt:lpstr>Example on Preserving Registers</vt:lpstr>
      <vt:lpstr>Selection Sort</vt:lpstr>
      <vt:lpstr>Selection Sort Procedure</vt:lpstr>
      <vt:lpstr>Max Procedure</vt:lpstr>
      <vt:lpstr>Example of a Recursive Procedure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Dr. Muhamed Mudawar</dc:creator>
  <cp:lastModifiedBy>Windows User</cp:lastModifiedBy>
  <cp:revision>522</cp:revision>
  <dcterms:created xsi:type="dcterms:W3CDTF">2004-09-12T13:54:39Z</dcterms:created>
  <dcterms:modified xsi:type="dcterms:W3CDTF">2017-10-14T11:38:12Z</dcterms:modified>
</cp:coreProperties>
</file>