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44" r:id="rId2"/>
    <p:sldId id="392" r:id="rId3"/>
    <p:sldId id="430" r:id="rId4"/>
    <p:sldId id="444" r:id="rId5"/>
    <p:sldId id="538" r:id="rId6"/>
    <p:sldId id="480" r:id="rId7"/>
    <p:sldId id="482" r:id="rId8"/>
    <p:sldId id="484" r:id="rId9"/>
    <p:sldId id="448" r:id="rId10"/>
    <p:sldId id="452" r:id="rId11"/>
    <p:sldId id="539" r:id="rId12"/>
    <p:sldId id="449" r:id="rId13"/>
    <p:sldId id="488" r:id="rId14"/>
    <p:sldId id="453" r:id="rId15"/>
    <p:sldId id="489" r:id="rId16"/>
    <p:sldId id="492" r:id="rId17"/>
    <p:sldId id="456" r:id="rId18"/>
    <p:sldId id="494" r:id="rId19"/>
    <p:sldId id="536" r:id="rId20"/>
    <p:sldId id="537" r:id="rId21"/>
    <p:sldId id="540" r:id="rId22"/>
    <p:sldId id="450" r:id="rId23"/>
    <p:sldId id="459" r:id="rId24"/>
    <p:sldId id="454" r:id="rId25"/>
    <p:sldId id="458" r:id="rId26"/>
    <p:sldId id="541" r:id="rId27"/>
    <p:sldId id="497" r:id="rId28"/>
    <p:sldId id="470" r:id="rId29"/>
    <p:sldId id="471" r:id="rId30"/>
    <p:sldId id="528" r:id="rId31"/>
    <p:sldId id="473" r:id="rId32"/>
    <p:sldId id="506" r:id="rId33"/>
    <p:sldId id="542" r:id="rId34"/>
    <p:sldId id="543" r:id="rId35"/>
    <p:sldId id="511" r:id="rId36"/>
    <p:sldId id="512" r:id="rId37"/>
    <p:sldId id="515" r:id="rId38"/>
    <p:sldId id="509" r:id="rId39"/>
    <p:sldId id="544" r:id="rId40"/>
    <p:sldId id="519" r:id="rId41"/>
    <p:sldId id="530" r:id="rId42"/>
    <p:sldId id="531" r:id="rId43"/>
    <p:sldId id="533" r:id="rId44"/>
    <p:sldId id="534" r:id="rId45"/>
    <p:sldId id="545" r:id="rId46"/>
    <p:sldId id="475" r:id="rId47"/>
    <p:sldId id="476" r:id="rId48"/>
    <p:sldId id="547" r:id="rId49"/>
    <p:sldId id="548" r:id="rId50"/>
    <p:sldId id="546" r:id="rId51"/>
    <p:sldId id="525" r:id="rId52"/>
    <p:sldId id="477" r:id="rId53"/>
    <p:sldId id="526" r:id="rId54"/>
    <p:sldId id="549" r:id="rId55"/>
    <p:sldId id="446" r:id="rId56"/>
    <p:sldId id="479" r:id="rId5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99CCFF"/>
    <a:srgbClr val="66CCFF"/>
    <a:srgbClr val="FFFF99"/>
    <a:srgbClr val="99FF33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89" d="100"/>
          <a:sy n="89" d="100"/>
        </p:scale>
        <p:origin x="177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1D5A0FB-7E60-4B2F-8591-DA9A67DBFFE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54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AAD5EE-4A66-4300-AA28-EF386C5B6B2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938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5DDF-8B87-460F-A2C4-EF71427EE378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49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0947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F9D2-368E-4EDF-BBA3-A7371B5BBDD2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94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3138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AE439-EF45-4AFE-AFF2-3F4367F55E67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0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226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0C3F7-BD86-48ED-94B1-B1DCA9314876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7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45183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5C115-CAAA-4230-A104-7805CD7D7971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12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60564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A26FC-5147-4B83-A75C-AB6EB3E7FE25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27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7256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9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5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97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6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49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4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Set Architecture	ICS 233 – Computer Architecture and Assembly Language – KFUPM	</a:t>
            </a:r>
            <a:r>
              <a:rPr lang="en-US" altLang="en-US" sz="1000" i="1"/>
              <a:t>© Muhamed Mudawar</a:t>
            </a:r>
            <a:r>
              <a:rPr lang="en-US" altLang="en-US"/>
              <a:t>  </a:t>
            </a:r>
            <a:r>
              <a:rPr lang="en-US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5FCCFC87-FC6D-4057-BF9E-6ED40538C9EE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Instruction Set Architecture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ICS 233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Computer Architecture and Assembly Language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King Fahd University of Petroleum and Minerals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[Adapted from slides of Dr. M. Mudawar, ICS 233, KFUPM]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Categories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Integer Arithmetic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Arithmetic, logical, and shift instructions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Data Transfer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Load and store instructions that access memory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Data movement and conversions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and Branch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Flow-control instructions that alter the sequential sequence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Floating Point Arithmetic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Instructions that operate on floating-point registers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Miscellaneous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Instructions that transfer control to/from exception handlers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Memory management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R-Type Format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2288"/>
            <a:ext cx="8229600" cy="4494212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Op</a:t>
            </a:r>
            <a:r>
              <a:rPr lang="en-US" altLang="en-US" dirty="0"/>
              <a:t>: operation code (</a:t>
            </a:r>
            <a:r>
              <a:rPr lang="en-US" altLang="en-US" dirty="0" err="1"/>
              <a:t>opcode</a:t>
            </a:r>
            <a:r>
              <a:rPr lang="en-US" altLang="en-US" dirty="0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Specifies the operation of the instruction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Also specifies the format of the instruction</a:t>
            </a:r>
          </a:p>
          <a:p>
            <a:pPr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funct</a:t>
            </a:r>
            <a:r>
              <a:rPr lang="en-US" altLang="en-US" dirty="0"/>
              <a:t>: function code – extends the </a:t>
            </a:r>
            <a:r>
              <a:rPr lang="en-US" altLang="en-US" dirty="0" err="1"/>
              <a:t>opcode</a:t>
            </a:r>
            <a:endParaRPr lang="en-US" altLang="en-US" dirty="0"/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Up to 2</a:t>
            </a:r>
            <a:r>
              <a:rPr lang="en-US" altLang="en-US" baseline="30000" dirty="0">
                <a:solidFill>
                  <a:srgbClr val="000099"/>
                </a:solidFill>
              </a:rPr>
              <a:t>6</a:t>
            </a:r>
            <a:r>
              <a:rPr lang="en-US" altLang="en-US" dirty="0">
                <a:solidFill>
                  <a:srgbClr val="000099"/>
                </a:solidFill>
              </a:rPr>
              <a:t> = 64 functions can be defined for the same </a:t>
            </a:r>
            <a:r>
              <a:rPr lang="en-US" altLang="en-US" dirty="0" err="1">
                <a:solidFill>
                  <a:srgbClr val="000099"/>
                </a:solidFill>
              </a:rPr>
              <a:t>opcode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/>
              <a:t>MIPS uses </a:t>
            </a:r>
            <a:r>
              <a:rPr lang="en-US" altLang="en-US" dirty="0" err="1">
                <a:solidFill>
                  <a:srgbClr val="000099"/>
                </a:solidFill>
              </a:rPr>
              <a:t>opcode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  <a:r>
              <a:rPr lang="en-US" altLang="en-US" dirty="0"/>
              <a:t> to define R-type instructions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Three Register Operands (common to many instructions)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Rs</a:t>
            </a:r>
            <a:r>
              <a:rPr lang="en-US" altLang="en-US" dirty="0"/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Rt</a:t>
            </a:r>
            <a:r>
              <a:rPr lang="en-US" altLang="en-US" dirty="0"/>
              <a:t>: first and second </a:t>
            </a:r>
            <a:r>
              <a:rPr lang="en-US" altLang="en-US" dirty="0">
                <a:solidFill>
                  <a:srgbClr val="000099"/>
                </a:solidFill>
              </a:rPr>
              <a:t>source operands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Rd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99"/>
                </a:solidFill>
              </a:rPr>
              <a:t>destination operand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sa</a:t>
            </a:r>
            <a:r>
              <a:rPr lang="en-US" altLang="en-US" dirty="0"/>
              <a:t>: the </a:t>
            </a:r>
            <a:r>
              <a:rPr lang="en-US" altLang="en-US" dirty="0">
                <a:solidFill>
                  <a:srgbClr val="000099"/>
                </a:solidFill>
              </a:rPr>
              <a:t>shift amount </a:t>
            </a:r>
            <a:r>
              <a:rPr lang="en-US" altLang="en-US" dirty="0"/>
              <a:t>used by shift instructions</a:t>
            </a:r>
          </a:p>
        </p:txBody>
      </p:sp>
      <p:grpSp>
        <p:nvGrpSpPr>
          <p:cNvPr id="401412" name="Group 4"/>
          <p:cNvGrpSpPr>
            <a:grpSpLocks/>
          </p:cNvGrpSpPr>
          <p:nvPr/>
        </p:nvGrpSpPr>
        <p:grpSpPr bwMode="auto">
          <a:xfrm>
            <a:off x="1111250" y="1239838"/>
            <a:ext cx="6751638" cy="457200"/>
            <a:chOff x="1104" y="2938"/>
            <a:chExt cx="4608" cy="288"/>
          </a:xfrm>
        </p:grpSpPr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141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Integer Add /Subtract Instructions</a:t>
            </a:r>
          </a:p>
        </p:txBody>
      </p:sp>
      <p:graphicFrame>
        <p:nvGraphicFramePr>
          <p:cNvPr id="447587" name="Group 99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80388" cy="1442448"/>
        </p:xfrm>
        <a:graphic>
          <a:graphicData uri="http://schemas.openxmlformats.org/drawingml/2006/table">
            <a:tbl>
              <a:tblPr/>
              <a:tblGrid>
                <a:gridCol w="1843088"/>
                <a:gridCol w="1612900"/>
                <a:gridCol w="749300"/>
                <a:gridCol w="863600"/>
                <a:gridCol w="749300"/>
                <a:gridCol w="806450"/>
                <a:gridCol w="690562"/>
                <a:gridCol w="86518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addu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subu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7560" name="Rectangle 72"/>
          <p:cNvSpPr>
            <a:spLocks noChangeArrowheads="1"/>
          </p:cNvSpPr>
          <p:nvPr/>
        </p:nvSpPr>
        <p:spPr bwMode="auto">
          <a:xfrm>
            <a:off x="482600" y="2622550"/>
            <a:ext cx="81788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0099"/>
                </a:solidFill>
              </a:rPr>
              <a:t>add &amp; sub:</a:t>
            </a:r>
            <a:r>
              <a:rPr lang="en-US" altLang="en-US" dirty="0"/>
              <a:t> overflow causes an </a:t>
            </a:r>
            <a:r>
              <a:rPr lang="en-US" altLang="en-US" dirty="0">
                <a:solidFill>
                  <a:srgbClr val="FF0000"/>
                </a:solidFill>
              </a:rPr>
              <a:t>arithmetic exception</a:t>
            </a:r>
          </a:p>
          <a:p>
            <a:pPr lvl="1"/>
            <a:r>
              <a:rPr lang="en-US" altLang="en-US" dirty="0">
                <a:solidFill>
                  <a:srgbClr val="000099"/>
                </a:solidFill>
              </a:rPr>
              <a:t>In case of overflow, result is not written to destination register</a:t>
            </a:r>
          </a:p>
          <a:p>
            <a:r>
              <a:rPr lang="en-US" altLang="en-US" dirty="0" err="1">
                <a:solidFill>
                  <a:srgbClr val="000099"/>
                </a:solidFill>
              </a:rPr>
              <a:t>addu</a:t>
            </a:r>
            <a:r>
              <a:rPr lang="en-US" altLang="en-US" dirty="0">
                <a:solidFill>
                  <a:srgbClr val="000099"/>
                </a:solidFill>
              </a:rPr>
              <a:t> &amp; </a:t>
            </a:r>
            <a:r>
              <a:rPr lang="en-US" altLang="en-US" dirty="0" err="1">
                <a:solidFill>
                  <a:srgbClr val="000099"/>
                </a:solidFill>
              </a:rPr>
              <a:t>subu</a:t>
            </a:r>
            <a:r>
              <a:rPr lang="en-US" altLang="en-US" dirty="0">
                <a:solidFill>
                  <a:srgbClr val="000099"/>
                </a:solidFill>
              </a:rPr>
              <a:t>: </a:t>
            </a:r>
            <a:r>
              <a:rPr lang="en-US" altLang="en-US" dirty="0"/>
              <a:t>same operation as </a:t>
            </a:r>
            <a:r>
              <a:rPr lang="en-US" altLang="en-US" dirty="0">
                <a:solidFill>
                  <a:srgbClr val="000099"/>
                </a:solidFill>
              </a:rPr>
              <a:t>add &amp; sub</a:t>
            </a:r>
          </a:p>
          <a:p>
            <a:pPr lvl="1"/>
            <a:r>
              <a:rPr lang="en-US" altLang="en-US" dirty="0"/>
              <a:t>However, no arithmetic exception can occur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Overflow is ignored</a:t>
            </a:r>
          </a:p>
          <a:p>
            <a:r>
              <a:rPr lang="en-US" altLang="en-US" dirty="0"/>
              <a:t>Many programming languages ignore overflow</a:t>
            </a:r>
            <a:endParaRPr lang="en-US" altLang="en-US" dirty="0">
              <a:solidFill>
                <a:schemeClr val="hlink"/>
              </a:solidFill>
            </a:endParaRP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+</a:t>
            </a:r>
            <a:r>
              <a:rPr lang="en-US" altLang="en-US" dirty="0"/>
              <a:t> operator is translated into </a:t>
            </a:r>
            <a:r>
              <a:rPr lang="en-US" altLang="en-US" b="1" dirty="0" err="1">
                <a:solidFill>
                  <a:srgbClr val="000099"/>
                </a:solidFill>
              </a:rPr>
              <a:t>addu</a:t>
            </a:r>
            <a:endParaRPr lang="en-US" altLang="en-US" b="1" dirty="0">
              <a:solidFill>
                <a:srgbClr val="000099"/>
              </a:solidFill>
            </a:endParaRP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–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operator is translated into </a:t>
            </a:r>
            <a:r>
              <a:rPr lang="en-US" altLang="en-US" b="1" dirty="0" err="1">
                <a:solidFill>
                  <a:srgbClr val="000099"/>
                </a:solidFill>
              </a:rPr>
              <a:t>subu</a:t>
            </a:r>
            <a:endParaRPr lang="en-US" alt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Addition/Subtraction Example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Consider the translation of: </a:t>
            </a:r>
            <a:r>
              <a:rPr lang="en-US" altLang="en-US">
                <a:solidFill>
                  <a:srgbClr val="FF0000"/>
                </a:solidFill>
              </a:rPr>
              <a:t>f = (g+h) – (i+j)</a:t>
            </a:r>
            <a:endParaRPr lang="en-US" altLang="en-US"/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Compiler allocates registers to variables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Assume that </a:t>
            </a:r>
            <a:r>
              <a:rPr lang="en-US" altLang="en-US" i="1"/>
              <a:t>f</a:t>
            </a:r>
            <a:r>
              <a:rPr lang="en-US" altLang="en-US"/>
              <a:t>, </a:t>
            </a:r>
            <a:r>
              <a:rPr lang="en-US" altLang="en-US" i="1"/>
              <a:t>g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/>
              <a:t>, </a:t>
            </a:r>
            <a:r>
              <a:rPr lang="en-US" altLang="en-US" i="1"/>
              <a:t>i</a:t>
            </a:r>
            <a:r>
              <a:rPr lang="en-US" altLang="en-US"/>
              <a:t>, and </a:t>
            </a:r>
            <a:r>
              <a:rPr lang="en-US" altLang="en-US" i="1"/>
              <a:t>j</a:t>
            </a:r>
            <a:r>
              <a:rPr lang="en-US" altLang="en-US"/>
              <a:t> are allocated registers </a:t>
            </a:r>
            <a:r>
              <a:rPr lang="en-US" altLang="en-US">
                <a:solidFill>
                  <a:srgbClr val="FF0000"/>
                </a:solidFill>
              </a:rPr>
              <a:t>$s0</a:t>
            </a:r>
            <a:r>
              <a:rPr lang="en-US" altLang="en-US"/>
              <a:t> thru </a:t>
            </a:r>
            <a:r>
              <a:rPr lang="en-US" altLang="en-US">
                <a:solidFill>
                  <a:srgbClr val="FF0000"/>
                </a:solidFill>
              </a:rPr>
              <a:t>$s4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Called the </a:t>
            </a:r>
            <a:r>
              <a:rPr lang="en-US" altLang="en-US" b="1">
                <a:solidFill>
                  <a:srgbClr val="FF0000"/>
                </a:solidFill>
              </a:rPr>
              <a:t>saved</a:t>
            </a:r>
            <a:r>
              <a:rPr lang="en-US" altLang="en-US"/>
              <a:t> registers: </a:t>
            </a:r>
            <a:r>
              <a:rPr lang="en-US" altLang="en-US">
                <a:solidFill>
                  <a:srgbClr val="FF0000"/>
                </a:solidFill>
              </a:rPr>
              <a:t>$s0 = $16</a:t>
            </a:r>
            <a:r>
              <a:rPr lang="en-US" altLang="en-US"/>
              <a:t>,</a:t>
            </a:r>
            <a:r>
              <a:rPr lang="en-US" altLang="en-US">
                <a:solidFill>
                  <a:srgbClr val="FF0000"/>
                </a:solidFill>
              </a:rPr>
              <a:t> $s1 = $17</a:t>
            </a:r>
            <a:r>
              <a:rPr lang="en-US" altLang="en-US"/>
              <a:t>, …, </a:t>
            </a:r>
            <a:r>
              <a:rPr lang="en-US" altLang="en-US">
                <a:solidFill>
                  <a:srgbClr val="FF0000"/>
                </a:solidFill>
              </a:rPr>
              <a:t>$s7 = $23</a:t>
            </a:r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Translation of: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f = (g+h) – (i+j)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	$t0, $s1, $s2	# $t0 = g + h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addu	$t1, $s3, $s4	# $t1 = i + j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subu	$s0, $t0, $t1	# f = (g+h)–(i+j)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Temporary results are stored in </a:t>
            </a:r>
            <a:r>
              <a:rPr lang="en-US" altLang="en-US">
                <a:solidFill>
                  <a:srgbClr val="FF0000"/>
                </a:solidFill>
              </a:rPr>
              <a:t>$t0 = $8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$t1 = $9</a:t>
            </a:r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Translate: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 $t0,$s1,$s2</a:t>
            </a:r>
            <a:r>
              <a:rPr lang="en-US" altLang="en-US"/>
              <a:t> to binary code</a:t>
            </a:r>
          </a:p>
          <a:p>
            <a:pPr marL="349250" indent="-349250">
              <a:spcBef>
                <a:spcPct val="90000"/>
              </a:spcBef>
              <a:tabLst>
                <a:tab pos="1143000" algn="l"/>
                <a:tab pos="3657600" algn="l"/>
              </a:tabLst>
            </a:pPr>
            <a:r>
              <a:rPr lang="en-US" altLang="en-US"/>
              <a:t>Solution:</a:t>
            </a:r>
          </a:p>
        </p:txBody>
      </p:sp>
      <p:grpSp>
        <p:nvGrpSpPr>
          <p:cNvPr id="405515" name="Group 11"/>
          <p:cNvGrpSpPr>
            <a:grpSpLocks/>
          </p:cNvGrpSpPr>
          <p:nvPr/>
        </p:nvGrpSpPr>
        <p:grpSpPr bwMode="auto">
          <a:xfrm>
            <a:off x="2728913" y="5561013"/>
            <a:ext cx="979487" cy="635000"/>
            <a:chOff x="666" y="3466"/>
            <a:chExt cx="617" cy="400"/>
          </a:xfrm>
        </p:grpSpPr>
        <p:sp>
          <p:nvSpPr>
            <p:cNvPr id="405508" name="Text Box 4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000000</a:t>
              </a:r>
            </a:p>
          </p:txBody>
        </p:sp>
        <p:sp>
          <p:nvSpPr>
            <p:cNvPr id="405514" name="Text Box 1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op</a:t>
              </a:r>
            </a:p>
          </p:txBody>
        </p:sp>
      </p:grpSp>
      <p:grpSp>
        <p:nvGrpSpPr>
          <p:cNvPr id="405516" name="Group 12"/>
          <p:cNvGrpSpPr>
            <a:grpSpLocks/>
          </p:cNvGrpSpPr>
          <p:nvPr/>
        </p:nvGrpSpPr>
        <p:grpSpPr bwMode="auto">
          <a:xfrm>
            <a:off x="3708400" y="5561013"/>
            <a:ext cx="806450" cy="635000"/>
            <a:chOff x="666" y="3466"/>
            <a:chExt cx="617" cy="400"/>
          </a:xfrm>
        </p:grpSpPr>
        <p:sp>
          <p:nvSpPr>
            <p:cNvPr id="405517" name="Text Box 13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10001</a:t>
              </a:r>
            </a:p>
          </p:txBody>
        </p:sp>
        <p:sp>
          <p:nvSpPr>
            <p:cNvPr id="405518" name="Text Box 14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rs = $s1</a:t>
              </a:r>
            </a:p>
          </p:txBody>
        </p:sp>
      </p:grpSp>
      <p:grpSp>
        <p:nvGrpSpPr>
          <p:cNvPr id="405519" name="Group 15"/>
          <p:cNvGrpSpPr>
            <a:grpSpLocks/>
          </p:cNvGrpSpPr>
          <p:nvPr/>
        </p:nvGrpSpPr>
        <p:grpSpPr bwMode="auto">
          <a:xfrm>
            <a:off x="4514850" y="5561013"/>
            <a:ext cx="806450" cy="635000"/>
            <a:chOff x="666" y="3466"/>
            <a:chExt cx="617" cy="400"/>
          </a:xfrm>
        </p:grpSpPr>
        <p:sp>
          <p:nvSpPr>
            <p:cNvPr id="405520" name="Text Box 16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10010</a:t>
              </a:r>
            </a:p>
          </p:txBody>
        </p:sp>
        <p:sp>
          <p:nvSpPr>
            <p:cNvPr id="405521" name="Text Box 17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rt = $s2</a:t>
              </a:r>
            </a:p>
          </p:txBody>
        </p:sp>
      </p:grpSp>
      <p:grpSp>
        <p:nvGrpSpPr>
          <p:cNvPr id="405522" name="Group 18"/>
          <p:cNvGrpSpPr>
            <a:grpSpLocks/>
          </p:cNvGrpSpPr>
          <p:nvPr/>
        </p:nvGrpSpPr>
        <p:grpSpPr bwMode="auto">
          <a:xfrm>
            <a:off x="5321300" y="5561013"/>
            <a:ext cx="806450" cy="635000"/>
            <a:chOff x="666" y="3466"/>
            <a:chExt cx="617" cy="400"/>
          </a:xfrm>
        </p:grpSpPr>
        <p:sp>
          <p:nvSpPr>
            <p:cNvPr id="405523" name="Text Box 19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01000</a:t>
              </a:r>
            </a:p>
          </p:txBody>
        </p:sp>
        <p:sp>
          <p:nvSpPr>
            <p:cNvPr id="405524" name="Text Box 2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rd = $t0</a:t>
              </a:r>
            </a:p>
          </p:txBody>
        </p:sp>
      </p:grpSp>
      <p:grpSp>
        <p:nvGrpSpPr>
          <p:cNvPr id="405525" name="Group 21"/>
          <p:cNvGrpSpPr>
            <a:grpSpLocks/>
          </p:cNvGrpSpPr>
          <p:nvPr/>
        </p:nvGrpSpPr>
        <p:grpSpPr bwMode="auto">
          <a:xfrm>
            <a:off x="6127750" y="5561013"/>
            <a:ext cx="806450" cy="635000"/>
            <a:chOff x="666" y="3466"/>
            <a:chExt cx="617" cy="400"/>
          </a:xfrm>
        </p:grpSpPr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00000</a:t>
              </a:r>
            </a:p>
          </p:txBody>
        </p:sp>
        <p:sp>
          <p:nvSpPr>
            <p:cNvPr id="405527" name="Text Box 23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sa</a:t>
              </a:r>
            </a:p>
          </p:txBody>
        </p:sp>
      </p:grpSp>
      <p:grpSp>
        <p:nvGrpSpPr>
          <p:cNvPr id="405531" name="Group 27"/>
          <p:cNvGrpSpPr>
            <a:grpSpLocks/>
          </p:cNvGrpSpPr>
          <p:nvPr/>
        </p:nvGrpSpPr>
        <p:grpSpPr bwMode="auto">
          <a:xfrm>
            <a:off x="6934200" y="5561013"/>
            <a:ext cx="979488" cy="635000"/>
            <a:chOff x="666" y="3466"/>
            <a:chExt cx="617" cy="400"/>
          </a:xfrm>
        </p:grpSpPr>
        <p:sp>
          <p:nvSpPr>
            <p:cNvPr id="405532" name="Text Box 28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100001</a:t>
              </a:r>
            </a:p>
          </p:txBody>
        </p:sp>
        <p:sp>
          <p:nvSpPr>
            <p:cNvPr id="405533" name="Text Box 29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func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Logical Bitwise Operations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Logical bitwise operations: </a:t>
            </a:r>
            <a:r>
              <a:rPr lang="en-US" altLang="en-US" dirty="0">
                <a:solidFill>
                  <a:srgbClr val="FF0000"/>
                </a:solidFill>
              </a:rPr>
              <a:t>and, or, </a:t>
            </a:r>
            <a:r>
              <a:rPr lang="en-US" altLang="en-US" dirty="0" err="1">
                <a:solidFill>
                  <a:srgbClr val="FF0000"/>
                </a:solidFill>
              </a:rPr>
              <a:t>xor</a:t>
            </a:r>
            <a:r>
              <a:rPr lang="en-US" altLang="en-US" dirty="0">
                <a:solidFill>
                  <a:srgbClr val="FF0000"/>
                </a:solidFill>
              </a:rPr>
              <a:t>, nor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AND</a:t>
            </a:r>
            <a:r>
              <a:rPr lang="en-US" altLang="en-US" dirty="0"/>
              <a:t> instruction is used to clear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and 0 = 0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OR</a:t>
            </a:r>
            <a:r>
              <a:rPr lang="en-US" altLang="en-US" dirty="0"/>
              <a:t> instruction is used to set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or 1 = 1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XOR</a:t>
            </a:r>
            <a:r>
              <a:rPr lang="en-US" altLang="en-US" dirty="0"/>
              <a:t> instruction is used to toggle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xor</a:t>
            </a:r>
            <a:r>
              <a:rPr lang="en-US" altLang="en-US" dirty="0">
                <a:solidFill>
                  <a:srgbClr val="FF0000"/>
                </a:solidFill>
              </a:rPr>
              <a:t> 1 = not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NOR</a:t>
            </a:r>
            <a:r>
              <a:rPr lang="en-US" altLang="en-US" dirty="0"/>
              <a:t> instruction can be used as a NOT, how?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$s1,$s2,$s2 </a:t>
            </a:r>
            <a:r>
              <a:rPr lang="en-US" altLang="en-US" dirty="0"/>
              <a:t>is equivalent to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$s1,$s2</a:t>
            </a:r>
            <a:r>
              <a:rPr lang="en-US" altLang="en-US" dirty="0"/>
              <a:t> </a:t>
            </a:r>
          </a:p>
        </p:txBody>
      </p:sp>
      <p:grpSp>
        <p:nvGrpSpPr>
          <p:cNvPr id="448554" name="Group 42"/>
          <p:cNvGrpSpPr>
            <a:grpSpLocks/>
          </p:cNvGrpSpPr>
          <p:nvPr/>
        </p:nvGrpSpPr>
        <p:grpSpPr bwMode="auto">
          <a:xfrm>
            <a:off x="885825" y="1757363"/>
            <a:ext cx="1670050" cy="1728787"/>
            <a:chOff x="558" y="999"/>
            <a:chExt cx="1052" cy="1089"/>
          </a:xfrm>
        </p:grpSpPr>
        <p:sp>
          <p:nvSpPr>
            <p:cNvPr id="448531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5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6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and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7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55" name="Group 43"/>
          <p:cNvGrpSpPr>
            <a:grpSpLocks/>
          </p:cNvGrpSpPr>
          <p:nvPr/>
        </p:nvGrpSpPr>
        <p:grpSpPr bwMode="auto">
          <a:xfrm>
            <a:off x="2901950" y="1757363"/>
            <a:ext cx="1670050" cy="1728787"/>
            <a:chOff x="558" y="999"/>
            <a:chExt cx="1052" cy="1089"/>
          </a:xfrm>
        </p:grpSpPr>
        <p:sp>
          <p:nvSpPr>
            <p:cNvPr id="448556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7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8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9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0" name="Group 48"/>
          <p:cNvGrpSpPr>
            <a:grpSpLocks/>
          </p:cNvGrpSpPr>
          <p:nvPr/>
        </p:nvGrpSpPr>
        <p:grpSpPr bwMode="auto">
          <a:xfrm>
            <a:off x="4918075" y="1757363"/>
            <a:ext cx="1670050" cy="1728787"/>
            <a:chOff x="558" y="999"/>
            <a:chExt cx="1052" cy="1089"/>
          </a:xfrm>
        </p:grpSpPr>
        <p:sp>
          <p:nvSpPr>
            <p:cNvPr id="448561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2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3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xor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</p:txBody>
        </p:sp>
        <p:sp>
          <p:nvSpPr>
            <p:cNvPr id="448564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5" name="Group 53"/>
          <p:cNvGrpSpPr>
            <a:grpSpLocks/>
          </p:cNvGrpSpPr>
          <p:nvPr/>
        </p:nvGrpSpPr>
        <p:grpSpPr bwMode="auto">
          <a:xfrm>
            <a:off x="6934200" y="1757363"/>
            <a:ext cx="1670050" cy="1728787"/>
            <a:chOff x="558" y="999"/>
            <a:chExt cx="1052" cy="1089"/>
          </a:xfrm>
        </p:grpSpPr>
        <p:sp>
          <p:nvSpPr>
            <p:cNvPr id="448566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7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8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nor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</p:txBody>
        </p:sp>
        <p:sp>
          <p:nvSpPr>
            <p:cNvPr id="448569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Logical Bitwise Instructions</a:t>
            </a:r>
          </a:p>
        </p:txBody>
      </p:sp>
      <p:graphicFrame>
        <p:nvGraphicFramePr>
          <p:cNvPr id="451670" name="Group 8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80388" cy="1442448"/>
        </p:xfrm>
        <a:graphic>
          <a:graphicData uri="http://schemas.openxmlformats.org/drawingml/2006/table">
            <a:tbl>
              <a:tblPr/>
              <a:tblGrid>
                <a:gridCol w="1784350"/>
                <a:gridCol w="1671638"/>
                <a:gridCol w="749300"/>
                <a:gridCol w="806450"/>
                <a:gridCol w="806450"/>
                <a:gridCol w="863600"/>
                <a:gridCol w="690562"/>
                <a:gridCol w="80803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&amp;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0x24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|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0x25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^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0x26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~($s2|$s3)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0x27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41" name="Rectangle 57"/>
          <p:cNvSpPr>
            <a:spLocks noChangeArrowheads="1"/>
          </p:cNvSpPr>
          <p:nvPr/>
        </p:nvSpPr>
        <p:spPr bwMode="auto">
          <a:xfrm>
            <a:off x="423863" y="2736850"/>
            <a:ext cx="82946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>
                <a:solidFill>
                  <a:srgbClr val="FF0000"/>
                </a:solidFill>
              </a:rPr>
              <a:t>Examples:</a:t>
            </a:r>
            <a:endParaRPr lang="en-US" altLang="en-US"/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/>
              <a:t>	Assume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0xabcd1234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$s2 =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0xffff0000</a:t>
            </a:r>
          </a:p>
        </p:txBody>
      </p:sp>
      <p:sp>
        <p:nvSpPr>
          <p:cNvPr id="451643" name="Rectangle 59"/>
          <p:cNvSpPr>
            <a:spLocks noChangeArrowheads="1"/>
          </p:cNvSpPr>
          <p:nvPr/>
        </p:nvSpPr>
        <p:spPr bwMode="auto">
          <a:xfrm>
            <a:off x="882650" y="3960813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$s0,$s1,$s2</a:t>
            </a:r>
          </a:p>
        </p:txBody>
      </p:sp>
      <p:sp>
        <p:nvSpPr>
          <p:cNvPr id="451644" name="Rectangle 60"/>
          <p:cNvSpPr>
            <a:spLocks noChangeArrowheads="1"/>
          </p:cNvSpPr>
          <p:nvPr/>
        </p:nvSpPr>
        <p:spPr bwMode="auto">
          <a:xfrm>
            <a:off x="4462463" y="396081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0xabcd0000</a:t>
            </a:r>
          </a:p>
        </p:txBody>
      </p:sp>
      <p:sp>
        <p:nvSpPr>
          <p:cNvPr id="451646" name="Rectangle 62"/>
          <p:cNvSpPr>
            <a:spLocks noChangeArrowheads="1"/>
          </p:cNvSpPr>
          <p:nvPr/>
        </p:nvSpPr>
        <p:spPr bwMode="auto">
          <a:xfrm>
            <a:off x="876300" y="447833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 $s0,$s1,$s2</a:t>
            </a:r>
          </a:p>
        </p:txBody>
      </p:sp>
      <p:sp>
        <p:nvSpPr>
          <p:cNvPr id="451647" name="Rectangle 63"/>
          <p:cNvSpPr>
            <a:spLocks noChangeArrowheads="1"/>
          </p:cNvSpPr>
          <p:nvPr/>
        </p:nvSpPr>
        <p:spPr bwMode="auto">
          <a:xfrm>
            <a:off x="4457700" y="447833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0xffff1234</a:t>
            </a:r>
          </a:p>
        </p:txBody>
      </p:sp>
      <p:sp>
        <p:nvSpPr>
          <p:cNvPr id="451649" name="Rectangle 65"/>
          <p:cNvSpPr>
            <a:spLocks noChangeArrowheads="1"/>
          </p:cNvSpPr>
          <p:nvPr/>
        </p:nvSpPr>
        <p:spPr bwMode="auto">
          <a:xfrm>
            <a:off x="876300" y="50053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 $s0,$s1,$s2</a:t>
            </a:r>
          </a:p>
        </p:txBody>
      </p:sp>
      <p:sp>
        <p:nvSpPr>
          <p:cNvPr id="451650" name="Rectangle 66"/>
          <p:cNvSpPr>
            <a:spLocks noChangeArrowheads="1"/>
          </p:cNvSpPr>
          <p:nvPr/>
        </p:nvSpPr>
        <p:spPr bwMode="auto">
          <a:xfrm>
            <a:off x="4457700" y="50053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0x54321234</a:t>
            </a:r>
          </a:p>
        </p:txBody>
      </p:sp>
      <p:sp>
        <p:nvSpPr>
          <p:cNvPr id="451655" name="Rectangle 71"/>
          <p:cNvSpPr>
            <a:spLocks noChangeArrowheads="1"/>
          </p:cNvSpPr>
          <p:nvPr/>
        </p:nvSpPr>
        <p:spPr bwMode="auto">
          <a:xfrm>
            <a:off x="876300" y="55641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$s0,$s1,$s2</a:t>
            </a:r>
          </a:p>
        </p:txBody>
      </p:sp>
      <p:sp>
        <p:nvSpPr>
          <p:cNvPr id="451656" name="Rectangle 72"/>
          <p:cNvSpPr>
            <a:spLocks noChangeArrowheads="1"/>
          </p:cNvSpPr>
          <p:nvPr/>
        </p:nvSpPr>
        <p:spPr bwMode="auto">
          <a:xfrm>
            <a:off x="4457700" y="55641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0x0000edcb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43" grpId="0"/>
      <p:bldP spid="451644" grpId="0"/>
      <p:bldP spid="451646" grpId="0"/>
      <p:bldP spid="451647" grpId="0"/>
      <p:bldP spid="451649" grpId="0"/>
      <p:bldP spid="451650" grpId="0"/>
      <p:bldP spid="451655" grpId="0"/>
      <p:bldP spid="4516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Shift Operations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2746375"/>
          </a:xfrm>
        </p:spPr>
        <p:txBody>
          <a:bodyPr/>
          <a:lstStyle/>
          <a:p>
            <a:r>
              <a:rPr lang="en-US" altLang="en-US"/>
              <a:t>Shifting is to move all the bits in a register left or right</a:t>
            </a:r>
          </a:p>
          <a:p>
            <a:r>
              <a:rPr lang="en-US" altLang="en-US"/>
              <a:t>Shifts by a </a:t>
            </a:r>
            <a:r>
              <a:rPr lang="en-US" altLang="en-US">
                <a:solidFill>
                  <a:srgbClr val="FF0000"/>
                </a:solidFill>
              </a:rPr>
              <a:t>constant</a:t>
            </a:r>
            <a:r>
              <a:rPr lang="en-US" altLang="en-US"/>
              <a:t> amount: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sll, srl, sra</a:t>
            </a:r>
          </a:p>
          <a:p>
            <a:pPr lvl="1"/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sll/srl</a:t>
            </a:r>
            <a:r>
              <a:rPr lang="en-US" altLang="en-US"/>
              <a:t> mean </a:t>
            </a:r>
            <a:r>
              <a:rPr lang="en-US" altLang="en-US">
                <a:solidFill>
                  <a:srgbClr val="FF0000"/>
                </a:solidFill>
              </a:rPr>
              <a:t>shift left/right logical</a:t>
            </a:r>
            <a:r>
              <a:rPr lang="en-US" altLang="en-US"/>
              <a:t> by a constant amount</a:t>
            </a:r>
          </a:p>
          <a:p>
            <a:pPr lvl="1"/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</a:rPr>
              <a:t>5-bit shift amount</a:t>
            </a:r>
            <a:r>
              <a:rPr lang="en-US" altLang="en-US"/>
              <a:t> field is used by these instructions</a:t>
            </a:r>
          </a:p>
          <a:p>
            <a:pPr lvl="1"/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altLang="en-US"/>
              <a:t> means </a:t>
            </a:r>
            <a:r>
              <a:rPr lang="en-US" altLang="en-US">
                <a:solidFill>
                  <a:srgbClr val="FF0000"/>
                </a:solidFill>
              </a:rPr>
              <a:t>shift right arithmetic</a:t>
            </a:r>
            <a:r>
              <a:rPr lang="en-US" altLang="en-US"/>
              <a:t> by a constant amount</a:t>
            </a:r>
          </a:p>
          <a:p>
            <a:pPr lvl="1"/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</a:rPr>
              <a:t>sign-bit </a:t>
            </a:r>
            <a:r>
              <a:rPr lang="en-US" altLang="en-US"/>
              <a:t>(rather than 0) is shifted from the left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539750" y="3948113"/>
            <a:ext cx="7546975" cy="692150"/>
            <a:chOff x="340" y="2487"/>
            <a:chExt cx="4754" cy="436"/>
          </a:xfrm>
        </p:grpSpPr>
        <p:sp>
          <p:nvSpPr>
            <p:cNvPr id="409688" name="Text Box 88"/>
            <p:cNvSpPr txBox="1">
              <a:spLocks noChangeArrowheads="1"/>
            </p:cNvSpPr>
            <p:nvPr/>
          </p:nvSpPr>
          <p:spPr bwMode="auto">
            <a:xfrm>
              <a:off x="4477" y="2705"/>
              <a:ext cx="6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shift-in 0</a:t>
              </a:r>
            </a:p>
          </p:txBody>
        </p:sp>
        <p:sp>
          <p:nvSpPr>
            <p:cNvPr id="409613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47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50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52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670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2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4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6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7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shift-out MSB</a:t>
              </a:r>
            </a:p>
          </p:txBody>
        </p:sp>
        <p:sp>
          <p:nvSpPr>
            <p:cNvPr id="409731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sll</a:t>
              </a:r>
            </a:p>
          </p:txBody>
        </p:sp>
        <p:sp>
          <p:nvSpPr>
            <p:cNvPr id="409732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32-bit register</a:t>
              </a:r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885825" y="4811713"/>
            <a:ext cx="7718425" cy="576262"/>
            <a:chOff x="558" y="3031"/>
            <a:chExt cx="4862" cy="363"/>
          </a:xfrm>
        </p:grpSpPr>
        <p:sp>
          <p:nvSpPr>
            <p:cNvPr id="409689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0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3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5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6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697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8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9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00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2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3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4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5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6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shift-in 0</a:t>
              </a:r>
            </a:p>
          </p:txBody>
        </p:sp>
        <p:sp>
          <p:nvSpPr>
            <p:cNvPr id="409709" name="Text Box 109"/>
            <p:cNvSpPr txBox="1">
              <a:spLocks noChangeArrowheads="1"/>
            </p:cNvSpPr>
            <p:nvPr/>
          </p:nvSpPr>
          <p:spPr bwMode="auto">
            <a:xfrm>
              <a:off x="4477" y="3176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shift-out LSB</a:t>
              </a:r>
            </a:p>
          </p:txBody>
        </p:sp>
        <p:sp>
          <p:nvSpPr>
            <p:cNvPr id="409733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srl</a:t>
              </a: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423863" y="5561013"/>
            <a:ext cx="8180387" cy="690562"/>
            <a:chOff x="267" y="3503"/>
            <a:chExt cx="5153" cy="435"/>
          </a:xfrm>
        </p:grpSpPr>
        <p:sp>
          <p:nvSpPr>
            <p:cNvPr id="409710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2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4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5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6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7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718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9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0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1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2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3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4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5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6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7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8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9" name="Text Box 129"/>
            <p:cNvSpPr txBox="1">
              <a:spLocks noChangeArrowheads="1"/>
            </p:cNvSpPr>
            <p:nvPr/>
          </p:nvSpPr>
          <p:spPr bwMode="auto">
            <a:xfrm>
              <a:off x="267" y="3648"/>
              <a:ext cx="98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shift-in sign-bit</a:t>
              </a:r>
            </a:p>
          </p:txBody>
        </p:sp>
        <p:sp>
          <p:nvSpPr>
            <p:cNvPr id="409730" name="Text Box 130"/>
            <p:cNvSpPr txBox="1">
              <a:spLocks noChangeArrowheads="1"/>
            </p:cNvSpPr>
            <p:nvPr/>
          </p:nvSpPr>
          <p:spPr bwMode="auto">
            <a:xfrm>
              <a:off x="4477" y="3648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shift-out LSB</a:t>
              </a:r>
            </a:p>
          </p:txBody>
        </p:sp>
        <p:sp>
          <p:nvSpPr>
            <p:cNvPr id="409734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sra</a:t>
              </a:r>
            </a:p>
          </p:txBody>
        </p:sp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6097588" y="533082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6097588" y="4522788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0xcd123400</a:t>
            </a: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Shift Instructions</a:t>
            </a:r>
          </a:p>
        </p:txBody>
      </p:sp>
      <p:graphicFrame>
        <p:nvGraphicFramePr>
          <p:cNvPr id="454807" name="Group 151"/>
          <p:cNvGraphicFramePr>
            <a:graphicFrameLocks noGrp="1"/>
          </p:cNvGraphicFramePr>
          <p:nvPr/>
        </p:nvGraphicFramePr>
        <p:xfrm>
          <a:off x="482600" y="1123950"/>
          <a:ext cx="8180388" cy="2002128"/>
        </p:xfrm>
        <a:graphic>
          <a:graphicData uri="http://schemas.openxmlformats.org/drawingml/2006/table">
            <a:tbl>
              <a:tblPr/>
              <a:tblGrid>
                <a:gridCol w="1784350"/>
                <a:gridCol w="1728788"/>
                <a:gridCol w="749300"/>
                <a:gridCol w="806450"/>
                <a:gridCol w="749300"/>
                <a:gridCol w="806450"/>
                <a:gridCol w="806450"/>
                <a:gridCol w="7493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sll	$s1,$s2,10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&lt;&lt; 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srl	$s1,$s2,10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$s2&gt;&gt;&gt;10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	$s1, $s2,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&gt;&gt; 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sllv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&lt;&lt;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4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srlv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$s2&gt;&gt;&gt;$s3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6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&gt;&gt;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7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2600" y="3163888"/>
            <a:ext cx="8170863" cy="1417637"/>
          </a:xfrm>
          <a:noFill/>
          <a:ln/>
        </p:spPr>
        <p:txBody>
          <a:bodyPr lIns="0"/>
          <a:lstStyle/>
          <a:p>
            <a:pPr>
              <a:spcBef>
                <a:spcPct val="30000"/>
              </a:spcBef>
            </a:pPr>
            <a:r>
              <a:rPr lang="en-US" altLang="en-US" dirty="0"/>
              <a:t>Shifts by a </a:t>
            </a:r>
            <a:r>
              <a:rPr lang="en-US" altLang="en-US" dirty="0">
                <a:solidFill>
                  <a:srgbClr val="FF0000"/>
                </a:solidFill>
              </a:rPr>
              <a:t>variable</a:t>
            </a:r>
            <a:r>
              <a:rPr lang="en-US" altLang="en-US" dirty="0"/>
              <a:t> amount: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srav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30000"/>
              </a:spcBef>
            </a:pPr>
            <a:r>
              <a:rPr lang="en-US" altLang="en-US" dirty="0"/>
              <a:t>Same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altLang="en-US" dirty="0"/>
              <a:t>, but a register is used for shift amount</a:t>
            </a:r>
          </a:p>
          <a:p>
            <a:pPr>
              <a:spcBef>
                <a:spcPct val="30000"/>
              </a:spcBef>
            </a:pPr>
            <a:r>
              <a:rPr lang="en-US" altLang="en-US" dirty="0"/>
              <a:t>Examples: assume that $s2 = 0xabcd1234, $s3 = 16</a:t>
            </a:r>
            <a:endParaRPr lang="en-US" alt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47713" y="4522788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  $s1,$s2,8</a:t>
            </a: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741363" y="492601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  $s1,$s2,4</a:t>
            </a: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6097588" y="4927600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741363" y="533082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srlv $s1,$s2,$s3</a:t>
            </a: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82600" y="5618163"/>
            <a:ext cx="8178800" cy="576262"/>
            <a:chOff x="304" y="3539"/>
            <a:chExt cx="5152" cy="363"/>
          </a:xfrm>
        </p:grpSpPr>
        <p:sp>
          <p:nvSpPr>
            <p:cNvPr id="454764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rt=$s2=10010</a:t>
              </a:r>
            </a:p>
          </p:txBody>
        </p:sp>
        <p:sp>
          <p:nvSpPr>
            <p:cNvPr id="45475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op=000000</a:t>
              </a:r>
            </a:p>
          </p:txBody>
        </p:sp>
        <p:sp>
          <p:nvSpPr>
            <p:cNvPr id="454761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rs=$s3=10011</a:t>
              </a:r>
            </a:p>
          </p:txBody>
        </p:sp>
        <p:sp>
          <p:nvSpPr>
            <p:cNvPr id="454767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rd=$s1=10001</a:t>
              </a:r>
            </a:p>
          </p:txBody>
        </p:sp>
        <p:sp>
          <p:nvSpPr>
            <p:cNvPr id="454770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sa=00000</a:t>
              </a:r>
            </a:p>
          </p:txBody>
        </p:sp>
        <p:sp>
          <p:nvSpPr>
            <p:cNvPr id="454773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f=000110</a:t>
              </a:r>
            </a:p>
          </p:txBody>
        </p:sp>
        <p:sp>
          <p:nvSpPr>
            <p:cNvPr id="454775" name="AutoShape 119"/>
            <p:cNvSpPr>
              <a:spLocks noChangeArrowheads="1"/>
            </p:cNvSpPr>
            <p:nvPr/>
          </p:nvSpPr>
          <p:spPr bwMode="auto">
            <a:xfrm>
              <a:off x="304" y="3539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4777" name="Rectangle 121"/>
          <p:cNvSpPr>
            <a:spLocks noChangeArrowheads="1"/>
          </p:cNvSpPr>
          <p:nvPr/>
        </p:nvSpPr>
        <p:spPr bwMode="auto">
          <a:xfrm>
            <a:off x="3519488" y="4522788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$s2&lt;&lt;8</a:t>
            </a:r>
          </a:p>
        </p:txBody>
      </p:sp>
      <p:sp>
        <p:nvSpPr>
          <p:cNvPr id="454778" name="Rectangle 122"/>
          <p:cNvSpPr>
            <a:spLocks noChangeArrowheads="1"/>
          </p:cNvSpPr>
          <p:nvPr/>
        </p:nvSpPr>
        <p:spPr bwMode="auto">
          <a:xfrm>
            <a:off x="3513138" y="4926013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$s2&gt;&gt;4</a:t>
            </a:r>
          </a:p>
        </p:txBody>
      </p:sp>
      <p:sp>
        <p:nvSpPr>
          <p:cNvPr id="454779" name="Rectangle 123"/>
          <p:cNvSpPr>
            <a:spLocks noChangeArrowheads="1"/>
          </p:cNvSpPr>
          <p:nvPr/>
        </p:nvSpPr>
        <p:spPr bwMode="auto">
          <a:xfrm>
            <a:off x="3513138" y="5330825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$s2&gt;&gt;&gt;$s3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49" grpId="0"/>
      <p:bldP spid="454752" grpId="0"/>
      <p:bldP spid="454753" grpId="0"/>
      <p:bldP spid="454755" grpId="0"/>
      <p:bldP spid="454777" grpId="0"/>
      <p:bldP spid="454778" grpId="0"/>
      <p:bldP spid="4547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Multiplication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1496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dirty="0"/>
              <a:t>Shift-left (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dirty="0"/>
              <a:t>) instruction can perform multiplication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When the multiplier is a power of 2 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You can factor any binary number into powers of 2 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Example: multiply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$s1</a:t>
            </a:r>
            <a:r>
              <a:rPr lang="en-US" altLang="en-US" dirty="0"/>
              <a:t> by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  <a:r>
              <a:rPr lang="en-US" altLang="en-US" dirty="0"/>
              <a:t> </a:t>
            </a:r>
          </a:p>
          <a:p>
            <a:pPr lvl="2">
              <a:spcBef>
                <a:spcPct val="60000"/>
              </a:spcBef>
            </a:pPr>
            <a:r>
              <a:rPr lang="en-US" altLang="en-US" dirty="0"/>
              <a:t>Factor 36 into (4 + 32) and use distributive property of multiplication</a:t>
            </a:r>
          </a:p>
          <a:p>
            <a:pPr lvl="1">
              <a:spcBef>
                <a:spcPct val="6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$s2 = $s1*36 = $s1*(4 + 32) = $s1*4 + $s1*32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057275" y="4408488"/>
            <a:ext cx="6970713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sll  $t0, $s1, 2	; $t0 = $s1 * 4</a:t>
            </a:r>
            <a:endParaRPr lang="en-US" altLang="en-US" sz="2000" b="1" baseline="30000">
              <a:latin typeface="Courier New" panose="02070309020205020404" pitchFamily="49" charset="0"/>
            </a:endParaRPr>
          </a:p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sll  $t1, $s1, 5	; $t1 = $s1 * 32</a:t>
            </a:r>
            <a:endParaRPr lang="en-US" altLang="en-US" sz="2000" b="1" baseline="30000">
              <a:latin typeface="Courier New" panose="02070309020205020404" pitchFamily="49" charset="0"/>
            </a:endParaRPr>
          </a:p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addu $s2, $t0, $t1	; $s2 = $s1 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596900" y="2335213"/>
            <a:ext cx="7950200" cy="213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$t0, $s1, 1	; $t0 = $s1 * 2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$t1, $s1, 3	; $t1 = $s1 * 8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addu	$s2, $t0, $t1	; $s2 = $s1 * 10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$t0, $s1, 4	; $t0 = $s1 * 16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addu	$s2, $s2, $t0	; $s2 = $s1 * 26</a:t>
            </a:r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Multiply $s1 by 26</a:t>
            </a:r>
            <a:r>
              <a:rPr lang="en-US" altLang="en-US" sz="2400" dirty="0"/>
              <a:t>, using shift and add instructions </a:t>
            </a:r>
          </a:p>
          <a:p>
            <a:pPr>
              <a:spcBef>
                <a:spcPct val="40000"/>
              </a:spcBef>
            </a:pPr>
            <a:r>
              <a:rPr lang="en-US" altLang="en-US" sz="2400" dirty="0"/>
              <a:t>Hint: 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482600" y="4522788"/>
            <a:ext cx="817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6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Multiply $s1 by 31</a:t>
            </a:r>
            <a:r>
              <a:rPr lang="en-US" altLang="en-US" sz="2400" dirty="0"/>
              <a:t>, Hint: 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596900" y="5211763"/>
            <a:ext cx="79502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$s2, $s1, 5	; $s2 = $s1 * 32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subu	$s2, $s2, $s1	; $s2 = $s1 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uiExpand="1" build="allAtOnce" animBg="1" autoUpdateAnimBg="0"/>
      <p:bldP spid="509957" grpId="0"/>
      <p:bldP spid="509958" grpId="0" uiExpand="1" build="allAtOnce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I-Type Format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04200" cy="5219700"/>
          </a:xfrm>
        </p:spPr>
        <p:txBody>
          <a:bodyPr/>
          <a:lstStyle/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Constants are used quite frequently in programs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R-type shift instructions </a:t>
            </a:r>
            <a:r>
              <a:rPr lang="en-US" altLang="en-US" dirty="0"/>
              <a:t>have a </a:t>
            </a:r>
            <a:r>
              <a:rPr lang="en-US" altLang="en-US" dirty="0">
                <a:solidFill>
                  <a:srgbClr val="FF0000"/>
                </a:solidFill>
              </a:rPr>
              <a:t>5-bit shift amount constant</a:t>
            </a:r>
            <a:r>
              <a:rPr lang="en-US" altLang="en-US" dirty="0"/>
              <a:t> 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What about other instructions that need a constant?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I-Type</a:t>
            </a:r>
            <a:r>
              <a:rPr lang="en-US" altLang="en-US" dirty="0"/>
              <a:t>: Instructions with Immediate Operands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endParaRPr lang="en-US" altLang="en-US" dirty="0"/>
          </a:p>
          <a:p>
            <a:pPr marL="349250" indent="-349250"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16-bit immediate constant </a:t>
            </a:r>
            <a:r>
              <a:rPr lang="en-US" altLang="en-US" dirty="0"/>
              <a:t>is stored inside the instruction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Rs</a:t>
            </a:r>
            <a:r>
              <a:rPr lang="en-US" altLang="en-US" dirty="0"/>
              <a:t> is the source register number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Rt</a:t>
            </a:r>
            <a:r>
              <a:rPr lang="en-US" altLang="en-US" dirty="0"/>
              <a:t> is now the </a:t>
            </a:r>
            <a:r>
              <a:rPr lang="en-US" altLang="en-US" dirty="0">
                <a:solidFill>
                  <a:srgbClr val="FF0000"/>
                </a:solidFill>
              </a:rPr>
              <a:t>destination</a:t>
            </a:r>
            <a:r>
              <a:rPr lang="en-US" altLang="en-US" dirty="0"/>
              <a:t> register number (for R-type it was Rd)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Examples of I-Type ALU Instructions: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Add immediate: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 $s2, 5	  # $s1 = $s2 + 5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OR immediate: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5	  # $s1 = $s2 | 5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402436" name="Group 4"/>
          <p:cNvGrpSpPr>
            <a:grpSpLocks/>
          </p:cNvGrpSpPr>
          <p:nvPr/>
        </p:nvGrpSpPr>
        <p:grpSpPr bwMode="auto">
          <a:xfrm>
            <a:off x="1152525" y="3025775"/>
            <a:ext cx="6753225" cy="457200"/>
            <a:chOff x="1104" y="3283"/>
            <a:chExt cx="4608" cy="288"/>
          </a:xfrm>
        </p:grpSpPr>
        <p:sp>
          <p:nvSpPr>
            <p:cNvPr id="402437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2438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2439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2440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I-Type ALU Instructions</a:t>
            </a:r>
          </a:p>
        </p:txBody>
      </p:sp>
      <p:graphicFrame>
        <p:nvGraphicFramePr>
          <p:cNvPr id="413928" name="Group 232"/>
          <p:cNvGraphicFramePr>
            <a:graphicFrameLocks noGrp="1"/>
          </p:cNvGraphicFramePr>
          <p:nvPr>
            <p:ph idx="1"/>
          </p:nvPr>
        </p:nvGraphicFramePr>
        <p:xfrm>
          <a:off x="482600" y="1189038"/>
          <a:ext cx="8178800" cy="1895856"/>
        </p:xfrm>
        <a:graphic>
          <a:graphicData uri="http://schemas.openxmlformats.org/drawingml/2006/table">
            <a:tbl>
              <a:tblPr/>
              <a:tblGrid>
                <a:gridCol w="1957388"/>
                <a:gridCol w="1671637"/>
                <a:gridCol w="920750"/>
                <a:gridCol w="865188"/>
                <a:gridCol w="920750"/>
                <a:gridCol w="1843087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	$s1, $s2,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0x8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addiu	$s1, $s2,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0x9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andi	$s1, $s2,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&amp;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0xc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	$s1, $s2,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|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0xd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xori	$s1, $s2,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^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0xe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	$s1, 10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10 &lt;&lt; 16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0xf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836" name="Rectangle 140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413929" name="Rectangle 233"/>
          <p:cNvSpPr>
            <a:spLocks noChangeArrowheads="1"/>
          </p:cNvSpPr>
          <p:nvPr/>
        </p:nvSpPr>
        <p:spPr bwMode="auto">
          <a:xfrm>
            <a:off x="423863" y="3198813"/>
            <a:ext cx="8237537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overflow causes an </a:t>
            </a:r>
            <a:r>
              <a:rPr lang="en-US" altLang="en-US" dirty="0">
                <a:solidFill>
                  <a:srgbClr val="FF0000"/>
                </a:solidFill>
              </a:rPr>
              <a:t>arithmetic exception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In case of overflow, result is not written to destination register</a:t>
            </a:r>
          </a:p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addiu</a:t>
            </a:r>
            <a:r>
              <a:rPr lang="en-US" altLang="en-US" dirty="0">
                <a:solidFill>
                  <a:srgbClr val="000099"/>
                </a:solidFill>
              </a:rPr>
              <a:t>: </a:t>
            </a:r>
            <a:r>
              <a:rPr lang="en-US" altLang="en-US" dirty="0"/>
              <a:t>same operation as </a:t>
            </a: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but </a:t>
            </a:r>
            <a:r>
              <a:rPr lang="en-US" altLang="en-US" dirty="0">
                <a:solidFill>
                  <a:srgbClr val="FF0000"/>
                </a:solidFill>
              </a:rPr>
              <a:t>overflow is ignored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Immediate constant for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addiu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signed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No need for </a:t>
            </a:r>
            <a:r>
              <a:rPr lang="en-US" altLang="en-US" b="1" dirty="0" err="1">
                <a:solidFill>
                  <a:srgbClr val="000099"/>
                </a:solidFill>
              </a:rPr>
              <a:t>subi</a:t>
            </a:r>
            <a:r>
              <a:rPr lang="en-US" altLang="en-US" dirty="0"/>
              <a:t> or </a:t>
            </a:r>
            <a:r>
              <a:rPr lang="en-US" altLang="en-US" b="1" dirty="0" err="1">
                <a:solidFill>
                  <a:srgbClr val="000099"/>
                </a:solidFill>
              </a:rPr>
              <a:t>subiu</a:t>
            </a:r>
            <a:r>
              <a:rPr lang="en-US" altLang="en-US" dirty="0"/>
              <a:t> instructions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Immediate constant for </a:t>
            </a:r>
            <a:r>
              <a:rPr lang="en-US" altLang="en-US" dirty="0" err="1">
                <a:solidFill>
                  <a:srgbClr val="000099"/>
                </a:solidFill>
              </a:rPr>
              <a:t>andi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ori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xori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unsigned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225425" y="312738"/>
            <a:ext cx="15906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95888"/>
          </a:xfrm>
          <a:noFill/>
          <a:ln/>
        </p:spPr>
        <p:txBody>
          <a:bodyPr lIns="90488" tIns="44450" rIns="90488" bIns="44450"/>
          <a:lstStyle/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>
                <a:solidFill>
                  <a:srgbClr val="FF0000"/>
                </a:solidFill>
              </a:rPr>
              <a:t>Examples: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assume </a:t>
            </a:r>
            <a:r>
              <a:rPr lang="en-US" altLang="en-US">
                <a:solidFill>
                  <a:srgbClr val="FF0000"/>
                </a:solidFill>
              </a:rPr>
              <a:t>A, B, C </a:t>
            </a:r>
            <a:r>
              <a:rPr lang="en-US" altLang="en-US"/>
              <a:t>are allocated </a:t>
            </a:r>
            <a:r>
              <a:rPr lang="en-US" altLang="en-US">
                <a:solidFill>
                  <a:srgbClr val="FF0000"/>
                </a:solidFill>
              </a:rPr>
              <a:t>$s0, $s1, $s2</a:t>
            </a:r>
            <a:endParaRPr lang="en-US" altLang="en-US" b="1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/>
              <a:t>No need for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subi</a:t>
            </a:r>
            <a:r>
              <a:rPr lang="en-US" altLang="en-US"/>
              <a:t>, because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/>
              <a:t> has </a:t>
            </a:r>
            <a:r>
              <a:rPr lang="en-US" altLang="en-US">
                <a:solidFill>
                  <a:srgbClr val="FF0000"/>
                </a:solidFill>
              </a:rPr>
              <a:t>signed immediate</a:t>
            </a:r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/>
              <a:t>Register 0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$zero</a:t>
            </a:r>
            <a:r>
              <a:rPr lang="en-US" altLang="en-US"/>
              <a:t>) has always the value 0</a:t>
            </a:r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 I-Type ALU Instructions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885825" y="164306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B+5;</a:t>
            </a:r>
            <a:r>
              <a:rPr lang="en-US" altLang="en-US" sz="2400"/>
              <a:t>	translated as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885825" y="2103438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B–1;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5175250" y="1646238"/>
            <a:ext cx="311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 $s0,$s1,5</a:t>
            </a:r>
          </a:p>
        </p:txBody>
      </p:sp>
      <p:sp>
        <p:nvSpPr>
          <p:cNvPr id="406541" name="Rectangle 13"/>
          <p:cNvSpPr>
            <a:spLocks noChangeArrowheads="1"/>
          </p:cNvSpPr>
          <p:nvPr/>
        </p:nvSpPr>
        <p:spPr bwMode="auto">
          <a:xfrm>
            <a:off x="5181600" y="2106613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 $s2,$s1,-1</a:t>
            </a:r>
          </a:p>
        </p:txBody>
      </p:sp>
      <p:sp>
        <p:nvSpPr>
          <p:cNvPr id="406542" name="Rectangle 14"/>
          <p:cNvSpPr>
            <a:spLocks noChangeArrowheads="1"/>
          </p:cNvSpPr>
          <p:nvPr/>
        </p:nvSpPr>
        <p:spPr bwMode="auto">
          <a:xfrm>
            <a:off x="885825" y="319881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B&amp;0xf;</a:t>
            </a:r>
            <a:r>
              <a:rPr lang="en-US" altLang="en-US" sz="2400"/>
              <a:t>	translated as</a:t>
            </a:r>
          </a:p>
        </p:txBody>
      </p:sp>
      <p:sp>
        <p:nvSpPr>
          <p:cNvPr id="406543" name="Rectangle 15"/>
          <p:cNvSpPr>
            <a:spLocks noChangeArrowheads="1"/>
          </p:cNvSpPr>
          <p:nvPr/>
        </p:nvSpPr>
        <p:spPr bwMode="auto">
          <a:xfrm>
            <a:off x="885825" y="3659188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B|0xf;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5175250" y="3201988"/>
            <a:ext cx="328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andi  $s0,$s1,0xf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5181600" y="3662363"/>
            <a:ext cx="328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$s2,$s1,0xf</a:t>
            </a:r>
          </a:p>
        </p:txBody>
      </p:sp>
      <p:sp>
        <p:nvSpPr>
          <p:cNvPr id="406546" name="Rectangle 18"/>
          <p:cNvSpPr>
            <a:spLocks noChangeArrowheads="1"/>
          </p:cNvSpPr>
          <p:nvPr/>
        </p:nvSpPr>
        <p:spPr bwMode="auto">
          <a:xfrm>
            <a:off x="885825" y="411956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5;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/>
              <a:t>translated as</a:t>
            </a:r>
          </a:p>
        </p:txBody>
      </p:sp>
      <p:sp>
        <p:nvSpPr>
          <p:cNvPr id="406547" name="Rectangle 19"/>
          <p:cNvSpPr>
            <a:spLocks noChangeArrowheads="1"/>
          </p:cNvSpPr>
          <p:nvPr/>
        </p:nvSpPr>
        <p:spPr bwMode="auto">
          <a:xfrm>
            <a:off x="885825" y="4581525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5175250" y="4122738"/>
            <a:ext cx="339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$s2,$zero,5</a:t>
            </a: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5181600" y="4584700"/>
            <a:ext cx="292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$s0,$s1,0</a:t>
            </a:r>
          </a:p>
        </p:txBody>
      </p:sp>
      <p:grpSp>
        <p:nvGrpSpPr>
          <p:cNvPr id="406558" name="Group 30"/>
          <p:cNvGrpSpPr>
            <a:grpSpLocks/>
          </p:cNvGrpSpPr>
          <p:nvPr/>
        </p:nvGrpSpPr>
        <p:grpSpPr bwMode="auto">
          <a:xfrm>
            <a:off x="655638" y="2449513"/>
            <a:ext cx="7948612" cy="576262"/>
            <a:chOff x="304" y="1470"/>
            <a:chExt cx="5007" cy="363"/>
          </a:xfrm>
        </p:grpSpPr>
        <p:sp>
          <p:nvSpPr>
            <p:cNvPr id="406551" name="Text Box 23"/>
            <p:cNvSpPr txBox="1">
              <a:spLocks noChangeArrowheads="1"/>
            </p:cNvSpPr>
            <p:nvPr/>
          </p:nvSpPr>
          <p:spPr bwMode="auto">
            <a:xfrm>
              <a:off x="2226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rt=$s2=10010</a:t>
              </a:r>
            </a:p>
          </p:txBody>
        </p:sp>
        <p:sp>
          <p:nvSpPr>
            <p:cNvPr id="406552" name="Text Box 24"/>
            <p:cNvSpPr txBox="1">
              <a:spLocks noChangeArrowheads="1"/>
            </p:cNvSpPr>
            <p:nvPr/>
          </p:nvSpPr>
          <p:spPr bwMode="auto">
            <a:xfrm>
              <a:off x="521" y="1615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op=001001</a:t>
              </a:r>
            </a:p>
          </p:txBody>
        </p:sp>
        <p:sp>
          <p:nvSpPr>
            <p:cNvPr id="406553" name="Text Box 25"/>
            <p:cNvSpPr txBox="1">
              <a:spLocks noChangeArrowheads="1"/>
            </p:cNvSpPr>
            <p:nvPr/>
          </p:nvSpPr>
          <p:spPr bwMode="auto">
            <a:xfrm>
              <a:off x="1283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rs=$s1=10001</a:t>
              </a:r>
            </a:p>
          </p:txBody>
        </p:sp>
        <p:sp>
          <p:nvSpPr>
            <p:cNvPr id="406554" name="Text Box 26"/>
            <p:cNvSpPr txBox="1">
              <a:spLocks noChangeArrowheads="1"/>
            </p:cNvSpPr>
            <p:nvPr/>
          </p:nvSpPr>
          <p:spPr bwMode="auto">
            <a:xfrm>
              <a:off x="3171" y="1615"/>
              <a:ext cx="214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imm = -1 = 1111111111111111</a:t>
              </a:r>
            </a:p>
          </p:txBody>
        </p:sp>
        <p:sp>
          <p:nvSpPr>
            <p:cNvPr id="406557" name="AutoShape 29"/>
            <p:cNvSpPr>
              <a:spLocks noChangeArrowheads="1"/>
            </p:cNvSpPr>
            <p:nvPr/>
          </p:nvSpPr>
          <p:spPr bwMode="auto">
            <a:xfrm>
              <a:off x="304" y="1470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4" grpId="0"/>
      <p:bldP spid="406536" grpId="0"/>
      <p:bldP spid="406540" grpId="0"/>
      <p:bldP spid="406541" grpId="0"/>
      <p:bldP spid="406542" grpId="0"/>
      <p:bldP spid="406543" grpId="0"/>
      <p:bldP spid="406544" grpId="0"/>
      <p:bldP spid="406545" grpId="0"/>
      <p:bldP spid="406546" grpId="0"/>
      <p:bldP spid="406547" grpId="0"/>
      <p:bldP spid="406548" grpId="0"/>
      <p:bldP spid="4065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  <a:ln/>
        </p:spPr>
        <p:txBody>
          <a:bodyPr lIns="90488" tIns="44450" rIns="90488" bIns="44450"/>
          <a:lstStyle/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I-Type instructions can have only 16-bit constants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endParaRPr lang="en-US" altLang="en-US" dirty="0"/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What if we want to load a 32-bit constant into a register?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Can’t have a 32-bit constant in I-Type instructions </a:t>
            </a:r>
            <a:r>
              <a:rPr lang="en-US" altLang="en-US" dirty="0">
                <a:sym typeface="Wingdings" panose="05000000000000000000" pitchFamily="2" charset="2"/>
              </a:rPr>
              <a:t>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We have already fixed the sizes of all instructions to 32 bits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Solution: use two instructions instead of one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Suppose we want: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$s1=0xAC5165D9</a:t>
            </a:r>
            <a:r>
              <a:rPr lang="en-US" altLang="en-US" dirty="0"/>
              <a:t> (32-bit constant)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err="1">
                <a:solidFill>
                  <a:srgbClr val="FF0000"/>
                </a:solidFill>
              </a:rPr>
              <a:t>lui</a:t>
            </a:r>
            <a:r>
              <a:rPr lang="en-US" altLang="en-US" b="1" dirty="0">
                <a:solidFill>
                  <a:srgbClr val="FF0000"/>
                </a:solidFill>
              </a:rPr>
              <a:t>: load upper immediate</a:t>
            </a:r>
            <a:endParaRPr lang="en-US" altLang="en-US" b="1" baseline="30000" dirty="0">
              <a:solidFill>
                <a:srgbClr val="000099"/>
              </a:solidFill>
            </a:endParaRP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32-bit Constants</a:t>
            </a:r>
          </a:p>
        </p:txBody>
      </p:sp>
      <p:grpSp>
        <p:nvGrpSpPr>
          <p:cNvPr id="411653" name="Group 5"/>
          <p:cNvGrpSpPr>
            <a:grpSpLocks/>
          </p:cNvGrpSpPr>
          <p:nvPr/>
        </p:nvGrpSpPr>
        <p:grpSpPr bwMode="auto">
          <a:xfrm>
            <a:off x="1152525" y="1646238"/>
            <a:ext cx="6753225" cy="457200"/>
            <a:chOff x="1104" y="3283"/>
            <a:chExt cx="4608" cy="288"/>
          </a:xfrm>
        </p:grpSpPr>
        <p:sp>
          <p:nvSpPr>
            <p:cNvPr id="411654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11655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11656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11657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1230313" y="5281613"/>
            <a:ext cx="2765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lui $s1,0xAC51</a:t>
            </a: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1230313" y="5791200"/>
            <a:ext cx="276542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$s1,$s1,0x65D9</a:t>
            </a:r>
          </a:p>
        </p:txBody>
      </p:sp>
      <p:grpSp>
        <p:nvGrpSpPr>
          <p:cNvPr id="411673" name="Group 25"/>
          <p:cNvGrpSpPr>
            <a:grpSpLocks/>
          </p:cNvGrpSpPr>
          <p:nvPr/>
        </p:nvGrpSpPr>
        <p:grpSpPr bwMode="auto">
          <a:xfrm>
            <a:off x="4978400" y="5791200"/>
            <a:ext cx="3741738" cy="336550"/>
            <a:chOff x="3136" y="3648"/>
            <a:chExt cx="2357" cy="212"/>
          </a:xfrm>
        </p:grpSpPr>
        <p:sp>
          <p:nvSpPr>
            <p:cNvPr id="411659" name="Text Box 11"/>
            <p:cNvSpPr txBox="1">
              <a:spLocks noChangeArrowheads="1"/>
            </p:cNvSpPr>
            <p:nvPr/>
          </p:nvSpPr>
          <p:spPr bwMode="auto">
            <a:xfrm>
              <a:off x="4043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411660" name="Text Box 12"/>
            <p:cNvSpPr txBox="1">
              <a:spLocks noChangeArrowheads="1"/>
            </p:cNvSpPr>
            <p:nvPr/>
          </p:nvSpPr>
          <p:spPr bwMode="auto">
            <a:xfrm>
              <a:off x="4769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0x65D9</a:t>
              </a:r>
            </a:p>
          </p:txBody>
        </p:sp>
        <p:sp>
          <p:nvSpPr>
            <p:cNvPr id="411662" name="Text Box 14"/>
            <p:cNvSpPr txBox="1">
              <a:spLocks noChangeArrowheads="1"/>
            </p:cNvSpPr>
            <p:nvPr/>
          </p:nvSpPr>
          <p:spPr bwMode="auto">
            <a:xfrm>
              <a:off x="3136" y="3648"/>
              <a:ext cx="8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$s1=$17</a:t>
              </a:r>
            </a:p>
          </p:txBody>
        </p:sp>
      </p:grp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4975225" y="4811713"/>
            <a:ext cx="3744913" cy="806450"/>
            <a:chOff x="3134" y="3031"/>
            <a:chExt cx="2359" cy="508"/>
          </a:xfrm>
        </p:grpSpPr>
        <p:sp>
          <p:nvSpPr>
            <p:cNvPr id="411664" name="Text Box 16"/>
            <p:cNvSpPr txBox="1">
              <a:spLocks noChangeArrowheads="1"/>
            </p:cNvSpPr>
            <p:nvPr/>
          </p:nvSpPr>
          <p:spPr bwMode="auto">
            <a:xfrm>
              <a:off x="4043" y="3327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411665" name="Text Box 17"/>
            <p:cNvSpPr txBox="1">
              <a:spLocks noChangeArrowheads="1"/>
            </p:cNvSpPr>
            <p:nvPr/>
          </p:nvSpPr>
          <p:spPr bwMode="auto">
            <a:xfrm>
              <a:off x="4769" y="3327"/>
              <a:ext cx="723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0x0000</a:t>
              </a:r>
            </a:p>
          </p:txBody>
        </p:sp>
        <p:sp>
          <p:nvSpPr>
            <p:cNvPr id="411666" name="Text Box 18"/>
            <p:cNvSpPr txBox="1">
              <a:spLocks noChangeArrowheads="1"/>
            </p:cNvSpPr>
            <p:nvPr/>
          </p:nvSpPr>
          <p:spPr bwMode="auto">
            <a:xfrm>
              <a:off x="3134" y="3327"/>
              <a:ext cx="85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$s1=$17</a:t>
              </a:r>
            </a:p>
          </p:txBody>
        </p:sp>
        <p:sp>
          <p:nvSpPr>
            <p:cNvPr id="411668" name="Text Box 20"/>
            <p:cNvSpPr txBox="1">
              <a:spLocks noChangeArrowheads="1"/>
            </p:cNvSpPr>
            <p:nvPr/>
          </p:nvSpPr>
          <p:spPr bwMode="auto">
            <a:xfrm>
              <a:off x="4768" y="3032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clear lower</a:t>
              </a:r>
            </a:p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16 bits</a:t>
              </a:r>
            </a:p>
          </p:txBody>
        </p:sp>
        <p:sp>
          <p:nvSpPr>
            <p:cNvPr id="411669" name="Text Box 21"/>
            <p:cNvSpPr txBox="1">
              <a:spLocks noChangeArrowheads="1"/>
            </p:cNvSpPr>
            <p:nvPr/>
          </p:nvSpPr>
          <p:spPr bwMode="auto">
            <a:xfrm>
              <a:off x="4042" y="3031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load upper</a:t>
              </a:r>
            </a:p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16 bits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J-Type Format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319587"/>
          </a:xfrm>
        </p:spPr>
        <p:txBody>
          <a:bodyPr/>
          <a:lstStyle/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/>
              <a:t>J-type format is used for </a:t>
            </a:r>
            <a:r>
              <a:rPr lang="en-US" altLang="en-US" dirty="0">
                <a:solidFill>
                  <a:srgbClr val="FF0000"/>
                </a:solidFill>
              </a:rPr>
              <a:t>unconditional jump </a:t>
            </a:r>
            <a:r>
              <a:rPr lang="en-US" altLang="en-US" dirty="0"/>
              <a:t>instruction: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j   label	# jump to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. . .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label:</a:t>
            </a:r>
          </a:p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26-bit</a:t>
            </a:r>
            <a:r>
              <a:rPr lang="en-US" altLang="en-US" dirty="0"/>
              <a:t> immediate value is stored in the instruction</a:t>
            </a:r>
          </a:p>
          <a:p>
            <a:pPr marL="739775" lvl="1" indent="-276225">
              <a:tabLst>
                <a:tab pos="2514600" algn="l"/>
                <a:tab pos="2971800" algn="l"/>
              </a:tabLst>
            </a:pPr>
            <a:r>
              <a:rPr lang="en-US" altLang="en-US" dirty="0"/>
              <a:t>Immediate constant specifies address of target instruction</a:t>
            </a:r>
          </a:p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/>
              <a:t>Program Counter (PC) is modified as follows: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en-US" dirty="0"/>
              <a:t>Next PC =</a:t>
            </a:r>
          </a:p>
          <a:p>
            <a:pPr marL="739775" lvl="1" indent="-276225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en-US" dirty="0"/>
              <a:t>Upper 4 most significant bits of PC are unchanged</a:t>
            </a:r>
          </a:p>
        </p:txBody>
      </p:sp>
      <p:grpSp>
        <p:nvGrpSpPr>
          <p:cNvPr id="462852" name="Group 4"/>
          <p:cNvGrpSpPr>
            <a:grpSpLocks/>
          </p:cNvGrpSpPr>
          <p:nvPr/>
        </p:nvGrpSpPr>
        <p:grpSpPr bwMode="auto">
          <a:xfrm>
            <a:off x="942975" y="1355725"/>
            <a:ext cx="6751638" cy="457200"/>
            <a:chOff x="1104" y="3629"/>
            <a:chExt cx="4608" cy="288"/>
          </a:xfrm>
        </p:grpSpPr>
        <p:sp>
          <p:nvSpPr>
            <p:cNvPr id="462853" name="Rectangle 5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62854" name="Rectangle 6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  <p:grpSp>
        <p:nvGrpSpPr>
          <p:cNvPr id="462867" name="Group 19"/>
          <p:cNvGrpSpPr>
            <a:grpSpLocks/>
          </p:cNvGrpSpPr>
          <p:nvPr/>
        </p:nvGrpSpPr>
        <p:grpSpPr bwMode="auto">
          <a:xfrm>
            <a:off x="2614613" y="5272088"/>
            <a:ext cx="6162675" cy="517525"/>
            <a:chOff x="1647" y="3321"/>
            <a:chExt cx="3882" cy="326"/>
          </a:xfrm>
        </p:grpSpPr>
        <p:grpSp>
          <p:nvGrpSpPr>
            <p:cNvPr id="462866" name="Group 18"/>
            <p:cNvGrpSpPr>
              <a:grpSpLocks/>
            </p:cNvGrpSpPr>
            <p:nvPr/>
          </p:nvGrpSpPr>
          <p:grpSpPr bwMode="auto">
            <a:xfrm>
              <a:off x="1647" y="3390"/>
              <a:ext cx="2924" cy="220"/>
              <a:chOff x="1647" y="3390"/>
              <a:chExt cx="2924" cy="220"/>
            </a:xfrm>
          </p:grpSpPr>
          <p:sp>
            <p:nvSpPr>
              <p:cNvPr id="462856" name="Text Box 8"/>
              <p:cNvSpPr txBox="1">
                <a:spLocks noChangeArrowheads="1"/>
              </p:cNvSpPr>
              <p:nvPr/>
            </p:nvSpPr>
            <p:spPr bwMode="auto">
              <a:xfrm>
                <a:off x="1966" y="3390"/>
                <a:ext cx="2446" cy="220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immediate</a:t>
                </a:r>
                <a:r>
                  <a:rPr lang="en-US" altLang="en-US" sz="1600" baseline="30000"/>
                  <a:t>26</a:t>
                </a:r>
                <a:r>
                  <a:rPr lang="en-US" altLang="en-US" sz="1600"/>
                  <a:t> </a:t>
                </a:r>
              </a:p>
            </p:txBody>
          </p:sp>
          <p:sp>
            <p:nvSpPr>
              <p:cNvPr id="462857" name="Text Box 9"/>
              <p:cNvSpPr txBox="1">
                <a:spLocks noChangeArrowheads="1"/>
              </p:cNvSpPr>
              <p:nvPr/>
            </p:nvSpPr>
            <p:spPr bwMode="auto">
              <a:xfrm>
                <a:off x="1647" y="3390"/>
                <a:ext cx="319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PC</a:t>
                </a:r>
                <a:r>
                  <a:rPr lang="en-US" altLang="en-US" sz="1600" baseline="30000"/>
                  <a:t>4</a:t>
                </a:r>
              </a:p>
            </p:txBody>
          </p:sp>
          <p:sp>
            <p:nvSpPr>
              <p:cNvPr id="462858" name="Text Box 10"/>
              <p:cNvSpPr txBox="1">
                <a:spLocks noChangeArrowheads="1"/>
              </p:cNvSpPr>
              <p:nvPr/>
            </p:nvSpPr>
            <p:spPr bwMode="auto">
              <a:xfrm>
                <a:off x="4410" y="3390"/>
                <a:ext cx="161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00</a:t>
                </a:r>
              </a:p>
            </p:txBody>
          </p:sp>
        </p:grpSp>
        <p:sp>
          <p:nvSpPr>
            <p:cNvPr id="462865" name="Text Box 17"/>
            <p:cNvSpPr txBox="1">
              <a:spLocks noChangeArrowheads="1"/>
            </p:cNvSpPr>
            <p:nvPr/>
          </p:nvSpPr>
          <p:spPr bwMode="auto">
            <a:xfrm>
              <a:off x="4586" y="3321"/>
              <a:ext cx="94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least-significant 2 bits are 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37538" cy="5119688"/>
          </a:xfrm>
          <a:noFill/>
          <a:ln/>
        </p:spPr>
        <p:txBody>
          <a:bodyPr lIns="90488" tIns="44450" rIns="90488" bIns="44450"/>
          <a:lstStyle/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MIPS </a:t>
            </a:r>
            <a:r>
              <a:rPr lang="en-US" altLang="en-US">
                <a:solidFill>
                  <a:srgbClr val="FF0000"/>
                </a:solidFill>
              </a:rPr>
              <a:t>compare and branch</a:t>
            </a:r>
            <a:r>
              <a:rPr lang="en-US" altLang="en-US"/>
              <a:t> instructions: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beq Rs,Rt,label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== Rt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bne Rs,Rt,label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!= Rt</a:t>
            </a:r>
            <a:r>
              <a:rPr lang="en-US" altLang="en-US"/>
              <a:t>)</a:t>
            </a:r>
          </a:p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MIPS </a:t>
            </a:r>
            <a:r>
              <a:rPr lang="en-US" altLang="en-US">
                <a:solidFill>
                  <a:srgbClr val="FF0000"/>
                </a:solidFill>
              </a:rPr>
              <a:t>compare to zero &amp; branch</a:t>
            </a:r>
            <a:r>
              <a:rPr lang="en-US" altLang="en-US"/>
              <a:t> instructions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/>
              <a:t>	</a:t>
            </a:r>
            <a:r>
              <a:rPr lang="en-US" altLang="en-US" sz="2000"/>
              <a:t>Compare to zero is used frequently and implemented efficiently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bltz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&lt;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	bgtz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&gt;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blez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&lt;=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bgez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&gt;= 0</a:t>
            </a:r>
            <a:r>
              <a:rPr lang="en-US" altLang="en-US"/>
              <a:t>)</a:t>
            </a:r>
          </a:p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No need for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bnez</a:t>
            </a:r>
            <a:r>
              <a:rPr lang="en-US" altLang="en-US"/>
              <a:t> instructions. Why?</a:t>
            </a: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Branch Instructions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on Less Than Instructions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MIPS also provides </a:t>
            </a:r>
            <a:r>
              <a:rPr lang="en-US" altLang="en-US" dirty="0">
                <a:solidFill>
                  <a:srgbClr val="FF0000"/>
                </a:solidFill>
              </a:rPr>
              <a:t>set on less than</a:t>
            </a:r>
            <a:r>
              <a:rPr lang="en-US" altLang="en-US" dirty="0"/>
              <a:t> instructions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rd,rs,rt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</a:t>
            </a:r>
            <a:r>
              <a:rPr lang="en-US" altLang="en-US" dirty="0" err="1"/>
              <a:t>rt</a:t>
            </a:r>
            <a:r>
              <a:rPr lang="en-US" altLang="en-US" dirty="0"/>
              <a:t>) </a:t>
            </a:r>
            <a:r>
              <a:rPr lang="en-US" altLang="en-US" dirty="0" err="1"/>
              <a:t>rd</a:t>
            </a:r>
            <a:r>
              <a:rPr lang="en-US" altLang="en-US" dirty="0"/>
              <a:t> = 1 else </a:t>
            </a:r>
            <a:r>
              <a:rPr lang="en-US" altLang="en-US" dirty="0" err="1"/>
              <a:t>rd</a:t>
            </a:r>
            <a:r>
              <a:rPr lang="en-US" altLang="en-US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rd,rs,rt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</a:rPr>
              <a:t>unsigned &lt;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rt,rs,im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</a:rPr>
              <a:t>16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im</a:t>
            </a:r>
            <a:r>
              <a:rPr lang="en-US" altLang="en-US" baseline="30000" dirty="0"/>
              <a:t>16</a:t>
            </a:r>
            <a:r>
              <a:rPr lang="en-US" altLang="en-US" dirty="0"/>
              <a:t>) </a:t>
            </a:r>
            <a:r>
              <a:rPr lang="en-US" altLang="en-US" dirty="0" err="1"/>
              <a:t>rt</a:t>
            </a:r>
            <a:r>
              <a:rPr lang="en-US" altLang="en-US" dirty="0"/>
              <a:t> = 1 else </a:t>
            </a:r>
            <a:r>
              <a:rPr lang="en-US" altLang="en-US" dirty="0" err="1"/>
              <a:t>rt</a:t>
            </a:r>
            <a:r>
              <a:rPr lang="en-US" altLang="en-US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sltiu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rt,rs,im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</a:rPr>
              <a:t>16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</a:rPr>
              <a:t>unsigned &lt;</a:t>
            </a:r>
          </a:p>
          <a:p>
            <a:pPr>
              <a:spcBef>
                <a:spcPct val="6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Signed / Unsigned</a:t>
            </a:r>
            <a:r>
              <a:rPr lang="en-US" altLang="en-US" dirty="0"/>
              <a:t> Comparisons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Can produce </a:t>
            </a:r>
            <a:r>
              <a:rPr lang="en-US" altLang="en-US" dirty="0">
                <a:solidFill>
                  <a:srgbClr val="FF0000"/>
                </a:solidFill>
              </a:rPr>
              <a:t>different</a:t>
            </a:r>
            <a:r>
              <a:rPr lang="en-US" altLang="en-US" dirty="0"/>
              <a:t> results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Assume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$s0 = 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-1 = 0xffffffff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$t0,$s0,$s1</a:t>
            </a:r>
            <a:r>
              <a:rPr lang="en-US" altLang="en-US" dirty="0"/>
              <a:t>	results in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sltu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$t0,$s0,$s1</a:t>
            </a:r>
            <a:r>
              <a:rPr lang="en-US" altLang="en-US" dirty="0"/>
              <a:t>	results in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 = 1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Critical </a:t>
            </a:r>
            <a:r>
              <a:rPr lang="en-US" altLang="en-US" dirty="0" smtClean="0">
                <a:solidFill>
                  <a:srgbClr val="FF0000"/>
                </a:solidFill>
              </a:rPr>
              <a:t>interface </a:t>
            </a:r>
            <a:r>
              <a:rPr lang="en-US" altLang="en-US" dirty="0">
                <a:solidFill>
                  <a:srgbClr val="FF0000"/>
                </a:solidFill>
              </a:rPr>
              <a:t>between hardware and software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</a:t>
            </a:r>
            <a:r>
              <a:rPr lang="en-US" altLang="en-US" dirty="0">
                <a:solidFill>
                  <a:srgbClr val="FF0000"/>
                </a:solidFill>
              </a:rPr>
              <a:t>ISA</a:t>
            </a:r>
            <a:r>
              <a:rPr lang="en-US" altLang="en-US" dirty="0"/>
              <a:t> includes the following …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Instructions</a:t>
            </a:r>
            <a:r>
              <a:rPr lang="en-US" altLang="en-US" dirty="0"/>
              <a:t> and Instruction Formats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division by zero)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Programmable Storage</a:t>
            </a:r>
            <a:r>
              <a:rPr lang="en-US" altLang="en-US" dirty="0"/>
              <a:t>: Registers and Memory</a:t>
            </a: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First Introduced in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...)	1978 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III, IV, V)	1986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PowerPC	(601, 604, …)	1993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Set Architecture (ISA)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Branch Instructions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073650"/>
          </a:xfrm>
          <a:noFill/>
          <a:ln/>
        </p:spPr>
        <p:txBody>
          <a:bodyPr lIns="0" rIns="0"/>
          <a:lstStyle/>
          <a:p>
            <a:pPr marL="349250" indent="-349250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MIPS hardware does NOT provide instructions for </a:t>
            </a:r>
            <a:r>
              <a:rPr lang="en-US" altLang="en-US" dirty="0"/>
              <a:t>…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bltu</a:t>
            </a:r>
            <a:r>
              <a:rPr lang="en-US" altLang="en-US" dirty="0"/>
              <a:t>	</a:t>
            </a:r>
            <a:r>
              <a:rPr lang="en-US" altLang="en-US" sz="2000" dirty="0"/>
              <a:t>branch if less than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bleu</a:t>
            </a:r>
            <a:r>
              <a:rPr lang="en-US" altLang="en-US" dirty="0"/>
              <a:t>	</a:t>
            </a:r>
            <a:r>
              <a:rPr lang="en-US" altLang="en-US" sz="2000" dirty="0"/>
              <a:t>branch if less or equal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than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bgeu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or equal	(signed/unsigned)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Can be achieved with a </a:t>
            </a:r>
            <a:r>
              <a:rPr lang="en-US" altLang="en-US" dirty="0">
                <a:solidFill>
                  <a:srgbClr val="FF0000"/>
                </a:solidFill>
              </a:rPr>
              <a:t>sequence of 2 instructions</a:t>
            </a:r>
          </a:p>
          <a:p>
            <a:pPr marL="349250" indent="-349250">
              <a:spcBef>
                <a:spcPct val="5000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How to implement: 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$s0,$s1,label</a:t>
            </a:r>
          </a:p>
          <a:p>
            <a:pPr marL="349250" indent="-349250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Solution: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$at,$s0,$s1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zero,label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How to implement: 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$s2,$s3,label</a:t>
            </a:r>
          </a:p>
          <a:p>
            <a:pPr marL="349250" indent="-349250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Solution: 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$at,$s3,$s2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zero,label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96644" name="Group 4"/>
          <p:cNvGrpSpPr>
            <a:grpSpLocks/>
          </p:cNvGrpSpPr>
          <p:nvPr/>
        </p:nvGrpSpPr>
        <p:grpSpPr bwMode="auto">
          <a:xfrm>
            <a:off x="3548063" y="4095750"/>
            <a:ext cx="433387" cy="796925"/>
            <a:chOff x="2133" y="2580"/>
            <a:chExt cx="296" cy="502"/>
          </a:xfrm>
        </p:grpSpPr>
        <p:sp>
          <p:nvSpPr>
            <p:cNvPr id="496645" name="AutoShape 5"/>
            <p:cNvSpPr>
              <a:spLocks/>
            </p:cNvSpPr>
            <p:nvPr/>
          </p:nvSpPr>
          <p:spPr bwMode="auto">
            <a:xfrm>
              <a:off x="2343" y="2736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46" name="Freeform 6"/>
            <p:cNvSpPr>
              <a:spLocks/>
            </p:cNvSpPr>
            <p:nvPr/>
          </p:nvSpPr>
          <p:spPr bwMode="auto">
            <a:xfrm>
              <a:off x="2133" y="2580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6647" name="Group 7"/>
          <p:cNvGrpSpPr>
            <a:grpSpLocks/>
          </p:cNvGrpSpPr>
          <p:nvPr/>
        </p:nvGrpSpPr>
        <p:grpSpPr bwMode="auto">
          <a:xfrm>
            <a:off x="3559175" y="5337175"/>
            <a:ext cx="420688" cy="788988"/>
            <a:chOff x="2141" y="3362"/>
            <a:chExt cx="287" cy="497"/>
          </a:xfrm>
        </p:grpSpPr>
        <p:sp>
          <p:nvSpPr>
            <p:cNvPr id="496648" name="AutoShape 8"/>
            <p:cNvSpPr>
              <a:spLocks/>
            </p:cNvSpPr>
            <p:nvPr/>
          </p:nvSpPr>
          <p:spPr bwMode="auto">
            <a:xfrm>
              <a:off x="2342" y="3513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49" name="Freeform 9"/>
            <p:cNvSpPr>
              <a:spLocks/>
            </p:cNvSpPr>
            <p:nvPr/>
          </p:nvSpPr>
          <p:spPr bwMode="auto">
            <a:xfrm>
              <a:off x="2141" y="3362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Pseudo-Instructions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Introduced by assembler as if they were real instructions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To facilitate assembly language programming</a:t>
            </a:r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Assembler reserves </a:t>
            </a:r>
            <a:r>
              <a:rPr lang="en-US" altLang="en-US" dirty="0">
                <a:solidFill>
                  <a:srgbClr val="000099"/>
                </a:solidFill>
              </a:rPr>
              <a:t>$at = $1</a:t>
            </a:r>
            <a:r>
              <a:rPr lang="en-US" altLang="en-US" dirty="0"/>
              <a:t> for its own use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$at</a:t>
            </a:r>
            <a:r>
              <a:rPr lang="en-US" altLang="en-US" dirty="0"/>
              <a:t> is called the </a:t>
            </a:r>
            <a:r>
              <a:rPr lang="en-US" altLang="en-US" dirty="0">
                <a:solidFill>
                  <a:srgbClr val="FF0000"/>
                </a:solidFill>
              </a:rPr>
              <a:t>assembler temporary</a:t>
            </a:r>
            <a:r>
              <a:rPr lang="en-US" altLang="en-US" dirty="0"/>
              <a:t> register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340225" y="3235325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$s1, $zero, 0xabcd</a:t>
            </a:r>
            <a:endParaRPr lang="en-US" altLang="en-US" b="1" baseline="3000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1000125" y="3235325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$s1, 0xabcd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4340225" y="42275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   $s1, $s3, $s2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1000125" y="42275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$s3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4340225" y="28940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  $s1, $s2, $zero</a:t>
            </a:r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1000125" y="28940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</a:t>
            </a:r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4340225" y="4568825"/>
            <a:ext cx="3976688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   $at, $s1, $s2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   $at, $zero, label</a:t>
            </a:r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1000125" y="4568825"/>
            <a:ext cx="3340100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label</a:t>
            </a:r>
          </a:p>
        </p:txBody>
      </p:sp>
      <p:sp>
        <p:nvSpPr>
          <p:cNvPr id="430094" name="Rectangle 14"/>
          <p:cNvSpPr>
            <a:spLocks noChangeArrowheads="1"/>
          </p:cNvSpPr>
          <p:nvPr/>
        </p:nvSpPr>
        <p:spPr bwMode="auto">
          <a:xfrm>
            <a:off x="4340225" y="3576638"/>
            <a:ext cx="3976688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lui   $at, 0xabcd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$s1, $at, 0x1234</a:t>
            </a:r>
          </a:p>
        </p:txBody>
      </p:sp>
      <p:sp>
        <p:nvSpPr>
          <p:cNvPr id="430095" name="Rectangle 15"/>
          <p:cNvSpPr>
            <a:spLocks noChangeArrowheads="1"/>
          </p:cNvSpPr>
          <p:nvPr/>
        </p:nvSpPr>
        <p:spPr bwMode="auto">
          <a:xfrm>
            <a:off x="1000125" y="3576638"/>
            <a:ext cx="3340100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$s1, 0xabcd1234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96" name="Rectangle 16"/>
          <p:cNvSpPr>
            <a:spLocks noChangeArrowheads="1"/>
          </p:cNvSpPr>
          <p:nvPr/>
        </p:nvSpPr>
        <p:spPr bwMode="auto">
          <a:xfrm>
            <a:off x="4340225" y="2552700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  $s1, $zero, $s2</a:t>
            </a:r>
          </a:p>
        </p:txBody>
      </p:sp>
      <p:sp>
        <p:nvSpPr>
          <p:cNvPr id="430097" name="Rectangle 17"/>
          <p:cNvSpPr>
            <a:spLocks noChangeArrowheads="1"/>
          </p:cNvSpPr>
          <p:nvPr/>
        </p:nvSpPr>
        <p:spPr bwMode="auto">
          <a:xfrm>
            <a:off x="1000125" y="2552700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 $s2</a:t>
            </a:r>
          </a:p>
        </p:txBody>
      </p:sp>
      <p:sp>
        <p:nvSpPr>
          <p:cNvPr id="430100" name="Rectangle 20"/>
          <p:cNvSpPr>
            <a:spLocks noChangeArrowheads="1"/>
          </p:cNvSpPr>
          <p:nvPr/>
        </p:nvSpPr>
        <p:spPr bwMode="auto">
          <a:xfrm>
            <a:off x="4348163" y="2211388"/>
            <a:ext cx="3968750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</a:rPr>
              <a:t>Conversion to Real Instructions</a:t>
            </a:r>
          </a:p>
        </p:txBody>
      </p:sp>
      <p:sp>
        <p:nvSpPr>
          <p:cNvPr id="430101" name="Rectangle 21"/>
          <p:cNvSpPr>
            <a:spLocks noChangeArrowheads="1"/>
          </p:cNvSpPr>
          <p:nvPr/>
        </p:nvSpPr>
        <p:spPr bwMode="auto">
          <a:xfrm>
            <a:off x="1000125" y="2211388"/>
            <a:ext cx="3341688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</a:rPr>
              <a:t>Pseudo-Instructions</a:t>
            </a:r>
          </a:p>
        </p:txBody>
      </p:sp>
      <p:sp>
        <p:nvSpPr>
          <p:cNvPr id="430102" name="Line 22"/>
          <p:cNvSpPr>
            <a:spLocks noChangeShapeType="1"/>
          </p:cNvSpPr>
          <p:nvPr/>
        </p:nvSpPr>
        <p:spPr bwMode="auto">
          <a:xfrm>
            <a:off x="4341813" y="2211388"/>
            <a:ext cx="0" cy="3413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 animBg="1"/>
      <p:bldP spid="430085" grpId="0" animBg="1"/>
      <p:bldP spid="430088" grpId="0" animBg="1"/>
      <p:bldP spid="430089" grpId="0" animBg="1"/>
      <p:bldP spid="430090" grpId="0" animBg="1"/>
      <p:bldP spid="430091" grpId="0" animBg="1"/>
      <p:bldP spid="430092" grpId="0" animBg="1"/>
      <p:bldP spid="430093" grpId="0" animBg="1"/>
      <p:bldP spid="430094" grpId="0" animBg="1"/>
      <p:bldP spid="430095" grpId="0" animBg="1"/>
      <p:bldP spid="430096" grpId="0" animBg="1"/>
      <p:bldP spid="4300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Jump, Branch, and SLT Instructions</a:t>
            </a:r>
          </a:p>
        </p:txBody>
      </p:sp>
      <p:graphicFrame>
        <p:nvGraphicFramePr>
          <p:cNvPr id="473604" name="Group 51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78800" cy="2765428"/>
        </p:xfrm>
        <a:graphic>
          <a:graphicData uri="http://schemas.openxmlformats.org/drawingml/2006/table">
            <a:tbl>
              <a:tblPr/>
              <a:tblGrid>
                <a:gridCol w="1900238"/>
                <a:gridCol w="2016125"/>
                <a:gridCol w="922337"/>
                <a:gridCol w="633413"/>
                <a:gridCol w="633412"/>
                <a:gridCol w="2073275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 to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2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beq	rs, rt,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== rt)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bne	rs, rt,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!= rt)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blez	rs,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(rs&lt;=0)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bgtz	rs,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&gt; 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7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bltz	rs,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&lt; 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bgez	rs, 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(rs&gt;=0)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3610" name="Group 522"/>
          <p:cNvGraphicFramePr>
            <a:graphicFrameLocks noGrp="1"/>
          </p:cNvGraphicFramePr>
          <p:nvPr/>
        </p:nvGraphicFramePr>
        <p:xfrm>
          <a:off x="482600" y="4230688"/>
          <a:ext cx="8178800" cy="1674814"/>
        </p:xfrm>
        <a:graphic>
          <a:graphicData uri="http://schemas.openxmlformats.org/drawingml/2006/table">
            <a:tbl>
              <a:tblPr/>
              <a:tblGrid>
                <a:gridCol w="1900238"/>
                <a:gridCol w="2016125"/>
                <a:gridCol w="922337"/>
                <a:gridCol w="633413"/>
                <a:gridCol w="633412"/>
                <a:gridCol w="633413"/>
                <a:gridCol w="576262"/>
                <a:gridCol w="863600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0x2a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sltu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0x2b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slti	rt, rs,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0xa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sltiu	rt, rs,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0xb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1828800" algn="l"/>
              </a:tabLst>
            </a:pPr>
            <a:r>
              <a:rPr lang="en-US" altLang="en-US" dirty="0"/>
              <a:t>Consider the following IF statement: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if (a == b) c = d + e; else c = d </a:t>
            </a:r>
            <a:r>
              <a:rPr lang="en-US" altLang="en-US" b="1" dirty="0">
                <a:solidFill>
                  <a:srgbClr val="FF0000"/>
                </a:solidFill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e;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dirty="0"/>
              <a:t>	Assume that </a:t>
            </a:r>
            <a:r>
              <a:rPr lang="en-US" altLang="en-US" dirty="0">
                <a:solidFill>
                  <a:srgbClr val="000099"/>
                </a:solidFill>
              </a:rPr>
              <a:t>a, b, c, d, e</a:t>
            </a:r>
            <a:r>
              <a:rPr lang="en-US" altLang="en-US" dirty="0"/>
              <a:t> are in </a:t>
            </a:r>
            <a:r>
              <a:rPr lang="en-US" altLang="en-US" dirty="0">
                <a:solidFill>
                  <a:srgbClr val="000099"/>
                </a:solidFill>
              </a:rPr>
              <a:t>$s0, …, $s4 </a:t>
            </a:r>
            <a:r>
              <a:rPr lang="en-US" altLang="en-US" dirty="0"/>
              <a:t>respectively</a:t>
            </a:r>
          </a:p>
          <a:p>
            <a:pPr marL="349250" indent="-349250">
              <a:spcBef>
                <a:spcPct val="100000"/>
              </a:spcBef>
              <a:tabLst>
                <a:tab pos="1828800" algn="l"/>
              </a:tabLst>
            </a:pPr>
            <a:r>
              <a:rPr lang="en-US" altLang="en-US" dirty="0"/>
              <a:t>How to translate the above IF statement?</a:t>
            </a:r>
          </a:p>
          <a:p>
            <a:pPr marL="349250" indent="-349250">
              <a:spcBef>
                <a:spcPct val="100000"/>
              </a:spcBef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 $s0, $s1, else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$s2, $s3, $s4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j     exit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else: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subu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$s2, $s3, $s4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exit:	. . 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Expression with AND</a:t>
            </a:r>
            <a:endParaRPr lang="en-US" altLang="en-US" sz="280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1076325"/>
          </a:xfrm>
        </p:spPr>
        <p:txBody>
          <a:bodyPr/>
          <a:lstStyle/>
          <a:p>
            <a:pPr marL="361950" indent="-361950">
              <a:spcBef>
                <a:spcPct val="50000"/>
              </a:spcBef>
            </a:pPr>
            <a:r>
              <a:rPr lang="en-US" altLang="en-US"/>
              <a:t>Programming languages use </a:t>
            </a:r>
            <a:r>
              <a:rPr lang="en-US" altLang="en-US">
                <a:solidFill>
                  <a:srgbClr val="FF0000"/>
                </a:solidFill>
              </a:rPr>
              <a:t>short-circuit evaluation</a:t>
            </a:r>
            <a:endParaRPr lang="en-US" altLang="en-US"/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If first expression is </a:t>
            </a:r>
            <a:r>
              <a:rPr lang="en-US" altLang="en-US">
                <a:solidFill>
                  <a:srgbClr val="FF0000"/>
                </a:solidFill>
              </a:rPr>
              <a:t>false</a:t>
            </a:r>
            <a:r>
              <a:rPr lang="en-US" altLang="en-US"/>
              <a:t>, second expression is </a:t>
            </a:r>
            <a:r>
              <a:rPr lang="en-US" altLang="en-US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057275" y="2392363"/>
            <a:ext cx="7316788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(($s1 &gt; 0) &amp;&amp; ($s2 &lt; 0)) {$s3++;}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1057275" y="3082925"/>
            <a:ext cx="7316788" cy="282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# One Possible Implementation ...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bgtz	$s1, L1	# first expression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j	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bltz	$s2, L2	# second expression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j	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L2:	addiu	$s3,$s3,1 	# both are true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8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Implementation for AND</a:t>
            </a:r>
            <a:endParaRPr lang="en-US" altLang="en-US" sz="2800"/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712788" y="1816100"/>
            <a:ext cx="8064500" cy="228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The following implementation uses less code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Reverse the relational operator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Allow the program to </a:t>
            </a:r>
            <a:r>
              <a:rPr lang="en-US" altLang="en-US" sz="2400">
                <a:solidFill>
                  <a:srgbClr val="FF0000"/>
                </a:solidFill>
              </a:rPr>
              <a:t>fall through</a:t>
            </a:r>
            <a:r>
              <a:rPr lang="en-US" altLang="en-US" sz="2400">
                <a:solidFill>
                  <a:schemeClr val="tx2"/>
                </a:solidFill>
              </a:rPr>
              <a:t> to the second expression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Number of instructions is reduced from 5 to 3</a:t>
            </a:r>
          </a:p>
        </p:txBody>
      </p:sp>
      <p:sp>
        <p:nvSpPr>
          <p:cNvPr id="479238" name="Text Box 6"/>
          <p:cNvSpPr txBox="1">
            <a:spLocks noChangeArrowheads="1"/>
          </p:cNvSpPr>
          <p:nvPr/>
        </p:nvSpPr>
        <p:spPr bwMode="auto">
          <a:xfrm>
            <a:off x="712788" y="1241425"/>
            <a:ext cx="7777162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(($s1 &gt; 0) &amp;&amp; ($s2 &lt; 0)) {$s3++;}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712788" y="4119563"/>
            <a:ext cx="7777162" cy="201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# Better Implementation ...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blez	$s1, 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bgez	$s2, 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$s3,$s3,1 	# both are true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Expression with OR</a:t>
            </a:r>
            <a:endParaRPr lang="en-US" altLang="en-US" sz="280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1143000"/>
            <a:ext cx="8077200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2813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208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8788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6775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39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11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83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5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Short-circuit evaluation</a:t>
            </a:r>
            <a:r>
              <a:rPr lang="en-US" altLang="en-US"/>
              <a:t> for logical OR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If first expression is </a:t>
            </a:r>
            <a:r>
              <a:rPr lang="en-US" altLang="en-US">
                <a:solidFill>
                  <a:srgbClr val="FF0000"/>
                </a:solidFill>
              </a:rPr>
              <a:t>true</a:t>
            </a:r>
            <a:r>
              <a:rPr lang="en-US" altLang="en-US"/>
              <a:t>, second expression is </a:t>
            </a:r>
            <a:r>
              <a:rPr lang="en-US" altLang="en-US">
                <a:solidFill>
                  <a:srgbClr val="FF0000"/>
                </a:solidFill>
              </a:rPr>
              <a:t>skipped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100000"/>
              </a:spcBef>
            </a:pPr>
            <a:r>
              <a:rPr lang="en-US" altLang="en-US"/>
              <a:t>Use </a:t>
            </a:r>
            <a:r>
              <a:rPr lang="en-US" altLang="en-US">
                <a:solidFill>
                  <a:srgbClr val="FF0000"/>
                </a:solidFill>
              </a:rPr>
              <a:t>fall-through</a:t>
            </a:r>
            <a:r>
              <a:rPr lang="en-US" altLang="en-US"/>
              <a:t> to keep the code as short as possible</a:t>
            </a:r>
          </a:p>
          <a:p>
            <a:pPr>
              <a:spcBef>
                <a:spcPct val="100000"/>
              </a:spcBef>
            </a:pPr>
            <a:endParaRPr lang="en-US" altLang="en-US"/>
          </a:p>
          <a:p>
            <a:pPr>
              <a:spcBef>
                <a:spcPct val="100000"/>
              </a:spcBef>
            </a:pPr>
            <a:endParaRPr lang="en-US" altLang="en-US"/>
          </a:p>
          <a:p>
            <a:pPr>
              <a:spcBef>
                <a:spcPct val="15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/>
              <a:t>,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pseudo-instructions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Translated by the assembler to real instructions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1057275" y="2276475"/>
            <a:ext cx="7546975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sl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&gt; $s2) || ($s2 &gt; $s3)) {$s4 = 1;}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1057275" y="3659188"/>
            <a:ext cx="7546975" cy="149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bgt $s1, $s2, L1	# yes, execute if part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ble $s2, $s3, next	# no: skip if part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li  $s4, 1	# set $s4 to 1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uiExpand="1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Turn . . .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071938"/>
          </a:xfrm>
        </p:spPr>
        <p:txBody>
          <a:bodyPr/>
          <a:lstStyle/>
          <a:p>
            <a:pPr marL="361950" indent="-361950">
              <a:spcBef>
                <a:spcPct val="50000"/>
              </a:spcBef>
            </a:pPr>
            <a:r>
              <a:rPr lang="en-US" altLang="en-US"/>
              <a:t>Translate the IF statement to assembly language</a:t>
            </a:r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$s1 and $s2 values are </a:t>
            </a:r>
            <a:r>
              <a:rPr lang="en-US" altLang="en-US">
                <a:solidFill>
                  <a:srgbClr val="FF0000"/>
                </a:solidFill>
              </a:rPr>
              <a:t>unsigned</a:t>
            </a: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$s3, $s4, and $s5 values are</a:t>
            </a:r>
            <a:r>
              <a:rPr lang="en-US" altLang="en-US">
                <a:solidFill>
                  <a:srgbClr val="FF0000"/>
                </a:solidFill>
              </a:rPr>
              <a:t> signed</a:t>
            </a:r>
            <a:endParaRPr lang="en-US" altLang="en-US" sz="20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491038" y="2392363"/>
            <a:ext cx="3838575" cy="1165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</a:pPr>
            <a:endParaRPr lang="en-US" altLang="en-US" sz="2000" b="1" dirty="0" smtClean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000" b="1" dirty="0" err="1" smtClean="0">
                <a:solidFill>
                  <a:schemeClr val="tx2"/>
                </a:solidFill>
                <a:latin typeface="Courier New" panose="02070309020205020404" pitchFamily="49" charset="0"/>
              </a:rPr>
              <a:t>bgtu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$s1, $s2,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move $s3, $s4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next:	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942975" y="2405063"/>
            <a:ext cx="32258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if( $s1 &lt;= $s2 ) {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$s3 = $s4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952500" y="4568825"/>
            <a:ext cx="321627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if (($s3 &lt;= $s4) &amp;&amp;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	 ($s4 &gt;  $s5)) {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  $s3 = $s4 + $s5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478338" y="4568825"/>
            <a:ext cx="3838575" cy="156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</a:pPr>
            <a:endParaRPr lang="en-US" altLang="en-US" sz="2000" b="1" dirty="0" smtClean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000" b="1" dirty="0" err="1" smtClean="0">
                <a:solidFill>
                  <a:schemeClr val="tx2"/>
                </a:solidFill>
                <a:latin typeface="Courier New" panose="02070309020205020404" pitchFamily="49" charset="0"/>
              </a:rPr>
              <a:t>bgt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$s3, $s4,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ble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 $s4, $s5,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$s3, $s4, $s5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next: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8" grpId="0" animBg="1"/>
      <p:bldP spid="47616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/>
              <a:t>Instructions are the language of the machine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We will study the MIPS instruction set architecture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Reduced Instruction Set Computer (RISC)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Elegant and relatively simple design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Similar to RISC architectures developed in mid-1980’s and 90’s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Very popular, used in many products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Silicon Graphics, ATI, Cisco, Sony, etc.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Comes next in sales after Intel IA-32 processors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Almost 100 million MIPS processors sold in 2002 (and increasing)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Alternative design: Intel IA-32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Instructions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20088" cy="5143500"/>
          </a:xfrm>
          <a:noFill/>
        </p:spPr>
        <p:txBody>
          <a:bodyPr lIns="0" rIns="0"/>
          <a:lstStyle/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Instructions that transfer data between memory &amp; registers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Programs include variables such as arrays and objects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Such variables are stored in memory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Load</a:t>
            </a:r>
            <a:r>
              <a:rPr lang="en-US" altLang="en-US" dirty="0"/>
              <a:t> Instruction:</a:t>
            </a:r>
          </a:p>
          <a:p>
            <a:pPr lvl="1">
              <a:spcBef>
                <a:spcPct val="80000"/>
              </a:spcBef>
            </a:pPr>
            <a:r>
              <a:rPr lang="en-US" altLang="en-US" dirty="0"/>
              <a:t>Transfers data from memory to a register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Store</a:t>
            </a:r>
            <a:r>
              <a:rPr lang="en-US" altLang="en-US" dirty="0"/>
              <a:t> Instruction:</a:t>
            </a:r>
          </a:p>
          <a:p>
            <a:pPr lvl="1">
              <a:spcBef>
                <a:spcPct val="80000"/>
              </a:spcBef>
            </a:pPr>
            <a:r>
              <a:rPr lang="en-US" altLang="en-US" dirty="0"/>
              <a:t>Transfers data from a register to memory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Memory address</a:t>
            </a:r>
            <a:r>
              <a:rPr lang="en-US" altLang="en-US" dirty="0"/>
              <a:t> must be specified by load and store </a:t>
            </a:r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6127750" y="2392363"/>
            <a:ext cx="2533650" cy="3109912"/>
            <a:chOff x="3860" y="1507"/>
            <a:chExt cx="1596" cy="1959"/>
          </a:xfrm>
        </p:grpSpPr>
        <p:sp>
          <p:nvSpPr>
            <p:cNvPr id="486405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6406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486407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Memory</a:t>
                </a:r>
              </a:p>
            </p:txBody>
          </p:sp>
          <p:sp>
            <p:nvSpPr>
              <p:cNvPr id="486408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09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0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1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2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3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4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5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6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7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8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9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0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1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2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3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4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5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6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7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6428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486429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Registers</a:t>
                </a:r>
              </a:p>
            </p:txBody>
          </p:sp>
          <p:sp>
            <p:nvSpPr>
              <p:cNvPr id="486430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1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2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3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6434" name="Text Box 34"/>
            <p:cNvSpPr txBox="1">
              <a:spLocks noChangeArrowheads="1"/>
            </p:cNvSpPr>
            <p:nvPr/>
          </p:nvSpPr>
          <p:spPr bwMode="auto">
            <a:xfrm>
              <a:off x="4440" y="20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load</a:t>
              </a:r>
            </a:p>
          </p:txBody>
        </p:sp>
        <p:sp>
          <p:nvSpPr>
            <p:cNvPr id="486435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6436" name="Text Box 36"/>
            <p:cNvSpPr txBox="1">
              <a:spLocks noChangeArrowheads="1"/>
            </p:cNvSpPr>
            <p:nvPr/>
          </p:nvSpPr>
          <p:spPr bwMode="auto">
            <a:xfrm>
              <a:off x="4440" y="2523"/>
              <a:ext cx="4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store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863" y="1123950"/>
            <a:ext cx="8353425" cy="5184775"/>
          </a:xfrm>
        </p:spPr>
        <p:txBody>
          <a:bodyPr/>
          <a:lstStyle/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Load Word </a:t>
            </a:r>
            <a:r>
              <a:rPr lang="en-US" altLang="en-US" dirty="0"/>
              <a:t>Instruction (Word = 4 bytes in MIPS)</a:t>
            </a: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#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MEMORY[Rs+imm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Store Word </a:t>
            </a:r>
            <a:r>
              <a:rPr lang="en-US" altLang="en-US" dirty="0"/>
              <a:t>Instruction</a:t>
            </a: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# MEMORY[Rs+imm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Base or Displacement addressing</a:t>
            </a:r>
            <a:r>
              <a:rPr lang="en-US" altLang="en-US" dirty="0"/>
              <a:t> is used</a:t>
            </a:r>
          </a:p>
          <a:p>
            <a:pPr marL="739775" lvl="1" indent="-276225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Memory Address = </a:t>
            </a:r>
            <a:r>
              <a:rPr lang="en-US" altLang="en-US" dirty="0" err="1"/>
              <a:t>Rs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base</a:t>
            </a:r>
            <a:r>
              <a:rPr lang="en-US" altLang="en-US" dirty="0"/>
              <a:t>) + Immediate</a:t>
            </a:r>
            <a:r>
              <a:rPr lang="en-US" altLang="en-US" baseline="30000" dirty="0"/>
              <a:t>16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displacement</a:t>
            </a:r>
            <a:r>
              <a:rPr lang="en-US" altLang="en-US" dirty="0"/>
              <a:t>)</a:t>
            </a:r>
          </a:p>
          <a:p>
            <a:pPr marL="739775" lvl="1" indent="-276225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Immediate</a:t>
            </a:r>
            <a:r>
              <a:rPr lang="en-US" altLang="en-US" baseline="30000" dirty="0"/>
              <a:t>16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sign-extended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to have a signed displacement</a:t>
            </a:r>
            <a:endParaRPr lang="en-US" altLang="en-US" dirty="0">
              <a:solidFill>
                <a:schemeClr val="hlink"/>
              </a:solidFill>
            </a:endParaRP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850900" y="4833938"/>
            <a:ext cx="7639050" cy="1417637"/>
            <a:chOff x="461" y="3045"/>
            <a:chExt cx="4812" cy="893"/>
          </a:xfrm>
        </p:grpSpPr>
        <p:grpSp>
          <p:nvGrpSpPr>
            <p:cNvPr id="500741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500742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500743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500744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500745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461" y="3045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Memory Word</a:t>
              </a:r>
              <a:endParaRPr lang="en-US" altLang="en-US" sz="1400" baseline="30000"/>
            </a:p>
          </p:txBody>
        </p:sp>
        <p:sp>
          <p:nvSpPr>
            <p:cNvPr id="500748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Base address</a:t>
              </a:r>
              <a:endParaRPr lang="en-US" altLang="en-US" sz="1400" baseline="30000"/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0750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500751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500752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00753" name="AutoShape 17"/>
            <p:cNvCxnSpPr>
              <a:cxnSpLocks noChangeShapeType="1"/>
              <a:stCxn id="500748" idx="3"/>
              <a:endCxn id="500752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0754" name="AutoShape 18"/>
            <p:cNvCxnSpPr>
              <a:cxnSpLocks noChangeShapeType="1"/>
              <a:stCxn id="500745" idx="3"/>
              <a:endCxn id="500752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0755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56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862263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/>
              <a:t>Translate  </a:t>
            </a:r>
            <a:r>
              <a:rPr lang="en-US" altLang="en-US">
                <a:solidFill>
                  <a:srgbClr val="000099"/>
                </a:solidFill>
              </a:rPr>
              <a:t>A[1] = A[2] + 5   </a:t>
            </a:r>
            <a:r>
              <a:rPr lang="en-US" altLang="en-US"/>
              <a:t>(A is an array of words)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/>
              <a:t>Assume that address of array </a:t>
            </a:r>
            <a:r>
              <a:rPr lang="en-US" altLang="en-US">
                <a:solidFill>
                  <a:srgbClr val="000066"/>
                </a:solidFill>
              </a:rPr>
              <a:t>A </a:t>
            </a:r>
            <a:r>
              <a:rPr lang="en-US" altLang="en-US"/>
              <a:t>is stored in register </a:t>
            </a:r>
            <a:r>
              <a:rPr lang="en-US" altLang="en-US">
                <a:solidFill>
                  <a:srgbClr val="000066"/>
                </a:solidFill>
              </a:rPr>
              <a:t>$s0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	$s1, 8($s0)	# $s1 = A[2] 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addiu	$s2, $s1, 5	# $s2 = A[2] + 5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sw	$s2, 4($s0)	# A[1] = $s2</a:t>
            </a:r>
          </a:p>
          <a:p>
            <a:pPr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/>
              <a:t>Index of </a:t>
            </a:r>
            <a:r>
              <a:rPr lang="en-US" altLang="en-US" i="1"/>
              <a:t>A</a:t>
            </a:r>
            <a:r>
              <a:rPr lang="en-US" altLang="en-US"/>
              <a:t>[2] and </a:t>
            </a:r>
            <a:r>
              <a:rPr lang="en-US" altLang="en-US" i="1"/>
              <a:t>A</a:t>
            </a:r>
            <a:r>
              <a:rPr lang="en-US" altLang="en-US"/>
              <a:t>[1] should be multiplied by 4. Why?</a:t>
            </a:r>
          </a:p>
        </p:txBody>
      </p:sp>
      <p:grpSp>
        <p:nvGrpSpPr>
          <p:cNvPr id="501794" name="Group 34"/>
          <p:cNvGrpSpPr>
            <a:grpSpLocks/>
          </p:cNvGrpSpPr>
          <p:nvPr/>
        </p:nvGrpSpPr>
        <p:grpSpPr bwMode="auto">
          <a:xfrm>
            <a:off x="1922463" y="4005263"/>
            <a:ext cx="4725987" cy="2130425"/>
            <a:chOff x="1211" y="2523"/>
            <a:chExt cx="2977" cy="1342"/>
          </a:xfrm>
        </p:grpSpPr>
        <p:sp>
          <p:nvSpPr>
            <p:cNvPr id="501765" name="Line 5"/>
            <p:cNvSpPr>
              <a:spLocks noChangeShapeType="1"/>
            </p:cNvSpPr>
            <p:nvPr/>
          </p:nvSpPr>
          <p:spPr bwMode="auto">
            <a:xfrm flipH="1" flipV="1">
              <a:off x="2336" y="3212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6" name="Line 6"/>
            <p:cNvSpPr>
              <a:spLocks noChangeShapeType="1"/>
            </p:cNvSpPr>
            <p:nvPr/>
          </p:nvSpPr>
          <p:spPr bwMode="auto">
            <a:xfrm>
              <a:off x="2336" y="3358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7" name="Text Box 7"/>
            <p:cNvSpPr txBox="1">
              <a:spLocks noChangeArrowheads="1"/>
            </p:cNvSpPr>
            <p:nvPr/>
          </p:nvSpPr>
          <p:spPr bwMode="auto">
            <a:xfrm>
              <a:off x="2553" y="3358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sw</a:t>
              </a:r>
            </a:p>
          </p:txBody>
        </p:sp>
        <p:sp>
          <p:nvSpPr>
            <p:cNvPr id="501769" name="Text Box 9"/>
            <p:cNvSpPr txBox="1">
              <a:spLocks noChangeArrowheads="1"/>
            </p:cNvSpPr>
            <p:nvPr/>
          </p:nvSpPr>
          <p:spPr bwMode="auto">
            <a:xfrm>
              <a:off x="3243" y="2523"/>
              <a:ext cx="58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Memory</a:t>
              </a:r>
            </a:p>
          </p:txBody>
        </p:sp>
        <p:sp>
          <p:nvSpPr>
            <p:cNvPr id="501770" name="Text Box 10"/>
            <p:cNvSpPr txBox="1">
              <a:spLocks noChangeArrowheads="1"/>
            </p:cNvSpPr>
            <p:nvPr/>
          </p:nvSpPr>
          <p:spPr bwMode="auto">
            <a:xfrm>
              <a:off x="3205" y="328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A[1]</a:t>
              </a:r>
            </a:p>
          </p:txBody>
        </p:sp>
        <p:sp>
          <p:nvSpPr>
            <p:cNvPr id="501771" name="Text Box 11"/>
            <p:cNvSpPr txBox="1">
              <a:spLocks noChangeArrowheads="1"/>
            </p:cNvSpPr>
            <p:nvPr/>
          </p:nvSpPr>
          <p:spPr bwMode="auto">
            <a:xfrm>
              <a:off x="3205" y="3429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A[0]</a:t>
              </a:r>
            </a:p>
          </p:txBody>
        </p:sp>
        <p:sp>
          <p:nvSpPr>
            <p:cNvPr id="501772" name="Text Box 12"/>
            <p:cNvSpPr txBox="1">
              <a:spLocks noChangeArrowheads="1"/>
            </p:cNvSpPr>
            <p:nvPr/>
          </p:nvSpPr>
          <p:spPr bwMode="auto">
            <a:xfrm>
              <a:off x="3205" y="3140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A[2]</a:t>
              </a:r>
            </a:p>
          </p:txBody>
        </p:sp>
        <p:sp>
          <p:nvSpPr>
            <p:cNvPr id="501773" name="Text Box 13"/>
            <p:cNvSpPr txBox="1">
              <a:spLocks noChangeArrowheads="1"/>
            </p:cNvSpPr>
            <p:nvPr/>
          </p:nvSpPr>
          <p:spPr bwMode="auto">
            <a:xfrm>
              <a:off x="3205" y="299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A[3]</a:t>
              </a:r>
            </a:p>
          </p:txBody>
        </p:sp>
        <p:sp>
          <p:nvSpPr>
            <p:cNvPr id="501774" name="Text Box 14"/>
            <p:cNvSpPr txBox="1">
              <a:spLocks noChangeArrowheads="1"/>
            </p:cNvSpPr>
            <p:nvPr/>
          </p:nvSpPr>
          <p:spPr bwMode="auto">
            <a:xfrm>
              <a:off x="3205" y="3575"/>
              <a:ext cx="654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501775" name="Text Box 15"/>
            <p:cNvSpPr txBox="1">
              <a:spLocks noChangeArrowheads="1"/>
            </p:cNvSpPr>
            <p:nvPr/>
          </p:nvSpPr>
          <p:spPr bwMode="auto">
            <a:xfrm>
              <a:off x="3205" y="2740"/>
              <a:ext cx="654" cy="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501776" name="Text Box 16"/>
            <p:cNvSpPr txBox="1">
              <a:spLocks noChangeArrowheads="1"/>
            </p:cNvSpPr>
            <p:nvPr/>
          </p:nvSpPr>
          <p:spPr bwMode="auto">
            <a:xfrm>
              <a:off x="3896" y="2994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A+12</a:t>
              </a:r>
            </a:p>
          </p:txBody>
        </p:sp>
        <p:sp>
          <p:nvSpPr>
            <p:cNvPr id="501777" name="Text Box 17"/>
            <p:cNvSpPr txBox="1">
              <a:spLocks noChangeArrowheads="1"/>
            </p:cNvSpPr>
            <p:nvPr/>
          </p:nvSpPr>
          <p:spPr bwMode="auto">
            <a:xfrm>
              <a:off x="3896" y="3138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A+8</a:t>
              </a:r>
            </a:p>
          </p:txBody>
        </p:sp>
        <p:sp>
          <p:nvSpPr>
            <p:cNvPr id="501778" name="Text Box 18"/>
            <p:cNvSpPr txBox="1">
              <a:spLocks noChangeArrowheads="1"/>
            </p:cNvSpPr>
            <p:nvPr/>
          </p:nvSpPr>
          <p:spPr bwMode="auto">
            <a:xfrm>
              <a:off x="3896" y="3284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</a:t>
              </a:r>
            </a:p>
          </p:txBody>
        </p:sp>
        <p:sp>
          <p:nvSpPr>
            <p:cNvPr id="501779" name="Text Box 19"/>
            <p:cNvSpPr txBox="1">
              <a:spLocks noChangeArrowheads="1"/>
            </p:cNvSpPr>
            <p:nvPr/>
          </p:nvSpPr>
          <p:spPr bwMode="auto">
            <a:xfrm>
              <a:off x="3895" y="3430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</a:t>
              </a:r>
            </a:p>
          </p:txBody>
        </p:sp>
        <p:grpSp>
          <p:nvGrpSpPr>
            <p:cNvPr id="501780" name="Group 20"/>
            <p:cNvGrpSpPr>
              <a:grpSpLocks/>
            </p:cNvGrpSpPr>
            <p:nvPr/>
          </p:nvGrpSpPr>
          <p:grpSpPr bwMode="auto">
            <a:xfrm>
              <a:off x="1211" y="2632"/>
              <a:ext cx="1128" cy="980"/>
              <a:chOff x="1211" y="2704"/>
              <a:chExt cx="1128" cy="980"/>
            </a:xfrm>
          </p:grpSpPr>
          <p:sp>
            <p:nvSpPr>
              <p:cNvPr id="501781" name="Text Box 21"/>
              <p:cNvSpPr txBox="1">
                <a:spLocks noChangeArrowheads="1"/>
              </p:cNvSpPr>
              <p:nvPr/>
            </p:nvSpPr>
            <p:spPr bwMode="auto">
              <a:xfrm>
                <a:off x="1719" y="2704"/>
                <a:ext cx="581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Registers</a:t>
                </a:r>
              </a:p>
            </p:txBody>
          </p:sp>
          <p:grpSp>
            <p:nvGrpSpPr>
              <p:cNvPr id="501782" name="Group 22"/>
              <p:cNvGrpSpPr>
                <a:grpSpLocks/>
              </p:cNvGrpSpPr>
              <p:nvPr/>
            </p:nvGrpSpPr>
            <p:grpSpPr bwMode="auto">
              <a:xfrm>
                <a:off x="1211" y="3067"/>
                <a:ext cx="1126" cy="146"/>
                <a:chOff x="1935" y="3393"/>
                <a:chExt cx="1126" cy="146"/>
              </a:xfrm>
            </p:grpSpPr>
            <p:sp>
              <p:nvSpPr>
                <p:cNvPr id="5017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address of A</a:t>
                  </a:r>
                </a:p>
              </p:txBody>
            </p:sp>
            <p:sp>
              <p:nvSpPr>
                <p:cNvPr id="5017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$s0 = $16</a:t>
                  </a:r>
                </a:p>
              </p:txBody>
            </p:sp>
          </p:grpSp>
          <p:grpSp>
            <p:nvGrpSpPr>
              <p:cNvPr id="501785" name="Group 25"/>
              <p:cNvGrpSpPr>
                <a:grpSpLocks/>
              </p:cNvGrpSpPr>
              <p:nvPr/>
            </p:nvGrpSpPr>
            <p:grpSpPr bwMode="auto">
              <a:xfrm>
                <a:off x="1213" y="3212"/>
                <a:ext cx="1126" cy="146"/>
                <a:chOff x="1935" y="3393"/>
                <a:chExt cx="1126" cy="146"/>
              </a:xfrm>
            </p:grpSpPr>
            <p:sp>
              <p:nvSpPr>
                <p:cNvPr id="50178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value of A[2]</a:t>
                  </a:r>
                </a:p>
              </p:txBody>
            </p:sp>
            <p:sp>
              <p:nvSpPr>
                <p:cNvPr id="50178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$s1 = $17</a:t>
                  </a:r>
                </a:p>
              </p:txBody>
            </p:sp>
          </p:grpSp>
          <p:grpSp>
            <p:nvGrpSpPr>
              <p:cNvPr id="501788" name="Group 28"/>
              <p:cNvGrpSpPr>
                <a:grpSpLocks/>
              </p:cNvGrpSpPr>
              <p:nvPr/>
            </p:nvGrpSpPr>
            <p:grpSpPr bwMode="auto">
              <a:xfrm>
                <a:off x="1211" y="3357"/>
                <a:ext cx="1126" cy="146"/>
                <a:chOff x="1935" y="3393"/>
                <a:chExt cx="1126" cy="146"/>
              </a:xfrm>
            </p:grpSpPr>
            <p:sp>
              <p:nvSpPr>
                <p:cNvPr id="50178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A[2] + 5</a:t>
                  </a:r>
                </a:p>
              </p:txBody>
            </p:sp>
            <p:sp>
              <p:nvSpPr>
                <p:cNvPr id="50179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$s2 = $18</a:t>
                  </a:r>
                </a:p>
              </p:txBody>
            </p:sp>
          </p:grpSp>
          <p:sp>
            <p:nvSpPr>
              <p:cNvPr id="501791" name="Text Box 31"/>
              <p:cNvSpPr txBox="1">
                <a:spLocks noChangeArrowheads="1"/>
              </p:cNvSpPr>
              <p:nvPr/>
            </p:nvSpPr>
            <p:spPr bwMode="auto">
              <a:xfrm>
                <a:off x="1683" y="2885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/>
                  <a:t>. . .</a:t>
                </a:r>
              </a:p>
            </p:txBody>
          </p:sp>
          <p:sp>
            <p:nvSpPr>
              <p:cNvPr id="501792" name="Text Box 32"/>
              <p:cNvSpPr txBox="1">
                <a:spLocks noChangeArrowheads="1"/>
              </p:cNvSpPr>
              <p:nvPr/>
            </p:nvSpPr>
            <p:spPr bwMode="auto">
              <a:xfrm>
                <a:off x="1683" y="3502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/>
                  <a:t>. . .</a:t>
                </a:r>
              </a:p>
            </p:txBody>
          </p:sp>
        </p:grpSp>
        <p:sp>
          <p:nvSpPr>
            <p:cNvPr id="501793" name="Text Box 33"/>
            <p:cNvSpPr txBox="1">
              <a:spLocks noChangeArrowheads="1"/>
            </p:cNvSpPr>
            <p:nvPr/>
          </p:nvSpPr>
          <p:spPr bwMode="auto">
            <a:xfrm>
              <a:off x="2552" y="3067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lw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865" name="Group 33"/>
          <p:cNvGrpSpPr>
            <a:grpSpLocks/>
          </p:cNvGrpSpPr>
          <p:nvPr/>
        </p:nvGrpSpPr>
        <p:grpSpPr bwMode="auto">
          <a:xfrm>
            <a:off x="1435100" y="4257675"/>
            <a:ext cx="6259513" cy="1936750"/>
            <a:chOff x="904" y="2682"/>
            <a:chExt cx="3943" cy="1220"/>
          </a:xfrm>
        </p:grpSpPr>
        <p:sp>
          <p:nvSpPr>
            <p:cNvPr id="504835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6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7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8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9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40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41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2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3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4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5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6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7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8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9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50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51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52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53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bu</a:t>
              </a:r>
            </a:p>
          </p:txBody>
        </p:sp>
        <p:sp>
          <p:nvSpPr>
            <p:cNvPr id="504854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504855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504856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hu</a:t>
              </a:r>
            </a:p>
          </p:txBody>
        </p:sp>
        <p:sp>
          <p:nvSpPr>
            <p:cNvPr id="504857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504858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504859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504860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504861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2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32-bit Register</a:t>
              </a:r>
            </a:p>
          </p:txBody>
        </p:sp>
      </p:grpSp>
      <p:sp>
        <p:nvSpPr>
          <p:cNvPr id="50486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289300"/>
          </a:xfrm>
        </p:spPr>
        <p:txBody>
          <a:bodyPr/>
          <a:lstStyle/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The MIPS processor supports the following </a:t>
            </a:r>
            <a:r>
              <a:rPr lang="en-US" altLang="en-US" dirty="0">
                <a:solidFill>
                  <a:srgbClr val="FF0000"/>
                </a:solidFill>
              </a:rPr>
              <a:t>data formats</a:t>
            </a:r>
            <a:r>
              <a:rPr lang="en-US" altLang="en-US" dirty="0"/>
              <a:t>:</a:t>
            </a:r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Byte</a:t>
            </a:r>
            <a:r>
              <a:rPr lang="en-US" altLang="en-US" dirty="0"/>
              <a:t> = 8 bits, </a:t>
            </a:r>
            <a:r>
              <a:rPr lang="en-US" altLang="en-US" dirty="0" err="1">
                <a:solidFill>
                  <a:srgbClr val="FF0000"/>
                </a:solidFill>
              </a:rPr>
              <a:t>Halfword</a:t>
            </a:r>
            <a:r>
              <a:rPr lang="en-US" altLang="en-US" dirty="0"/>
              <a:t> = 16 bits, </a:t>
            </a:r>
            <a:r>
              <a:rPr lang="en-US" altLang="en-US" dirty="0">
                <a:solidFill>
                  <a:srgbClr val="FF0000"/>
                </a:solidFill>
              </a:rPr>
              <a:t>Word</a:t>
            </a:r>
            <a:r>
              <a:rPr lang="en-US" altLang="en-US" dirty="0"/>
              <a:t> = 32 bits</a:t>
            </a: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Load &amp; store instructions for bytes and </a:t>
            </a:r>
            <a:r>
              <a:rPr lang="en-US" altLang="en-US" dirty="0" err="1"/>
              <a:t>halfwords</a:t>
            </a:r>
            <a:endParaRPr lang="en-US" altLang="en-US" dirty="0"/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FF0000"/>
                </a:solidFill>
              </a:rPr>
              <a:t>lb</a:t>
            </a:r>
            <a:r>
              <a:rPr lang="en-US" altLang="en-US" dirty="0">
                <a:solidFill>
                  <a:srgbClr val="000099"/>
                </a:solidFill>
              </a:rPr>
              <a:t> = load byte,	</a:t>
            </a:r>
            <a:r>
              <a:rPr lang="en-US" altLang="en-US" dirty="0" err="1">
                <a:solidFill>
                  <a:srgbClr val="FF0000"/>
                </a:solidFill>
              </a:rPr>
              <a:t>lbu</a:t>
            </a:r>
            <a:r>
              <a:rPr lang="en-US" altLang="en-US" dirty="0">
                <a:solidFill>
                  <a:srgbClr val="000099"/>
                </a:solidFill>
              </a:rPr>
              <a:t> = load byte unsigned,	</a:t>
            </a:r>
            <a:r>
              <a:rPr lang="en-US" altLang="en-US" dirty="0" err="1">
                <a:solidFill>
                  <a:srgbClr val="FF0000"/>
                </a:solidFill>
              </a:rPr>
              <a:t>sb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= store byte</a:t>
            </a:r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FF0000"/>
                </a:solidFill>
              </a:rPr>
              <a:t>lh</a:t>
            </a:r>
            <a:r>
              <a:rPr lang="en-US" altLang="en-US" dirty="0">
                <a:solidFill>
                  <a:srgbClr val="000099"/>
                </a:solidFill>
              </a:rPr>
              <a:t> = load half,	</a:t>
            </a:r>
            <a:r>
              <a:rPr lang="en-US" altLang="en-US" dirty="0" err="1">
                <a:solidFill>
                  <a:srgbClr val="FF0000"/>
                </a:solidFill>
              </a:rPr>
              <a:t>lhu</a:t>
            </a:r>
            <a:r>
              <a:rPr lang="en-US" altLang="en-US" dirty="0">
                <a:solidFill>
                  <a:srgbClr val="000099"/>
                </a:solidFill>
              </a:rPr>
              <a:t> = load half unsigned,	</a:t>
            </a:r>
            <a:r>
              <a:rPr lang="en-US" altLang="en-US" dirty="0" err="1">
                <a:solidFill>
                  <a:srgbClr val="FF0000"/>
                </a:solidFill>
              </a:rPr>
              <a:t>sh</a:t>
            </a:r>
            <a:r>
              <a:rPr lang="en-US" altLang="en-US" dirty="0">
                <a:solidFill>
                  <a:srgbClr val="000099"/>
                </a:solidFill>
              </a:rPr>
              <a:t> = store </a:t>
            </a:r>
            <a:r>
              <a:rPr lang="en-US" altLang="en-US" dirty="0" err="1">
                <a:solidFill>
                  <a:srgbClr val="000099"/>
                </a:solidFill>
              </a:rPr>
              <a:t>halfword</a:t>
            </a:r>
            <a:endParaRPr lang="en-US" altLang="en-US" dirty="0">
              <a:solidFill>
                <a:srgbClr val="000099"/>
              </a:solidFill>
            </a:endParaRP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Load </a:t>
            </a:r>
            <a:r>
              <a:rPr lang="en-US" altLang="en-US" dirty="0">
                <a:solidFill>
                  <a:srgbClr val="FF0000"/>
                </a:solidFill>
              </a:rPr>
              <a:t>expands</a:t>
            </a:r>
            <a:r>
              <a:rPr lang="en-US" altLang="en-US" dirty="0"/>
              <a:t> a memory data to fit into a 32-bit register</a:t>
            </a: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Store </a:t>
            </a:r>
            <a:r>
              <a:rPr lang="en-US" altLang="en-US" dirty="0">
                <a:solidFill>
                  <a:srgbClr val="FF0000"/>
                </a:solidFill>
              </a:rPr>
              <a:t>reduces</a:t>
            </a:r>
            <a:r>
              <a:rPr lang="en-US" altLang="en-US" dirty="0"/>
              <a:t> a 32-bit register to fit in memory</a:t>
            </a:r>
          </a:p>
        </p:txBody>
      </p:sp>
      <p:sp>
        <p:nvSpPr>
          <p:cNvPr id="50486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Byte and Halfword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Instructions</a:t>
            </a:r>
          </a:p>
        </p:txBody>
      </p:sp>
      <p:graphicFrame>
        <p:nvGraphicFramePr>
          <p:cNvPr id="505859" name="Group 3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78800" cy="2765429"/>
        </p:xfrm>
        <a:graphic>
          <a:graphicData uri="http://schemas.openxmlformats.org/drawingml/2006/table">
            <a:tbl>
              <a:tblPr/>
              <a:tblGrid>
                <a:gridCol w="1900238"/>
                <a:gridCol w="2246312"/>
                <a:gridCol w="749300"/>
                <a:gridCol w="690563"/>
                <a:gridCol w="692150"/>
                <a:gridCol w="1900237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0x23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lbu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lhu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0x28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0x29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	rt, 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0x2b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5930" name="Rectangle 74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505931" name="Rectangle 75"/>
          <p:cNvSpPr>
            <a:spLocks noChangeArrowheads="1"/>
          </p:cNvSpPr>
          <p:nvPr/>
        </p:nvSpPr>
        <p:spPr bwMode="auto">
          <a:xfrm>
            <a:off x="539750" y="4005263"/>
            <a:ext cx="812165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Base or Displacement Addressing</a:t>
            </a:r>
            <a:r>
              <a:rPr lang="en-US" altLang="en-US"/>
              <a:t> is used</a:t>
            </a:r>
          </a:p>
          <a:p>
            <a:pPr lvl="1"/>
            <a:r>
              <a:rPr lang="en-US" altLang="en-US"/>
              <a:t>Memory Address = Rs (</a:t>
            </a:r>
            <a:r>
              <a:rPr lang="en-US" altLang="en-US">
                <a:solidFill>
                  <a:srgbClr val="FF0000"/>
                </a:solidFill>
              </a:rPr>
              <a:t>base</a:t>
            </a:r>
            <a:r>
              <a:rPr lang="en-US" altLang="en-US"/>
              <a:t>) + Immediate</a:t>
            </a:r>
            <a:r>
              <a:rPr lang="en-US" altLang="en-US" baseline="30000"/>
              <a:t>16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displacement</a:t>
            </a:r>
            <a:r>
              <a:rPr lang="en-US" altLang="en-US"/>
              <a:t>)</a:t>
            </a:r>
          </a:p>
          <a:p>
            <a:r>
              <a:rPr lang="en-US" altLang="en-US"/>
              <a:t>Two variations on base addressing</a:t>
            </a:r>
          </a:p>
          <a:p>
            <a:pPr lvl="1"/>
            <a:r>
              <a:rPr lang="en-US" altLang="en-US"/>
              <a:t>If Rs = $zero = 0 then	Address = Immediate</a:t>
            </a:r>
            <a:r>
              <a:rPr lang="en-US" altLang="en-US" baseline="30000"/>
              <a:t>16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absolute</a:t>
            </a:r>
            <a:r>
              <a:rPr lang="en-US" altLang="en-US"/>
              <a:t>)</a:t>
            </a:r>
            <a:endParaRPr lang="en-US" altLang="en-US" baseline="30000"/>
          </a:p>
          <a:p>
            <a:pPr lvl="1"/>
            <a:r>
              <a:rPr lang="en-US" altLang="en-US"/>
              <a:t>If Immediate</a:t>
            </a:r>
            <a:r>
              <a:rPr lang="en-US" altLang="en-US" baseline="30000"/>
              <a:t>16</a:t>
            </a:r>
            <a:r>
              <a:rPr lang="en-US" altLang="en-US"/>
              <a:t> = 0 then	Address = Rs (</a:t>
            </a:r>
            <a:r>
              <a:rPr lang="en-US" altLang="en-US">
                <a:solidFill>
                  <a:srgbClr val="FF0000"/>
                </a:solidFill>
              </a:rPr>
              <a:t>register indirect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27625"/>
          </a:xfrm>
        </p:spPr>
        <p:txBody>
          <a:bodyPr/>
          <a:lstStyle/>
          <a:p>
            <a:pPr marL="349250" indent="-349250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Consider the following WHILE statement: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0; while (A[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] != k)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i+1;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dirty="0"/>
              <a:t>	Where </a:t>
            </a:r>
            <a:r>
              <a:rPr lang="en-US" altLang="en-US" sz="2000" dirty="0">
                <a:solidFill>
                  <a:srgbClr val="000099"/>
                </a:solidFill>
              </a:rPr>
              <a:t>A</a:t>
            </a:r>
            <a:r>
              <a:rPr lang="en-US" altLang="en-US" sz="2000" dirty="0"/>
              <a:t> is an array of integers (4 bytes per element)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Assume address A, </a:t>
            </a:r>
            <a:r>
              <a:rPr lang="en-US" altLang="en-US" sz="2000" dirty="0" err="1">
                <a:solidFill>
                  <a:srgbClr val="000099"/>
                </a:solidFill>
              </a:rPr>
              <a:t>i</a:t>
            </a:r>
            <a:r>
              <a:rPr lang="en-US" altLang="en-US" sz="2000" dirty="0">
                <a:solidFill>
                  <a:srgbClr val="000099"/>
                </a:solidFill>
              </a:rPr>
              <a:t>, k</a:t>
            </a:r>
            <a:r>
              <a:rPr lang="en-US" altLang="en-US" sz="2000" dirty="0"/>
              <a:t> in </a:t>
            </a:r>
            <a:r>
              <a:rPr lang="en-US" altLang="en-US" sz="2000" dirty="0">
                <a:solidFill>
                  <a:srgbClr val="000099"/>
                </a:solidFill>
              </a:rPr>
              <a:t>$s0, $s1, $s2,</a:t>
            </a:r>
            <a:r>
              <a:rPr lang="en-US" altLang="en-US" sz="2000" dirty="0">
                <a:solidFill>
                  <a:schemeClr val="hlink"/>
                </a:solidFill>
              </a:rPr>
              <a:t> </a:t>
            </a:r>
            <a:r>
              <a:rPr lang="en-US" altLang="en-US" sz="2000" dirty="0"/>
              <a:t>respectively</a:t>
            </a:r>
          </a:p>
          <a:p>
            <a:pPr marL="349250" indent="-349250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How to translate above WHILE statement?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xor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$s1	#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0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move	$t0, $s0	# $t0 = address A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loop: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0($t0)	# $t1 = 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beq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$s2, exit	# exit if (A[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]== k)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1	#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i+1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sll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$s1, 2	# $t0 = 4*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endParaRPr lang="en-US" altLang="en-US" sz="2000" b="1" dirty="0">
              <a:solidFill>
                <a:srgbClr val="000099"/>
              </a:solidFill>
              <a:latin typeface="Courier New" panose="02070309020205020404" pitchFamily="49" charset="0"/>
            </a:endParaRP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$s0, $t0	# $t0 = address 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j	loop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exit:	. . .</a:t>
            </a:r>
          </a:p>
        </p:txBody>
      </p:sp>
      <p:grpSp>
        <p:nvGrpSpPr>
          <p:cNvPr id="432175" name="Group 47"/>
          <p:cNvGrpSpPr>
            <a:grpSpLocks/>
          </p:cNvGrpSpPr>
          <p:nvPr/>
        </p:nvGrpSpPr>
        <p:grpSpPr bwMode="auto">
          <a:xfrm>
            <a:off x="7107238" y="1239838"/>
            <a:ext cx="1555750" cy="2016125"/>
            <a:chOff x="158" y="2378"/>
            <a:chExt cx="980" cy="1270"/>
          </a:xfrm>
        </p:grpSpPr>
        <p:sp>
          <p:nvSpPr>
            <p:cNvPr id="432163" name="Text Box 35"/>
            <p:cNvSpPr txBox="1">
              <a:spLocks noChangeArrowheads="1"/>
            </p:cNvSpPr>
            <p:nvPr/>
          </p:nvSpPr>
          <p:spPr bwMode="auto">
            <a:xfrm>
              <a:off x="194" y="2378"/>
              <a:ext cx="5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Memory</a:t>
              </a:r>
            </a:p>
          </p:txBody>
        </p:sp>
        <p:sp>
          <p:nvSpPr>
            <p:cNvPr id="432164" name="Text Box 36"/>
            <p:cNvSpPr txBox="1">
              <a:spLocks noChangeArrowheads="1"/>
            </p:cNvSpPr>
            <p:nvPr/>
          </p:nvSpPr>
          <p:spPr bwMode="auto">
            <a:xfrm>
              <a:off x="158" y="303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A[2]</a:t>
              </a:r>
            </a:p>
          </p:txBody>
        </p:sp>
        <p:sp>
          <p:nvSpPr>
            <p:cNvPr id="432165" name="Text Box 37"/>
            <p:cNvSpPr txBox="1">
              <a:spLocks noChangeArrowheads="1"/>
            </p:cNvSpPr>
            <p:nvPr/>
          </p:nvSpPr>
          <p:spPr bwMode="auto">
            <a:xfrm>
              <a:off x="158" y="274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A[i]</a:t>
              </a:r>
            </a:p>
          </p:txBody>
        </p:sp>
        <p:sp>
          <p:nvSpPr>
            <p:cNvPr id="432166" name="Text Box 38"/>
            <p:cNvSpPr txBox="1">
              <a:spLocks noChangeArrowheads="1"/>
            </p:cNvSpPr>
            <p:nvPr/>
          </p:nvSpPr>
          <p:spPr bwMode="auto">
            <a:xfrm>
              <a:off x="158" y="3178"/>
              <a:ext cx="653" cy="1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A[1]</a:t>
              </a:r>
            </a:p>
          </p:txBody>
        </p:sp>
        <p:sp>
          <p:nvSpPr>
            <p:cNvPr id="432167" name="Text Box 39"/>
            <p:cNvSpPr txBox="1">
              <a:spLocks noChangeArrowheads="1"/>
            </p:cNvSpPr>
            <p:nvPr/>
          </p:nvSpPr>
          <p:spPr bwMode="auto">
            <a:xfrm>
              <a:off x="158" y="3321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A[0]</a:t>
              </a:r>
            </a:p>
          </p:txBody>
        </p:sp>
        <p:sp>
          <p:nvSpPr>
            <p:cNvPr id="432168" name="Text Box 40"/>
            <p:cNvSpPr txBox="1">
              <a:spLocks noChangeArrowheads="1"/>
            </p:cNvSpPr>
            <p:nvPr/>
          </p:nvSpPr>
          <p:spPr bwMode="auto">
            <a:xfrm>
              <a:off x="158" y="2886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432169" name="Text Box 41"/>
            <p:cNvSpPr txBox="1">
              <a:spLocks noChangeArrowheads="1"/>
            </p:cNvSpPr>
            <p:nvPr/>
          </p:nvSpPr>
          <p:spPr bwMode="auto">
            <a:xfrm>
              <a:off x="158" y="2559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432170" name="Text Box 42"/>
            <p:cNvSpPr txBox="1">
              <a:spLocks noChangeArrowheads="1"/>
            </p:cNvSpPr>
            <p:nvPr/>
          </p:nvSpPr>
          <p:spPr bwMode="auto">
            <a:xfrm>
              <a:off x="847" y="3321"/>
              <a:ext cx="18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</a:t>
              </a:r>
            </a:p>
          </p:txBody>
        </p:sp>
        <p:sp>
          <p:nvSpPr>
            <p:cNvPr id="432171" name="Text Box 43"/>
            <p:cNvSpPr txBox="1">
              <a:spLocks noChangeArrowheads="1"/>
            </p:cNvSpPr>
            <p:nvPr/>
          </p:nvSpPr>
          <p:spPr bwMode="auto">
            <a:xfrm>
              <a:off x="847" y="3176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</a:t>
              </a:r>
            </a:p>
          </p:txBody>
        </p:sp>
        <p:sp>
          <p:nvSpPr>
            <p:cNvPr id="432172" name="Text Box 44"/>
            <p:cNvSpPr txBox="1">
              <a:spLocks noChangeArrowheads="1"/>
            </p:cNvSpPr>
            <p:nvPr/>
          </p:nvSpPr>
          <p:spPr bwMode="auto">
            <a:xfrm>
              <a:off x="847" y="3030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A+8</a:t>
              </a:r>
            </a:p>
          </p:txBody>
        </p:sp>
        <p:sp>
          <p:nvSpPr>
            <p:cNvPr id="432173" name="Text Box 45"/>
            <p:cNvSpPr txBox="1">
              <a:spLocks noChangeArrowheads="1"/>
            </p:cNvSpPr>
            <p:nvPr/>
          </p:nvSpPr>
          <p:spPr bwMode="auto">
            <a:xfrm>
              <a:off x="846" y="2742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A+4×i</a:t>
              </a:r>
            </a:p>
          </p:txBody>
        </p:sp>
        <p:sp>
          <p:nvSpPr>
            <p:cNvPr id="432174" name="Text Box 46"/>
            <p:cNvSpPr txBox="1">
              <a:spLocks noChangeArrowheads="1"/>
            </p:cNvSpPr>
            <p:nvPr/>
          </p:nvSpPr>
          <p:spPr bwMode="auto">
            <a:xfrm>
              <a:off x="158" y="3466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Pointers to Traverse Arrays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19688"/>
          </a:xfrm>
        </p:spPr>
        <p:txBody>
          <a:bodyPr/>
          <a:lstStyle/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Consider the same WHILE loop: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0;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while (A[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] != k)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i+1;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2000" dirty="0"/>
              <a:t>	Where </a:t>
            </a:r>
            <a:r>
              <a:rPr lang="en-US" altLang="en-US" sz="2000" dirty="0">
                <a:solidFill>
                  <a:srgbClr val="000099"/>
                </a:solidFill>
              </a:rPr>
              <a:t>address of A, </a:t>
            </a:r>
            <a:r>
              <a:rPr lang="en-US" altLang="en-US" sz="2000" dirty="0" err="1">
                <a:solidFill>
                  <a:srgbClr val="000099"/>
                </a:solidFill>
              </a:rPr>
              <a:t>i</a:t>
            </a:r>
            <a:r>
              <a:rPr lang="en-US" altLang="en-US" sz="2000" dirty="0">
                <a:solidFill>
                  <a:srgbClr val="000099"/>
                </a:solidFill>
              </a:rPr>
              <a:t>, k</a:t>
            </a:r>
            <a:r>
              <a:rPr lang="en-US" altLang="en-US" sz="2000" dirty="0"/>
              <a:t> are in </a:t>
            </a:r>
            <a:r>
              <a:rPr lang="en-US" altLang="en-US" sz="2000" dirty="0">
                <a:solidFill>
                  <a:srgbClr val="000099"/>
                </a:solidFill>
              </a:rPr>
              <a:t>$s0, $s1, $s2</a:t>
            </a:r>
            <a:r>
              <a:rPr lang="en-US" altLang="en-US" sz="2000" dirty="0">
                <a:solidFill>
                  <a:schemeClr val="hlink"/>
                </a:solidFill>
              </a:rPr>
              <a:t>, </a:t>
            </a:r>
            <a:r>
              <a:rPr lang="en-US" altLang="en-US" sz="2000" dirty="0"/>
              <a:t>respectively</a:t>
            </a:r>
          </a:p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We can use a </a:t>
            </a:r>
            <a:r>
              <a:rPr lang="en-US" altLang="en-US" dirty="0">
                <a:solidFill>
                  <a:srgbClr val="FF0000"/>
                </a:solidFill>
              </a:rPr>
              <a:t>pointer</a:t>
            </a:r>
            <a:r>
              <a:rPr lang="en-US" altLang="en-US" dirty="0"/>
              <a:t> to traverse array A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2000" dirty="0">
                <a:solidFill>
                  <a:schemeClr val="hlink"/>
                </a:solidFill>
              </a:rPr>
              <a:t>	</a:t>
            </a:r>
            <a:r>
              <a:rPr lang="en-US" altLang="en-US" sz="2000" dirty="0">
                <a:solidFill>
                  <a:srgbClr val="FF0000"/>
                </a:solidFill>
              </a:rPr>
              <a:t>Pointer is incremented by 4 (faster than indexing</a:t>
            </a:r>
            <a:r>
              <a:rPr lang="en-US" altLang="en-US" sz="2000" dirty="0" smtClean="0">
                <a:solidFill>
                  <a:srgbClr val="FF0000"/>
                </a:solidFill>
              </a:rPr>
              <a:t>)</a:t>
            </a:r>
          </a:p>
          <a:p>
            <a:pPr marL="349250" indent="-349250"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urier New" panose="02070309020205020404" pitchFamily="49" charset="0"/>
              </a:rPr>
              <a:t>xor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$s1	#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</a:rPr>
              <a:t>0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move	$t0, $s0	# $t0 = $s0 =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A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j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cond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# test condition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loop: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1	#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i+1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$t0, 4	# point to next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cond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: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lw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0($t0)	# $t1 = A[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bne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$s2, loop	# loop if A[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]!= k</a:t>
            </a:r>
          </a:p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Only 4 instructions (rather than 6) in loop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Copying a String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82600" y="3775075"/>
            <a:ext cx="8178800" cy="247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move	$t0, $s0	# $t0 = pointer to source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move	$t1, $s1	# $t1 = pointer to target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lb	$t2, 0($t0)	# load  byte into $t2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sb	$t2, 0($t1)	# store byte into target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$t0, $t0, 1	# increment source pointer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$t1, $t1, 1	# increment target pointer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bne	$t2, $zero, L1	# loop until NULL char</a:t>
            </a:r>
          </a:p>
        </p:txBody>
      </p:sp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en-US" sz="2400" dirty="0"/>
              <a:t>The following code copies source string to </a:t>
            </a:r>
            <a:r>
              <a:rPr lang="en-US" altLang="en-US" sz="2400" dirty="0">
                <a:solidFill>
                  <a:schemeClr val="tx2"/>
                </a:solidFill>
              </a:rPr>
              <a:t>target string</a:t>
            </a:r>
          </a:p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Address of source in $s0 and address of target in $s1</a:t>
            </a:r>
          </a:p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Strings are terminated with a null character </a:t>
            </a:r>
            <a:r>
              <a:rPr lang="en-US" altLang="en-US" sz="2400" dirty="0">
                <a:solidFill>
                  <a:schemeClr val="tx2"/>
                </a:solidFill>
              </a:rPr>
              <a:t>(C strings)</a:t>
            </a:r>
            <a:endParaRPr lang="en-US" altLang="en-US" sz="2400" dirty="0"/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82600" y="2795588"/>
            <a:ext cx="8178800" cy="80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0;</a:t>
            </a:r>
            <a:endParaRPr lang="en-US" altLang="en-US" sz="20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do {t=source[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];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target[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]=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++;} while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(t!=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uiExpand="1" build="allAtOnce" animBg="1"/>
      <p:bldP spid="52122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Summing an Integer Array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482600" y="3084513"/>
            <a:ext cx="8178800" cy="305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move	$t0, $s0	# $t0 = address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xor	$t1, $t1, $t1	# $t1 = i = 0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xor	$s2, $s2, $s2	# $s2 = sum = 0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L1:	lw 	$t2, 0($t0)	# $t2 =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addu	$s2, $s2, $t2	# sum = sum +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addiu	$t0, $t0, 4	# point to next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addiu	$t1, $t1, 1	# i++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	bne	$t1, $s1, L1	# loop if (i != n)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482600" y="2271713"/>
            <a:ext cx="817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Assume $s0 = array address, $s1 = array length = n</a:t>
            </a:r>
          </a:p>
        </p:txBody>
      </p:sp>
      <p:sp>
        <p:nvSpPr>
          <p:cNvPr id="522248" name="Text Box 8"/>
          <p:cNvSpPr txBox="1">
            <a:spLocks noChangeArrowheads="1"/>
          </p:cNvSpPr>
          <p:nvPr/>
        </p:nvSpPr>
        <p:spPr bwMode="auto">
          <a:xfrm>
            <a:off x="482600" y="1239838"/>
            <a:ext cx="81788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sum = 0;</a:t>
            </a:r>
          </a:p>
          <a:p>
            <a:pPr>
              <a:spcBef>
                <a:spcPct val="2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=0;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&lt;n;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++) sum = sum + A[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Addressing Modes</a:t>
            </a:r>
          </a:p>
        </p:txBody>
      </p:sp>
      <p:grpSp>
        <p:nvGrpSpPr>
          <p:cNvPr id="493571" name="Group 3"/>
          <p:cNvGrpSpPr>
            <a:grpSpLocks/>
          </p:cNvGrpSpPr>
          <p:nvPr/>
        </p:nvGrpSpPr>
        <p:grpSpPr bwMode="auto">
          <a:xfrm>
            <a:off x="731838" y="4695825"/>
            <a:ext cx="7639050" cy="1522413"/>
            <a:chOff x="461" y="2958"/>
            <a:chExt cx="4812" cy="959"/>
          </a:xfrm>
        </p:grpSpPr>
        <p:grpSp>
          <p:nvGrpSpPr>
            <p:cNvPr id="493572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493573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574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75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76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93577" name="Text Box 9"/>
            <p:cNvSpPr txBox="1">
              <a:spLocks noChangeArrowheads="1"/>
            </p:cNvSpPr>
            <p:nvPr/>
          </p:nvSpPr>
          <p:spPr bwMode="auto">
            <a:xfrm>
              <a:off x="461" y="3024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493578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</a:t>
              </a:r>
              <a:endParaRPr lang="en-US" altLang="en-US" sz="1400" baseline="30000"/>
            </a:p>
          </p:txBody>
        </p:sp>
        <p:sp>
          <p:nvSpPr>
            <p:cNvPr id="493579" name="Text Box 11"/>
            <p:cNvSpPr txBox="1">
              <a:spLocks noChangeArrowheads="1"/>
            </p:cNvSpPr>
            <p:nvPr/>
          </p:nvSpPr>
          <p:spPr bwMode="auto">
            <a:xfrm>
              <a:off x="3146" y="2958"/>
              <a:ext cx="2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Operand is in memory (load/store)</a:t>
              </a:r>
            </a:p>
          </p:txBody>
        </p:sp>
        <p:sp>
          <p:nvSpPr>
            <p:cNvPr id="493580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Register = Base address</a:t>
              </a:r>
              <a:endParaRPr lang="en-US" altLang="en-US" sz="1400" baseline="30000"/>
            </a:p>
          </p:txBody>
        </p:sp>
        <p:sp>
          <p:nvSpPr>
            <p:cNvPr id="493581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93582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493583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493584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93585" name="AutoShape 17"/>
            <p:cNvCxnSpPr>
              <a:cxnSpLocks noChangeShapeType="1"/>
              <a:stCxn id="493580" idx="3"/>
              <a:endCxn id="493584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76" idx="3"/>
              <a:endCxn id="493584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3587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588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89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0287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Halfword</a:t>
              </a:r>
              <a:endParaRPr lang="en-US" altLang="en-US" sz="1400" baseline="30000"/>
            </a:p>
          </p:txBody>
        </p:sp>
        <p:sp>
          <p:nvSpPr>
            <p:cNvPr id="493590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Byte</a:t>
              </a:r>
              <a:endParaRPr lang="en-US" altLang="en-US" sz="1400" baseline="30000"/>
            </a:p>
          </p:txBody>
        </p:sp>
      </p:grpSp>
      <p:grpSp>
        <p:nvGrpSpPr>
          <p:cNvPr id="493591" name="Group 23"/>
          <p:cNvGrpSpPr>
            <a:grpSpLocks/>
          </p:cNvGrpSpPr>
          <p:nvPr/>
        </p:nvGrpSpPr>
        <p:grpSpPr bwMode="auto">
          <a:xfrm>
            <a:off x="731838" y="2332038"/>
            <a:ext cx="7642225" cy="685800"/>
            <a:chOff x="461" y="1469"/>
            <a:chExt cx="4814" cy="432"/>
          </a:xfrm>
        </p:grpSpPr>
        <p:grpSp>
          <p:nvGrpSpPr>
            <p:cNvPr id="493592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493593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594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95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96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93597" name="Text Box 29"/>
            <p:cNvSpPr txBox="1">
              <a:spLocks noChangeArrowheads="1"/>
            </p:cNvSpPr>
            <p:nvPr/>
          </p:nvSpPr>
          <p:spPr bwMode="auto">
            <a:xfrm>
              <a:off x="461" y="1469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Immediate Addressing</a:t>
              </a:r>
            </a:p>
          </p:txBody>
        </p:sp>
        <p:sp>
          <p:nvSpPr>
            <p:cNvPr id="493598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Operand is a constant</a:t>
              </a:r>
            </a:p>
          </p:txBody>
        </p:sp>
        <p:sp>
          <p:nvSpPr>
            <p:cNvPr id="493599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3600" name="Group 32"/>
          <p:cNvGrpSpPr>
            <a:grpSpLocks/>
          </p:cNvGrpSpPr>
          <p:nvPr/>
        </p:nvGrpSpPr>
        <p:grpSpPr bwMode="auto">
          <a:xfrm>
            <a:off x="731838" y="3382963"/>
            <a:ext cx="7642225" cy="1006475"/>
            <a:chOff x="461" y="2131"/>
            <a:chExt cx="4814" cy="634"/>
          </a:xfrm>
        </p:grpSpPr>
        <p:grpSp>
          <p:nvGrpSpPr>
            <p:cNvPr id="493601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493602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603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4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5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Rd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6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funct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607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sa</a:t>
                </a:r>
                <a:r>
                  <a:rPr lang="en-US" altLang="en-US" sz="1400" baseline="30000"/>
                  <a:t>5</a:t>
                </a:r>
              </a:p>
            </p:txBody>
          </p:sp>
        </p:grpSp>
        <p:sp>
          <p:nvSpPr>
            <p:cNvPr id="493608" name="Text Box 40"/>
            <p:cNvSpPr txBox="1">
              <a:spLocks noChangeArrowheads="1"/>
            </p:cNvSpPr>
            <p:nvPr/>
          </p:nvSpPr>
          <p:spPr bwMode="auto">
            <a:xfrm>
              <a:off x="461" y="21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Register Addressing</a:t>
              </a:r>
            </a:p>
          </p:txBody>
        </p:sp>
        <p:sp>
          <p:nvSpPr>
            <p:cNvPr id="493609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Register</a:t>
              </a:r>
              <a:endParaRPr lang="en-US" altLang="en-US" sz="1400" baseline="30000"/>
            </a:p>
          </p:txBody>
        </p:sp>
        <p:sp>
          <p:nvSpPr>
            <p:cNvPr id="493610" name="Text Box 42"/>
            <p:cNvSpPr txBox="1">
              <a:spLocks noChangeArrowheads="1"/>
            </p:cNvSpPr>
            <p:nvPr/>
          </p:nvSpPr>
          <p:spPr bwMode="auto">
            <a:xfrm>
              <a:off x="3146" y="2305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Operand is in a register</a:t>
              </a:r>
            </a:p>
          </p:txBody>
        </p:sp>
        <p:sp>
          <p:nvSpPr>
            <p:cNvPr id="493611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93612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493613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3614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3615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9361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647700" y="1235075"/>
            <a:ext cx="7667625" cy="105092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Where are the operands?</a:t>
            </a:r>
          </a:p>
          <a:p>
            <a:r>
              <a:rPr lang="en-US" altLang="en-US"/>
              <a:t>How memory addresses are computed?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Branch / Jump Addressing Modes</a:t>
            </a:r>
          </a:p>
        </p:txBody>
      </p:sp>
      <p:grpSp>
        <p:nvGrpSpPr>
          <p:cNvPr id="434179" name="Group 3"/>
          <p:cNvGrpSpPr>
            <a:grpSpLocks/>
          </p:cNvGrpSpPr>
          <p:nvPr/>
        </p:nvGrpSpPr>
        <p:grpSpPr bwMode="auto">
          <a:xfrm>
            <a:off x="731838" y="1279525"/>
            <a:ext cx="7639050" cy="1554163"/>
            <a:chOff x="499" y="864"/>
            <a:chExt cx="5213" cy="979"/>
          </a:xfrm>
        </p:grpSpPr>
        <p:sp>
          <p:nvSpPr>
            <p:cNvPr id="434180" name="Text Box 4"/>
            <p:cNvSpPr txBox="1">
              <a:spLocks noChangeArrowheads="1"/>
            </p:cNvSpPr>
            <p:nvPr/>
          </p:nvSpPr>
          <p:spPr bwMode="auto">
            <a:xfrm>
              <a:off x="3408" y="864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Used for branching (beq, bne, …)</a:t>
              </a:r>
            </a:p>
          </p:txBody>
        </p:sp>
        <p:sp>
          <p:nvSpPr>
            <p:cNvPr id="434181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 = Target Instruction</a:t>
              </a:r>
              <a:endParaRPr lang="en-US" altLang="en-US" sz="1400" baseline="30000"/>
            </a:p>
          </p:txBody>
        </p:sp>
        <p:sp>
          <p:nvSpPr>
            <p:cNvPr id="434182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3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434184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34185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34186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34187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34188" name="Text Box 12"/>
            <p:cNvSpPr txBox="1">
              <a:spLocks noChangeArrowheads="1"/>
            </p:cNvSpPr>
            <p:nvPr/>
          </p:nvSpPr>
          <p:spPr bwMode="auto">
            <a:xfrm>
              <a:off x="499" y="979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PC-Relative Addressing</a:t>
              </a:r>
            </a:p>
          </p:txBody>
        </p:sp>
        <p:sp>
          <p:nvSpPr>
            <p:cNvPr id="434189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</a:p>
          </p:txBody>
        </p:sp>
        <p:cxnSp>
          <p:nvCxnSpPr>
            <p:cNvPr id="434190" name="AutoShape 14"/>
            <p:cNvCxnSpPr>
              <a:cxnSpLocks noChangeShapeType="1"/>
              <a:stCxn id="434189" idx="2"/>
              <a:endCxn id="434196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4191" name="AutoShape 15"/>
            <p:cNvCxnSpPr>
              <a:cxnSpLocks noChangeShapeType="1"/>
              <a:stCxn id="434187" idx="3"/>
              <a:endCxn id="434196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4192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3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grpSp>
          <p:nvGrpSpPr>
            <p:cNvPr id="434194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434195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+1</a:t>
                </a:r>
              </a:p>
            </p:txBody>
          </p:sp>
          <p:sp>
            <p:nvSpPr>
              <p:cNvPr id="434196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4227" name="Group 51"/>
          <p:cNvGrpSpPr>
            <a:grpSpLocks/>
          </p:cNvGrpSpPr>
          <p:nvPr/>
        </p:nvGrpSpPr>
        <p:grpSpPr bwMode="auto">
          <a:xfrm>
            <a:off x="712788" y="3154363"/>
            <a:ext cx="6559550" cy="501650"/>
            <a:chOff x="449" y="1987"/>
            <a:chExt cx="4132" cy="316"/>
          </a:xfrm>
        </p:grpSpPr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PC = PC + 4 × (1 + immediate</a:t>
              </a:r>
              <a:r>
                <a:rPr lang="en-US" altLang="en-US" sz="1600" baseline="30000"/>
                <a:t>16</a:t>
              </a:r>
              <a:r>
                <a:rPr lang="en-US" altLang="en-US" sz="1600"/>
                <a:t>)</a:t>
              </a:r>
              <a:endParaRPr lang="en-US" altLang="en-US" sz="1600" baseline="30000"/>
            </a:p>
          </p:txBody>
        </p:sp>
        <p:sp>
          <p:nvSpPr>
            <p:cNvPr id="434199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  <a:r>
                <a:rPr lang="en-US" altLang="en-US" sz="1400"/>
                <a:t> + immediate</a:t>
              </a:r>
              <a:r>
                <a:rPr lang="en-US" altLang="en-US" sz="1400" baseline="30000"/>
                <a:t>16</a:t>
              </a:r>
              <a:r>
                <a:rPr lang="en-US" altLang="en-US" sz="1400"/>
                <a:t> + 1</a:t>
              </a:r>
              <a:endParaRPr lang="en-US" altLang="en-US" sz="1400" baseline="30000"/>
            </a:p>
          </p:txBody>
        </p:sp>
        <p:sp>
          <p:nvSpPr>
            <p:cNvPr id="434200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  <p:sp>
        <p:nvSpPr>
          <p:cNvPr id="434201" name="Arc 25"/>
          <p:cNvSpPr>
            <a:spLocks/>
          </p:cNvSpPr>
          <p:nvPr/>
        </p:nvSpPr>
        <p:spPr bwMode="auto">
          <a:xfrm>
            <a:off x="4740275" y="2422525"/>
            <a:ext cx="127000" cy="731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557"/>
              <a:gd name="T2" fmla="*/ 17989 w 21600"/>
              <a:gd name="T3" fmla="*/ 33557 h 33557"/>
              <a:gd name="T4" fmla="*/ 0 w 21600"/>
              <a:gd name="T5" fmla="*/ 21600 h 33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4226" name="Group 50"/>
          <p:cNvGrpSpPr>
            <a:grpSpLocks/>
          </p:cNvGrpSpPr>
          <p:nvPr/>
        </p:nvGrpSpPr>
        <p:grpSpPr bwMode="auto">
          <a:xfrm>
            <a:off x="1346200" y="5761038"/>
            <a:ext cx="5926138" cy="365125"/>
            <a:chOff x="848" y="3629"/>
            <a:chExt cx="3733" cy="230"/>
          </a:xfrm>
        </p:grpSpPr>
        <p:sp>
          <p:nvSpPr>
            <p:cNvPr id="434203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immediate</a:t>
              </a:r>
              <a:r>
                <a:rPr lang="en-US" altLang="en-US" sz="1400" baseline="30000"/>
                <a:t>26</a:t>
              </a:r>
              <a:r>
                <a:rPr lang="en-US" altLang="en-US" sz="1400"/>
                <a:t> </a:t>
              </a:r>
            </a:p>
          </p:txBody>
        </p:sp>
        <p:sp>
          <p:nvSpPr>
            <p:cNvPr id="434204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  <p:sp>
          <p:nvSpPr>
            <p:cNvPr id="434205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34206" name="Text Box 30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</p:txBody>
        </p:sp>
      </p:grpSp>
      <p:grpSp>
        <p:nvGrpSpPr>
          <p:cNvPr id="434207" name="Group 31"/>
          <p:cNvGrpSpPr>
            <a:grpSpLocks/>
          </p:cNvGrpSpPr>
          <p:nvPr/>
        </p:nvGrpSpPr>
        <p:grpSpPr bwMode="auto">
          <a:xfrm>
            <a:off x="731838" y="3932238"/>
            <a:ext cx="7639050" cy="1736725"/>
            <a:chOff x="499" y="2477"/>
            <a:chExt cx="5213" cy="1094"/>
          </a:xfrm>
        </p:grpSpPr>
        <p:sp>
          <p:nvSpPr>
            <p:cNvPr id="434208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 = Target Instruction</a:t>
              </a:r>
            </a:p>
          </p:txBody>
        </p:sp>
        <p:sp>
          <p:nvSpPr>
            <p:cNvPr id="434209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210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434211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26</a:t>
                </a:r>
              </a:p>
            </p:txBody>
          </p:sp>
          <p:sp>
            <p:nvSpPr>
              <p:cNvPr id="434212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</p:grpSp>
        <p:sp>
          <p:nvSpPr>
            <p:cNvPr id="434213" name="Text Box 37"/>
            <p:cNvSpPr txBox="1">
              <a:spLocks noChangeArrowheads="1"/>
            </p:cNvSpPr>
            <p:nvPr/>
          </p:nvSpPr>
          <p:spPr bwMode="auto">
            <a:xfrm>
              <a:off x="499" y="2592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Pseudo-direct Addressing</a:t>
              </a:r>
            </a:p>
          </p:txBody>
        </p:sp>
        <p:sp>
          <p:nvSpPr>
            <p:cNvPr id="434214" name="Rectangle 38"/>
            <p:cNvSpPr>
              <a:spLocks noChangeArrowheads="1"/>
            </p:cNvSpPr>
            <p:nvPr/>
          </p:nvSpPr>
          <p:spPr bwMode="auto">
            <a:xfrm>
              <a:off x="787" y="3197"/>
              <a:ext cx="1872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26</a:t>
              </a:r>
            </a:p>
          </p:txBody>
        </p:sp>
        <p:grpSp>
          <p:nvGrpSpPr>
            <p:cNvPr id="434215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434216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 b="1"/>
                  <a:t>:</a:t>
                </a:r>
              </a:p>
            </p:txBody>
          </p:sp>
          <p:sp>
            <p:nvSpPr>
              <p:cNvPr id="434217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34218" name="AutoShape 42"/>
            <p:cNvCxnSpPr>
              <a:cxnSpLocks noChangeShapeType="1"/>
              <a:stCxn id="434224" idx="2"/>
              <a:endCxn id="434217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4219" name="AutoShape 43"/>
            <p:cNvCxnSpPr>
              <a:cxnSpLocks noChangeShapeType="1"/>
              <a:stCxn id="434211" idx="3"/>
              <a:endCxn id="434217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4220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1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34222" name="Text Box 46"/>
            <p:cNvSpPr txBox="1">
              <a:spLocks noChangeArrowheads="1"/>
            </p:cNvSpPr>
            <p:nvPr/>
          </p:nvSpPr>
          <p:spPr bwMode="auto">
            <a:xfrm>
              <a:off x="3408" y="2477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Used by jump instruction</a:t>
              </a:r>
            </a:p>
          </p:txBody>
        </p:sp>
        <p:sp>
          <p:nvSpPr>
            <p:cNvPr id="434223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838"/>
                <a:gd name="T2" fmla="*/ 20680 w 21600"/>
                <a:gd name="T3" fmla="*/ 27838 h 27838"/>
                <a:gd name="T4" fmla="*/ 0 w 21600"/>
                <a:gd name="T5" fmla="*/ 21600 h 27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24" name="Text Box 48"/>
            <p:cNvSpPr txBox="1">
              <a:spLocks noChangeArrowheads="1"/>
            </p:cNvSpPr>
            <p:nvPr/>
          </p:nvSpPr>
          <p:spPr bwMode="auto">
            <a:xfrm>
              <a:off x="499" y="3197"/>
              <a:ext cx="288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 and Branch Limits</a:t>
            </a:r>
          </a:p>
        </p:txBody>
      </p:sp>
      <p:sp>
        <p:nvSpPr>
          <p:cNvPr id="494657" name="Rectangle 65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494658" name="Rectangle 66"/>
          <p:cNvSpPr>
            <a:spLocks noChangeArrowheads="1"/>
          </p:cNvSpPr>
          <p:nvPr/>
        </p:nvSpPr>
        <p:spPr bwMode="auto">
          <a:xfrm>
            <a:off x="482600" y="1123950"/>
            <a:ext cx="8237538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Jump Address Boundary =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=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Text segment cannot exceed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or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Upper 4 bits of PC are unchanged</a:t>
            </a:r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/>
              <a:t>Branch Address Boundary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Branch instructions use I-Type format (16-bit immediate constant)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PC-relative addressing: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Target instruction address = PC + 4×(1 +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</a:t>
            </a:r>
          </a:p>
          <a:p>
            <a:pPr lvl="2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During assembly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99"/>
                </a:solidFill>
              </a:rPr>
              <a:t>immediate=(Target address – </a:t>
            </a:r>
            <a:r>
              <a:rPr lang="en-US" altLang="en-US" dirty="0" smtClean="0">
                <a:solidFill>
                  <a:srgbClr val="000099"/>
                </a:solidFill>
              </a:rPr>
              <a:t>(PC+4))/</a:t>
            </a:r>
            <a:r>
              <a:rPr lang="en-US" altLang="en-US" dirty="0">
                <a:solidFill>
                  <a:srgbClr val="000099"/>
                </a:solidFill>
              </a:rPr>
              <a:t>4</a:t>
            </a:r>
            <a:r>
              <a:rPr lang="en-US" altLang="en-US" dirty="0"/>
              <a:t>, where PC contains address of </a:t>
            </a:r>
            <a:r>
              <a:rPr lang="en-US" altLang="en-US" dirty="0" smtClean="0"/>
              <a:t>current </a:t>
            </a:r>
            <a:r>
              <a:rPr lang="en-US" altLang="en-US" dirty="0"/>
              <a:t>instruction</a:t>
            </a:r>
          </a:p>
        </p:txBody>
      </p:sp>
      <p:grpSp>
        <p:nvGrpSpPr>
          <p:cNvPr id="494660" name="Group 68"/>
          <p:cNvGrpSpPr>
            <a:grpSpLocks/>
          </p:cNvGrpSpPr>
          <p:nvPr/>
        </p:nvGrpSpPr>
        <p:grpSpPr bwMode="auto">
          <a:xfrm>
            <a:off x="1641475" y="2622550"/>
            <a:ext cx="5926138" cy="365125"/>
            <a:chOff x="848" y="3629"/>
            <a:chExt cx="3733" cy="230"/>
          </a:xfrm>
        </p:grpSpPr>
        <p:sp>
          <p:nvSpPr>
            <p:cNvPr id="494661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immediate</a:t>
              </a:r>
              <a:r>
                <a:rPr lang="en-US" altLang="en-US" sz="1400" baseline="30000"/>
                <a:t>26</a:t>
              </a:r>
              <a:r>
                <a:rPr lang="en-US" altLang="en-US" sz="1400"/>
                <a:t> </a:t>
              </a:r>
            </a:p>
          </p:txBody>
        </p:sp>
        <p:sp>
          <p:nvSpPr>
            <p:cNvPr id="494662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  <p:sp>
          <p:nvSpPr>
            <p:cNvPr id="494663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94664" name="Text Box 72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</p:txBody>
        </p:sp>
      </p:grpSp>
      <p:grpSp>
        <p:nvGrpSpPr>
          <p:cNvPr id="494669" name="Group 77"/>
          <p:cNvGrpSpPr>
            <a:grpSpLocks/>
          </p:cNvGrpSpPr>
          <p:nvPr/>
        </p:nvGrpSpPr>
        <p:grpSpPr bwMode="auto">
          <a:xfrm>
            <a:off x="4191000" y="4100513"/>
            <a:ext cx="3376613" cy="365125"/>
            <a:chOff x="3107" y="2326"/>
            <a:chExt cx="2127" cy="230"/>
          </a:xfrm>
        </p:grpSpPr>
        <p:sp>
          <p:nvSpPr>
            <p:cNvPr id="494667" name="Text Box 75"/>
            <p:cNvSpPr txBox="1">
              <a:spLocks noChangeArrowheads="1"/>
            </p:cNvSpPr>
            <p:nvPr/>
          </p:nvSpPr>
          <p:spPr bwMode="auto">
            <a:xfrm>
              <a:off x="3107" y="2326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  <a:r>
                <a:rPr lang="en-US" altLang="en-US" sz="1400"/>
                <a:t> + immediate</a:t>
              </a:r>
              <a:r>
                <a:rPr lang="en-US" altLang="en-US" sz="1400" baseline="30000"/>
                <a:t>16</a:t>
              </a:r>
              <a:r>
                <a:rPr lang="en-US" altLang="en-US" sz="1400"/>
                <a:t> + 1</a:t>
              </a:r>
              <a:endParaRPr lang="en-US" altLang="en-US" sz="1400" baseline="30000"/>
            </a:p>
          </p:txBody>
        </p:sp>
        <p:sp>
          <p:nvSpPr>
            <p:cNvPr id="494668" name="Text Box 76"/>
            <p:cNvSpPr txBox="1">
              <a:spLocks noChangeArrowheads="1"/>
            </p:cNvSpPr>
            <p:nvPr/>
          </p:nvSpPr>
          <p:spPr bwMode="auto">
            <a:xfrm>
              <a:off x="5101" y="2326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 and Branch Limits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Bef>
                <a:spcPct val="70000"/>
              </a:spcBef>
            </a:pPr>
            <a:r>
              <a:rPr lang="en-US" altLang="en-US" dirty="0"/>
              <a:t>During execution, PC contains the address of current instruction (thus we add 1 to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).</a:t>
            </a:r>
          </a:p>
          <a:p>
            <a:pPr lvl="2"/>
            <a:r>
              <a:rPr lang="en-US" altLang="en-US" dirty="0"/>
              <a:t>Maximum branch limit is -2</a:t>
            </a:r>
            <a:r>
              <a:rPr lang="en-US" altLang="en-US" baseline="30000" dirty="0"/>
              <a:t>15</a:t>
            </a:r>
            <a:r>
              <a:rPr lang="en-US" altLang="en-US" dirty="0"/>
              <a:t> to +2</a:t>
            </a:r>
            <a:r>
              <a:rPr lang="en-US" altLang="en-US" baseline="30000" dirty="0"/>
              <a:t>15</a:t>
            </a:r>
            <a:r>
              <a:rPr lang="en-US" altLang="en-US" dirty="0"/>
              <a:t>-1 instructions.</a:t>
            </a:r>
            <a:endParaRPr lang="ar-SA" altLang="en-US" dirty="0"/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positive </a:t>
            </a:r>
            <a:r>
              <a:rPr lang="en-US" altLang="en-US" dirty="0" smtClean="0">
                <a:solidFill>
                  <a:srgbClr val="FF0000"/>
                </a:solidFill>
              </a:rPr>
              <a:t>  </a:t>
            </a:r>
            <a:r>
              <a:rPr lang="en-US" altLang="en-US" dirty="0" smtClean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negative </a:t>
            </a:r>
            <a:r>
              <a:rPr lang="en-US" altLang="en-US" dirty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Backward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/>
              <a:t>Example</a:t>
            </a:r>
          </a:p>
          <a:p>
            <a:pPr lvl="1"/>
            <a:endParaRPr lang="en-US" altLang="en-US" dirty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250825" y="3602038"/>
            <a:ext cx="4451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0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Again:4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8  beq $s1,$s2,Next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 	12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16 bne $s1,$zero,Again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Next:	20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4629607" y="3141663"/>
            <a:ext cx="43781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Immediate=(</a:t>
            </a:r>
            <a:r>
              <a:rPr lang="en-US" altLang="en-US" dirty="0" smtClean="0"/>
              <a:t>Next-(PC+4))/</a:t>
            </a:r>
            <a:r>
              <a:rPr lang="en-US" altLang="en-US" dirty="0"/>
              <a:t>4=(20-12)/4=2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PC=PC+4*(immediate+1)=8+4*(3)=20</a:t>
            </a: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4629150" y="4754563"/>
            <a:ext cx="442941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Backward 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Immediate=(</a:t>
            </a:r>
            <a:r>
              <a:rPr lang="en-US" altLang="en-US" dirty="0" smtClean="0"/>
              <a:t>Again-(PC+4))/</a:t>
            </a:r>
            <a:r>
              <a:rPr lang="en-US" altLang="en-US" dirty="0"/>
              <a:t>4=(4-20)/4=-4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PC=PC+4*(immediate+1)=16+4*(-3)=4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RISC Design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All instructions are typically of one size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Few instruction formats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All operations on data are register to register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Operands are read from registers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Result is stored in a register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General purpose integer and floating point registers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Typically, 32 integer and 32 floating-point registers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Memory access only via </a:t>
            </a:r>
            <a:r>
              <a:rPr lang="en-US" altLang="en-US">
                <a:solidFill>
                  <a:srgbClr val="FF0000"/>
                </a:solidFill>
              </a:rPr>
              <a:t>load</a:t>
            </a:r>
            <a:r>
              <a:rPr lang="en-US" altLang="en-US" i="1"/>
              <a:t> </a:t>
            </a:r>
            <a:r>
              <a:rPr lang="en-US" altLang="en-US"/>
              <a:t>and</a:t>
            </a:r>
            <a:r>
              <a:rPr lang="en-US" altLang="en-US" i="1"/>
              <a:t> </a:t>
            </a:r>
            <a:r>
              <a:rPr lang="en-US" altLang="en-US">
                <a:solidFill>
                  <a:srgbClr val="FF0000"/>
                </a:solidFill>
              </a:rPr>
              <a:t>store</a:t>
            </a:r>
            <a:r>
              <a:rPr lang="en-US" altLang="en-US"/>
              <a:t> instructions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Load and store: bytes, half words, words, and double words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Few simple 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Design Principles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Simplicity favors regularity</a:t>
            </a:r>
          </a:p>
          <a:p>
            <a:pPr marL="844550" lvl="1" indent="-381000"/>
            <a:r>
              <a:rPr lang="en-US" altLang="en-US"/>
              <a:t>Fix the size of instructions (simplifies fetching &amp; decoding)</a:t>
            </a:r>
          </a:p>
          <a:p>
            <a:pPr marL="844550" lvl="1" indent="-381000"/>
            <a:r>
              <a:rPr lang="en-US" altLang="en-US"/>
              <a:t>Fix the number of operands per instruction</a:t>
            </a:r>
          </a:p>
          <a:p>
            <a:pPr marL="1196975" lvl="2" indent="-342900"/>
            <a:r>
              <a:rPr lang="en-US" altLang="en-US"/>
              <a:t>Three operands is the natural number for a typical instruction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Smaller is faster</a:t>
            </a:r>
          </a:p>
          <a:p>
            <a:pPr marL="844550" lvl="1" indent="-381000"/>
            <a:r>
              <a:rPr lang="en-US" altLang="en-US"/>
              <a:t>Limit the number of registers for faster access (typically 32)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Make the common case fast</a:t>
            </a:r>
          </a:p>
          <a:p>
            <a:pPr marL="844550" lvl="1" indent="-381000"/>
            <a:r>
              <a:rPr lang="en-US" altLang="en-US"/>
              <a:t>Include constants inside instructions (faster than loading them)</a:t>
            </a:r>
          </a:p>
          <a:p>
            <a:pPr marL="844550" lvl="1" indent="-381000"/>
            <a:r>
              <a:rPr lang="en-US" altLang="en-US"/>
              <a:t>Design most instructions to be register-to-register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Good design demands good compromises</a:t>
            </a:r>
          </a:p>
          <a:p>
            <a:pPr marL="844550" lvl="1" indent="-381000"/>
            <a:r>
              <a:rPr lang="en-US" altLang="en-US"/>
              <a:t>Fixed-size instructions compromise the size of 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 of the MIPS Processor</a:t>
            </a:r>
          </a:p>
        </p:txBody>
      </p:sp>
      <p:grpSp>
        <p:nvGrpSpPr>
          <p:cNvPr id="437570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437256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57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437258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59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437260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63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37269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437264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5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6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7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8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70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72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5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8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87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96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437297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08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09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10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1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437312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13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4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437316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7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437319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0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437322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3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437325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6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43732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43733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3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337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437335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36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338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9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0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1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2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437344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5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437347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8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437350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1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437353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4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437355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6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437357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8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59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0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61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2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4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6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8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71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437374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437377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437380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437383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4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5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437386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87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8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437389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9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437398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437393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4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5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6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7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04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437399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0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1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2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3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0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437405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6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7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8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9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6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437411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2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3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4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5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17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18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437419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23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24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437429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30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31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437436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39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437437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38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2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437440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1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5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437443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4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437446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7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4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5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437453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4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56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9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437457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8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2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437460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1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5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437463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4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66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7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8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69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71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7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75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79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81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83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437484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85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437486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437542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437556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71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43755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5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437562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437560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61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437563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437564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69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437566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437567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General-Purpose Registers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2450" cy="5143500"/>
          </a:xfrm>
        </p:spPr>
        <p:txBody>
          <a:bodyPr/>
          <a:lstStyle/>
          <a:p>
            <a:r>
              <a:rPr lang="en-US" altLang="en-US" dirty="0"/>
              <a:t>32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General Purpose Registers (GPRs)</a:t>
            </a:r>
          </a:p>
          <a:p>
            <a:pPr lvl="1"/>
            <a:r>
              <a:rPr lang="en-US" altLang="en-US" dirty="0"/>
              <a:t>Assembler uses the dollar notation to name registers</a:t>
            </a:r>
          </a:p>
          <a:p>
            <a:pPr lvl="2"/>
            <a:r>
              <a:rPr lang="en-US" altLang="en-US" dirty="0"/>
              <a:t>$0 is register 0, $1 is register 1, …, and $31 is register 31</a:t>
            </a:r>
          </a:p>
          <a:p>
            <a:pPr lvl="1"/>
            <a:r>
              <a:rPr lang="en-US" altLang="en-US" dirty="0"/>
              <a:t>All registers are </a:t>
            </a:r>
            <a:r>
              <a:rPr lang="en-US" altLang="en-US" dirty="0">
                <a:solidFill>
                  <a:srgbClr val="FF0000"/>
                </a:solidFill>
              </a:rPr>
              <a:t>32-bit wide </a:t>
            </a:r>
            <a:r>
              <a:rPr lang="en-US" altLang="en-US" dirty="0"/>
              <a:t>in MIPS32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Register $0 is always zero</a:t>
            </a:r>
          </a:p>
          <a:p>
            <a:pPr lvl="2"/>
            <a:r>
              <a:rPr lang="en-US" altLang="en-US" dirty="0"/>
              <a:t>Any value written to $0 is discarded</a:t>
            </a:r>
          </a:p>
          <a:p>
            <a:r>
              <a:rPr lang="en-US" altLang="en-US" dirty="0"/>
              <a:t>Software </a:t>
            </a:r>
            <a:r>
              <a:rPr lang="en-US" altLang="en-US" dirty="0" smtClean="0"/>
              <a:t>conventions</a:t>
            </a:r>
            <a:endParaRPr lang="en-US" altLang="en-US" dirty="0"/>
          </a:p>
          <a:p>
            <a:pPr lvl="1"/>
            <a:r>
              <a:rPr lang="en-US" altLang="en-US" dirty="0"/>
              <a:t>Software defines names to all registers</a:t>
            </a:r>
          </a:p>
          <a:p>
            <a:pPr lvl="2"/>
            <a:r>
              <a:rPr lang="en-US" altLang="en-US" dirty="0"/>
              <a:t>To standardize their use in programs </a:t>
            </a:r>
          </a:p>
          <a:p>
            <a:pPr lvl="1"/>
            <a:r>
              <a:rPr lang="en-US" altLang="en-US" dirty="0"/>
              <a:t>Example: $8 - $15 are called $t0 - $t7</a:t>
            </a:r>
          </a:p>
          <a:p>
            <a:pPr lvl="2"/>
            <a:r>
              <a:rPr lang="en-US" altLang="en-US" dirty="0"/>
              <a:t>Used for </a:t>
            </a:r>
            <a:r>
              <a:rPr lang="en-US" altLang="en-US" dirty="0">
                <a:solidFill>
                  <a:srgbClr val="FF0000"/>
                </a:solidFill>
              </a:rPr>
              <a:t>temporary</a:t>
            </a:r>
            <a:r>
              <a:rPr lang="en-US" altLang="en-US" dirty="0"/>
              <a:t> values</a:t>
            </a:r>
          </a:p>
        </p:txBody>
      </p:sp>
      <p:grpSp>
        <p:nvGrpSpPr>
          <p:cNvPr id="439897" name="Group 601"/>
          <p:cNvGrpSpPr>
            <a:grpSpLocks/>
          </p:cNvGrpSpPr>
          <p:nvPr/>
        </p:nvGrpSpPr>
        <p:grpSpPr bwMode="auto">
          <a:xfrm>
            <a:off x="5953125" y="2506663"/>
            <a:ext cx="1325563" cy="3705225"/>
            <a:chOff x="304" y="1616"/>
            <a:chExt cx="835" cy="2334"/>
          </a:xfrm>
        </p:grpSpPr>
        <p:sp>
          <p:nvSpPr>
            <p:cNvPr id="439877" name="Text Box 581"/>
            <p:cNvSpPr txBox="1">
              <a:spLocks noChangeArrowheads="1"/>
            </p:cNvSpPr>
            <p:nvPr/>
          </p:nvSpPr>
          <p:spPr bwMode="auto">
            <a:xfrm>
              <a:off x="304" y="1616"/>
              <a:ext cx="835" cy="1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$0  = $zero</a:t>
              </a:r>
            </a:p>
          </p:txBody>
        </p:sp>
        <p:sp>
          <p:nvSpPr>
            <p:cNvPr id="439878" name="Text Box 582"/>
            <p:cNvSpPr txBox="1">
              <a:spLocks noChangeArrowheads="1"/>
            </p:cNvSpPr>
            <p:nvPr/>
          </p:nvSpPr>
          <p:spPr bwMode="auto">
            <a:xfrm>
              <a:off x="304" y="1760"/>
              <a:ext cx="835" cy="14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  = $at</a:t>
              </a:r>
            </a:p>
          </p:txBody>
        </p:sp>
        <p:sp>
          <p:nvSpPr>
            <p:cNvPr id="439880" name="Text Box 584"/>
            <p:cNvSpPr txBox="1">
              <a:spLocks noChangeArrowheads="1"/>
            </p:cNvSpPr>
            <p:nvPr/>
          </p:nvSpPr>
          <p:spPr bwMode="auto">
            <a:xfrm>
              <a:off x="304" y="190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  = $v0</a:t>
              </a:r>
            </a:p>
          </p:txBody>
        </p:sp>
        <p:sp>
          <p:nvSpPr>
            <p:cNvPr id="439881" name="Text Box 585"/>
            <p:cNvSpPr txBox="1">
              <a:spLocks noChangeArrowheads="1"/>
            </p:cNvSpPr>
            <p:nvPr/>
          </p:nvSpPr>
          <p:spPr bwMode="auto">
            <a:xfrm>
              <a:off x="304" y="2052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  = $v1</a:t>
              </a:r>
            </a:p>
          </p:txBody>
        </p:sp>
        <p:sp>
          <p:nvSpPr>
            <p:cNvPr id="439882" name="Text Box 586"/>
            <p:cNvSpPr txBox="1">
              <a:spLocks noChangeArrowheads="1"/>
            </p:cNvSpPr>
            <p:nvPr/>
          </p:nvSpPr>
          <p:spPr bwMode="auto">
            <a:xfrm>
              <a:off x="304" y="2198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$4  = $a0</a:t>
              </a:r>
            </a:p>
          </p:txBody>
        </p:sp>
        <p:sp>
          <p:nvSpPr>
            <p:cNvPr id="439883" name="Text Box 587"/>
            <p:cNvSpPr txBox="1">
              <a:spLocks noChangeArrowheads="1"/>
            </p:cNvSpPr>
            <p:nvPr/>
          </p:nvSpPr>
          <p:spPr bwMode="auto">
            <a:xfrm>
              <a:off x="304" y="2344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$5  = $a1</a:t>
              </a:r>
            </a:p>
          </p:txBody>
        </p:sp>
        <p:sp>
          <p:nvSpPr>
            <p:cNvPr id="439884" name="Text Box 588"/>
            <p:cNvSpPr txBox="1">
              <a:spLocks noChangeArrowheads="1"/>
            </p:cNvSpPr>
            <p:nvPr/>
          </p:nvSpPr>
          <p:spPr bwMode="auto">
            <a:xfrm>
              <a:off x="304" y="2490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$6  = $a2</a:t>
              </a:r>
            </a:p>
          </p:txBody>
        </p:sp>
        <p:sp>
          <p:nvSpPr>
            <p:cNvPr id="439885" name="Text Box 589"/>
            <p:cNvSpPr txBox="1">
              <a:spLocks noChangeArrowheads="1"/>
            </p:cNvSpPr>
            <p:nvPr/>
          </p:nvSpPr>
          <p:spPr bwMode="auto">
            <a:xfrm>
              <a:off x="304" y="263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$7  = $a3</a:t>
              </a:r>
            </a:p>
          </p:txBody>
        </p:sp>
        <p:sp>
          <p:nvSpPr>
            <p:cNvPr id="439886" name="Text Box 590"/>
            <p:cNvSpPr txBox="1">
              <a:spLocks noChangeArrowheads="1"/>
            </p:cNvSpPr>
            <p:nvPr/>
          </p:nvSpPr>
          <p:spPr bwMode="auto">
            <a:xfrm>
              <a:off x="304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$8  = $t0</a:t>
              </a:r>
            </a:p>
          </p:txBody>
        </p:sp>
        <p:sp>
          <p:nvSpPr>
            <p:cNvPr id="439887" name="Text Box 591"/>
            <p:cNvSpPr txBox="1">
              <a:spLocks noChangeArrowheads="1"/>
            </p:cNvSpPr>
            <p:nvPr/>
          </p:nvSpPr>
          <p:spPr bwMode="auto">
            <a:xfrm>
              <a:off x="304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$9  = $t1</a:t>
              </a:r>
            </a:p>
          </p:txBody>
        </p:sp>
        <p:sp>
          <p:nvSpPr>
            <p:cNvPr id="439888" name="Text Box 592"/>
            <p:cNvSpPr txBox="1">
              <a:spLocks noChangeArrowheads="1"/>
            </p:cNvSpPr>
            <p:nvPr/>
          </p:nvSpPr>
          <p:spPr bwMode="auto">
            <a:xfrm>
              <a:off x="304" y="307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$10 = $t2</a:t>
              </a:r>
            </a:p>
          </p:txBody>
        </p:sp>
        <p:sp>
          <p:nvSpPr>
            <p:cNvPr id="439889" name="Text Box 593"/>
            <p:cNvSpPr txBox="1">
              <a:spLocks noChangeArrowheads="1"/>
            </p:cNvSpPr>
            <p:nvPr/>
          </p:nvSpPr>
          <p:spPr bwMode="auto">
            <a:xfrm>
              <a:off x="304" y="3220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$11 = $t3</a:t>
              </a:r>
            </a:p>
          </p:txBody>
        </p:sp>
        <p:sp>
          <p:nvSpPr>
            <p:cNvPr id="439890" name="Text Box 594"/>
            <p:cNvSpPr txBox="1">
              <a:spLocks noChangeArrowheads="1"/>
            </p:cNvSpPr>
            <p:nvPr/>
          </p:nvSpPr>
          <p:spPr bwMode="auto">
            <a:xfrm>
              <a:off x="304" y="3366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$12 = $t4</a:t>
              </a:r>
            </a:p>
          </p:txBody>
        </p:sp>
        <p:sp>
          <p:nvSpPr>
            <p:cNvPr id="439891" name="Text Box 595"/>
            <p:cNvSpPr txBox="1">
              <a:spLocks noChangeArrowheads="1"/>
            </p:cNvSpPr>
            <p:nvPr/>
          </p:nvSpPr>
          <p:spPr bwMode="auto">
            <a:xfrm>
              <a:off x="304" y="351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$13 = $t5</a:t>
              </a:r>
            </a:p>
          </p:txBody>
        </p:sp>
        <p:sp>
          <p:nvSpPr>
            <p:cNvPr id="439892" name="Text Box 596"/>
            <p:cNvSpPr txBox="1">
              <a:spLocks noChangeArrowheads="1"/>
            </p:cNvSpPr>
            <p:nvPr/>
          </p:nvSpPr>
          <p:spPr bwMode="auto">
            <a:xfrm>
              <a:off x="304" y="365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$14 = $t6</a:t>
              </a:r>
            </a:p>
          </p:txBody>
        </p:sp>
        <p:sp>
          <p:nvSpPr>
            <p:cNvPr id="439893" name="Text Box 597"/>
            <p:cNvSpPr txBox="1">
              <a:spLocks noChangeArrowheads="1"/>
            </p:cNvSpPr>
            <p:nvPr/>
          </p:nvSpPr>
          <p:spPr bwMode="auto">
            <a:xfrm>
              <a:off x="304" y="380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$15 = $t7</a:t>
              </a:r>
            </a:p>
          </p:txBody>
        </p:sp>
      </p:grpSp>
      <p:grpSp>
        <p:nvGrpSpPr>
          <p:cNvPr id="439916" name="Group 620"/>
          <p:cNvGrpSpPr>
            <a:grpSpLocks/>
          </p:cNvGrpSpPr>
          <p:nvPr/>
        </p:nvGrpSpPr>
        <p:grpSpPr bwMode="auto">
          <a:xfrm>
            <a:off x="7335838" y="2506663"/>
            <a:ext cx="1325562" cy="3705225"/>
            <a:chOff x="1501" y="1616"/>
            <a:chExt cx="835" cy="2334"/>
          </a:xfrm>
        </p:grpSpPr>
        <p:sp>
          <p:nvSpPr>
            <p:cNvPr id="439899" name="Text Box 603"/>
            <p:cNvSpPr txBox="1">
              <a:spLocks noChangeArrowheads="1"/>
            </p:cNvSpPr>
            <p:nvPr/>
          </p:nvSpPr>
          <p:spPr bwMode="auto">
            <a:xfrm>
              <a:off x="1501" y="1616"/>
              <a:ext cx="835" cy="14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$16 = $s0</a:t>
              </a:r>
            </a:p>
          </p:txBody>
        </p:sp>
        <p:sp>
          <p:nvSpPr>
            <p:cNvPr id="439900" name="Text Box 604"/>
            <p:cNvSpPr txBox="1">
              <a:spLocks noChangeArrowheads="1"/>
            </p:cNvSpPr>
            <p:nvPr/>
          </p:nvSpPr>
          <p:spPr bwMode="auto">
            <a:xfrm>
              <a:off x="1501" y="176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$17 = $s1</a:t>
              </a:r>
            </a:p>
          </p:txBody>
        </p:sp>
        <p:sp>
          <p:nvSpPr>
            <p:cNvPr id="439901" name="Text Box 605"/>
            <p:cNvSpPr txBox="1">
              <a:spLocks noChangeArrowheads="1"/>
            </p:cNvSpPr>
            <p:nvPr/>
          </p:nvSpPr>
          <p:spPr bwMode="auto">
            <a:xfrm>
              <a:off x="1501" y="190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$18 = $s2</a:t>
              </a:r>
            </a:p>
          </p:txBody>
        </p:sp>
        <p:sp>
          <p:nvSpPr>
            <p:cNvPr id="439902" name="Text Box 606"/>
            <p:cNvSpPr txBox="1">
              <a:spLocks noChangeArrowheads="1"/>
            </p:cNvSpPr>
            <p:nvPr/>
          </p:nvSpPr>
          <p:spPr bwMode="auto">
            <a:xfrm>
              <a:off x="1501" y="2052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$19 = $s3</a:t>
              </a:r>
            </a:p>
          </p:txBody>
        </p:sp>
        <p:sp>
          <p:nvSpPr>
            <p:cNvPr id="439903" name="Text Box 607"/>
            <p:cNvSpPr txBox="1">
              <a:spLocks noChangeArrowheads="1"/>
            </p:cNvSpPr>
            <p:nvPr/>
          </p:nvSpPr>
          <p:spPr bwMode="auto">
            <a:xfrm>
              <a:off x="1501" y="2198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$20 = $s4</a:t>
              </a:r>
            </a:p>
          </p:txBody>
        </p:sp>
        <p:sp>
          <p:nvSpPr>
            <p:cNvPr id="439904" name="Text Box 608"/>
            <p:cNvSpPr txBox="1">
              <a:spLocks noChangeArrowheads="1"/>
            </p:cNvSpPr>
            <p:nvPr/>
          </p:nvSpPr>
          <p:spPr bwMode="auto">
            <a:xfrm>
              <a:off x="1501" y="2344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$21 = $s5</a:t>
              </a:r>
            </a:p>
          </p:txBody>
        </p:sp>
        <p:sp>
          <p:nvSpPr>
            <p:cNvPr id="439905" name="Text Box 609"/>
            <p:cNvSpPr txBox="1">
              <a:spLocks noChangeArrowheads="1"/>
            </p:cNvSpPr>
            <p:nvPr/>
          </p:nvSpPr>
          <p:spPr bwMode="auto">
            <a:xfrm>
              <a:off x="1501" y="249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$22 = $s6</a:t>
              </a:r>
            </a:p>
          </p:txBody>
        </p:sp>
        <p:sp>
          <p:nvSpPr>
            <p:cNvPr id="439906" name="Text Box 610"/>
            <p:cNvSpPr txBox="1">
              <a:spLocks noChangeArrowheads="1"/>
            </p:cNvSpPr>
            <p:nvPr/>
          </p:nvSpPr>
          <p:spPr bwMode="auto">
            <a:xfrm>
              <a:off x="1501" y="263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$23 = $s7</a:t>
              </a:r>
            </a:p>
          </p:txBody>
        </p:sp>
        <p:sp>
          <p:nvSpPr>
            <p:cNvPr id="439907" name="Text Box 611"/>
            <p:cNvSpPr txBox="1">
              <a:spLocks noChangeArrowheads="1"/>
            </p:cNvSpPr>
            <p:nvPr/>
          </p:nvSpPr>
          <p:spPr bwMode="auto">
            <a:xfrm>
              <a:off x="1501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$24 = $t8</a:t>
              </a:r>
            </a:p>
          </p:txBody>
        </p:sp>
        <p:sp>
          <p:nvSpPr>
            <p:cNvPr id="439908" name="Text Box 612"/>
            <p:cNvSpPr txBox="1">
              <a:spLocks noChangeArrowheads="1"/>
            </p:cNvSpPr>
            <p:nvPr/>
          </p:nvSpPr>
          <p:spPr bwMode="auto">
            <a:xfrm>
              <a:off x="1501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$25 = $t9</a:t>
              </a:r>
            </a:p>
          </p:txBody>
        </p:sp>
        <p:sp>
          <p:nvSpPr>
            <p:cNvPr id="439909" name="Text Box 613"/>
            <p:cNvSpPr txBox="1">
              <a:spLocks noChangeArrowheads="1"/>
            </p:cNvSpPr>
            <p:nvPr/>
          </p:nvSpPr>
          <p:spPr bwMode="auto">
            <a:xfrm>
              <a:off x="1501" y="3074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$26 = $k0</a:t>
              </a:r>
            </a:p>
          </p:txBody>
        </p:sp>
        <p:sp>
          <p:nvSpPr>
            <p:cNvPr id="439910" name="Text Box 614"/>
            <p:cNvSpPr txBox="1">
              <a:spLocks noChangeArrowheads="1"/>
            </p:cNvSpPr>
            <p:nvPr/>
          </p:nvSpPr>
          <p:spPr bwMode="auto">
            <a:xfrm>
              <a:off x="1501" y="3220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$27 = $k1</a:t>
              </a:r>
            </a:p>
          </p:txBody>
        </p:sp>
        <p:sp>
          <p:nvSpPr>
            <p:cNvPr id="439911" name="Text Box 615"/>
            <p:cNvSpPr txBox="1">
              <a:spLocks noChangeArrowheads="1"/>
            </p:cNvSpPr>
            <p:nvPr/>
          </p:nvSpPr>
          <p:spPr bwMode="auto">
            <a:xfrm>
              <a:off x="1501" y="3366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$28 = $gp</a:t>
              </a:r>
            </a:p>
          </p:txBody>
        </p:sp>
        <p:sp>
          <p:nvSpPr>
            <p:cNvPr id="439912" name="Text Box 616"/>
            <p:cNvSpPr txBox="1">
              <a:spLocks noChangeArrowheads="1"/>
            </p:cNvSpPr>
            <p:nvPr/>
          </p:nvSpPr>
          <p:spPr bwMode="auto">
            <a:xfrm>
              <a:off x="1501" y="3512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$29 = $sp</a:t>
              </a:r>
            </a:p>
          </p:txBody>
        </p:sp>
        <p:sp>
          <p:nvSpPr>
            <p:cNvPr id="439913" name="Text Box 617"/>
            <p:cNvSpPr txBox="1">
              <a:spLocks noChangeArrowheads="1"/>
            </p:cNvSpPr>
            <p:nvPr/>
          </p:nvSpPr>
          <p:spPr bwMode="auto">
            <a:xfrm>
              <a:off x="1501" y="3658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$30 = $fp</a:t>
              </a:r>
            </a:p>
          </p:txBody>
        </p:sp>
        <p:sp>
          <p:nvSpPr>
            <p:cNvPr id="439914" name="Text Box 618"/>
            <p:cNvSpPr txBox="1">
              <a:spLocks noChangeArrowheads="1"/>
            </p:cNvSpPr>
            <p:nvPr/>
          </p:nvSpPr>
          <p:spPr bwMode="auto">
            <a:xfrm>
              <a:off x="1501" y="3804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$31 = $ra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Register Conventions</a:t>
            </a:r>
          </a:p>
        </p:txBody>
      </p:sp>
      <p:graphicFrame>
        <p:nvGraphicFramePr>
          <p:cNvPr id="441410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30120"/>
              </p:ext>
            </p:extLst>
          </p:nvPr>
        </p:nvGraphicFramePr>
        <p:xfrm>
          <a:off x="457200" y="2559050"/>
          <a:ext cx="8229600" cy="3685667"/>
        </p:xfrm>
        <a:graphic>
          <a:graphicData uri="http://schemas.openxmlformats.org/drawingml/2006/table">
            <a:tbl>
              <a:tblPr/>
              <a:tblGrid>
                <a:gridCol w="1479550"/>
                <a:gridCol w="1631950"/>
                <a:gridCol w="51181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$zero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 0	(forced by hardware)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assembler use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 – $3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values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$4 – $7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$8 – $15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 Values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$16 – $23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Saved registers	(preserved across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$t8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$24 – $25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temporaries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$26 – $27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OS kernel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$gp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pointer	(points to global data)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 pointer	(points to top of stack)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$fp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 pointer	(points to stack frame)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$ra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address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(used by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function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82600" y="1123950"/>
            <a:ext cx="81788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Assembler can refer to registers by name or by number</a:t>
            </a:r>
          </a:p>
          <a:p>
            <a:pPr lvl="1"/>
            <a:r>
              <a:rPr lang="en-US" altLang="en-US"/>
              <a:t>It is easier for you to remember registers by name</a:t>
            </a:r>
          </a:p>
          <a:p>
            <a:pPr lvl="1"/>
            <a:r>
              <a:rPr lang="en-US" altLang="en-US"/>
              <a:t>Assembler converts register name to its corresponding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Formats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All instructions are 32-bit wide. Three instruction formats</a:t>
            </a:r>
            <a:r>
              <a:rPr lang="en-US" altLang="en-US" dirty="0"/>
              <a:t>:</a:t>
            </a:r>
          </a:p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/>
            <a:r>
              <a:rPr lang="en-US" altLang="en-US" dirty="0"/>
              <a:t>Register-to-register instructions</a:t>
            </a:r>
          </a:p>
          <a:p>
            <a:pPr marL="742950" lvl="1" indent="-285750"/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1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/>
            <a:r>
              <a:rPr lang="en-US" altLang="en-US" dirty="0"/>
              <a:t>16-bit immediate constant is part in the instruction</a:t>
            </a:r>
          </a:p>
          <a:p>
            <a:pPr marL="342900" indent="-342900"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/>
            <a:r>
              <a:rPr lang="en-US" altLang="en-US" dirty="0"/>
              <a:t>Used by jump instructions</a:t>
            </a:r>
          </a:p>
        </p:txBody>
      </p:sp>
      <p:grpSp>
        <p:nvGrpSpPr>
          <p:cNvPr id="399365" name="Group 5"/>
          <p:cNvGrpSpPr>
            <a:grpSpLocks/>
          </p:cNvGrpSpPr>
          <p:nvPr/>
        </p:nvGrpSpPr>
        <p:grpSpPr bwMode="auto">
          <a:xfrm>
            <a:off x="1238250" y="3017838"/>
            <a:ext cx="6753225" cy="457200"/>
            <a:chOff x="1104" y="2938"/>
            <a:chExt cx="4608" cy="288"/>
          </a:xfrm>
        </p:grpSpPr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8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0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1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1238250" y="4411663"/>
            <a:ext cx="6753225" cy="457200"/>
            <a:chOff x="1104" y="3283"/>
            <a:chExt cx="4608" cy="288"/>
          </a:xfrm>
        </p:grpSpPr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grpSp>
        <p:nvGrpSpPr>
          <p:cNvPr id="399377" name="Group 17"/>
          <p:cNvGrpSpPr>
            <a:grpSpLocks/>
          </p:cNvGrpSpPr>
          <p:nvPr/>
        </p:nvGrpSpPr>
        <p:grpSpPr bwMode="auto">
          <a:xfrm>
            <a:off x="1238250" y="5737225"/>
            <a:ext cx="6753225" cy="457200"/>
            <a:chOff x="1104" y="3629"/>
            <a:chExt cx="4608" cy="288"/>
          </a:xfrm>
        </p:grpSpPr>
        <p:sp>
          <p:nvSpPr>
            <p:cNvPr id="399378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9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16085</TotalTime>
  <Words>4481</Words>
  <Application>Microsoft Office PowerPoint</Application>
  <PresentationFormat>On-screen Show (4:3)</PresentationFormat>
  <Paragraphs>1290</Paragraphs>
  <Slides>56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65" baseType="lpstr">
      <vt:lpstr>Arial</vt:lpstr>
      <vt:lpstr>Arial Narrow</vt:lpstr>
      <vt:lpstr>Comic Sans MS</vt:lpstr>
      <vt:lpstr>Courier New</vt:lpstr>
      <vt:lpstr>Symbol</vt:lpstr>
      <vt:lpstr>Times New Roman</vt:lpstr>
      <vt:lpstr>Wingdings</vt:lpstr>
      <vt:lpstr>Default Design</vt:lpstr>
      <vt:lpstr>Instruction Set Architecture</vt:lpstr>
      <vt:lpstr>Outline</vt:lpstr>
      <vt:lpstr>Instruction Set Architecture (ISA)</vt:lpstr>
      <vt:lpstr>Instructions</vt:lpstr>
      <vt:lpstr>Next . . .</vt:lpstr>
      <vt:lpstr>Overview of the MIPS Processor</vt:lpstr>
      <vt:lpstr>MIPS General-Purpose Registers</vt:lpstr>
      <vt:lpstr>MIPS Register Conventions</vt:lpstr>
      <vt:lpstr>Instruction Formats</vt:lpstr>
      <vt:lpstr>Instruction Categories</vt:lpstr>
      <vt:lpstr>Next . . .</vt:lpstr>
      <vt:lpstr>R-Type Format</vt:lpstr>
      <vt:lpstr>Integer Add /Subtract Instructions</vt:lpstr>
      <vt:lpstr>Addition/Subtraction Example</vt:lpstr>
      <vt:lpstr>Logical Bitwise Operations</vt:lpstr>
      <vt:lpstr>Logical Bitwise Instructions</vt:lpstr>
      <vt:lpstr>Shift Operations</vt:lpstr>
      <vt:lpstr>Shift Instructions</vt:lpstr>
      <vt:lpstr>Binary Multiplication</vt:lpstr>
      <vt:lpstr>Your Turn . . .</vt:lpstr>
      <vt:lpstr>Next . . .</vt:lpstr>
      <vt:lpstr>I-Type Format</vt:lpstr>
      <vt:lpstr>I-Type ALU Instructions</vt:lpstr>
      <vt:lpstr>Examples: I-Type ALU Instructions</vt:lpstr>
      <vt:lpstr>32-bit Constants</vt:lpstr>
      <vt:lpstr>Next . . .</vt:lpstr>
      <vt:lpstr>J-Type Format</vt:lpstr>
      <vt:lpstr>Conditional Branch Instructions</vt:lpstr>
      <vt:lpstr>Set on Less Than Instructions</vt:lpstr>
      <vt:lpstr>More on Branch Instructions</vt:lpstr>
      <vt:lpstr>Pseudo-Instructions</vt:lpstr>
      <vt:lpstr>Jump, Branch, and SLT Instructions</vt:lpstr>
      <vt:lpstr>Next . . .</vt:lpstr>
      <vt:lpstr>Translating an IF Statement</vt:lpstr>
      <vt:lpstr>Compound Expression with AND</vt:lpstr>
      <vt:lpstr>Better Implementation for AND</vt:lpstr>
      <vt:lpstr>Compound Expression with OR</vt:lpstr>
      <vt:lpstr>Your Turn . . .</vt:lpstr>
      <vt:lpstr>Next . . .</vt:lpstr>
      <vt:lpstr>Load and Store Instructions</vt:lpstr>
      <vt:lpstr>Load and Store Word</vt:lpstr>
      <vt:lpstr>Example on Load &amp; Store</vt:lpstr>
      <vt:lpstr>Load and Store Byte and Halfword</vt:lpstr>
      <vt:lpstr>Load and Store Instructions</vt:lpstr>
      <vt:lpstr>Next . . .</vt:lpstr>
      <vt:lpstr>Translating a WHILE Loop</vt:lpstr>
      <vt:lpstr>Using Pointers to Traverse Arrays</vt:lpstr>
      <vt:lpstr>Copying a String</vt:lpstr>
      <vt:lpstr>Summing an Integer Array</vt:lpstr>
      <vt:lpstr>Next . . .</vt:lpstr>
      <vt:lpstr>Addressing Modes</vt:lpstr>
      <vt:lpstr>Branch / Jump Addressing Modes</vt:lpstr>
      <vt:lpstr>Jump and Branch Limits</vt:lpstr>
      <vt:lpstr>Jump and Branch Limits</vt:lpstr>
      <vt:lpstr>Summary of RISC Design</vt:lpstr>
      <vt:lpstr>Four Design Principles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Architecture</dc:title>
  <dc:creator>Dr. Muhamed Mudawar</dc:creator>
  <cp:lastModifiedBy>ITC</cp:lastModifiedBy>
  <cp:revision>448</cp:revision>
  <dcterms:created xsi:type="dcterms:W3CDTF">2004-09-12T13:54:39Z</dcterms:created>
  <dcterms:modified xsi:type="dcterms:W3CDTF">2017-10-07T06:20:27Z</dcterms:modified>
</cp:coreProperties>
</file>