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344" r:id="rId2"/>
    <p:sldId id="392" r:id="rId3"/>
    <p:sldId id="430" r:id="rId4"/>
    <p:sldId id="444" r:id="rId5"/>
    <p:sldId id="538" r:id="rId6"/>
    <p:sldId id="480" r:id="rId7"/>
    <p:sldId id="482" r:id="rId8"/>
    <p:sldId id="484" r:id="rId9"/>
    <p:sldId id="448" r:id="rId10"/>
    <p:sldId id="452" r:id="rId11"/>
    <p:sldId id="539" r:id="rId12"/>
    <p:sldId id="449" r:id="rId13"/>
    <p:sldId id="488" r:id="rId14"/>
    <p:sldId id="453" r:id="rId15"/>
    <p:sldId id="489" r:id="rId16"/>
    <p:sldId id="492" r:id="rId17"/>
    <p:sldId id="456" r:id="rId18"/>
    <p:sldId id="494" r:id="rId19"/>
    <p:sldId id="536" r:id="rId20"/>
    <p:sldId id="537" r:id="rId21"/>
    <p:sldId id="540" r:id="rId22"/>
    <p:sldId id="450" r:id="rId23"/>
    <p:sldId id="459" r:id="rId24"/>
    <p:sldId id="454" r:id="rId25"/>
    <p:sldId id="458" r:id="rId26"/>
    <p:sldId id="541" r:id="rId27"/>
    <p:sldId id="497" r:id="rId28"/>
    <p:sldId id="470" r:id="rId29"/>
    <p:sldId id="471" r:id="rId30"/>
    <p:sldId id="528" r:id="rId31"/>
    <p:sldId id="473" r:id="rId32"/>
    <p:sldId id="506" r:id="rId33"/>
    <p:sldId id="542" r:id="rId34"/>
    <p:sldId id="543" r:id="rId35"/>
    <p:sldId id="511" r:id="rId36"/>
    <p:sldId id="512" r:id="rId37"/>
    <p:sldId id="515" r:id="rId38"/>
    <p:sldId id="509" r:id="rId39"/>
    <p:sldId id="544" r:id="rId40"/>
    <p:sldId id="519" r:id="rId41"/>
    <p:sldId id="530" r:id="rId42"/>
    <p:sldId id="531" r:id="rId43"/>
    <p:sldId id="533" r:id="rId44"/>
    <p:sldId id="534" r:id="rId45"/>
    <p:sldId id="545" r:id="rId46"/>
    <p:sldId id="475" r:id="rId47"/>
    <p:sldId id="476" r:id="rId48"/>
    <p:sldId id="547" r:id="rId49"/>
    <p:sldId id="548" r:id="rId50"/>
    <p:sldId id="546" r:id="rId51"/>
    <p:sldId id="525" r:id="rId52"/>
    <p:sldId id="477" r:id="rId53"/>
    <p:sldId id="526" r:id="rId54"/>
    <p:sldId id="549" r:id="rId55"/>
    <p:sldId id="446" r:id="rId56"/>
    <p:sldId id="479" r:id="rId57"/>
  </p:sldIdLst>
  <p:sldSz cx="9144000" cy="6858000" type="screen4x3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  <a:srgbClr val="99CCFF"/>
    <a:srgbClr val="66CCFF"/>
    <a:srgbClr val="FFFF99"/>
    <a:srgbClr val="99FF33"/>
    <a:srgbClr val="0099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301" autoAdjust="0"/>
    <p:restoredTop sz="94660"/>
  </p:normalViewPr>
  <p:slideViewPr>
    <p:cSldViewPr>
      <p:cViewPr varScale="1">
        <p:scale>
          <a:sx n="89" d="100"/>
          <a:sy n="89" d="100"/>
        </p:scale>
        <p:origin x="1771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31D5A0FB-7E60-4B2F-8591-DA9A67DBFFE5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9545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29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AAD5EE-4A66-4300-AA28-EF386C5B6B2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9380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AC5DDF-8B87-460F-A2C4-EF71427EE378}" type="slidenum">
              <a:rPr lang="ar-SA" altLang="en-US"/>
              <a:pPr/>
              <a:t>3</a:t>
            </a:fld>
            <a:endParaRPr lang="en-US" altLang="en-US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4860925"/>
            <a:ext cx="6118225" cy="4605338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endParaRPr lang="en-US" altLang="en-US"/>
          </a:p>
        </p:txBody>
      </p:sp>
      <p:sp>
        <p:nvSpPr>
          <p:cNvPr id="3491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8063" y="657225"/>
            <a:ext cx="5099050" cy="3824288"/>
          </a:xfrm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409473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82F9D2-368E-4EDF-BBA3-A7371B5BBDD2}" type="slidenum">
              <a:rPr lang="ar-SA" altLang="en-US"/>
              <a:pPr/>
              <a:t>4</a:t>
            </a:fld>
            <a:endParaRPr lang="en-US" alt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ln/>
        </p:spPr>
        <p:txBody>
          <a:bodyPr lIns="98017" tIns="48148" rIns="98017" bIns="48148"/>
          <a:lstStyle/>
          <a:p>
            <a:endParaRPr lang="en-US" altLang="en-US"/>
          </a:p>
        </p:txBody>
      </p:sp>
      <p:sp>
        <p:nvSpPr>
          <p:cNvPr id="3942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231384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9AE439-EF45-4AFE-AFF2-3F4367F55E67}" type="slidenum">
              <a:rPr lang="ar-SA" altLang="en-US"/>
              <a:pPr/>
              <a:t>9</a:t>
            </a:fld>
            <a:endParaRPr lang="en-US" altLang="en-US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4860925"/>
            <a:ext cx="6118225" cy="4605338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endParaRPr lang="en-US" altLang="en-US"/>
          </a:p>
        </p:txBody>
      </p:sp>
      <p:sp>
        <p:nvSpPr>
          <p:cNvPr id="4003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8063" y="657225"/>
            <a:ext cx="5099050" cy="3824288"/>
          </a:xfrm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92262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0C3F7-BD86-48ED-94B1-B1DCA9314876}" type="slidenum">
              <a:rPr lang="ar-SA" altLang="en-US"/>
              <a:pPr/>
              <a:t>24</a:t>
            </a:fld>
            <a:endParaRPr lang="en-US" altLang="en-US"/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ln/>
        </p:spPr>
        <p:txBody>
          <a:bodyPr lIns="98017" tIns="48148" rIns="98017" bIns="48148"/>
          <a:lstStyle/>
          <a:p>
            <a:endParaRPr lang="en-US" altLang="en-US"/>
          </a:p>
        </p:txBody>
      </p:sp>
      <p:sp>
        <p:nvSpPr>
          <p:cNvPr id="4075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451837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A5C115-CAAA-4230-A104-7805CD7D7971}" type="slidenum">
              <a:rPr lang="ar-SA" altLang="en-US"/>
              <a:pPr/>
              <a:t>25</a:t>
            </a:fld>
            <a:endParaRPr lang="en-US" altLang="en-US"/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ln/>
        </p:spPr>
        <p:txBody>
          <a:bodyPr lIns="98017" tIns="48148" rIns="98017" bIns="48148"/>
          <a:lstStyle/>
          <a:p>
            <a:endParaRPr lang="en-US" altLang="en-US"/>
          </a:p>
        </p:txBody>
      </p:sp>
      <p:sp>
        <p:nvSpPr>
          <p:cNvPr id="4126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760564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FA26FC-5147-4B83-A75C-AB6EB3E7FE25}" type="slidenum">
              <a:rPr lang="ar-SA" altLang="en-US"/>
              <a:pPr/>
              <a:t>28</a:t>
            </a:fld>
            <a:endParaRPr lang="en-US" altLang="en-US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ln/>
        </p:spPr>
        <p:txBody>
          <a:bodyPr lIns="98017" tIns="48148" rIns="98017" bIns="48148"/>
          <a:lstStyle/>
          <a:p>
            <a:endParaRPr lang="en-US" altLang="en-US"/>
          </a:p>
        </p:txBody>
      </p:sp>
      <p:sp>
        <p:nvSpPr>
          <p:cNvPr id="4270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072567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800100"/>
            <a:ext cx="8229600" cy="2686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5"/>
            <a:ext cx="8229600" cy="25527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47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011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011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27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143000"/>
            <a:ext cx="8229600" cy="5143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95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43000"/>
            <a:ext cx="4038600" cy="5143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143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5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6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8973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143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143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9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6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52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949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541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59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457200" y="6324600"/>
            <a:ext cx="8229600" cy="3667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000" i="1">
                <a:latin typeface="Times New Roman" panose="02020603050405020304" pitchFamily="18" charset="0"/>
                <a:cs typeface="Times New Roman" panose="02020603050405020304" pitchFamily="18" charset="0"/>
              </a:rPr>
              <a:t>Instruction Set Architecture	ICS 233 – Computer Architecture and Assembly Language – KFUPM	</a:t>
            </a:r>
            <a:r>
              <a:rPr lang="en-US" altLang="en-US" sz="1000" i="1"/>
              <a:t>© Muhamed Mudawar</a:t>
            </a:r>
            <a:r>
              <a:rPr lang="en-US" altLang="en-US"/>
              <a:t>  </a:t>
            </a:r>
            <a:r>
              <a:rPr lang="en-US" altLang="en-US" sz="1000" i="1">
                <a:latin typeface="Times New Roman" panose="02020603050405020304" pitchFamily="18" charset="0"/>
                <a:cs typeface="Times New Roman" panose="02020603050405020304" pitchFamily="18" charset="0"/>
              </a:rPr>
              <a:t>slide </a:t>
            </a:r>
            <a:fld id="{5FCCFC87-FC6D-4057-BF9E-6ED40538C9EE}" type="slidenum">
              <a:rPr lang="ar-SA" altLang="en-US" sz="1000" i="1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spcBef>
                  <a:spcPct val="50000"/>
                </a:spcBef>
              </a:pPr>
              <a:t>‹#›</a:t>
            </a:fld>
            <a:endParaRPr lang="en-US" altLang="en-US" sz="10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rgbClr val="0000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anose="030F0702030302020204" pitchFamily="66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anose="030F0702030302020204" pitchFamily="66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anose="030F0702030302020204" pitchFamily="66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anose="030F0702030302020204" pitchFamily="66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anose="030F0702030302020204" pitchFamily="66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anose="030F0702030302020204" pitchFamily="66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anose="030F0702030302020204" pitchFamily="66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anose="030F0702030302020204" pitchFamily="66" charset="0"/>
          <a:cs typeface="Arial" panose="020B0604020202020204" pitchFamily="34" charset="0"/>
        </a:defRPr>
      </a:lvl9pPr>
    </p:titleStyle>
    <p:bodyStyle>
      <a:lvl1pPr marL="347663" indent="-347663" algn="l" rtl="0" fontAlgn="base">
        <a:spcBef>
          <a:spcPct val="40000"/>
        </a:spcBef>
        <a:spcAft>
          <a:spcPct val="0"/>
        </a:spcAft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fontAlgn="base">
        <a:spcBef>
          <a:spcPct val="40000"/>
        </a:spcBef>
        <a:spcAft>
          <a:spcPct val="0"/>
        </a:spcAft>
        <a:buFont typeface="Wingdings" panose="05000000000000000000" pitchFamily="2" charset="2"/>
        <a:buChar char="²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588" indent="-231775" algn="l" rtl="0" fontAlgn="base">
        <a:spcBef>
          <a:spcPct val="40000"/>
        </a:spcBef>
        <a:spcAft>
          <a:spcPct val="0"/>
        </a:spcAft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481138" indent="-222250" algn="l" rtl="0" fontAlgn="base">
        <a:spcBef>
          <a:spcPct val="4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33363" algn="l" rtl="0" fontAlgn="base">
        <a:spcBef>
          <a:spcPct val="4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800100"/>
            <a:ext cx="8229600" cy="2632075"/>
          </a:xfrm>
        </p:spPr>
        <p:txBody>
          <a:bodyPr/>
          <a:lstStyle/>
          <a:p>
            <a:pPr>
              <a:lnSpc>
                <a:spcPct val="160000"/>
              </a:lnSpc>
            </a:pPr>
            <a:r>
              <a:rPr lang="en-US" altLang="en-US" sz="4400"/>
              <a:t>Instruction Set Architecture</a:t>
            </a:r>
            <a:endParaRPr lang="en-US" altLang="en-US" sz="280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544888"/>
            <a:ext cx="8229600" cy="2879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ICS 233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Computer Architecture and Assembly Language</a:t>
            </a:r>
          </a:p>
          <a:p>
            <a:pPr>
              <a:lnSpc>
                <a:spcPct val="90000"/>
              </a:lnSpc>
            </a:pPr>
            <a:r>
              <a:rPr lang="en-US" altLang="en-US"/>
              <a:t>Dr. Aiman El-Maleh</a:t>
            </a:r>
          </a:p>
          <a:p>
            <a:pPr>
              <a:lnSpc>
                <a:spcPct val="90000"/>
              </a:lnSpc>
              <a:spcBef>
                <a:spcPct val="100000"/>
              </a:spcBef>
            </a:pPr>
            <a:r>
              <a:rPr lang="en-US" altLang="en-US" sz="2000"/>
              <a:t>College of Computer Sciences and Engineering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King Fahd University of Petroleum and Minerals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[Adapted from slides of Dr. M. Mudawar, ICS 233, KFUPM]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Instruction Categories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3950"/>
            <a:ext cx="8229600" cy="514350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Integer Arithmetic</a:t>
            </a:r>
          </a:p>
          <a:p>
            <a:pPr lvl="1">
              <a:spcBef>
                <a:spcPct val="30000"/>
              </a:spcBef>
            </a:pPr>
            <a:r>
              <a:rPr lang="en-US" altLang="en-US" dirty="0"/>
              <a:t>Arithmetic, logical, and shift instructions</a:t>
            </a:r>
          </a:p>
          <a:p>
            <a:pPr>
              <a:spcBef>
                <a:spcPct val="3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Data Transfer</a:t>
            </a:r>
          </a:p>
          <a:p>
            <a:pPr lvl="1">
              <a:spcBef>
                <a:spcPct val="30000"/>
              </a:spcBef>
            </a:pPr>
            <a:r>
              <a:rPr lang="en-US" altLang="en-US" dirty="0"/>
              <a:t>Load and store instructions that access memory</a:t>
            </a:r>
          </a:p>
          <a:p>
            <a:pPr lvl="1">
              <a:spcBef>
                <a:spcPct val="30000"/>
              </a:spcBef>
            </a:pPr>
            <a:r>
              <a:rPr lang="en-US" altLang="en-US" dirty="0"/>
              <a:t>Data movement and conversions</a:t>
            </a:r>
          </a:p>
          <a:p>
            <a:pPr>
              <a:spcBef>
                <a:spcPct val="3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Jump and Branch</a:t>
            </a:r>
          </a:p>
          <a:p>
            <a:pPr lvl="1">
              <a:spcBef>
                <a:spcPct val="30000"/>
              </a:spcBef>
            </a:pPr>
            <a:r>
              <a:rPr lang="en-US" altLang="en-US" dirty="0"/>
              <a:t>Flow-control instructions that alter the sequential sequence</a:t>
            </a:r>
          </a:p>
          <a:p>
            <a:pPr>
              <a:spcBef>
                <a:spcPct val="3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Floating Point Arithmetic</a:t>
            </a:r>
          </a:p>
          <a:p>
            <a:pPr lvl="1">
              <a:spcBef>
                <a:spcPct val="30000"/>
              </a:spcBef>
            </a:pPr>
            <a:r>
              <a:rPr lang="en-US" altLang="en-US" dirty="0"/>
              <a:t>Instructions that operate on floating-point registers</a:t>
            </a:r>
          </a:p>
          <a:p>
            <a:pPr>
              <a:spcBef>
                <a:spcPct val="3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Miscellaneous</a:t>
            </a:r>
          </a:p>
          <a:p>
            <a:pPr lvl="1">
              <a:spcBef>
                <a:spcPct val="30000"/>
              </a:spcBef>
            </a:pPr>
            <a:r>
              <a:rPr lang="en-US" altLang="en-US" dirty="0"/>
              <a:t>Instructions that transfer control to/from exception handlers</a:t>
            </a:r>
          </a:p>
          <a:p>
            <a:pPr lvl="1">
              <a:spcBef>
                <a:spcPct val="30000"/>
              </a:spcBef>
            </a:pPr>
            <a:r>
              <a:rPr lang="en-US" altLang="en-US" dirty="0"/>
              <a:t>Memory management instructions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. . .</a:t>
            </a:r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78800" cy="5184775"/>
          </a:xfrm>
        </p:spPr>
        <p:txBody>
          <a:bodyPr/>
          <a:lstStyle/>
          <a:p>
            <a:pPr>
              <a:spcBef>
                <a:spcPct val="55000"/>
              </a:spcBef>
            </a:pPr>
            <a:r>
              <a:rPr lang="en-US" altLang="en-US"/>
              <a:t>Instruction Set Architecture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Overview of the MIPS Processor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rgbClr val="FF0000"/>
                </a:solidFill>
              </a:rPr>
              <a:t>R-Type Arithmetic, Logical, and Shift Instructions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I-Type Format and Immediate Constants 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Jump and Branch Instructions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Translating If Statements and Boolean Expressions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Load and Store Instructions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Translating Loops and Traversing Arrays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Addressing Modes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R-Type Format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92288"/>
            <a:ext cx="8229600" cy="4494212"/>
          </a:xfrm>
        </p:spPr>
        <p:txBody>
          <a:bodyPr/>
          <a:lstStyle/>
          <a:p>
            <a:pPr>
              <a:spcBef>
                <a:spcPct val="350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Op</a:t>
            </a:r>
            <a:r>
              <a:rPr lang="en-US" altLang="en-US" dirty="0"/>
              <a:t>: operation code (</a:t>
            </a:r>
            <a:r>
              <a:rPr lang="en-US" altLang="en-US" dirty="0" err="1"/>
              <a:t>opcode</a:t>
            </a:r>
            <a:r>
              <a:rPr lang="en-US" altLang="en-US" dirty="0"/>
              <a:t>)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Specifies the operation of the instruction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Also specifies the format of the instruction</a:t>
            </a:r>
          </a:p>
          <a:p>
            <a:pPr>
              <a:spcBef>
                <a:spcPct val="35000"/>
              </a:spcBef>
            </a:pPr>
            <a:r>
              <a:rPr lang="en-US" altLang="en-US" b="1" dirty="0" err="1">
                <a:solidFill>
                  <a:srgbClr val="FF0000"/>
                </a:solidFill>
              </a:rPr>
              <a:t>funct</a:t>
            </a:r>
            <a:r>
              <a:rPr lang="en-US" altLang="en-US" dirty="0"/>
              <a:t>: function code – extends the </a:t>
            </a:r>
            <a:r>
              <a:rPr lang="en-US" altLang="en-US" dirty="0" err="1"/>
              <a:t>opcode</a:t>
            </a:r>
            <a:endParaRPr lang="en-US" altLang="en-US" dirty="0"/>
          </a:p>
          <a:p>
            <a:pPr lvl="1">
              <a:spcBef>
                <a:spcPct val="35000"/>
              </a:spcBef>
            </a:pPr>
            <a:r>
              <a:rPr lang="en-US" altLang="en-US" dirty="0">
                <a:solidFill>
                  <a:srgbClr val="000099"/>
                </a:solidFill>
              </a:rPr>
              <a:t>Up to 2</a:t>
            </a:r>
            <a:r>
              <a:rPr lang="en-US" altLang="en-US" baseline="30000" dirty="0">
                <a:solidFill>
                  <a:srgbClr val="000099"/>
                </a:solidFill>
              </a:rPr>
              <a:t>6</a:t>
            </a:r>
            <a:r>
              <a:rPr lang="en-US" altLang="en-US" dirty="0">
                <a:solidFill>
                  <a:srgbClr val="000099"/>
                </a:solidFill>
              </a:rPr>
              <a:t> = 64 functions can be defined for the same </a:t>
            </a:r>
            <a:r>
              <a:rPr lang="en-US" altLang="en-US" dirty="0" err="1">
                <a:solidFill>
                  <a:srgbClr val="000099"/>
                </a:solidFill>
              </a:rPr>
              <a:t>opcode</a:t>
            </a:r>
            <a:endParaRPr lang="en-US" altLang="en-US" dirty="0">
              <a:solidFill>
                <a:srgbClr val="000099"/>
              </a:solidFill>
            </a:endParaRPr>
          </a:p>
          <a:p>
            <a:pPr lvl="1">
              <a:spcBef>
                <a:spcPct val="35000"/>
              </a:spcBef>
            </a:pPr>
            <a:r>
              <a:rPr lang="en-US" altLang="en-US" dirty="0"/>
              <a:t>MIPS uses </a:t>
            </a:r>
            <a:r>
              <a:rPr lang="en-US" altLang="en-US" dirty="0" err="1">
                <a:solidFill>
                  <a:srgbClr val="000099"/>
                </a:solidFill>
              </a:rPr>
              <a:t>opcode</a:t>
            </a:r>
            <a:r>
              <a:rPr lang="en-US" altLang="en-US" dirty="0">
                <a:solidFill>
                  <a:srgbClr val="000099"/>
                </a:solidFill>
              </a:rPr>
              <a:t> 0</a:t>
            </a:r>
            <a:r>
              <a:rPr lang="en-US" altLang="en-US" dirty="0"/>
              <a:t> to define R-type instructions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Three Register Operands (common to many instructions)</a:t>
            </a:r>
          </a:p>
          <a:p>
            <a:pPr lvl="1">
              <a:spcBef>
                <a:spcPct val="35000"/>
              </a:spcBef>
            </a:pPr>
            <a:r>
              <a:rPr lang="en-US" altLang="en-US" b="1" dirty="0" err="1">
                <a:solidFill>
                  <a:srgbClr val="FF0000"/>
                </a:solidFill>
              </a:rPr>
              <a:t>Rs</a:t>
            </a:r>
            <a:r>
              <a:rPr lang="en-US" altLang="en-US" dirty="0"/>
              <a:t>, </a:t>
            </a:r>
            <a:r>
              <a:rPr lang="en-US" altLang="en-US" b="1" dirty="0" err="1">
                <a:solidFill>
                  <a:srgbClr val="FF0000"/>
                </a:solidFill>
              </a:rPr>
              <a:t>Rt</a:t>
            </a:r>
            <a:r>
              <a:rPr lang="en-US" altLang="en-US" dirty="0"/>
              <a:t>: first and second </a:t>
            </a:r>
            <a:r>
              <a:rPr lang="en-US" altLang="en-US" dirty="0">
                <a:solidFill>
                  <a:srgbClr val="000099"/>
                </a:solidFill>
              </a:rPr>
              <a:t>source operands</a:t>
            </a:r>
          </a:p>
          <a:p>
            <a:pPr lvl="1">
              <a:spcBef>
                <a:spcPct val="350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Rd</a:t>
            </a:r>
            <a:r>
              <a:rPr lang="en-US" altLang="en-US" dirty="0"/>
              <a:t>: </a:t>
            </a:r>
            <a:r>
              <a:rPr lang="en-US" altLang="en-US" dirty="0">
                <a:solidFill>
                  <a:srgbClr val="000099"/>
                </a:solidFill>
              </a:rPr>
              <a:t>destination operand</a:t>
            </a:r>
          </a:p>
          <a:p>
            <a:pPr lvl="1">
              <a:spcBef>
                <a:spcPct val="35000"/>
              </a:spcBef>
            </a:pPr>
            <a:r>
              <a:rPr lang="en-US" altLang="en-US" b="1" dirty="0" err="1">
                <a:solidFill>
                  <a:srgbClr val="FF0000"/>
                </a:solidFill>
              </a:rPr>
              <a:t>sa</a:t>
            </a:r>
            <a:r>
              <a:rPr lang="en-US" altLang="en-US" dirty="0"/>
              <a:t>: the </a:t>
            </a:r>
            <a:r>
              <a:rPr lang="en-US" altLang="en-US" dirty="0">
                <a:solidFill>
                  <a:srgbClr val="000099"/>
                </a:solidFill>
              </a:rPr>
              <a:t>shift amount </a:t>
            </a:r>
            <a:r>
              <a:rPr lang="en-US" altLang="en-US" dirty="0"/>
              <a:t>used by shift instructions</a:t>
            </a:r>
          </a:p>
        </p:txBody>
      </p:sp>
      <p:grpSp>
        <p:nvGrpSpPr>
          <p:cNvPr id="401412" name="Group 4"/>
          <p:cNvGrpSpPr>
            <a:grpSpLocks/>
          </p:cNvGrpSpPr>
          <p:nvPr/>
        </p:nvGrpSpPr>
        <p:grpSpPr bwMode="auto">
          <a:xfrm>
            <a:off x="1111250" y="1239838"/>
            <a:ext cx="6751638" cy="457200"/>
            <a:chOff x="1104" y="2938"/>
            <a:chExt cx="4608" cy="288"/>
          </a:xfrm>
        </p:grpSpPr>
        <p:sp>
          <p:nvSpPr>
            <p:cNvPr id="401413" name="Rectangle 5"/>
            <p:cNvSpPr>
              <a:spLocks noChangeArrowheads="1"/>
            </p:cNvSpPr>
            <p:nvPr/>
          </p:nvSpPr>
          <p:spPr bwMode="auto">
            <a:xfrm>
              <a:off x="1104" y="2938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Op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401414" name="Rectangle 6"/>
            <p:cNvSpPr>
              <a:spLocks noChangeArrowheads="1"/>
            </p:cNvSpPr>
            <p:nvPr/>
          </p:nvSpPr>
          <p:spPr bwMode="auto">
            <a:xfrm>
              <a:off x="1968" y="2938"/>
              <a:ext cx="720" cy="288"/>
            </a:xfrm>
            <a:prstGeom prst="rect">
              <a:avLst/>
            </a:prstGeom>
            <a:solidFill>
              <a:srgbClr val="F7A7E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Rs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401415" name="Rectangle 7"/>
            <p:cNvSpPr>
              <a:spLocks noChangeArrowheads="1"/>
            </p:cNvSpPr>
            <p:nvPr/>
          </p:nvSpPr>
          <p:spPr bwMode="auto">
            <a:xfrm>
              <a:off x="2688" y="2938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Rt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401416" name="Rectangle 8"/>
            <p:cNvSpPr>
              <a:spLocks noChangeArrowheads="1"/>
            </p:cNvSpPr>
            <p:nvPr/>
          </p:nvSpPr>
          <p:spPr bwMode="auto">
            <a:xfrm>
              <a:off x="3408" y="2938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Rd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401417" name="Rectangle 9"/>
            <p:cNvSpPr>
              <a:spLocks noChangeArrowheads="1"/>
            </p:cNvSpPr>
            <p:nvPr/>
          </p:nvSpPr>
          <p:spPr bwMode="auto">
            <a:xfrm>
              <a:off x="4848" y="2938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funct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401418" name="Rectangle 10"/>
            <p:cNvSpPr>
              <a:spLocks noChangeArrowheads="1"/>
            </p:cNvSpPr>
            <p:nvPr/>
          </p:nvSpPr>
          <p:spPr bwMode="auto">
            <a:xfrm>
              <a:off x="4128" y="2938"/>
              <a:ext cx="720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sa</a:t>
              </a:r>
              <a:r>
                <a:rPr lang="en-US" altLang="en-US" sz="1600" baseline="30000"/>
                <a:t>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Integer Add /Subtract Instructions</a:t>
            </a:r>
          </a:p>
        </p:txBody>
      </p:sp>
      <p:graphicFrame>
        <p:nvGraphicFramePr>
          <p:cNvPr id="447587" name="Group 99"/>
          <p:cNvGraphicFramePr>
            <a:graphicFrameLocks noGrp="1"/>
          </p:cNvGraphicFramePr>
          <p:nvPr>
            <p:ph idx="1"/>
          </p:nvPr>
        </p:nvGraphicFramePr>
        <p:xfrm>
          <a:off x="482600" y="1123950"/>
          <a:ext cx="8180388" cy="1442448"/>
        </p:xfrm>
        <a:graphic>
          <a:graphicData uri="http://schemas.openxmlformats.org/drawingml/2006/table">
            <a:tbl>
              <a:tblPr/>
              <a:tblGrid>
                <a:gridCol w="1843088"/>
                <a:gridCol w="1612900"/>
                <a:gridCol w="749300"/>
                <a:gridCol w="863600"/>
                <a:gridCol w="749300"/>
                <a:gridCol w="806450"/>
                <a:gridCol w="690562"/>
                <a:gridCol w="865188"/>
              </a:tblGrid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Instruction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R-Type Format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	$s1, $s2, $s3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$s1 = $s2 + $s3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= $s2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$s3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 = $s1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= 0x20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addu	$s1, $s2, $s3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$s1 = $s2 + $s3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= $s2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$s3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 = $s1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= 0x21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	$s1, $s2, $s3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$s1 = $s2 – $s3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= $s2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$s3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 = $s1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= 0x22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subu	$s1, $s2, $s3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$s1 = $s2 – $s3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= $s2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$s3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 = $s1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= 0x23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7560" name="Rectangle 72"/>
          <p:cNvSpPr>
            <a:spLocks noChangeArrowheads="1"/>
          </p:cNvSpPr>
          <p:nvPr/>
        </p:nvSpPr>
        <p:spPr bwMode="auto">
          <a:xfrm>
            <a:off x="482600" y="2622550"/>
            <a:ext cx="8178800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7663" indent="-347663">
              <a:spcBef>
                <a:spcPct val="4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98513" indent="-336550">
              <a:spcBef>
                <a:spcPct val="40000"/>
              </a:spcBef>
              <a:buFont typeface="Wingdings" panose="05000000000000000000" pitchFamily="2" charset="2"/>
              <a:buChar char="²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588" indent="-231775">
              <a:spcBef>
                <a:spcPct val="4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81138" indent="-22225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33363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000099"/>
                </a:solidFill>
              </a:rPr>
              <a:t>add &amp; sub:</a:t>
            </a:r>
            <a:r>
              <a:rPr lang="en-US" altLang="en-US" dirty="0"/>
              <a:t> overflow causes an </a:t>
            </a:r>
            <a:r>
              <a:rPr lang="en-US" altLang="en-US" dirty="0">
                <a:solidFill>
                  <a:srgbClr val="FF0000"/>
                </a:solidFill>
              </a:rPr>
              <a:t>arithmetic exception</a:t>
            </a:r>
          </a:p>
          <a:p>
            <a:pPr lvl="1"/>
            <a:r>
              <a:rPr lang="en-US" altLang="en-US" dirty="0">
                <a:solidFill>
                  <a:srgbClr val="000099"/>
                </a:solidFill>
              </a:rPr>
              <a:t>In case of overflow, result is not written to destination register</a:t>
            </a:r>
          </a:p>
          <a:p>
            <a:r>
              <a:rPr lang="en-US" altLang="en-US" dirty="0" err="1">
                <a:solidFill>
                  <a:srgbClr val="000099"/>
                </a:solidFill>
              </a:rPr>
              <a:t>addu</a:t>
            </a:r>
            <a:r>
              <a:rPr lang="en-US" altLang="en-US" dirty="0">
                <a:solidFill>
                  <a:srgbClr val="000099"/>
                </a:solidFill>
              </a:rPr>
              <a:t> &amp; </a:t>
            </a:r>
            <a:r>
              <a:rPr lang="en-US" altLang="en-US" dirty="0" err="1">
                <a:solidFill>
                  <a:srgbClr val="000099"/>
                </a:solidFill>
              </a:rPr>
              <a:t>subu</a:t>
            </a:r>
            <a:r>
              <a:rPr lang="en-US" altLang="en-US" dirty="0">
                <a:solidFill>
                  <a:srgbClr val="000099"/>
                </a:solidFill>
              </a:rPr>
              <a:t>: </a:t>
            </a:r>
            <a:r>
              <a:rPr lang="en-US" altLang="en-US" dirty="0"/>
              <a:t>same operation as </a:t>
            </a:r>
            <a:r>
              <a:rPr lang="en-US" altLang="en-US" dirty="0">
                <a:solidFill>
                  <a:srgbClr val="000099"/>
                </a:solidFill>
              </a:rPr>
              <a:t>add &amp; sub</a:t>
            </a:r>
          </a:p>
          <a:p>
            <a:pPr lvl="1"/>
            <a:r>
              <a:rPr lang="en-US" altLang="en-US" dirty="0"/>
              <a:t>However, no arithmetic exception can occur</a:t>
            </a:r>
          </a:p>
          <a:p>
            <a:pPr lvl="1"/>
            <a:r>
              <a:rPr lang="en-US" altLang="en-US" b="1" dirty="0">
                <a:solidFill>
                  <a:srgbClr val="FF0000"/>
                </a:solidFill>
              </a:rPr>
              <a:t>Overflow is ignored</a:t>
            </a:r>
          </a:p>
          <a:p>
            <a:r>
              <a:rPr lang="en-US" altLang="en-US" dirty="0"/>
              <a:t>Many programming languages ignore overflow</a:t>
            </a:r>
            <a:endParaRPr lang="en-US" altLang="en-US" dirty="0">
              <a:solidFill>
                <a:schemeClr val="hlink"/>
              </a:solidFill>
            </a:endParaRPr>
          </a:p>
          <a:p>
            <a:pPr lvl="1"/>
            <a:r>
              <a:rPr lang="en-US" altLang="en-US" dirty="0"/>
              <a:t>The </a:t>
            </a:r>
            <a:r>
              <a:rPr lang="en-US" altLang="en-US" dirty="0">
                <a:solidFill>
                  <a:srgbClr val="000099"/>
                </a:solidFill>
              </a:rPr>
              <a:t>+</a:t>
            </a:r>
            <a:r>
              <a:rPr lang="en-US" altLang="en-US" dirty="0"/>
              <a:t> operator is translated into </a:t>
            </a:r>
            <a:r>
              <a:rPr lang="en-US" altLang="en-US" b="1" dirty="0" err="1">
                <a:solidFill>
                  <a:srgbClr val="000099"/>
                </a:solidFill>
              </a:rPr>
              <a:t>addu</a:t>
            </a:r>
            <a:endParaRPr lang="en-US" altLang="en-US" b="1" dirty="0">
              <a:solidFill>
                <a:srgbClr val="000099"/>
              </a:solidFill>
            </a:endParaRPr>
          </a:p>
          <a:p>
            <a:pPr lvl="1"/>
            <a:r>
              <a:rPr lang="en-US" altLang="en-US" dirty="0"/>
              <a:t>The </a:t>
            </a:r>
            <a:r>
              <a:rPr lang="en-US" altLang="en-US" dirty="0">
                <a:solidFill>
                  <a:srgbClr val="000099"/>
                </a:solidFill>
              </a:rPr>
              <a:t>–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operator is translated into </a:t>
            </a:r>
            <a:r>
              <a:rPr lang="en-US" altLang="en-US" b="1" dirty="0" err="1">
                <a:solidFill>
                  <a:srgbClr val="000099"/>
                </a:solidFill>
              </a:rPr>
              <a:t>subu</a:t>
            </a:r>
            <a:endParaRPr lang="en-US" altLang="en-US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Addition/Subtraction Example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78800" cy="5184775"/>
          </a:xfrm>
        </p:spPr>
        <p:txBody>
          <a:bodyPr/>
          <a:lstStyle/>
          <a:p>
            <a:pPr marL="349250" indent="-349250">
              <a:tabLst>
                <a:tab pos="1143000" algn="l"/>
                <a:tab pos="3657600" algn="l"/>
              </a:tabLst>
            </a:pPr>
            <a:r>
              <a:rPr lang="en-US" altLang="en-US"/>
              <a:t>Consider the translation of: </a:t>
            </a:r>
            <a:r>
              <a:rPr lang="en-US" altLang="en-US">
                <a:solidFill>
                  <a:srgbClr val="FF0000"/>
                </a:solidFill>
              </a:rPr>
              <a:t>f = (g+h) – (i+j)</a:t>
            </a:r>
            <a:endParaRPr lang="en-US" altLang="en-US"/>
          </a:p>
          <a:p>
            <a:pPr marL="349250" indent="-349250">
              <a:tabLst>
                <a:tab pos="1143000" algn="l"/>
                <a:tab pos="3657600" algn="l"/>
              </a:tabLst>
            </a:pPr>
            <a:r>
              <a:rPr lang="en-US" altLang="en-US"/>
              <a:t>Compiler allocates registers to variables</a:t>
            </a:r>
          </a:p>
          <a:p>
            <a:pPr marL="739775" lvl="1" indent="-276225">
              <a:tabLst>
                <a:tab pos="1143000" algn="l"/>
                <a:tab pos="3657600" algn="l"/>
              </a:tabLst>
            </a:pPr>
            <a:r>
              <a:rPr lang="en-US" altLang="en-US"/>
              <a:t>Assume that </a:t>
            </a:r>
            <a:r>
              <a:rPr lang="en-US" altLang="en-US" i="1"/>
              <a:t>f</a:t>
            </a:r>
            <a:r>
              <a:rPr lang="en-US" altLang="en-US"/>
              <a:t>, </a:t>
            </a:r>
            <a:r>
              <a:rPr lang="en-US" altLang="en-US" i="1"/>
              <a:t>g</a:t>
            </a:r>
            <a:r>
              <a:rPr lang="en-US" altLang="en-US"/>
              <a:t>, </a:t>
            </a:r>
            <a:r>
              <a:rPr lang="en-US" altLang="en-US" i="1"/>
              <a:t>h</a:t>
            </a:r>
            <a:r>
              <a:rPr lang="en-US" altLang="en-US"/>
              <a:t>, </a:t>
            </a:r>
            <a:r>
              <a:rPr lang="en-US" altLang="en-US" i="1"/>
              <a:t>i</a:t>
            </a:r>
            <a:r>
              <a:rPr lang="en-US" altLang="en-US"/>
              <a:t>, and </a:t>
            </a:r>
            <a:r>
              <a:rPr lang="en-US" altLang="en-US" i="1"/>
              <a:t>j</a:t>
            </a:r>
            <a:r>
              <a:rPr lang="en-US" altLang="en-US"/>
              <a:t> are allocated registers </a:t>
            </a:r>
            <a:r>
              <a:rPr lang="en-US" altLang="en-US">
                <a:solidFill>
                  <a:srgbClr val="FF0000"/>
                </a:solidFill>
              </a:rPr>
              <a:t>$s0</a:t>
            </a:r>
            <a:r>
              <a:rPr lang="en-US" altLang="en-US"/>
              <a:t> thru </a:t>
            </a:r>
            <a:r>
              <a:rPr lang="en-US" altLang="en-US">
                <a:solidFill>
                  <a:srgbClr val="FF0000"/>
                </a:solidFill>
              </a:rPr>
              <a:t>$s4</a:t>
            </a:r>
          </a:p>
          <a:p>
            <a:pPr marL="739775" lvl="1" indent="-276225">
              <a:tabLst>
                <a:tab pos="1143000" algn="l"/>
                <a:tab pos="3657600" algn="l"/>
              </a:tabLst>
            </a:pPr>
            <a:r>
              <a:rPr lang="en-US" altLang="en-US"/>
              <a:t>Called the </a:t>
            </a:r>
            <a:r>
              <a:rPr lang="en-US" altLang="en-US" b="1">
                <a:solidFill>
                  <a:srgbClr val="FF0000"/>
                </a:solidFill>
              </a:rPr>
              <a:t>saved</a:t>
            </a:r>
            <a:r>
              <a:rPr lang="en-US" altLang="en-US"/>
              <a:t> registers: </a:t>
            </a:r>
            <a:r>
              <a:rPr lang="en-US" altLang="en-US">
                <a:solidFill>
                  <a:srgbClr val="FF0000"/>
                </a:solidFill>
              </a:rPr>
              <a:t>$s0 = $16</a:t>
            </a:r>
            <a:r>
              <a:rPr lang="en-US" altLang="en-US"/>
              <a:t>,</a:t>
            </a:r>
            <a:r>
              <a:rPr lang="en-US" altLang="en-US">
                <a:solidFill>
                  <a:srgbClr val="FF0000"/>
                </a:solidFill>
              </a:rPr>
              <a:t> $s1 = $17</a:t>
            </a:r>
            <a:r>
              <a:rPr lang="en-US" altLang="en-US"/>
              <a:t>, …, </a:t>
            </a:r>
            <a:r>
              <a:rPr lang="en-US" altLang="en-US">
                <a:solidFill>
                  <a:srgbClr val="FF0000"/>
                </a:solidFill>
              </a:rPr>
              <a:t>$s7 = $23</a:t>
            </a:r>
          </a:p>
          <a:p>
            <a:pPr marL="349250" indent="-349250">
              <a:tabLst>
                <a:tab pos="1143000" algn="l"/>
                <a:tab pos="3657600" algn="l"/>
              </a:tabLst>
            </a:pPr>
            <a:r>
              <a:rPr lang="en-US" altLang="en-US"/>
              <a:t>Translation of:</a:t>
            </a:r>
            <a:r>
              <a:rPr lang="en-US" altLang="en-US">
                <a:solidFill>
                  <a:schemeClr val="hlink"/>
                </a:solidFill>
              </a:rPr>
              <a:t> </a:t>
            </a:r>
            <a:r>
              <a:rPr lang="en-US" altLang="en-US">
                <a:solidFill>
                  <a:srgbClr val="FF0000"/>
                </a:solidFill>
              </a:rPr>
              <a:t>f = (g+h) – (i+j)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1143000" algn="l"/>
                <a:tab pos="3657600" algn="l"/>
              </a:tabLst>
            </a:pP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addu	$t0, $s1, $s2	# $t0 = g + h</a:t>
            </a:r>
          </a:p>
          <a:p>
            <a:pPr marL="349250" indent="-349250">
              <a:spcBef>
                <a:spcPct val="10000"/>
              </a:spcBef>
              <a:buFont typeface="Wingdings" panose="05000000000000000000" pitchFamily="2" charset="2"/>
              <a:buNone/>
              <a:tabLst>
                <a:tab pos="1143000" algn="l"/>
                <a:tab pos="3657600" algn="l"/>
              </a:tabLst>
            </a:pPr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addu	$t1, $s3, $s4	# $t1 = i + j</a:t>
            </a:r>
          </a:p>
          <a:p>
            <a:pPr marL="349250" indent="-349250">
              <a:spcBef>
                <a:spcPct val="10000"/>
              </a:spcBef>
              <a:buFont typeface="Wingdings" panose="05000000000000000000" pitchFamily="2" charset="2"/>
              <a:buNone/>
              <a:tabLst>
                <a:tab pos="1143000" algn="l"/>
                <a:tab pos="3657600" algn="l"/>
              </a:tabLst>
            </a:pPr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subu	$s0, $t0, $t1	# f = (g+h)–(i+j)</a:t>
            </a:r>
          </a:p>
          <a:p>
            <a:pPr marL="739775" lvl="1" indent="-276225">
              <a:tabLst>
                <a:tab pos="1143000" algn="l"/>
                <a:tab pos="3657600" algn="l"/>
              </a:tabLst>
            </a:pPr>
            <a:r>
              <a:rPr lang="en-US" altLang="en-US"/>
              <a:t>Temporary results are stored in </a:t>
            </a:r>
            <a:r>
              <a:rPr lang="en-US" altLang="en-US">
                <a:solidFill>
                  <a:srgbClr val="FF0000"/>
                </a:solidFill>
              </a:rPr>
              <a:t>$t0 = $8</a:t>
            </a:r>
            <a:r>
              <a:rPr lang="en-US" altLang="en-US"/>
              <a:t> and </a:t>
            </a:r>
            <a:r>
              <a:rPr lang="en-US" altLang="en-US">
                <a:solidFill>
                  <a:srgbClr val="FF0000"/>
                </a:solidFill>
              </a:rPr>
              <a:t>$t1 = $9</a:t>
            </a:r>
          </a:p>
          <a:p>
            <a:pPr marL="349250" indent="-349250">
              <a:tabLst>
                <a:tab pos="1143000" algn="l"/>
                <a:tab pos="3657600" algn="l"/>
              </a:tabLst>
            </a:pPr>
            <a:r>
              <a:rPr lang="en-US" altLang="en-US"/>
              <a:t>Translate: 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addu $t0,$s1,$s2</a:t>
            </a:r>
            <a:r>
              <a:rPr lang="en-US" altLang="en-US"/>
              <a:t> to binary code</a:t>
            </a:r>
          </a:p>
          <a:p>
            <a:pPr marL="349250" indent="-349250">
              <a:spcBef>
                <a:spcPct val="90000"/>
              </a:spcBef>
              <a:tabLst>
                <a:tab pos="1143000" algn="l"/>
                <a:tab pos="3657600" algn="l"/>
              </a:tabLst>
            </a:pPr>
            <a:r>
              <a:rPr lang="en-US" altLang="en-US"/>
              <a:t>Solution:</a:t>
            </a:r>
          </a:p>
        </p:txBody>
      </p:sp>
      <p:grpSp>
        <p:nvGrpSpPr>
          <p:cNvPr id="405515" name="Group 11"/>
          <p:cNvGrpSpPr>
            <a:grpSpLocks/>
          </p:cNvGrpSpPr>
          <p:nvPr/>
        </p:nvGrpSpPr>
        <p:grpSpPr bwMode="auto">
          <a:xfrm>
            <a:off x="2728913" y="5561013"/>
            <a:ext cx="979487" cy="635000"/>
            <a:chOff x="666" y="3466"/>
            <a:chExt cx="617" cy="400"/>
          </a:xfrm>
        </p:grpSpPr>
        <p:sp>
          <p:nvSpPr>
            <p:cNvPr id="405508" name="Text Box 4"/>
            <p:cNvSpPr txBox="1">
              <a:spLocks noChangeArrowheads="1"/>
            </p:cNvSpPr>
            <p:nvPr/>
          </p:nvSpPr>
          <p:spPr bwMode="auto">
            <a:xfrm>
              <a:off x="666" y="3648"/>
              <a:ext cx="617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000000</a:t>
              </a:r>
            </a:p>
          </p:txBody>
        </p:sp>
        <p:sp>
          <p:nvSpPr>
            <p:cNvPr id="405514" name="Text Box 10"/>
            <p:cNvSpPr txBox="1">
              <a:spLocks noChangeArrowheads="1"/>
            </p:cNvSpPr>
            <p:nvPr/>
          </p:nvSpPr>
          <p:spPr bwMode="auto">
            <a:xfrm>
              <a:off x="666" y="3466"/>
              <a:ext cx="617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 sz="1600"/>
                <a:t>op</a:t>
              </a:r>
            </a:p>
          </p:txBody>
        </p:sp>
      </p:grpSp>
      <p:grpSp>
        <p:nvGrpSpPr>
          <p:cNvPr id="405516" name="Group 12"/>
          <p:cNvGrpSpPr>
            <a:grpSpLocks/>
          </p:cNvGrpSpPr>
          <p:nvPr/>
        </p:nvGrpSpPr>
        <p:grpSpPr bwMode="auto">
          <a:xfrm>
            <a:off x="3708400" y="5561013"/>
            <a:ext cx="806450" cy="635000"/>
            <a:chOff x="666" y="3466"/>
            <a:chExt cx="617" cy="400"/>
          </a:xfrm>
        </p:grpSpPr>
        <p:sp>
          <p:nvSpPr>
            <p:cNvPr id="405517" name="Text Box 13"/>
            <p:cNvSpPr txBox="1">
              <a:spLocks noChangeArrowheads="1"/>
            </p:cNvSpPr>
            <p:nvPr/>
          </p:nvSpPr>
          <p:spPr bwMode="auto">
            <a:xfrm>
              <a:off x="666" y="3648"/>
              <a:ext cx="617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10001</a:t>
              </a:r>
            </a:p>
          </p:txBody>
        </p:sp>
        <p:sp>
          <p:nvSpPr>
            <p:cNvPr id="405518" name="Text Box 14"/>
            <p:cNvSpPr txBox="1">
              <a:spLocks noChangeArrowheads="1"/>
            </p:cNvSpPr>
            <p:nvPr/>
          </p:nvSpPr>
          <p:spPr bwMode="auto">
            <a:xfrm>
              <a:off x="666" y="3466"/>
              <a:ext cx="617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 sz="1600"/>
                <a:t>rs = $s1</a:t>
              </a:r>
            </a:p>
          </p:txBody>
        </p:sp>
      </p:grpSp>
      <p:grpSp>
        <p:nvGrpSpPr>
          <p:cNvPr id="405519" name="Group 15"/>
          <p:cNvGrpSpPr>
            <a:grpSpLocks/>
          </p:cNvGrpSpPr>
          <p:nvPr/>
        </p:nvGrpSpPr>
        <p:grpSpPr bwMode="auto">
          <a:xfrm>
            <a:off x="4514850" y="5561013"/>
            <a:ext cx="806450" cy="635000"/>
            <a:chOff x="666" y="3466"/>
            <a:chExt cx="617" cy="400"/>
          </a:xfrm>
        </p:grpSpPr>
        <p:sp>
          <p:nvSpPr>
            <p:cNvPr id="405520" name="Text Box 16"/>
            <p:cNvSpPr txBox="1">
              <a:spLocks noChangeArrowheads="1"/>
            </p:cNvSpPr>
            <p:nvPr/>
          </p:nvSpPr>
          <p:spPr bwMode="auto">
            <a:xfrm>
              <a:off x="666" y="3648"/>
              <a:ext cx="617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10010</a:t>
              </a:r>
            </a:p>
          </p:txBody>
        </p:sp>
        <p:sp>
          <p:nvSpPr>
            <p:cNvPr id="405521" name="Text Box 17"/>
            <p:cNvSpPr txBox="1">
              <a:spLocks noChangeArrowheads="1"/>
            </p:cNvSpPr>
            <p:nvPr/>
          </p:nvSpPr>
          <p:spPr bwMode="auto">
            <a:xfrm>
              <a:off x="666" y="3466"/>
              <a:ext cx="617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 sz="1600"/>
                <a:t>rt = $s2</a:t>
              </a:r>
            </a:p>
          </p:txBody>
        </p:sp>
      </p:grpSp>
      <p:grpSp>
        <p:nvGrpSpPr>
          <p:cNvPr id="405522" name="Group 18"/>
          <p:cNvGrpSpPr>
            <a:grpSpLocks/>
          </p:cNvGrpSpPr>
          <p:nvPr/>
        </p:nvGrpSpPr>
        <p:grpSpPr bwMode="auto">
          <a:xfrm>
            <a:off x="5321300" y="5561013"/>
            <a:ext cx="806450" cy="635000"/>
            <a:chOff x="666" y="3466"/>
            <a:chExt cx="617" cy="400"/>
          </a:xfrm>
        </p:grpSpPr>
        <p:sp>
          <p:nvSpPr>
            <p:cNvPr id="405523" name="Text Box 19"/>
            <p:cNvSpPr txBox="1">
              <a:spLocks noChangeArrowheads="1"/>
            </p:cNvSpPr>
            <p:nvPr/>
          </p:nvSpPr>
          <p:spPr bwMode="auto">
            <a:xfrm>
              <a:off x="666" y="3648"/>
              <a:ext cx="617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01000</a:t>
              </a:r>
            </a:p>
          </p:txBody>
        </p:sp>
        <p:sp>
          <p:nvSpPr>
            <p:cNvPr id="405524" name="Text Box 20"/>
            <p:cNvSpPr txBox="1">
              <a:spLocks noChangeArrowheads="1"/>
            </p:cNvSpPr>
            <p:nvPr/>
          </p:nvSpPr>
          <p:spPr bwMode="auto">
            <a:xfrm>
              <a:off x="666" y="3466"/>
              <a:ext cx="617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 sz="1600"/>
                <a:t>rd = $t0</a:t>
              </a:r>
            </a:p>
          </p:txBody>
        </p:sp>
      </p:grpSp>
      <p:grpSp>
        <p:nvGrpSpPr>
          <p:cNvPr id="405525" name="Group 21"/>
          <p:cNvGrpSpPr>
            <a:grpSpLocks/>
          </p:cNvGrpSpPr>
          <p:nvPr/>
        </p:nvGrpSpPr>
        <p:grpSpPr bwMode="auto">
          <a:xfrm>
            <a:off x="6127750" y="5561013"/>
            <a:ext cx="806450" cy="635000"/>
            <a:chOff x="666" y="3466"/>
            <a:chExt cx="617" cy="400"/>
          </a:xfrm>
        </p:grpSpPr>
        <p:sp>
          <p:nvSpPr>
            <p:cNvPr id="405526" name="Text Box 22"/>
            <p:cNvSpPr txBox="1">
              <a:spLocks noChangeArrowheads="1"/>
            </p:cNvSpPr>
            <p:nvPr/>
          </p:nvSpPr>
          <p:spPr bwMode="auto">
            <a:xfrm>
              <a:off x="666" y="3648"/>
              <a:ext cx="617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00000</a:t>
              </a:r>
            </a:p>
          </p:txBody>
        </p:sp>
        <p:sp>
          <p:nvSpPr>
            <p:cNvPr id="405527" name="Text Box 23"/>
            <p:cNvSpPr txBox="1">
              <a:spLocks noChangeArrowheads="1"/>
            </p:cNvSpPr>
            <p:nvPr/>
          </p:nvSpPr>
          <p:spPr bwMode="auto">
            <a:xfrm>
              <a:off x="666" y="3466"/>
              <a:ext cx="617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 sz="1600"/>
                <a:t>sa</a:t>
              </a:r>
            </a:p>
          </p:txBody>
        </p:sp>
      </p:grpSp>
      <p:grpSp>
        <p:nvGrpSpPr>
          <p:cNvPr id="405531" name="Group 27"/>
          <p:cNvGrpSpPr>
            <a:grpSpLocks/>
          </p:cNvGrpSpPr>
          <p:nvPr/>
        </p:nvGrpSpPr>
        <p:grpSpPr bwMode="auto">
          <a:xfrm>
            <a:off x="6934200" y="5561013"/>
            <a:ext cx="979488" cy="635000"/>
            <a:chOff x="666" y="3466"/>
            <a:chExt cx="617" cy="400"/>
          </a:xfrm>
        </p:grpSpPr>
        <p:sp>
          <p:nvSpPr>
            <p:cNvPr id="405532" name="Text Box 28"/>
            <p:cNvSpPr txBox="1">
              <a:spLocks noChangeArrowheads="1"/>
            </p:cNvSpPr>
            <p:nvPr/>
          </p:nvSpPr>
          <p:spPr bwMode="auto">
            <a:xfrm>
              <a:off x="666" y="3648"/>
              <a:ext cx="617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100001</a:t>
              </a:r>
            </a:p>
          </p:txBody>
        </p:sp>
        <p:sp>
          <p:nvSpPr>
            <p:cNvPr id="405533" name="Text Box 29"/>
            <p:cNvSpPr txBox="1">
              <a:spLocks noChangeArrowheads="1"/>
            </p:cNvSpPr>
            <p:nvPr/>
          </p:nvSpPr>
          <p:spPr bwMode="auto">
            <a:xfrm>
              <a:off x="666" y="3466"/>
              <a:ext cx="617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 sz="1600"/>
                <a:t>func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5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5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5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5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5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5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5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5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5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5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5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5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5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5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05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05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05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05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05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05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23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Logical Bitwise Operations</a:t>
            </a:r>
          </a:p>
        </p:txBody>
      </p:sp>
      <p:sp>
        <p:nvSpPr>
          <p:cNvPr id="448524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78800" cy="518477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dirty="0"/>
              <a:t>Logical bitwise operations: </a:t>
            </a:r>
            <a:r>
              <a:rPr lang="en-US" altLang="en-US" dirty="0">
                <a:solidFill>
                  <a:srgbClr val="FF0000"/>
                </a:solidFill>
              </a:rPr>
              <a:t>and, or, </a:t>
            </a:r>
            <a:r>
              <a:rPr lang="en-US" altLang="en-US" dirty="0" err="1">
                <a:solidFill>
                  <a:srgbClr val="FF0000"/>
                </a:solidFill>
              </a:rPr>
              <a:t>xor</a:t>
            </a:r>
            <a:r>
              <a:rPr lang="en-US" altLang="en-US" dirty="0">
                <a:solidFill>
                  <a:srgbClr val="FF0000"/>
                </a:solidFill>
              </a:rPr>
              <a:t>, nor</a:t>
            </a:r>
          </a:p>
          <a:p>
            <a:pPr>
              <a:spcBef>
                <a:spcPct val="50000"/>
              </a:spcBef>
            </a:pPr>
            <a:endParaRPr lang="en-US" altLang="en-US" dirty="0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</a:pPr>
            <a:endParaRPr lang="en-US" altLang="en-US" dirty="0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1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AND</a:t>
            </a:r>
            <a:r>
              <a:rPr lang="en-US" altLang="en-US" dirty="0"/>
              <a:t> instruction is used to clear bits: </a:t>
            </a:r>
            <a:r>
              <a:rPr lang="en-US" altLang="en-US" i="1" dirty="0">
                <a:solidFill>
                  <a:srgbClr val="FF0000"/>
                </a:solidFill>
              </a:rPr>
              <a:t>x</a:t>
            </a:r>
            <a:r>
              <a:rPr lang="en-US" altLang="en-US" dirty="0">
                <a:solidFill>
                  <a:srgbClr val="FF0000"/>
                </a:solidFill>
              </a:rPr>
              <a:t> and 0 = 0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OR</a:t>
            </a:r>
            <a:r>
              <a:rPr lang="en-US" altLang="en-US" dirty="0"/>
              <a:t> instruction is used to set bits: </a:t>
            </a:r>
            <a:r>
              <a:rPr lang="en-US" altLang="en-US" i="1" dirty="0">
                <a:solidFill>
                  <a:srgbClr val="FF0000"/>
                </a:solidFill>
              </a:rPr>
              <a:t>x</a:t>
            </a:r>
            <a:r>
              <a:rPr lang="en-US" altLang="en-US" dirty="0">
                <a:solidFill>
                  <a:srgbClr val="FF0000"/>
                </a:solidFill>
              </a:rPr>
              <a:t> or 1 = 1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XOR</a:t>
            </a:r>
            <a:r>
              <a:rPr lang="en-US" altLang="en-US" dirty="0"/>
              <a:t> instruction is used to toggle bits: </a:t>
            </a:r>
            <a:r>
              <a:rPr lang="en-US" altLang="en-US" i="1" dirty="0">
                <a:solidFill>
                  <a:srgbClr val="FF0000"/>
                </a:solidFill>
              </a:rPr>
              <a:t>x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xor</a:t>
            </a:r>
            <a:r>
              <a:rPr lang="en-US" altLang="en-US" dirty="0">
                <a:solidFill>
                  <a:srgbClr val="FF0000"/>
                </a:solidFill>
              </a:rPr>
              <a:t> 1 = not </a:t>
            </a:r>
            <a:r>
              <a:rPr lang="en-US" altLang="en-US" i="1" dirty="0">
                <a:solidFill>
                  <a:srgbClr val="FF0000"/>
                </a:solidFill>
              </a:rPr>
              <a:t>x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NOR</a:t>
            </a:r>
            <a:r>
              <a:rPr lang="en-US" altLang="en-US" dirty="0"/>
              <a:t> instruction can be used as a NOT, how?</a:t>
            </a:r>
          </a:p>
          <a:p>
            <a:pPr lvl="1">
              <a:spcBef>
                <a:spcPct val="50000"/>
              </a:spcBef>
            </a:pP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nor $s1,$s2,$s2 </a:t>
            </a:r>
            <a:r>
              <a:rPr lang="en-US" altLang="en-US" dirty="0"/>
              <a:t>is equivalent to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not $s1,$s2</a:t>
            </a:r>
            <a:r>
              <a:rPr lang="en-US" altLang="en-US" dirty="0"/>
              <a:t> </a:t>
            </a:r>
          </a:p>
        </p:txBody>
      </p:sp>
      <p:grpSp>
        <p:nvGrpSpPr>
          <p:cNvPr id="448554" name="Group 42"/>
          <p:cNvGrpSpPr>
            <a:grpSpLocks/>
          </p:cNvGrpSpPr>
          <p:nvPr/>
        </p:nvGrpSpPr>
        <p:grpSpPr bwMode="auto">
          <a:xfrm>
            <a:off x="885825" y="1757363"/>
            <a:ext cx="1670050" cy="1728787"/>
            <a:chOff x="558" y="999"/>
            <a:chExt cx="1052" cy="1089"/>
          </a:xfrm>
        </p:grpSpPr>
        <p:sp>
          <p:nvSpPr>
            <p:cNvPr id="448531" name="Text Box 19"/>
            <p:cNvSpPr txBox="1">
              <a:spLocks noChangeArrowheads="1"/>
            </p:cNvSpPr>
            <p:nvPr/>
          </p:nvSpPr>
          <p:spPr bwMode="auto">
            <a:xfrm>
              <a:off x="558" y="999"/>
              <a:ext cx="2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>
                <a:spcBef>
                  <a:spcPct val="50000"/>
                </a:spcBef>
              </a:pPr>
              <a:r>
                <a:rPr lang="en-US" altLang="en-US" sz="2000" i="1"/>
                <a:t>x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1</a:t>
              </a:r>
            </a:p>
            <a:p>
              <a:pPr algn="ctr"/>
              <a:r>
                <a:rPr lang="en-US" altLang="en-US" sz="2000"/>
                <a:t>1</a:t>
              </a:r>
            </a:p>
          </p:txBody>
        </p:sp>
        <p:sp>
          <p:nvSpPr>
            <p:cNvPr id="448535" name="Text Box 23"/>
            <p:cNvSpPr txBox="1">
              <a:spLocks noChangeArrowheads="1"/>
            </p:cNvSpPr>
            <p:nvPr/>
          </p:nvSpPr>
          <p:spPr bwMode="auto">
            <a:xfrm>
              <a:off x="775" y="999"/>
              <a:ext cx="218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>
                <a:spcBef>
                  <a:spcPct val="50000"/>
                </a:spcBef>
              </a:pPr>
              <a:r>
                <a:rPr lang="en-US" altLang="en-US" sz="2000" i="1"/>
                <a:t>y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1</a:t>
              </a:r>
            </a:p>
            <a:p>
              <a:pPr algn="ctr"/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1</a:t>
              </a:r>
            </a:p>
          </p:txBody>
        </p:sp>
        <p:sp>
          <p:nvSpPr>
            <p:cNvPr id="448536" name="Text Box 24"/>
            <p:cNvSpPr txBox="1">
              <a:spLocks noChangeArrowheads="1"/>
            </p:cNvSpPr>
            <p:nvPr/>
          </p:nvSpPr>
          <p:spPr bwMode="auto">
            <a:xfrm>
              <a:off x="993" y="999"/>
              <a:ext cx="6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>
                <a:spcBef>
                  <a:spcPct val="50000"/>
                </a:spcBef>
              </a:pPr>
              <a:r>
                <a:rPr lang="en-US" altLang="en-US" sz="2000" i="1"/>
                <a:t>x</a:t>
              </a:r>
              <a:r>
                <a:rPr lang="en-US" altLang="en-US" sz="2000"/>
                <a:t> and </a:t>
              </a:r>
              <a:r>
                <a:rPr lang="en-US" altLang="en-US" sz="2000" i="1"/>
                <a:t>y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1</a:t>
              </a:r>
            </a:p>
          </p:txBody>
        </p:sp>
        <p:sp>
          <p:nvSpPr>
            <p:cNvPr id="448537" name="Line 25"/>
            <p:cNvSpPr>
              <a:spLocks noChangeShapeType="1"/>
            </p:cNvSpPr>
            <p:nvPr/>
          </p:nvSpPr>
          <p:spPr bwMode="auto">
            <a:xfrm>
              <a:off x="558" y="1253"/>
              <a:ext cx="10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8555" name="Group 43"/>
          <p:cNvGrpSpPr>
            <a:grpSpLocks/>
          </p:cNvGrpSpPr>
          <p:nvPr/>
        </p:nvGrpSpPr>
        <p:grpSpPr bwMode="auto">
          <a:xfrm>
            <a:off x="2901950" y="1757363"/>
            <a:ext cx="1670050" cy="1728787"/>
            <a:chOff x="558" y="999"/>
            <a:chExt cx="1052" cy="1089"/>
          </a:xfrm>
        </p:grpSpPr>
        <p:sp>
          <p:nvSpPr>
            <p:cNvPr id="448556" name="Text Box 44"/>
            <p:cNvSpPr txBox="1">
              <a:spLocks noChangeArrowheads="1"/>
            </p:cNvSpPr>
            <p:nvPr/>
          </p:nvSpPr>
          <p:spPr bwMode="auto">
            <a:xfrm>
              <a:off x="558" y="999"/>
              <a:ext cx="2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>
                <a:spcBef>
                  <a:spcPct val="50000"/>
                </a:spcBef>
              </a:pPr>
              <a:r>
                <a:rPr lang="en-US" altLang="en-US" sz="2000" i="1"/>
                <a:t>x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1</a:t>
              </a:r>
            </a:p>
            <a:p>
              <a:pPr algn="ctr"/>
              <a:r>
                <a:rPr lang="en-US" altLang="en-US" sz="2000"/>
                <a:t>1</a:t>
              </a:r>
            </a:p>
          </p:txBody>
        </p:sp>
        <p:sp>
          <p:nvSpPr>
            <p:cNvPr id="448557" name="Text Box 45"/>
            <p:cNvSpPr txBox="1">
              <a:spLocks noChangeArrowheads="1"/>
            </p:cNvSpPr>
            <p:nvPr/>
          </p:nvSpPr>
          <p:spPr bwMode="auto">
            <a:xfrm>
              <a:off x="775" y="999"/>
              <a:ext cx="218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>
                <a:spcBef>
                  <a:spcPct val="50000"/>
                </a:spcBef>
              </a:pPr>
              <a:r>
                <a:rPr lang="en-US" altLang="en-US" sz="2000" i="1"/>
                <a:t>y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1</a:t>
              </a:r>
            </a:p>
            <a:p>
              <a:pPr algn="ctr"/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1</a:t>
              </a:r>
            </a:p>
          </p:txBody>
        </p:sp>
        <p:sp>
          <p:nvSpPr>
            <p:cNvPr id="448558" name="Text Box 46"/>
            <p:cNvSpPr txBox="1">
              <a:spLocks noChangeArrowheads="1"/>
            </p:cNvSpPr>
            <p:nvPr/>
          </p:nvSpPr>
          <p:spPr bwMode="auto">
            <a:xfrm>
              <a:off x="993" y="999"/>
              <a:ext cx="6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>
                <a:spcBef>
                  <a:spcPct val="50000"/>
                </a:spcBef>
              </a:pPr>
              <a:r>
                <a:rPr lang="en-US" altLang="en-US" sz="2000" i="1"/>
                <a:t>x</a:t>
              </a:r>
              <a:r>
                <a:rPr lang="en-US" altLang="en-US" sz="2000"/>
                <a:t> or </a:t>
              </a:r>
              <a:r>
                <a:rPr lang="en-US" altLang="en-US" sz="2000" i="1"/>
                <a:t>y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1</a:t>
              </a:r>
            </a:p>
            <a:p>
              <a:pPr algn="ctr"/>
              <a:r>
                <a:rPr lang="en-US" altLang="en-US" sz="2000"/>
                <a:t>1</a:t>
              </a:r>
            </a:p>
            <a:p>
              <a:pPr algn="ctr"/>
              <a:r>
                <a:rPr lang="en-US" altLang="en-US" sz="2000"/>
                <a:t>1</a:t>
              </a:r>
            </a:p>
          </p:txBody>
        </p:sp>
        <p:sp>
          <p:nvSpPr>
            <p:cNvPr id="448559" name="Line 47"/>
            <p:cNvSpPr>
              <a:spLocks noChangeShapeType="1"/>
            </p:cNvSpPr>
            <p:nvPr/>
          </p:nvSpPr>
          <p:spPr bwMode="auto">
            <a:xfrm>
              <a:off x="558" y="1253"/>
              <a:ext cx="10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8560" name="Group 48"/>
          <p:cNvGrpSpPr>
            <a:grpSpLocks/>
          </p:cNvGrpSpPr>
          <p:nvPr/>
        </p:nvGrpSpPr>
        <p:grpSpPr bwMode="auto">
          <a:xfrm>
            <a:off x="4918075" y="1757363"/>
            <a:ext cx="1670050" cy="1728787"/>
            <a:chOff x="558" y="999"/>
            <a:chExt cx="1052" cy="1089"/>
          </a:xfrm>
        </p:grpSpPr>
        <p:sp>
          <p:nvSpPr>
            <p:cNvPr id="448561" name="Text Box 49"/>
            <p:cNvSpPr txBox="1">
              <a:spLocks noChangeArrowheads="1"/>
            </p:cNvSpPr>
            <p:nvPr/>
          </p:nvSpPr>
          <p:spPr bwMode="auto">
            <a:xfrm>
              <a:off x="558" y="999"/>
              <a:ext cx="2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>
                <a:spcBef>
                  <a:spcPct val="50000"/>
                </a:spcBef>
              </a:pPr>
              <a:r>
                <a:rPr lang="en-US" altLang="en-US" sz="2000" i="1"/>
                <a:t>x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1</a:t>
              </a:r>
            </a:p>
            <a:p>
              <a:pPr algn="ctr"/>
              <a:r>
                <a:rPr lang="en-US" altLang="en-US" sz="2000"/>
                <a:t>1</a:t>
              </a:r>
            </a:p>
          </p:txBody>
        </p:sp>
        <p:sp>
          <p:nvSpPr>
            <p:cNvPr id="448562" name="Text Box 50"/>
            <p:cNvSpPr txBox="1">
              <a:spLocks noChangeArrowheads="1"/>
            </p:cNvSpPr>
            <p:nvPr/>
          </p:nvSpPr>
          <p:spPr bwMode="auto">
            <a:xfrm>
              <a:off x="775" y="999"/>
              <a:ext cx="218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>
                <a:spcBef>
                  <a:spcPct val="50000"/>
                </a:spcBef>
              </a:pPr>
              <a:r>
                <a:rPr lang="en-US" altLang="en-US" sz="2000" i="1"/>
                <a:t>y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1</a:t>
              </a:r>
            </a:p>
            <a:p>
              <a:pPr algn="ctr"/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1</a:t>
              </a:r>
            </a:p>
          </p:txBody>
        </p:sp>
        <p:sp>
          <p:nvSpPr>
            <p:cNvPr id="448563" name="Text Box 51"/>
            <p:cNvSpPr txBox="1">
              <a:spLocks noChangeArrowheads="1"/>
            </p:cNvSpPr>
            <p:nvPr/>
          </p:nvSpPr>
          <p:spPr bwMode="auto">
            <a:xfrm>
              <a:off x="993" y="999"/>
              <a:ext cx="6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>
                <a:spcBef>
                  <a:spcPct val="50000"/>
                </a:spcBef>
              </a:pPr>
              <a:r>
                <a:rPr lang="en-US" altLang="en-US" sz="2000" i="1"/>
                <a:t>x</a:t>
              </a:r>
              <a:r>
                <a:rPr lang="en-US" altLang="en-US" sz="2000"/>
                <a:t> xor </a:t>
              </a:r>
              <a:r>
                <a:rPr lang="en-US" altLang="en-US" sz="2000" i="1"/>
                <a:t>y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1</a:t>
              </a:r>
            </a:p>
            <a:p>
              <a:pPr algn="ctr"/>
              <a:r>
                <a:rPr lang="en-US" altLang="en-US" sz="2000"/>
                <a:t>1</a:t>
              </a:r>
            </a:p>
            <a:p>
              <a:pPr algn="ctr"/>
              <a:r>
                <a:rPr lang="en-US" altLang="en-US" sz="2000"/>
                <a:t>0</a:t>
              </a:r>
            </a:p>
          </p:txBody>
        </p:sp>
        <p:sp>
          <p:nvSpPr>
            <p:cNvPr id="448564" name="Line 52"/>
            <p:cNvSpPr>
              <a:spLocks noChangeShapeType="1"/>
            </p:cNvSpPr>
            <p:nvPr/>
          </p:nvSpPr>
          <p:spPr bwMode="auto">
            <a:xfrm>
              <a:off x="558" y="1253"/>
              <a:ext cx="10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8565" name="Group 53"/>
          <p:cNvGrpSpPr>
            <a:grpSpLocks/>
          </p:cNvGrpSpPr>
          <p:nvPr/>
        </p:nvGrpSpPr>
        <p:grpSpPr bwMode="auto">
          <a:xfrm>
            <a:off x="6934200" y="1757363"/>
            <a:ext cx="1670050" cy="1728787"/>
            <a:chOff x="558" y="999"/>
            <a:chExt cx="1052" cy="1089"/>
          </a:xfrm>
        </p:grpSpPr>
        <p:sp>
          <p:nvSpPr>
            <p:cNvPr id="448566" name="Text Box 54"/>
            <p:cNvSpPr txBox="1">
              <a:spLocks noChangeArrowheads="1"/>
            </p:cNvSpPr>
            <p:nvPr/>
          </p:nvSpPr>
          <p:spPr bwMode="auto">
            <a:xfrm>
              <a:off x="558" y="999"/>
              <a:ext cx="2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>
                <a:spcBef>
                  <a:spcPct val="50000"/>
                </a:spcBef>
              </a:pPr>
              <a:r>
                <a:rPr lang="en-US" altLang="en-US" sz="2000" i="1"/>
                <a:t>x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1</a:t>
              </a:r>
            </a:p>
            <a:p>
              <a:pPr algn="ctr"/>
              <a:r>
                <a:rPr lang="en-US" altLang="en-US" sz="2000"/>
                <a:t>1</a:t>
              </a:r>
            </a:p>
          </p:txBody>
        </p:sp>
        <p:sp>
          <p:nvSpPr>
            <p:cNvPr id="448567" name="Text Box 55"/>
            <p:cNvSpPr txBox="1">
              <a:spLocks noChangeArrowheads="1"/>
            </p:cNvSpPr>
            <p:nvPr/>
          </p:nvSpPr>
          <p:spPr bwMode="auto">
            <a:xfrm>
              <a:off x="775" y="999"/>
              <a:ext cx="218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>
                <a:spcBef>
                  <a:spcPct val="50000"/>
                </a:spcBef>
              </a:pPr>
              <a:r>
                <a:rPr lang="en-US" altLang="en-US" sz="2000" i="1"/>
                <a:t>y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1</a:t>
              </a:r>
            </a:p>
            <a:p>
              <a:pPr algn="ctr"/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1</a:t>
              </a:r>
            </a:p>
          </p:txBody>
        </p:sp>
        <p:sp>
          <p:nvSpPr>
            <p:cNvPr id="448568" name="Text Box 56"/>
            <p:cNvSpPr txBox="1">
              <a:spLocks noChangeArrowheads="1"/>
            </p:cNvSpPr>
            <p:nvPr/>
          </p:nvSpPr>
          <p:spPr bwMode="auto">
            <a:xfrm>
              <a:off x="993" y="999"/>
              <a:ext cx="6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>
                <a:spcBef>
                  <a:spcPct val="50000"/>
                </a:spcBef>
              </a:pPr>
              <a:r>
                <a:rPr lang="en-US" altLang="en-US" sz="2000" i="1"/>
                <a:t>x</a:t>
              </a:r>
              <a:r>
                <a:rPr lang="en-US" altLang="en-US" sz="2000"/>
                <a:t> nor </a:t>
              </a:r>
              <a:r>
                <a:rPr lang="en-US" altLang="en-US" sz="2000" i="1"/>
                <a:t>y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2000"/>
                <a:t>1</a:t>
              </a:r>
            </a:p>
            <a:p>
              <a:pPr algn="ctr"/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0</a:t>
              </a:r>
            </a:p>
            <a:p>
              <a:pPr algn="ctr"/>
              <a:r>
                <a:rPr lang="en-US" altLang="en-US" sz="2000"/>
                <a:t>0</a:t>
              </a:r>
            </a:p>
          </p:txBody>
        </p:sp>
        <p:sp>
          <p:nvSpPr>
            <p:cNvPr id="448569" name="Line 57"/>
            <p:cNvSpPr>
              <a:spLocks noChangeShapeType="1"/>
            </p:cNvSpPr>
            <p:nvPr/>
          </p:nvSpPr>
          <p:spPr bwMode="auto">
            <a:xfrm>
              <a:off x="558" y="1253"/>
              <a:ext cx="10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8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8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8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48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48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48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85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85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Logical Bitwise Instructions</a:t>
            </a:r>
          </a:p>
        </p:txBody>
      </p:sp>
      <p:graphicFrame>
        <p:nvGraphicFramePr>
          <p:cNvPr id="451670" name="Group 86"/>
          <p:cNvGraphicFramePr>
            <a:graphicFrameLocks noGrp="1"/>
          </p:cNvGraphicFramePr>
          <p:nvPr>
            <p:ph idx="1"/>
          </p:nvPr>
        </p:nvGraphicFramePr>
        <p:xfrm>
          <a:off x="482600" y="1182688"/>
          <a:ext cx="8180388" cy="1442448"/>
        </p:xfrm>
        <a:graphic>
          <a:graphicData uri="http://schemas.openxmlformats.org/drawingml/2006/table">
            <a:tbl>
              <a:tblPr/>
              <a:tblGrid>
                <a:gridCol w="1784350"/>
                <a:gridCol w="1671638"/>
                <a:gridCol w="749300"/>
                <a:gridCol w="806450"/>
                <a:gridCol w="806450"/>
                <a:gridCol w="863600"/>
                <a:gridCol w="690562"/>
                <a:gridCol w="808038"/>
              </a:tblGrid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Instruction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R-Type Format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476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4767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47675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	$s1, $s2, $s3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$s1 = $s2 &amp; $s3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= $s2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$s3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 = $s1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= 0x24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476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4767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47675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	$s1, $s2, $s3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$s1 = $s2 | $s3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= $s2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$s3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 = $s1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= 0x25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476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4767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47675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xor	$s1, $s2, $s3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$s1 = $s2 ^ $s3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= $s2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$s3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 = $s1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= 0x26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4767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4767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47675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4767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	$s1, $s2, $s3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$s1 = ~($s2|$s3)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= $s2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$s3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 = $s1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= 0x27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1641" name="Rectangle 57"/>
          <p:cNvSpPr>
            <a:spLocks noChangeArrowheads="1"/>
          </p:cNvSpPr>
          <p:nvPr/>
        </p:nvSpPr>
        <p:spPr bwMode="auto">
          <a:xfrm>
            <a:off x="423863" y="2736850"/>
            <a:ext cx="8294687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7663" indent="-347663">
              <a:spcBef>
                <a:spcPct val="4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98513" indent="-336550">
              <a:spcBef>
                <a:spcPct val="40000"/>
              </a:spcBef>
              <a:buFont typeface="Wingdings" panose="05000000000000000000" pitchFamily="2" charset="2"/>
              <a:buChar char="²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588" indent="-231775">
              <a:spcBef>
                <a:spcPct val="4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81138" indent="-22225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33363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60000"/>
              </a:spcBef>
            </a:pPr>
            <a:r>
              <a:rPr lang="en-US" altLang="en-US">
                <a:solidFill>
                  <a:srgbClr val="FF0000"/>
                </a:solidFill>
              </a:rPr>
              <a:t>Examples:</a:t>
            </a:r>
            <a:endParaRPr lang="en-US" altLang="en-US"/>
          </a:p>
          <a:p>
            <a:pPr>
              <a:spcBef>
                <a:spcPct val="60000"/>
              </a:spcBef>
              <a:buFont typeface="Wingdings" panose="05000000000000000000" pitchFamily="2" charset="2"/>
              <a:buNone/>
            </a:pPr>
            <a:r>
              <a:rPr lang="en-US" altLang="en-US"/>
              <a:t>	Assume 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$s1 =</a:t>
            </a:r>
            <a:r>
              <a:rPr lang="en-US" altLang="en-US">
                <a:solidFill>
                  <a:srgbClr val="000099"/>
                </a:solidFill>
              </a:rPr>
              <a:t> 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0xabcd1234</a:t>
            </a:r>
            <a:r>
              <a:rPr lang="en-US" altLang="en-US"/>
              <a:t> and 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$s2 =</a:t>
            </a:r>
            <a:r>
              <a:rPr lang="en-US" altLang="en-US">
                <a:solidFill>
                  <a:srgbClr val="000099"/>
                </a:solidFill>
              </a:rPr>
              <a:t> 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0xffff0000</a:t>
            </a:r>
          </a:p>
        </p:txBody>
      </p:sp>
      <p:sp>
        <p:nvSpPr>
          <p:cNvPr id="451643" name="Rectangle 59"/>
          <p:cNvSpPr>
            <a:spLocks noChangeArrowheads="1"/>
          </p:cNvSpPr>
          <p:nvPr/>
        </p:nvSpPr>
        <p:spPr bwMode="auto">
          <a:xfrm>
            <a:off x="882650" y="3960813"/>
            <a:ext cx="3119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$s0,$s1,$s2</a:t>
            </a:r>
          </a:p>
        </p:txBody>
      </p:sp>
      <p:sp>
        <p:nvSpPr>
          <p:cNvPr id="451644" name="Rectangle 60"/>
          <p:cNvSpPr>
            <a:spLocks noChangeArrowheads="1"/>
          </p:cNvSpPr>
          <p:nvPr/>
        </p:nvSpPr>
        <p:spPr bwMode="auto">
          <a:xfrm>
            <a:off x="4462463" y="3960813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$s0 = 0xabcd0000</a:t>
            </a:r>
          </a:p>
        </p:txBody>
      </p:sp>
      <p:sp>
        <p:nvSpPr>
          <p:cNvPr id="451646" name="Rectangle 62"/>
          <p:cNvSpPr>
            <a:spLocks noChangeArrowheads="1"/>
          </p:cNvSpPr>
          <p:nvPr/>
        </p:nvSpPr>
        <p:spPr bwMode="auto">
          <a:xfrm>
            <a:off x="876300" y="4478338"/>
            <a:ext cx="3119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  $s0,$s1,$s2</a:t>
            </a:r>
          </a:p>
        </p:txBody>
      </p:sp>
      <p:sp>
        <p:nvSpPr>
          <p:cNvPr id="451647" name="Rectangle 63"/>
          <p:cNvSpPr>
            <a:spLocks noChangeArrowheads="1"/>
          </p:cNvSpPr>
          <p:nvPr/>
        </p:nvSpPr>
        <p:spPr bwMode="auto">
          <a:xfrm>
            <a:off x="4457700" y="4478338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$s0 = 0xffff1234</a:t>
            </a:r>
          </a:p>
        </p:txBody>
      </p:sp>
      <p:sp>
        <p:nvSpPr>
          <p:cNvPr id="451649" name="Rectangle 65"/>
          <p:cNvSpPr>
            <a:spLocks noChangeArrowheads="1"/>
          </p:cNvSpPr>
          <p:nvPr/>
        </p:nvSpPr>
        <p:spPr bwMode="auto">
          <a:xfrm>
            <a:off x="876300" y="5005388"/>
            <a:ext cx="3119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xor $s0,$s1,$s2</a:t>
            </a:r>
          </a:p>
        </p:txBody>
      </p:sp>
      <p:sp>
        <p:nvSpPr>
          <p:cNvPr id="451650" name="Rectangle 66"/>
          <p:cNvSpPr>
            <a:spLocks noChangeArrowheads="1"/>
          </p:cNvSpPr>
          <p:nvPr/>
        </p:nvSpPr>
        <p:spPr bwMode="auto">
          <a:xfrm>
            <a:off x="4457700" y="5005388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$s0 = 0x54321234</a:t>
            </a:r>
          </a:p>
        </p:txBody>
      </p:sp>
      <p:sp>
        <p:nvSpPr>
          <p:cNvPr id="451655" name="Rectangle 71"/>
          <p:cNvSpPr>
            <a:spLocks noChangeArrowheads="1"/>
          </p:cNvSpPr>
          <p:nvPr/>
        </p:nvSpPr>
        <p:spPr bwMode="auto">
          <a:xfrm>
            <a:off x="876300" y="5564188"/>
            <a:ext cx="3119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nor $s0,$s1,$s2</a:t>
            </a:r>
          </a:p>
        </p:txBody>
      </p:sp>
      <p:sp>
        <p:nvSpPr>
          <p:cNvPr id="451656" name="Rectangle 72"/>
          <p:cNvSpPr>
            <a:spLocks noChangeArrowheads="1"/>
          </p:cNvSpPr>
          <p:nvPr/>
        </p:nvSpPr>
        <p:spPr bwMode="auto">
          <a:xfrm>
            <a:off x="4457700" y="5564188"/>
            <a:ext cx="347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$s0 = 0x0000edcb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1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1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1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1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1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1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1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1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1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1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1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1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1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1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1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1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1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1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1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1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643" grpId="0"/>
      <p:bldP spid="451644" grpId="0"/>
      <p:bldP spid="451646" grpId="0"/>
      <p:bldP spid="451647" grpId="0"/>
      <p:bldP spid="451649" grpId="0"/>
      <p:bldP spid="451650" grpId="0"/>
      <p:bldP spid="451655" grpId="0"/>
      <p:bldP spid="4516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Shift Operations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3950"/>
            <a:ext cx="8229600" cy="2746375"/>
          </a:xfrm>
        </p:spPr>
        <p:txBody>
          <a:bodyPr/>
          <a:lstStyle/>
          <a:p>
            <a:r>
              <a:rPr lang="en-US" altLang="en-US"/>
              <a:t>Shifting is to move all the bits in a register left or right</a:t>
            </a:r>
          </a:p>
          <a:p>
            <a:r>
              <a:rPr lang="en-US" altLang="en-US"/>
              <a:t>Shifts by a </a:t>
            </a:r>
            <a:r>
              <a:rPr lang="en-US" altLang="en-US">
                <a:solidFill>
                  <a:srgbClr val="FF0000"/>
                </a:solidFill>
              </a:rPr>
              <a:t>constant</a:t>
            </a:r>
            <a:r>
              <a:rPr lang="en-US" altLang="en-US"/>
              <a:t> amount: 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sll, srl, sra</a:t>
            </a:r>
          </a:p>
          <a:p>
            <a:pPr lvl="1"/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sll/srl</a:t>
            </a:r>
            <a:r>
              <a:rPr lang="en-US" altLang="en-US"/>
              <a:t> mean </a:t>
            </a:r>
            <a:r>
              <a:rPr lang="en-US" altLang="en-US">
                <a:solidFill>
                  <a:srgbClr val="FF0000"/>
                </a:solidFill>
              </a:rPr>
              <a:t>shift left/right logical</a:t>
            </a:r>
            <a:r>
              <a:rPr lang="en-US" altLang="en-US"/>
              <a:t> by a constant amount</a:t>
            </a:r>
          </a:p>
          <a:p>
            <a:pPr lvl="1"/>
            <a:r>
              <a:rPr lang="en-US" altLang="en-US"/>
              <a:t>The </a:t>
            </a:r>
            <a:r>
              <a:rPr lang="en-US" altLang="en-US">
                <a:solidFill>
                  <a:srgbClr val="FF0000"/>
                </a:solidFill>
              </a:rPr>
              <a:t>5-bit shift amount</a:t>
            </a:r>
            <a:r>
              <a:rPr lang="en-US" altLang="en-US"/>
              <a:t> field is used by these instructions</a:t>
            </a:r>
          </a:p>
          <a:p>
            <a:pPr lvl="1"/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sra</a:t>
            </a:r>
            <a:r>
              <a:rPr lang="en-US" altLang="en-US"/>
              <a:t> means </a:t>
            </a:r>
            <a:r>
              <a:rPr lang="en-US" altLang="en-US">
                <a:solidFill>
                  <a:srgbClr val="FF0000"/>
                </a:solidFill>
              </a:rPr>
              <a:t>shift right arithmetic</a:t>
            </a:r>
            <a:r>
              <a:rPr lang="en-US" altLang="en-US"/>
              <a:t> by a constant amount</a:t>
            </a:r>
          </a:p>
          <a:p>
            <a:pPr lvl="1"/>
            <a:r>
              <a:rPr lang="en-US" altLang="en-US"/>
              <a:t>The </a:t>
            </a:r>
            <a:r>
              <a:rPr lang="en-US" altLang="en-US">
                <a:solidFill>
                  <a:srgbClr val="FF0000"/>
                </a:solidFill>
              </a:rPr>
              <a:t>sign-bit </a:t>
            </a:r>
            <a:r>
              <a:rPr lang="en-US" altLang="en-US"/>
              <a:t>(rather than 0) is shifted from the left</a:t>
            </a:r>
          </a:p>
        </p:txBody>
      </p:sp>
      <p:grpSp>
        <p:nvGrpSpPr>
          <p:cNvPr id="409739" name="Group 139"/>
          <p:cNvGrpSpPr>
            <a:grpSpLocks/>
          </p:cNvGrpSpPr>
          <p:nvPr/>
        </p:nvGrpSpPr>
        <p:grpSpPr bwMode="auto">
          <a:xfrm>
            <a:off x="539750" y="3948113"/>
            <a:ext cx="7546975" cy="692150"/>
            <a:chOff x="340" y="2487"/>
            <a:chExt cx="4754" cy="436"/>
          </a:xfrm>
        </p:grpSpPr>
        <p:sp>
          <p:nvSpPr>
            <p:cNvPr id="409688" name="Text Box 88"/>
            <p:cNvSpPr txBox="1">
              <a:spLocks noChangeArrowheads="1"/>
            </p:cNvSpPr>
            <p:nvPr/>
          </p:nvSpPr>
          <p:spPr bwMode="auto">
            <a:xfrm>
              <a:off x="4477" y="2705"/>
              <a:ext cx="61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>
                <a:lnSpc>
                  <a:spcPct val="120000"/>
                </a:lnSpc>
              </a:pPr>
              <a:r>
                <a:rPr lang="en-US" altLang="en-US"/>
                <a:t>shift-in 0</a:t>
              </a:r>
            </a:p>
          </p:txBody>
        </p:sp>
        <p:sp>
          <p:nvSpPr>
            <p:cNvPr id="409613" name="Text Box 13"/>
            <p:cNvSpPr txBox="1">
              <a:spLocks noChangeArrowheads="1"/>
            </p:cNvSpPr>
            <p:nvPr/>
          </p:nvSpPr>
          <p:spPr bwMode="auto">
            <a:xfrm>
              <a:off x="1464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644" name="Line 44"/>
            <p:cNvSpPr>
              <a:spLocks noChangeShapeType="1"/>
            </p:cNvSpPr>
            <p:nvPr/>
          </p:nvSpPr>
          <p:spPr bwMode="auto">
            <a:xfrm>
              <a:off x="1320" y="2814"/>
              <a:ext cx="2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5" name="Line 45"/>
            <p:cNvSpPr>
              <a:spLocks noChangeShapeType="1"/>
            </p:cNvSpPr>
            <p:nvPr/>
          </p:nvSpPr>
          <p:spPr bwMode="auto">
            <a:xfrm>
              <a:off x="1574" y="2814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6" name="Text Box 46"/>
            <p:cNvSpPr txBox="1">
              <a:spLocks noChangeArrowheads="1"/>
            </p:cNvSpPr>
            <p:nvPr/>
          </p:nvSpPr>
          <p:spPr bwMode="auto">
            <a:xfrm>
              <a:off x="1682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647" name="Line 47"/>
            <p:cNvSpPr>
              <a:spLocks noChangeShapeType="1"/>
            </p:cNvSpPr>
            <p:nvPr/>
          </p:nvSpPr>
          <p:spPr bwMode="auto">
            <a:xfrm>
              <a:off x="1793" y="281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8" name="Text Box 48"/>
            <p:cNvSpPr txBox="1">
              <a:spLocks noChangeArrowheads="1"/>
            </p:cNvSpPr>
            <p:nvPr/>
          </p:nvSpPr>
          <p:spPr bwMode="auto">
            <a:xfrm>
              <a:off x="1900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650" name="Text Box 50"/>
            <p:cNvSpPr txBox="1">
              <a:spLocks noChangeArrowheads="1"/>
            </p:cNvSpPr>
            <p:nvPr/>
          </p:nvSpPr>
          <p:spPr bwMode="auto">
            <a:xfrm>
              <a:off x="2118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652" name="Text Box 52"/>
            <p:cNvSpPr txBox="1">
              <a:spLocks noChangeArrowheads="1"/>
            </p:cNvSpPr>
            <p:nvPr/>
          </p:nvSpPr>
          <p:spPr bwMode="auto">
            <a:xfrm>
              <a:off x="2336" y="2705"/>
              <a:ext cx="108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 sz="2800" b="1" baseline="20000"/>
                <a:t>. . .</a:t>
              </a:r>
            </a:p>
          </p:txBody>
        </p:sp>
        <p:sp>
          <p:nvSpPr>
            <p:cNvPr id="409670" name="Text Box 70"/>
            <p:cNvSpPr txBox="1">
              <a:spLocks noChangeArrowheads="1"/>
            </p:cNvSpPr>
            <p:nvPr/>
          </p:nvSpPr>
          <p:spPr bwMode="auto">
            <a:xfrm>
              <a:off x="3424" y="2705"/>
              <a:ext cx="221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672" name="Text Box 72"/>
            <p:cNvSpPr txBox="1">
              <a:spLocks noChangeArrowheads="1"/>
            </p:cNvSpPr>
            <p:nvPr/>
          </p:nvSpPr>
          <p:spPr bwMode="auto">
            <a:xfrm>
              <a:off x="3645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674" name="Text Box 74"/>
            <p:cNvSpPr txBox="1">
              <a:spLocks noChangeArrowheads="1"/>
            </p:cNvSpPr>
            <p:nvPr/>
          </p:nvSpPr>
          <p:spPr bwMode="auto">
            <a:xfrm>
              <a:off x="3863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676" name="Text Box 76"/>
            <p:cNvSpPr txBox="1">
              <a:spLocks noChangeArrowheads="1"/>
            </p:cNvSpPr>
            <p:nvPr/>
          </p:nvSpPr>
          <p:spPr bwMode="auto">
            <a:xfrm>
              <a:off x="4081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677" name="Line 77"/>
            <p:cNvSpPr>
              <a:spLocks noChangeShapeType="1"/>
            </p:cNvSpPr>
            <p:nvPr/>
          </p:nvSpPr>
          <p:spPr bwMode="auto">
            <a:xfrm>
              <a:off x="4187" y="2814"/>
              <a:ext cx="2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0" name="Line 80"/>
            <p:cNvSpPr>
              <a:spLocks noChangeShapeType="1"/>
            </p:cNvSpPr>
            <p:nvPr/>
          </p:nvSpPr>
          <p:spPr bwMode="auto">
            <a:xfrm>
              <a:off x="2010" y="281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1" name="Line 81"/>
            <p:cNvSpPr>
              <a:spLocks noChangeShapeType="1"/>
            </p:cNvSpPr>
            <p:nvPr/>
          </p:nvSpPr>
          <p:spPr bwMode="auto">
            <a:xfrm>
              <a:off x="2228" y="281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2" name="Line 82"/>
            <p:cNvSpPr>
              <a:spLocks noChangeShapeType="1"/>
            </p:cNvSpPr>
            <p:nvPr/>
          </p:nvSpPr>
          <p:spPr bwMode="auto">
            <a:xfrm>
              <a:off x="3316" y="2814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3" name="Line 83"/>
            <p:cNvSpPr>
              <a:spLocks noChangeShapeType="1"/>
            </p:cNvSpPr>
            <p:nvPr/>
          </p:nvSpPr>
          <p:spPr bwMode="auto">
            <a:xfrm>
              <a:off x="3535" y="281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4" name="Line 84"/>
            <p:cNvSpPr>
              <a:spLocks noChangeShapeType="1"/>
            </p:cNvSpPr>
            <p:nvPr/>
          </p:nvSpPr>
          <p:spPr bwMode="auto">
            <a:xfrm>
              <a:off x="3752" y="281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5" name="Line 85"/>
            <p:cNvSpPr>
              <a:spLocks noChangeShapeType="1"/>
            </p:cNvSpPr>
            <p:nvPr/>
          </p:nvSpPr>
          <p:spPr bwMode="auto">
            <a:xfrm>
              <a:off x="3970" y="281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6" name="Text Box 86"/>
            <p:cNvSpPr txBox="1">
              <a:spLocks noChangeArrowheads="1"/>
            </p:cNvSpPr>
            <p:nvPr/>
          </p:nvSpPr>
          <p:spPr bwMode="auto">
            <a:xfrm>
              <a:off x="340" y="2705"/>
              <a:ext cx="90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r">
                <a:lnSpc>
                  <a:spcPct val="120000"/>
                </a:lnSpc>
              </a:pPr>
              <a:r>
                <a:rPr lang="en-US" altLang="en-US"/>
                <a:t>shift-out MSB</a:t>
              </a:r>
            </a:p>
          </p:txBody>
        </p:sp>
        <p:sp>
          <p:nvSpPr>
            <p:cNvPr id="409731" name="Text Box 131"/>
            <p:cNvSpPr txBox="1">
              <a:spLocks noChangeArrowheads="1"/>
            </p:cNvSpPr>
            <p:nvPr/>
          </p:nvSpPr>
          <p:spPr bwMode="auto">
            <a:xfrm>
              <a:off x="812" y="2524"/>
              <a:ext cx="435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000099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sll</a:t>
              </a:r>
            </a:p>
          </p:txBody>
        </p:sp>
        <p:sp>
          <p:nvSpPr>
            <p:cNvPr id="409732" name="Line 132"/>
            <p:cNvSpPr>
              <a:spLocks noChangeShapeType="1"/>
            </p:cNvSpPr>
            <p:nvPr/>
          </p:nvSpPr>
          <p:spPr bwMode="auto">
            <a:xfrm flipV="1">
              <a:off x="1465" y="2595"/>
              <a:ext cx="28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87" name="Text Box 87"/>
            <p:cNvSpPr txBox="1">
              <a:spLocks noChangeArrowheads="1"/>
            </p:cNvSpPr>
            <p:nvPr/>
          </p:nvSpPr>
          <p:spPr bwMode="auto">
            <a:xfrm>
              <a:off x="2336" y="2487"/>
              <a:ext cx="1088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 sz="1600"/>
                <a:t>32-bit register</a:t>
              </a:r>
            </a:p>
          </p:txBody>
        </p:sp>
      </p:grpSp>
      <p:grpSp>
        <p:nvGrpSpPr>
          <p:cNvPr id="409737" name="Group 137"/>
          <p:cNvGrpSpPr>
            <a:grpSpLocks/>
          </p:cNvGrpSpPr>
          <p:nvPr/>
        </p:nvGrpSpPr>
        <p:grpSpPr bwMode="auto">
          <a:xfrm>
            <a:off x="885825" y="4811713"/>
            <a:ext cx="7718425" cy="576262"/>
            <a:chOff x="558" y="3031"/>
            <a:chExt cx="4862" cy="363"/>
          </a:xfrm>
        </p:grpSpPr>
        <p:sp>
          <p:nvSpPr>
            <p:cNvPr id="409689" name="Text Box 89"/>
            <p:cNvSpPr txBox="1">
              <a:spLocks noChangeArrowheads="1"/>
            </p:cNvSpPr>
            <p:nvPr/>
          </p:nvSpPr>
          <p:spPr bwMode="auto">
            <a:xfrm>
              <a:off x="1464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690" name="Line 90"/>
            <p:cNvSpPr>
              <a:spLocks noChangeShapeType="1"/>
            </p:cNvSpPr>
            <p:nvPr/>
          </p:nvSpPr>
          <p:spPr bwMode="auto">
            <a:xfrm>
              <a:off x="1320" y="3285"/>
              <a:ext cx="2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1" name="Line 91"/>
            <p:cNvSpPr>
              <a:spLocks noChangeShapeType="1"/>
            </p:cNvSpPr>
            <p:nvPr/>
          </p:nvSpPr>
          <p:spPr bwMode="auto">
            <a:xfrm>
              <a:off x="1609" y="3285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2" name="Text Box 92"/>
            <p:cNvSpPr txBox="1">
              <a:spLocks noChangeArrowheads="1"/>
            </p:cNvSpPr>
            <p:nvPr/>
          </p:nvSpPr>
          <p:spPr bwMode="auto">
            <a:xfrm>
              <a:off x="1682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693" name="Line 93"/>
            <p:cNvSpPr>
              <a:spLocks noChangeShapeType="1"/>
            </p:cNvSpPr>
            <p:nvPr/>
          </p:nvSpPr>
          <p:spPr bwMode="auto">
            <a:xfrm>
              <a:off x="1828" y="3285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94" name="Text Box 94"/>
            <p:cNvSpPr txBox="1">
              <a:spLocks noChangeArrowheads="1"/>
            </p:cNvSpPr>
            <p:nvPr/>
          </p:nvSpPr>
          <p:spPr bwMode="auto">
            <a:xfrm>
              <a:off x="1900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695" name="Text Box 95"/>
            <p:cNvSpPr txBox="1">
              <a:spLocks noChangeArrowheads="1"/>
            </p:cNvSpPr>
            <p:nvPr/>
          </p:nvSpPr>
          <p:spPr bwMode="auto">
            <a:xfrm>
              <a:off x="2118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696" name="Text Box 96"/>
            <p:cNvSpPr txBox="1">
              <a:spLocks noChangeArrowheads="1"/>
            </p:cNvSpPr>
            <p:nvPr/>
          </p:nvSpPr>
          <p:spPr bwMode="auto">
            <a:xfrm>
              <a:off x="2336" y="3176"/>
              <a:ext cx="108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 sz="2800" b="1" baseline="20000"/>
                <a:t>. . .</a:t>
              </a:r>
            </a:p>
          </p:txBody>
        </p:sp>
        <p:sp>
          <p:nvSpPr>
            <p:cNvPr id="409697" name="Text Box 97"/>
            <p:cNvSpPr txBox="1">
              <a:spLocks noChangeArrowheads="1"/>
            </p:cNvSpPr>
            <p:nvPr/>
          </p:nvSpPr>
          <p:spPr bwMode="auto">
            <a:xfrm>
              <a:off x="3424" y="3176"/>
              <a:ext cx="221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698" name="Text Box 98"/>
            <p:cNvSpPr txBox="1">
              <a:spLocks noChangeArrowheads="1"/>
            </p:cNvSpPr>
            <p:nvPr/>
          </p:nvSpPr>
          <p:spPr bwMode="auto">
            <a:xfrm>
              <a:off x="3645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699" name="Text Box 99"/>
            <p:cNvSpPr txBox="1">
              <a:spLocks noChangeArrowheads="1"/>
            </p:cNvSpPr>
            <p:nvPr/>
          </p:nvSpPr>
          <p:spPr bwMode="auto">
            <a:xfrm>
              <a:off x="3863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700" name="Text Box 100"/>
            <p:cNvSpPr txBox="1">
              <a:spLocks noChangeArrowheads="1"/>
            </p:cNvSpPr>
            <p:nvPr/>
          </p:nvSpPr>
          <p:spPr bwMode="auto">
            <a:xfrm>
              <a:off x="4081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701" name="Line 101"/>
            <p:cNvSpPr>
              <a:spLocks noChangeShapeType="1"/>
            </p:cNvSpPr>
            <p:nvPr/>
          </p:nvSpPr>
          <p:spPr bwMode="auto">
            <a:xfrm>
              <a:off x="4222" y="3285"/>
              <a:ext cx="2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2" name="Line 102"/>
            <p:cNvSpPr>
              <a:spLocks noChangeShapeType="1"/>
            </p:cNvSpPr>
            <p:nvPr/>
          </p:nvSpPr>
          <p:spPr bwMode="auto">
            <a:xfrm>
              <a:off x="2045" y="3285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3" name="Line 103"/>
            <p:cNvSpPr>
              <a:spLocks noChangeShapeType="1"/>
            </p:cNvSpPr>
            <p:nvPr/>
          </p:nvSpPr>
          <p:spPr bwMode="auto">
            <a:xfrm>
              <a:off x="2263" y="3285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4" name="Line 104"/>
            <p:cNvSpPr>
              <a:spLocks noChangeShapeType="1"/>
            </p:cNvSpPr>
            <p:nvPr/>
          </p:nvSpPr>
          <p:spPr bwMode="auto">
            <a:xfrm>
              <a:off x="3351" y="3285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5" name="Line 105"/>
            <p:cNvSpPr>
              <a:spLocks noChangeShapeType="1"/>
            </p:cNvSpPr>
            <p:nvPr/>
          </p:nvSpPr>
          <p:spPr bwMode="auto">
            <a:xfrm>
              <a:off x="3570" y="3285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6" name="Line 106"/>
            <p:cNvSpPr>
              <a:spLocks noChangeShapeType="1"/>
            </p:cNvSpPr>
            <p:nvPr/>
          </p:nvSpPr>
          <p:spPr bwMode="auto">
            <a:xfrm>
              <a:off x="3787" y="3285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7" name="Line 107"/>
            <p:cNvSpPr>
              <a:spLocks noChangeShapeType="1"/>
            </p:cNvSpPr>
            <p:nvPr/>
          </p:nvSpPr>
          <p:spPr bwMode="auto">
            <a:xfrm>
              <a:off x="4005" y="3285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08" name="Text Box 108"/>
            <p:cNvSpPr txBox="1">
              <a:spLocks noChangeArrowheads="1"/>
            </p:cNvSpPr>
            <p:nvPr/>
          </p:nvSpPr>
          <p:spPr bwMode="auto">
            <a:xfrm>
              <a:off x="558" y="3176"/>
              <a:ext cx="689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r">
                <a:lnSpc>
                  <a:spcPct val="120000"/>
                </a:lnSpc>
              </a:pPr>
              <a:r>
                <a:rPr lang="en-US" altLang="en-US"/>
                <a:t>shift-in 0</a:t>
              </a:r>
            </a:p>
          </p:txBody>
        </p:sp>
        <p:sp>
          <p:nvSpPr>
            <p:cNvPr id="409709" name="Text Box 109"/>
            <p:cNvSpPr txBox="1">
              <a:spLocks noChangeArrowheads="1"/>
            </p:cNvSpPr>
            <p:nvPr/>
          </p:nvSpPr>
          <p:spPr bwMode="auto">
            <a:xfrm>
              <a:off x="4477" y="3176"/>
              <a:ext cx="943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>
                <a:lnSpc>
                  <a:spcPct val="120000"/>
                </a:lnSpc>
              </a:pPr>
              <a:r>
                <a:rPr lang="en-US" altLang="en-US"/>
                <a:t>shift-out LSB</a:t>
              </a:r>
            </a:p>
          </p:txBody>
        </p:sp>
        <p:sp>
          <p:nvSpPr>
            <p:cNvPr id="409733" name="Text Box 133"/>
            <p:cNvSpPr txBox="1">
              <a:spLocks noChangeArrowheads="1"/>
            </p:cNvSpPr>
            <p:nvPr/>
          </p:nvSpPr>
          <p:spPr bwMode="auto">
            <a:xfrm>
              <a:off x="812" y="3031"/>
              <a:ext cx="435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000099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srl</a:t>
              </a:r>
            </a:p>
          </p:txBody>
        </p:sp>
      </p:grpSp>
      <p:grpSp>
        <p:nvGrpSpPr>
          <p:cNvPr id="409743" name="Group 143"/>
          <p:cNvGrpSpPr>
            <a:grpSpLocks/>
          </p:cNvGrpSpPr>
          <p:nvPr/>
        </p:nvGrpSpPr>
        <p:grpSpPr bwMode="auto">
          <a:xfrm>
            <a:off x="423863" y="5561013"/>
            <a:ext cx="8180387" cy="690562"/>
            <a:chOff x="267" y="3503"/>
            <a:chExt cx="5153" cy="435"/>
          </a:xfrm>
        </p:grpSpPr>
        <p:sp>
          <p:nvSpPr>
            <p:cNvPr id="409710" name="Text Box 110"/>
            <p:cNvSpPr txBox="1">
              <a:spLocks noChangeArrowheads="1"/>
            </p:cNvSpPr>
            <p:nvPr/>
          </p:nvSpPr>
          <p:spPr bwMode="auto">
            <a:xfrm>
              <a:off x="1464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712" name="Line 112"/>
            <p:cNvSpPr>
              <a:spLocks noChangeShapeType="1"/>
            </p:cNvSpPr>
            <p:nvPr/>
          </p:nvSpPr>
          <p:spPr bwMode="auto">
            <a:xfrm>
              <a:off x="1609" y="375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13" name="Text Box 113"/>
            <p:cNvSpPr txBox="1">
              <a:spLocks noChangeArrowheads="1"/>
            </p:cNvSpPr>
            <p:nvPr/>
          </p:nvSpPr>
          <p:spPr bwMode="auto">
            <a:xfrm>
              <a:off x="1682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714" name="Line 114"/>
            <p:cNvSpPr>
              <a:spLocks noChangeShapeType="1"/>
            </p:cNvSpPr>
            <p:nvPr/>
          </p:nvSpPr>
          <p:spPr bwMode="auto">
            <a:xfrm>
              <a:off x="1828" y="37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15" name="Text Box 115"/>
            <p:cNvSpPr txBox="1">
              <a:spLocks noChangeArrowheads="1"/>
            </p:cNvSpPr>
            <p:nvPr/>
          </p:nvSpPr>
          <p:spPr bwMode="auto">
            <a:xfrm>
              <a:off x="1900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716" name="Text Box 116"/>
            <p:cNvSpPr txBox="1">
              <a:spLocks noChangeArrowheads="1"/>
            </p:cNvSpPr>
            <p:nvPr/>
          </p:nvSpPr>
          <p:spPr bwMode="auto">
            <a:xfrm>
              <a:off x="2118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717" name="Text Box 117"/>
            <p:cNvSpPr txBox="1">
              <a:spLocks noChangeArrowheads="1"/>
            </p:cNvSpPr>
            <p:nvPr/>
          </p:nvSpPr>
          <p:spPr bwMode="auto">
            <a:xfrm>
              <a:off x="2336" y="3648"/>
              <a:ext cx="108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 sz="2800" b="1" baseline="20000"/>
                <a:t>. . .</a:t>
              </a:r>
            </a:p>
          </p:txBody>
        </p:sp>
        <p:sp>
          <p:nvSpPr>
            <p:cNvPr id="409718" name="Text Box 118"/>
            <p:cNvSpPr txBox="1">
              <a:spLocks noChangeArrowheads="1"/>
            </p:cNvSpPr>
            <p:nvPr/>
          </p:nvSpPr>
          <p:spPr bwMode="auto">
            <a:xfrm>
              <a:off x="3424" y="3648"/>
              <a:ext cx="221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719" name="Text Box 119"/>
            <p:cNvSpPr txBox="1">
              <a:spLocks noChangeArrowheads="1"/>
            </p:cNvSpPr>
            <p:nvPr/>
          </p:nvSpPr>
          <p:spPr bwMode="auto">
            <a:xfrm>
              <a:off x="3645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720" name="Text Box 120"/>
            <p:cNvSpPr txBox="1">
              <a:spLocks noChangeArrowheads="1"/>
            </p:cNvSpPr>
            <p:nvPr/>
          </p:nvSpPr>
          <p:spPr bwMode="auto">
            <a:xfrm>
              <a:off x="3863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721" name="Text Box 121"/>
            <p:cNvSpPr txBox="1">
              <a:spLocks noChangeArrowheads="1"/>
            </p:cNvSpPr>
            <p:nvPr/>
          </p:nvSpPr>
          <p:spPr bwMode="auto">
            <a:xfrm>
              <a:off x="4081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ctr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409722" name="Line 122"/>
            <p:cNvSpPr>
              <a:spLocks noChangeShapeType="1"/>
            </p:cNvSpPr>
            <p:nvPr/>
          </p:nvSpPr>
          <p:spPr bwMode="auto">
            <a:xfrm>
              <a:off x="4222" y="3757"/>
              <a:ext cx="2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23" name="Line 123"/>
            <p:cNvSpPr>
              <a:spLocks noChangeShapeType="1"/>
            </p:cNvSpPr>
            <p:nvPr/>
          </p:nvSpPr>
          <p:spPr bwMode="auto">
            <a:xfrm>
              <a:off x="2045" y="37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24" name="Line 124"/>
            <p:cNvSpPr>
              <a:spLocks noChangeShapeType="1"/>
            </p:cNvSpPr>
            <p:nvPr/>
          </p:nvSpPr>
          <p:spPr bwMode="auto">
            <a:xfrm>
              <a:off x="2263" y="37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25" name="Line 125"/>
            <p:cNvSpPr>
              <a:spLocks noChangeShapeType="1"/>
            </p:cNvSpPr>
            <p:nvPr/>
          </p:nvSpPr>
          <p:spPr bwMode="auto">
            <a:xfrm>
              <a:off x="3351" y="375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26" name="Line 126"/>
            <p:cNvSpPr>
              <a:spLocks noChangeShapeType="1"/>
            </p:cNvSpPr>
            <p:nvPr/>
          </p:nvSpPr>
          <p:spPr bwMode="auto">
            <a:xfrm>
              <a:off x="3570" y="37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27" name="Line 127"/>
            <p:cNvSpPr>
              <a:spLocks noChangeShapeType="1"/>
            </p:cNvSpPr>
            <p:nvPr/>
          </p:nvSpPr>
          <p:spPr bwMode="auto">
            <a:xfrm>
              <a:off x="3787" y="37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28" name="Line 128"/>
            <p:cNvSpPr>
              <a:spLocks noChangeShapeType="1"/>
            </p:cNvSpPr>
            <p:nvPr/>
          </p:nvSpPr>
          <p:spPr bwMode="auto">
            <a:xfrm>
              <a:off x="4005" y="37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29" name="Text Box 129"/>
            <p:cNvSpPr txBox="1">
              <a:spLocks noChangeArrowheads="1"/>
            </p:cNvSpPr>
            <p:nvPr/>
          </p:nvSpPr>
          <p:spPr bwMode="auto">
            <a:xfrm>
              <a:off x="267" y="3648"/>
              <a:ext cx="98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r">
                <a:lnSpc>
                  <a:spcPct val="120000"/>
                </a:lnSpc>
              </a:pPr>
              <a:r>
                <a:rPr lang="en-US" altLang="en-US"/>
                <a:t>shift-in sign-bit</a:t>
              </a:r>
            </a:p>
          </p:txBody>
        </p:sp>
        <p:sp>
          <p:nvSpPr>
            <p:cNvPr id="409730" name="Text Box 130"/>
            <p:cNvSpPr txBox="1">
              <a:spLocks noChangeArrowheads="1"/>
            </p:cNvSpPr>
            <p:nvPr/>
          </p:nvSpPr>
          <p:spPr bwMode="auto">
            <a:xfrm>
              <a:off x="4477" y="3648"/>
              <a:ext cx="943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>
                <a:lnSpc>
                  <a:spcPct val="120000"/>
                </a:lnSpc>
              </a:pPr>
              <a:r>
                <a:rPr lang="en-US" altLang="en-US"/>
                <a:t>shift-out LSB</a:t>
              </a:r>
            </a:p>
          </p:txBody>
        </p:sp>
        <p:sp>
          <p:nvSpPr>
            <p:cNvPr id="409734" name="Text Box 134"/>
            <p:cNvSpPr txBox="1">
              <a:spLocks noChangeArrowheads="1"/>
            </p:cNvSpPr>
            <p:nvPr/>
          </p:nvSpPr>
          <p:spPr bwMode="auto">
            <a:xfrm>
              <a:off x="812" y="3503"/>
              <a:ext cx="435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000099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sra</a:t>
              </a:r>
            </a:p>
          </p:txBody>
        </p:sp>
        <p:sp>
          <p:nvSpPr>
            <p:cNvPr id="409742" name="Freeform 142"/>
            <p:cNvSpPr>
              <a:spLocks/>
            </p:cNvSpPr>
            <p:nvPr/>
          </p:nvSpPr>
          <p:spPr bwMode="auto">
            <a:xfrm>
              <a:off x="1356" y="3757"/>
              <a:ext cx="218" cy="181"/>
            </a:xfrm>
            <a:custGeom>
              <a:avLst/>
              <a:gdLst>
                <a:gd name="T0" fmla="*/ 218 w 218"/>
                <a:gd name="T1" fmla="*/ 36 h 181"/>
                <a:gd name="T2" fmla="*/ 218 w 218"/>
                <a:gd name="T3" fmla="*/ 181 h 181"/>
                <a:gd name="T4" fmla="*/ 0 w 218"/>
                <a:gd name="T5" fmla="*/ 181 h 181"/>
                <a:gd name="T6" fmla="*/ 0 w 218"/>
                <a:gd name="T7" fmla="*/ 0 h 181"/>
                <a:gd name="T8" fmla="*/ 181 w 218"/>
                <a:gd name="T9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" h="181">
                  <a:moveTo>
                    <a:pt x="218" y="36"/>
                  </a:moveTo>
                  <a:lnTo>
                    <a:pt x="218" y="181"/>
                  </a:lnTo>
                  <a:lnTo>
                    <a:pt x="0" y="181"/>
                  </a:lnTo>
                  <a:lnTo>
                    <a:pt x="0" y="0"/>
                  </a:lnTo>
                  <a:lnTo>
                    <a:pt x="181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756" name="Rectangle 100"/>
          <p:cNvSpPr>
            <a:spLocks noChangeArrowheads="1"/>
          </p:cNvSpPr>
          <p:nvPr/>
        </p:nvSpPr>
        <p:spPr bwMode="auto">
          <a:xfrm>
            <a:off x="6097588" y="5330825"/>
            <a:ext cx="2622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$s1 = 0x0000abcd</a:t>
            </a:r>
          </a:p>
        </p:txBody>
      </p:sp>
      <p:sp>
        <p:nvSpPr>
          <p:cNvPr id="454750" name="Rectangle 94"/>
          <p:cNvSpPr>
            <a:spLocks noChangeArrowheads="1"/>
          </p:cNvSpPr>
          <p:nvPr/>
        </p:nvSpPr>
        <p:spPr bwMode="auto">
          <a:xfrm>
            <a:off x="6097588" y="4522788"/>
            <a:ext cx="2622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$s1 = 0xcd123400</a:t>
            </a:r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Shift Instructions</a:t>
            </a:r>
          </a:p>
        </p:txBody>
      </p:sp>
      <p:graphicFrame>
        <p:nvGraphicFramePr>
          <p:cNvPr id="454807" name="Group 151"/>
          <p:cNvGraphicFramePr>
            <a:graphicFrameLocks noGrp="1"/>
          </p:cNvGraphicFramePr>
          <p:nvPr/>
        </p:nvGraphicFramePr>
        <p:xfrm>
          <a:off x="482600" y="1123950"/>
          <a:ext cx="8180388" cy="2002128"/>
        </p:xfrm>
        <a:graphic>
          <a:graphicData uri="http://schemas.openxmlformats.org/drawingml/2006/table">
            <a:tbl>
              <a:tblPr/>
              <a:tblGrid>
                <a:gridCol w="1784350"/>
                <a:gridCol w="1728788"/>
                <a:gridCol w="749300"/>
                <a:gridCol w="806450"/>
                <a:gridCol w="749300"/>
                <a:gridCol w="806450"/>
                <a:gridCol w="806450"/>
                <a:gridCol w="749300"/>
              </a:tblGrid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Instruction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R-Type Format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sll	$s1,$s2,10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$s1 = $s2 &lt;&lt; 10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= 0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 = $s2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 = $s1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 = 10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= 0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srl	$s1,$s2,10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$s1 = $s2&gt;&gt;&gt;10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= 0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 = $s2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 = $s1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 = 10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= 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sra	$s1, $s2, 10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$s1 = $s2 &gt;&gt; 10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= 0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 = $s2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 = $s1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 = 10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= 3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sllv	$s1,$s2,$s3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$s1 = $s2 &lt;&lt; $s3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= $s3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 = $s2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 = $s1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 = 0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= 4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srlv	$s1,$s2,$s3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$s1 = $s2&gt;&gt;&gt;$s3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= $s3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 = $s2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 = $s1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 = 0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= 6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542925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542925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srav	$s1,$s2,$s3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$s1 = $s2 &gt;&gt; $s3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= $s3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 = $s2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 = $s1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 = 0</a:t>
                      </a:r>
                    </a:p>
                  </a:txBody>
                  <a:tcPr marL="54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= 7</a:t>
                      </a:r>
                    </a:p>
                  </a:txBody>
                  <a:tcPr marL="18000" marR="18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4713" name="Rectangle 57"/>
          <p:cNvSpPr>
            <a:spLocks noGrp="1" noChangeArrowheads="1"/>
          </p:cNvSpPr>
          <p:nvPr>
            <p:ph type="body" idx="1"/>
          </p:nvPr>
        </p:nvSpPr>
        <p:spPr>
          <a:xfrm>
            <a:off x="482600" y="3163888"/>
            <a:ext cx="8170863" cy="1417637"/>
          </a:xfrm>
          <a:noFill/>
          <a:ln/>
        </p:spPr>
        <p:txBody>
          <a:bodyPr lIns="0"/>
          <a:lstStyle/>
          <a:p>
            <a:pPr>
              <a:spcBef>
                <a:spcPct val="30000"/>
              </a:spcBef>
            </a:pPr>
            <a:r>
              <a:rPr lang="en-US" altLang="en-US" dirty="0"/>
              <a:t>Shifts by a </a:t>
            </a:r>
            <a:r>
              <a:rPr lang="en-US" altLang="en-US" dirty="0">
                <a:solidFill>
                  <a:srgbClr val="FF0000"/>
                </a:solidFill>
              </a:rPr>
              <a:t>variable</a:t>
            </a:r>
            <a:r>
              <a:rPr lang="en-US" altLang="en-US" dirty="0"/>
              <a:t> amount: 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sllv</a:t>
            </a:r>
            <a:r>
              <a:rPr lang="en-US" altLang="en-US" dirty="0">
                <a:solidFill>
                  <a:srgbClr val="FF0000"/>
                </a:solidFill>
              </a:rPr>
              <a:t>, 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srlv</a:t>
            </a:r>
            <a:r>
              <a:rPr lang="en-US" altLang="en-US" dirty="0">
                <a:solidFill>
                  <a:srgbClr val="FF0000"/>
                </a:solidFill>
              </a:rPr>
              <a:t>, 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srav</a:t>
            </a:r>
            <a:endParaRPr lang="en-US" alt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30000"/>
              </a:spcBef>
            </a:pPr>
            <a:r>
              <a:rPr lang="en-US" altLang="en-US" dirty="0"/>
              <a:t>Same as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sll</a:t>
            </a:r>
            <a:r>
              <a:rPr lang="en-US" altLang="en-US" dirty="0"/>
              <a:t>,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srl</a:t>
            </a:r>
            <a:r>
              <a:rPr lang="en-US" altLang="en-US" dirty="0"/>
              <a:t>,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sra</a:t>
            </a:r>
            <a:r>
              <a:rPr lang="en-US" altLang="en-US" dirty="0"/>
              <a:t>, but a register is used for shift amount</a:t>
            </a:r>
          </a:p>
          <a:p>
            <a:pPr>
              <a:spcBef>
                <a:spcPct val="30000"/>
              </a:spcBef>
            </a:pPr>
            <a:r>
              <a:rPr lang="en-US" altLang="en-US" dirty="0"/>
              <a:t>Examples: assume that $s2 = 0xabcd1234, $s3 = 16</a:t>
            </a:r>
            <a:endParaRPr lang="en-US" altLang="en-US"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4749" name="Rectangle 93"/>
          <p:cNvSpPr>
            <a:spLocks noChangeArrowheads="1"/>
          </p:cNvSpPr>
          <p:nvPr/>
        </p:nvSpPr>
        <p:spPr bwMode="auto">
          <a:xfrm>
            <a:off x="747713" y="4522788"/>
            <a:ext cx="2317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sll  $s1,$s2,8</a:t>
            </a:r>
          </a:p>
        </p:txBody>
      </p:sp>
      <p:sp>
        <p:nvSpPr>
          <p:cNvPr id="454752" name="Rectangle 96"/>
          <p:cNvSpPr>
            <a:spLocks noChangeArrowheads="1"/>
          </p:cNvSpPr>
          <p:nvPr/>
        </p:nvSpPr>
        <p:spPr bwMode="auto">
          <a:xfrm>
            <a:off x="741363" y="4926013"/>
            <a:ext cx="2317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sra  $s1,$s2,4</a:t>
            </a:r>
          </a:p>
        </p:txBody>
      </p:sp>
      <p:sp>
        <p:nvSpPr>
          <p:cNvPr id="454753" name="Rectangle 97"/>
          <p:cNvSpPr>
            <a:spLocks noChangeArrowheads="1"/>
          </p:cNvSpPr>
          <p:nvPr/>
        </p:nvSpPr>
        <p:spPr bwMode="auto">
          <a:xfrm>
            <a:off x="6097588" y="4927600"/>
            <a:ext cx="2622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$s1 = 0xfabcd123</a:t>
            </a:r>
          </a:p>
        </p:txBody>
      </p:sp>
      <p:sp>
        <p:nvSpPr>
          <p:cNvPr id="454755" name="Rectangle 99"/>
          <p:cNvSpPr>
            <a:spLocks noChangeArrowheads="1"/>
          </p:cNvSpPr>
          <p:nvPr/>
        </p:nvSpPr>
        <p:spPr bwMode="auto">
          <a:xfrm>
            <a:off x="741363" y="5330825"/>
            <a:ext cx="2622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srlv $s1,$s2,$s3</a:t>
            </a:r>
          </a:p>
        </p:txBody>
      </p:sp>
      <p:grpSp>
        <p:nvGrpSpPr>
          <p:cNvPr id="454776" name="Group 120"/>
          <p:cNvGrpSpPr>
            <a:grpSpLocks/>
          </p:cNvGrpSpPr>
          <p:nvPr/>
        </p:nvGrpSpPr>
        <p:grpSpPr bwMode="auto">
          <a:xfrm>
            <a:off x="482600" y="5618163"/>
            <a:ext cx="8178800" cy="576262"/>
            <a:chOff x="304" y="3539"/>
            <a:chExt cx="5152" cy="363"/>
          </a:xfrm>
        </p:grpSpPr>
        <p:sp>
          <p:nvSpPr>
            <p:cNvPr id="454764" name="Text Box 108"/>
            <p:cNvSpPr txBox="1">
              <a:spLocks noChangeArrowheads="1"/>
            </p:cNvSpPr>
            <p:nvPr/>
          </p:nvSpPr>
          <p:spPr bwMode="auto">
            <a:xfrm>
              <a:off x="2226" y="3684"/>
              <a:ext cx="944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rt=$s2=10010</a:t>
              </a:r>
            </a:p>
          </p:txBody>
        </p:sp>
        <p:sp>
          <p:nvSpPr>
            <p:cNvPr id="454758" name="Text Box 102"/>
            <p:cNvSpPr txBox="1">
              <a:spLocks noChangeArrowheads="1"/>
            </p:cNvSpPr>
            <p:nvPr/>
          </p:nvSpPr>
          <p:spPr bwMode="auto">
            <a:xfrm>
              <a:off x="521" y="3684"/>
              <a:ext cx="762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op=000000</a:t>
              </a:r>
            </a:p>
          </p:txBody>
        </p:sp>
        <p:sp>
          <p:nvSpPr>
            <p:cNvPr id="454761" name="Text Box 105"/>
            <p:cNvSpPr txBox="1">
              <a:spLocks noChangeArrowheads="1"/>
            </p:cNvSpPr>
            <p:nvPr/>
          </p:nvSpPr>
          <p:spPr bwMode="auto">
            <a:xfrm>
              <a:off x="1283" y="3684"/>
              <a:ext cx="944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rs=$s3=10011</a:t>
              </a:r>
            </a:p>
          </p:txBody>
        </p:sp>
        <p:sp>
          <p:nvSpPr>
            <p:cNvPr id="454767" name="Text Box 111"/>
            <p:cNvSpPr txBox="1">
              <a:spLocks noChangeArrowheads="1"/>
            </p:cNvSpPr>
            <p:nvPr/>
          </p:nvSpPr>
          <p:spPr bwMode="auto">
            <a:xfrm>
              <a:off x="3171" y="3684"/>
              <a:ext cx="943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rd=$s1=10001</a:t>
              </a:r>
            </a:p>
          </p:txBody>
        </p:sp>
        <p:sp>
          <p:nvSpPr>
            <p:cNvPr id="454770" name="Text Box 114"/>
            <p:cNvSpPr txBox="1">
              <a:spLocks noChangeArrowheads="1"/>
            </p:cNvSpPr>
            <p:nvPr/>
          </p:nvSpPr>
          <p:spPr bwMode="auto">
            <a:xfrm>
              <a:off x="4114" y="3684"/>
              <a:ext cx="689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sa=00000</a:t>
              </a:r>
            </a:p>
          </p:txBody>
        </p:sp>
        <p:sp>
          <p:nvSpPr>
            <p:cNvPr id="454773" name="Text Box 117"/>
            <p:cNvSpPr txBox="1">
              <a:spLocks noChangeArrowheads="1"/>
            </p:cNvSpPr>
            <p:nvPr/>
          </p:nvSpPr>
          <p:spPr bwMode="auto">
            <a:xfrm>
              <a:off x="4803" y="3684"/>
              <a:ext cx="653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f=000110</a:t>
              </a:r>
            </a:p>
          </p:txBody>
        </p:sp>
        <p:sp>
          <p:nvSpPr>
            <p:cNvPr id="454775" name="AutoShape 119"/>
            <p:cNvSpPr>
              <a:spLocks noChangeArrowheads="1"/>
            </p:cNvSpPr>
            <p:nvPr/>
          </p:nvSpPr>
          <p:spPr bwMode="auto">
            <a:xfrm>
              <a:off x="304" y="3539"/>
              <a:ext cx="108" cy="254"/>
            </a:xfrm>
            <a:prstGeom prst="curvedRightArrow">
              <a:avLst>
                <a:gd name="adj1" fmla="val 47037"/>
                <a:gd name="adj2" fmla="val 94074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4777" name="Rectangle 121"/>
          <p:cNvSpPr>
            <a:spLocks noChangeArrowheads="1"/>
          </p:cNvSpPr>
          <p:nvPr/>
        </p:nvSpPr>
        <p:spPr bwMode="auto">
          <a:xfrm>
            <a:off x="3519488" y="4522788"/>
            <a:ext cx="2012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$s1 = $s2&lt;&lt;8</a:t>
            </a:r>
          </a:p>
        </p:txBody>
      </p:sp>
      <p:sp>
        <p:nvSpPr>
          <p:cNvPr id="454778" name="Rectangle 122"/>
          <p:cNvSpPr>
            <a:spLocks noChangeArrowheads="1"/>
          </p:cNvSpPr>
          <p:nvPr/>
        </p:nvSpPr>
        <p:spPr bwMode="auto">
          <a:xfrm>
            <a:off x="3513138" y="4926013"/>
            <a:ext cx="2012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$s1 = $s2&gt;&gt;4</a:t>
            </a:r>
          </a:p>
        </p:txBody>
      </p:sp>
      <p:sp>
        <p:nvSpPr>
          <p:cNvPr id="454779" name="Rectangle 123"/>
          <p:cNvSpPr>
            <a:spLocks noChangeArrowheads="1"/>
          </p:cNvSpPr>
          <p:nvPr/>
        </p:nvSpPr>
        <p:spPr bwMode="auto">
          <a:xfrm>
            <a:off x="3513138" y="5330825"/>
            <a:ext cx="247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$s1 = $s2&gt;&gt;&gt;$s3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47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47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4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4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4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4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4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4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4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4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4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4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4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4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4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4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4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5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756" grpId="0"/>
      <p:bldP spid="454750" grpId="0"/>
      <p:bldP spid="454749" grpId="0"/>
      <p:bldP spid="454752" grpId="0"/>
      <p:bldP spid="454753" grpId="0"/>
      <p:bldP spid="454755" grpId="0"/>
      <p:bldP spid="454777" grpId="0"/>
      <p:bldP spid="454778" grpId="0"/>
      <p:bldP spid="45477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Multiplication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3149600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altLang="en-US" dirty="0"/>
              <a:t>Shift-left (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sll</a:t>
            </a:r>
            <a:r>
              <a:rPr lang="en-US" altLang="en-US" dirty="0"/>
              <a:t>) instruction can perform multiplication</a:t>
            </a:r>
          </a:p>
          <a:p>
            <a:pPr lvl="1">
              <a:spcBef>
                <a:spcPct val="60000"/>
              </a:spcBef>
            </a:pPr>
            <a:r>
              <a:rPr lang="en-US" altLang="en-US" dirty="0"/>
              <a:t>When the multiplier is a power of 2 </a:t>
            </a:r>
          </a:p>
          <a:p>
            <a:pPr>
              <a:spcBef>
                <a:spcPct val="60000"/>
              </a:spcBef>
            </a:pPr>
            <a:r>
              <a:rPr lang="en-US" altLang="en-US" dirty="0"/>
              <a:t>You can factor any binary number into powers of 2 </a:t>
            </a:r>
          </a:p>
          <a:p>
            <a:pPr lvl="1">
              <a:spcBef>
                <a:spcPct val="60000"/>
              </a:spcBef>
            </a:pPr>
            <a:r>
              <a:rPr lang="en-US" altLang="en-US" dirty="0"/>
              <a:t>Example: multiply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$s1</a:t>
            </a:r>
            <a:r>
              <a:rPr lang="en-US" altLang="en-US" dirty="0"/>
              <a:t> by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36</a:t>
            </a:r>
            <a:r>
              <a:rPr lang="en-US" altLang="en-US" dirty="0"/>
              <a:t> </a:t>
            </a:r>
          </a:p>
          <a:p>
            <a:pPr lvl="2">
              <a:spcBef>
                <a:spcPct val="60000"/>
              </a:spcBef>
            </a:pPr>
            <a:r>
              <a:rPr lang="en-US" altLang="en-US" dirty="0"/>
              <a:t>Factor 36 into (4 + 32) and use distributive property of multiplication</a:t>
            </a:r>
          </a:p>
          <a:p>
            <a:pPr lvl="1">
              <a:spcBef>
                <a:spcPct val="60000"/>
              </a:spcBef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$s2 = $s1*36 = $s1*(4 + 32) = $s1*4 + $s1*32</a:t>
            </a:r>
          </a:p>
        </p:txBody>
      </p:sp>
      <p:sp>
        <p:nvSpPr>
          <p:cNvPr id="508932" name="Text Box 4"/>
          <p:cNvSpPr txBox="1">
            <a:spLocks noChangeArrowheads="1"/>
          </p:cNvSpPr>
          <p:nvPr/>
        </p:nvSpPr>
        <p:spPr bwMode="auto">
          <a:xfrm>
            <a:off x="1057275" y="4408488"/>
            <a:ext cx="6970713" cy="13827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40000"/>
              </a:spcBef>
            </a:pPr>
            <a:r>
              <a:rPr lang="en-US" altLang="en-US" sz="2000" b="1">
                <a:latin typeface="Courier New" panose="02070309020205020404" pitchFamily="49" charset="0"/>
              </a:rPr>
              <a:t>sll  $t0, $s1, 2	; $t0 = $s1 * 4</a:t>
            </a:r>
            <a:endParaRPr lang="en-US" altLang="en-US" sz="2000" b="1" baseline="30000">
              <a:latin typeface="Courier New" panose="02070309020205020404" pitchFamily="49" charset="0"/>
            </a:endParaRPr>
          </a:p>
          <a:p>
            <a:pPr>
              <a:spcBef>
                <a:spcPct val="40000"/>
              </a:spcBef>
            </a:pPr>
            <a:r>
              <a:rPr lang="en-US" altLang="en-US" sz="2000" b="1">
                <a:latin typeface="Courier New" panose="02070309020205020404" pitchFamily="49" charset="0"/>
              </a:rPr>
              <a:t>sll  $t1, $s1, 5	; $t1 = $s1 * 32</a:t>
            </a:r>
            <a:endParaRPr lang="en-US" altLang="en-US" sz="2000" b="1" baseline="30000">
              <a:latin typeface="Courier New" panose="02070309020205020404" pitchFamily="49" charset="0"/>
            </a:endParaRPr>
          </a:p>
          <a:p>
            <a:pPr>
              <a:spcBef>
                <a:spcPct val="40000"/>
              </a:spcBef>
            </a:pPr>
            <a:r>
              <a:rPr lang="en-US" altLang="en-US" sz="2000" b="1">
                <a:latin typeface="Courier New" panose="02070309020205020404" pitchFamily="49" charset="0"/>
              </a:rPr>
              <a:t>addu $s2, $t0, $t1	; $s2 = $s1 * 36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32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78800" cy="5184775"/>
          </a:xfrm>
        </p:spPr>
        <p:txBody>
          <a:bodyPr/>
          <a:lstStyle/>
          <a:p>
            <a:pPr>
              <a:spcBef>
                <a:spcPct val="55000"/>
              </a:spcBef>
            </a:pPr>
            <a:r>
              <a:rPr lang="en-US" altLang="en-US">
                <a:solidFill>
                  <a:srgbClr val="FF0000"/>
                </a:solidFill>
              </a:rPr>
              <a:t>Instruction Set Architecture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Overview of the MIPS Processor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R-Type Arithmetic, Logical, and Shift Instructions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I-Type Format and Immediate Constants 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Jump and Branch Instructions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Translating If Statements and Boolean Expressions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Load and Store Instructions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Translating Loops and Traversing Arrays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Addressing Modes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Your Turn . . .</a:t>
            </a:r>
          </a:p>
        </p:txBody>
      </p:sp>
      <p:sp>
        <p:nvSpPr>
          <p:cNvPr id="509955" name="Text Box 3"/>
          <p:cNvSpPr txBox="1">
            <a:spLocks noChangeArrowheads="1"/>
          </p:cNvSpPr>
          <p:nvPr/>
        </p:nvSpPr>
        <p:spPr bwMode="auto">
          <a:xfrm>
            <a:off x="596900" y="2335213"/>
            <a:ext cx="7950200" cy="2130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10000"/>
              </a:spcBef>
            </a:pP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sll	$t0, $s1, 1	; $t0 = $s1 * 2</a:t>
            </a:r>
          </a:p>
          <a:p>
            <a:pPr>
              <a:spcBef>
                <a:spcPct val="10000"/>
              </a:spcBef>
            </a:pP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sll	$t1, $s1, 3	; $t1 = $s1 * 8</a:t>
            </a:r>
          </a:p>
          <a:p>
            <a:pPr>
              <a:spcBef>
                <a:spcPct val="10000"/>
              </a:spcBef>
            </a:pP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addu	$s2, $t0, $t1	; $s2 = $s1 * 10</a:t>
            </a:r>
          </a:p>
          <a:p>
            <a:pPr>
              <a:spcBef>
                <a:spcPct val="10000"/>
              </a:spcBef>
            </a:pP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sll	$t0, $s1, 4	; $t0 = $s1 * 16</a:t>
            </a:r>
          </a:p>
          <a:p>
            <a:pPr>
              <a:spcBef>
                <a:spcPct val="10000"/>
              </a:spcBef>
            </a:pP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addu	$s2, $s2, $t0	; $s2 = $s1 * 26</a:t>
            </a:r>
          </a:p>
        </p:txBody>
      </p:sp>
      <p:sp>
        <p:nvSpPr>
          <p:cNvPr id="509956" name="Text Box 4"/>
          <p:cNvSpPr txBox="1">
            <a:spLocks noChangeArrowheads="1"/>
          </p:cNvSpPr>
          <p:nvPr/>
        </p:nvSpPr>
        <p:spPr bwMode="auto">
          <a:xfrm>
            <a:off x="482600" y="1123950"/>
            <a:ext cx="8178800" cy="116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/>
          <a:p>
            <a:pPr>
              <a:spcBef>
                <a:spcPct val="40000"/>
              </a:spcBef>
            </a:pPr>
            <a:r>
              <a:rPr lang="en-US" altLang="en-US" sz="2400" dirty="0">
                <a:solidFill>
                  <a:srgbClr val="000099"/>
                </a:solidFill>
              </a:rPr>
              <a:t>Multiply $s1 by 26</a:t>
            </a:r>
            <a:r>
              <a:rPr lang="en-US" altLang="en-US" sz="2400" dirty="0"/>
              <a:t>, using shift and add instructions </a:t>
            </a:r>
          </a:p>
          <a:p>
            <a:pPr>
              <a:spcBef>
                <a:spcPct val="40000"/>
              </a:spcBef>
            </a:pPr>
            <a:r>
              <a:rPr lang="en-US" altLang="en-US" sz="2400" dirty="0"/>
              <a:t>Hint: 26 = 2 + 8 + 16</a:t>
            </a:r>
          </a:p>
        </p:txBody>
      </p:sp>
      <p:sp>
        <p:nvSpPr>
          <p:cNvPr id="509957" name="Text Box 5"/>
          <p:cNvSpPr txBox="1">
            <a:spLocks noChangeArrowheads="1"/>
          </p:cNvSpPr>
          <p:nvPr/>
        </p:nvSpPr>
        <p:spPr bwMode="auto">
          <a:xfrm>
            <a:off x="482600" y="4522788"/>
            <a:ext cx="8178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/>
          <a:p>
            <a:pPr>
              <a:spcBef>
                <a:spcPct val="60000"/>
              </a:spcBef>
            </a:pPr>
            <a:r>
              <a:rPr lang="en-US" altLang="en-US" sz="2400" dirty="0">
                <a:solidFill>
                  <a:srgbClr val="000099"/>
                </a:solidFill>
              </a:rPr>
              <a:t>Multiply $s1 by 31</a:t>
            </a:r>
            <a:r>
              <a:rPr lang="en-US" altLang="en-US" sz="2400" dirty="0"/>
              <a:t>, Hint: 31 = 32 – 1</a:t>
            </a:r>
          </a:p>
        </p:txBody>
      </p:sp>
      <p:sp>
        <p:nvSpPr>
          <p:cNvPr id="509958" name="Text Box 6"/>
          <p:cNvSpPr txBox="1">
            <a:spLocks noChangeArrowheads="1"/>
          </p:cNvSpPr>
          <p:nvPr/>
        </p:nvSpPr>
        <p:spPr bwMode="auto">
          <a:xfrm>
            <a:off x="596900" y="5211763"/>
            <a:ext cx="7950200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10000"/>
              </a:spcBef>
            </a:pP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sll	$s2, $s1, 5	; $s2 = $s1 * 32</a:t>
            </a:r>
          </a:p>
          <a:p>
            <a:pPr>
              <a:spcBef>
                <a:spcPct val="10000"/>
              </a:spcBef>
            </a:pP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subu	$s2, $s2, $s1	; $s2 = $s1 * 31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99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9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9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09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09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09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0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0995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0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09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5" grpId="0" uiExpand="1" build="allAtOnce" animBg="1" autoUpdateAnimBg="0"/>
      <p:bldP spid="509957" grpId="0"/>
      <p:bldP spid="509958" grpId="0" uiExpand="1" build="allAtOnce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. . .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78800" cy="5184775"/>
          </a:xfrm>
        </p:spPr>
        <p:txBody>
          <a:bodyPr/>
          <a:lstStyle/>
          <a:p>
            <a:pPr>
              <a:spcBef>
                <a:spcPct val="55000"/>
              </a:spcBef>
            </a:pPr>
            <a:r>
              <a:rPr lang="en-US" altLang="en-US"/>
              <a:t>Instruction Set Architecture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Overview of the MIPS Processor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R-Type Arithmetic, Logical, and Shift Instructions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rgbClr val="FF0000"/>
                </a:solidFill>
              </a:rPr>
              <a:t>I-Type Format and Immediate Constants 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Jump and Branch Instructions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Translating If Statements and Boolean Expressions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Load and Store Instructions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Translating Loops and Traversing Arrays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Addressing Modes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I-Type Format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04200" cy="5219700"/>
          </a:xfrm>
        </p:spPr>
        <p:txBody>
          <a:bodyPr/>
          <a:lstStyle/>
          <a:p>
            <a:pPr marL="349250" indent="-349250"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/>
              <a:t>Constants are used quite frequently in programs</a:t>
            </a:r>
          </a:p>
          <a:p>
            <a:pPr marL="739775" lvl="1" indent="-276225"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/>
              <a:t>The </a:t>
            </a:r>
            <a:r>
              <a:rPr lang="en-US" altLang="en-US" dirty="0">
                <a:solidFill>
                  <a:srgbClr val="FF0000"/>
                </a:solidFill>
              </a:rPr>
              <a:t>R-type shift instructions </a:t>
            </a:r>
            <a:r>
              <a:rPr lang="en-US" altLang="en-US" dirty="0"/>
              <a:t>have a </a:t>
            </a:r>
            <a:r>
              <a:rPr lang="en-US" altLang="en-US" dirty="0">
                <a:solidFill>
                  <a:srgbClr val="FF0000"/>
                </a:solidFill>
              </a:rPr>
              <a:t>5-bit shift amount constant</a:t>
            </a:r>
            <a:r>
              <a:rPr lang="en-US" altLang="en-US" dirty="0"/>
              <a:t> </a:t>
            </a:r>
          </a:p>
          <a:p>
            <a:pPr marL="739775" lvl="1" indent="-276225"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/>
              <a:t>What about other instructions that need a constant?</a:t>
            </a:r>
          </a:p>
          <a:p>
            <a:pPr marL="349250" indent="-349250"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I-Type</a:t>
            </a:r>
            <a:r>
              <a:rPr lang="en-US" altLang="en-US" dirty="0"/>
              <a:t>: Instructions with Immediate Operands</a:t>
            </a:r>
          </a:p>
          <a:p>
            <a:pPr marL="349250" indent="-349250">
              <a:tabLst>
                <a:tab pos="2695575" algn="l"/>
                <a:tab pos="3886200" algn="l"/>
                <a:tab pos="5257800" algn="l"/>
              </a:tabLst>
            </a:pPr>
            <a:endParaRPr lang="en-US" altLang="en-US" dirty="0"/>
          </a:p>
          <a:p>
            <a:pPr marL="349250" indent="-349250">
              <a:spcBef>
                <a:spcPct val="80000"/>
              </a:spcBef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16-bit immediate constant </a:t>
            </a:r>
            <a:r>
              <a:rPr lang="en-US" altLang="en-US" dirty="0"/>
              <a:t>is stored inside the instruction</a:t>
            </a:r>
          </a:p>
          <a:p>
            <a:pPr marL="739775" lvl="1" indent="-276225"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 err="1"/>
              <a:t>Rs</a:t>
            </a:r>
            <a:r>
              <a:rPr lang="en-US" altLang="en-US" dirty="0"/>
              <a:t> is the source register number</a:t>
            </a:r>
          </a:p>
          <a:p>
            <a:pPr marL="739775" lvl="1" indent="-276225"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 err="1"/>
              <a:t>Rt</a:t>
            </a:r>
            <a:r>
              <a:rPr lang="en-US" altLang="en-US" dirty="0"/>
              <a:t> is now the </a:t>
            </a:r>
            <a:r>
              <a:rPr lang="en-US" altLang="en-US" dirty="0">
                <a:solidFill>
                  <a:srgbClr val="FF0000"/>
                </a:solidFill>
              </a:rPr>
              <a:t>destination</a:t>
            </a:r>
            <a:r>
              <a:rPr lang="en-US" altLang="en-US" dirty="0"/>
              <a:t> register number (for R-type it was Rd)</a:t>
            </a:r>
          </a:p>
          <a:p>
            <a:pPr marL="349250" indent="-349250"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/>
              <a:t>Examples of I-Type ALU Instructions:</a:t>
            </a:r>
          </a:p>
          <a:p>
            <a:pPr marL="739775" lvl="1" indent="-276225"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/>
              <a:t>Add immediate: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$s1, $s2, 5	  # $s1 = $s2 + 5</a:t>
            </a:r>
            <a:endParaRPr lang="en-US" altLang="en-US" b="1" baseline="30000" dirty="0">
              <a:solidFill>
                <a:srgbClr val="0000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39775" lvl="1" indent="-276225"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/>
              <a:t>OR immediate: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$s1, $s2, 5	  # $s1 = $s2 | 5</a:t>
            </a:r>
            <a:endParaRPr lang="en-US" altLang="en-US" dirty="0">
              <a:solidFill>
                <a:srgbClr val="FF0000"/>
              </a:solidFill>
            </a:endParaRPr>
          </a:p>
        </p:txBody>
      </p:sp>
      <p:grpSp>
        <p:nvGrpSpPr>
          <p:cNvPr id="402436" name="Group 4"/>
          <p:cNvGrpSpPr>
            <a:grpSpLocks/>
          </p:cNvGrpSpPr>
          <p:nvPr/>
        </p:nvGrpSpPr>
        <p:grpSpPr bwMode="auto">
          <a:xfrm>
            <a:off x="1152525" y="3025775"/>
            <a:ext cx="6753225" cy="457200"/>
            <a:chOff x="1104" y="3283"/>
            <a:chExt cx="4608" cy="288"/>
          </a:xfrm>
        </p:grpSpPr>
        <p:sp>
          <p:nvSpPr>
            <p:cNvPr id="402437" name="Rectangle 5"/>
            <p:cNvSpPr>
              <a:spLocks noChangeArrowheads="1"/>
            </p:cNvSpPr>
            <p:nvPr/>
          </p:nvSpPr>
          <p:spPr bwMode="auto">
            <a:xfrm>
              <a:off x="1104" y="3283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Op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402438" name="Rectangle 6"/>
            <p:cNvSpPr>
              <a:spLocks noChangeArrowheads="1"/>
            </p:cNvSpPr>
            <p:nvPr/>
          </p:nvSpPr>
          <p:spPr bwMode="auto">
            <a:xfrm>
              <a:off x="1968" y="3283"/>
              <a:ext cx="720" cy="288"/>
            </a:xfrm>
            <a:prstGeom prst="rect">
              <a:avLst/>
            </a:prstGeom>
            <a:solidFill>
              <a:srgbClr val="F7A7E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Rs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402439" name="Rectangle 7"/>
            <p:cNvSpPr>
              <a:spLocks noChangeArrowheads="1"/>
            </p:cNvSpPr>
            <p:nvPr/>
          </p:nvSpPr>
          <p:spPr bwMode="auto">
            <a:xfrm>
              <a:off x="2688" y="3283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Rt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402440" name="Rectangle 8"/>
            <p:cNvSpPr>
              <a:spLocks noChangeArrowheads="1"/>
            </p:cNvSpPr>
            <p:nvPr/>
          </p:nvSpPr>
          <p:spPr bwMode="auto">
            <a:xfrm>
              <a:off x="3408" y="3283"/>
              <a:ext cx="2304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immediate</a:t>
              </a:r>
              <a:r>
                <a:rPr lang="en-US" altLang="en-US" sz="1600" baseline="30000"/>
                <a:t>16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I-Type ALU Instructions</a:t>
            </a:r>
          </a:p>
        </p:txBody>
      </p:sp>
      <p:graphicFrame>
        <p:nvGraphicFramePr>
          <p:cNvPr id="413928" name="Group 232"/>
          <p:cNvGraphicFramePr>
            <a:graphicFrameLocks noGrp="1"/>
          </p:cNvGraphicFramePr>
          <p:nvPr>
            <p:ph idx="1"/>
          </p:nvPr>
        </p:nvGraphicFramePr>
        <p:xfrm>
          <a:off x="482600" y="1189038"/>
          <a:ext cx="8178800" cy="1895856"/>
        </p:xfrm>
        <a:graphic>
          <a:graphicData uri="http://schemas.openxmlformats.org/drawingml/2006/table">
            <a:tbl>
              <a:tblPr/>
              <a:tblGrid>
                <a:gridCol w="1957388"/>
                <a:gridCol w="1671637"/>
                <a:gridCol w="920750"/>
                <a:gridCol w="865188"/>
                <a:gridCol w="920750"/>
                <a:gridCol w="1843087"/>
              </a:tblGrid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Instruction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I-Type Format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	$s1, $s2, 10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$s1 = $s2 + 10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0x8</a:t>
                      </a:r>
                    </a:p>
                  </a:txBody>
                  <a:tcPr marL="54000" marR="54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= $s2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 = $s1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10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addiu	$s1, $s2, 10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$s1 = $s2 + 10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0x9</a:t>
                      </a:r>
                    </a:p>
                  </a:txBody>
                  <a:tcPr marL="54000" marR="54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= $s2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 = $s1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10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andi	$s1, $s2, 10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$s1 = $s2 &amp; 10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0xc</a:t>
                      </a:r>
                    </a:p>
                  </a:txBody>
                  <a:tcPr marL="54000" marR="54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= $s2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 = $s1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10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	$s1, $s2, 10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$s1 = $s2 | 10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0xd</a:t>
                      </a:r>
                    </a:p>
                  </a:txBody>
                  <a:tcPr marL="54000" marR="54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= $s2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 = $s1</a:t>
                      </a:r>
                    </a:p>
                  </a:txBody>
                  <a:tcPr marL="54000" marR="54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10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xori	$s1, $s2, 10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$s1 = $s2 ^ 10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0xe</a:t>
                      </a:r>
                    </a:p>
                  </a:txBody>
                  <a:tcPr marL="54000" marR="54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 = $s2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 = $s1</a:t>
                      </a:r>
                    </a:p>
                  </a:txBody>
                  <a:tcPr marL="54000" marR="54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10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lui	$s1, 10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$s1 = 10 &lt;&lt; 16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 = 0xf</a:t>
                      </a:r>
                    </a:p>
                  </a:txBody>
                  <a:tcPr marL="54000" marR="54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US" altLang="en-US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54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 = $s1</a:t>
                      </a:r>
                    </a:p>
                  </a:txBody>
                  <a:tcPr marL="54000" marR="54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10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3836" name="Rectangle 140"/>
          <p:cNvSpPr>
            <a:spLocks noChangeArrowheads="1"/>
          </p:cNvSpPr>
          <p:nvPr/>
        </p:nvSpPr>
        <p:spPr bwMode="auto">
          <a:xfrm>
            <a:off x="703263" y="5303838"/>
            <a:ext cx="7667625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7663" indent="-347663">
              <a:spcBef>
                <a:spcPct val="4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98513" indent="-336550">
              <a:spcBef>
                <a:spcPct val="40000"/>
              </a:spcBef>
              <a:buFont typeface="Wingdings" panose="05000000000000000000" pitchFamily="2" charset="2"/>
              <a:buChar char="²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588" indent="-231775">
              <a:spcBef>
                <a:spcPct val="4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81138" indent="-22225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33363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rgbClr val="000099"/>
              </a:solidFill>
            </a:endParaRPr>
          </a:p>
        </p:txBody>
      </p:sp>
      <p:sp>
        <p:nvSpPr>
          <p:cNvPr id="413929" name="Rectangle 233"/>
          <p:cNvSpPr>
            <a:spLocks noChangeArrowheads="1"/>
          </p:cNvSpPr>
          <p:nvPr/>
        </p:nvSpPr>
        <p:spPr bwMode="auto">
          <a:xfrm>
            <a:off x="423863" y="3198813"/>
            <a:ext cx="8237537" cy="310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7663" indent="-347663">
              <a:spcBef>
                <a:spcPct val="4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98513" indent="-336550">
              <a:spcBef>
                <a:spcPct val="40000"/>
              </a:spcBef>
              <a:buFont typeface="Wingdings" panose="05000000000000000000" pitchFamily="2" charset="2"/>
              <a:buChar char="²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588" indent="-231775">
              <a:spcBef>
                <a:spcPct val="4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81138" indent="-22225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33363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>
                <a:solidFill>
                  <a:srgbClr val="000099"/>
                </a:solidFill>
              </a:rPr>
              <a:t>addi</a:t>
            </a:r>
            <a:r>
              <a:rPr lang="en-US" altLang="en-US" dirty="0">
                <a:solidFill>
                  <a:srgbClr val="000099"/>
                </a:solidFill>
              </a:rPr>
              <a:t>:</a:t>
            </a:r>
            <a:r>
              <a:rPr lang="en-US" altLang="en-US" dirty="0"/>
              <a:t> overflow causes an </a:t>
            </a:r>
            <a:r>
              <a:rPr lang="en-US" altLang="en-US" dirty="0">
                <a:solidFill>
                  <a:srgbClr val="FF0000"/>
                </a:solidFill>
              </a:rPr>
              <a:t>arithmetic exception</a:t>
            </a:r>
          </a:p>
          <a:p>
            <a:pPr lvl="1">
              <a:spcBef>
                <a:spcPct val="50000"/>
              </a:spcBef>
            </a:pPr>
            <a:r>
              <a:rPr lang="en-US" altLang="en-US" dirty="0"/>
              <a:t>In case of overflow, result is not written to destination register</a:t>
            </a:r>
          </a:p>
          <a:p>
            <a:pPr>
              <a:spcBef>
                <a:spcPct val="50000"/>
              </a:spcBef>
            </a:pPr>
            <a:r>
              <a:rPr lang="en-US" altLang="en-US" dirty="0" err="1">
                <a:solidFill>
                  <a:srgbClr val="000099"/>
                </a:solidFill>
              </a:rPr>
              <a:t>addiu</a:t>
            </a:r>
            <a:r>
              <a:rPr lang="en-US" altLang="en-US" dirty="0">
                <a:solidFill>
                  <a:srgbClr val="000099"/>
                </a:solidFill>
              </a:rPr>
              <a:t>: </a:t>
            </a:r>
            <a:r>
              <a:rPr lang="en-US" altLang="en-US" dirty="0"/>
              <a:t>same operation as </a:t>
            </a:r>
            <a:r>
              <a:rPr lang="en-US" altLang="en-US" dirty="0" err="1">
                <a:solidFill>
                  <a:srgbClr val="000099"/>
                </a:solidFill>
              </a:rPr>
              <a:t>addi</a:t>
            </a:r>
            <a:r>
              <a:rPr lang="en-US" altLang="en-US" dirty="0">
                <a:solidFill>
                  <a:srgbClr val="000099"/>
                </a:solidFill>
              </a:rPr>
              <a:t> </a:t>
            </a:r>
            <a:r>
              <a:rPr lang="en-US" altLang="en-US" dirty="0"/>
              <a:t>but </a:t>
            </a:r>
            <a:r>
              <a:rPr lang="en-US" altLang="en-US" dirty="0">
                <a:solidFill>
                  <a:srgbClr val="FF0000"/>
                </a:solidFill>
              </a:rPr>
              <a:t>overflow is ignored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Immediate constant for</a:t>
            </a:r>
            <a:r>
              <a:rPr lang="en-US" altLang="en-US" dirty="0">
                <a:solidFill>
                  <a:srgbClr val="000099"/>
                </a:solidFill>
              </a:rPr>
              <a:t> </a:t>
            </a:r>
            <a:r>
              <a:rPr lang="en-US" altLang="en-US" dirty="0" err="1">
                <a:solidFill>
                  <a:srgbClr val="000099"/>
                </a:solidFill>
              </a:rPr>
              <a:t>addi</a:t>
            </a:r>
            <a:r>
              <a:rPr lang="en-US" altLang="en-US" dirty="0">
                <a:solidFill>
                  <a:srgbClr val="000099"/>
                </a:solidFill>
              </a:rPr>
              <a:t> </a:t>
            </a:r>
            <a:r>
              <a:rPr lang="en-US" altLang="en-US" dirty="0"/>
              <a:t>and</a:t>
            </a:r>
            <a:r>
              <a:rPr lang="en-US" altLang="en-US" dirty="0">
                <a:solidFill>
                  <a:srgbClr val="000099"/>
                </a:solidFill>
              </a:rPr>
              <a:t> </a:t>
            </a:r>
            <a:r>
              <a:rPr lang="en-US" altLang="en-US" dirty="0" err="1">
                <a:solidFill>
                  <a:srgbClr val="000099"/>
                </a:solidFill>
              </a:rPr>
              <a:t>addiu</a:t>
            </a:r>
            <a:r>
              <a:rPr lang="en-US" altLang="en-US" dirty="0">
                <a:solidFill>
                  <a:srgbClr val="000099"/>
                </a:solidFill>
              </a:rPr>
              <a:t> </a:t>
            </a:r>
            <a:r>
              <a:rPr lang="en-US" altLang="en-US" dirty="0"/>
              <a:t>is </a:t>
            </a:r>
            <a:r>
              <a:rPr lang="en-US" altLang="en-US" dirty="0">
                <a:solidFill>
                  <a:srgbClr val="FF0000"/>
                </a:solidFill>
              </a:rPr>
              <a:t>signed</a:t>
            </a:r>
          </a:p>
          <a:p>
            <a:pPr lvl="1">
              <a:spcBef>
                <a:spcPct val="50000"/>
              </a:spcBef>
            </a:pPr>
            <a:r>
              <a:rPr lang="en-US" altLang="en-US" dirty="0"/>
              <a:t>No need for </a:t>
            </a:r>
            <a:r>
              <a:rPr lang="en-US" altLang="en-US" b="1" dirty="0" err="1">
                <a:solidFill>
                  <a:srgbClr val="000099"/>
                </a:solidFill>
              </a:rPr>
              <a:t>subi</a:t>
            </a:r>
            <a:r>
              <a:rPr lang="en-US" altLang="en-US" dirty="0"/>
              <a:t> or </a:t>
            </a:r>
            <a:r>
              <a:rPr lang="en-US" altLang="en-US" b="1" dirty="0" err="1">
                <a:solidFill>
                  <a:srgbClr val="000099"/>
                </a:solidFill>
              </a:rPr>
              <a:t>subiu</a:t>
            </a:r>
            <a:r>
              <a:rPr lang="en-US" altLang="en-US" dirty="0"/>
              <a:t> instructions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Immediate constant for </a:t>
            </a:r>
            <a:r>
              <a:rPr lang="en-US" altLang="en-US" dirty="0" err="1">
                <a:solidFill>
                  <a:srgbClr val="000099"/>
                </a:solidFill>
              </a:rPr>
              <a:t>andi</a:t>
            </a:r>
            <a:r>
              <a:rPr lang="en-US" altLang="en-US" dirty="0">
                <a:solidFill>
                  <a:srgbClr val="000099"/>
                </a:solidFill>
              </a:rPr>
              <a:t>, </a:t>
            </a:r>
            <a:r>
              <a:rPr lang="en-US" altLang="en-US" dirty="0" err="1">
                <a:solidFill>
                  <a:srgbClr val="000099"/>
                </a:solidFill>
              </a:rPr>
              <a:t>ori</a:t>
            </a:r>
            <a:r>
              <a:rPr lang="en-US" altLang="en-US" dirty="0">
                <a:solidFill>
                  <a:srgbClr val="000099"/>
                </a:solidFill>
              </a:rPr>
              <a:t>, </a:t>
            </a:r>
            <a:r>
              <a:rPr lang="en-US" altLang="en-US" dirty="0" err="1">
                <a:solidFill>
                  <a:srgbClr val="000099"/>
                </a:solidFill>
              </a:rPr>
              <a:t>xori</a:t>
            </a:r>
            <a:r>
              <a:rPr lang="en-US" altLang="en-US" dirty="0">
                <a:solidFill>
                  <a:srgbClr val="000099"/>
                </a:solidFill>
              </a:rPr>
              <a:t> </a:t>
            </a:r>
            <a:r>
              <a:rPr lang="en-US" altLang="en-US" dirty="0"/>
              <a:t>is </a:t>
            </a:r>
            <a:r>
              <a:rPr lang="en-US" altLang="en-US" dirty="0">
                <a:solidFill>
                  <a:srgbClr val="FF0000"/>
                </a:solidFill>
              </a:rPr>
              <a:t>unsigned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ChangeArrowheads="1"/>
          </p:cNvSpPr>
          <p:nvPr/>
        </p:nvSpPr>
        <p:spPr bwMode="auto">
          <a:xfrm>
            <a:off x="225425" y="312738"/>
            <a:ext cx="1590675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78800" cy="5195888"/>
          </a:xfrm>
          <a:noFill/>
          <a:ln/>
        </p:spPr>
        <p:txBody>
          <a:bodyPr lIns="90488" tIns="44450" rIns="90488" bIns="44450"/>
          <a:lstStyle/>
          <a:p>
            <a:pPr marL="349250" indent="-349250" defTabSz="1143000">
              <a:tabLst>
                <a:tab pos="2743200" algn="l"/>
                <a:tab pos="3314700" algn="l"/>
                <a:tab pos="4800600" algn="l"/>
                <a:tab pos="6629400" algn="l"/>
              </a:tabLst>
            </a:pPr>
            <a:r>
              <a:rPr lang="en-US" altLang="en-US">
                <a:solidFill>
                  <a:srgbClr val="FF0000"/>
                </a:solidFill>
              </a:rPr>
              <a:t>Examples:</a:t>
            </a:r>
            <a:r>
              <a:rPr lang="en-US" altLang="en-US">
                <a:solidFill>
                  <a:schemeClr val="hlink"/>
                </a:solidFill>
              </a:rPr>
              <a:t> </a:t>
            </a:r>
            <a:r>
              <a:rPr lang="en-US" altLang="en-US"/>
              <a:t>assume </a:t>
            </a:r>
            <a:r>
              <a:rPr lang="en-US" altLang="en-US">
                <a:solidFill>
                  <a:srgbClr val="FF0000"/>
                </a:solidFill>
              </a:rPr>
              <a:t>A, B, C </a:t>
            </a:r>
            <a:r>
              <a:rPr lang="en-US" altLang="en-US"/>
              <a:t>are allocated </a:t>
            </a:r>
            <a:r>
              <a:rPr lang="en-US" altLang="en-US">
                <a:solidFill>
                  <a:srgbClr val="FF0000"/>
                </a:solidFill>
              </a:rPr>
              <a:t>$s0, $s1, $s2</a:t>
            </a:r>
            <a:endParaRPr lang="en-US" altLang="en-US" b="1">
              <a:solidFill>
                <a:srgbClr val="0000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39775" lvl="1" indent="-276225" defTabSz="1143000">
              <a:tabLst>
                <a:tab pos="2743200" algn="l"/>
                <a:tab pos="3314700" algn="l"/>
                <a:tab pos="4800600" algn="l"/>
                <a:tab pos="6629400" algn="l"/>
              </a:tabLst>
            </a:pPr>
            <a:endParaRPr lang="en-US" altLang="en-US"/>
          </a:p>
          <a:p>
            <a:pPr marL="739775" lvl="1" indent="-276225" defTabSz="1143000">
              <a:tabLst>
                <a:tab pos="2743200" algn="l"/>
                <a:tab pos="3314700" algn="l"/>
                <a:tab pos="4800600" algn="l"/>
                <a:tab pos="6629400" algn="l"/>
              </a:tabLst>
            </a:pPr>
            <a:endParaRPr lang="en-US" altLang="en-US"/>
          </a:p>
          <a:p>
            <a:pPr marL="739775" lvl="1" indent="-276225" defTabSz="1143000">
              <a:tabLst>
                <a:tab pos="2743200" algn="l"/>
                <a:tab pos="3314700" algn="l"/>
                <a:tab pos="4800600" algn="l"/>
                <a:tab pos="6629400" algn="l"/>
              </a:tabLst>
            </a:pPr>
            <a:endParaRPr lang="en-US" altLang="en-US"/>
          </a:p>
          <a:p>
            <a:pPr marL="349250" indent="-349250" defTabSz="1143000">
              <a:tabLst>
                <a:tab pos="2743200" algn="l"/>
                <a:tab pos="3314700" algn="l"/>
                <a:tab pos="4800600" algn="l"/>
                <a:tab pos="6629400" algn="l"/>
              </a:tabLst>
            </a:pPr>
            <a:endParaRPr lang="en-US" altLang="en-US"/>
          </a:p>
          <a:p>
            <a:pPr marL="349250" indent="-349250" defTabSz="1143000">
              <a:tabLst>
                <a:tab pos="2743200" algn="l"/>
                <a:tab pos="3314700" algn="l"/>
                <a:tab pos="4800600" algn="l"/>
                <a:tab pos="6629400" algn="l"/>
              </a:tabLst>
            </a:pPr>
            <a:endParaRPr lang="en-US" altLang="en-US"/>
          </a:p>
          <a:p>
            <a:pPr marL="349250" indent="-349250" defTabSz="1143000">
              <a:tabLst>
                <a:tab pos="2743200" algn="l"/>
                <a:tab pos="3314700" algn="l"/>
                <a:tab pos="4800600" algn="l"/>
                <a:tab pos="6629400" algn="l"/>
              </a:tabLst>
            </a:pPr>
            <a:endParaRPr lang="en-US" altLang="en-US"/>
          </a:p>
          <a:p>
            <a:pPr marL="349250" indent="-349250" defTabSz="1143000">
              <a:tabLst>
                <a:tab pos="2743200" algn="l"/>
                <a:tab pos="3314700" algn="l"/>
                <a:tab pos="4800600" algn="l"/>
                <a:tab pos="6629400" algn="l"/>
              </a:tabLst>
            </a:pPr>
            <a:endParaRPr lang="en-US" altLang="en-US"/>
          </a:p>
          <a:p>
            <a:pPr marL="349250" indent="-349250" defTabSz="1143000">
              <a:spcBef>
                <a:spcPct val="100000"/>
              </a:spcBef>
              <a:tabLst>
                <a:tab pos="2743200" algn="l"/>
                <a:tab pos="3314700" algn="l"/>
                <a:tab pos="4800600" algn="l"/>
                <a:tab pos="6629400" algn="l"/>
              </a:tabLst>
            </a:pPr>
            <a:r>
              <a:rPr lang="en-US" altLang="en-US"/>
              <a:t>No need for 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subi</a:t>
            </a:r>
            <a:r>
              <a:rPr lang="en-US" altLang="en-US"/>
              <a:t>, because 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altLang="en-US"/>
              <a:t> has </a:t>
            </a:r>
            <a:r>
              <a:rPr lang="en-US" altLang="en-US">
                <a:solidFill>
                  <a:srgbClr val="FF0000"/>
                </a:solidFill>
              </a:rPr>
              <a:t>signed immediate</a:t>
            </a:r>
          </a:p>
          <a:p>
            <a:pPr marL="349250" indent="-349250" defTabSz="1143000">
              <a:tabLst>
                <a:tab pos="2743200" algn="l"/>
                <a:tab pos="3314700" algn="l"/>
                <a:tab pos="4800600" algn="l"/>
                <a:tab pos="6629400" algn="l"/>
              </a:tabLst>
            </a:pPr>
            <a:r>
              <a:rPr lang="en-US" altLang="en-US"/>
              <a:t>Register 0 (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$zero</a:t>
            </a:r>
            <a:r>
              <a:rPr lang="en-US" altLang="en-US"/>
              <a:t>) has always the value 0</a:t>
            </a:r>
          </a:p>
        </p:txBody>
      </p:sp>
      <p:sp>
        <p:nvSpPr>
          <p:cNvPr id="4065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Examples: I-Type ALU Instructions</a:t>
            </a:r>
          </a:p>
        </p:txBody>
      </p:sp>
      <p:sp>
        <p:nvSpPr>
          <p:cNvPr id="406534" name="Rectangle 6"/>
          <p:cNvSpPr>
            <a:spLocks noChangeArrowheads="1"/>
          </p:cNvSpPr>
          <p:nvPr/>
        </p:nvSpPr>
        <p:spPr bwMode="auto">
          <a:xfrm>
            <a:off x="885825" y="1643063"/>
            <a:ext cx="4319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B+5;</a:t>
            </a:r>
            <a:r>
              <a:rPr lang="en-US" altLang="en-US" sz="2400"/>
              <a:t>	translated as</a:t>
            </a:r>
          </a:p>
        </p:txBody>
      </p:sp>
      <p:sp>
        <p:nvSpPr>
          <p:cNvPr id="406536" name="Rectangle 8"/>
          <p:cNvSpPr>
            <a:spLocks noChangeArrowheads="1"/>
          </p:cNvSpPr>
          <p:nvPr/>
        </p:nvSpPr>
        <p:spPr bwMode="auto">
          <a:xfrm>
            <a:off x="885825" y="2103438"/>
            <a:ext cx="4319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B–1;</a:t>
            </a:r>
            <a:r>
              <a:rPr lang="en-US" altLang="en-US" sz="2400">
                <a:solidFill>
                  <a:srgbClr val="000099"/>
                </a:solidFill>
              </a:rPr>
              <a:t>	</a:t>
            </a:r>
            <a:r>
              <a:rPr lang="en-US" altLang="en-US" sz="2400"/>
              <a:t>translated as</a:t>
            </a:r>
            <a:endParaRPr lang="en-US" altLang="en-US" sz="2000"/>
          </a:p>
        </p:txBody>
      </p:sp>
      <p:sp>
        <p:nvSpPr>
          <p:cNvPr id="406540" name="Rectangle 12"/>
          <p:cNvSpPr>
            <a:spLocks noChangeArrowheads="1"/>
          </p:cNvSpPr>
          <p:nvPr/>
        </p:nvSpPr>
        <p:spPr bwMode="auto">
          <a:xfrm>
            <a:off x="5175250" y="1646238"/>
            <a:ext cx="311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addiu $s0,$s1,5</a:t>
            </a:r>
          </a:p>
        </p:txBody>
      </p:sp>
      <p:sp>
        <p:nvSpPr>
          <p:cNvPr id="406541" name="Rectangle 13"/>
          <p:cNvSpPr>
            <a:spLocks noChangeArrowheads="1"/>
          </p:cNvSpPr>
          <p:nvPr/>
        </p:nvSpPr>
        <p:spPr bwMode="auto">
          <a:xfrm>
            <a:off x="5181600" y="2106613"/>
            <a:ext cx="310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addiu $s2,$s1,-1</a:t>
            </a:r>
          </a:p>
        </p:txBody>
      </p:sp>
      <p:sp>
        <p:nvSpPr>
          <p:cNvPr id="406542" name="Rectangle 14"/>
          <p:cNvSpPr>
            <a:spLocks noChangeArrowheads="1"/>
          </p:cNvSpPr>
          <p:nvPr/>
        </p:nvSpPr>
        <p:spPr bwMode="auto">
          <a:xfrm>
            <a:off x="885825" y="3198813"/>
            <a:ext cx="4319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B&amp;0xf;</a:t>
            </a:r>
            <a:r>
              <a:rPr lang="en-US" altLang="en-US" sz="2400"/>
              <a:t>	translated as</a:t>
            </a:r>
          </a:p>
        </p:txBody>
      </p:sp>
      <p:sp>
        <p:nvSpPr>
          <p:cNvPr id="406543" name="Rectangle 15"/>
          <p:cNvSpPr>
            <a:spLocks noChangeArrowheads="1"/>
          </p:cNvSpPr>
          <p:nvPr/>
        </p:nvSpPr>
        <p:spPr bwMode="auto">
          <a:xfrm>
            <a:off x="885825" y="3659188"/>
            <a:ext cx="4319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B|0xf;</a:t>
            </a:r>
            <a:r>
              <a:rPr lang="en-US" altLang="en-US" sz="2400">
                <a:solidFill>
                  <a:srgbClr val="000099"/>
                </a:solidFill>
              </a:rPr>
              <a:t>	</a:t>
            </a:r>
            <a:r>
              <a:rPr lang="en-US" altLang="en-US" sz="2400"/>
              <a:t>translated as</a:t>
            </a:r>
            <a:endParaRPr lang="en-US" altLang="en-US" sz="2000"/>
          </a:p>
        </p:txBody>
      </p:sp>
      <p:sp>
        <p:nvSpPr>
          <p:cNvPr id="406544" name="Rectangle 16"/>
          <p:cNvSpPr>
            <a:spLocks noChangeArrowheads="1"/>
          </p:cNvSpPr>
          <p:nvPr/>
        </p:nvSpPr>
        <p:spPr bwMode="auto">
          <a:xfrm>
            <a:off x="5175250" y="3201988"/>
            <a:ext cx="3284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>
            <a:spAutoFit/>
          </a:bodyPr>
          <a:lstStyle/>
          <a:p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andi  $s0,$s1,0xf</a:t>
            </a:r>
          </a:p>
        </p:txBody>
      </p:sp>
      <p:sp>
        <p:nvSpPr>
          <p:cNvPr id="406545" name="Rectangle 17"/>
          <p:cNvSpPr>
            <a:spLocks noChangeArrowheads="1"/>
          </p:cNvSpPr>
          <p:nvPr/>
        </p:nvSpPr>
        <p:spPr bwMode="auto">
          <a:xfrm>
            <a:off x="5181600" y="3662363"/>
            <a:ext cx="3287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   $s2,$s1,0xf</a:t>
            </a:r>
          </a:p>
        </p:txBody>
      </p:sp>
      <p:sp>
        <p:nvSpPr>
          <p:cNvPr id="406546" name="Rectangle 18"/>
          <p:cNvSpPr>
            <a:spLocks noChangeArrowheads="1"/>
          </p:cNvSpPr>
          <p:nvPr/>
        </p:nvSpPr>
        <p:spPr bwMode="auto">
          <a:xfrm>
            <a:off x="885825" y="4119563"/>
            <a:ext cx="4319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5;</a:t>
            </a:r>
            <a:r>
              <a:rPr lang="en-US" altLang="en-US" sz="24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/>
              <a:t>translated as</a:t>
            </a:r>
          </a:p>
        </p:txBody>
      </p:sp>
      <p:sp>
        <p:nvSpPr>
          <p:cNvPr id="406547" name="Rectangle 19"/>
          <p:cNvSpPr>
            <a:spLocks noChangeArrowheads="1"/>
          </p:cNvSpPr>
          <p:nvPr/>
        </p:nvSpPr>
        <p:spPr bwMode="auto">
          <a:xfrm>
            <a:off x="885825" y="4581525"/>
            <a:ext cx="4319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066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B;</a:t>
            </a:r>
            <a:r>
              <a:rPr lang="en-US" altLang="en-US" sz="2400">
                <a:solidFill>
                  <a:srgbClr val="000099"/>
                </a:solidFill>
              </a:rPr>
              <a:t>	</a:t>
            </a:r>
            <a:r>
              <a:rPr lang="en-US" altLang="en-US" sz="2400"/>
              <a:t>translated as</a:t>
            </a:r>
            <a:endParaRPr lang="en-US" altLang="en-US" sz="2000"/>
          </a:p>
        </p:txBody>
      </p:sp>
      <p:sp>
        <p:nvSpPr>
          <p:cNvPr id="406548" name="Rectangle 20"/>
          <p:cNvSpPr>
            <a:spLocks noChangeArrowheads="1"/>
          </p:cNvSpPr>
          <p:nvPr/>
        </p:nvSpPr>
        <p:spPr bwMode="auto">
          <a:xfrm>
            <a:off x="5175250" y="4122738"/>
            <a:ext cx="3398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   $s2,$zero,5</a:t>
            </a:r>
          </a:p>
        </p:txBody>
      </p:sp>
      <p:sp>
        <p:nvSpPr>
          <p:cNvPr id="406549" name="Rectangle 21"/>
          <p:cNvSpPr>
            <a:spLocks noChangeArrowheads="1"/>
          </p:cNvSpPr>
          <p:nvPr/>
        </p:nvSpPr>
        <p:spPr bwMode="auto">
          <a:xfrm>
            <a:off x="5181600" y="4584700"/>
            <a:ext cx="2922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   $s0,$s1,0</a:t>
            </a:r>
          </a:p>
        </p:txBody>
      </p:sp>
      <p:grpSp>
        <p:nvGrpSpPr>
          <p:cNvPr id="406558" name="Group 30"/>
          <p:cNvGrpSpPr>
            <a:grpSpLocks/>
          </p:cNvGrpSpPr>
          <p:nvPr/>
        </p:nvGrpSpPr>
        <p:grpSpPr bwMode="auto">
          <a:xfrm>
            <a:off x="655638" y="2449513"/>
            <a:ext cx="7948612" cy="576262"/>
            <a:chOff x="304" y="1470"/>
            <a:chExt cx="5007" cy="363"/>
          </a:xfrm>
        </p:grpSpPr>
        <p:sp>
          <p:nvSpPr>
            <p:cNvPr id="406551" name="Text Box 23"/>
            <p:cNvSpPr txBox="1">
              <a:spLocks noChangeArrowheads="1"/>
            </p:cNvSpPr>
            <p:nvPr/>
          </p:nvSpPr>
          <p:spPr bwMode="auto">
            <a:xfrm>
              <a:off x="2226" y="1615"/>
              <a:ext cx="944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rt=$s2=10010</a:t>
              </a:r>
            </a:p>
          </p:txBody>
        </p:sp>
        <p:sp>
          <p:nvSpPr>
            <p:cNvPr id="406552" name="Text Box 24"/>
            <p:cNvSpPr txBox="1">
              <a:spLocks noChangeArrowheads="1"/>
            </p:cNvSpPr>
            <p:nvPr/>
          </p:nvSpPr>
          <p:spPr bwMode="auto">
            <a:xfrm>
              <a:off x="521" y="1615"/>
              <a:ext cx="762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op=001001</a:t>
              </a:r>
            </a:p>
          </p:txBody>
        </p:sp>
        <p:sp>
          <p:nvSpPr>
            <p:cNvPr id="406553" name="Text Box 25"/>
            <p:cNvSpPr txBox="1">
              <a:spLocks noChangeArrowheads="1"/>
            </p:cNvSpPr>
            <p:nvPr/>
          </p:nvSpPr>
          <p:spPr bwMode="auto">
            <a:xfrm>
              <a:off x="1283" y="1615"/>
              <a:ext cx="944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rs=$s1=10001</a:t>
              </a:r>
            </a:p>
          </p:txBody>
        </p:sp>
        <p:sp>
          <p:nvSpPr>
            <p:cNvPr id="406554" name="Text Box 26"/>
            <p:cNvSpPr txBox="1">
              <a:spLocks noChangeArrowheads="1"/>
            </p:cNvSpPr>
            <p:nvPr/>
          </p:nvSpPr>
          <p:spPr bwMode="auto">
            <a:xfrm>
              <a:off x="3171" y="1615"/>
              <a:ext cx="2140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imm = -1 = 1111111111111111</a:t>
              </a:r>
            </a:p>
          </p:txBody>
        </p:sp>
        <p:sp>
          <p:nvSpPr>
            <p:cNvPr id="406557" name="AutoShape 29"/>
            <p:cNvSpPr>
              <a:spLocks noChangeArrowheads="1"/>
            </p:cNvSpPr>
            <p:nvPr/>
          </p:nvSpPr>
          <p:spPr bwMode="auto">
            <a:xfrm>
              <a:off x="304" y="1470"/>
              <a:ext cx="108" cy="254"/>
            </a:xfrm>
            <a:prstGeom prst="curvedRightArrow">
              <a:avLst>
                <a:gd name="adj1" fmla="val 47037"/>
                <a:gd name="adj2" fmla="val 94074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6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6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6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6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6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6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6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6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06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06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0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06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06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06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06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4" grpId="0"/>
      <p:bldP spid="406536" grpId="0"/>
      <p:bldP spid="406540" grpId="0"/>
      <p:bldP spid="406541" grpId="0"/>
      <p:bldP spid="406542" grpId="0"/>
      <p:bldP spid="406543" grpId="0"/>
      <p:bldP spid="406544" grpId="0"/>
      <p:bldP spid="406545" grpId="0"/>
      <p:bldP spid="406546" grpId="0"/>
      <p:bldP spid="406547" grpId="0"/>
      <p:bldP spid="406548" grpId="0"/>
      <p:bldP spid="40654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ChangeArrowheads="1"/>
          </p:cNvSpPr>
          <p:nvPr/>
        </p:nvSpPr>
        <p:spPr bwMode="auto">
          <a:xfrm>
            <a:off x="225425" y="312738"/>
            <a:ext cx="425926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3950"/>
            <a:ext cx="8229600" cy="5143500"/>
          </a:xfrm>
          <a:noFill/>
          <a:ln/>
        </p:spPr>
        <p:txBody>
          <a:bodyPr lIns="90488" tIns="44450" rIns="90488" bIns="44450"/>
          <a:lstStyle/>
          <a:p>
            <a:pPr marL="349250" indent="-349250">
              <a:spcBef>
                <a:spcPct val="50000"/>
              </a:spcBef>
              <a:tabLst>
                <a:tab pos="3200400" algn="l"/>
              </a:tabLst>
            </a:pPr>
            <a:r>
              <a:rPr lang="en-US" altLang="en-US" dirty="0"/>
              <a:t>I-Type instructions can have only 16-bit constants</a:t>
            </a:r>
          </a:p>
          <a:p>
            <a:pPr marL="349250" indent="-349250">
              <a:spcBef>
                <a:spcPct val="50000"/>
              </a:spcBef>
              <a:tabLst>
                <a:tab pos="3200400" algn="l"/>
              </a:tabLst>
            </a:pPr>
            <a:endParaRPr lang="en-US" altLang="en-US" dirty="0"/>
          </a:p>
          <a:p>
            <a:pPr marL="349250" indent="-349250">
              <a:spcBef>
                <a:spcPct val="50000"/>
              </a:spcBef>
              <a:tabLst>
                <a:tab pos="3200400" algn="l"/>
              </a:tabLst>
            </a:pPr>
            <a:r>
              <a:rPr lang="en-US" altLang="en-US" dirty="0"/>
              <a:t>What if we want to load a 32-bit constant into a register?</a:t>
            </a:r>
          </a:p>
          <a:p>
            <a:pPr marL="349250" indent="-349250">
              <a:spcBef>
                <a:spcPct val="50000"/>
              </a:spcBef>
              <a:tabLst>
                <a:tab pos="3200400" algn="l"/>
              </a:tabLst>
            </a:pPr>
            <a:r>
              <a:rPr lang="en-US" altLang="en-US" dirty="0"/>
              <a:t>Can’t have a 32-bit constant in I-Type instructions </a:t>
            </a:r>
            <a:r>
              <a:rPr lang="en-US" altLang="en-US" dirty="0">
                <a:sym typeface="Wingdings" panose="05000000000000000000" pitchFamily="2" charset="2"/>
              </a:rPr>
              <a:t></a:t>
            </a:r>
          </a:p>
          <a:p>
            <a:pPr marL="739775" lvl="1" indent="-276225">
              <a:spcBef>
                <a:spcPct val="50000"/>
              </a:spcBef>
              <a:tabLst>
                <a:tab pos="3200400" algn="l"/>
              </a:tabLst>
            </a:pPr>
            <a:r>
              <a:rPr lang="en-US" altLang="en-US" dirty="0"/>
              <a:t>We have already fixed the sizes of all instructions to 32 bits</a:t>
            </a:r>
          </a:p>
          <a:p>
            <a:pPr marL="349250" indent="-349250">
              <a:spcBef>
                <a:spcPct val="50000"/>
              </a:spcBef>
              <a:tabLst>
                <a:tab pos="3200400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Solution: use two instructions instead of one 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</a:p>
          <a:p>
            <a:pPr marL="739775" lvl="1" indent="-276225">
              <a:spcBef>
                <a:spcPct val="50000"/>
              </a:spcBef>
              <a:tabLst>
                <a:tab pos="3200400" algn="l"/>
              </a:tabLst>
            </a:pPr>
            <a:r>
              <a:rPr lang="en-US" altLang="en-US" dirty="0"/>
              <a:t>Suppose we want: 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$s1=0xAC5165D9</a:t>
            </a:r>
            <a:r>
              <a:rPr lang="en-US" altLang="en-US" dirty="0"/>
              <a:t> (32-bit constant)</a:t>
            </a:r>
          </a:p>
          <a:p>
            <a:pPr marL="739775" lvl="1" indent="-276225">
              <a:spcBef>
                <a:spcPct val="50000"/>
              </a:spcBef>
              <a:tabLst>
                <a:tab pos="3200400" algn="l"/>
              </a:tabLst>
            </a:pPr>
            <a:r>
              <a:rPr lang="en-US" altLang="en-US" b="1" dirty="0" err="1">
                <a:solidFill>
                  <a:srgbClr val="FF0000"/>
                </a:solidFill>
              </a:rPr>
              <a:t>lui</a:t>
            </a:r>
            <a:r>
              <a:rPr lang="en-US" altLang="en-US" b="1" dirty="0">
                <a:solidFill>
                  <a:srgbClr val="FF0000"/>
                </a:solidFill>
              </a:rPr>
              <a:t>: load upper immediate</a:t>
            </a:r>
            <a:endParaRPr lang="en-US" altLang="en-US" b="1" baseline="30000" dirty="0">
              <a:solidFill>
                <a:srgbClr val="000099"/>
              </a:solidFill>
            </a:endParaRPr>
          </a:p>
        </p:txBody>
      </p:sp>
      <p:sp>
        <p:nvSpPr>
          <p:cNvPr id="411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32-bit Constants</a:t>
            </a:r>
          </a:p>
        </p:txBody>
      </p:sp>
      <p:grpSp>
        <p:nvGrpSpPr>
          <p:cNvPr id="411653" name="Group 5"/>
          <p:cNvGrpSpPr>
            <a:grpSpLocks/>
          </p:cNvGrpSpPr>
          <p:nvPr/>
        </p:nvGrpSpPr>
        <p:grpSpPr bwMode="auto">
          <a:xfrm>
            <a:off x="1152525" y="1646238"/>
            <a:ext cx="6753225" cy="457200"/>
            <a:chOff x="1104" y="3283"/>
            <a:chExt cx="4608" cy="288"/>
          </a:xfrm>
        </p:grpSpPr>
        <p:sp>
          <p:nvSpPr>
            <p:cNvPr id="411654" name="Rectangle 6"/>
            <p:cNvSpPr>
              <a:spLocks noChangeArrowheads="1"/>
            </p:cNvSpPr>
            <p:nvPr/>
          </p:nvSpPr>
          <p:spPr bwMode="auto">
            <a:xfrm>
              <a:off x="1104" y="3283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Op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411655" name="Rectangle 7"/>
            <p:cNvSpPr>
              <a:spLocks noChangeArrowheads="1"/>
            </p:cNvSpPr>
            <p:nvPr/>
          </p:nvSpPr>
          <p:spPr bwMode="auto">
            <a:xfrm>
              <a:off x="1968" y="3283"/>
              <a:ext cx="720" cy="288"/>
            </a:xfrm>
            <a:prstGeom prst="rect">
              <a:avLst/>
            </a:prstGeom>
            <a:solidFill>
              <a:srgbClr val="F7A7E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Rs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411656" name="Rectangle 8"/>
            <p:cNvSpPr>
              <a:spLocks noChangeArrowheads="1"/>
            </p:cNvSpPr>
            <p:nvPr/>
          </p:nvSpPr>
          <p:spPr bwMode="auto">
            <a:xfrm>
              <a:off x="2688" y="3283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Rt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411657" name="Rectangle 9"/>
            <p:cNvSpPr>
              <a:spLocks noChangeArrowheads="1"/>
            </p:cNvSpPr>
            <p:nvPr/>
          </p:nvSpPr>
          <p:spPr bwMode="auto">
            <a:xfrm>
              <a:off x="3408" y="3283"/>
              <a:ext cx="2304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immediate</a:t>
              </a:r>
              <a:r>
                <a:rPr lang="en-US" altLang="en-US" sz="1600" baseline="30000"/>
                <a:t>16</a:t>
              </a:r>
            </a:p>
          </p:txBody>
        </p:sp>
      </p:grpSp>
      <p:sp>
        <p:nvSpPr>
          <p:cNvPr id="411658" name="Text Box 10"/>
          <p:cNvSpPr txBox="1">
            <a:spLocks noChangeArrowheads="1"/>
          </p:cNvSpPr>
          <p:nvPr/>
        </p:nvSpPr>
        <p:spPr bwMode="auto">
          <a:xfrm>
            <a:off x="1230313" y="5281613"/>
            <a:ext cx="2765425" cy="3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eaLnBrk="0" hangingPunct="0">
              <a:spcBef>
                <a:spcPct val="50000"/>
              </a:spcBef>
            </a:pPr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lui $s1,0xAC51</a:t>
            </a:r>
          </a:p>
        </p:txBody>
      </p:sp>
      <p:sp>
        <p:nvSpPr>
          <p:cNvPr id="411661" name="Text Box 13"/>
          <p:cNvSpPr txBox="1">
            <a:spLocks noChangeArrowheads="1"/>
          </p:cNvSpPr>
          <p:nvPr/>
        </p:nvSpPr>
        <p:spPr bwMode="auto">
          <a:xfrm>
            <a:off x="1230313" y="5791200"/>
            <a:ext cx="2765425" cy="31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eaLnBrk="0" hangingPunct="0">
              <a:spcBef>
                <a:spcPct val="50000"/>
              </a:spcBef>
            </a:pPr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 $s1,$s1,0x65D9</a:t>
            </a:r>
          </a:p>
        </p:txBody>
      </p:sp>
      <p:grpSp>
        <p:nvGrpSpPr>
          <p:cNvPr id="411673" name="Group 25"/>
          <p:cNvGrpSpPr>
            <a:grpSpLocks/>
          </p:cNvGrpSpPr>
          <p:nvPr/>
        </p:nvGrpSpPr>
        <p:grpSpPr bwMode="auto">
          <a:xfrm>
            <a:off x="4978400" y="5791200"/>
            <a:ext cx="3741738" cy="336550"/>
            <a:chOff x="3136" y="3648"/>
            <a:chExt cx="2357" cy="212"/>
          </a:xfrm>
        </p:grpSpPr>
        <p:sp>
          <p:nvSpPr>
            <p:cNvPr id="411659" name="Text Box 11"/>
            <p:cNvSpPr txBox="1">
              <a:spLocks noChangeArrowheads="1"/>
            </p:cNvSpPr>
            <p:nvPr/>
          </p:nvSpPr>
          <p:spPr bwMode="auto">
            <a:xfrm>
              <a:off x="4043" y="3648"/>
              <a:ext cx="724" cy="2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000099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0xAC51</a:t>
              </a:r>
            </a:p>
          </p:txBody>
        </p:sp>
        <p:sp>
          <p:nvSpPr>
            <p:cNvPr id="411660" name="Text Box 12"/>
            <p:cNvSpPr txBox="1">
              <a:spLocks noChangeArrowheads="1"/>
            </p:cNvSpPr>
            <p:nvPr/>
          </p:nvSpPr>
          <p:spPr bwMode="auto">
            <a:xfrm>
              <a:off x="4769" y="3648"/>
              <a:ext cx="724" cy="2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000099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0x65D9</a:t>
              </a:r>
            </a:p>
          </p:txBody>
        </p:sp>
        <p:sp>
          <p:nvSpPr>
            <p:cNvPr id="411662" name="Text Box 14"/>
            <p:cNvSpPr txBox="1">
              <a:spLocks noChangeArrowheads="1"/>
            </p:cNvSpPr>
            <p:nvPr/>
          </p:nvSpPr>
          <p:spPr bwMode="auto">
            <a:xfrm>
              <a:off x="3136" y="3648"/>
              <a:ext cx="847" cy="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r" eaLnBrk="0" hangingPunct="0">
                <a:spcBef>
                  <a:spcPct val="50000"/>
                </a:spcBef>
              </a:pPr>
              <a:r>
                <a:rPr lang="en-US" alt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$s1=$17</a:t>
              </a:r>
            </a:p>
          </p:txBody>
        </p:sp>
      </p:grpSp>
      <p:grpSp>
        <p:nvGrpSpPr>
          <p:cNvPr id="411672" name="Group 24"/>
          <p:cNvGrpSpPr>
            <a:grpSpLocks/>
          </p:cNvGrpSpPr>
          <p:nvPr/>
        </p:nvGrpSpPr>
        <p:grpSpPr bwMode="auto">
          <a:xfrm>
            <a:off x="4975225" y="4811713"/>
            <a:ext cx="3744913" cy="806450"/>
            <a:chOff x="3134" y="3031"/>
            <a:chExt cx="2359" cy="508"/>
          </a:xfrm>
        </p:grpSpPr>
        <p:sp>
          <p:nvSpPr>
            <p:cNvPr id="411664" name="Text Box 16"/>
            <p:cNvSpPr txBox="1">
              <a:spLocks noChangeArrowheads="1"/>
            </p:cNvSpPr>
            <p:nvPr/>
          </p:nvSpPr>
          <p:spPr bwMode="auto">
            <a:xfrm>
              <a:off x="4043" y="3327"/>
              <a:ext cx="724" cy="2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000099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0xAC51</a:t>
              </a:r>
            </a:p>
          </p:txBody>
        </p:sp>
        <p:sp>
          <p:nvSpPr>
            <p:cNvPr id="411665" name="Text Box 17"/>
            <p:cNvSpPr txBox="1">
              <a:spLocks noChangeArrowheads="1"/>
            </p:cNvSpPr>
            <p:nvPr/>
          </p:nvSpPr>
          <p:spPr bwMode="auto">
            <a:xfrm>
              <a:off x="4769" y="3327"/>
              <a:ext cx="723" cy="2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000099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0x0000</a:t>
              </a:r>
            </a:p>
          </p:txBody>
        </p:sp>
        <p:sp>
          <p:nvSpPr>
            <p:cNvPr id="411666" name="Text Box 18"/>
            <p:cNvSpPr txBox="1">
              <a:spLocks noChangeArrowheads="1"/>
            </p:cNvSpPr>
            <p:nvPr/>
          </p:nvSpPr>
          <p:spPr bwMode="auto">
            <a:xfrm>
              <a:off x="3134" y="3327"/>
              <a:ext cx="850" cy="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r" eaLnBrk="0" hangingPunct="0">
                <a:spcBef>
                  <a:spcPct val="50000"/>
                </a:spcBef>
              </a:pPr>
              <a:r>
                <a:rPr lang="en-US" alt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$s1=$17</a:t>
              </a:r>
            </a:p>
          </p:txBody>
        </p:sp>
        <p:sp>
          <p:nvSpPr>
            <p:cNvPr id="411668" name="Text Box 20"/>
            <p:cNvSpPr txBox="1">
              <a:spLocks noChangeArrowheads="1"/>
            </p:cNvSpPr>
            <p:nvPr/>
          </p:nvSpPr>
          <p:spPr bwMode="auto">
            <a:xfrm>
              <a:off x="4768" y="3032"/>
              <a:ext cx="725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altLang="en-US" sz="1400" b="1">
                  <a:solidFill>
                    <a:srgbClr val="FF0000"/>
                  </a:solidFill>
                </a:rPr>
                <a:t>clear lower</a:t>
              </a:r>
            </a:p>
            <a:p>
              <a:pPr algn="ctr" eaLnBrk="0" hangingPunct="0"/>
              <a:r>
                <a:rPr lang="en-US" altLang="en-US" sz="1400" b="1">
                  <a:solidFill>
                    <a:srgbClr val="FF0000"/>
                  </a:solidFill>
                </a:rPr>
                <a:t>16 bits</a:t>
              </a:r>
            </a:p>
          </p:txBody>
        </p:sp>
        <p:sp>
          <p:nvSpPr>
            <p:cNvPr id="411669" name="Text Box 21"/>
            <p:cNvSpPr txBox="1">
              <a:spLocks noChangeArrowheads="1"/>
            </p:cNvSpPr>
            <p:nvPr/>
          </p:nvSpPr>
          <p:spPr bwMode="auto">
            <a:xfrm>
              <a:off x="4042" y="3031"/>
              <a:ext cx="725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eaLnBrk="0" hangingPunct="0"/>
              <a:r>
                <a:rPr lang="en-US" altLang="en-US" sz="1400" b="1">
                  <a:solidFill>
                    <a:srgbClr val="FF0000"/>
                  </a:solidFill>
                </a:rPr>
                <a:t>load upper</a:t>
              </a:r>
            </a:p>
            <a:p>
              <a:pPr algn="ctr" eaLnBrk="0" hangingPunct="0"/>
              <a:r>
                <a:rPr lang="en-US" altLang="en-US" sz="1400" b="1">
                  <a:solidFill>
                    <a:srgbClr val="FF0000"/>
                  </a:solidFill>
                </a:rPr>
                <a:t>16 bits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1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1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1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1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1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1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8" grpId="0"/>
      <p:bldP spid="41166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. . .</a:t>
            </a:r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78800" cy="5184775"/>
          </a:xfrm>
        </p:spPr>
        <p:txBody>
          <a:bodyPr/>
          <a:lstStyle/>
          <a:p>
            <a:pPr>
              <a:spcBef>
                <a:spcPct val="55000"/>
              </a:spcBef>
            </a:pPr>
            <a:r>
              <a:rPr lang="en-US" altLang="en-US"/>
              <a:t>Instruction Set Architecture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Overview of the MIPS Processor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R-Type Arithmetic, Logical, and Shift Instructions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I-Type Format and Immediate Constants</a:t>
            </a:r>
            <a:r>
              <a:rPr lang="en-US" altLang="en-US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rgbClr val="FF0000"/>
                </a:solidFill>
              </a:rPr>
              <a:t>Jump and Branch Instructions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Translating If Statements and Boolean Expressions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Load and Store Instructions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Translating Loops and Traversing Arrays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Addressing Modes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J-Type Format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319587"/>
          </a:xfrm>
        </p:spPr>
        <p:txBody>
          <a:bodyPr/>
          <a:lstStyle/>
          <a:p>
            <a:pPr marL="349250" indent="-349250">
              <a:tabLst>
                <a:tab pos="2514600" algn="l"/>
                <a:tab pos="2971800" algn="l"/>
              </a:tabLst>
            </a:pPr>
            <a:r>
              <a:rPr lang="en-US" altLang="en-US" dirty="0"/>
              <a:t>J-type format is used for </a:t>
            </a:r>
            <a:r>
              <a:rPr lang="en-US" altLang="en-US" dirty="0">
                <a:solidFill>
                  <a:srgbClr val="FF0000"/>
                </a:solidFill>
              </a:rPr>
              <a:t>unconditional jump </a:t>
            </a:r>
            <a:r>
              <a:rPr lang="en-US" altLang="en-US" dirty="0"/>
              <a:t>instruction: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2514600" algn="l"/>
                <a:tab pos="2971800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</a:rPr>
              <a:t>j   label	# jump to</a:t>
            </a:r>
            <a:r>
              <a:rPr lang="en-US" altLang="en-US" dirty="0"/>
              <a:t> 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</a:p>
          <a:p>
            <a:pPr marL="349250" indent="-349250">
              <a:spcBef>
                <a:spcPct val="10000"/>
              </a:spcBef>
              <a:buFont typeface="Wingdings" panose="05000000000000000000" pitchFamily="2" charset="2"/>
              <a:buNone/>
              <a:tabLst>
                <a:tab pos="2514600" algn="l"/>
                <a:tab pos="2971800" algn="l"/>
              </a:tabLst>
            </a:pPr>
            <a:r>
              <a:rPr lang="en-US" altLang="en-US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. . .</a:t>
            </a:r>
          </a:p>
          <a:p>
            <a:pPr marL="349250" indent="-349250">
              <a:spcBef>
                <a:spcPct val="10000"/>
              </a:spcBef>
              <a:buFont typeface="Wingdings" panose="05000000000000000000" pitchFamily="2" charset="2"/>
              <a:buNone/>
              <a:tabLst>
                <a:tab pos="2514600" algn="l"/>
                <a:tab pos="2971800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label:</a:t>
            </a:r>
          </a:p>
          <a:p>
            <a:pPr marL="349250" indent="-349250">
              <a:tabLst>
                <a:tab pos="2514600" algn="l"/>
                <a:tab pos="2971800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26-bit</a:t>
            </a:r>
            <a:r>
              <a:rPr lang="en-US" altLang="en-US" dirty="0"/>
              <a:t> immediate value is stored in the instruction</a:t>
            </a:r>
          </a:p>
          <a:p>
            <a:pPr marL="739775" lvl="1" indent="-276225">
              <a:tabLst>
                <a:tab pos="2514600" algn="l"/>
                <a:tab pos="2971800" algn="l"/>
              </a:tabLst>
            </a:pPr>
            <a:r>
              <a:rPr lang="en-US" altLang="en-US" dirty="0"/>
              <a:t>Immediate constant specifies address of target instruction</a:t>
            </a:r>
          </a:p>
          <a:p>
            <a:pPr marL="349250" indent="-349250">
              <a:tabLst>
                <a:tab pos="2514600" algn="l"/>
                <a:tab pos="2971800" algn="l"/>
              </a:tabLst>
            </a:pPr>
            <a:r>
              <a:rPr lang="en-US" altLang="en-US" dirty="0"/>
              <a:t>Program Counter (PC) is modified as follows:</a:t>
            </a:r>
            <a:endParaRPr lang="en-US" altLang="en-US" b="1" baseline="30000" dirty="0">
              <a:solidFill>
                <a:srgbClr val="0000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39775" lvl="1" indent="-276225">
              <a:spcBef>
                <a:spcPct val="70000"/>
              </a:spcBef>
              <a:tabLst>
                <a:tab pos="2514600" algn="l"/>
                <a:tab pos="2971800" algn="l"/>
              </a:tabLst>
            </a:pPr>
            <a:r>
              <a:rPr lang="en-US" altLang="en-US" dirty="0"/>
              <a:t>Next PC =</a:t>
            </a:r>
          </a:p>
          <a:p>
            <a:pPr marL="739775" lvl="1" indent="-276225">
              <a:spcBef>
                <a:spcPct val="70000"/>
              </a:spcBef>
              <a:tabLst>
                <a:tab pos="2514600" algn="l"/>
                <a:tab pos="2971800" algn="l"/>
              </a:tabLst>
            </a:pPr>
            <a:r>
              <a:rPr lang="en-US" altLang="en-US" dirty="0"/>
              <a:t>Upper 4 most significant bits of PC are unchanged</a:t>
            </a:r>
          </a:p>
        </p:txBody>
      </p:sp>
      <p:grpSp>
        <p:nvGrpSpPr>
          <p:cNvPr id="462852" name="Group 4"/>
          <p:cNvGrpSpPr>
            <a:grpSpLocks/>
          </p:cNvGrpSpPr>
          <p:nvPr/>
        </p:nvGrpSpPr>
        <p:grpSpPr bwMode="auto">
          <a:xfrm>
            <a:off x="942975" y="1355725"/>
            <a:ext cx="6751638" cy="457200"/>
            <a:chOff x="1104" y="3629"/>
            <a:chExt cx="4608" cy="288"/>
          </a:xfrm>
        </p:grpSpPr>
        <p:sp>
          <p:nvSpPr>
            <p:cNvPr id="462853" name="Rectangle 5"/>
            <p:cNvSpPr>
              <a:spLocks noChangeArrowheads="1"/>
            </p:cNvSpPr>
            <p:nvPr/>
          </p:nvSpPr>
          <p:spPr bwMode="auto">
            <a:xfrm>
              <a:off x="1104" y="3629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Op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462854" name="Rectangle 6"/>
            <p:cNvSpPr>
              <a:spLocks noChangeArrowheads="1"/>
            </p:cNvSpPr>
            <p:nvPr/>
          </p:nvSpPr>
          <p:spPr bwMode="auto">
            <a:xfrm>
              <a:off x="1968" y="3629"/>
              <a:ext cx="3744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immediate</a:t>
              </a:r>
              <a:r>
                <a:rPr lang="en-US" altLang="en-US" sz="1600" baseline="30000"/>
                <a:t>26</a:t>
              </a:r>
            </a:p>
          </p:txBody>
        </p:sp>
      </p:grpSp>
      <p:grpSp>
        <p:nvGrpSpPr>
          <p:cNvPr id="462867" name="Group 19"/>
          <p:cNvGrpSpPr>
            <a:grpSpLocks/>
          </p:cNvGrpSpPr>
          <p:nvPr/>
        </p:nvGrpSpPr>
        <p:grpSpPr bwMode="auto">
          <a:xfrm>
            <a:off x="2614613" y="5272088"/>
            <a:ext cx="6162675" cy="517525"/>
            <a:chOff x="1647" y="3321"/>
            <a:chExt cx="3882" cy="326"/>
          </a:xfrm>
        </p:grpSpPr>
        <p:grpSp>
          <p:nvGrpSpPr>
            <p:cNvPr id="462866" name="Group 18"/>
            <p:cNvGrpSpPr>
              <a:grpSpLocks/>
            </p:cNvGrpSpPr>
            <p:nvPr/>
          </p:nvGrpSpPr>
          <p:grpSpPr bwMode="auto">
            <a:xfrm>
              <a:off x="1647" y="3390"/>
              <a:ext cx="2924" cy="220"/>
              <a:chOff x="1647" y="3390"/>
              <a:chExt cx="2924" cy="220"/>
            </a:xfrm>
          </p:grpSpPr>
          <p:sp>
            <p:nvSpPr>
              <p:cNvPr id="462856" name="Text Box 8"/>
              <p:cNvSpPr txBox="1">
                <a:spLocks noChangeArrowheads="1"/>
              </p:cNvSpPr>
              <p:nvPr/>
            </p:nvSpPr>
            <p:spPr bwMode="auto">
              <a:xfrm>
                <a:off x="1966" y="3390"/>
                <a:ext cx="2446" cy="220"/>
              </a:xfrm>
              <a:prstGeom prst="rect">
                <a:avLst/>
              </a:prstGeom>
              <a:solidFill>
                <a:srgbClr val="FFCC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 sz="1600"/>
                  <a:t>immediate</a:t>
                </a:r>
                <a:r>
                  <a:rPr lang="en-US" altLang="en-US" sz="1600" baseline="30000"/>
                  <a:t>26</a:t>
                </a:r>
                <a:r>
                  <a:rPr lang="en-US" altLang="en-US" sz="1600"/>
                  <a:t> </a:t>
                </a:r>
              </a:p>
            </p:txBody>
          </p:sp>
          <p:sp>
            <p:nvSpPr>
              <p:cNvPr id="462857" name="Text Box 9"/>
              <p:cNvSpPr txBox="1">
                <a:spLocks noChangeArrowheads="1"/>
              </p:cNvSpPr>
              <p:nvPr/>
            </p:nvSpPr>
            <p:spPr bwMode="auto">
              <a:xfrm>
                <a:off x="1647" y="3390"/>
                <a:ext cx="319" cy="220"/>
              </a:xfrm>
              <a:prstGeom prst="rect">
                <a:avLst/>
              </a:prstGeom>
              <a:solidFill>
                <a:srgbClr val="66FF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 sz="1600"/>
                  <a:t>PC</a:t>
                </a:r>
                <a:r>
                  <a:rPr lang="en-US" altLang="en-US" sz="1600" baseline="30000"/>
                  <a:t>4</a:t>
                </a:r>
              </a:p>
            </p:txBody>
          </p:sp>
          <p:sp>
            <p:nvSpPr>
              <p:cNvPr id="462858" name="Text Box 10"/>
              <p:cNvSpPr txBox="1">
                <a:spLocks noChangeArrowheads="1"/>
              </p:cNvSpPr>
              <p:nvPr/>
            </p:nvSpPr>
            <p:spPr bwMode="auto">
              <a:xfrm>
                <a:off x="4410" y="3390"/>
                <a:ext cx="161" cy="220"/>
              </a:xfrm>
              <a:prstGeom prst="rect">
                <a:avLst/>
              </a:prstGeom>
              <a:solidFill>
                <a:srgbClr val="66FF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 sz="1600"/>
                  <a:t>00</a:t>
                </a:r>
              </a:p>
            </p:txBody>
          </p:sp>
        </p:grpSp>
        <p:sp>
          <p:nvSpPr>
            <p:cNvPr id="462865" name="Text Box 17"/>
            <p:cNvSpPr txBox="1">
              <a:spLocks noChangeArrowheads="1"/>
            </p:cNvSpPr>
            <p:nvPr/>
          </p:nvSpPr>
          <p:spPr bwMode="auto">
            <a:xfrm>
              <a:off x="4586" y="3321"/>
              <a:ext cx="943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400">
                  <a:solidFill>
                    <a:srgbClr val="FF0000"/>
                  </a:solidFill>
                </a:rPr>
                <a:t>least-significant 2 bits are 00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ChangeArrowheads="1"/>
          </p:cNvSpPr>
          <p:nvPr/>
        </p:nvSpPr>
        <p:spPr bwMode="auto">
          <a:xfrm>
            <a:off x="225425" y="312738"/>
            <a:ext cx="1190625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237538" cy="5119688"/>
          </a:xfrm>
          <a:noFill/>
          <a:ln/>
        </p:spPr>
        <p:txBody>
          <a:bodyPr lIns="90488" tIns="44450" rIns="90488" bIns="44450"/>
          <a:lstStyle/>
          <a:p>
            <a:pPr marL="349250" indent="-349250">
              <a:tabLst>
                <a:tab pos="1828800" algn="l"/>
                <a:tab pos="3657600" algn="l"/>
              </a:tabLst>
            </a:pPr>
            <a:r>
              <a:rPr lang="en-US" altLang="en-US"/>
              <a:t>MIPS </a:t>
            </a:r>
            <a:r>
              <a:rPr lang="en-US" altLang="en-US">
                <a:solidFill>
                  <a:srgbClr val="FF0000"/>
                </a:solidFill>
              </a:rPr>
              <a:t>compare and branch</a:t>
            </a:r>
            <a:r>
              <a:rPr lang="en-US" altLang="en-US"/>
              <a:t> instructions: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1828800" algn="l"/>
                <a:tab pos="3657600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	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</a:rPr>
              <a:t>beq Rs,Rt,label</a:t>
            </a:r>
            <a:r>
              <a:rPr lang="en-US" altLang="en-US">
                <a:latin typeface="Courier New" panose="02070309020205020404" pitchFamily="49" charset="0"/>
              </a:rPr>
              <a:t>	</a:t>
            </a:r>
            <a:r>
              <a:rPr lang="en-US" altLang="en-US"/>
              <a:t>branch to 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altLang="en-US"/>
              <a:t> if (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 == Rt</a:t>
            </a:r>
            <a:r>
              <a:rPr lang="en-US" altLang="en-US"/>
              <a:t>)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1828800" algn="l"/>
                <a:tab pos="3657600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	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</a:rPr>
              <a:t>bne Rs,Rt,label</a:t>
            </a:r>
            <a:r>
              <a:rPr lang="en-US" altLang="en-US">
                <a:latin typeface="Courier New" panose="02070309020205020404" pitchFamily="49" charset="0"/>
              </a:rPr>
              <a:t>	</a:t>
            </a:r>
            <a:r>
              <a:rPr lang="en-US" altLang="en-US"/>
              <a:t>branch to 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altLang="en-US"/>
              <a:t> if (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 != Rt</a:t>
            </a:r>
            <a:r>
              <a:rPr lang="en-US" altLang="en-US"/>
              <a:t>)</a:t>
            </a:r>
          </a:p>
          <a:p>
            <a:pPr marL="349250" indent="-349250">
              <a:tabLst>
                <a:tab pos="1828800" algn="l"/>
                <a:tab pos="3657600" algn="l"/>
              </a:tabLst>
            </a:pPr>
            <a:r>
              <a:rPr lang="en-US" altLang="en-US"/>
              <a:t>MIPS </a:t>
            </a:r>
            <a:r>
              <a:rPr lang="en-US" altLang="en-US">
                <a:solidFill>
                  <a:srgbClr val="FF0000"/>
                </a:solidFill>
              </a:rPr>
              <a:t>compare to zero &amp; branch</a:t>
            </a:r>
            <a:r>
              <a:rPr lang="en-US" altLang="en-US"/>
              <a:t> instructions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1828800" algn="l"/>
                <a:tab pos="3657600" algn="l"/>
              </a:tabLst>
            </a:pPr>
            <a:r>
              <a:rPr lang="en-US" altLang="en-US"/>
              <a:t>	</a:t>
            </a:r>
            <a:r>
              <a:rPr lang="en-US" altLang="en-US" sz="2000"/>
              <a:t>Compare to zero is used frequently and implemented efficiently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1828800" algn="l"/>
                <a:tab pos="3657600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	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</a:rPr>
              <a:t>bltz Rs,label</a:t>
            </a:r>
            <a:r>
              <a:rPr lang="en-US" altLang="en-US">
                <a:latin typeface="Courier New" panose="02070309020205020404" pitchFamily="49" charset="0"/>
              </a:rPr>
              <a:t>	</a:t>
            </a:r>
            <a:r>
              <a:rPr lang="en-US" altLang="en-US"/>
              <a:t>branch to 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altLang="en-US"/>
              <a:t> if (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 &lt; 0</a:t>
            </a:r>
            <a:r>
              <a:rPr lang="en-US" altLang="en-US"/>
              <a:t>)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1828800" algn="l"/>
                <a:tab pos="3657600" algn="l"/>
              </a:tabLst>
            </a:pP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</a:rPr>
              <a:t>	bgtz Rs,label</a:t>
            </a:r>
            <a:r>
              <a:rPr lang="en-US" altLang="en-US">
                <a:latin typeface="Courier New" panose="02070309020205020404" pitchFamily="49" charset="0"/>
              </a:rPr>
              <a:t>	</a:t>
            </a:r>
            <a:r>
              <a:rPr lang="en-US" altLang="en-US"/>
              <a:t>branch to 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altLang="en-US"/>
              <a:t> if (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 &gt; 0</a:t>
            </a:r>
            <a:r>
              <a:rPr lang="en-US" altLang="en-US"/>
              <a:t>)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1828800" algn="l"/>
                <a:tab pos="3657600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	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</a:rPr>
              <a:t>blez Rs,label</a:t>
            </a:r>
            <a:r>
              <a:rPr lang="en-US" altLang="en-US">
                <a:latin typeface="Courier New" panose="02070309020205020404" pitchFamily="49" charset="0"/>
              </a:rPr>
              <a:t>	</a:t>
            </a:r>
            <a:r>
              <a:rPr lang="en-US" altLang="en-US"/>
              <a:t>branch to 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altLang="en-US"/>
              <a:t> if (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 &lt;= 0</a:t>
            </a:r>
            <a:r>
              <a:rPr lang="en-US" altLang="en-US"/>
              <a:t>)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1828800" algn="l"/>
                <a:tab pos="3657600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	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</a:rPr>
              <a:t>bgez Rs,label</a:t>
            </a:r>
            <a:r>
              <a:rPr lang="en-US" altLang="en-US">
                <a:latin typeface="Courier New" panose="02070309020205020404" pitchFamily="49" charset="0"/>
              </a:rPr>
              <a:t>	</a:t>
            </a:r>
            <a:r>
              <a:rPr lang="en-US" altLang="en-US"/>
              <a:t>branch to 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altLang="en-US"/>
              <a:t> if (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 &gt;= 0</a:t>
            </a:r>
            <a:r>
              <a:rPr lang="en-US" altLang="en-US"/>
              <a:t>)</a:t>
            </a:r>
          </a:p>
          <a:p>
            <a:pPr marL="349250" indent="-349250">
              <a:tabLst>
                <a:tab pos="1828800" algn="l"/>
                <a:tab pos="3657600" algn="l"/>
              </a:tabLst>
            </a:pPr>
            <a:r>
              <a:rPr lang="en-US" altLang="en-US"/>
              <a:t>No need for 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beqz</a:t>
            </a:r>
            <a:r>
              <a:rPr lang="en-US" altLang="en-US"/>
              <a:t> and 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bnez</a:t>
            </a:r>
            <a:r>
              <a:rPr lang="en-US" altLang="en-US"/>
              <a:t> instructions. Why?</a:t>
            </a:r>
          </a:p>
        </p:txBody>
      </p:sp>
      <p:sp>
        <p:nvSpPr>
          <p:cNvPr id="425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Conditional Branch Instructions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Set on Less Than Instructions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MIPS also provides </a:t>
            </a:r>
            <a:r>
              <a:rPr lang="en-US" altLang="en-US" dirty="0">
                <a:solidFill>
                  <a:srgbClr val="FF0000"/>
                </a:solidFill>
              </a:rPr>
              <a:t>set on less than</a:t>
            </a:r>
            <a:r>
              <a:rPr lang="en-US" altLang="en-US" dirty="0"/>
              <a:t> instructions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slt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rd,rs,rt</a:t>
            </a: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/>
              <a:t>if (</a:t>
            </a:r>
            <a:r>
              <a:rPr lang="en-US" altLang="en-US" dirty="0" err="1"/>
              <a:t>rs</a:t>
            </a:r>
            <a:r>
              <a:rPr lang="en-US" altLang="en-US" dirty="0"/>
              <a:t> &lt; </a:t>
            </a:r>
            <a:r>
              <a:rPr lang="en-US" altLang="en-US" dirty="0" err="1"/>
              <a:t>rt</a:t>
            </a:r>
            <a:r>
              <a:rPr lang="en-US" altLang="en-US" dirty="0"/>
              <a:t>) </a:t>
            </a:r>
            <a:r>
              <a:rPr lang="en-US" altLang="en-US" dirty="0" err="1"/>
              <a:t>rd</a:t>
            </a:r>
            <a:r>
              <a:rPr lang="en-US" altLang="en-US" dirty="0"/>
              <a:t> = 1 else </a:t>
            </a:r>
            <a:r>
              <a:rPr lang="en-US" altLang="en-US" dirty="0" err="1"/>
              <a:t>rd</a:t>
            </a:r>
            <a:r>
              <a:rPr lang="en-US" altLang="en-US" dirty="0"/>
              <a:t> = 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sltu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rd,rs,rt</a:t>
            </a: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>
                <a:solidFill>
                  <a:srgbClr val="FF0000"/>
                </a:solidFill>
              </a:rPr>
              <a:t>unsigned &lt;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slti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</a:rPr>
              <a:t>  rt,rs,im</a:t>
            </a:r>
            <a:r>
              <a:rPr lang="en-US" altLang="en-US" b="1" baseline="30000" dirty="0">
                <a:solidFill>
                  <a:srgbClr val="000099"/>
                </a:solidFill>
                <a:latin typeface="Courier New" panose="02070309020205020404" pitchFamily="49" charset="0"/>
              </a:rPr>
              <a:t>16</a:t>
            </a: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/>
              <a:t>if (</a:t>
            </a:r>
            <a:r>
              <a:rPr lang="en-US" altLang="en-US" dirty="0" err="1"/>
              <a:t>rs</a:t>
            </a:r>
            <a:r>
              <a:rPr lang="en-US" altLang="en-US" dirty="0"/>
              <a:t> &lt; im</a:t>
            </a:r>
            <a:r>
              <a:rPr lang="en-US" altLang="en-US" baseline="30000" dirty="0"/>
              <a:t>16</a:t>
            </a:r>
            <a:r>
              <a:rPr lang="en-US" altLang="en-US" dirty="0"/>
              <a:t>) </a:t>
            </a:r>
            <a:r>
              <a:rPr lang="en-US" altLang="en-US" dirty="0" err="1"/>
              <a:t>rt</a:t>
            </a:r>
            <a:r>
              <a:rPr lang="en-US" altLang="en-US" dirty="0"/>
              <a:t> = 1 else </a:t>
            </a:r>
            <a:r>
              <a:rPr lang="en-US" altLang="en-US" dirty="0" err="1"/>
              <a:t>rt</a:t>
            </a:r>
            <a:r>
              <a:rPr lang="en-US" altLang="en-US" dirty="0"/>
              <a:t> = 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sltiu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</a:rPr>
              <a:t> rt,rs,im</a:t>
            </a:r>
            <a:r>
              <a:rPr lang="en-US" altLang="en-US" b="1" baseline="30000" dirty="0">
                <a:solidFill>
                  <a:srgbClr val="000099"/>
                </a:solidFill>
                <a:latin typeface="Courier New" panose="02070309020205020404" pitchFamily="49" charset="0"/>
              </a:rPr>
              <a:t>16</a:t>
            </a: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>
                <a:solidFill>
                  <a:srgbClr val="FF0000"/>
                </a:solidFill>
              </a:rPr>
              <a:t>unsigned &lt;</a:t>
            </a:r>
          </a:p>
          <a:p>
            <a:pPr>
              <a:spcBef>
                <a:spcPct val="6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Signed / Unsigned</a:t>
            </a:r>
            <a:r>
              <a:rPr lang="en-US" altLang="en-US" dirty="0"/>
              <a:t> Comparisons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	Can produce </a:t>
            </a:r>
            <a:r>
              <a:rPr lang="en-US" altLang="en-US" dirty="0">
                <a:solidFill>
                  <a:srgbClr val="FF0000"/>
                </a:solidFill>
              </a:rPr>
              <a:t>different</a:t>
            </a:r>
            <a:r>
              <a:rPr lang="en-US" altLang="en-US" dirty="0"/>
              <a:t> results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	Assume 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$s0 = 1</a:t>
            </a:r>
            <a:r>
              <a:rPr lang="en-US" altLang="en-US" dirty="0"/>
              <a:t> and 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$s1 = -1 = 0xffffffff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slt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$t0,$s0,$s1</a:t>
            </a:r>
            <a:r>
              <a:rPr lang="en-US" altLang="en-US" dirty="0"/>
              <a:t>	results in	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$t0 = 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sltu</a:t>
            </a:r>
            <a:r>
              <a:rPr lang="en-US" altLang="en-US" b="1" dirty="0" smtClean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$t0,$s0,$s1</a:t>
            </a:r>
            <a:r>
              <a:rPr lang="en-US" altLang="en-US" dirty="0"/>
              <a:t>	results in	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$t0 = 1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23950"/>
            <a:ext cx="8229600" cy="5143500"/>
          </a:xfrm>
        </p:spPr>
        <p:txBody>
          <a:bodyPr/>
          <a:lstStyle/>
          <a:p>
            <a:pPr>
              <a:spcBef>
                <a:spcPct val="4500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Critical </a:t>
            </a:r>
            <a:r>
              <a:rPr lang="en-US" altLang="en-US" dirty="0" smtClean="0">
                <a:solidFill>
                  <a:srgbClr val="FF0000"/>
                </a:solidFill>
              </a:rPr>
              <a:t>interface </a:t>
            </a:r>
            <a:r>
              <a:rPr lang="en-US" altLang="en-US" dirty="0">
                <a:solidFill>
                  <a:srgbClr val="FF0000"/>
                </a:solidFill>
              </a:rPr>
              <a:t>between hardware and software</a:t>
            </a:r>
            <a:endParaRPr lang="en-US" altLang="en-US" sz="2000" i="1" dirty="0">
              <a:solidFill>
                <a:srgbClr val="FF0000"/>
              </a:solidFill>
            </a:endParaRPr>
          </a:p>
          <a:p>
            <a:pPr>
              <a:spcBef>
                <a:spcPct val="4500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An </a:t>
            </a:r>
            <a:r>
              <a:rPr lang="en-US" altLang="en-US" dirty="0">
                <a:solidFill>
                  <a:srgbClr val="FF0000"/>
                </a:solidFill>
              </a:rPr>
              <a:t>ISA</a:t>
            </a:r>
            <a:r>
              <a:rPr lang="en-US" altLang="en-US" dirty="0"/>
              <a:t> includes the following …</a:t>
            </a:r>
          </a:p>
          <a:p>
            <a:pPr lvl="1">
              <a:spcBef>
                <a:spcPct val="45000"/>
              </a:spcBef>
              <a:tabLst>
                <a:tab pos="2514600" algn="l"/>
                <a:tab pos="6819900" algn="ctr"/>
              </a:tabLst>
            </a:pPr>
            <a:r>
              <a:rPr lang="en-US" altLang="en-US" dirty="0">
                <a:solidFill>
                  <a:srgbClr val="FF0000"/>
                </a:solidFill>
              </a:rPr>
              <a:t>Instructions</a:t>
            </a:r>
            <a:r>
              <a:rPr lang="en-US" altLang="en-US" dirty="0"/>
              <a:t> and Instruction Formats</a:t>
            </a:r>
          </a:p>
          <a:p>
            <a:pPr lvl="2">
              <a:spcBef>
                <a:spcPct val="4500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Data Types, Encodings, and Representations</a:t>
            </a:r>
          </a:p>
          <a:p>
            <a:pPr lvl="2">
              <a:spcBef>
                <a:spcPct val="4500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Addressing Modes: to address Instructions and Data</a:t>
            </a:r>
          </a:p>
          <a:p>
            <a:pPr lvl="2">
              <a:spcBef>
                <a:spcPct val="4500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Handling Exceptional Conditions (like division by zero)</a:t>
            </a:r>
          </a:p>
          <a:p>
            <a:pPr lvl="1">
              <a:spcBef>
                <a:spcPct val="45000"/>
              </a:spcBef>
              <a:tabLst>
                <a:tab pos="2514600" algn="l"/>
                <a:tab pos="6819900" algn="ctr"/>
              </a:tabLst>
            </a:pPr>
            <a:r>
              <a:rPr lang="en-US" altLang="en-US" dirty="0">
                <a:solidFill>
                  <a:srgbClr val="FF0000"/>
                </a:solidFill>
              </a:rPr>
              <a:t>Programmable Storage</a:t>
            </a:r>
            <a:r>
              <a:rPr lang="en-US" altLang="en-US" dirty="0"/>
              <a:t>: Registers and Memory</a:t>
            </a:r>
          </a:p>
          <a:p>
            <a:pPr>
              <a:spcBef>
                <a:spcPct val="4500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Examples	(Versions)	First Introduced in</a:t>
            </a:r>
          </a:p>
          <a:p>
            <a:pPr lvl="1">
              <a:spcBef>
                <a:spcPct val="4500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Intel	(8086, 80386, Pentium, ...)	1978 </a:t>
            </a:r>
          </a:p>
          <a:p>
            <a:pPr lvl="1">
              <a:spcBef>
                <a:spcPct val="4500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MIPS	(MIPS I, II, III, IV, V)	1986</a:t>
            </a:r>
          </a:p>
          <a:p>
            <a:pPr lvl="1">
              <a:spcBef>
                <a:spcPct val="4500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PowerPC	(601, 604, …)	1993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Instruction Set Architecture (ISA)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on Branch Instructions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78800" cy="5073650"/>
          </a:xfrm>
          <a:noFill/>
          <a:ln/>
        </p:spPr>
        <p:txBody>
          <a:bodyPr lIns="0" rIns="0"/>
          <a:lstStyle/>
          <a:p>
            <a:pPr marL="349250" indent="-349250">
              <a:tabLst>
                <a:tab pos="2286000" algn="l"/>
                <a:tab pos="3657600" algn="l"/>
                <a:tab pos="5829300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MIPS hardware does NOT provide instructions for </a:t>
            </a:r>
            <a:r>
              <a:rPr lang="en-US" altLang="en-US" dirty="0"/>
              <a:t>…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2286000" algn="l"/>
                <a:tab pos="3657600" algn="l"/>
                <a:tab pos="5829300" algn="l"/>
              </a:tabLst>
            </a:pPr>
            <a:r>
              <a:rPr lang="en-US" altLang="en-US" dirty="0"/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blt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bltu</a:t>
            </a:r>
            <a:r>
              <a:rPr lang="en-US" altLang="en-US" dirty="0"/>
              <a:t>	</a:t>
            </a:r>
            <a:r>
              <a:rPr lang="en-US" altLang="en-US" sz="2000" dirty="0"/>
              <a:t>branch if less than	(signed/unsigned)</a:t>
            </a:r>
          </a:p>
          <a:p>
            <a:pPr marL="349250" indent="-349250">
              <a:spcBef>
                <a:spcPct val="0"/>
              </a:spcBef>
              <a:buFont typeface="Wingdings" panose="05000000000000000000" pitchFamily="2" charset="2"/>
              <a:buNone/>
              <a:tabLst>
                <a:tab pos="2286000" algn="l"/>
                <a:tab pos="3657600" algn="l"/>
                <a:tab pos="5829300" algn="l"/>
              </a:tabLst>
            </a:pPr>
            <a:r>
              <a:rPr lang="en-US" altLang="en-US" dirty="0"/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ble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bleu</a:t>
            </a:r>
            <a:r>
              <a:rPr lang="en-US" altLang="en-US" dirty="0"/>
              <a:t>	</a:t>
            </a:r>
            <a:r>
              <a:rPr lang="en-US" altLang="en-US" sz="2000" dirty="0"/>
              <a:t>branch if less or equal	(signed/unsigned)</a:t>
            </a:r>
          </a:p>
          <a:p>
            <a:pPr marL="349250" indent="-349250">
              <a:spcBef>
                <a:spcPct val="0"/>
              </a:spcBef>
              <a:buFont typeface="Wingdings" panose="05000000000000000000" pitchFamily="2" charset="2"/>
              <a:buNone/>
              <a:tabLst>
                <a:tab pos="2286000" algn="l"/>
                <a:tab pos="3657600" algn="l"/>
                <a:tab pos="5829300" algn="l"/>
              </a:tabLst>
            </a:pPr>
            <a:r>
              <a:rPr lang="en-US" altLang="en-US" dirty="0"/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bgt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bgtu</a:t>
            </a:r>
            <a:r>
              <a:rPr lang="en-US" altLang="en-US" dirty="0"/>
              <a:t>	</a:t>
            </a:r>
            <a:r>
              <a:rPr lang="en-US" altLang="en-US" sz="2000" dirty="0"/>
              <a:t>branch if greater than	(signed/unsigned)</a:t>
            </a:r>
          </a:p>
          <a:p>
            <a:pPr marL="349250" indent="-349250">
              <a:spcBef>
                <a:spcPct val="0"/>
              </a:spcBef>
              <a:buFont typeface="Wingdings" panose="05000000000000000000" pitchFamily="2" charset="2"/>
              <a:buNone/>
              <a:tabLst>
                <a:tab pos="2286000" algn="l"/>
                <a:tab pos="3657600" algn="l"/>
                <a:tab pos="5829300" algn="l"/>
              </a:tabLst>
            </a:pPr>
            <a:r>
              <a:rPr lang="en-US" altLang="en-US" dirty="0"/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bge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bgeu</a:t>
            </a:r>
            <a:r>
              <a:rPr lang="en-US" altLang="en-US" dirty="0"/>
              <a:t>	</a:t>
            </a:r>
            <a:r>
              <a:rPr lang="en-US" altLang="en-US" sz="2000" dirty="0"/>
              <a:t>branch if greater or equal	(signed/unsigned)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2286000" algn="l"/>
                <a:tab pos="3657600" algn="l"/>
                <a:tab pos="5829300" algn="l"/>
              </a:tabLst>
            </a:pPr>
            <a:r>
              <a:rPr lang="en-US" altLang="en-US" dirty="0"/>
              <a:t>	Can be achieved with a </a:t>
            </a:r>
            <a:r>
              <a:rPr lang="en-US" altLang="en-US" dirty="0">
                <a:solidFill>
                  <a:srgbClr val="FF0000"/>
                </a:solidFill>
              </a:rPr>
              <a:t>sequence of 2 instructions</a:t>
            </a:r>
          </a:p>
          <a:p>
            <a:pPr marL="349250" indent="-349250">
              <a:spcBef>
                <a:spcPct val="50000"/>
              </a:spcBef>
              <a:tabLst>
                <a:tab pos="2286000" algn="l"/>
                <a:tab pos="3657600" algn="l"/>
                <a:tab pos="5829300" algn="l"/>
              </a:tabLst>
            </a:pPr>
            <a:r>
              <a:rPr lang="en-US" altLang="en-US" dirty="0"/>
              <a:t>How to implement: 	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blt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$s0,$s1,label</a:t>
            </a:r>
          </a:p>
          <a:p>
            <a:pPr marL="349250" indent="-349250">
              <a:spcBef>
                <a:spcPct val="0"/>
              </a:spcBef>
              <a:tabLst>
                <a:tab pos="2286000" algn="l"/>
                <a:tab pos="3657600" algn="l"/>
                <a:tab pos="5829300" algn="l"/>
              </a:tabLst>
            </a:pPr>
            <a:r>
              <a:rPr lang="en-US" altLang="en-US" dirty="0"/>
              <a:t>Solution:	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slt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$at,$s0,$s1</a:t>
            </a:r>
          </a:p>
          <a:p>
            <a:pPr marL="349250" indent="-349250">
              <a:spcBef>
                <a:spcPct val="0"/>
              </a:spcBef>
              <a:buFont typeface="Wingdings" panose="05000000000000000000" pitchFamily="2" charset="2"/>
              <a:buNone/>
              <a:tabLst>
                <a:tab pos="2286000" algn="l"/>
                <a:tab pos="3657600" algn="l"/>
                <a:tab pos="5829300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$at,$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zero,label</a:t>
            </a:r>
            <a:endParaRPr lang="en-US" altLang="en-US" b="1" dirty="0">
              <a:solidFill>
                <a:srgbClr val="0000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9250" indent="-349250">
              <a:tabLst>
                <a:tab pos="2286000" algn="l"/>
                <a:tab pos="3657600" algn="l"/>
                <a:tab pos="5829300" algn="l"/>
              </a:tabLst>
            </a:pPr>
            <a:r>
              <a:rPr lang="en-US" altLang="en-US" dirty="0"/>
              <a:t>How to implement: 	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ble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$s2,$s3,label</a:t>
            </a:r>
          </a:p>
          <a:p>
            <a:pPr marL="349250" indent="-349250">
              <a:spcBef>
                <a:spcPct val="0"/>
              </a:spcBef>
              <a:tabLst>
                <a:tab pos="2286000" algn="l"/>
                <a:tab pos="3657600" algn="l"/>
                <a:tab pos="5829300" algn="l"/>
              </a:tabLst>
            </a:pPr>
            <a:r>
              <a:rPr lang="en-US" altLang="en-US" dirty="0"/>
              <a:t>Solution: 	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slt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$at,$s3,$s2</a:t>
            </a:r>
          </a:p>
          <a:p>
            <a:pPr marL="349250" indent="-349250">
              <a:spcBef>
                <a:spcPct val="0"/>
              </a:spcBef>
              <a:buFont typeface="Wingdings" panose="05000000000000000000" pitchFamily="2" charset="2"/>
              <a:buNone/>
              <a:tabLst>
                <a:tab pos="2286000" algn="l"/>
                <a:tab pos="3657600" algn="l"/>
                <a:tab pos="5829300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$at,$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zero,label</a:t>
            </a:r>
            <a:endParaRPr lang="en-US" altLang="en-US" b="1" dirty="0">
              <a:solidFill>
                <a:srgbClr val="0000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496644" name="Group 4"/>
          <p:cNvGrpSpPr>
            <a:grpSpLocks/>
          </p:cNvGrpSpPr>
          <p:nvPr/>
        </p:nvGrpSpPr>
        <p:grpSpPr bwMode="auto">
          <a:xfrm>
            <a:off x="3548063" y="4095750"/>
            <a:ext cx="433387" cy="796925"/>
            <a:chOff x="2133" y="2580"/>
            <a:chExt cx="296" cy="502"/>
          </a:xfrm>
        </p:grpSpPr>
        <p:sp>
          <p:nvSpPr>
            <p:cNvPr id="496645" name="AutoShape 5"/>
            <p:cNvSpPr>
              <a:spLocks/>
            </p:cNvSpPr>
            <p:nvPr/>
          </p:nvSpPr>
          <p:spPr bwMode="auto">
            <a:xfrm>
              <a:off x="2343" y="2736"/>
              <a:ext cx="86" cy="346"/>
            </a:xfrm>
            <a:prstGeom prst="leftBrace">
              <a:avLst>
                <a:gd name="adj1" fmla="val 33527"/>
                <a:gd name="adj2" fmla="val 50000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6646" name="Freeform 6"/>
            <p:cNvSpPr>
              <a:spLocks/>
            </p:cNvSpPr>
            <p:nvPr/>
          </p:nvSpPr>
          <p:spPr bwMode="auto">
            <a:xfrm>
              <a:off x="2133" y="2580"/>
              <a:ext cx="285" cy="324"/>
            </a:xfrm>
            <a:custGeom>
              <a:avLst/>
              <a:gdLst>
                <a:gd name="T0" fmla="*/ 285 w 285"/>
                <a:gd name="T1" fmla="*/ 0 h 324"/>
                <a:gd name="T2" fmla="*/ 19 w 285"/>
                <a:gd name="T3" fmla="*/ 252 h 324"/>
                <a:gd name="T4" fmla="*/ 171 w 285"/>
                <a:gd name="T5" fmla="*/ 324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5" h="324">
                  <a:moveTo>
                    <a:pt x="285" y="0"/>
                  </a:moveTo>
                  <a:cubicBezTo>
                    <a:pt x="240" y="42"/>
                    <a:pt x="38" y="198"/>
                    <a:pt x="19" y="252"/>
                  </a:cubicBezTo>
                  <a:cubicBezTo>
                    <a:pt x="0" y="306"/>
                    <a:pt x="139" y="309"/>
                    <a:pt x="171" y="32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96647" name="Group 7"/>
          <p:cNvGrpSpPr>
            <a:grpSpLocks/>
          </p:cNvGrpSpPr>
          <p:nvPr/>
        </p:nvGrpSpPr>
        <p:grpSpPr bwMode="auto">
          <a:xfrm>
            <a:off x="3559175" y="5337175"/>
            <a:ext cx="420688" cy="788988"/>
            <a:chOff x="2141" y="3362"/>
            <a:chExt cx="287" cy="497"/>
          </a:xfrm>
        </p:grpSpPr>
        <p:sp>
          <p:nvSpPr>
            <p:cNvPr id="496648" name="AutoShape 8"/>
            <p:cNvSpPr>
              <a:spLocks/>
            </p:cNvSpPr>
            <p:nvPr/>
          </p:nvSpPr>
          <p:spPr bwMode="auto">
            <a:xfrm>
              <a:off x="2342" y="3513"/>
              <a:ext cx="86" cy="346"/>
            </a:xfrm>
            <a:prstGeom prst="leftBrace">
              <a:avLst>
                <a:gd name="adj1" fmla="val 33527"/>
                <a:gd name="adj2" fmla="val 50000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6649" name="Freeform 9"/>
            <p:cNvSpPr>
              <a:spLocks/>
            </p:cNvSpPr>
            <p:nvPr/>
          </p:nvSpPr>
          <p:spPr bwMode="auto">
            <a:xfrm>
              <a:off x="2141" y="3362"/>
              <a:ext cx="285" cy="324"/>
            </a:xfrm>
            <a:custGeom>
              <a:avLst/>
              <a:gdLst>
                <a:gd name="T0" fmla="*/ 285 w 285"/>
                <a:gd name="T1" fmla="*/ 0 h 324"/>
                <a:gd name="T2" fmla="*/ 19 w 285"/>
                <a:gd name="T3" fmla="*/ 252 h 324"/>
                <a:gd name="T4" fmla="*/ 171 w 285"/>
                <a:gd name="T5" fmla="*/ 324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5" h="324">
                  <a:moveTo>
                    <a:pt x="285" y="0"/>
                  </a:moveTo>
                  <a:cubicBezTo>
                    <a:pt x="240" y="42"/>
                    <a:pt x="38" y="198"/>
                    <a:pt x="19" y="252"/>
                  </a:cubicBezTo>
                  <a:cubicBezTo>
                    <a:pt x="0" y="306"/>
                    <a:pt x="139" y="309"/>
                    <a:pt x="171" y="32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6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6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96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6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96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96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96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96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96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96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6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6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96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6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Pseudo-Instructions</a:t>
            </a: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8229600" cy="51435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Introduced by assembler as if they were real instructions</a:t>
            </a:r>
          </a:p>
          <a:p>
            <a:pPr lvl="1">
              <a:spcBef>
                <a:spcPct val="50000"/>
              </a:spcBef>
            </a:pPr>
            <a:r>
              <a:rPr lang="en-US" altLang="en-US" dirty="0"/>
              <a:t>To facilitate assembly language programming</a:t>
            </a:r>
          </a:p>
          <a:p>
            <a:pPr lvl="1"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r>
              <a:rPr lang="en-US" altLang="en-US" dirty="0"/>
              <a:t>Assembler reserves </a:t>
            </a:r>
            <a:r>
              <a:rPr lang="en-US" altLang="en-US" dirty="0">
                <a:solidFill>
                  <a:srgbClr val="000099"/>
                </a:solidFill>
              </a:rPr>
              <a:t>$at = $1</a:t>
            </a:r>
            <a:r>
              <a:rPr lang="en-US" altLang="en-US" dirty="0"/>
              <a:t> for its own use</a:t>
            </a:r>
          </a:p>
          <a:p>
            <a:pPr lvl="1">
              <a:spcBef>
                <a:spcPct val="50000"/>
              </a:spcBef>
            </a:pP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$at</a:t>
            </a:r>
            <a:r>
              <a:rPr lang="en-US" altLang="en-US" dirty="0"/>
              <a:t> is called the </a:t>
            </a:r>
            <a:r>
              <a:rPr lang="en-US" altLang="en-US" dirty="0">
                <a:solidFill>
                  <a:srgbClr val="FF0000"/>
                </a:solidFill>
              </a:rPr>
              <a:t>assembler temporary</a:t>
            </a:r>
            <a:r>
              <a:rPr lang="en-US" altLang="en-US" dirty="0"/>
              <a:t> register</a:t>
            </a:r>
          </a:p>
        </p:txBody>
      </p:sp>
      <p:sp>
        <p:nvSpPr>
          <p:cNvPr id="430084" name="Rectangle 4"/>
          <p:cNvSpPr>
            <a:spLocks noChangeArrowheads="1"/>
          </p:cNvSpPr>
          <p:nvPr/>
        </p:nvSpPr>
        <p:spPr bwMode="auto">
          <a:xfrm>
            <a:off x="4340225" y="3235325"/>
            <a:ext cx="3976688" cy="341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" bIns="18288" anchor="ctr"/>
          <a:lstStyle>
            <a:lvl1pPr>
              <a:spcBef>
                <a:spcPct val="40000"/>
              </a:spcBef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63550">
              <a:spcBef>
                <a:spcPct val="40000"/>
              </a:spcBef>
              <a:buFont typeface="Wingdings" panose="05000000000000000000" pitchFamily="2" charset="2"/>
              <a:buChar char="²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4075">
              <a:spcBef>
                <a:spcPct val="4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4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4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   $s1, $zero, 0xabcd</a:t>
            </a:r>
            <a:endParaRPr lang="en-US" altLang="en-US" b="1" baseline="30000">
              <a:solidFill>
                <a:srgbClr val="0000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30085" name="Rectangle 5"/>
          <p:cNvSpPr>
            <a:spLocks noChangeArrowheads="1"/>
          </p:cNvSpPr>
          <p:nvPr/>
        </p:nvSpPr>
        <p:spPr bwMode="auto">
          <a:xfrm>
            <a:off x="1000125" y="3235325"/>
            <a:ext cx="3340100" cy="341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" bIns="18288" anchor="ctr"/>
          <a:lstStyle>
            <a:lvl1pPr>
              <a:spcBef>
                <a:spcPct val="40000"/>
              </a:spcBef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63550">
              <a:spcBef>
                <a:spcPct val="40000"/>
              </a:spcBef>
              <a:buFont typeface="Wingdings" panose="05000000000000000000" pitchFamily="2" charset="2"/>
              <a:buChar char="²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4075">
              <a:spcBef>
                <a:spcPct val="4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4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4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$s1, 0xabcd</a:t>
            </a:r>
            <a:endParaRPr lang="en-US" altLang="en-US" b="1" baseline="30000" dirty="0">
              <a:solidFill>
                <a:srgbClr val="0000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30088" name="Rectangle 8"/>
          <p:cNvSpPr>
            <a:spLocks noChangeArrowheads="1"/>
          </p:cNvSpPr>
          <p:nvPr/>
        </p:nvSpPr>
        <p:spPr bwMode="auto">
          <a:xfrm>
            <a:off x="4340225" y="4227513"/>
            <a:ext cx="3976688" cy="3413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" bIns="18288" anchor="ctr"/>
          <a:lstStyle>
            <a:lvl1pPr>
              <a:spcBef>
                <a:spcPct val="40000"/>
              </a:spcBef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63550">
              <a:spcBef>
                <a:spcPct val="40000"/>
              </a:spcBef>
              <a:buFont typeface="Wingdings" panose="05000000000000000000" pitchFamily="2" charset="2"/>
              <a:buChar char="²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4075">
              <a:spcBef>
                <a:spcPct val="4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4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4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slt   $s1, $s3, $s2</a:t>
            </a:r>
          </a:p>
        </p:txBody>
      </p:sp>
      <p:sp>
        <p:nvSpPr>
          <p:cNvPr id="430089" name="Rectangle 9"/>
          <p:cNvSpPr>
            <a:spLocks noChangeArrowheads="1"/>
          </p:cNvSpPr>
          <p:nvPr/>
        </p:nvSpPr>
        <p:spPr bwMode="auto">
          <a:xfrm>
            <a:off x="1000125" y="4227513"/>
            <a:ext cx="3340100" cy="3413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" bIns="18288" anchor="ctr"/>
          <a:lstStyle>
            <a:lvl1pPr>
              <a:spcBef>
                <a:spcPct val="40000"/>
              </a:spcBef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63550">
              <a:spcBef>
                <a:spcPct val="40000"/>
              </a:spcBef>
              <a:buFont typeface="Wingdings" panose="05000000000000000000" pitchFamily="2" charset="2"/>
              <a:buChar char="²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4075">
              <a:spcBef>
                <a:spcPct val="4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4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4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sgt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$s1, $s2, $s3</a:t>
            </a:r>
          </a:p>
        </p:txBody>
      </p:sp>
      <p:sp>
        <p:nvSpPr>
          <p:cNvPr id="430090" name="Rectangle 10"/>
          <p:cNvSpPr>
            <a:spLocks noChangeArrowheads="1"/>
          </p:cNvSpPr>
          <p:nvPr/>
        </p:nvSpPr>
        <p:spPr bwMode="auto">
          <a:xfrm>
            <a:off x="4340225" y="2894013"/>
            <a:ext cx="3976688" cy="3413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" bIns="18288" anchor="ctr"/>
          <a:lstStyle>
            <a:lvl1pPr>
              <a:spcBef>
                <a:spcPct val="40000"/>
              </a:spcBef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63550">
              <a:spcBef>
                <a:spcPct val="40000"/>
              </a:spcBef>
              <a:buFont typeface="Wingdings" panose="05000000000000000000" pitchFamily="2" charset="2"/>
              <a:buChar char="²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4075">
              <a:spcBef>
                <a:spcPct val="4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4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4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nor   $s1, $s2, $zero</a:t>
            </a:r>
          </a:p>
        </p:txBody>
      </p:sp>
      <p:sp>
        <p:nvSpPr>
          <p:cNvPr id="430091" name="Rectangle 11"/>
          <p:cNvSpPr>
            <a:spLocks noChangeArrowheads="1"/>
          </p:cNvSpPr>
          <p:nvPr/>
        </p:nvSpPr>
        <p:spPr bwMode="auto">
          <a:xfrm>
            <a:off x="1000125" y="2894013"/>
            <a:ext cx="3340100" cy="3413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" bIns="18288" anchor="ctr"/>
          <a:lstStyle>
            <a:lvl1pPr>
              <a:spcBef>
                <a:spcPct val="40000"/>
              </a:spcBef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63550">
              <a:spcBef>
                <a:spcPct val="40000"/>
              </a:spcBef>
              <a:buFont typeface="Wingdings" panose="05000000000000000000" pitchFamily="2" charset="2"/>
              <a:buChar char="²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4075">
              <a:spcBef>
                <a:spcPct val="4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4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4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$s1, $s2</a:t>
            </a:r>
          </a:p>
        </p:txBody>
      </p:sp>
      <p:sp>
        <p:nvSpPr>
          <p:cNvPr id="430092" name="Rectangle 12"/>
          <p:cNvSpPr>
            <a:spLocks noChangeArrowheads="1"/>
          </p:cNvSpPr>
          <p:nvPr/>
        </p:nvSpPr>
        <p:spPr bwMode="auto">
          <a:xfrm>
            <a:off x="4340225" y="4568825"/>
            <a:ext cx="3976688" cy="646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" bIns="18288" anchor="ctr"/>
          <a:lstStyle>
            <a:lvl1pPr>
              <a:spcBef>
                <a:spcPct val="40000"/>
              </a:spcBef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63550">
              <a:spcBef>
                <a:spcPct val="40000"/>
              </a:spcBef>
              <a:buFont typeface="Wingdings" panose="05000000000000000000" pitchFamily="2" charset="2"/>
              <a:buChar char="²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4075">
              <a:spcBef>
                <a:spcPct val="4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4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4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slt   $at, $s1, $s2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bne   $at, $zero, label</a:t>
            </a:r>
          </a:p>
        </p:txBody>
      </p:sp>
      <p:sp>
        <p:nvSpPr>
          <p:cNvPr id="430093" name="Rectangle 13"/>
          <p:cNvSpPr>
            <a:spLocks noChangeArrowheads="1"/>
          </p:cNvSpPr>
          <p:nvPr/>
        </p:nvSpPr>
        <p:spPr bwMode="auto">
          <a:xfrm>
            <a:off x="1000125" y="4568825"/>
            <a:ext cx="3340100" cy="646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" bIns="18288" anchor="ctr"/>
          <a:lstStyle>
            <a:lvl1pPr>
              <a:spcBef>
                <a:spcPct val="40000"/>
              </a:spcBef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63550">
              <a:spcBef>
                <a:spcPct val="40000"/>
              </a:spcBef>
              <a:buFont typeface="Wingdings" panose="05000000000000000000" pitchFamily="2" charset="2"/>
              <a:buChar char="²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4075">
              <a:spcBef>
                <a:spcPct val="4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4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4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blt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$s1, $s2, label</a:t>
            </a:r>
          </a:p>
        </p:txBody>
      </p:sp>
      <p:sp>
        <p:nvSpPr>
          <p:cNvPr id="430094" name="Rectangle 14"/>
          <p:cNvSpPr>
            <a:spLocks noChangeArrowheads="1"/>
          </p:cNvSpPr>
          <p:nvPr/>
        </p:nvSpPr>
        <p:spPr bwMode="auto">
          <a:xfrm>
            <a:off x="4340225" y="3576638"/>
            <a:ext cx="3976688" cy="646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" bIns="18288" anchor="ctr"/>
          <a:lstStyle>
            <a:lvl1pPr>
              <a:spcBef>
                <a:spcPct val="40000"/>
              </a:spcBef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63550">
              <a:spcBef>
                <a:spcPct val="40000"/>
              </a:spcBef>
              <a:buFont typeface="Wingdings" panose="05000000000000000000" pitchFamily="2" charset="2"/>
              <a:buChar char="²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4075">
              <a:spcBef>
                <a:spcPct val="4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4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4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lui   $at, 0xabcd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   $s1, $at, 0x1234</a:t>
            </a:r>
          </a:p>
        </p:txBody>
      </p:sp>
      <p:sp>
        <p:nvSpPr>
          <p:cNvPr id="430095" name="Rectangle 15"/>
          <p:cNvSpPr>
            <a:spLocks noChangeArrowheads="1"/>
          </p:cNvSpPr>
          <p:nvPr/>
        </p:nvSpPr>
        <p:spPr bwMode="auto">
          <a:xfrm>
            <a:off x="1000125" y="3576638"/>
            <a:ext cx="3340100" cy="646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" bIns="18288" anchor="ctr"/>
          <a:lstStyle>
            <a:lvl1pPr>
              <a:spcBef>
                <a:spcPct val="40000"/>
              </a:spcBef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63550">
              <a:spcBef>
                <a:spcPct val="40000"/>
              </a:spcBef>
              <a:buFont typeface="Wingdings" panose="05000000000000000000" pitchFamily="2" charset="2"/>
              <a:buChar char="²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4075">
              <a:spcBef>
                <a:spcPct val="4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4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4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$s1, 0xabcd1234</a:t>
            </a:r>
            <a:endParaRPr lang="en-US" altLang="en-US" b="1" baseline="30000" dirty="0">
              <a:solidFill>
                <a:srgbClr val="0000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30096" name="Rectangle 16"/>
          <p:cNvSpPr>
            <a:spLocks noChangeArrowheads="1"/>
          </p:cNvSpPr>
          <p:nvPr/>
        </p:nvSpPr>
        <p:spPr bwMode="auto">
          <a:xfrm>
            <a:off x="4340225" y="2552700"/>
            <a:ext cx="3976688" cy="341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" bIns="18288" anchor="ctr"/>
          <a:lstStyle>
            <a:lvl1pPr>
              <a:spcBef>
                <a:spcPct val="40000"/>
              </a:spcBef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63550">
              <a:spcBef>
                <a:spcPct val="40000"/>
              </a:spcBef>
              <a:buFont typeface="Wingdings" panose="05000000000000000000" pitchFamily="2" charset="2"/>
              <a:buChar char="²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4075">
              <a:spcBef>
                <a:spcPct val="4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4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4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addu  $s1, $zero, $s2</a:t>
            </a:r>
          </a:p>
        </p:txBody>
      </p:sp>
      <p:sp>
        <p:nvSpPr>
          <p:cNvPr id="430097" name="Rectangle 17"/>
          <p:cNvSpPr>
            <a:spLocks noChangeArrowheads="1"/>
          </p:cNvSpPr>
          <p:nvPr/>
        </p:nvSpPr>
        <p:spPr bwMode="auto">
          <a:xfrm>
            <a:off x="1000125" y="2552700"/>
            <a:ext cx="3340100" cy="341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" bIns="18288" anchor="ctr"/>
          <a:lstStyle>
            <a:lvl1pPr>
              <a:spcBef>
                <a:spcPct val="40000"/>
              </a:spcBef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63550">
              <a:spcBef>
                <a:spcPct val="40000"/>
              </a:spcBef>
              <a:buFont typeface="Wingdings" panose="05000000000000000000" pitchFamily="2" charset="2"/>
              <a:buChar char="²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4075">
              <a:spcBef>
                <a:spcPct val="4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4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4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$s1, $s2</a:t>
            </a:r>
          </a:p>
        </p:txBody>
      </p:sp>
      <p:sp>
        <p:nvSpPr>
          <p:cNvPr id="430100" name="Rectangle 20"/>
          <p:cNvSpPr>
            <a:spLocks noChangeArrowheads="1"/>
          </p:cNvSpPr>
          <p:nvPr/>
        </p:nvSpPr>
        <p:spPr bwMode="auto">
          <a:xfrm>
            <a:off x="4348163" y="2211388"/>
            <a:ext cx="3968750" cy="341312"/>
          </a:xfrm>
          <a:prstGeom prst="rect">
            <a:avLst/>
          </a:prstGeom>
          <a:solidFill>
            <a:srgbClr val="0000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" bIns="18288" anchor="ctr"/>
          <a:lstStyle>
            <a:lvl1pPr>
              <a:spcBef>
                <a:spcPct val="40000"/>
              </a:spcBef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63550">
              <a:spcBef>
                <a:spcPct val="40000"/>
              </a:spcBef>
              <a:buFont typeface="Wingdings" panose="05000000000000000000" pitchFamily="2" charset="2"/>
              <a:buChar char="²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4075">
              <a:spcBef>
                <a:spcPct val="4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4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4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bg1"/>
                </a:solidFill>
              </a:rPr>
              <a:t>Conversion to Real Instructions</a:t>
            </a:r>
          </a:p>
        </p:txBody>
      </p:sp>
      <p:sp>
        <p:nvSpPr>
          <p:cNvPr id="430101" name="Rectangle 21"/>
          <p:cNvSpPr>
            <a:spLocks noChangeArrowheads="1"/>
          </p:cNvSpPr>
          <p:nvPr/>
        </p:nvSpPr>
        <p:spPr bwMode="auto">
          <a:xfrm>
            <a:off x="1000125" y="2211388"/>
            <a:ext cx="3341688" cy="341312"/>
          </a:xfrm>
          <a:prstGeom prst="rect">
            <a:avLst/>
          </a:prstGeom>
          <a:solidFill>
            <a:srgbClr val="0000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" bIns="18288" anchor="ctr"/>
          <a:lstStyle>
            <a:lvl1pPr>
              <a:spcBef>
                <a:spcPct val="40000"/>
              </a:spcBef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63550">
              <a:spcBef>
                <a:spcPct val="40000"/>
              </a:spcBef>
              <a:buFont typeface="Wingdings" panose="05000000000000000000" pitchFamily="2" charset="2"/>
              <a:buChar char="²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4075">
              <a:spcBef>
                <a:spcPct val="4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ct val="4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ct val="4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4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bg1"/>
                </a:solidFill>
              </a:rPr>
              <a:t>Pseudo-Instructions</a:t>
            </a:r>
          </a:p>
        </p:txBody>
      </p:sp>
      <p:sp>
        <p:nvSpPr>
          <p:cNvPr id="430102" name="Line 22"/>
          <p:cNvSpPr>
            <a:spLocks noChangeShapeType="1"/>
          </p:cNvSpPr>
          <p:nvPr/>
        </p:nvSpPr>
        <p:spPr bwMode="auto">
          <a:xfrm>
            <a:off x="4341813" y="2211388"/>
            <a:ext cx="0" cy="341312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0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0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0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0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0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0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0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0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0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0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30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30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30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0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30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30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4" grpId="0" animBg="1"/>
      <p:bldP spid="430085" grpId="0" animBg="1"/>
      <p:bldP spid="430088" grpId="0" animBg="1"/>
      <p:bldP spid="430089" grpId="0" animBg="1"/>
      <p:bldP spid="430090" grpId="0" animBg="1"/>
      <p:bldP spid="430091" grpId="0" animBg="1"/>
      <p:bldP spid="430092" grpId="0" animBg="1"/>
      <p:bldP spid="430093" grpId="0" animBg="1"/>
      <p:bldP spid="430094" grpId="0" animBg="1"/>
      <p:bldP spid="430095" grpId="0" animBg="1"/>
      <p:bldP spid="430096" grpId="0" animBg="1"/>
      <p:bldP spid="43009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Jump, Branch, and SLT Instructions</a:t>
            </a:r>
          </a:p>
        </p:txBody>
      </p:sp>
      <p:graphicFrame>
        <p:nvGraphicFramePr>
          <p:cNvPr id="473604" name="Group 516"/>
          <p:cNvGraphicFramePr>
            <a:graphicFrameLocks noGrp="1"/>
          </p:cNvGraphicFramePr>
          <p:nvPr>
            <p:ph idx="1"/>
          </p:nvPr>
        </p:nvGraphicFramePr>
        <p:xfrm>
          <a:off x="482600" y="1182688"/>
          <a:ext cx="8178800" cy="2765428"/>
        </p:xfrm>
        <a:graphic>
          <a:graphicData uri="http://schemas.openxmlformats.org/drawingml/2006/table">
            <a:tbl>
              <a:tblPr/>
              <a:tblGrid>
                <a:gridCol w="1900238"/>
                <a:gridCol w="2016125"/>
                <a:gridCol w="922337"/>
                <a:gridCol w="633413"/>
                <a:gridCol w="633412"/>
                <a:gridCol w="2073275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Instruction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13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	label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jump to label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2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beq	rs, rt, label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branch if (rs == rt)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4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bne	rs, rt, label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branch if (rs != rt)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5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blez	rs, label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branch if (rs&lt;=0)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6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bgtz	rs, label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branch if (rs &gt; 0)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7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bltz	rs, label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branch if (rs &lt; 0)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1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bgez	rs, label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branch if (rs&gt;=0)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000" marR="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1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73610" name="Group 522"/>
          <p:cNvGraphicFramePr>
            <a:graphicFrameLocks noGrp="1"/>
          </p:cNvGraphicFramePr>
          <p:nvPr/>
        </p:nvGraphicFramePr>
        <p:xfrm>
          <a:off x="482600" y="4230688"/>
          <a:ext cx="8178800" cy="1674814"/>
        </p:xfrm>
        <a:graphic>
          <a:graphicData uri="http://schemas.openxmlformats.org/drawingml/2006/table">
            <a:tbl>
              <a:tblPr/>
              <a:tblGrid>
                <a:gridCol w="1900238"/>
                <a:gridCol w="2016125"/>
                <a:gridCol w="922337"/>
                <a:gridCol w="633413"/>
                <a:gridCol w="633412"/>
                <a:gridCol w="633413"/>
                <a:gridCol w="576262"/>
                <a:gridCol w="863600"/>
              </a:tblGrid>
              <a:tr h="3587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Instruction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slt	rd, rs, rt</a:t>
                      </a:r>
                    </a:p>
                  </a:txBody>
                  <a:tcPr marL="54000" marR="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rd=(rs&lt;rt?1:0)</a:t>
                      </a:r>
                    </a:p>
                  </a:txBody>
                  <a:tcPr marL="0" marR="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0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0x2a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sltu	rd, rs, rt</a:t>
                      </a:r>
                    </a:p>
                  </a:txBody>
                  <a:tcPr marL="54000" marR="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rd=(rs&lt;rt?1:0)</a:t>
                      </a:r>
                    </a:p>
                  </a:txBody>
                  <a:tcPr marL="0" marR="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0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0x2b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slti	rt, rs, 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54000" marR="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rt=(rs&lt;imm?1:0)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0xa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62865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62865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sltiu	rt, rs, 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54000" marR="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rt=(rs&lt;imm?1:0)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0xb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. . .</a:t>
            </a:r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78800" cy="5184775"/>
          </a:xfrm>
        </p:spPr>
        <p:txBody>
          <a:bodyPr/>
          <a:lstStyle/>
          <a:p>
            <a:pPr>
              <a:spcBef>
                <a:spcPct val="55000"/>
              </a:spcBef>
            </a:pPr>
            <a:r>
              <a:rPr lang="en-US" altLang="en-US"/>
              <a:t>Instruction Set Architecture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Overview of the MIPS Processor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R-Type Arithmetic, Logical, and Shift Instructions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I-Type Format and Immediate Constants</a:t>
            </a:r>
            <a:r>
              <a:rPr lang="en-US" altLang="en-US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Jump and Branch Instructions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rgbClr val="FF0000"/>
                </a:solidFill>
              </a:rPr>
              <a:t>Translating If Statements and Boolean Expressions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Load and Store Instructions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Translating Loops and Traversing Arrays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Addressing Modes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Translating an IF Statement</a:t>
            </a:r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9250" indent="-349250">
              <a:tabLst>
                <a:tab pos="1828800" algn="l"/>
              </a:tabLst>
            </a:pPr>
            <a:r>
              <a:rPr lang="en-US" altLang="en-US" dirty="0"/>
              <a:t>Consider the following IF statement: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1828800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</a:rPr>
              <a:t>if (a == b) c = d + e; else c = d </a:t>
            </a:r>
            <a:r>
              <a:rPr lang="en-US" altLang="en-US" b="1" dirty="0">
                <a:solidFill>
                  <a:srgbClr val="FF0000"/>
                </a:solidFill>
              </a:rPr>
              <a:t>–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</a:rPr>
              <a:t> e;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1828800" algn="l"/>
              </a:tabLst>
            </a:pPr>
            <a:r>
              <a:rPr lang="en-US" altLang="en-US" dirty="0"/>
              <a:t>	Assume that </a:t>
            </a:r>
            <a:r>
              <a:rPr lang="en-US" altLang="en-US" dirty="0">
                <a:solidFill>
                  <a:srgbClr val="000099"/>
                </a:solidFill>
              </a:rPr>
              <a:t>a, b, c, d, e</a:t>
            </a:r>
            <a:r>
              <a:rPr lang="en-US" altLang="en-US" dirty="0"/>
              <a:t> are in </a:t>
            </a:r>
            <a:r>
              <a:rPr lang="en-US" altLang="en-US" dirty="0">
                <a:solidFill>
                  <a:srgbClr val="000099"/>
                </a:solidFill>
              </a:rPr>
              <a:t>$s0, …, $s4 </a:t>
            </a:r>
            <a:r>
              <a:rPr lang="en-US" altLang="en-US" dirty="0"/>
              <a:t>respectively</a:t>
            </a:r>
          </a:p>
          <a:p>
            <a:pPr marL="349250" indent="-349250">
              <a:spcBef>
                <a:spcPct val="100000"/>
              </a:spcBef>
              <a:tabLst>
                <a:tab pos="1828800" algn="l"/>
              </a:tabLst>
            </a:pPr>
            <a:r>
              <a:rPr lang="en-US" altLang="en-US" dirty="0"/>
              <a:t>How to translate the above IF statement?</a:t>
            </a:r>
          </a:p>
          <a:p>
            <a:pPr marL="349250" indent="-349250">
              <a:spcBef>
                <a:spcPct val="100000"/>
              </a:spcBef>
              <a:buFont typeface="Wingdings" panose="05000000000000000000" pitchFamily="2" charset="2"/>
              <a:buNone/>
              <a:tabLst>
                <a:tab pos="1828800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</a:rPr>
              <a:t>	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bne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</a:rPr>
              <a:t>   $s0, $s1, else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1828800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</a:rPr>
              <a:t>	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addu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</a:rPr>
              <a:t>  $s2, $s3, $s4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1828800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</a:rPr>
              <a:t>		j     exit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1828800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</a:rPr>
              <a:t>	else: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subu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</a:rPr>
              <a:t>  $s2, $s3, $s4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1828800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</a:rPr>
              <a:t>	exit:	. . .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6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6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6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6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6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6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6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6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Compound Expression with AND</a:t>
            </a:r>
            <a:endParaRPr lang="en-US" altLang="en-US" sz="2800"/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077200" cy="1076325"/>
          </a:xfrm>
        </p:spPr>
        <p:txBody>
          <a:bodyPr/>
          <a:lstStyle/>
          <a:p>
            <a:pPr marL="361950" indent="-361950">
              <a:spcBef>
                <a:spcPct val="50000"/>
              </a:spcBef>
            </a:pPr>
            <a:r>
              <a:rPr lang="en-US" altLang="en-US"/>
              <a:t>Programming languages use </a:t>
            </a:r>
            <a:r>
              <a:rPr lang="en-US" altLang="en-US">
                <a:solidFill>
                  <a:srgbClr val="FF0000"/>
                </a:solidFill>
              </a:rPr>
              <a:t>short-circuit evaluation</a:t>
            </a:r>
            <a:endParaRPr lang="en-US" altLang="en-US"/>
          </a:p>
          <a:p>
            <a:pPr marL="361950" indent="-361950">
              <a:spcBef>
                <a:spcPct val="50000"/>
              </a:spcBef>
            </a:pPr>
            <a:r>
              <a:rPr lang="en-US" altLang="en-US"/>
              <a:t>If first expression is </a:t>
            </a:r>
            <a:r>
              <a:rPr lang="en-US" altLang="en-US">
                <a:solidFill>
                  <a:srgbClr val="FF0000"/>
                </a:solidFill>
              </a:rPr>
              <a:t>false</a:t>
            </a:r>
            <a:r>
              <a:rPr lang="en-US" altLang="en-US"/>
              <a:t>, second expression is </a:t>
            </a:r>
            <a:r>
              <a:rPr lang="en-US" altLang="en-US">
                <a:solidFill>
                  <a:srgbClr val="FF0000"/>
                </a:solidFill>
              </a:rPr>
              <a:t>skipped</a:t>
            </a:r>
          </a:p>
        </p:txBody>
      </p:sp>
      <p:sp>
        <p:nvSpPr>
          <p:cNvPr id="478212" name="Text Box 4"/>
          <p:cNvSpPr txBox="1">
            <a:spLocks noChangeArrowheads="1"/>
          </p:cNvSpPr>
          <p:nvPr/>
        </p:nvSpPr>
        <p:spPr bwMode="auto">
          <a:xfrm>
            <a:off x="1057275" y="2392363"/>
            <a:ext cx="7316788" cy="517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1"/>
              </a:buClr>
            </a:pP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if (($s1 &gt; 0) &amp;&amp; ($s2 &lt; 0)) {$s3++;}</a:t>
            </a:r>
          </a:p>
        </p:txBody>
      </p:sp>
      <p:sp>
        <p:nvSpPr>
          <p:cNvPr id="478213" name="Text Box 5"/>
          <p:cNvSpPr txBox="1">
            <a:spLocks noChangeArrowheads="1"/>
          </p:cNvSpPr>
          <p:nvPr/>
        </p:nvSpPr>
        <p:spPr bwMode="auto">
          <a:xfrm>
            <a:off x="1057275" y="3082925"/>
            <a:ext cx="7316788" cy="2822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# One Possible Implementation ...</a:t>
            </a:r>
          </a:p>
          <a:p>
            <a:pPr>
              <a:lnSpc>
                <a:spcPct val="12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	bgtz	$s1, L1	# first expression</a:t>
            </a:r>
          </a:p>
          <a:p>
            <a:pPr>
              <a:lnSpc>
                <a:spcPct val="12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	j	next	# skip if false</a:t>
            </a:r>
          </a:p>
          <a:p>
            <a:pPr>
              <a:lnSpc>
                <a:spcPct val="12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L1:	bltz	$s2, L2	# second expression</a:t>
            </a:r>
          </a:p>
          <a:p>
            <a:pPr>
              <a:lnSpc>
                <a:spcPct val="12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	j	next	# skip if false</a:t>
            </a:r>
          </a:p>
          <a:p>
            <a:pPr>
              <a:lnSpc>
                <a:spcPct val="12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L2:	addiu	$s3,$s3,1 	# both are true</a:t>
            </a:r>
          </a:p>
          <a:p>
            <a:pPr>
              <a:lnSpc>
                <a:spcPct val="12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next: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8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8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782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8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782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782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Better Implementation for AND</a:t>
            </a:r>
            <a:endParaRPr lang="en-US" altLang="en-US" sz="2800"/>
          </a:p>
        </p:txBody>
      </p:sp>
      <p:sp>
        <p:nvSpPr>
          <p:cNvPr id="479236" name="Text Box 4"/>
          <p:cNvSpPr txBox="1">
            <a:spLocks noChangeArrowheads="1"/>
          </p:cNvSpPr>
          <p:nvPr/>
        </p:nvSpPr>
        <p:spPr bwMode="auto">
          <a:xfrm>
            <a:off x="712788" y="1816100"/>
            <a:ext cx="8064500" cy="228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13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chemeClr val="tx2"/>
                </a:solidFill>
              </a:rPr>
              <a:t>The following implementation uses less code</a:t>
            </a:r>
          </a:p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chemeClr val="tx2"/>
                </a:solidFill>
              </a:rPr>
              <a:t>Reverse the relational operator</a:t>
            </a:r>
          </a:p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chemeClr val="tx2"/>
                </a:solidFill>
              </a:rPr>
              <a:t>Allow the program to </a:t>
            </a:r>
            <a:r>
              <a:rPr lang="en-US" altLang="en-US" sz="2400">
                <a:solidFill>
                  <a:srgbClr val="FF0000"/>
                </a:solidFill>
              </a:rPr>
              <a:t>fall through</a:t>
            </a:r>
            <a:r>
              <a:rPr lang="en-US" altLang="en-US" sz="2400">
                <a:solidFill>
                  <a:schemeClr val="tx2"/>
                </a:solidFill>
              </a:rPr>
              <a:t> to the second expression</a:t>
            </a:r>
          </a:p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chemeClr val="tx2"/>
                </a:solidFill>
              </a:rPr>
              <a:t>Number of instructions is reduced from 5 to 3</a:t>
            </a:r>
          </a:p>
        </p:txBody>
      </p:sp>
      <p:sp>
        <p:nvSpPr>
          <p:cNvPr id="479238" name="Text Box 6"/>
          <p:cNvSpPr txBox="1">
            <a:spLocks noChangeArrowheads="1"/>
          </p:cNvSpPr>
          <p:nvPr/>
        </p:nvSpPr>
        <p:spPr bwMode="auto">
          <a:xfrm>
            <a:off x="712788" y="1241425"/>
            <a:ext cx="7777162" cy="517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1"/>
              </a:buClr>
            </a:pP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if (($s1 &gt; 0) &amp;&amp; ($s2 &lt; 0)) {$s3++;}</a:t>
            </a:r>
          </a:p>
        </p:txBody>
      </p:sp>
      <p:sp>
        <p:nvSpPr>
          <p:cNvPr id="479239" name="Text Box 7"/>
          <p:cNvSpPr txBox="1">
            <a:spLocks noChangeArrowheads="1"/>
          </p:cNvSpPr>
          <p:nvPr/>
        </p:nvSpPr>
        <p:spPr bwMode="auto">
          <a:xfrm>
            <a:off x="712788" y="4119563"/>
            <a:ext cx="7777162" cy="20177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359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# Better Implementation ...</a:t>
            </a:r>
          </a:p>
          <a:p>
            <a:pPr>
              <a:lnSpc>
                <a:spcPct val="12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	blez	$s1, next	# skip if false</a:t>
            </a:r>
          </a:p>
          <a:p>
            <a:pPr>
              <a:lnSpc>
                <a:spcPct val="12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	bgez	$s2, next	# skip if false</a:t>
            </a:r>
          </a:p>
          <a:p>
            <a:pPr>
              <a:lnSpc>
                <a:spcPct val="12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	addiu	$s3,$s3,1 	# both are true</a:t>
            </a:r>
          </a:p>
          <a:p>
            <a:pPr>
              <a:lnSpc>
                <a:spcPct val="12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next: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92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92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792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92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Compound Expression with OR</a:t>
            </a:r>
            <a:endParaRPr lang="en-US" altLang="en-US" sz="2800"/>
          </a:p>
        </p:txBody>
      </p:sp>
      <p:sp>
        <p:nvSpPr>
          <p:cNvPr id="482307" name="Rectangle 3"/>
          <p:cNvSpPr>
            <a:spLocks noChangeArrowheads="1"/>
          </p:cNvSpPr>
          <p:nvPr/>
        </p:nvSpPr>
        <p:spPr bwMode="auto">
          <a:xfrm>
            <a:off x="533400" y="1143000"/>
            <a:ext cx="8077200" cy="510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61950" indent="-361950">
              <a:spcBef>
                <a:spcPct val="4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2813" indent="-285750">
              <a:spcBef>
                <a:spcPct val="40000"/>
              </a:spcBef>
              <a:buFont typeface="Wingdings" panose="05000000000000000000" pitchFamily="2" charset="2"/>
              <a:buChar char="²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20800" indent="-228600">
              <a:spcBef>
                <a:spcPct val="4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28788" indent="-22860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6775" indent="-22860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93975" indent="-22860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51175" indent="-22860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08375" indent="-22860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5575" indent="-22860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Short-circuit evaluation</a:t>
            </a:r>
            <a:r>
              <a:rPr lang="en-US" altLang="en-US"/>
              <a:t> for logical OR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If first expression is </a:t>
            </a:r>
            <a:r>
              <a:rPr lang="en-US" altLang="en-US">
                <a:solidFill>
                  <a:srgbClr val="FF0000"/>
                </a:solidFill>
              </a:rPr>
              <a:t>true</a:t>
            </a:r>
            <a:r>
              <a:rPr lang="en-US" altLang="en-US"/>
              <a:t>, second expression is </a:t>
            </a:r>
            <a:r>
              <a:rPr lang="en-US" altLang="en-US">
                <a:solidFill>
                  <a:srgbClr val="FF0000"/>
                </a:solidFill>
              </a:rPr>
              <a:t>skipped</a:t>
            </a:r>
          </a:p>
          <a:p>
            <a:pPr>
              <a:spcBef>
                <a:spcPct val="50000"/>
              </a:spcBef>
            </a:pPr>
            <a:endParaRPr lang="en-US" altLang="en-US">
              <a:solidFill>
                <a:srgbClr val="FF0000"/>
              </a:solidFill>
            </a:endParaRPr>
          </a:p>
          <a:p>
            <a:pPr>
              <a:spcBef>
                <a:spcPct val="100000"/>
              </a:spcBef>
            </a:pPr>
            <a:r>
              <a:rPr lang="en-US" altLang="en-US"/>
              <a:t>Use </a:t>
            </a:r>
            <a:r>
              <a:rPr lang="en-US" altLang="en-US">
                <a:solidFill>
                  <a:srgbClr val="FF0000"/>
                </a:solidFill>
              </a:rPr>
              <a:t>fall-through</a:t>
            </a:r>
            <a:r>
              <a:rPr lang="en-US" altLang="en-US"/>
              <a:t> to keep the code as short as possible</a:t>
            </a:r>
          </a:p>
          <a:p>
            <a:pPr>
              <a:spcBef>
                <a:spcPct val="100000"/>
              </a:spcBef>
            </a:pPr>
            <a:endParaRPr lang="en-US" altLang="en-US"/>
          </a:p>
          <a:p>
            <a:pPr>
              <a:spcBef>
                <a:spcPct val="100000"/>
              </a:spcBef>
            </a:pPr>
            <a:endParaRPr lang="en-US" altLang="en-US"/>
          </a:p>
          <a:p>
            <a:pPr>
              <a:spcBef>
                <a:spcPct val="150000"/>
              </a:spcBef>
            </a:pP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bgt</a:t>
            </a:r>
            <a:r>
              <a:rPr lang="en-US" altLang="en-US"/>
              <a:t>, 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ble</a:t>
            </a:r>
            <a:r>
              <a:rPr lang="en-US" altLang="en-US"/>
              <a:t>, and </a:t>
            </a: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altLang="en-US"/>
              <a:t> are </a:t>
            </a:r>
            <a:r>
              <a:rPr lang="en-US" altLang="en-US">
                <a:solidFill>
                  <a:srgbClr val="FF0000"/>
                </a:solidFill>
              </a:rPr>
              <a:t>pseudo-instructions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Translated by the assembler to real instructions</a:t>
            </a:r>
          </a:p>
        </p:txBody>
      </p:sp>
      <p:sp>
        <p:nvSpPr>
          <p:cNvPr id="482308" name="Text Box 4"/>
          <p:cNvSpPr txBox="1">
            <a:spLocks noChangeArrowheads="1"/>
          </p:cNvSpPr>
          <p:nvPr/>
        </p:nvSpPr>
        <p:spPr bwMode="auto">
          <a:xfrm>
            <a:off x="1057275" y="2276475"/>
            <a:ext cx="7546975" cy="517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tx1"/>
              </a:buClr>
            </a:pP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if (($</a:t>
            </a:r>
            <a:r>
              <a:rPr lang="en-US" altLang="en-US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sl</a:t>
            </a: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&gt; $s2) || ($s2 &gt; $s3)) {$s4 = 1;}</a:t>
            </a:r>
          </a:p>
        </p:txBody>
      </p:sp>
      <p:sp>
        <p:nvSpPr>
          <p:cNvPr id="482309" name="Text Box 5"/>
          <p:cNvSpPr txBox="1">
            <a:spLocks noChangeArrowheads="1"/>
          </p:cNvSpPr>
          <p:nvPr/>
        </p:nvSpPr>
        <p:spPr bwMode="auto">
          <a:xfrm>
            <a:off x="1057275" y="3659188"/>
            <a:ext cx="7546975" cy="149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3676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	bgt $s1, $s2, L1	# yes, execute if part</a:t>
            </a:r>
          </a:p>
          <a:p>
            <a:pPr>
              <a:lnSpc>
                <a:spcPct val="11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	ble $s2, $s3, next	# no: skip if part</a:t>
            </a:r>
          </a:p>
          <a:p>
            <a:pPr>
              <a:lnSpc>
                <a:spcPct val="11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L1:	li  $s4, 1	# set $s4 to 1</a:t>
            </a:r>
          </a:p>
          <a:p>
            <a:pPr>
              <a:lnSpc>
                <a:spcPct val="11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next: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230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82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82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82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823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82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82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09" grpId="0" uiExpand="1" build="allAtOnce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Your Turn . . .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071938"/>
          </a:xfrm>
        </p:spPr>
        <p:txBody>
          <a:bodyPr/>
          <a:lstStyle/>
          <a:p>
            <a:pPr marL="361950" indent="-361950">
              <a:spcBef>
                <a:spcPct val="50000"/>
              </a:spcBef>
            </a:pPr>
            <a:r>
              <a:rPr lang="en-US" altLang="en-US"/>
              <a:t>Translate the IF statement to assembly language</a:t>
            </a:r>
          </a:p>
          <a:p>
            <a:pPr marL="361950" indent="-361950">
              <a:spcBef>
                <a:spcPct val="50000"/>
              </a:spcBef>
            </a:pPr>
            <a:r>
              <a:rPr lang="en-US" altLang="en-US"/>
              <a:t>$s1 and $s2 values are </a:t>
            </a:r>
            <a:r>
              <a:rPr lang="en-US" altLang="en-US">
                <a:solidFill>
                  <a:srgbClr val="FF0000"/>
                </a:solidFill>
              </a:rPr>
              <a:t>unsigned</a:t>
            </a:r>
          </a:p>
          <a:p>
            <a:pPr marL="361950" indent="-361950">
              <a:spcBef>
                <a:spcPct val="50000"/>
              </a:spcBef>
            </a:pPr>
            <a:endParaRPr lang="en-US" altLang="en-US">
              <a:solidFill>
                <a:srgbClr val="FF0000"/>
              </a:solidFill>
            </a:endParaRPr>
          </a:p>
          <a:p>
            <a:pPr marL="361950" indent="-361950">
              <a:spcBef>
                <a:spcPct val="50000"/>
              </a:spcBef>
            </a:pPr>
            <a:endParaRPr lang="en-US" altLang="en-US">
              <a:solidFill>
                <a:srgbClr val="FF0000"/>
              </a:solidFill>
            </a:endParaRPr>
          </a:p>
          <a:p>
            <a:pPr marL="361950" indent="-361950">
              <a:spcBef>
                <a:spcPct val="50000"/>
              </a:spcBef>
            </a:pPr>
            <a:endParaRPr lang="en-US" altLang="en-US">
              <a:solidFill>
                <a:srgbClr val="FF0000"/>
              </a:solidFill>
            </a:endParaRPr>
          </a:p>
          <a:p>
            <a:pPr marL="361950" indent="-361950">
              <a:spcBef>
                <a:spcPct val="50000"/>
              </a:spcBef>
            </a:pPr>
            <a:r>
              <a:rPr lang="en-US" altLang="en-US"/>
              <a:t>$s3, $s4, and $s5 values are</a:t>
            </a:r>
            <a:r>
              <a:rPr lang="en-US" altLang="en-US">
                <a:solidFill>
                  <a:srgbClr val="FF0000"/>
                </a:solidFill>
              </a:rPr>
              <a:t> signed</a:t>
            </a:r>
            <a:endParaRPr lang="en-US" altLang="en-US" sz="2000" b="1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sp>
        <p:nvSpPr>
          <p:cNvPr id="476164" name="Text Box 4"/>
          <p:cNvSpPr txBox="1">
            <a:spLocks noChangeArrowheads="1"/>
          </p:cNvSpPr>
          <p:nvPr/>
        </p:nvSpPr>
        <p:spPr bwMode="auto">
          <a:xfrm>
            <a:off x="4491038" y="2392363"/>
            <a:ext cx="3838575" cy="11652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20000"/>
              </a:lnSpc>
            </a:pPr>
            <a:endParaRPr lang="en-US" altLang="en-US" sz="2000" b="1" dirty="0" smtClean="0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altLang="en-US" sz="2000" b="1" dirty="0" err="1" smtClean="0">
                <a:solidFill>
                  <a:schemeClr val="tx2"/>
                </a:solidFill>
                <a:latin typeface="Courier New" panose="02070309020205020404" pitchFamily="49" charset="0"/>
              </a:rPr>
              <a:t>bgtu</a:t>
            </a:r>
            <a:r>
              <a:rPr lang="en-US" altLang="en-US" sz="2000" b="1" dirty="0" smtClean="0">
                <a:solidFill>
                  <a:schemeClr val="tx2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solidFill>
                  <a:schemeClr val="tx2"/>
                </a:solidFill>
                <a:latin typeface="Courier New" panose="02070309020205020404" pitchFamily="49" charset="0"/>
              </a:rPr>
              <a:t>$s1, $s2, next</a:t>
            </a:r>
          </a:p>
          <a:p>
            <a:pPr lvl="1">
              <a:lnSpc>
                <a:spcPct val="120000"/>
              </a:lnSpc>
            </a:pPr>
            <a:r>
              <a:rPr lang="en-US" altLang="en-US" sz="2000" b="1" dirty="0">
                <a:solidFill>
                  <a:schemeClr val="tx2"/>
                </a:solidFill>
                <a:latin typeface="Courier New" panose="02070309020205020404" pitchFamily="49" charset="0"/>
              </a:rPr>
              <a:t>move $s3, $s4</a:t>
            </a:r>
          </a:p>
          <a:p>
            <a:pPr>
              <a:lnSpc>
                <a:spcPct val="120000"/>
              </a:lnSpc>
            </a:pPr>
            <a:r>
              <a:rPr lang="en-US" altLang="en-US" sz="2000" b="1" dirty="0">
                <a:solidFill>
                  <a:schemeClr val="tx2"/>
                </a:solidFill>
                <a:latin typeface="Courier New" panose="02070309020205020404" pitchFamily="49" charset="0"/>
              </a:rPr>
              <a:t>next:	</a:t>
            </a:r>
          </a:p>
        </p:txBody>
      </p:sp>
      <p:sp>
        <p:nvSpPr>
          <p:cNvPr id="476165" name="Text Box 5"/>
          <p:cNvSpPr txBox="1">
            <a:spLocks noChangeArrowheads="1"/>
          </p:cNvSpPr>
          <p:nvPr/>
        </p:nvSpPr>
        <p:spPr bwMode="auto">
          <a:xfrm>
            <a:off x="942975" y="2405063"/>
            <a:ext cx="3225800" cy="115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buClr>
                <a:schemeClr val="tx1"/>
              </a:buClr>
            </a:pP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if( $s1 &lt;= $s2 ) {</a:t>
            </a:r>
          </a:p>
          <a:p>
            <a:pPr>
              <a:lnSpc>
                <a:spcPct val="120000"/>
              </a:lnSpc>
              <a:buClr>
                <a:schemeClr val="tx1"/>
              </a:buClr>
            </a:pP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 $s3 = $s4</a:t>
            </a:r>
          </a:p>
          <a:p>
            <a:pPr>
              <a:lnSpc>
                <a:spcPct val="120000"/>
              </a:lnSpc>
              <a:buClr>
                <a:schemeClr val="tx1"/>
              </a:buClr>
            </a:pP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76168" name="Text Box 8"/>
          <p:cNvSpPr txBox="1">
            <a:spLocks noChangeArrowheads="1"/>
          </p:cNvSpPr>
          <p:nvPr/>
        </p:nvSpPr>
        <p:spPr bwMode="auto">
          <a:xfrm>
            <a:off x="952500" y="4568825"/>
            <a:ext cx="3216275" cy="1568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000" b="1">
                <a:latin typeface="Courier New" panose="02070309020205020404" pitchFamily="49" charset="0"/>
              </a:rPr>
              <a:t>if (($s3 &lt;= $s4) &amp;&amp;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000" b="1">
                <a:latin typeface="Courier New" panose="02070309020205020404" pitchFamily="49" charset="0"/>
              </a:rPr>
              <a:t>	 ($s4 &gt;  $s5)) {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000" b="1">
                <a:latin typeface="Courier New" panose="02070309020205020404" pitchFamily="49" charset="0"/>
              </a:rPr>
              <a:t>  $s3 = $s4 + $s5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0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76169" name="Text Box 9"/>
          <p:cNvSpPr txBox="1">
            <a:spLocks noChangeArrowheads="1"/>
          </p:cNvSpPr>
          <p:nvPr/>
        </p:nvSpPr>
        <p:spPr bwMode="auto">
          <a:xfrm>
            <a:off x="4478338" y="4568825"/>
            <a:ext cx="3838575" cy="15684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20000"/>
              </a:lnSpc>
            </a:pPr>
            <a:endParaRPr lang="en-US" altLang="en-US" sz="2000" b="1" dirty="0" smtClean="0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120000"/>
              </a:lnSpc>
            </a:pPr>
            <a:r>
              <a:rPr lang="en-US" altLang="en-US" sz="2000" b="1" dirty="0" err="1" smtClean="0">
                <a:solidFill>
                  <a:schemeClr val="tx2"/>
                </a:solidFill>
                <a:latin typeface="Courier New" panose="02070309020205020404" pitchFamily="49" charset="0"/>
              </a:rPr>
              <a:t>bgt</a:t>
            </a:r>
            <a:r>
              <a:rPr lang="en-US" altLang="en-US" sz="2000" b="1" dirty="0" smtClean="0">
                <a:solidFill>
                  <a:schemeClr val="tx2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>
                <a:solidFill>
                  <a:schemeClr val="tx2"/>
                </a:solidFill>
                <a:latin typeface="Courier New" panose="02070309020205020404" pitchFamily="49" charset="0"/>
              </a:rPr>
              <a:t>$s3, $s4, next</a:t>
            </a:r>
          </a:p>
          <a:p>
            <a:pPr lvl="1">
              <a:lnSpc>
                <a:spcPct val="120000"/>
              </a:lnSpc>
            </a:pPr>
            <a:r>
              <a:rPr lang="en-US" altLang="en-US" sz="2000" b="1" dirty="0" err="1">
                <a:solidFill>
                  <a:schemeClr val="tx2"/>
                </a:solidFill>
                <a:latin typeface="Courier New" panose="02070309020205020404" pitchFamily="49" charset="0"/>
              </a:rPr>
              <a:t>ble</a:t>
            </a:r>
            <a:r>
              <a:rPr lang="en-US" altLang="en-US" sz="2000" b="1" dirty="0">
                <a:solidFill>
                  <a:schemeClr val="tx2"/>
                </a:solidFill>
                <a:latin typeface="Courier New" panose="02070309020205020404" pitchFamily="49" charset="0"/>
              </a:rPr>
              <a:t>  $s4, $s5, next</a:t>
            </a:r>
          </a:p>
          <a:p>
            <a:pPr lvl="1">
              <a:lnSpc>
                <a:spcPct val="120000"/>
              </a:lnSpc>
            </a:pPr>
            <a:r>
              <a:rPr lang="en-US" altLang="en-US" sz="2000" b="1" dirty="0" err="1">
                <a:solidFill>
                  <a:schemeClr val="tx2"/>
                </a:solidFill>
                <a:latin typeface="Courier New" panose="02070309020205020404" pitchFamily="49" charset="0"/>
              </a:rPr>
              <a:t>addu</a:t>
            </a:r>
            <a:r>
              <a:rPr lang="en-US" altLang="en-US" sz="2000" b="1" dirty="0">
                <a:solidFill>
                  <a:schemeClr val="tx2"/>
                </a:solidFill>
                <a:latin typeface="Courier New" panose="02070309020205020404" pitchFamily="49" charset="0"/>
              </a:rPr>
              <a:t> $s3, $s4, $s5</a:t>
            </a:r>
          </a:p>
          <a:p>
            <a:pPr>
              <a:lnSpc>
                <a:spcPct val="120000"/>
              </a:lnSpc>
            </a:pPr>
            <a:r>
              <a:rPr lang="en-US" altLang="en-US" sz="2000" b="1" dirty="0">
                <a:solidFill>
                  <a:schemeClr val="tx2"/>
                </a:solidFill>
                <a:latin typeface="Courier New" panose="02070309020205020404" pitchFamily="49" charset="0"/>
              </a:rPr>
              <a:t>next: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6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7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7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4" grpId="0" animBg="1" autoUpdateAnimBg="0"/>
      <p:bldP spid="476168" grpId="0" animBg="1"/>
      <p:bldP spid="476169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. . .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78800" cy="5184775"/>
          </a:xfrm>
        </p:spPr>
        <p:txBody>
          <a:bodyPr/>
          <a:lstStyle/>
          <a:p>
            <a:pPr>
              <a:spcBef>
                <a:spcPct val="55000"/>
              </a:spcBef>
            </a:pPr>
            <a:r>
              <a:rPr lang="en-US" altLang="en-US"/>
              <a:t>Instruction Set Architecture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Overview of the MIPS Processor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R-Type Arithmetic, Logical, and Shift Instructions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I-Type Format and Immediate Constants</a:t>
            </a:r>
            <a:r>
              <a:rPr lang="en-US" altLang="en-US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Jump and Branch Instructions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Translating If Statements and Boolean Expressions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rgbClr val="FF0000"/>
                </a:solidFill>
              </a:rPr>
              <a:t>Load and Store Instructions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Translating Loops and Traversing Arrays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Addressing Modes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Instructions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5000"/>
              </a:spcBef>
            </a:pPr>
            <a:r>
              <a:rPr lang="en-US" altLang="en-US"/>
              <a:t>Instructions are the language of the machine</a:t>
            </a:r>
          </a:p>
          <a:p>
            <a:pPr>
              <a:spcBef>
                <a:spcPct val="45000"/>
              </a:spcBef>
            </a:pPr>
            <a:r>
              <a:rPr lang="en-US" altLang="en-US"/>
              <a:t>We will study the MIPS instruction set architecture</a:t>
            </a:r>
          </a:p>
          <a:p>
            <a:pPr lvl="1">
              <a:spcBef>
                <a:spcPct val="45000"/>
              </a:spcBef>
            </a:pPr>
            <a:r>
              <a:rPr lang="en-US" altLang="en-US"/>
              <a:t>Known as </a:t>
            </a:r>
            <a:r>
              <a:rPr lang="en-US" altLang="en-US" b="1">
                <a:solidFill>
                  <a:srgbClr val="FF0000"/>
                </a:solidFill>
              </a:rPr>
              <a:t>Reduced Instruction Set Computer (RISC)</a:t>
            </a:r>
          </a:p>
          <a:p>
            <a:pPr lvl="1">
              <a:spcBef>
                <a:spcPct val="45000"/>
              </a:spcBef>
            </a:pPr>
            <a:r>
              <a:rPr lang="en-US" altLang="en-US"/>
              <a:t>Elegant and relatively simple design</a:t>
            </a:r>
          </a:p>
          <a:p>
            <a:pPr lvl="1">
              <a:spcBef>
                <a:spcPct val="45000"/>
              </a:spcBef>
            </a:pPr>
            <a:r>
              <a:rPr lang="en-US" altLang="en-US"/>
              <a:t>Similar to RISC architectures developed in mid-1980’s and 90’s</a:t>
            </a:r>
          </a:p>
          <a:p>
            <a:pPr lvl="1">
              <a:spcBef>
                <a:spcPct val="45000"/>
              </a:spcBef>
            </a:pPr>
            <a:r>
              <a:rPr lang="en-US" altLang="en-US"/>
              <a:t>Very popular, used in many products</a:t>
            </a:r>
          </a:p>
          <a:p>
            <a:pPr lvl="2">
              <a:spcBef>
                <a:spcPct val="45000"/>
              </a:spcBef>
            </a:pPr>
            <a:r>
              <a:rPr lang="en-US" altLang="en-US"/>
              <a:t>Silicon Graphics, ATI, Cisco, Sony, etc.</a:t>
            </a:r>
          </a:p>
          <a:p>
            <a:pPr lvl="1">
              <a:spcBef>
                <a:spcPct val="45000"/>
              </a:spcBef>
            </a:pPr>
            <a:r>
              <a:rPr lang="en-US" altLang="en-US"/>
              <a:t>Comes next in sales after Intel IA-32 processors</a:t>
            </a:r>
          </a:p>
          <a:p>
            <a:pPr lvl="2">
              <a:spcBef>
                <a:spcPct val="45000"/>
              </a:spcBef>
            </a:pPr>
            <a:r>
              <a:rPr lang="en-US" altLang="en-US"/>
              <a:t>Almost 100 million MIPS processors sold in 2002 (and increasing)</a:t>
            </a:r>
          </a:p>
          <a:p>
            <a:pPr>
              <a:spcBef>
                <a:spcPct val="45000"/>
              </a:spcBef>
            </a:pPr>
            <a:r>
              <a:rPr lang="en-US" altLang="en-US"/>
              <a:t>Alternative design: Intel IA-32</a:t>
            </a:r>
          </a:p>
          <a:p>
            <a:pPr lvl="1">
              <a:spcBef>
                <a:spcPct val="45000"/>
              </a:spcBef>
            </a:pPr>
            <a:r>
              <a:rPr lang="en-US" altLang="en-US"/>
              <a:t>Known as </a:t>
            </a:r>
            <a:r>
              <a:rPr lang="en-US" altLang="en-US" b="1">
                <a:solidFill>
                  <a:srgbClr val="FF0000"/>
                </a:solidFill>
              </a:rPr>
              <a:t>Complex Instruction Set Computer (CISC)</a:t>
            </a:r>
            <a:r>
              <a:rPr lang="en-US" altLang="en-US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Load and Store Instructions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20088" cy="5143500"/>
          </a:xfrm>
          <a:noFill/>
        </p:spPr>
        <p:txBody>
          <a:bodyPr lIns="0" rIns="0"/>
          <a:lstStyle/>
          <a:p>
            <a:pPr>
              <a:spcBef>
                <a:spcPct val="8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Instructions that transfer data between memory &amp; registers</a:t>
            </a:r>
          </a:p>
          <a:p>
            <a:pPr>
              <a:spcBef>
                <a:spcPct val="80000"/>
              </a:spcBef>
            </a:pPr>
            <a:r>
              <a:rPr lang="en-US" altLang="en-US" dirty="0"/>
              <a:t>Programs include variables such as arrays and objects</a:t>
            </a:r>
          </a:p>
          <a:p>
            <a:pPr>
              <a:spcBef>
                <a:spcPct val="80000"/>
              </a:spcBef>
            </a:pPr>
            <a:r>
              <a:rPr lang="en-US" altLang="en-US" dirty="0"/>
              <a:t>Such variables are stored in memory</a:t>
            </a:r>
          </a:p>
          <a:p>
            <a:pPr>
              <a:spcBef>
                <a:spcPct val="8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Load</a:t>
            </a:r>
            <a:r>
              <a:rPr lang="en-US" altLang="en-US" dirty="0"/>
              <a:t> Instruction:</a:t>
            </a:r>
          </a:p>
          <a:p>
            <a:pPr lvl="1">
              <a:spcBef>
                <a:spcPct val="80000"/>
              </a:spcBef>
            </a:pPr>
            <a:r>
              <a:rPr lang="en-US" altLang="en-US" dirty="0"/>
              <a:t>Transfers data from memory to a register</a:t>
            </a:r>
          </a:p>
          <a:p>
            <a:pPr>
              <a:spcBef>
                <a:spcPct val="8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Store</a:t>
            </a:r>
            <a:r>
              <a:rPr lang="en-US" altLang="en-US" dirty="0"/>
              <a:t> Instruction:</a:t>
            </a:r>
          </a:p>
          <a:p>
            <a:pPr lvl="1">
              <a:spcBef>
                <a:spcPct val="80000"/>
              </a:spcBef>
            </a:pPr>
            <a:r>
              <a:rPr lang="en-US" altLang="en-US" dirty="0"/>
              <a:t>Transfers data from a register to memory</a:t>
            </a:r>
          </a:p>
          <a:p>
            <a:pPr>
              <a:spcBef>
                <a:spcPct val="8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Memory address</a:t>
            </a:r>
            <a:r>
              <a:rPr lang="en-US" altLang="en-US" dirty="0"/>
              <a:t> must be specified by load and store </a:t>
            </a:r>
          </a:p>
        </p:txBody>
      </p:sp>
      <p:grpSp>
        <p:nvGrpSpPr>
          <p:cNvPr id="486404" name="Group 4"/>
          <p:cNvGrpSpPr>
            <a:grpSpLocks/>
          </p:cNvGrpSpPr>
          <p:nvPr/>
        </p:nvGrpSpPr>
        <p:grpSpPr bwMode="auto">
          <a:xfrm>
            <a:off x="6127750" y="2392363"/>
            <a:ext cx="2533650" cy="3109912"/>
            <a:chOff x="3860" y="1507"/>
            <a:chExt cx="1596" cy="1959"/>
          </a:xfrm>
        </p:grpSpPr>
        <p:sp>
          <p:nvSpPr>
            <p:cNvPr id="486405" name="Line 5"/>
            <p:cNvSpPr>
              <a:spLocks noChangeShapeType="1"/>
            </p:cNvSpPr>
            <p:nvPr/>
          </p:nvSpPr>
          <p:spPr bwMode="auto">
            <a:xfrm flipH="1">
              <a:off x="4440" y="2196"/>
              <a:ext cx="436" cy="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6406" name="Group 6"/>
            <p:cNvGrpSpPr>
              <a:grpSpLocks/>
            </p:cNvGrpSpPr>
            <p:nvPr/>
          </p:nvGrpSpPr>
          <p:grpSpPr bwMode="auto">
            <a:xfrm>
              <a:off x="4875" y="1507"/>
              <a:ext cx="581" cy="1959"/>
              <a:chOff x="4767" y="1471"/>
              <a:chExt cx="581" cy="1959"/>
            </a:xfrm>
          </p:grpSpPr>
          <p:sp>
            <p:nvSpPr>
              <p:cNvPr id="486407" name="Text Box 7"/>
              <p:cNvSpPr txBox="1">
                <a:spLocks noChangeArrowheads="1"/>
              </p:cNvSpPr>
              <p:nvPr/>
            </p:nvSpPr>
            <p:spPr bwMode="auto">
              <a:xfrm>
                <a:off x="4767" y="1471"/>
                <a:ext cx="581" cy="195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600"/>
                  <a:t>Memory</a:t>
                </a:r>
              </a:p>
            </p:txBody>
          </p:sp>
          <p:sp>
            <p:nvSpPr>
              <p:cNvPr id="486408" name="Line 8"/>
              <p:cNvSpPr>
                <a:spLocks noChangeShapeType="1"/>
              </p:cNvSpPr>
              <p:nvPr/>
            </p:nvSpPr>
            <p:spPr bwMode="auto">
              <a:xfrm>
                <a:off x="4767" y="1543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09" name="Line 9"/>
              <p:cNvSpPr>
                <a:spLocks noChangeShapeType="1"/>
              </p:cNvSpPr>
              <p:nvPr/>
            </p:nvSpPr>
            <p:spPr bwMode="auto">
              <a:xfrm>
                <a:off x="4767" y="1616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10" name="Line 10"/>
              <p:cNvSpPr>
                <a:spLocks noChangeShapeType="1"/>
              </p:cNvSpPr>
              <p:nvPr/>
            </p:nvSpPr>
            <p:spPr bwMode="auto">
              <a:xfrm>
                <a:off x="4767" y="3358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11" name="Line 11"/>
              <p:cNvSpPr>
                <a:spLocks noChangeShapeType="1"/>
              </p:cNvSpPr>
              <p:nvPr/>
            </p:nvSpPr>
            <p:spPr bwMode="auto">
              <a:xfrm>
                <a:off x="4767" y="3285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12" name="Line 12"/>
              <p:cNvSpPr>
                <a:spLocks noChangeShapeType="1"/>
              </p:cNvSpPr>
              <p:nvPr/>
            </p:nvSpPr>
            <p:spPr bwMode="auto">
              <a:xfrm>
                <a:off x="4767" y="3213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13" name="Line 13"/>
              <p:cNvSpPr>
                <a:spLocks noChangeShapeType="1"/>
              </p:cNvSpPr>
              <p:nvPr/>
            </p:nvSpPr>
            <p:spPr bwMode="auto">
              <a:xfrm>
                <a:off x="4767" y="3140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14" name="Line 14"/>
              <p:cNvSpPr>
                <a:spLocks noChangeShapeType="1"/>
              </p:cNvSpPr>
              <p:nvPr/>
            </p:nvSpPr>
            <p:spPr bwMode="auto">
              <a:xfrm>
                <a:off x="4767" y="1688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15" name="Line 15"/>
              <p:cNvSpPr>
                <a:spLocks noChangeShapeType="1"/>
              </p:cNvSpPr>
              <p:nvPr/>
            </p:nvSpPr>
            <p:spPr bwMode="auto">
              <a:xfrm>
                <a:off x="4767" y="1761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16" name="Line 16"/>
              <p:cNvSpPr>
                <a:spLocks noChangeShapeType="1"/>
              </p:cNvSpPr>
              <p:nvPr/>
            </p:nvSpPr>
            <p:spPr bwMode="auto">
              <a:xfrm>
                <a:off x="4767" y="1833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17" name="Line 17"/>
              <p:cNvSpPr>
                <a:spLocks noChangeShapeType="1"/>
              </p:cNvSpPr>
              <p:nvPr/>
            </p:nvSpPr>
            <p:spPr bwMode="auto">
              <a:xfrm>
                <a:off x="4767" y="1906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18" name="Line 18"/>
              <p:cNvSpPr>
                <a:spLocks noChangeShapeType="1"/>
              </p:cNvSpPr>
              <p:nvPr/>
            </p:nvSpPr>
            <p:spPr bwMode="auto">
              <a:xfrm>
                <a:off x="4767" y="1978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19" name="Line 19"/>
              <p:cNvSpPr>
                <a:spLocks noChangeShapeType="1"/>
              </p:cNvSpPr>
              <p:nvPr/>
            </p:nvSpPr>
            <p:spPr bwMode="auto">
              <a:xfrm>
                <a:off x="4767" y="2051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20" name="Line 20"/>
              <p:cNvSpPr>
                <a:spLocks noChangeShapeType="1"/>
              </p:cNvSpPr>
              <p:nvPr/>
            </p:nvSpPr>
            <p:spPr bwMode="auto">
              <a:xfrm>
                <a:off x="4767" y="2123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21" name="Line 21"/>
              <p:cNvSpPr>
                <a:spLocks noChangeShapeType="1"/>
              </p:cNvSpPr>
              <p:nvPr/>
            </p:nvSpPr>
            <p:spPr bwMode="auto">
              <a:xfrm>
                <a:off x="4767" y="2196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22" name="Line 22"/>
              <p:cNvSpPr>
                <a:spLocks noChangeShapeType="1"/>
              </p:cNvSpPr>
              <p:nvPr/>
            </p:nvSpPr>
            <p:spPr bwMode="auto">
              <a:xfrm>
                <a:off x="4767" y="3067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23" name="Line 23"/>
              <p:cNvSpPr>
                <a:spLocks noChangeShapeType="1"/>
              </p:cNvSpPr>
              <p:nvPr/>
            </p:nvSpPr>
            <p:spPr bwMode="auto">
              <a:xfrm>
                <a:off x="4767" y="2994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24" name="Line 24"/>
              <p:cNvSpPr>
                <a:spLocks noChangeShapeType="1"/>
              </p:cNvSpPr>
              <p:nvPr/>
            </p:nvSpPr>
            <p:spPr bwMode="auto">
              <a:xfrm>
                <a:off x="4767" y="2922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25" name="Line 25"/>
              <p:cNvSpPr>
                <a:spLocks noChangeShapeType="1"/>
              </p:cNvSpPr>
              <p:nvPr/>
            </p:nvSpPr>
            <p:spPr bwMode="auto">
              <a:xfrm>
                <a:off x="4767" y="2849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26" name="Line 26"/>
              <p:cNvSpPr>
                <a:spLocks noChangeShapeType="1"/>
              </p:cNvSpPr>
              <p:nvPr/>
            </p:nvSpPr>
            <p:spPr bwMode="auto">
              <a:xfrm>
                <a:off x="4767" y="2776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27" name="Line 27"/>
              <p:cNvSpPr>
                <a:spLocks noChangeShapeType="1"/>
              </p:cNvSpPr>
              <p:nvPr/>
            </p:nvSpPr>
            <p:spPr bwMode="auto">
              <a:xfrm>
                <a:off x="4767" y="2703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86428" name="Group 28"/>
            <p:cNvGrpSpPr>
              <a:grpSpLocks/>
            </p:cNvGrpSpPr>
            <p:nvPr/>
          </p:nvGrpSpPr>
          <p:grpSpPr bwMode="auto">
            <a:xfrm>
              <a:off x="3860" y="2160"/>
              <a:ext cx="582" cy="653"/>
              <a:chOff x="3968" y="2124"/>
              <a:chExt cx="582" cy="653"/>
            </a:xfrm>
          </p:grpSpPr>
          <p:sp>
            <p:nvSpPr>
              <p:cNvPr id="486429" name="Text Box 29"/>
              <p:cNvSpPr txBox="1">
                <a:spLocks noChangeArrowheads="1"/>
              </p:cNvSpPr>
              <p:nvPr/>
            </p:nvSpPr>
            <p:spPr bwMode="auto">
              <a:xfrm>
                <a:off x="3969" y="2124"/>
                <a:ext cx="581" cy="65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400"/>
                  <a:t>Registers</a:t>
                </a:r>
              </a:p>
            </p:txBody>
          </p:sp>
          <p:sp>
            <p:nvSpPr>
              <p:cNvPr id="486430" name="Line 30"/>
              <p:cNvSpPr>
                <a:spLocks noChangeShapeType="1"/>
              </p:cNvSpPr>
              <p:nvPr/>
            </p:nvSpPr>
            <p:spPr bwMode="auto">
              <a:xfrm>
                <a:off x="3969" y="2197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31" name="Line 31"/>
              <p:cNvSpPr>
                <a:spLocks noChangeShapeType="1"/>
              </p:cNvSpPr>
              <p:nvPr/>
            </p:nvSpPr>
            <p:spPr bwMode="auto">
              <a:xfrm>
                <a:off x="3969" y="2269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32" name="Line 32"/>
              <p:cNvSpPr>
                <a:spLocks noChangeShapeType="1"/>
              </p:cNvSpPr>
              <p:nvPr/>
            </p:nvSpPr>
            <p:spPr bwMode="auto">
              <a:xfrm>
                <a:off x="3969" y="2705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33" name="Line 33"/>
              <p:cNvSpPr>
                <a:spLocks noChangeShapeType="1"/>
              </p:cNvSpPr>
              <p:nvPr/>
            </p:nvSpPr>
            <p:spPr bwMode="auto">
              <a:xfrm>
                <a:off x="3968" y="2632"/>
                <a:ext cx="5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86434" name="Text Box 34"/>
            <p:cNvSpPr txBox="1">
              <a:spLocks noChangeArrowheads="1"/>
            </p:cNvSpPr>
            <p:nvPr/>
          </p:nvSpPr>
          <p:spPr bwMode="auto">
            <a:xfrm>
              <a:off x="4440" y="2015"/>
              <a:ext cx="36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400" b="1">
                  <a:solidFill>
                    <a:srgbClr val="FF0000"/>
                  </a:solidFill>
                </a:rPr>
                <a:t>load</a:t>
              </a:r>
            </a:p>
          </p:txBody>
        </p:sp>
        <p:sp>
          <p:nvSpPr>
            <p:cNvPr id="486435" name="Line 35"/>
            <p:cNvSpPr>
              <a:spLocks noChangeShapeType="1"/>
            </p:cNvSpPr>
            <p:nvPr/>
          </p:nvSpPr>
          <p:spPr bwMode="auto">
            <a:xfrm>
              <a:off x="4440" y="2704"/>
              <a:ext cx="436" cy="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6436" name="Text Box 36"/>
            <p:cNvSpPr txBox="1">
              <a:spLocks noChangeArrowheads="1"/>
            </p:cNvSpPr>
            <p:nvPr/>
          </p:nvSpPr>
          <p:spPr bwMode="auto">
            <a:xfrm>
              <a:off x="4440" y="2523"/>
              <a:ext cx="40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400" b="1">
                  <a:solidFill>
                    <a:srgbClr val="FF0000"/>
                  </a:solidFill>
                </a:rPr>
                <a:t>store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3863" y="1123950"/>
            <a:ext cx="8353425" cy="5184775"/>
          </a:xfrm>
        </p:spPr>
        <p:txBody>
          <a:bodyPr/>
          <a:lstStyle/>
          <a:p>
            <a:pPr marL="349250" indent="-349250">
              <a:spcBef>
                <a:spcPct val="50000"/>
              </a:spcBef>
              <a:tabLst>
                <a:tab pos="1619250" algn="l"/>
                <a:tab pos="4305300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Load Word </a:t>
            </a:r>
            <a:r>
              <a:rPr lang="en-US" altLang="en-US" dirty="0"/>
              <a:t>Instruction (Word = 4 bytes in MIPS)</a:t>
            </a:r>
          </a:p>
          <a:p>
            <a:pPr marL="349250" indent="-349250">
              <a:spcBef>
                <a:spcPct val="50000"/>
              </a:spcBef>
              <a:buFont typeface="Wingdings" panose="05000000000000000000" pitchFamily="2" charset="2"/>
              <a:buNone/>
              <a:tabLst>
                <a:tab pos="1619250" algn="l"/>
                <a:tab pos="4305300" algn="l"/>
              </a:tabLst>
            </a:pPr>
            <a:r>
              <a:rPr lang="en-US" altLang="en-US" dirty="0">
                <a:solidFill>
                  <a:srgbClr val="000099"/>
                </a:solidFill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imm</a:t>
            </a:r>
            <a:r>
              <a:rPr lang="en-US" altLang="en-US" b="1" baseline="30000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# 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MEMORY[Rs+imm</a:t>
            </a:r>
            <a:r>
              <a:rPr lang="en-US" altLang="en-US" b="1" baseline="30000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9250" indent="-349250">
              <a:spcBef>
                <a:spcPct val="50000"/>
              </a:spcBef>
              <a:tabLst>
                <a:tab pos="1619250" algn="l"/>
                <a:tab pos="4305300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Store Word </a:t>
            </a:r>
            <a:r>
              <a:rPr lang="en-US" altLang="en-US" dirty="0"/>
              <a:t>Instruction</a:t>
            </a:r>
          </a:p>
          <a:p>
            <a:pPr marL="349250" indent="-349250">
              <a:spcBef>
                <a:spcPct val="50000"/>
              </a:spcBef>
              <a:buFont typeface="Wingdings" panose="05000000000000000000" pitchFamily="2" charset="2"/>
              <a:buNone/>
              <a:tabLst>
                <a:tab pos="1619250" algn="l"/>
                <a:tab pos="4305300" algn="l"/>
              </a:tabLst>
            </a:pPr>
            <a:r>
              <a:rPr lang="en-US" altLang="en-US" dirty="0">
                <a:solidFill>
                  <a:srgbClr val="000099"/>
                </a:solidFill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imm</a:t>
            </a:r>
            <a:r>
              <a:rPr lang="en-US" altLang="en-US" b="1" baseline="30000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# MEMORY[Rs+imm</a:t>
            </a:r>
            <a:r>
              <a:rPr lang="en-US" altLang="en-US" b="1" baseline="30000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lang="en-US" altLang="en-US" b="1" dirty="0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altLang="en-US" b="1" dirty="0" err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endParaRPr lang="en-US" altLang="en-US" b="1" dirty="0">
              <a:solidFill>
                <a:srgbClr val="0000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9250" indent="-349250">
              <a:spcBef>
                <a:spcPct val="50000"/>
              </a:spcBef>
              <a:tabLst>
                <a:tab pos="1619250" algn="l"/>
                <a:tab pos="4305300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Base or Displacement addressing</a:t>
            </a:r>
            <a:r>
              <a:rPr lang="en-US" altLang="en-US" dirty="0"/>
              <a:t> is used</a:t>
            </a:r>
          </a:p>
          <a:p>
            <a:pPr marL="739775" lvl="1" indent="-276225">
              <a:spcBef>
                <a:spcPct val="50000"/>
              </a:spcBef>
              <a:tabLst>
                <a:tab pos="1619250" algn="l"/>
                <a:tab pos="4305300" algn="l"/>
              </a:tabLst>
            </a:pPr>
            <a:r>
              <a:rPr lang="en-US" altLang="en-US" dirty="0"/>
              <a:t>Memory Address = </a:t>
            </a:r>
            <a:r>
              <a:rPr lang="en-US" altLang="en-US" dirty="0" err="1"/>
              <a:t>Rs</a:t>
            </a:r>
            <a:r>
              <a:rPr lang="en-US" altLang="en-US" dirty="0"/>
              <a:t> (</a:t>
            </a:r>
            <a:r>
              <a:rPr lang="en-US" altLang="en-US" dirty="0">
                <a:solidFill>
                  <a:srgbClr val="FF0000"/>
                </a:solidFill>
              </a:rPr>
              <a:t>base</a:t>
            </a:r>
            <a:r>
              <a:rPr lang="en-US" altLang="en-US" dirty="0"/>
              <a:t>) + Immediate</a:t>
            </a:r>
            <a:r>
              <a:rPr lang="en-US" altLang="en-US" baseline="30000" dirty="0"/>
              <a:t>16</a:t>
            </a:r>
            <a:r>
              <a:rPr lang="en-US" altLang="en-US" dirty="0"/>
              <a:t> (</a:t>
            </a:r>
            <a:r>
              <a:rPr lang="en-US" altLang="en-US" dirty="0">
                <a:solidFill>
                  <a:srgbClr val="FF0000"/>
                </a:solidFill>
              </a:rPr>
              <a:t>displacement</a:t>
            </a:r>
            <a:r>
              <a:rPr lang="en-US" altLang="en-US" dirty="0"/>
              <a:t>)</a:t>
            </a:r>
          </a:p>
          <a:p>
            <a:pPr marL="739775" lvl="1" indent="-276225">
              <a:spcBef>
                <a:spcPct val="50000"/>
              </a:spcBef>
              <a:tabLst>
                <a:tab pos="1619250" algn="l"/>
                <a:tab pos="4305300" algn="l"/>
              </a:tabLst>
            </a:pPr>
            <a:r>
              <a:rPr lang="en-US" altLang="en-US" dirty="0"/>
              <a:t>Immediate</a:t>
            </a:r>
            <a:r>
              <a:rPr lang="en-US" altLang="en-US" baseline="30000" dirty="0"/>
              <a:t>16</a:t>
            </a:r>
            <a:r>
              <a:rPr lang="en-US" altLang="en-US" dirty="0"/>
              <a:t> is </a:t>
            </a:r>
            <a:r>
              <a:rPr lang="en-US" altLang="en-US" dirty="0">
                <a:solidFill>
                  <a:srgbClr val="FF0000"/>
                </a:solidFill>
              </a:rPr>
              <a:t>sign-extended</a:t>
            </a:r>
            <a:r>
              <a:rPr lang="en-US" altLang="en-US" b="1" dirty="0">
                <a:solidFill>
                  <a:schemeClr val="hlink"/>
                </a:solidFill>
              </a:rPr>
              <a:t> </a:t>
            </a:r>
            <a:r>
              <a:rPr lang="en-US" altLang="en-US" dirty="0"/>
              <a:t>to have a signed displacement</a:t>
            </a:r>
            <a:endParaRPr lang="en-US" altLang="en-US" dirty="0">
              <a:solidFill>
                <a:schemeClr val="hlink"/>
              </a:solidFill>
            </a:endParaRPr>
          </a:p>
          <a:p>
            <a:pPr marL="349250" indent="-349250">
              <a:spcBef>
                <a:spcPct val="50000"/>
              </a:spcBef>
              <a:buFont typeface="Wingdings" panose="05000000000000000000" pitchFamily="2" charset="2"/>
              <a:buNone/>
              <a:tabLst>
                <a:tab pos="1619250" algn="l"/>
                <a:tab pos="4305300" algn="l"/>
              </a:tabLst>
            </a:pP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Load and Store Word</a:t>
            </a:r>
          </a:p>
        </p:txBody>
      </p:sp>
      <p:grpSp>
        <p:nvGrpSpPr>
          <p:cNvPr id="500740" name="Group 4"/>
          <p:cNvGrpSpPr>
            <a:grpSpLocks/>
          </p:cNvGrpSpPr>
          <p:nvPr/>
        </p:nvGrpSpPr>
        <p:grpSpPr bwMode="auto">
          <a:xfrm>
            <a:off x="850900" y="4833938"/>
            <a:ext cx="7639050" cy="1417637"/>
            <a:chOff x="461" y="3045"/>
            <a:chExt cx="4812" cy="893"/>
          </a:xfrm>
        </p:grpSpPr>
        <p:grpSp>
          <p:nvGrpSpPr>
            <p:cNvPr id="500741" name="Group 5"/>
            <p:cNvGrpSpPr>
              <a:grpSpLocks/>
            </p:cNvGrpSpPr>
            <p:nvPr/>
          </p:nvGrpSpPr>
          <p:grpSpPr bwMode="auto">
            <a:xfrm>
              <a:off x="461" y="3246"/>
              <a:ext cx="2127" cy="231"/>
              <a:chOff x="1104" y="3283"/>
              <a:chExt cx="4608" cy="288"/>
            </a:xfrm>
          </p:grpSpPr>
          <p:sp>
            <p:nvSpPr>
              <p:cNvPr id="500742" name="Rectangle 6"/>
              <p:cNvSpPr>
                <a:spLocks noChangeArrowheads="1"/>
              </p:cNvSpPr>
              <p:nvPr/>
            </p:nvSpPr>
            <p:spPr bwMode="auto">
              <a:xfrm>
                <a:off x="1104" y="3283"/>
                <a:ext cx="86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Op</a:t>
                </a:r>
                <a:r>
                  <a:rPr lang="en-US" altLang="en-US" sz="1400" baseline="30000"/>
                  <a:t>6</a:t>
                </a:r>
              </a:p>
            </p:txBody>
          </p:sp>
          <p:sp>
            <p:nvSpPr>
              <p:cNvPr id="500743" name="Rectangle 7"/>
              <p:cNvSpPr>
                <a:spLocks noChangeArrowheads="1"/>
              </p:cNvSpPr>
              <p:nvPr/>
            </p:nvSpPr>
            <p:spPr bwMode="auto">
              <a:xfrm>
                <a:off x="1968" y="3283"/>
                <a:ext cx="720" cy="288"/>
              </a:xfrm>
              <a:prstGeom prst="rect">
                <a:avLst/>
              </a:prstGeom>
              <a:solidFill>
                <a:srgbClr val="FF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Rs</a:t>
                </a:r>
                <a:r>
                  <a:rPr lang="en-US" altLang="en-US" sz="1400" baseline="30000"/>
                  <a:t>5</a:t>
                </a:r>
              </a:p>
            </p:txBody>
          </p:sp>
          <p:sp>
            <p:nvSpPr>
              <p:cNvPr id="500744" name="Rectangle 8"/>
              <p:cNvSpPr>
                <a:spLocks noChangeArrowheads="1"/>
              </p:cNvSpPr>
              <p:nvPr/>
            </p:nvSpPr>
            <p:spPr bwMode="auto">
              <a:xfrm>
                <a:off x="2688" y="3283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Rt</a:t>
                </a:r>
                <a:r>
                  <a:rPr lang="en-US" altLang="en-US" sz="1400" baseline="30000"/>
                  <a:t>5</a:t>
                </a:r>
              </a:p>
            </p:txBody>
          </p:sp>
          <p:sp>
            <p:nvSpPr>
              <p:cNvPr id="500745" name="Rectangle 9"/>
              <p:cNvSpPr>
                <a:spLocks noChangeArrowheads="1"/>
              </p:cNvSpPr>
              <p:nvPr/>
            </p:nvSpPr>
            <p:spPr bwMode="auto">
              <a:xfrm>
                <a:off x="3408" y="3283"/>
                <a:ext cx="2304" cy="288"/>
              </a:xfrm>
              <a:prstGeom prst="rect">
                <a:avLst/>
              </a:prstGeom>
              <a:solidFill>
                <a:srgbClr val="FFCC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immediate</a:t>
                </a:r>
                <a:r>
                  <a:rPr lang="en-US" altLang="en-US" sz="1400" baseline="30000"/>
                  <a:t>16</a:t>
                </a:r>
              </a:p>
            </p:txBody>
          </p:sp>
        </p:grpSp>
        <p:sp>
          <p:nvSpPr>
            <p:cNvPr id="500746" name="Text Box 10"/>
            <p:cNvSpPr txBox="1">
              <a:spLocks noChangeArrowheads="1"/>
            </p:cNvSpPr>
            <p:nvPr/>
          </p:nvSpPr>
          <p:spPr bwMode="auto">
            <a:xfrm>
              <a:off x="461" y="3045"/>
              <a:ext cx="2127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600">
                  <a:solidFill>
                    <a:srgbClr val="FF0000"/>
                  </a:solidFill>
                </a:rPr>
                <a:t>Base or Displacement Addressing</a:t>
              </a:r>
            </a:p>
          </p:txBody>
        </p:sp>
        <p:sp>
          <p:nvSpPr>
            <p:cNvPr id="500747" name="Rectangle 11"/>
            <p:cNvSpPr>
              <a:spLocks noChangeArrowheads="1"/>
            </p:cNvSpPr>
            <p:nvPr/>
          </p:nvSpPr>
          <p:spPr bwMode="auto">
            <a:xfrm>
              <a:off x="3146" y="3451"/>
              <a:ext cx="2127" cy="228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22288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23431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24574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571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3028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4861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9433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4005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0" hangingPunct="0">
                <a:lnSpc>
                  <a:spcPct val="85000"/>
                </a:lnSpc>
              </a:pPr>
              <a:r>
                <a:rPr lang="en-US" altLang="en-US" sz="1400"/>
                <a:t>Memory Word</a:t>
              </a:r>
              <a:endParaRPr lang="en-US" altLang="en-US" sz="1400" baseline="30000"/>
            </a:p>
          </p:txBody>
        </p:sp>
        <p:sp>
          <p:nvSpPr>
            <p:cNvPr id="500748" name="Rectangle 12"/>
            <p:cNvSpPr>
              <a:spLocks noChangeArrowheads="1"/>
            </p:cNvSpPr>
            <p:nvPr/>
          </p:nvSpPr>
          <p:spPr bwMode="auto">
            <a:xfrm>
              <a:off x="461" y="3649"/>
              <a:ext cx="2127" cy="231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400"/>
                <a:t>Base address</a:t>
              </a:r>
              <a:endParaRPr lang="en-US" altLang="en-US" sz="1400" baseline="30000"/>
            </a:p>
          </p:txBody>
        </p:sp>
        <p:sp>
          <p:nvSpPr>
            <p:cNvPr id="500749" name="Line 13"/>
            <p:cNvSpPr>
              <a:spLocks noChangeShapeType="1"/>
            </p:cNvSpPr>
            <p:nvPr/>
          </p:nvSpPr>
          <p:spPr bwMode="auto">
            <a:xfrm flipH="1">
              <a:off x="1019" y="3477"/>
              <a:ext cx="0" cy="1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00750" name="Group 14"/>
            <p:cNvGrpSpPr>
              <a:grpSpLocks/>
            </p:cNvGrpSpPr>
            <p:nvPr/>
          </p:nvGrpSpPr>
          <p:grpSpPr bwMode="auto">
            <a:xfrm>
              <a:off x="2773" y="3478"/>
              <a:ext cx="160" cy="172"/>
              <a:chOff x="3178" y="3082"/>
              <a:chExt cx="201" cy="201"/>
            </a:xfrm>
          </p:grpSpPr>
          <p:sp>
            <p:nvSpPr>
              <p:cNvPr id="500751" name="Text Box 15"/>
              <p:cNvSpPr txBox="1">
                <a:spLocks noChangeArrowheads="1"/>
              </p:cNvSpPr>
              <p:nvPr/>
            </p:nvSpPr>
            <p:spPr bwMode="auto">
              <a:xfrm>
                <a:off x="3178" y="3082"/>
                <a:ext cx="201" cy="1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en-US" sz="1600"/>
                  <a:t>+</a:t>
                </a:r>
              </a:p>
            </p:txBody>
          </p:sp>
          <p:sp>
            <p:nvSpPr>
              <p:cNvPr id="500752" name="Oval 16"/>
              <p:cNvSpPr>
                <a:spLocks noChangeArrowheads="1"/>
              </p:cNvSpPr>
              <p:nvPr/>
            </p:nvSpPr>
            <p:spPr bwMode="auto">
              <a:xfrm>
                <a:off x="3178" y="3082"/>
                <a:ext cx="201" cy="20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500753" name="AutoShape 17"/>
            <p:cNvCxnSpPr>
              <a:cxnSpLocks noChangeShapeType="1"/>
              <a:stCxn id="500748" idx="3"/>
              <a:endCxn id="500752" idx="4"/>
            </p:cNvCxnSpPr>
            <p:nvPr/>
          </p:nvCxnSpPr>
          <p:spPr bwMode="auto">
            <a:xfrm flipV="1">
              <a:off x="2593" y="3656"/>
              <a:ext cx="261" cy="109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0754" name="AutoShape 18"/>
            <p:cNvCxnSpPr>
              <a:cxnSpLocks noChangeShapeType="1"/>
              <a:stCxn id="500745" idx="3"/>
              <a:endCxn id="500752" idx="0"/>
            </p:cNvCxnSpPr>
            <p:nvPr/>
          </p:nvCxnSpPr>
          <p:spPr bwMode="auto">
            <a:xfrm>
              <a:off x="2593" y="3362"/>
              <a:ext cx="261" cy="110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00755" name="Line 19"/>
            <p:cNvSpPr>
              <a:spLocks noChangeShapeType="1"/>
            </p:cNvSpPr>
            <p:nvPr/>
          </p:nvSpPr>
          <p:spPr bwMode="auto">
            <a:xfrm>
              <a:off x="2933" y="3564"/>
              <a:ext cx="2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0756" name="Rectangle 20"/>
            <p:cNvSpPr>
              <a:spLocks noChangeArrowheads="1"/>
            </p:cNvSpPr>
            <p:nvPr/>
          </p:nvSpPr>
          <p:spPr bwMode="auto">
            <a:xfrm>
              <a:off x="3146" y="3189"/>
              <a:ext cx="2127" cy="74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0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0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0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00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00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0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on Load &amp; Store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2862263"/>
          </a:xfrm>
        </p:spPr>
        <p:txBody>
          <a:bodyPr/>
          <a:lstStyle/>
          <a:p>
            <a:pPr>
              <a:spcBef>
                <a:spcPct val="50000"/>
              </a:spcBef>
              <a:tabLst>
                <a:tab pos="1885950" algn="l"/>
                <a:tab pos="4667250" algn="l"/>
              </a:tabLst>
            </a:pPr>
            <a:r>
              <a:rPr lang="en-US" altLang="en-US"/>
              <a:t>Translate  </a:t>
            </a:r>
            <a:r>
              <a:rPr lang="en-US" altLang="en-US">
                <a:solidFill>
                  <a:srgbClr val="000099"/>
                </a:solidFill>
              </a:rPr>
              <a:t>A[1] = A[2] + 5   </a:t>
            </a:r>
            <a:r>
              <a:rPr lang="en-US" altLang="en-US"/>
              <a:t>(A is an array of words)</a:t>
            </a:r>
            <a:endParaRPr lang="en-US" altLang="en-US">
              <a:solidFill>
                <a:srgbClr val="000099"/>
              </a:solidFill>
            </a:endParaRPr>
          </a:p>
          <a:p>
            <a:pPr lvl="1">
              <a:spcBef>
                <a:spcPct val="50000"/>
              </a:spcBef>
              <a:tabLst>
                <a:tab pos="1885950" algn="l"/>
                <a:tab pos="4667250" algn="l"/>
              </a:tabLst>
            </a:pPr>
            <a:r>
              <a:rPr lang="en-US" altLang="en-US"/>
              <a:t>Assume that address of array </a:t>
            </a:r>
            <a:r>
              <a:rPr lang="en-US" altLang="en-US">
                <a:solidFill>
                  <a:srgbClr val="000066"/>
                </a:solidFill>
              </a:rPr>
              <a:t>A </a:t>
            </a:r>
            <a:r>
              <a:rPr lang="en-US" altLang="en-US"/>
              <a:t>is stored in register </a:t>
            </a:r>
            <a:r>
              <a:rPr lang="en-US" altLang="en-US">
                <a:solidFill>
                  <a:srgbClr val="000066"/>
                </a:solidFill>
              </a:rPr>
              <a:t>$s0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None/>
              <a:tabLst>
                <a:tab pos="1885950" algn="l"/>
                <a:tab pos="4667250" algn="l"/>
              </a:tabLst>
            </a:pP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lw	$s1, 8($s0)	# $s1 = A[2] 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None/>
              <a:tabLst>
                <a:tab pos="1885950" algn="l"/>
                <a:tab pos="4667250" algn="l"/>
              </a:tabLst>
            </a:pP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addiu	$s2, $s1, 5	# $s2 = A[2] + 5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None/>
              <a:tabLst>
                <a:tab pos="1885950" algn="l"/>
                <a:tab pos="4667250" algn="l"/>
              </a:tabLst>
            </a:pPr>
            <a:r>
              <a:rPr lang="en-US" altLang="en-US" b="1">
                <a:solidFill>
                  <a:srgbClr val="0000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sw	$s2, 4($s0)	# A[1] = $s2</a:t>
            </a:r>
          </a:p>
          <a:p>
            <a:pPr>
              <a:spcBef>
                <a:spcPct val="50000"/>
              </a:spcBef>
              <a:tabLst>
                <a:tab pos="1885950" algn="l"/>
                <a:tab pos="4667250" algn="l"/>
              </a:tabLst>
            </a:pPr>
            <a:r>
              <a:rPr lang="en-US" altLang="en-US"/>
              <a:t>Index of </a:t>
            </a:r>
            <a:r>
              <a:rPr lang="en-US" altLang="en-US" i="1"/>
              <a:t>A</a:t>
            </a:r>
            <a:r>
              <a:rPr lang="en-US" altLang="en-US"/>
              <a:t>[2] and </a:t>
            </a:r>
            <a:r>
              <a:rPr lang="en-US" altLang="en-US" i="1"/>
              <a:t>A</a:t>
            </a:r>
            <a:r>
              <a:rPr lang="en-US" altLang="en-US"/>
              <a:t>[1] should be multiplied by 4. Why?</a:t>
            </a:r>
          </a:p>
        </p:txBody>
      </p:sp>
      <p:grpSp>
        <p:nvGrpSpPr>
          <p:cNvPr id="501794" name="Group 34"/>
          <p:cNvGrpSpPr>
            <a:grpSpLocks/>
          </p:cNvGrpSpPr>
          <p:nvPr/>
        </p:nvGrpSpPr>
        <p:grpSpPr bwMode="auto">
          <a:xfrm>
            <a:off x="1922463" y="4005263"/>
            <a:ext cx="4725987" cy="2130425"/>
            <a:chOff x="1211" y="2523"/>
            <a:chExt cx="2977" cy="1342"/>
          </a:xfrm>
        </p:grpSpPr>
        <p:sp>
          <p:nvSpPr>
            <p:cNvPr id="501765" name="Line 5"/>
            <p:cNvSpPr>
              <a:spLocks noChangeShapeType="1"/>
            </p:cNvSpPr>
            <p:nvPr/>
          </p:nvSpPr>
          <p:spPr bwMode="auto">
            <a:xfrm flipH="1" flipV="1">
              <a:off x="2336" y="3212"/>
              <a:ext cx="8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766" name="Line 6"/>
            <p:cNvSpPr>
              <a:spLocks noChangeShapeType="1"/>
            </p:cNvSpPr>
            <p:nvPr/>
          </p:nvSpPr>
          <p:spPr bwMode="auto">
            <a:xfrm>
              <a:off x="2336" y="3358"/>
              <a:ext cx="8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767" name="Text Box 7"/>
            <p:cNvSpPr txBox="1">
              <a:spLocks noChangeArrowheads="1"/>
            </p:cNvSpPr>
            <p:nvPr/>
          </p:nvSpPr>
          <p:spPr bwMode="auto">
            <a:xfrm>
              <a:off x="2553" y="3358"/>
              <a:ext cx="363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 sz="1400" b="1">
                  <a:solidFill>
                    <a:srgbClr val="FF0000"/>
                  </a:solidFill>
                </a:rPr>
                <a:t>sw</a:t>
              </a:r>
            </a:p>
          </p:txBody>
        </p:sp>
        <p:sp>
          <p:nvSpPr>
            <p:cNvPr id="501769" name="Text Box 9"/>
            <p:cNvSpPr txBox="1">
              <a:spLocks noChangeArrowheads="1"/>
            </p:cNvSpPr>
            <p:nvPr/>
          </p:nvSpPr>
          <p:spPr bwMode="auto">
            <a:xfrm>
              <a:off x="3243" y="2523"/>
              <a:ext cx="581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Memory</a:t>
              </a:r>
            </a:p>
          </p:txBody>
        </p:sp>
        <p:sp>
          <p:nvSpPr>
            <p:cNvPr id="501770" name="Text Box 10"/>
            <p:cNvSpPr txBox="1">
              <a:spLocks noChangeArrowheads="1"/>
            </p:cNvSpPr>
            <p:nvPr/>
          </p:nvSpPr>
          <p:spPr bwMode="auto">
            <a:xfrm>
              <a:off x="3205" y="3285"/>
              <a:ext cx="654" cy="14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A[1]</a:t>
              </a:r>
            </a:p>
          </p:txBody>
        </p:sp>
        <p:sp>
          <p:nvSpPr>
            <p:cNvPr id="501771" name="Text Box 11"/>
            <p:cNvSpPr txBox="1">
              <a:spLocks noChangeArrowheads="1"/>
            </p:cNvSpPr>
            <p:nvPr/>
          </p:nvSpPr>
          <p:spPr bwMode="auto">
            <a:xfrm>
              <a:off x="3205" y="3429"/>
              <a:ext cx="654" cy="14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A[0]</a:t>
              </a:r>
            </a:p>
          </p:txBody>
        </p:sp>
        <p:sp>
          <p:nvSpPr>
            <p:cNvPr id="501772" name="Text Box 12"/>
            <p:cNvSpPr txBox="1">
              <a:spLocks noChangeArrowheads="1"/>
            </p:cNvSpPr>
            <p:nvPr/>
          </p:nvSpPr>
          <p:spPr bwMode="auto">
            <a:xfrm>
              <a:off x="3205" y="3140"/>
              <a:ext cx="654" cy="14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A[2]</a:t>
              </a:r>
            </a:p>
          </p:txBody>
        </p:sp>
        <p:sp>
          <p:nvSpPr>
            <p:cNvPr id="501773" name="Text Box 13"/>
            <p:cNvSpPr txBox="1">
              <a:spLocks noChangeArrowheads="1"/>
            </p:cNvSpPr>
            <p:nvPr/>
          </p:nvSpPr>
          <p:spPr bwMode="auto">
            <a:xfrm>
              <a:off x="3205" y="2995"/>
              <a:ext cx="654" cy="14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A[3]</a:t>
              </a:r>
            </a:p>
          </p:txBody>
        </p:sp>
        <p:sp>
          <p:nvSpPr>
            <p:cNvPr id="501774" name="Text Box 14"/>
            <p:cNvSpPr txBox="1">
              <a:spLocks noChangeArrowheads="1"/>
            </p:cNvSpPr>
            <p:nvPr/>
          </p:nvSpPr>
          <p:spPr bwMode="auto">
            <a:xfrm>
              <a:off x="3205" y="3575"/>
              <a:ext cx="654" cy="29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. . .</a:t>
              </a:r>
            </a:p>
          </p:txBody>
        </p:sp>
        <p:sp>
          <p:nvSpPr>
            <p:cNvPr id="501775" name="Text Box 15"/>
            <p:cNvSpPr txBox="1">
              <a:spLocks noChangeArrowheads="1"/>
            </p:cNvSpPr>
            <p:nvPr/>
          </p:nvSpPr>
          <p:spPr bwMode="auto">
            <a:xfrm>
              <a:off x="3205" y="2740"/>
              <a:ext cx="654" cy="25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. . .</a:t>
              </a:r>
            </a:p>
          </p:txBody>
        </p:sp>
        <p:sp>
          <p:nvSpPr>
            <p:cNvPr id="501776" name="Text Box 16"/>
            <p:cNvSpPr txBox="1">
              <a:spLocks noChangeArrowheads="1"/>
            </p:cNvSpPr>
            <p:nvPr/>
          </p:nvSpPr>
          <p:spPr bwMode="auto">
            <a:xfrm>
              <a:off x="3896" y="2994"/>
              <a:ext cx="292" cy="1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A+12</a:t>
              </a:r>
            </a:p>
          </p:txBody>
        </p:sp>
        <p:sp>
          <p:nvSpPr>
            <p:cNvPr id="501777" name="Text Box 17"/>
            <p:cNvSpPr txBox="1">
              <a:spLocks noChangeArrowheads="1"/>
            </p:cNvSpPr>
            <p:nvPr/>
          </p:nvSpPr>
          <p:spPr bwMode="auto">
            <a:xfrm>
              <a:off x="3896" y="3138"/>
              <a:ext cx="290" cy="1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A+8</a:t>
              </a:r>
            </a:p>
          </p:txBody>
        </p:sp>
        <p:sp>
          <p:nvSpPr>
            <p:cNvPr id="501778" name="Text Box 18"/>
            <p:cNvSpPr txBox="1">
              <a:spLocks noChangeArrowheads="1"/>
            </p:cNvSpPr>
            <p:nvPr/>
          </p:nvSpPr>
          <p:spPr bwMode="auto">
            <a:xfrm>
              <a:off x="3896" y="3284"/>
              <a:ext cx="290" cy="1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A+4</a:t>
              </a:r>
            </a:p>
          </p:txBody>
        </p:sp>
        <p:sp>
          <p:nvSpPr>
            <p:cNvPr id="501779" name="Text Box 19"/>
            <p:cNvSpPr txBox="1">
              <a:spLocks noChangeArrowheads="1"/>
            </p:cNvSpPr>
            <p:nvPr/>
          </p:nvSpPr>
          <p:spPr bwMode="auto">
            <a:xfrm>
              <a:off x="3895" y="3430"/>
              <a:ext cx="292" cy="1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A</a:t>
              </a:r>
            </a:p>
          </p:txBody>
        </p:sp>
        <p:grpSp>
          <p:nvGrpSpPr>
            <p:cNvPr id="501780" name="Group 20"/>
            <p:cNvGrpSpPr>
              <a:grpSpLocks/>
            </p:cNvGrpSpPr>
            <p:nvPr/>
          </p:nvGrpSpPr>
          <p:grpSpPr bwMode="auto">
            <a:xfrm>
              <a:off x="1211" y="2632"/>
              <a:ext cx="1128" cy="980"/>
              <a:chOff x="1211" y="2704"/>
              <a:chExt cx="1128" cy="980"/>
            </a:xfrm>
          </p:grpSpPr>
          <p:sp>
            <p:nvSpPr>
              <p:cNvPr id="501781" name="Text Box 21"/>
              <p:cNvSpPr txBox="1">
                <a:spLocks noChangeArrowheads="1"/>
              </p:cNvSpPr>
              <p:nvPr/>
            </p:nvSpPr>
            <p:spPr bwMode="auto">
              <a:xfrm>
                <a:off x="1719" y="2704"/>
                <a:ext cx="581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600"/>
                  <a:t>Registers</a:t>
                </a:r>
              </a:p>
            </p:txBody>
          </p:sp>
          <p:grpSp>
            <p:nvGrpSpPr>
              <p:cNvPr id="501782" name="Group 22"/>
              <p:cNvGrpSpPr>
                <a:grpSpLocks/>
              </p:cNvGrpSpPr>
              <p:nvPr/>
            </p:nvGrpSpPr>
            <p:grpSpPr bwMode="auto">
              <a:xfrm>
                <a:off x="1211" y="3067"/>
                <a:ext cx="1126" cy="146"/>
                <a:chOff x="1935" y="3393"/>
                <a:chExt cx="1126" cy="146"/>
              </a:xfrm>
            </p:grpSpPr>
            <p:sp>
              <p:nvSpPr>
                <p:cNvPr id="50178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407" y="3393"/>
                  <a:ext cx="654" cy="14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 anchorCtr="1"/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200" b="1"/>
                    <a:t>address of A</a:t>
                  </a:r>
                </a:p>
              </p:txBody>
            </p:sp>
            <p:sp>
              <p:nvSpPr>
                <p:cNvPr id="50178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935" y="3393"/>
                  <a:ext cx="473" cy="1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200" b="1"/>
                    <a:t>$s0 = $16</a:t>
                  </a:r>
                </a:p>
              </p:txBody>
            </p:sp>
          </p:grpSp>
          <p:grpSp>
            <p:nvGrpSpPr>
              <p:cNvPr id="501785" name="Group 25"/>
              <p:cNvGrpSpPr>
                <a:grpSpLocks/>
              </p:cNvGrpSpPr>
              <p:nvPr/>
            </p:nvGrpSpPr>
            <p:grpSpPr bwMode="auto">
              <a:xfrm>
                <a:off x="1213" y="3212"/>
                <a:ext cx="1126" cy="146"/>
                <a:chOff x="1935" y="3393"/>
                <a:chExt cx="1126" cy="146"/>
              </a:xfrm>
            </p:grpSpPr>
            <p:sp>
              <p:nvSpPr>
                <p:cNvPr id="501786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407" y="3393"/>
                  <a:ext cx="654" cy="14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 anchorCtr="1"/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200" b="1"/>
                    <a:t>value of A[2]</a:t>
                  </a:r>
                </a:p>
              </p:txBody>
            </p:sp>
            <p:sp>
              <p:nvSpPr>
                <p:cNvPr id="50178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935" y="3393"/>
                  <a:ext cx="473" cy="1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200" b="1"/>
                    <a:t>$s1 = $17</a:t>
                  </a:r>
                </a:p>
              </p:txBody>
            </p:sp>
          </p:grpSp>
          <p:grpSp>
            <p:nvGrpSpPr>
              <p:cNvPr id="501788" name="Group 28"/>
              <p:cNvGrpSpPr>
                <a:grpSpLocks/>
              </p:cNvGrpSpPr>
              <p:nvPr/>
            </p:nvGrpSpPr>
            <p:grpSpPr bwMode="auto">
              <a:xfrm>
                <a:off x="1211" y="3357"/>
                <a:ext cx="1126" cy="146"/>
                <a:chOff x="1935" y="3393"/>
                <a:chExt cx="1126" cy="146"/>
              </a:xfrm>
            </p:grpSpPr>
            <p:sp>
              <p:nvSpPr>
                <p:cNvPr id="501789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407" y="3393"/>
                  <a:ext cx="654" cy="14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 anchorCtr="1"/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200" b="1"/>
                    <a:t>A[2] + 5</a:t>
                  </a:r>
                </a:p>
              </p:txBody>
            </p:sp>
            <p:sp>
              <p:nvSpPr>
                <p:cNvPr id="50179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935" y="3393"/>
                  <a:ext cx="473" cy="1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200" b="1"/>
                    <a:t>$s2 = $18</a:t>
                  </a:r>
                </a:p>
              </p:txBody>
            </p:sp>
          </p:grpSp>
          <p:sp>
            <p:nvSpPr>
              <p:cNvPr id="501791" name="Text Box 31"/>
              <p:cNvSpPr txBox="1">
                <a:spLocks noChangeArrowheads="1"/>
              </p:cNvSpPr>
              <p:nvPr/>
            </p:nvSpPr>
            <p:spPr bwMode="auto">
              <a:xfrm>
                <a:off x="1683" y="2885"/>
                <a:ext cx="654" cy="18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200" b="1"/>
                  <a:t>. . .</a:t>
                </a:r>
              </a:p>
            </p:txBody>
          </p:sp>
          <p:sp>
            <p:nvSpPr>
              <p:cNvPr id="501792" name="Text Box 32"/>
              <p:cNvSpPr txBox="1">
                <a:spLocks noChangeArrowheads="1"/>
              </p:cNvSpPr>
              <p:nvPr/>
            </p:nvSpPr>
            <p:spPr bwMode="auto">
              <a:xfrm>
                <a:off x="1683" y="3502"/>
                <a:ext cx="654" cy="18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200" b="1"/>
                  <a:t>. . .</a:t>
                </a:r>
              </a:p>
            </p:txBody>
          </p:sp>
        </p:grpSp>
        <p:sp>
          <p:nvSpPr>
            <p:cNvPr id="501793" name="Text Box 33"/>
            <p:cNvSpPr txBox="1">
              <a:spLocks noChangeArrowheads="1"/>
            </p:cNvSpPr>
            <p:nvPr/>
          </p:nvSpPr>
          <p:spPr bwMode="auto">
            <a:xfrm>
              <a:off x="2552" y="3067"/>
              <a:ext cx="363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/>
            <a:p>
              <a:pPr algn="ctr">
                <a:spcBef>
                  <a:spcPct val="50000"/>
                </a:spcBef>
              </a:pPr>
              <a:r>
                <a:rPr lang="en-US" altLang="en-US" sz="1400" b="1">
                  <a:solidFill>
                    <a:srgbClr val="FF0000"/>
                  </a:solidFill>
                </a:rPr>
                <a:t>lw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0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01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0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4865" name="Group 33"/>
          <p:cNvGrpSpPr>
            <a:grpSpLocks/>
          </p:cNvGrpSpPr>
          <p:nvPr/>
        </p:nvGrpSpPr>
        <p:grpSpPr bwMode="auto">
          <a:xfrm>
            <a:off x="1435100" y="4257675"/>
            <a:ext cx="6259513" cy="1936750"/>
            <a:chOff x="904" y="2682"/>
            <a:chExt cx="3943" cy="1220"/>
          </a:xfrm>
        </p:grpSpPr>
        <p:sp>
          <p:nvSpPr>
            <p:cNvPr id="504835" name="Rectangle 3"/>
            <p:cNvSpPr>
              <a:spLocks noChangeArrowheads="1"/>
            </p:cNvSpPr>
            <p:nvPr/>
          </p:nvSpPr>
          <p:spPr bwMode="auto">
            <a:xfrm>
              <a:off x="3872" y="3182"/>
              <a:ext cx="975" cy="240"/>
            </a:xfrm>
            <a:prstGeom prst="rect">
              <a:avLst/>
            </a:prstGeom>
            <a:solidFill>
              <a:srgbClr val="A0BBF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4836" name="Rectangle 4"/>
            <p:cNvSpPr>
              <a:spLocks noChangeArrowheads="1"/>
            </p:cNvSpPr>
            <p:nvPr/>
          </p:nvSpPr>
          <p:spPr bwMode="auto">
            <a:xfrm>
              <a:off x="3872" y="2942"/>
              <a:ext cx="975" cy="240"/>
            </a:xfrm>
            <a:prstGeom prst="rect">
              <a:avLst/>
            </a:prstGeom>
            <a:solidFill>
              <a:srgbClr val="BACDF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4837" name="Rectangle 5"/>
            <p:cNvSpPr>
              <a:spLocks noChangeArrowheads="1"/>
            </p:cNvSpPr>
            <p:nvPr/>
          </p:nvSpPr>
          <p:spPr bwMode="auto">
            <a:xfrm>
              <a:off x="948" y="3182"/>
              <a:ext cx="2924" cy="240"/>
            </a:xfrm>
            <a:prstGeom prst="rect">
              <a:avLst/>
            </a:prstGeom>
            <a:solidFill>
              <a:srgbClr val="E6E6E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4838" name="Rectangle 6"/>
            <p:cNvSpPr>
              <a:spLocks noChangeArrowheads="1"/>
            </p:cNvSpPr>
            <p:nvPr/>
          </p:nvSpPr>
          <p:spPr bwMode="auto">
            <a:xfrm>
              <a:off x="948" y="2942"/>
              <a:ext cx="2924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4839" name="Text Box 7"/>
            <p:cNvSpPr txBox="1">
              <a:spLocks noChangeArrowheads="1"/>
            </p:cNvSpPr>
            <p:nvPr/>
          </p:nvSpPr>
          <p:spPr bwMode="auto">
            <a:xfrm>
              <a:off x="904" y="3182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/>
                <a:t>0</a:t>
              </a:r>
            </a:p>
          </p:txBody>
        </p:sp>
        <p:sp>
          <p:nvSpPr>
            <p:cNvPr id="504840" name="Text Box 8"/>
            <p:cNvSpPr txBox="1">
              <a:spLocks noChangeArrowheads="1"/>
            </p:cNvSpPr>
            <p:nvPr/>
          </p:nvSpPr>
          <p:spPr bwMode="auto">
            <a:xfrm>
              <a:off x="3695" y="3182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/>
                <a:t>0</a:t>
              </a:r>
            </a:p>
          </p:txBody>
        </p:sp>
        <p:sp>
          <p:nvSpPr>
            <p:cNvPr id="504841" name="Text Box 9"/>
            <p:cNvSpPr txBox="1">
              <a:spLocks noChangeArrowheads="1"/>
            </p:cNvSpPr>
            <p:nvPr/>
          </p:nvSpPr>
          <p:spPr bwMode="auto">
            <a:xfrm>
              <a:off x="904" y="2951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  <p:sp>
          <p:nvSpPr>
            <p:cNvPr id="504842" name="Text Box 10"/>
            <p:cNvSpPr txBox="1">
              <a:spLocks noChangeArrowheads="1"/>
            </p:cNvSpPr>
            <p:nvPr/>
          </p:nvSpPr>
          <p:spPr bwMode="auto">
            <a:xfrm>
              <a:off x="3695" y="2942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  <p:sp>
          <p:nvSpPr>
            <p:cNvPr id="504843" name="Text Box 11"/>
            <p:cNvSpPr txBox="1">
              <a:spLocks noChangeArrowheads="1"/>
            </p:cNvSpPr>
            <p:nvPr/>
          </p:nvSpPr>
          <p:spPr bwMode="auto">
            <a:xfrm>
              <a:off x="3828" y="2942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  <p:sp>
          <p:nvSpPr>
            <p:cNvPr id="504844" name="Rectangle 12"/>
            <p:cNvSpPr>
              <a:spLocks noChangeArrowheads="1"/>
            </p:cNvSpPr>
            <p:nvPr/>
          </p:nvSpPr>
          <p:spPr bwMode="auto">
            <a:xfrm>
              <a:off x="2898" y="3662"/>
              <a:ext cx="1949" cy="240"/>
            </a:xfrm>
            <a:prstGeom prst="rect">
              <a:avLst/>
            </a:prstGeom>
            <a:solidFill>
              <a:srgbClr val="79FF7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4845" name="Rectangle 13"/>
            <p:cNvSpPr>
              <a:spLocks noChangeArrowheads="1"/>
            </p:cNvSpPr>
            <p:nvPr/>
          </p:nvSpPr>
          <p:spPr bwMode="auto">
            <a:xfrm>
              <a:off x="948" y="3662"/>
              <a:ext cx="1950" cy="240"/>
            </a:xfrm>
            <a:prstGeom prst="rect">
              <a:avLst/>
            </a:prstGeom>
            <a:solidFill>
              <a:srgbClr val="E6E6E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4846" name="Rectangle 14"/>
            <p:cNvSpPr>
              <a:spLocks noChangeArrowheads="1"/>
            </p:cNvSpPr>
            <p:nvPr/>
          </p:nvSpPr>
          <p:spPr bwMode="auto">
            <a:xfrm>
              <a:off x="2898" y="3422"/>
              <a:ext cx="1949" cy="240"/>
            </a:xfrm>
            <a:prstGeom prst="rect">
              <a:avLst/>
            </a:prstGeom>
            <a:solidFill>
              <a:srgbClr val="AFF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4847" name="Rectangle 15"/>
            <p:cNvSpPr>
              <a:spLocks noChangeArrowheads="1"/>
            </p:cNvSpPr>
            <p:nvPr/>
          </p:nvSpPr>
          <p:spPr bwMode="auto">
            <a:xfrm>
              <a:off x="948" y="3422"/>
              <a:ext cx="1950" cy="2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4848" name="Text Box 16"/>
            <p:cNvSpPr txBox="1">
              <a:spLocks noChangeArrowheads="1"/>
            </p:cNvSpPr>
            <p:nvPr/>
          </p:nvSpPr>
          <p:spPr bwMode="auto">
            <a:xfrm>
              <a:off x="904" y="3431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  <p:sp>
          <p:nvSpPr>
            <p:cNvPr id="504849" name="Text Box 17"/>
            <p:cNvSpPr txBox="1">
              <a:spLocks noChangeArrowheads="1"/>
            </p:cNvSpPr>
            <p:nvPr/>
          </p:nvSpPr>
          <p:spPr bwMode="auto">
            <a:xfrm>
              <a:off x="2853" y="3431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  <p:sp>
          <p:nvSpPr>
            <p:cNvPr id="504850" name="Text Box 18"/>
            <p:cNvSpPr txBox="1">
              <a:spLocks noChangeArrowheads="1"/>
            </p:cNvSpPr>
            <p:nvPr/>
          </p:nvSpPr>
          <p:spPr bwMode="auto">
            <a:xfrm>
              <a:off x="904" y="3671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/>
                <a:t>0</a:t>
              </a:r>
            </a:p>
          </p:txBody>
        </p:sp>
        <p:sp>
          <p:nvSpPr>
            <p:cNvPr id="504851" name="Text Box 19"/>
            <p:cNvSpPr txBox="1">
              <a:spLocks noChangeArrowheads="1"/>
            </p:cNvSpPr>
            <p:nvPr/>
          </p:nvSpPr>
          <p:spPr bwMode="auto">
            <a:xfrm>
              <a:off x="2720" y="3671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/>
                <a:t>0</a:t>
              </a:r>
            </a:p>
          </p:txBody>
        </p:sp>
        <p:sp>
          <p:nvSpPr>
            <p:cNvPr id="504852" name="Text Box 20"/>
            <p:cNvSpPr txBox="1">
              <a:spLocks noChangeArrowheads="1"/>
            </p:cNvSpPr>
            <p:nvPr/>
          </p:nvSpPr>
          <p:spPr bwMode="auto">
            <a:xfrm>
              <a:off x="2720" y="3431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/>
                <a:t>s</a:t>
              </a:r>
            </a:p>
          </p:txBody>
        </p:sp>
        <p:sp>
          <p:nvSpPr>
            <p:cNvPr id="504853" name="Text Box 21"/>
            <p:cNvSpPr txBox="1">
              <a:spLocks noChangeArrowheads="1"/>
            </p:cNvSpPr>
            <p:nvPr/>
          </p:nvSpPr>
          <p:spPr bwMode="auto">
            <a:xfrm>
              <a:off x="3872" y="3182"/>
              <a:ext cx="9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/>
                <a:t>bu</a:t>
              </a:r>
            </a:p>
          </p:txBody>
        </p:sp>
        <p:sp>
          <p:nvSpPr>
            <p:cNvPr id="504854" name="Text Box 22"/>
            <p:cNvSpPr txBox="1">
              <a:spLocks noChangeArrowheads="1"/>
            </p:cNvSpPr>
            <p:nvPr/>
          </p:nvSpPr>
          <p:spPr bwMode="auto">
            <a:xfrm>
              <a:off x="3872" y="2951"/>
              <a:ext cx="9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504855" name="Text Box 23"/>
            <p:cNvSpPr txBox="1">
              <a:spLocks noChangeArrowheads="1"/>
            </p:cNvSpPr>
            <p:nvPr/>
          </p:nvSpPr>
          <p:spPr bwMode="auto">
            <a:xfrm>
              <a:off x="2898" y="3431"/>
              <a:ext cx="19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/>
                <a:t>h</a:t>
              </a:r>
            </a:p>
          </p:txBody>
        </p:sp>
        <p:sp>
          <p:nvSpPr>
            <p:cNvPr id="504856" name="Text Box 24"/>
            <p:cNvSpPr txBox="1">
              <a:spLocks noChangeArrowheads="1"/>
            </p:cNvSpPr>
            <p:nvPr/>
          </p:nvSpPr>
          <p:spPr bwMode="auto">
            <a:xfrm>
              <a:off x="2898" y="3671"/>
              <a:ext cx="19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/>
                <a:t>hu</a:t>
              </a:r>
            </a:p>
          </p:txBody>
        </p:sp>
        <p:sp>
          <p:nvSpPr>
            <p:cNvPr id="504857" name="Text Box 25"/>
            <p:cNvSpPr txBox="1">
              <a:spLocks noChangeArrowheads="1"/>
            </p:cNvSpPr>
            <p:nvPr/>
          </p:nvSpPr>
          <p:spPr bwMode="auto">
            <a:xfrm>
              <a:off x="1170" y="2951"/>
              <a:ext cx="9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/>
                <a:t>sign – extend</a:t>
              </a:r>
            </a:p>
          </p:txBody>
        </p:sp>
        <p:sp>
          <p:nvSpPr>
            <p:cNvPr id="504858" name="Text Box 26"/>
            <p:cNvSpPr txBox="1">
              <a:spLocks noChangeArrowheads="1"/>
            </p:cNvSpPr>
            <p:nvPr/>
          </p:nvSpPr>
          <p:spPr bwMode="auto">
            <a:xfrm>
              <a:off x="1170" y="3182"/>
              <a:ext cx="123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/>
                <a:t>zero – extend</a:t>
              </a:r>
            </a:p>
          </p:txBody>
        </p:sp>
        <p:sp>
          <p:nvSpPr>
            <p:cNvPr id="504859" name="Text Box 27"/>
            <p:cNvSpPr txBox="1">
              <a:spLocks noChangeArrowheads="1"/>
            </p:cNvSpPr>
            <p:nvPr/>
          </p:nvSpPr>
          <p:spPr bwMode="auto">
            <a:xfrm>
              <a:off x="1170" y="3431"/>
              <a:ext cx="9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/>
                <a:t>sign – extend</a:t>
              </a:r>
            </a:p>
          </p:txBody>
        </p:sp>
        <p:sp>
          <p:nvSpPr>
            <p:cNvPr id="504860" name="Text Box 28"/>
            <p:cNvSpPr txBox="1">
              <a:spLocks noChangeArrowheads="1"/>
            </p:cNvSpPr>
            <p:nvPr/>
          </p:nvSpPr>
          <p:spPr bwMode="auto">
            <a:xfrm>
              <a:off x="1170" y="3662"/>
              <a:ext cx="11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/>
                <a:t>zero – extend</a:t>
              </a:r>
            </a:p>
          </p:txBody>
        </p:sp>
        <p:sp>
          <p:nvSpPr>
            <p:cNvPr id="504861" name="Line 29"/>
            <p:cNvSpPr>
              <a:spLocks noChangeShapeType="1"/>
            </p:cNvSpPr>
            <p:nvPr/>
          </p:nvSpPr>
          <p:spPr bwMode="auto">
            <a:xfrm>
              <a:off x="948" y="2817"/>
              <a:ext cx="38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4862" name="Text Box 30"/>
            <p:cNvSpPr txBox="1">
              <a:spLocks noChangeArrowheads="1"/>
            </p:cNvSpPr>
            <p:nvPr/>
          </p:nvSpPr>
          <p:spPr bwMode="auto">
            <a:xfrm>
              <a:off x="2336" y="2682"/>
              <a:ext cx="1161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/>
                <a:t>32-bit Register</a:t>
              </a:r>
            </a:p>
          </p:txBody>
        </p:sp>
      </p:grpSp>
      <p:sp>
        <p:nvSpPr>
          <p:cNvPr id="504863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457200" y="1123950"/>
            <a:ext cx="8229600" cy="3289300"/>
          </a:xfrm>
        </p:spPr>
        <p:txBody>
          <a:bodyPr/>
          <a:lstStyle/>
          <a:p>
            <a:pPr marL="349250" indent="-349250">
              <a:spcBef>
                <a:spcPct val="30000"/>
              </a:spcBef>
              <a:tabLst>
                <a:tab pos="2514600" algn="l"/>
              </a:tabLst>
            </a:pPr>
            <a:r>
              <a:rPr lang="en-US" altLang="en-US" dirty="0"/>
              <a:t>The MIPS processor supports the following </a:t>
            </a:r>
            <a:r>
              <a:rPr lang="en-US" altLang="en-US" dirty="0">
                <a:solidFill>
                  <a:srgbClr val="FF0000"/>
                </a:solidFill>
              </a:rPr>
              <a:t>data formats</a:t>
            </a:r>
            <a:r>
              <a:rPr lang="en-US" altLang="en-US" dirty="0"/>
              <a:t>:</a:t>
            </a:r>
          </a:p>
          <a:p>
            <a:pPr marL="739775" lvl="1" indent="-276225">
              <a:spcBef>
                <a:spcPct val="30000"/>
              </a:spcBef>
              <a:tabLst>
                <a:tab pos="2514600" algn="l"/>
              </a:tabLst>
            </a:pPr>
            <a:r>
              <a:rPr lang="en-US" altLang="en-US" dirty="0">
                <a:solidFill>
                  <a:srgbClr val="FF0000"/>
                </a:solidFill>
              </a:rPr>
              <a:t>Byte</a:t>
            </a:r>
            <a:r>
              <a:rPr lang="en-US" altLang="en-US" dirty="0"/>
              <a:t> = 8 bits, </a:t>
            </a:r>
            <a:r>
              <a:rPr lang="en-US" altLang="en-US" dirty="0" err="1">
                <a:solidFill>
                  <a:srgbClr val="FF0000"/>
                </a:solidFill>
              </a:rPr>
              <a:t>Halfword</a:t>
            </a:r>
            <a:r>
              <a:rPr lang="en-US" altLang="en-US" dirty="0"/>
              <a:t> = 16 bits, </a:t>
            </a:r>
            <a:r>
              <a:rPr lang="en-US" altLang="en-US" dirty="0">
                <a:solidFill>
                  <a:srgbClr val="FF0000"/>
                </a:solidFill>
              </a:rPr>
              <a:t>Word</a:t>
            </a:r>
            <a:r>
              <a:rPr lang="en-US" altLang="en-US" dirty="0"/>
              <a:t> = 32 bits</a:t>
            </a:r>
          </a:p>
          <a:p>
            <a:pPr marL="349250" indent="-349250">
              <a:spcBef>
                <a:spcPct val="30000"/>
              </a:spcBef>
              <a:tabLst>
                <a:tab pos="2514600" algn="l"/>
              </a:tabLst>
            </a:pPr>
            <a:r>
              <a:rPr lang="en-US" altLang="en-US" dirty="0"/>
              <a:t>Load &amp; store instructions for bytes and </a:t>
            </a:r>
            <a:r>
              <a:rPr lang="en-US" altLang="en-US" dirty="0" err="1"/>
              <a:t>halfwords</a:t>
            </a:r>
            <a:endParaRPr lang="en-US" altLang="en-US" dirty="0"/>
          </a:p>
          <a:p>
            <a:pPr marL="739775" lvl="1" indent="-276225">
              <a:spcBef>
                <a:spcPct val="30000"/>
              </a:spcBef>
              <a:tabLst>
                <a:tab pos="2514600" algn="l"/>
              </a:tabLst>
            </a:pPr>
            <a:r>
              <a:rPr lang="en-US" altLang="en-US" dirty="0" err="1">
                <a:solidFill>
                  <a:srgbClr val="FF0000"/>
                </a:solidFill>
              </a:rPr>
              <a:t>lb</a:t>
            </a:r>
            <a:r>
              <a:rPr lang="en-US" altLang="en-US" dirty="0">
                <a:solidFill>
                  <a:srgbClr val="000099"/>
                </a:solidFill>
              </a:rPr>
              <a:t> = load byte,	</a:t>
            </a:r>
            <a:r>
              <a:rPr lang="en-US" altLang="en-US" dirty="0" err="1">
                <a:solidFill>
                  <a:srgbClr val="FF0000"/>
                </a:solidFill>
              </a:rPr>
              <a:t>lbu</a:t>
            </a:r>
            <a:r>
              <a:rPr lang="en-US" altLang="en-US" dirty="0">
                <a:solidFill>
                  <a:srgbClr val="000099"/>
                </a:solidFill>
              </a:rPr>
              <a:t> = load byte unsigned,	</a:t>
            </a:r>
            <a:r>
              <a:rPr lang="en-US" altLang="en-US" dirty="0" err="1">
                <a:solidFill>
                  <a:srgbClr val="FF0000"/>
                </a:solidFill>
              </a:rPr>
              <a:t>sb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>
                <a:solidFill>
                  <a:srgbClr val="000099"/>
                </a:solidFill>
              </a:rPr>
              <a:t>= store byte</a:t>
            </a:r>
          </a:p>
          <a:p>
            <a:pPr marL="739775" lvl="1" indent="-276225">
              <a:spcBef>
                <a:spcPct val="30000"/>
              </a:spcBef>
              <a:tabLst>
                <a:tab pos="2514600" algn="l"/>
              </a:tabLst>
            </a:pPr>
            <a:r>
              <a:rPr lang="en-US" altLang="en-US" dirty="0" err="1">
                <a:solidFill>
                  <a:srgbClr val="FF0000"/>
                </a:solidFill>
              </a:rPr>
              <a:t>lh</a:t>
            </a:r>
            <a:r>
              <a:rPr lang="en-US" altLang="en-US" dirty="0">
                <a:solidFill>
                  <a:srgbClr val="000099"/>
                </a:solidFill>
              </a:rPr>
              <a:t> = load half,	</a:t>
            </a:r>
            <a:r>
              <a:rPr lang="en-US" altLang="en-US" dirty="0" err="1">
                <a:solidFill>
                  <a:srgbClr val="FF0000"/>
                </a:solidFill>
              </a:rPr>
              <a:t>lhu</a:t>
            </a:r>
            <a:r>
              <a:rPr lang="en-US" altLang="en-US" dirty="0">
                <a:solidFill>
                  <a:srgbClr val="000099"/>
                </a:solidFill>
              </a:rPr>
              <a:t> = load half unsigned,	</a:t>
            </a:r>
            <a:r>
              <a:rPr lang="en-US" altLang="en-US" dirty="0" err="1">
                <a:solidFill>
                  <a:srgbClr val="FF0000"/>
                </a:solidFill>
              </a:rPr>
              <a:t>sh</a:t>
            </a:r>
            <a:r>
              <a:rPr lang="en-US" altLang="en-US" dirty="0">
                <a:solidFill>
                  <a:srgbClr val="000099"/>
                </a:solidFill>
              </a:rPr>
              <a:t> = store </a:t>
            </a:r>
            <a:r>
              <a:rPr lang="en-US" altLang="en-US" dirty="0" err="1">
                <a:solidFill>
                  <a:srgbClr val="000099"/>
                </a:solidFill>
              </a:rPr>
              <a:t>halfword</a:t>
            </a:r>
            <a:endParaRPr lang="en-US" altLang="en-US" dirty="0">
              <a:solidFill>
                <a:srgbClr val="000099"/>
              </a:solidFill>
            </a:endParaRPr>
          </a:p>
          <a:p>
            <a:pPr marL="349250" indent="-349250">
              <a:spcBef>
                <a:spcPct val="30000"/>
              </a:spcBef>
              <a:tabLst>
                <a:tab pos="2514600" algn="l"/>
              </a:tabLst>
            </a:pPr>
            <a:r>
              <a:rPr lang="en-US" altLang="en-US" dirty="0"/>
              <a:t>Load </a:t>
            </a:r>
            <a:r>
              <a:rPr lang="en-US" altLang="en-US" dirty="0">
                <a:solidFill>
                  <a:srgbClr val="FF0000"/>
                </a:solidFill>
              </a:rPr>
              <a:t>expands</a:t>
            </a:r>
            <a:r>
              <a:rPr lang="en-US" altLang="en-US" dirty="0"/>
              <a:t> a memory data to fit into a 32-bit register</a:t>
            </a:r>
          </a:p>
          <a:p>
            <a:pPr marL="349250" indent="-349250">
              <a:spcBef>
                <a:spcPct val="30000"/>
              </a:spcBef>
              <a:tabLst>
                <a:tab pos="2514600" algn="l"/>
              </a:tabLst>
            </a:pPr>
            <a:r>
              <a:rPr lang="en-US" altLang="en-US" dirty="0"/>
              <a:t>Store </a:t>
            </a:r>
            <a:r>
              <a:rPr lang="en-US" altLang="en-US" dirty="0">
                <a:solidFill>
                  <a:srgbClr val="FF0000"/>
                </a:solidFill>
              </a:rPr>
              <a:t>reduces</a:t>
            </a:r>
            <a:r>
              <a:rPr lang="en-US" altLang="en-US" dirty="0"/>
              <a:t> a 32-bit register to fit in memory</a:t>
            </a:r>
          </a:p>
        </p:txBody>
      </p:sp>
      <p:sp>
        <p:nvSpPr>
          <p:cNvPr id="504864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Load and Store Byte and Halfword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Load and Store Instructions</a:t>
            </a:r>
          </a:p>
        </p:txBody>
      </p:sp>
      <p:graphicFrame>
        <p:nvGraphicFramePr>
          <p:cNvPr id="505859" name="Group 3"/>
          <p:cNvGraphicFramePr>
            <a:graphicFrameLocks noGrp="1"/>
          </p:cNvGraphicFramePr>
          <p:nvPr>
            <p:ph idx="1"/>
          </p:nvPr>
        </p:nvGraphicFramePr>
        <p:xfrm>
          <a:off x="482600" y="1123950"/>
          <a:ext cx="8178800" cy="2765429"/>
        </p:xfrm>
        <a:graphic>
          <a:graphicData uri="http://schemas.openxmlformats.org/drawingml/2006/table">
            <a:tbl>
              <a:tblPr/>
              <a:tblGrid>
                <a:gridCol w="1900238"/>
                <a:gridCol w="2246312"/>
                <a:gridCol w="749300"/>
                <a:gridCol w="690563"/>
                <a:gridCol w="692150"/>
                <a:gridCol w="1900237"/>
              </a:tblGrid>
              <a:tr h="33496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Instruction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I-Type Format</a:t>
                      </a:r>
                    </a:p>
                  </a:txBody>
                  <a:tcPr marT="9144" marB="9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lb	rt, 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(rs)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 = MEM[rs+imm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kumimoji="0" lang="en-US" alt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0x20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lh	rt, 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(rs)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 = MEM[rs+imm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0x21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lw	rt, 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(rs)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 = MEM[rs+imm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0x23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lbu	rt, 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(rs)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 = MEM[rs+imm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0x24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lhu	rt, 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(rs)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 = MEM[rs+imm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0x25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	rt, 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(rs)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MEM[rs+imm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 = rt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0x28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	rt, 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(rs)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MEM[rs+imm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 = rt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0x29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	rt, 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(rs)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MEM[rs+imm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 = rt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0x2b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</a:t>
                      </a:r>
                      <a:r>
                        <a:rPr kumimoji="0" lang="en-US" alt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0000" marR="90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5930" name="Rectangle 74"/>
          <p:cNvSpPr>
            <a:spLocks noChangeArrowheads="1"/>
          </p:cNvSpPr>
          <p:nvPr/>
        </p:nvSpPr>
        <p:spPr bwMode="auto">
          <a:xfrm>
            <a:off x="703263" y="5303838"/>
            <a:ext cx="7667625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7663" indent="-347663">
              <a:spcBef>
                <a:spcPct val="4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98513" indent="-336550">
              <a:spcBef>
                <a:spcPct val="40000"/>
              </a:spcBef>
              <a:buFont typeface="Wingdings" panose="05000000000000000000" pitchFamily="2" charset="2"/>
              <a:buChar char="²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588" indent="-231775">
              <a:spcBef>
                <a:spcPct val="4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81138" indent="-22225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33363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rgbClr val="000099"/>
              </a:solidFill>
            </a:endParaRPr>
          </a:p>
        </p:txBody>
      </p:sp>
      <p:sp>
        <p:nvSpPr>
          <p:cNvPr id="505931" name="Rectangle 75"/>
          <p:cNvSpPr>
            <a:spLocks noChangeArrowheads="1"/>
          </p:cNvSpPr>
          <p:nvPr/>
        </p:nvSpPr>
        <p:spPr bwMode="auto">
          <a:xfrm>
            <a:off x="539750" y="4005263"/>
            <a:ext cx="8121650" cy="2303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038" rIns="92075" bIns="46038"/>
          <a:lstStyle>
            <a:lvl1pPr marL="347663" indent="-347663">
              <a:spcBef>
                <a:spcPct val="4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98513" indent="-336550">
              <a:spcBef>
                <a:spcPct val="40000"/>
              </a:spcBef>
              <a:buFont typeface="Wingdings" panose="05000000000000000000" pitchFamily="2" charset="2"/>
              <a:buChar char="²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588" indent="-231775">
              <a:spcBef>
                <a:spcPct val="4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81138" indent="-22225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33363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Base or Displacement Addressing</a:t>
            </a:r>
            <a:r>
              <a:rPr lang="en-US" altLang="en-US"/>
              <a:t> is used</a:t>
            </a:r>
          </a:p>
          <a:p>
            <a:pPr lvl="1"/>
            <a:r>
              <a:rPr lang="en-US" altLang="en-US"/>
              <a:t>Memory Address = Rs (</a:t>
            </a:r>
            <a:r>
              <a:rPr lang="en-US" altLang="en-US">
                <a:solidFill>
                  <a:srgbClr val="FF0000"/>
                </a:solidFill>
              </a:rPr>
              <a:t>base</a:t>
            </a:r>
            <a:r>
              <a:rPr lang="en-US" altLang="en-US"/>
              <a:t>) + Immediate</a:t>
            </a:r>
            <a:r>
              <a:rPr lang="en-US" altLang="en-US" baseline="30000"/>
              <a:t>16</a:t>
            </a:r>
            <a:r>
              <a:rPr lang="en-US" altLang="en-US"/>
              <a:t> (</a:t>
            </a:r>
            <a:r>
              <a:rPr lang="en-US" altLang="en-US">
                <a:solidFill>
                  <a:srgbClr val="FF0000"/>
                </a:solidFill>
              </a:rPr>
              <a:t>displacement</a:t>
            </a:r>
            <a:r>
              <a:rPr lang="en-US" altLang="en-US"/>
              <a:t>)</a:t>
            </a:r>
          </a:p>
          <a:p>
            <a:r>
              <a:rPr lang="en-US" altLang="en-US"/>
              <a:t>Two variations on base addressing</a:t>
            </a:r>
          </a:p>
          <a:p>
            <a:pPr lvl="1"/>
            <a:r>
              <a:rPr lang="en-US" altLang="en-US"/>
              <a:t>If Rs = $zero = 0 then	Address = Immediate</a:t>
            </a:r>
            <a:r>
              <a:rPr lang="en-US" altLang="en-US" baseline="30000"/>
              <a:t>16</a:t>
            </a:r>
            <a:r>
              <a:rPr lang="en-US" altLang="en-US"/>
              <a:t> (</a:t>
            </a:r>
            <a:r>
              <a:rPr lang="en-US" altLang="en-US">
                <a:solidFill>
                  <a:srgbClr val="FF0000"/>
                </a:solidFill>
              </a:rPr>
              <a:t>absolute</a:t>
            </a:r>
            <a:r>
              <a:rPr lang="en-US" altLang="en-US"/>
              <a:t>)</a:t>
            </a:r>
            <a:endParaRPr lang="en-US" altLang="en-US" baseline="30000"/>
          </a:p>
          <a:p>
            <a:pPr lvl="1"/>
            <a:r>
              <a:rPr lang="en-US" altLang="en-US"/>
              <a:t>If Immediate</a:t>
            </a:r>
            <a:r>
              <a:rPr lang="en-US" altLang="en-US" baseline="30000"/>
              <a:t>16</a:t>
            </a:r>
            <a:r>
              <a:rPr lang="en-US" altLang="en-US"/>
              <a:t> = 0 then	Address = Rs (</a:t>
            </a:r>
            <a:r>
              <a:rPr lang="en-US" altLang="en-US">
                <a:solidFill>
                  <a:srgbClr val="FF0000"/>
                </a:solidFill>
              </a:rPr>
              <a:t>register indirect</a:t>
            </a:r>
            <a:r>
              <a:rPr lang="en-US" altLang="en-US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. . .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78800" cy="5184775"/>
          </a:xfrm>
        </p:spPr>
        <p:txBody>
          <a:bodyPr/>
          <a:lstStyle/>
          <a:p>
            <a:pPr>
              <a:spcBef>
                <a:spcPct val="55000"/>
              </a:spcBef>
            </a:pPr>
            <a:r>
              <a:rPr lang="en-US" altLang="en-US"/>
              <a:t>Instruction Set Architecture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Overview of the MIPS Processor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R-Type Arithmetic, Logical, and Shift Instructions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I-Type Format and Immediate Constants</a:t>
            </a:r>
            <a:r>
              <a:rPr lang="en-US" altLang="en-US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Jump and Branch Instructions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Translating If Statements and Boolean Expressions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Load and Store Instructions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rgbClr val="FF0000"/>
                </a:solidFill>
              </a:rPr>
              <a:t>Translating Loops and Traversing Arrays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Addressing Modes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Translating a WHILE Loop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78800" cy="5127625"/>
          </a:xfrm>
        </p:spPr>
        <p:txBody>
          <a:bodyPr/>
          <a:lstStyle/>
          <a:p>
            <a:pPr marL="349250" indent="-349250">
              <a:spcBef>
                <a:spcPct val="35000"/>
              </a:spcBef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dirty="0"/>
              <a:t>Consider the following WHILE statement:</a:t>
            </a:r>
          </a:p>
          <a:p>
            <a:pPr marL="349250" indent="-349250">
              <a:spcBef>
                <a:spcPct val="35000"/>
              </a:spcBef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</a:rPr>
              <a:t> = 0; while (A[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</a:rPr>
              <a:t>] != k) 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</a:rPr>
              <a:t> = i+1;</a:t>
            </a:r>
          </a:p>
          <a:p>
            <a:pPr marL="349250" indent="-349250">
              <a:spcBef>
                <a:spcPct val="35000"/>
              </a:spcBef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000" dirty="0"/>
              <a:t>	Where </a:t>
            </a:r>
            <a:r>
              <a:rPr lang="en-US" altLang="en-US" sz="2000" dirty="0">
                <a:solidFill>
                  <a:srgbClr val="000099"/>
                </a:solidFill>
              </a:rPr>
              <a:t>A</a:t>
            </a:r>
            <a:r>
              <a:rPr lang="en-US" altLang="en-US" sz="2000" dirty="0"/>
              <a:t> is an array of integers (4 bytes per element)</a:t>
            </a:r>
          </a:p>
          <a:p>
            <a:pPr marL="349250" indent="-349250">
              <a:spcBef>
                <a:spcPct val="35000"/>
              </a:spcBef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000" dirty="0"/>
              <a:t>	</a:t>
            </a:r>
            <a:r>
              <a:rPr lang="en-US" altLang="en-US" sz="2000" dirty="0">
                <a:solidFill>
                  <a:srgbClr val="000099"/>
                </a:solidFill>
              </a:rPr>
              <a:t>Assume address A, </a:t>
            </a:r>
            <a:r>
              <a:rPr lang="en-US" altLang="en-US" sz="2000" dirty="0" err="1">
                <a:solidFill>
                  <a:srgbClr val="000099"/>
                </a:solidFill>
              </a:rPr>
              <a:t>i</a:t>
            </a:r>
            <a:r>
              <a:rPr lang="en-US" altLang="en-US" sz="2000" dirty="0">
                <a:solidFill>
                  <a:srgbClr val="000099"/>
                </a:solidFill>
              </a:rPr>
              <a:t>, k</a:t>
            </a:r>
            <a:r>
              <a:rPr lang="en-US" altLang="en-US" sz="2000" dirty="0"/>
              <a:t> in </a:t>
            </a:r>
            <a:r>
              <a:rPr lang="en-US" altLang="en-US" sz="2000" dirty="0">
                <a:solidFill>
                  <a:srgbClr val="000099"/>
                </a:solidFill>
              </a:rPr>
              <a:t>$s0, $s1, $s2,</a:t>
            </a:r>
            <a:r>
              <a:rPr lang="en-US" altLang="en-US" sz="2000" dirty="0">
                <a:solidFill>
                  <a:schemeClr val="hlink"/>
                </a:solidFill>
              </a:rPr>
              <a:t> </a:t>
            </a:r>
            <a:r>
              <a:rPr lang="en-US" altLang="en-US" sz="2000" dirty="0"/>
              <a:t>respectively</a:t>
            </a:r>
          </a:p>
          <a:p>
            <a:pPr marL="349250" indent="-349250">
              <a:spcBef>
                <a:spcPct val="35000"/>
              </a:spcBef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dirty="0"/>
              <a:t>How to translate above WHILE statement?</a:t>
            </a:r>
          </a:p>
          <a:p>
            <a:pPr marL="349250" indent="-349250">
              <a:spcBef>
                <a:spcPct val="35000"/>
              </a:spcBef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		</a:t>
            </a:r>
            <a:r>
              <a:rPr lang="en-US" altLang="en-US" sz="20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xor</a:t>
            </a: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	$s1, $s1, $s1	# </a:t>
            </a:r>
            <a:r>
              <a:rPr lang="en-US" altLang="en-US" sz="20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 = 0</a:t>
            </a:r>
          </a:p>
          <a:p>
            <a:pPr marL="349250" indent="-349250">
              <a:spcBef>
                <a:spcPct val="0"/>
              </a:spcBef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		move	$t0, $s0	# $t0 = address A</a:t>
            </a:r>
          </a:p>
          <a:p>
            <a:pPr marL="349250" indent="-349250">
              <a:spcBef>
                <a:spcPct val="0"/>
              </a:spcBef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	loop:	</a:t>
            </a:r>
            <a:r>
              <a:rPr lang="en-US" altLang="en-US" sz="20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lw</a:t>
            </a: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	$t1, 0($t0)	# $t1 = A[</a:t>
            </a:r>
            <a:r>
              <a:rPr lang="en-US" altLang="en-US" sz="20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]</a:t>
            </a:r>
          </a:p>
          <a:p>
            <a:pPr marL="349250" indent="-349250">
              <a:spcBef>
                <a:spcPct val="0"/>
              </a:spcBef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		</a:t>
            </a:r>
            <a:r>
              <a:rPr lang="en-US" altLang="en-US" sz="20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beq</a:t>
            </a: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	$t1, $s2, exit	# exit if (A[</a:t>
            </a:r>
            <a:r>
              <a:rPr lang="en-US" altLang="en-US" sz="20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]== k)</a:t>
            </a:r>
          </a:p>
          <a:p>
            <a:pPr marL="349250" indent="-349250">
              <a:spcBef>
                <a:spcPct val="0"/>
              </a:spcBef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		</a:t>
            </a:r>
            <a:r>
              <a:rPr lang="en-US" altLang="en-US" sz="20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addiu</a:t>
            </a: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	$s1, $s1, 1	# </a:t>
            </a:r>
            <a:r>
              <a:rPr lang="en-US" altLang="en-US" sz="20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 = i+1</a:t>
            </a:r>
          </a:p>
          <a:p>
            <a:pPr marL="349250" indent="-349250">
              <a:spcBef>
                <a:spcPct val="0"/>
              </a:spcBef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		</a:t>
            </a:r>
            <a:r>
              <a:rPr lang="en-US" altLang="en-US" sz="20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sll</a:t>
            </a: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	$t0, $s1, 2	# $t0 = 4*</a:t>
            </a:r>
            <a:r>
              <a:rPr lang="en-US" altLang="en-US" sz="20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i</a:t>
            </a:r>
            <a:endParaRPr lang="en-US" altLang="en-US" sz="2000" b="1" dirty="0">
              <a:solidFill>
                <a:srgbClr val="000099"/>
              </a:solidFill>
              <a:latin typeface="Courier New" panose="02070309020205020404" pitchFamily="49" charset="0"/>
            </a:endParaRPr>
          </a:p>
          <a:p>
            <a:pPr marL="349250" indent="-349250">
              <a:spcBef>
                <a:spcPct val="0"/>
              </a:spcBef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		</a:t>
            </a:r>
            <a:r>
              <a:rPr lang="en-US" altLang="en-US" sz="20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addu</a:t>
            </a: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	$t0, $s0, $t0	# $t0 = address A[</a:t>
            </a:r>
            <a:r>
              <a:rPr lang="en-US" altLang="en-US" sz="20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]</a:t>
            </a:r>
          </a:p>
          <a:p>
            <a:pPr marL="349250" indent="-349250">
              <a:spcBef>
                <a:spcPct val="0"/>
              </a:spcBef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		j	loop</a:t>
            </a:r>
          </a:p>
          <a:p>
            <a:pPr marL="349250" indent="-349250">
              <a:spcBef>
                <a:spcPct val="0"/>
              </a:spcBef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933950" algn="l"/>
              </a:tabLst>
            </a:pPr>
            <a:r>
              <a:rPr lang="en-US" altLang="en-US" sz="2000" b="1" dirty="0">
                <a:solidFill>
                  <a:srgbClr val="000099"/>
                </a:solidFill>
                <a:latin typeface="Courier New" panose="02070309020205020404" pitchFamily="49" charset="0"/>
              </a:rPr>
              <a:t>	exit:	. . .</a:t>
            </a:r>
          </a:p>
        </p:txBody>
      </p:sp>
      <p:grpSp>
        <p:nvGrpSpPr>
          <p:cNvPr id="432175" name="Group 47"/>
          <p:cNvGrpSpPr>
            <a:grpSpLocks/>
          </p:cNvGrpSpPr>
          <p:nvPr/>
        </p:nvGrpSpPr>
        <p:grpSpPr bwMode="auto">
          <a:xfrm>
            <a:off x="7107238" y="1239838"/>
            <a:ext cx="1555750" cy="2016125"/>
            <a:chOff x="158" y="2378"/>
            <a:chExt cx="980" cy="1270"/>
          </a:xfrm>
        </p:grpSpPr>
        <p:sp>
          <p:nvSpPr>
            <p:cNvPr id="432163" name="Text Box 35"/>
            <p:cNvSpPr txBox="1">
              <a:spLocks noChangeArrowheads="1"/>
            </p:cNvSpPr>
            <p:nvPr/>
          </p:nvSpPr>
          <p:spPr bwMode="auto">
            <a:xfrm>
              <a:off x="194" y="2378"/>
              <a:ext cx="581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Memory</a:t>
              </a:r>
            </a:p>
          </p:txBody>
        </p:sp>
        <p:sp>
          <p:nvSpPr>
            <p:cNvPr id="432164" name="Text Box 36"/>
            <p:cNvSpPr txBox="1">
              <a:spLocks noChangeArrowheads="1"/>
            </p:cNvSpPr>
            <p:nvPr/>
          </p:nvSpPr>
          <p:spPr bwMode="auto">
            <a:xfrm>
              <a:off x="158" y="3031"/>
              <a:ext cx="653" cy="14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A[2]</a:t>
              </a:r>
            </a:p>
          </p:txBody>
        </p:sp>
        <p:sp>
          <p:nvSpPr>
            <p:cNvPr id="432165" name="Text Box 37"/>
            <p:cNvSpPr txBox="1">
              <a:spLocks noChangeArrowheads="1"/>
            </p:cNvSpPr>
            <p:nvPr/>
          </p:nvSpPr>
          <p:spPr bwMode="auto">
            <a:xfrm>
              <a:off x="158" y="2741"/>
              <a:ext cx="653" cy="14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A[i]</a:t>
              </a:r>
            </a:p>
          </p:txBody>
        </p:sp>
        <p:sp>
          <p:nvSpPr>
            <p:cNvPr id="432166" name="Text Box 38"/>
            <p:cNvSpPr txBox="1">
              <a:spLocks noChangeArrowheads="1"/>
            </p:cNvSpPr>
            <p:nvPr/>
          </p:nvSpPr>
          <p:spPr bwMode="auto">
            <a:xfrm>
              <a:off x="158" y="3178"/>
              <a:ext cx="653" cy="1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A[1]</a:t>
              </a:r>
            </a:p>
          </p:txBody>
        </p:sp>
        <p:sp>
          <p:nvSpPr>
            <p:cNvPr id="432167" name="Text Box 39"/>
            <p:cNvSpPr txBox="1">
              <a:spLocks noChangeArrowheads="1"/>
            </p:cNvSpPr>
            <p:nvPr/>
          </p:nvSpPr>
          <p:spPr bwMode="auto">
            <a:xfrm>
              <a:off x="158" y="3321"/>
              <a:ext cx="653" cy="1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A[0]</a:t>
              </a:r>
            </a:p>
          </p:txBody>
        </p:sp>
        <p:sp>
          <p:nvSpPr>
            <p:cNvPr id="432168" name="Text Box 40"/>
            <p:cNvSpPr txBox="1">
              <a:spLocks noChangeArrowheads="1"/>
            </p:cNvSpPr>
            <p:nvPr/>
          </p:nvSpPr>
          <p:spPr bwMode="auto">
            <a:xfrm>
              <a:off x="158" y="2886"/>
              <a:ext cx="653" cy="1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. . .</a:t>
              </a:r>
            </a:p>
          </p:txBody>
        </p:sp>
        <p:sp>
          <p:nvSpPr>
            <p:cNvPr id="432169" name="Text Box 41"/>
            <p:cNvSpPr txBox="1">
              <a:spLocks noChangeArrowheads="1"/>
            </p:cNvSpPr>
            <p:nvPr/>
          </p:nvSpPr>
          <p:spPr bwMode="auto">
            <a:xfrm>
              <a:off x="158" y="2559"/>
              <a:ext cx="653" cy="18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. . .</a:t>
              </a:r>
            </a:p>
          </p:txBody>
        </p:sp>
        <p:sp>
          <p:nvSpPr>
            <p:cNvPr id="432170" name="Text Box 42"/>
            <p:cNvSpPr txBox="1">
              <a:spLocks noChangeArrowheads="1"/>
            </p:cNvSpPr>
            <p:nvPr/>
          </p:nvSpPr>
          <p:spPr bwMode="auto">
            <a:xfrm>
              <a:off x="847" y="3321"/>
              <a:ext cx="182" cy="1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A</a:t>
              </a:r>
            </a:p>
          </p:txBody>
        </p:sp>
        <p:sp>
          <p:nvSpPr>
            <p:cNvPr id="432171" name="Text Box 43"/>
            <p:cNvSpPr txBox="1">
              <a:spLocks noChangeArrowheads="1"/>
            </p:cNvSpPr>
            <p:nvPr/>
          </p:nvSpPr>
          <p:spPr bwMode="auto">
            <a:xfrm>
              <a:off x="847" y="3176"/>
              <a:ext cx="181" cy="1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A+4</a:t>
              </a:r>
            </a:p>
          </p:txBody>
        </p:sp>
        <p:sp>
          <p:nvSpPr>
            <p:cNvPr id="432172" name="Text Box 44"/>
            <p:cNvSpPr txBox="1">
              <a:spLocks noChangeArrowheads="1"/>
            </p:cNvSpPr>
            <p:nvPr/>
          </p:nvSpPr>
          <p:spPr bwMode="auto">
            <a:xfrm>
              <a:off x="847" y="3030"/>
              <a:ext cx="181" cy="1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A+8</a:t>
              </a:r>
            </a:p>
          </p:txBody>
        </p:sp>
        <p:sp>
          <p:nvSpPr>
            <p:cNvPr id="432173" name="Text Box 45"/>
            <p:cNvSpPr txBox="1">
              <a:spLocks noChangeArrowheads="1"/>
            </p:cNvSpPr>
            <p:nvPr/>
          </p:nvSpPr>
          <p:spPr bwMode="auto">
            <a:xfrm>
              <a:off x="846" y="2742"/>
              <a:ext cx="292" cy="1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A+4×i</a:t>
              </a:r>
            </a:p>
          </p:txBody>
        </p:sp>
        <p:sp>
          <p:nvSpPr>
            <p:cNvPr id="432174" name="Text Box 46"/>
            <p:cNvSpPr txBox="1">
              <a:spLocks noChangeArrowheads="1"/>
            </p:cNvSpPr>
            <p:nvPr/>
          </p:nvSpPr>
          <p:spPr bwMode="auto">
            <a:xfrm>
              <a:off x="158" y="3466"/>
              <a:ext cx="653" cy="18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 sz="1200" b="1"/>
                <a:t>. . 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2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32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3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3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3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32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2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2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32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32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32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32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32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32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Pointers to Traverse Arrays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78800" cy="5119688"/>
          </a:xfrm>
        </p:spPr>
        <p:txBody>
          <a:bodyPr/>
          <a:lstStyle/>
          <a:p>
            <a:pPr marL="349250" indent="-349250">
              <a:tabLst>
                <a:tab pos="1257300" algn="l"/>
                <a:tab pos="2333625" algn="l"/>
                <a:tab pos="4848225" algn="l"/>
              </a:tabLst>
            </a:pPr>
            <a:r>
              <a:rPr lang="en-US" altLang="en-US" dirty="0"/>
              <a:t>Consider the same WHILE loop: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848225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</a:rPr>
              <a:t> = 0;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</a:rPr>
              <a:t>while (A[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</a:rPr>
              <a:t>] != k) 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</a:rPr>
              <a:t> = i+1;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848225" algn="l"/>
              </a:tabLst>
            </a:pPr>
            <a:r>
              <a:rPr lang="en-US" altLang="en-US" sz="2000" dirty="0"/>
              <a:t>	Where </a:t>
            </a:r>
            <a:r>
              <a:rPr lang="en-US" altLang="en-US" sz="2000" dirty="0">
                <a:solidFill>
                  <a:srgbClr val="000099"/>
                </a:solidFill>
              </a:rPr>
              <a:t>address of A, </a:t>
            </a:r>
            <a:r>
              <a:rPr lang="en-US" altLang="en-US" sz="2000" dirty="0" err="1">
                <a:solidFill>
                  <a:srgbClr val="000099"/>
                </a:solidFill>
              </a:rPr>
              <a:t>i</a:t>
            </a:r>
            <a:r>
              <a:rPr lang="en-US" altLang="en-US" sz="2000" dirty="0">
                <a:solidFill>
                  <a:srgbClr val="000099"/>
                </a:solidFill>
              </a:rPr>
              <a:t>, k</a:t>
            </a:r>
            <a:r>
              <a:rPr lang="en-US" altLang="en-US" sz="2000" dirty="0"/>
              <a:t> are in </a:t>
            </a:r>
            <a:r>
              <a:rPr lang="en-US" altLang="en-US" sz="2000" dirty="0">
                <a:solidFill>
                  <a:srgbClr val="000099"/>
                </a:solidFill>
              </a:rPr>
              <a:t>$s0, $s1, $s2</a:t>
            </a:r>
            <a:r>
              <a:rPr lang="en-US" altLang="en-US" sz="2000" dirty="0">
                <a:solidFill>
                  <a:schemeClr val="hlink"/>
                </a:solidFill>
              </a:rPr>
              <a:t>, </a:t>
            </a:r>
            <a:r>
              <a:rPr lang="en-US" altLang="en-US" sz="2000" dirty="0"/>
              <a:t>respectively</a:t>
            </a:r>
          </a:p>
          <a:p>
            <a:pPr marL="349250" indent="-349250">
              <a:tabLst>
                <a:tab pos="1257300" algn="l"/>
                <a:tab pos="2333625" algn="l"/>
                <a:tab pos="4848225" algn="l"/>
              </a:tabLst>
            </a:pPr>
            <a:r>
              <a:rPr lang="en-US" altLang="en-US" dirty="0"/>
              <a:t>We can use a </a:t>
            </a:r>
            <a:r>
              <a:rPr lang="en-US" altLang="en-US" dirty="0">
                <a:solidFill>
                  <a:srgbClr val="FF0000"/>
                </a:solidFill>
              </a:rPr>
              <a:t>pointer</a:t>
            </a:r>
            <a:r>
              <a:rPr lang="en-US" altLang="en-US" dirty="0"/>
              <a:t> to traverse array A</a:t>
            </a:r>
          </a:p>
          <a:p>
            <a:pPr marL="349250" indent="-349250"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848225" algn="l"/>
              </a:tabLst>
            </a:pPr>
            <a:r>
              <a:rPr lang="en-US" altLang="en-US" sz="2000" dirty="0">
                <a:solidFill>
                  <a:schemeClr val="hlink"/>
                </a:solidFill>
              </a:rPr>
              <a:t>	</a:t>
            </a:r>
            <a:r>
              <a:rPr lang="en-US" altLang="en-US" sz="2000" dirty="0">
                <a:solidFill>
                  <a:srgbClr val="FF0000"/>
                </a:solidFill>
              </a:rPr>
              <a:t>Pointer is incremented by 4 (faster than indexing</a:t>
            </a:r>
            <a:r>
              <a:rPr lang="en-US" altLang="en-US" sz="2000" dirty="0" smtClean="0">
                <a:solidFill>
                  <a:srgbClr val="FF0000"/>
                </a:solidFill>
              </a:rPr>
              <a:t>)</a:t>
            </a:r>
          </a:p>
          <a:p>
            <a:pPr marL="349250" indent="-349250">
              <a:buNone/>
              <a:tabLst>
                <a:tab pos="1257300" algn="l"/>
                <a:tab pos="2333625" algn="l"/>
                <a:tab pos="4848225" algn="l"/>
              </a:tabLst>
            </a:pPr>
            <a:r>
              <a:rPr lang="en-US" altLang="en-US" sz="1800" b="1" dirty="0" smtClean="0">
                <a:solidFill>
                  <a:srgbClr val="000099"/>
                </a:solidFill>
                <a:latin typeface="Courier New" panose="02070309020205020404" pitchFamily="49" charset="0"/>
              </a:rPr>
              <a:t>		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urier New" panose="02070309020205020404" pitchFamily="49" charset="0"/>
              </a:rPr>
              <a:t>xor</a:t>
            </a:r>
            <a:r>
              <a:rPr lang="en-US" altLang="en-US" sz="1800" b="1" dirty="0">
                <a:solidFill>
                  <a:srgbClr val="000099"/>
                </a:solidFill>
                <a:latin typeface="Courier New" panose="02070309020205020404" pitchFamily="49" charset="0"/>
              </a:rPr>
              <a:t>	$s1, $s1, $s1	# </a:t>
            </a:r>
            <a:r>
              <a:rPr lang="en-US" altLang="en-US" sz="18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800" b="1" dirty="0">
                <a:solidFill>
                  <a:srgbClr val="000099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1800" b="1" dirty="0" smtClean="0">
                <a:solidFill>
                  <a:srgbClr val="000099"/>
                </a:solidFill>
                <a:latin typeface="Courier New" panose="02070309020205020404" pitchFamily="49" charset="0"/>
              </a:rPr>
              <a:t>0</a:t>
            </a:r>
            <a:endParaRPr lang="en-US" altLang="en-US" sz="1800" dirty="0">
              <a:solidFill>
                <a:srgbClr val="FF0000"/>
              </a:solidFill>
            </a:endParaRPr>
          </a:p>
          <a:p>
            <a:pPr marL="349250" indent="-349250"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848225" algn="l"/>
              </a:tabLst>
            </a:pPr>
            <a:r>
              <a:rPr lang="en-US" altLang="en-US" sz="1800" b="1" dirty="0">
                <a:solidFill>
                  <a:srgbClr val="000099"/>
                </a:solidFill>
                <a:latin typeface="Courier New" panose="02070309020205020404" pitchFamily="49" charset="0"/>
              </a:rPr>
              <a:t>		move	$t0, $s0	# $t0 = $s0 = </a:t>
            </a:r>
            <a:r>
              <a:rPr lang="en-US" altLang="en-US" sz="18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addr</a:t>
            </a:r>
            <a:r>
              <a:rPr lang="en-US" altLang="en-US" sz="1800" b="1" dirty="0">
                <a:solidFill>
                  <a:srgbClr val="000099"/>
                </a:solidFill>
                <a:latin typeface="Courier New" panose="02070309020205020404" pitchFamily="49" charset="0"/>
              </a:rPr>
              <a:t> A</a:t>
            </a:r>
          </a:p>
          <a:p>
            <a:pPr marL="349250" indent="-349250">
              <a:spcBef>
                <a:spcPct val="10000"/>
              </a:spcBef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848225" algn="l"/>
              </a:tabLst>
            </a:pPr>
            <a:r>
              <a:rPr lang="en-US" altLang="en-US" sz="1800" b="1" dirty="0">
                <a:solidFill>
                  <a:srgbClr val="000099"/>
                </a:solidFill>
                <a:latin typeface="Courier New" panose="02070309020205020404" pitchFamily="49" charset="0"/>
              </a:rPr>
              <a:t>		j	</a:t>
            </a:r>
            <a:r>
              <a:rPr lang="en-US" altLang="en-US" sz="18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cond</a:t>
            </a:r>
            <a:r>
              <a:rPr lang="en-US" altLang="en-US" sz="1800" b="1" dirty="0">
                <a:solidFill>
                  <a:srgbClr val="000099"/>
                </a:solidFill>
                <a:latin typeface="Courier New" panose="02070309020205020404" pitchFamily="49" charset="0"/>
              </a:rPr>
              <a:t>	# test condition</a:t>
            </a:r>
          </a:p>
          <a:p>
            <a:pPr marL="349250" indent="-349250">
              <a:spcBef>
                <a:spcPct val="10000"/>
              </a:spcBef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848225" algn="l"/>
              </a:tabLst>
            </a:pPr>
            <a:r>
              <a:rPr lang="en-US" altLang="en-US" sz="1800" b="1" dirty="0">
                <a:solidFill>
                  <a:srgbClr val="000099"/>
                </a:solidFill>
                <a:latin typeface="Courier New" panose="02070309020205020404" pitchFamily="49" charset="0"/>
              </a:rPr>
              <a:t>	loop:	</a:t>
            </a:r>
            <a:r>
              <a:rPr lang="en-US" altLang="en-US" sz="18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addiu</a:t>
            </a:r>
            <a:r>
              <a:rPr lang="en-US" altLang="en-US" sz="1800" b="1" dirty="0">
                <a:solidFill>
                  <a:srgbClr val="000099"/>
                </a:solidFill>
                <a:latin typeface="Courier New" panose="02070309020205020404" pitchFamily="49" charset="0"/>
              </a:rPr>
              <a:t>	$s1, $s1, 1	# </a:t>
            </a:r>
            <a:r>
              <a:rPr lang="en-US" altLang="en-US" sz="18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800" b="1" dirty="0">
                <a:solidFill>
                  <a:srgbClr val="000099"/>
                </a:solidFill>
                <a:latin typeface="Courier New" panose="02070309020205020404" pitchFamily="49" charset="0"/>
              </a:rPr>
              <a:t> = i+1</a:t>
            </a:r>
          </a:p>
          <a:p>
            <a:pPr marL="349250" indent="-349250">
              <a:spcBef>
                <a:spcPct val="10000"/>
              </a:spcBef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848225" algn="l"/>
              </a:tabLst>
            </a:pPr>
            <a:r>
              <a:rPr lang="en-US" altLang="en-US" sz="1800" b="1" dirty="0">
                <a:solidFill>
                  <a:srgbClr val="000099"/>
                </a:solidFill>
                <a:latin typeface="Courier New" panose="02070309020205020404" pitchFamily="49" charset="0"/>
              </a:rPr>
              <a:t>		</a:t>
            </a:r>
            <a:r>
              <a:rPr lang="en-US" altLang="en-US" sz="18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addiu</a:t>
            </a:r>
            <a:r>
              <a:rPr lang="en-US" altLang="en-US" sz="1800" b="1" dirty="0">
                <a:solidFill>
                  <a:srgbClr val="000099"/>
                </a:solidFill>
                <a:latin typeface="Courier New" panose="02070309020205020404" pitchFamily="49" charset="0"/>
              </a:rPr>
              <a:t>	$t0, $t0, 4	# point to next</a:t>
            </a:r>
          </a:p>
          <a:p>
            <a:pPr marL="349250" indent="-349250">
              <a:spcBef>
                <a:spcPct val="10000"/>
              </a:spcBef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848225" algn="l"/>
              </a:tabLst>
            </a:pPr>
            <a:r>
              <a:rPr lang="en-US" altLang="en-US" sz="1800" b="1" dirty="0">
                <a:solidFill>
                  <a:srgbClr val="000099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18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cond</a:t>
            </a:r>
            <a:r>
              <a:rPr lang="en-US" altLang="en-US" sz="1800" b="1" dirty="0">
                <a:solidFill>
                  <a:srgbClr val="000099"/>
                </a:solidFill>
                <a:latin typeface="Courier New" panose="02070309020205020404" pitchFamily="49" charset="0"/>
              </a:rPr>
              <a:t>:	</a:t>
            </a:r>
            <a:r>
              <a:rPr lang="en-US" altLang="en-US" sz="18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lw</a:t>
            </a:r>
            <a:r>
              <a:rPr lang="en-US" altLang="en-US" sz="1800" b="1" dirty="0">
                <a:solidFill>
                  <a:srgbClr val="000099"/>
                </a:solidFill>
                <a:latin typeface="Courier New" panose="02070309020205020404" pitchFamily="49" charset="0"/>
              </a:rPr>
              <a:t>	$t1, 0($t0)	# $t1 = A[</a:t>
            </a:r>
            <a:r>
              <a:rPr lang="en-US" altLang="en-US" sz="18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800" b="1" dirty="0">
                <a:solidFill>
                  <a:srgbClr val="000099"/>
                </a:solidFill>
                <a:latin typeface="Courier New" panose="02070309020205020404" pitchFamily="49" charset="0"/>
              </a:rPr>
              <a:t>]</a:t>
            </a:r>
          </a:p>
          <a:p>
            <a:pPr marL="349250" indent="-349250">
              <a:spcBef>
                <a:spcPct val="10000"/>
              </a:spcBef>
              <a:buFont typeface="Wingdings" panose="05000000000000000000" pitchFamily="2" charset="2"/>
              <a:buNone/>
              <a:tabLst>
                <a:tab pos="1257300" algn="l"/>
                <a:tab pos="2333625" algn="l"/>
                <a:tab pos="4848225" algn="l"/>
              </a:tabLst>
            </a:pPr>
            <a:r>
              <a:rPr lang="en-US" altLang="en-US" sz="1800" b="1" dirty="0">
                <a:solidFill>
                  <a:srgbClr val="000099"/>
                </a:solidFill>
                <a:latin typeface="Courier New" panose="02070309020205020404" pitchFamily="49" charset="0"/>
              </a:rPr>
              <a:t>		</a:t>
            </a:r>
            <a:r>
              <a:rPr lang="en-US" altLang="en-US" sz="18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bne</a:t>
            </a:r>
            <a:r>
              <a:rPr lang="en-US" altLang="en-US" sz="1800" b="1" dirty="0">
                <a:solidFill>
                  <a:srgbClr val="000099"/>
                </a:solidFill>
                <a:latin typeface="Courier New" panose="02070309020205020404" pitchFamily="49" charset="0"/>
              </a:rPr>
              <a:t>	$t1, $s2, loop	# loop if A[</a:t>
            </a:r>
            <a:r>
              <a:rPr lang="en-US" altLang="en-US" sz="1800" b="1" dirty="0" err="1">
                <a:solidFill>
                  <a:srgbClr val="000099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1800" b="1" dirty="0">
                <a:solidFill>
                  <a:srgbClr val="000099"/>
                </a:solidFill>
                <a:latin typeface="Courier New" panose="02070309020205020404" pitchFamily="49" charset="0"/>
              </a:rPr>
              <a:t>]!= k</a:t>
            </a:r>
          </a:p>
          <a:p>
            <a:pPr marL="349250" indent="-349250">
              <a:tabLst>
                <a:tab pos="1257300" algn="l"/>
                <a:tab pos="2333625" algn="l"/>
                <a:tab pos="4848225" algn="l"/>
              </a:tabLst>
            </a:pPr>
            <a:r>
              <a:rPr lang="en-US" altLang="en-US" dirty="0"/>
              <a:t>Only 4 instructions (rather than 6) in loop body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3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3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3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3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3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3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3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3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3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3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3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3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3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33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33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33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3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3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3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3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Copying a String</a:t>
            </a:r>
          </a:p>
        </p:txBody>
      </p:sp>
      <p:sp>
        <p:nvSpPr>
          <p:cNvPr id="521219" name="Text Box 3"/>
          <p:cNvSpPr txBox="1">
            <a:spLocks noChangeArrowheads="1"/>
          </p:cNvSpPr>
          <p:nvPr/>
        </p:nvSpPr>
        <p:spPr bwMode="auto">
          <a:xfrm>
            <a:off x="482600" y="3775075"/>
            <a:ext cx="8178800" cy="2476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/>
          <a:lstStyle>
            <a:lvl1pPr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	move	$t0, $s0	# $t0 = pointer to source</a:t>
            </a:r>
          </a:p>
          <a:p>
            <a:pPr>
              <a:lnSpc>
                <a:spcPct val="11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	move	$t1, $s1	# $t1 = pointer to target</a:t>
            </a:r>
          </a:p>
          <a:p>
            <a:pPr>
              <a:lnSpc>
                <a:spcPct val="11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L1:	lb	$t2, 0($t0)	# load  byte into $t2</a:t>
            </a:r>
          </a:p>
          <a:p>
            <a:pPr>
              <a:lnSpc>
                <a:spcPct val="11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	sb	$t2, 0($t1)	# store byte into target</a:t>
            </a:r>
          </a:p>
          <a:p>
            <a:pPr>
              <a:lnSpc>
                <a:spcPct val="11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	addiu	$t0, $t0, 1	# increment source pointer</a:t>
            </a:r>
          </a:p>
          <a:p>
            <a:pPr>
              <a:lnSpc>
                <a:spcPct val="11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	addiu	$t1, $t1, 1	# increment target pointer</a:t>
            </a:r>
          </a:p>
          <a:p>
            <a:pPr>
              <a:lnSpc>
                <a:spcPct val="11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	bne	$t2, $zero, L1	# loop until NULL char</a:t>
            </a:r>
          </a:p>
        </p:txBody>
      </p:sp>
      <p:sp>
        <p:nvSpPr>
          <p:cNvPr id="521220" name="Text Box 4"/>
          <p:cNvSpPr txBox="1">
            <a:spLocks noChangeArrowheads="1"/>
          </p:cNvSpPr>
          <p:nvPr/>
        </p:nvSpPr>
        <p:spPr bwMode="auto">
          <a:xfrm>
            <a:off x="482600" y="1123950"/>
            <a:ext cx="8178800" cy="1680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/>
          <a:p>
            <a:pPr>
              <a:spcBef>
                <a:spcPct val="40000"/>
              </a:spcBef>
            </a:pPr>
            <a:r>
              <a:rPr lang="en-US" altLang="en-US" sz="2400" dirty="0"/>
              <a:t>The following code copies source string to </a:t>
            </a:r>
            <a:r>
              <a:rPr lang="en-US" altLang="en-US" sz="2400" dirty="0">
                <a:solidFill>
                  <a:schemeClr val="tx2"/>
                </a:solidFill>
              </a:rPr>
              <a:t>target string</a:t>
            </a:r>
          </a:p>
          <a:p>
            <a:pPr>
              <a:spcBef>
                <a:spcPct val="40000"/>
              </a:spcBef>
            </a:pPr>
            <a:r>
              <a:rPr lang="en-US" altLang="en-US" sz="2400" dirty="0">
                <a:solidFill>
                  <a:schemeClr val="tx2"/>
                </a:solidFill>
              </a:rPr>
              <a:t>Address of source in $s0 and address of target in $s1</a:t>
            </a:r>
          </a:p>
          <a:p>
            <a:pPr>
              <a:spcBef>
                <a:spcPct val="40000"/>
              </a:spcBef>
            </a:pPr>
            <a:r>
              <a:rPr lang="en-US" altLang="en-US" sz="2400" dirty="0">
                <a:solidFill>
                  <a:srgbClr val="000099"/>
                </a:solidFill>
              </a:rPr>
              <a:t>Strings are terminated with a null character </a:t>
            </a:r>
            <a:r>
              <a:rPr lang="en-US" altLang="en-US" sz="2400" dirty="0">
                <a:solidFill>
                  <a:schemeClr val="tx2"/>
                </a:solidFill>
              </a:rPr>
              <a:t>(C strings)</a:t>
            </a:r>
            <a:endParaRPr lang="en-US" altLang="en-US" sz="2400" dirty="0"/>
          </a:p>
        </p:txBody>
      </p:sp>
      <p:sp>
        <p:nvSpPr>
          <p:cNvPr id="521227" name="Text Box 11"/>
          <p:cNvSpPr txBox="1">
            <a:spLocks noChangeArrowheads="1"/>
          </p:cNvSpPr>
          <p:nvPr/>
        </p:nvSpPr>
        <p:spPr bwMode="auto">
          <a:xfrm>
            <a:off x="482600" y="2795588"/>
            <a:ext cx="8178800" cy="806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/>
          <a:lstStyle>
            <a:lvl1pPr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619250" algn="l"/>
                <a:tab pos="3943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10000"/>
              </a:spcBef>
            </a:pPr>
            <a:r>
              <a:rPr lang="en-US" altLang="en-US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0;</a:t>
            </a:r>
            <a:endParaRPr lang="en-US" altLang="en-US" sz="2000" b="1" dirty="0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>
              <a:spcBef>
                <a:spcPct val="1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do {t=source[</a:t>
            </a:r>
            <a:r>
              <a:rPr lang="en-US" altLang="en-US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smtClean="0">
                <a:solidFill>
                  <a:srgbClr val="FF0000"/>
                </a:solidFill>
                <a:latin typeface="Courier New" panose="02070309020205020404" pitchFamily="49" charset="0"/>
              </a:rPr>
              <a:t>]; </a:t>
            </a:r>
            <a:r>
              <a:rPr lang="en-US" alt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target[</a:t>
            </a:r>
            <a:r>
              <a:rPr lang="en-US" alt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]=</a:t>
            </a: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t</a:t>
            </a:r>
            <a:r>
              <a:rPr lang="en-US" alt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; </a:t>
            </a:r>
            <a:r>
              <a:rPr lang="en-US" altLang="en-US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++;} while </a:t>
            </a:r>
            <a:r>
              <a:rPr lang="en-US" alt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(t!=</a:t>
            </a: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0);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12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21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19" grpId="0" uiExpand="1" build="allAtOnce" animBg="1"/>
      <p:bldP spid="52122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Summing an Integer Array</a:t>
            </a:r>
          </a:p>
        </p:txBody>
      </p:sp>
      <p:sp>
        <p:nvSpPr>
          <p:cNvPr id="522243" name="Text Box 3"/>
          <p:cNvSpPr txBox="1">
            <a:spLocks noChangeArrowheads="1"/>
          </p:cNvSpPr>
          <p:nvPr/>
        </p:nvSpPr>
        <p:spPr bwMode="auto">
          <a:xfrm>
            <a:off x="482600" y="3084513"/>
            <a:ext cx="8178800" cy="3052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/>
          <a:lstStyle>
            <a:lvl1pPr>
              <a:tabLst>
                <a:tab pos="542925" algn="l"/>
                <a:tab pos="1619250" algn="l"/>
                <a:tab pos="448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2925">
              <a:tabLst>
                <a:tab pos="542925" algn="l"/>
                <a:tab pos="1619250" algn="l"/>
                <a:tab pos="448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542925" algn="l"/>
                <a:tab pos="1619250" algn="l"/>
                <a:tab pos="448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542925" algn="l"/>
                <a:tab pos="1619250" algn="l"/>
                <a:tab pos="448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542925" algn="l"/>
                <a:tab pos="1619250" algn="l"/>
                <a:tab pos="448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448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448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448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448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spcBef>
                <a:spcPct val="20000"/>
              </a:spcBef>
            </a:pPr>
            <a:r>
              <a:rPr lang="en-US" altLang="en-US" sz="2000" b="1">
                <a:latin typeface="Courier New" panose="02070309020205020404" pitchFamily="49" charset="0"/>
              </a:rPr>
              <a:t>move	$t0, $s0	# $t0 = address A[i]</a:t>
            </a:r>
          </a:p>
          <a:p>
            <a:pPr lvl="1">
              <a:spcBef>
                <a:spcPct val="20000"/>
              </a:spcBef>
            </a:pPr>
            <a:r>
              <a:rPr lang="en-US" altLang="en-US" sz="2000" b="1">
                <a:latin typeface="Courier New" panose="02070309020205020404" pitchFamily="49" charset="0"/>
              </a:rPr>
              <a:t>xor	$t1, $t1, $t1	# $t1 = i = 0</a:t>
            </a:r>
          </a:p>
          <a:p>
            <a:pPr lvl="1">
              <a:spcBef>
                <a:spcPct val="20000"/>
              </a:spcBef>
            </a:pPr>
            <a:r>
              <a:rPr lang="en-US" altLang="en-US" sz="2000" b="1">
                <a:latin typeface="Courier New" panose="02070309020205020404" pitchFamily="49" charset="0"/>
              </a:rPr>
              <a:t>xor	$s2, $s2, $s2	# $s2 = sum = 0</a:t>
            </a:r>
          </a:p>
          <a:p>
            <a:pPr>
              <a:spcBef>
                <a:spcPct val="20000"/>
              </a:spcBef>
            </a:pPr>
            <a:r>
              <a:rPr lang="en-US" altLang="en-US" sz="2000" b="1">
                <a:latin typeface="Courier New" panose="02070309020205020404" pitchFamily="49" charset="0"/>
              </a:rPr>
              <a:t>L1:	lw 	$t2, 0($t0)	# $t2 = A[i]</a:t>
            </a:r>
          </a:p>
          <a:p>
            <a:pPr lvl="1">
              <a:spcBef>
                <a:spcPct val="20000"/>
              </a:spcBef>
            </a:pPr>
            <a:r>
              <a:rPr lang="en-US" altLang="en-US" sz="2000" b="1">
                <a:latin typeface="Courier New" panose="02070309020205020404" pitchFamily="49" charset="0"/>
              </a:rPr>
              <a:t>addu	$s2, $s2, $t2	# sum = sum + A[i]</a:t>
            </a:r>
          </a:p>
          <a:p>
            <a:pPr lvl="1">
              <a:spcBef>
                <a:spcPct val="20000"/>
              </a:spcBef>
            </a:pPr>
            <a:r>
              <a:rPr lang="en-US" altLang="en-US" sz="2000" b="1">
                <a:latin typeface="Courier New" panose="02070309020205020404" pitchFamily="49" charset="0"/>
              </a:rPr>
              <a:t>addiu	$t0, $t0, 4	# point to next A[i]</a:t>
            </a:r>
          </a:p>
          <a:p>
            <a:pPr lvl="1">
              <a:spcBef>
                <a:spcPct val="20000"/>
              </a:spcBef>
            </a:pPr>
            <a:r>
              <a:rPr lang="en-US" altLang="en-US" sz="2000" b="1">
                <a:latin typeface="Courier New" panose="02070309020205020404" pitchFamily="49" charset="0"/>
              </a:rPr>
              <a:t>addiu	$t1, $t1, 1	# i++</a:t>
            </a:r>
          </a:p>
          <a:p>
            <a:pPr>
              <a:spcBef>
                <a:spcPct val="20000"/>
              </a:spcBef>
            </a:pPr>
            <a:r>
              <a:rPr lang="en-US" altLang="en-US" sz="2000" b="1">
                <a:latin typeface="Courier New" panose="02070309020205020404" pitchFamily="49" charset="0"/>
              </a:rPr>
              <a:t>	bne	$t1, $s1, L1	# loop if (i != n)</a:t>
            </a:r>
          </a:p>
        </p:txBody>
      </p:sp>
      <p:sp>
        <p:nvSpPr>
          <p:cNvPr id="522244" name="Text Box 4"/>
          <p:cNvSpPr txBox="1">
            <a:spLocks noChangeArrowheads="1"/>
          </p:cNvSpPr>
          <p:nvPr/>
        </p:nvSpPr>
        <p:spPr bwMode="auto">
          <a:xfrm>
            <a:off x="482600" y="2271713"/>
            <a:ext cx="81788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137160" rIns="0" bIns="13716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/>
              <a:t>Assume $s0 = array address, $s1 = array length = n</a:t>
            </a:r>
          </a:p>
        </p:txBody>
      </p:sp>
      <p:sp>
        <p:nvSpPr>
          <p:cNvPr id="522248" name="Text Box 8"/>
          <p:cNvSpPr txBox="1">
            <a:spLocks noChangeArrowheads="1"/>
          </p:cNvSpPr>
          <p:nvPr/>
        </p:nvSpPr>
        <p:spPr bwMode="auto">
          <a:xfrm>
            <a:off x="482600" y="1239838"/>
            <a:ext cx="8178800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/>
          <a:lstStyle>
            <a:lvl1pPr>
              <a:tabLst>
                <a:tab pos="542925" algn="l"/>
                <a:tab pos="1619250" algn="l"/>
                <a:tab pos="448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2925">
              <a:tabLst>
                <a:tab pos="542925" algn="l"/>
                <a:tab pos="1619250" algn="l"/>
                <a:tab pos="448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542925" algn="l"/>
                <a:tab pos="1619250" algn="l"/>
                <a:tab pos="448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542925" algn="l"/>
                <a:tab pos="1619250" algn="l"/>
                <a:tab pos="448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542925" algn="l"/>
                <a:tab pos="1619250" algn="l"/>
                <a:tab pos="448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448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448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448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42925" algn="l"/>
                <a:tab pos="1619250" algn="l"/>
                <a:tab pos="44862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sum = 0;</a:t>
            </a:r>
          </a:p>
          <a:p>
            <a:pPr>
              <a:spcBef>
                <a:spcPct val="2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for (</a:t>
            </a:r>
            <a:r>
              <a:rPr lang="en-US" altLang="en-US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=0; </a:t>
            </a:r>
            <a:r>
              <a:rPr lang="en-US" altLang="en-US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&lt;n; </a:t>
            </a:r>
            <a:r>
              <a:rPr lang="en-US" altLang="en-US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++) sum = sum + A[</a:t>
            </a:r>
            <a:r>
              <a:rPr lang="en-US" altLang="en-US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];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2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2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2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22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22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22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43" grpId="0" uiExpand="1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. . .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78800" cy="5184775"/>
          </a:xfrm>
        </p:spPr>
        <p:txBody>
          <a:bodyPr/>
          <a:lstStyle/>
          <a:p>
            <a:pPr>
              <a:spcBef>
                <a:spcPct val="55000"/>
              </a:spcBef>
            </a:pPr>
            <a:r>
              <a:rPr lang="en-US" altLang="en-US"/>
              <a:t>Instruction Set Architecture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rgbClr val="FF0000"/>
                </a:solidFill>
              </a:rPr>
              <a:t>Overview of the MIPS Processor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R-Type Arithmetic, Logical, and Shift Instructions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I-Type Format and Immediate Constants 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Jump and Branch Instructions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Translating If Statements and Boolean Expressions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Load and Store Instructions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Translating Loops and Traversing Arrays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Addressing Modes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. . .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78800" cy="5184775"/>
          </a:xfrm>
        </p:spPr>
        <p:txBody>
          <a:bodyPr/>
          <a:lstStyle/>
          <a:p>
            <a:pPr>
              <a:spcBef>
                <a:spcPct val="55000"/>
              </a:spcBef>
            </a:pPr>
            <a:r>
              <a:rPr lang="en-US" altLang="en-US"/>
              <a:t>Instruction Set Architecture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Overview of the MIPS Processor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R-Type Arithmetic, Logical, and Shift Instructions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I-Type Format and Immediate Constants</a:t>
            </a:r>
            <a:r>
              <a:rPr lang="en-US" altLang="en-US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Jump and Branch Instructions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Translating If Statements and Boolean Expressions</a:t>
            </a:r>
          </a:p>
          <a:p>
            <a:pPr>
              <a:spcBef>
                <a:spcPct val="55000"/>
              </a:spcBef>
            </a:pPr>
            <a:r>
              <a:rPr lang="en-US" altLang="en-US"/>
              <a:t>Load and Store Instructions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chemeClr val="tx2"/>
                </a:solidFill>
              </a:rPr>
              <a:t>Translating Loops and Traversing Arrays</a:t>
            </a:r>
          </a:p>
          <a:p>
            <a:pPr>
              <a:spcBef>
                <a:spcPct val="55000"/>
              </a:spcBef>
            </a:pPr>
            <a:r>
              <a:rPr lang="en-US" altLang="en-US">
                <a:solidFill>
                  <a:srgbClr val="FF0000"/>
                </a:solidFill>
              </a:rPr>
              <a:t>Addressing Modes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Addressing Modes</a:t>
            </a:r>
          </a:p>
        </p:txBody>
      </p:sp>
      <p:grpSp>
        <p:nvGrpSpPr>
          <p:cNvPr id="493571" name="Group 3"/>
          <p:cNvGrpSpPr>
            <a:grpSpLocks/>
          </p:cNvGrpSpPr>
          <p:nvPr/>
        </p:nvGrpSpPr>
        <p:grpSpPr bwMode="auto">
          <a:xfrm>
            <a:off x="731838" y="4695825"/>
            <a:ext cx="7639050" cy="1522413"/>
            <a:chOff x="461" y="2958"/>
            <a:chExt cx="4812" cy="959"/>
          </a:xfrm>
        </p:grpSpPr>
        <p:grpSp>
          <p:nvGrpSpPr>
            <p:cNvPr id="493572" name="Group 4"/>
            <p:cNvGrpSpPr>
              <a:grpSpLocks/>
            </p:cNvGrpSpPr>
            <p:nvPr/>
          </p:nvGrpSpPr>
          <p:grpSpPr bwMode="auto">
            <a:xfrm>
              <a:off x="461" y="3225"/>
              <a:ext cx="2127" cy="231"/>
              <a:chOff x="1104" y="3283"/>
              <a:chExt cx="4608" cy="288"/>
            </a:xfrm>
          </p:grpSpPr>
          <p:sp>
            <p:nvSpPr>
              <p:cNvPr id="493573" name="Rectangle 5"/>
              <p:cNvSpPr>
                <a:spLocks noChangeArrowheads="1"/>
              </p:cNvSpPr>
              <p:nvPr/>
            </p:nvSpPr>
            <p:spPr bwMode="auto">
              <a:xfrm>
                <a:off x="1104" y="3283"/>
                <a:ext cx="86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Op</a:t>
                </a:r>
                <a:r>
                  <a:rPr lang="en-US" altLang="en-US" sz="1400" baseline="30000"/>
                  <a:t>6</a:t>
                </a:r>
              </a:p>
            </p:txBody>
          </p:sp>
          <p:sp>
            <p:nvSpPr>
              <p:cNvPr id="493574" name="Rectangle 6"/>
              <p:cNvSpPr>
                <a:spLocks noChangeArrowheads="1"/>
              </p:cNvSpPr>
              <p:nvPr/>
            </p:nvSpPr>
            <p:spPr bwMode="auto">
              <a:xfrm>
                <a:off x="1968" y="3283"/>
                <a:ext cx="720" cy="288"/>
              </a:xfrm>
              <a:prstGeom prst="rect">
                <a:avLst/>
              </a:prstGeom>
              <a:solidFill>
                <a:srgbClr val="FF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Rs</a:t>
                </a:r>
                <a:r>
                  <a:rPr lang="en-US" altLang="en-US" sz="1400" baseline="30000"/>
                  <a:t>5</a:t>
                </a:r>
              </a:p>
            </p:txBody>
          </p:sp>
          <p:sp>
            <p:nvSpPr>
              <p:cNvPr id="493575" name="Rectangle 7"/>
              <p:cNvSpPr>
                <a:spLocks noChangeArrowheads="1"/>
              </p:cNvSpPr>
              <p:nvPr/>
            </p:nvSpPr>
            <p:spPr bwMode="auto">
              <a:xfrm>
                <a:off x="2688" y="3283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Rt</a:t>
                </a:r>
                <a:r>
                  <a:rPr lang="en-US" altLang="en-US" sz="1400" baseline="30000"/>
                  <a:t>5</a:t>
                </a:r>
              </a:p>
            </p:txBody>
          </p:sp>
          <p:sp>
            <p:nvSpPr>
              <p:cNvPr id="493576" name="Rectangle 8"/>
              <p:cNvSpPr>
                <a:spLocks noChangeArrowheads="1"/>
              </p:cNvSpPr>
              <p:nvPr/>
            </p:nvSpPr>
            <p:spPr bwMode="auto">
              <a:xfrm>
                <a:off x="3408" y="3283"/>
                <a:ext cx="2304" cy="288"/>
              </a:xfrm>
              <a:prstGeom prst="rect">
                <a:avLst/>
              </a:prstGeom>
              <a:solidFill>
                <a:srgbClr val="FFCC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immediate</a:t>
                </a:r>
                <a:r>
                  <a:rPr lang="en-US" altLang="en-US" sz="1400" baseline="30000"/>
                  <a:t>16</a:t>
                </a:r>
              </a:p>
            </p:txBody>
          </p:sp>
        </p:grpSp>
        <p:sp>
          <p:nvSpPr>
            <p:cNvPr id="493577" name="Text Box 9"/>
            <p:cNvSpPr txBox="1">
              <a:spLocks noChangeArrowheads="1"/>
            </p:cNvSpPr>
            <p:nvPr/>
          </p:nvSpPr>
          <p:spPr bwMode="auto">
            <a:xfrm>
              <a:off x="461" y="3024"/>
              <a:ext cx="2127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600">
                  <a:solidFill>
                    <a:srgbClr val="FF0000"/>
                  </a:solidFill>
                </a:rPr>
                <a:t>Base or Displacement Addressing</a:t>
              </a:r>
            </a:p>
          </p:txBody>
        </p:sp>
        <p:sp>
          <p:nvSpPr>
            <p:cNvPr id="493578" name="Rectangle 10"/>
            <p:cNvSpPr>
              <a:spLocks noChangeArrowheads="1"/>
            </p:cNvSpPr>
            <p:nvPr/>
          </p:nvSpPr>
          <p:spPr bwMode="auto">
            <a:xfrm>
              <a:off x="3146" y="3427"/>
              <a:ext cx="2127" cy="231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marL="18288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22288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23431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24574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571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3028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4861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9433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4005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0" hangingPunct="0">
                <a:lnSpc>
                  <a:spcPct val="85000"/>
                </a:lnSpc>
              </a:pPr>
              <a:r>
                <a:rPr lang="en-US" altLang="en-US" sz="1400"/>
                <a:t>Word</a:t>
              </a:r>
              <a:endParaRPr lang="en-US" altLang="en-US" sz="1400" baseline="30000"/>
            </a:p>
          </p:txBody>
        </p:sp>
        <p:sp>
          <p:nvSpPr>
            <p:cNvPr id="493579" name="Text Box 11"/>
            <p:cNvSpPr txBox="1">
              <a:spLocks noChangeArrowheads="1"/>
            </p:cNvSpPr>
            <p:nvPr/>
          </p:nvSpPr>
          <p:spPr bwMode="auto">
            <a:xfrm>
              <a:off x="3146" y="2958"/>
              <a:ext cx="212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600">
                  <a:solidFill>
                    <a:srgbClr val="FF0000"/>
                  </a:solidFill>
                </a:rPr>
                <a:t>Operand is in memory (load/store)</a:t>
              </a:r>
            </a:p>
          </p:txBody>
        </p:sp>
        <p:sp>
          <p:nvSpPr>
            <p:cNvPr id="493580" name="Rectangle 12"/>
            <p:cNvSpPr>
              <a:spLocks noChangeArrowheads="1"/>
            </p:cNvSpPr>
            <p:nvPr/>
          </p:nvSpPr>
          <p:spPr bwMode="auto">
            <a:xfrm>
              <a:off x="461" y="3628"/>
              <a:ext cx="2127" cy="231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400"/>
                <a:t>Register = Base address</a:t>
              </a:r>
              <a:endParaRPr lang="en-US" altLang="en-US" sz="1400" baseline="30000"/>
            </a:p>
          </p:txBody>
        </p:sp>
        <p:sp>
          <p:nvSpPr>
            <p:cNvPr id="493581" name="Line 13"/>
            <p:cNvSpPr>
              <a:spLocks noChangeShapeType="1"/>
            </p:cNvSpPr>
            <p:nvPr/>
          </p:nvSpPr>
          <p:spPr bwMode="auto">
            <a:xfrm flipH="1">
              <a:off x="1019" y="3456"/>
              <a:ext cx="0" cy="1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493582" name="Group 14"/>
            <p:cNvGrpSpPr>
              <a:grpSpLocks/>
            </p:cNvGrpSpPr>
            <p:nvPr/>
          </p:nvGrpSpPr>
          <p:grpSpPr bwMode="auto">
            <a:xfrm>
              <a:off x="2773" y="3457"/>
              <a:ext cx="160" cy="172"/>
              <a:chOff x="3178" y="3082"/>
              <a:chExt cx="201" cy="201"/>
            </a:xfrm>
          </p:grpSpPr>
          <p:sp>
            <p:nvSpPr>
              <p:cNvPr id="493583" name="Text Box 15"/>
              <p:cNvSpPr txBox="1">
                <a:spLocks noChangeArrowheads="1"/>
              </p:cNvSpPr>
              <p:nvPr/>
            </p:nvSpPr>
            <p:spPr bwMode="auto">
              <a:xfrm>
                <a:off x="3178" y="3082"/>
                <a:ext cx="201" cy="1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en-US" sz="1600"/>
                  <a:t>+</a:t>
                </a:r>
              </a:p>
            </p:txBody>
          </p:sp>
          <p:sp>
            <p:nvSpPr>
              <p:cNvPr id="493584" name="Oval 16"/>
              <p:cNvSpPr>
                <a:spLocks noChangeArrowheads="1"/>
              </p:cNvSpPr>
              <p:nvPr/>
            </p:nvSpPr>
            <p:spPr bwMode="auto">
              <a:xfrm>
                <a:off x="3178" y="3082"/>
                <a:ext cx="201" cy="20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493585" name="AutoShape 17"/>
            <p:cNvCxnSpPr>
              <a:cxnSpLocks noChangeShapeType="1"/>
              <a:stCxn id="493580" idx="3"/>
              <a:endCxn id="493584" idx="4"/>
            </p:cNvCxnSpPr>
            <p:nvPr/>
          </p:nvCxnSpPr>
          <p:spPr bwMode="auto">
            <a:xfrm flipV="1">
              <a:off x="2593" y="3635"/>
              <a:ext cx="261" cy="109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3586" name="AutoShape 18"/>
            <p:cNvCxnSpPr>
              <a:cxnSpLocks noChangeShapeType="1"/>
              <a:stCxn id="493576" idx="3"/>
              <a:endCxn id="493584" idx="0"/>
            </p:cNvCxnSpPr>
            <p:nvPr/>
          </p:nvCxnSpPr>
          <p:spPr bwMode="auto">
            <a:xfrm>
              <a:off x="2593" y="3341"/>
              <a:ext cx="261" cy="110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3587" name="Line 19"/>
            <p:cNvSpPr>
              <a:spLocks noChangeShapeType="1"/>
            </p:cNvSpPr>
            <p:nvPr/>
          </p:nvSpPr>
          <p:spPr bwMode="auto">
            <a:xfrm>
              <a:off x="2933" y="3543"/>
              <a:ext cx="2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3588" name="Rectangle 20"/>
            <p:cNvSpPr>
              <a:spLocks noChangeArrowheads="1"/>
            </p:cNvSpPr>
            <p:nvPr/>
          </p:nvSpPr>
          <p:spPr bwMode="auto">
            <a:xfrm>
              <a:off x="3146" y="3168"/>
              <a:ext cx="2127" cy="74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589" name="Rectangle 21"/>
            <p:cNvSpPr>
              <a:spLocks noChangeArrowheads="1"/>
            </p:cNvSpPr>
            <p:nvPr/>
          </p:nvSpPr>
          <p:spPr bwMode="auto">
            <a:xfrm>
              <a:off x="3146" y="3456"/>
              <a:ext cx="1064" cy="173"/>
            </a:xfrm>
            <a:prstGeom prst="rect">
              <a:avLst/>
            </a:prstGeom>
            <a:solidFill>
              <a:srgbClr val="B2B2B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marL="9144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10287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0" hangingPunct="0">
                <a:lnSpc>
                  <a:spcPct val="85000"/>
                </a:lnSpc>
              </a:pPr>
              <a:r>
                <a:rPr lang="en-US" altLang="en-US" sz="1400"/>
                <a:t>Halfword</a:t>
              </a:r>
              <a:endParaRPr lang="en-US" altLang="en-US" sz="1400" baseline="30000"/>
            </a:p>
          </p:txBody>
        </p:sp>
        <p:sp>
          <p:nvSpPr>
            <p:cNvPr id="493590" name="Rectangle 22"/>
            <p:cNvSpPr>
              <a:spLocks noChangeArrowheads="1"/>
            </p:cNvSpPr>
            <p:nvPr/>
          </p:nvSpPr>
          <p:spPr bwMode="auto">
            <a:xfrm>
              <a:off x="3146" y="3485"/>
              <a:ext cx="532" cy="115"/>
            </a:xfrm>
            <a:prstGeom prst="rect">
              <a:avLst/>
            </a:prstGeom>
            <a:solidFill>
              <a:srgbClr val="96969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400"/>
                <a:t>Byte</a:t>
              </a:r>
              <a:endParaRPr lang="en-US" altLang="en-US" sz="1400" baseline="30000"/>
            </a:p>
          </p:txBody>
        </p:sp>
      </p:grpSp>
      <p:grpSp>
        <p:nvGrpSpPr>
          <p:cNvPr id="493591" name="Group 23"/>
          <p:cNvGrpSpPr>
            <a:grpSpLocks/>
          </p:cNvGrpSpPr>
          <p:nvPr/>
        </p:nvGrpSpPr>
        <p:grpSpPr bwMode="auto">
          <a:xfrm>
            <a:off x="731838" y="2332038"/>
            <a:ext cx="7642225" cy="685800"/>
            <a:chOff x="461" y="1469"/>
            <a:chExt cx="4814" cy="432"/>
          </a:xfrm>
        </p:grpSpPr>
        <p:grpSp>
          <p:nvGrpSpPr>
            <p:cNvPr id="493592" name="Group 24"/>
            <p:cNvGrpSpPr>
              <a:grpSpLocks/>
            </p:cNvGrpSpPr>
            <p:nvPr/>
          </p:nvGrpSpPr>
          <p:grpSpPr bwMode="auto">
            <a:xfrm>
              <a:off x="461" y="1670"/>
              <a:ext cx="2127" cy="231"/>
              <a:chOff x="1104" y="3283"/>
              <a:chExt cx="4608" cy="288"/>
            </a:xfrm>
          </p:grpSpPr>
          <p:sp>
            <p:nvSpPr>
              <p:cNvPr id="493593" name="Rectangle 25"/>
              <p:cNvSpPr>
                <a:spLocks noChangeArrowheads="1"/>
              </p:cNvSpPr>
              <p:nvPr/>
            </p:nvSpPr>
            <p:spPr bwMode="auto">
              <a:xfrm>
                <a:off x="1104" y="3283"/>
                <a:ext cx="86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Op</a:t>
                </a:r>
                <a:r>
                  <a:rPr lang="en-US" altLang="en-US" sz="1400" baseline="30000"/>
                  <a:t>6</a:t>
                </a:r>
              </a:p>
            </p:txBody>
          </p:sp>
          <p:sp>
            <p:nvSpPr>
              <p:cNvPr id="493594" name="Rectangle 26"/>
              <p:cNvSpPr>
                <a:spLocks noChangeArrowheads="1"/>
              </p:cNvSpPr>
              <p:nvPr/>
            </p:nvSpPr>
            <p:spPr bwMode="auto">
              <a:xfrm>
                <a:off x="1968" y="3283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Rs</a:t>
                </a:r>
                <a:r>
                  <a:rPr lang="en-US" altLang="en-US" sz="1400" baseline="30000"/>
                  <a:t>5</a:t>
                </a:r>
              </a:p>
            </p:txBody>
          </p:sp>
          <p:sp>
            <p:nvSpPr>
              <p:cNvPr id="493595" name="Rectangle 27"/>
              <p:cNvSpPr>
                <a:spLocks noChangeArrowheads="1"/>
              </p:cNvSpPr>
              <p:nvPr/>
            </p:nvSpPr>
            <p:spPr bwMode="auto">
              <a:xfrm>
                <a:off x="2688" y="3283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Rt</a:t>
                </a:r>
                <a:r>
                  <a:rPr lang="en-US" altLang="en-US" sz="1400" baseline="30000"/>
                  <a:t>5</a:t>
                </a:r>
              </a:p>
            </p:txBody>
          </p:sp>
          <p:sp>
            <p:nvSpPr>
              <p:cNvPr id="493596" name="Rectangle 28"/>
              <p:cNvSpPr>
                <a:spLocks noChangeArrowheads="1"/>
              </p:cNvSpPr>
              <p:nvPr/>
            </p:nvSpPr>
            <p:spPr bwMode="auto">
              <a:xfrm>
                <a:off x="3408" y="3283"/>
                <a:ext cx="2304" cy="288"/>
              </a:xfrm>
              <a:prstGeom prst="rect">
                <a:avLst/>
              </a:prstGeom>
              <a:solidFill>
                <a:srgbClr val="FFCC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immediate</a:t>
                </a:r>
                <a:r>
                  <a:rPr lang="en-US" altLang="en-US" sz="1400" baseline="30000"/>
                  <a:t>16</a:t>
                </a:r>
              </a:p>
            </p:txBody>
          </p:sp>
        </p:grpSp>
        <p:sp>
          <p:nvSpPr>
            <p:cNvPr id="493597" name="Text Box 29"/>
            <p:cNvSpPr txBox="1">
              <a:spLocks noChangeArrowheads="1"/>
            </p:cNvSpPr>
            <p:nvPr/>
          </p:nvSpPr>
          <p:spPr bwMode="auto">
            <a:xfrm>
              <a:off x="461" y="1469"/>
              <a:ext cx="2127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600">
                  <a:solidFill>
                    <a:srgbClr val="FF0000"/>
                  </a:solidFill>
                </a:rPr>
                <a:t>Immediate Addressing</a:t>
              </a:r>
            </a:p>
          </p:txBody>
        </p:sp>
        <p:sp>
          <p:nvSpPr>
            <p:cNvPr id="493598" name="Text Box 30"/>
            <p:cNvSpPr txBox="1">
              <a:spLocks noChangeArrowheads="1"/>
            </p:cNvSpPr>
            <p:nvPr/>
          </p:nvSpPr>
          <p:spPr bwMode="auto">
            <a:xfrm>
              <a:off x="3146" y="1689"/>
              <a:ext cx="2129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 anchor="ctr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Operand is a constant</a:t>
              </a:r>
            </a:p>
          </p:txBody>
        </p:sp>
        <p:sp>
          <p:nvSpPr>
            <p:cNvPr id="493599" name="Line 31"/>
            <p:cNvSpPr>
              <a:spLocks noChangeShapeType="1"/>
            </p:cNvSpPr>
            <p:nvPr/>
          </p:nvSpPr>
          <p:spPr bwMode="auto">
            <a:xfrm>
              <a:off x="2588" y="1786"/>
              <a:ext cx="55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93600" name="Group 32"/>
          <p:cNvGrpSpPr>
            <a:grpSpLocks/>
          </p:cNvGrpSpPr>
          <p:nvPr/>
        </p:nvGrpSpPr>
        <p:grpSpPr bwMode="auto">
          <a:xfrm>
            <a:off x="731838" y="3382963"/>
            <a:ext cx="7642225" cy="1006475"/>
            <a:chOff x="461" y="2131"/>
            <a:chExt cx="4814" cy="634"/>
          </a:xfrm>
        </p:grpSpPr>
        <p:grpSp>
          <p:nvGrpSpPr>
            <p:cNvPr id="493601" name="Group 33"/>
            <p:cNvGrpSpPr>
              <a:grpSpLocks/>
            </p:cNvGrpSpPr>
            <p:nvPr/>
          </p:nvGrpSpPr>
          <p:grpSpPr bwMode="auto">
            <a:xfrm>
              <a:off x="461" y="2332"/>
              <a:ext cx="2127" cy="230"/>
              <a:chOff x="1104" y="2938"/>
              <a:chExt cx="4608" cy="288"/>
            </a:xfrm>
          </p:grpSpPr>
          <p:sp>
            <p:nvSpPr>
              <p:cNvPr id="493602" name="Rectangle 34"/>
              <p:cNvSpPr>
                <a:spLocks noChangeArrowheads="1"/>
              </p:cNvSpPr>
              <p:nvPr/>
            </p:nvSpPr>
            <p:spPr bwMode="auto">
              <a:xfrm>
                <a:off x="1104" y="2938"/>
                <a:ext cx="86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Op</a:t>
                </a:r>
                <a:r>
                  <a:rPr lang="en-US" altLang="en-US" sz="1400" baseline="30000"/>
                  <a:t>6</a:t>
                </a:r>
              </a:p>
            </p:txBody>
          </p:sp>
          <p:sp>
            <p:nvSpPr>
              <p:cNvPr id="493603" name="Rectangle 35"/>
              <p:cNvSpPr>
                <a:spLocks noChangeArrowheads="1"/>
              </p:cNvSpPr>
              <p:nvPr/>
            </p:nvSpPr>
            <p:spPr bwMode="auto">
              <a:xfrm>
                <a:off x="1968" y="2938"/>
                <a:ext cx="720" cy="288"/>
              </a:xfrm>
              <a:prstGeom prst="rect">
                <a:avLst/>
              </a:prstGeom>
              <a:solidFill>
                <a:srgbClr val="FF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Rs</a:t>
                </a:r>
                <a:r>
                  <a:rPr lang="en-US" altLang="en-US" sz="1400" baseline="30000"/>
                  <a:t>5</a:t>
                </a:r>
              </a:p>
            </p:txBody>
          </p:sp>
          <p:sp>
            <p:nvSpPr>
              <p:cNvPr id="493604" name="Rectangle 36"/>
              <p:cNvSpPr>
                <a:spLocks noChangeArrowheads="1"/>
              </p:cNvSpPr>
              <p:nvPr/>
            </p:nvSpPr>
            <p:spPr bwMode="auto">
              <a:xfrm>
                <a:off x="2688" y="2938"/>
                <a:ext cx="720" cy="288"/>
              </a:xfrm>
              <a:prstGeom prst="rect">
                <a:avLst/>
              </a:prstGeom>
              <a:solidFill>
                <a:srgbClr val="FF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Rt</a:t>
                </a:r>
                <a:r>
                  <a:rPr lang="en-US" altLang="en-US" sz="1400" baseline="30000"/>
                  <a:t>5</a:t>
                </a:r>
              </a:p>
            </p:txBody>
          </p:sp>
          <p:sp>
            <p:nvSpPr>
              <p:cNvPr id="493605" name="Rectangle 37"/>
              <p:cNvSpPr>
                <a:spLocks noChangeArrowheads="1"/>
              </p:cNvSpPr>
              <p:nvPr/>
            </p:nvSpPr>
            <p:spPr bwMode="auto">
              <a:xfrm>
                <a:off x="3408" y="2938"/>
                <a:ext cx="720" cy="288"/>
              </a:xfrm>
              <a:prstGeom prst="rect">
                <a:avLst/>
              </a:prstGeom>
              <a:solidFill>
                <a:srgbClr val="FF99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Rd</a:t>
                </a:r>
                <a:r>
                  <a:rPr lang="en-US" altLang="en-US" sz="1400" baseline="30000"/>
                  <a:t>5</a:t>
                </a:r>
              </a:p>
            </p:txBody>
          </p:sp>
          <p:sp>
            <p:nvSpPr>
              <p:cNvPr id="493606" name="Rectangle 38"/>
              <p:cNvSpPr>
                <a:spLocks noChangeArrowheads="1"/>
              </p:cNvSpPr>
              <p:nvPr/>
            </p:nvSpPr>
            <p:spPr bwMode="auto">
              <a:xfrm>
                <a:off x="4848" y="2938"/>
                <a:ext cx="86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funct</a:t>
                </a:r>
                <a:r>
                  <a:rPr lang="en-US" altLang="en-US" sz="1400" baseline="30000"/>
                  <a:t>6</a:t>
                </a:r>
              </a:p>
            </p:txBody>
          </p:sp>
          <p:sp>
            <p:nvSpPr>
              <p:cNvPr id="493607" name="Rectangle 39"/>
              <p:cNvSpPr>
                <a:spLocks noChangeArrowheads="1"/>
              </p:cNvSpPr>
              <p:nvPr/>
            </p:nvSpPr>
            <p:spPr bwMode="auto">
              <a:xfrm>
                <a:off x="4128" y="2938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sa</a:t>
                </a:r>
                <a:r>
                  <a:rPr lang="en-US" altLang="en-US" sz="1400" baseline="30000"/>
                  <a:t>5</a:t>
                </a:r>
              </a:p>
            </p:txBody>
          </p:sp>
        </p:grpSp>
        <p:sp>
          <p:nvSpPr>
            <p:cNvPr id="493608" name="Text Box 40"/>
            <p:cNvSpPr txBox="1">
              <a:spLocks noChangeArrowheads="1"/>
            </p:cNvSpPr>
            <p:nvPr/>
          </p:nvSpPr>
          <p:spPr bwMode="auto">
            <a:xfrm>
              <a:off x="461" y="2131"/>
              <a:ext cx="2127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600">
                  <a:solidFill>
                    <a:srgbClr val="FF0000"/>
                  </a:solidFill>
                </a:rPr>
                <a:t>Register Addressing</a:t>
              </a:r>
            </a:p>
          </p:txBody>
        </p:sp>
        <p:sp>
          <p:nvSpPr>
            <p:cNvPr id="493609" name="Rectangle 41"/>
            <p:cNvSpPr>
              <a:spLocks noChangeArrowheads="1"/>
            </p:cNvSpPr>
            <p:nvPr/>
          </p:nvSpPr>
          <p:spPr bwMode="auto">
            <a:xfrm>
              <a:off x="3146" y="2534"/>
              <a:ext cx="2127" cy="231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400"/>
                <a:t>Register</a:t>
              </a:r>
              <a:endParaRPr lang="en-US" altLang="en-US" sz="1400" baseline="30000"/>
            </a:p>
          </p:txBody>
        </p:sp>
        <p:sp>
          <p:nvSpPr>
            <p:cNvPr id="493610" name="Text Box 42"/>
            <p:cNvSpPr txBox="1">
              <a:spLocks noChangeArrowheads="1"/>
            </p:cNvSpPr>
            <p:nvPr/>
          </p:nvSpPr>
          <p:spPr bwMode="auto">
            <a:xfrm>
              <a:off x="3146" y="2305"/>
              <a:ext cx="2129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0" bIns="0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Operand is in a register</a:t>
              </a:r>
            </a:p>
          </p:txBody>
        </p:sp>
        <p:sp>
          <p:nvSpPr>
            <p:cNvPr id="493611" name="Line 43"/>
            <p:cNvSpPr>
              <a:spLocks noChangeShapeType="1"/>
            </p:cNvSpPr>
            <p:nvPr/>
          </p:nvSpPr>
          <p:spPr bwMode="auto">
            <a:xfrm flipV="1">
              <a:off x="1019" y="2650"/>
              <a:ext cx="212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493612" name="Group 44"/>
            <p:cNvGrpSpPr>
              <a:grpSpLocks/>
            </p:cNvGrpSpPr>
            <p:nvPr/>
          </p:nvGrpSpPr>
          <p:grpSpPr bwMode="auto">
            <a:xfrm>
              <a:off x="1019" y="2563"/>
              <a:ext cx="691" cy="87"/>
              <a:chOff x="1104" y="1987"/>
              <a:chExt cx="748" cy="29"/>
            </a:xfrm>
          </p:grpSpPr>
          <p:sp>
            <p:nvSpPr>
              <p:cNvPr id="493613" name="Line 45"/>
              <p:cNvSpPr>
                <a:spLocks noChangeShapeType="1"/>
              </p:cNvSpPr>
              <p:nvPr/>
            </p:nvSpPr>
            <p:spPr bwMode="auto">
              <a:xfrm>
                <a:off x="1104" y="1987"/>
                <a:ext cx="0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93614" name="Line 46"/>
              <p:cNvSpPr>
                <a:spLocks noChangeShapeType="1"/>
              </p:cNvSpPr>
              <p:nvPr/>
            </p:nvSpPr>
            <p:spPr bwMode="auto">
              <a:xfrm>
                <a:off x="1478" y="1987"/>
                <a:ext cx="0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93615" name="Line 47"/>
              <p:cNvSpPr>
                <a:spLocks noChangeShapeType="1"/>
              </p:cNvSpPr>
              <p:nvPr/>
            </p:nvSpPr>
            <p:spPr bwMode="auto">
              <a:xfrm>
                <a:off x="1852" y="1987"/>
                <a:ext cx="0" cy="2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493616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647700" y="1235075"/>
            <a:ext cx="7667625" cy="1050925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/>
              <a:t>Where are the operands?</a:t>
            </a:r>
          </a:p>
          <a:p>
            <a:r>
              <a:rPr lang="en-US" altLang="en-US"/>
              <a:t>How memory addresses are computed?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Branch / Jump Addressing Modes</a:t>
            </a:r>
          </a:p>
        </p:txBody>
      </p:sp>
      <p:grpSp>
        <p:nvGrpSpPr>
          <p:cNvPr id="434179" name="Group 3"/>
          <p:cNvGrpSpPr>
            <a:grpSpLocks/>
          </p:cNvGrpSpPr>
          <p:nvPr/>
        </p:nvGrpSpPr>
        <p:grpSpPr bwMode="auto">
          <a:xfrm>
            <a:off x="731838" y="1279525"/>
            <a:ext cx="7639050" cy="1554163"/>
            <a:chOff x="499" y="864"/>
            <a:chExt cx="5213" cy="979"/>
          </a:xfrm>
        </p:grpSpPr>
        <p:sp>
          <p:nvSpPr>
            <p:cNvPr id="434180" name="Text Box 4"/>
            <p:cNvSpPr txBox="1">
              <a:spLocks noChangeArrowheads="1"/>
            </p:cNvSpPr>
            <p:nvPr/>
          </p:nvSpPr>
          <p:spPr bwMode="auto">
            <a:xfrm>
              <a:off x="3408" y="864"/>
              <a:ext cx="2304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1600">
                  <a:solidFill>
                    <a:srgbClr val="FF0000"/>
                  </a:solidFill>
                </a:rPr>
                <a:t>Used for branching (beq, bne, …)</a:t>
              </a:r>
            </a:p>
          </p:txBody>
        </p:sp>
        <p:sp>
          <p:nvSpPr>
            <p:cNvPr id="434181" name="Rectangle 5"/>
            <p:cNvSpPr>
              <a:spLocks noChangeArrowheads="1"/>
            </p:cNvSpPr>
            <p:nvPr/>
          </p:nvSpPr>
          <p:spPr bwMode="auto">
            <a:xfrm>
              <a:off x="3408" y="1382"/>
              <a:ext cx="2304" cy="231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22288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23431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24574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571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3028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4861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9433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4005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0" hangingPunct="0">
                <a:lnSpc>
                  <a:spcPct val="85000"/>
                </a:lnSpc>
              </a:pPr>
              <a:r>
                <a:rPr lang="en-US" altLang="en-US" sz="1400"/>
                <a:t>Word = Target Instruction</a:t>
              </a:r>
              <a:endParaRPr lang="en-US" altLang="en-US" sz="1400" baseline="30000"/>
            </a:p>
          </p:txBody>
        </p:sp>
        <p:sp>
          <p:nvSpPr>
            <p:cNvPr id="434182" name="Rectangle 6"/>
            <p:cNvSpPr>
              <a:spLocks noChangeArrowheads="1"/>
            </p:cNvSpPr>
            <p:nvPr/>
          </p:nvSpPr>
          <p:spPr bwMode="auto">
            <a:xfrm>
              <a:off x="3408" y="1066"/>
              <a:ext cx="2304" cy="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4183" name="Group 7"/>
            <p:cNvGrpSpPr>
              <a:grpSpLocks/>
            </p:cNvGrpSpPr>
            <p:nvPr/>
          </p:nvGrpSpPr>
          <p:grpSpPr bwMode="auto">
            <a:xfrm>
              <a:off x="499" y="1191"/>
              <a:ext cx="2304" cy="231"/>
              <a:chOff x="1104" y="3283"/>
              <a:chExt cx="4608" cy="288"/>
            </a:xfrm>
          </p:grpSpPr>
          <p:sp>
            <p:nvSpPr>
              <p:cNvPr id="434184" name="Rectangle 8"/>
              <p:cNvSpPr>
                <a:spLocks noChangeArrowheads="1"/>
              </p:cNvSpPr>
              <p:nvPr/>
            </p:nvSpPr>
            <p:spPr bwMode="auto">
              <a:xfrm>
                <a:off x="1104" y="3283"/>
                <a:ext cx="86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Op</a:t>
                </a:r>
                <a:r>
                  <a:rPr lang="en-US" altLang="en-US" sz="1400" baseline="30000"/>
                  <a:t>6</a:t>
                </a:r>
              </a:p>
            </p:txBody>
          </p:sp>
          <p:sp>
            <p:nvSpPr>
              <p:cNvPr id="434185" name="Rectangle 9"/>
              <p:cNvSpPr>
                <a:spLocks noChangeArrowheads="1"/>
              </p:cNvSpPr>
              <p:nvPr/>
            </p:nvSpPr>
            <p:spPr bwMode="auto">
              <a:xfrm>
                <a:off x="1968" y="3283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Rs</a:t>
                </a:r>
                <a:r>
                  <a:rPr lang="en-US" altLang="en-US" sz="1400" baseline="30000"/>
                  <a:t>5</a:t>
                </a:r>
              </a:p>
            </p:txBody>
          </p:sp>
          <p:sp>
            <p:nvSpPr>
              <p:cNvPr id="434186" name="Rectangle 10"/>
              <p:cNvSpPr>
                <a:spLocks noChangeArrowheads="1"/>
              </p:cNvSpPr>
              <p:nvPr/>
            </p:nvSpPr>
            <p:spPr bwMode="auto">
              <a:xfrm>
                <a:off x="2688" y="3283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Rt</a:t>
                </a:r>
                <a:r>
                  <a:rPr lang="en-US" altLang="en-US" sz="1400" baseline="30000"/>
                  <a:t>5</a:t>
                </a:r>
              </a:p>
            </p:txBody>
          </p:sp>
          <p:sp>
            <p:nvSpPr>
              <p:cNvPr id="434187" name="Rectangle 11"/>
              <p:cNvSpPr>
                <a:spLocks noChangeArrowheads="1"/>
              </p:cNvSpPr>
              <p:nvPr/>
            </p:nvSpPr>
            <p:spPr bwMode="auto">
              <a:xfrm>
                <a:off x="3408" y="3283"/>
                <a:ext cx="2304" cy="288"/>
              </a:xfrm>
              <a:prstGeom prst="rect">
                <a:avLst/>
              </a:prstGeom>
              <a:solidFill>
                <a:srgbClr val="FFCC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immediate</a:t>
                </a:r>
                <a:r>
                  <a:rPr lang="en-US" altLang="en-US" sz="1400" baseline="30000"/>
                  <a:t>16</a:t>
                </a:r>
              </a:p>
            </p:txBody>
          </p:sp>
        </p:grpSp>
        <p:sp>
          <p:nvSpPr>
            <p:cNvPr id="434188" name="Text Box 12"/>
            <p:cNvSpPr txBox="1">
              <a:spLocks noChangeArrowheads="1"/>
            </p:cNvSpPr>
            <p:nvPr/>
          </p:nvSpPr>
          <p:spPr bwMode="auto">
            <a:xfrm>
              <a:off x="499" y="979"/>
              <a:ext cx="2304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600">
                  <a:solidFill>
                    <a:srgbClr val="FF0000"/>
                  </a:solidFill>
                </a:rPr>
                <a:t>PC-Relative Addressing</a:t>
              </a:r>
            </a:p>
          </p:txBody>
        </p:sp>
        <p:sp>
          <p:nvSpPr>
            <p:cNvPr id="434189" name="Rectangle 13"/>
            <p:cNvSpPr>
              <a:spLocks noChangeArrowheads="1"/>
            </p:cNvSpPr>
            <p:nvPr/>
          </p:nvSpPr>
          <p:spPr bwMode="auto">
            <a:xfrm>
              <a:off x="499" y="1584"/>
              <a:ext cx="2160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400"/>
                <a:t>PC</a:t>
              </a:r>
              <a:r>
                <a:rPr lang="en-US" altLang="en-US" sz="1400" baseline="30000"/>
                <a:t>30</a:t>
              </a:r>
            </a:p>
          </p:txBody>
        </p:sp>
        <p:cxnSp>
          <p:nvCxnSpPr>
            <p:cNvPr id="434190" name="AutoShape 14"/>
            <p:cNvCxnSpPr>
              <a:cxnSpLocks noChangeShapeType="1"/>
              <a:stCxn id="434189" idx="2"/>
              <a:endCxn id="434196" idx="4"/>
            </p:cNvCxnSpPr>
            <p:nvPr/>
          </p:nvCxnSpPr>
          <p:spPr bwMode="auto">
            <a:xfrm rot="5400000" flipH="1" flipV="1">
              <a:off x="2227" y="971"/>
              <a:ext cx="201" cy="1498"/>
            </a:xfrm>
            <a:prstGeom prst="bentConnector3">
              <a:avLst>
                <a:gd name="adj1" fmla="val -36819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4191" name="AutoShape 15"/>
            <p:cNvCxnSpPr>
              <a:cxnSpLocks noChangeShapeType="1"/>
              <a:stCxn id="434187" idx="3"/>
              <a:endCxn id="434196" idx="0"/>
            </p:cNvCxnSpPr>
            <p:nvPr/>
          </p:nvCxnSpPr>
          <p:spPr bwMode="auto">
            <a:xfrm>
              <a:off x="2809" y="1307"/>
              <a:ext cx="268" cy="98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4192" name="Line 16"/>
            <p:cNvSpPr>
              <a:spLocks noChangeShapeType="1"/>
            </p:cNvSpPr>
            <p:nvPr/>
          </p:nvSpPr>
          <p:spPr bwMode="auto">
            <a:xfrm>
              <a:off x="3177" y="1509"/>
              <a:ext cx="23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4193" name="Text Box 17"/>
            <p:cNvSpPr txBox="1">
              <a:spLocks noChangeArrowheads="1"/>
            </p:cNvSpPr>
            <p:nvPr/>
          </p:nvSpPr>
          <p:spPr bwMode="auto">
            <a:xfrm>
              <a:off x="2659" y="1584"/>
              <a:ext cx="144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200" b="1"/>
                <a:t>00</a:t>
              </a:r>
            </a:p>
          </p:txBody>
        </p:sp>
        <p:grpSp>
          <p:nvGrpSpPr>
            <p:cNvPr id="434194" name="Group 18"/>
            <p:cNvGrpSpPr>
              <a:grpSpLocks/>
            </p:cNvGrpSpPr>
            <p:nvPr/>
          </p:nvGrpSpPr>
          <p:grpSpPr bwMode="auto">
            <a:xfrm>
              <a:off x="2976" y="1411"/>
              <a:ext cx="202" cy="202"/>
              <a:chOff x="3178" y="3082"/>
              <a:chExt cx="201" cy="201"/>
            </a:xfrm>
          </p:grpSpPr>
          <p:sp>
            <p:nvSpPr>
              <p:cNvPr id="434195" name="Text Box 19"/>
              <p:cNvSpPr txBox="1">
                <a:spLocks noChangeArrowheads="1"/>
              </p:cNvSpPr>
              <p:nvPr/>
            </p:nvSpPr>
            <p:spPr bwMode="auto">
              <a:xfrm>
                <a:off x="3178" y="3082"/>
                <a:ext cx="201" cy="1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en-US" sz="1600"/>
                  <a:t>+1</a:t>
                </a:r>
              </a:p>
            </p:txBody>
          </p:sp>
          <p:sp>
            <p:nvSpPr>
              <p:cNvPr id="434196" name="Oval 20"/>
              <p:cNvSpPr>
                <a:spLocks noChangeArrowheads="1"/>
              </p:cNvSpPr>
              <p:nvPr/>
            </p:nvSpPr>
            <p:spPr bwMode="auto">
              <a:xfrm>
                <a:off x="3178" y="3082"/>
                <a:ext cx="201" cy="20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34227" name="Group 51"/>
          <p:cNvGrpSpPr>
            <a:grpSpLocks/>
          </p:cNvGrpSpPr>
          <p:nvPr/>
        </p:nvGrpSpPr>
        <p:grpSpPr bwMode="auto">
          <a:xfrm>
            <a:off x="712788" y="3154363"/>
            <a:ext cx="6559550" cy="501650"/>
            <a:chOff x="449" y="1987"/>
            <a:chExt cx="4132" cy="316"/>
          </a:xfrm>
        </p:grpSpPr>
        <p:sp>
          <p:nvSpPr>
            <p:cNvPr id="434198" name="Text Box 22"/>
            <p:cNvSpPr txBox="1">
              <a:spLocks noChangeArrowheads="1"/>
            </p:cNvSpPr>
            <p:nvPr/>
          </p:nvSpPr>
          <p:spPr bwMode="auto">
            <a:xfrm>
              <a:off x="449" y="1987"/>
              <a:ext cx="1980" cy="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eaLnBrk="0" hangingPunct="0">
                <a:spcBef>
                  <a:spcPct val="10000"/>
                </a:spcBef>
              </a:pPr>
              <a:r>
                <a:rPr lang="en-US" altLang="en-US" sz="1600"/>
                <a:t>Target Instruction Address</a:t>
              </a:r>
            </a:p>
            <a:p>
              <a:pPr eaLnBrk="0" hangingPunct="0">
                <a:spcBef>
                  <a:spcPct val="10000"/>
                </a:spcBef>
              </a:pPr>
              <a:r>
                <a:rPr lang="en-US" altLang="en-US" sz="1600"/>
                <a:t>PC = PC + 4 × (1 + immediate</a:t>
              </a:r>
              <a:r>
                <a:rPr lang="en-US" altLang="en-US" sz="1600" baseline="30000"/>
                <a:t>16</a:t>
              </a:r>
              <a:r>
                <a:rPr lang="en-US" altLang="en-US" sz="1600"/>
                <a:t>)</a:t>
              </a:r>
              <a:endParaRPr lang="en-US" altLang="en-US" sz="1600" baseline="30000"/>
            </a:p>
          </p:txBody>
        </p:sp>
        <p:sp>
          <p:nvSpPr>
            <p:cNvPr id="434199" name="Text Box 23"/>
            <p:cNvSpPr txBox="1">
              <a:spLocks noChangeArrowheads="1"/>
            </p:cNvSpPr>
            <p:nvPr/>
          </p:nvSpPr>
          <p:spPr bwMode="auto">
            <a:xfrm>
              <a:off x="2454" y="2044"/>
              <a:ext cx="1994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400"/>
                <a:t>PC</a:t>
              </a:r>
              <a:r>
                <a:rPr lang="en-US" altLang="en-US" sz="1400" baseline="30000"/>
                <a:t>30</a:t>
              </a:r>
              <a:r>
                <a:rPr lang="en-US" altLang="en-US" sz="1400"/>
                <a:t> + immediate</a:t>
              </a:r>
              <a:r>
                <a:rPr lang="en-US" altLang="en-US" sz="1400" baseline="30000"/>
                <a:t>16</a:t>
              </a:r>
              <a:r>
                <a:rPr lang="en-US" altLang="en-US" sz="1400"/>
                <a:t> + 1</a:t>
              </a:r>
              <a:endParaRPr lang="en-US" altLang="en-US" sz="1400" baseline="30000"/>
            </a:p>
          </p:txBody>
        </p:sp>
        <p:sp>
          <p:nvSpPr>
            <p:cNvPr id="434200" name="Text Box 24"/>
            <p:cNvSpPr txBox="1">
              <a:spLocks noChangeArrowheads="1"/>
            </p:cNvSpPr>
            <p:nvPr/>
          </p:nvSpPr>
          <p:spPr bwMode="auto">
            <a:xfrm>
              <a:off x="4448" y="2044"/>
              <a:ext cx="133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200" b="1"/>
                <a:t>00</a:t>
              </a:r>
            </a:p>
          </p:txBody>
        </p:sp>
      </p:grpSp>
      <p:sp>
        <p:nvSpPr>
          <p:cNvPr id="434201" name="Arc 25"/>
          <p:cNvSpPr>
            <a:spLocks/>
          </p:cNvSpPr>
          <p:nvPr/>
        </p:nvSpPr>
        <p:spPr bwMode="auto">
          <a:xfrm>
            <a:off x="4740275" y="2422525"/>
            <a:ext cx="127000" cy="73183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3557"/>
              <a:gd name="T2" fmla="*/ 17989 w 21600"/>
              <a:gd name="T3" fmla="*/ 33557 h 33557"/>
              <a:gd name="T4" fmla="*/ 0 w 21600"/>
              <a:gd name="T5" fmla="*/ 21600 h 335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3557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854"/>
                  <a:pt x="20343" y="30013"/>
                  <a:pt x="17988" y="33556"/>
                </a:cubicBezTo>
              </a:path>
              <a:path w="21600" h="33557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854"/>
                  <a:pt x="20343" y="30013"/>
                  <a:pt x="17988" y="33556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4226" name="Group 50"/>
          <p:cNvGrpSpPr>
            <a:grpSpLocks/>
          </p:cNvGrpSpPr>
          <p:nvPr/>
        </p:nvGrpSpPr>
        <p:grpSpPr bwMode="auto">
          <a:xfrm>
            <a:off x="1346200" y="5761038"/>
            <a:ext cx="5926138" cy="365125"/>
            <a:chOff x="848" y="3629"/>
            <a:chExt cx="3733" cy="230"/>
          </a:xfrm>
        </p:grpSpPr>
        <p:sp>
          <p:nvSpPr>
            <p:cNvPr id="434203" name="Text Box 27"/>
            <p:cNvSpPr txBox="1">
              <a:spLocks noChangeArrowheads="1"/>
            </p:cNvSpPr>
            <p:nvPr/>
          </p:nvSpPr>
          <p:spPr bwMode="auto">
            <a:xfrm>
              <a:off x="2720" y="3629"/>
              <a:ext cx="1728" cy="230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400"/>
                <a:t>immediate</a:t>
              </a:r>
              <a:r>
                <a:rPr lang="en-US" altLang="en-US" sz="1400" baseline="30000"/>
                <a:t>26</a:t>
              </a:r>
              <a:r>
                <a:rPr lang="en-US" altLang="en-US" sz="1400"/>
                <a:t> </a:t>
              </a:r>
            </a:p>
          </p:txBody>
        </p:sp>
        <p:sp>
          <p:nvSpPr>
            <p:cNvPr id="434204" name="Text Box 28"/>
            <p:cNvSpPr txBox="1">
              <a:spLocks noChangeArrowheads="1"/>
            </p:cNvSpPr>
            <p:nvPr/>
          </p:nvSpPr>
          <p:spPr bwMode="auto">
            <a:xfrm>
              <a:off x="2454" y="3629"/>
              <a:ext cx="266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400"/>
                <a:t>PC</a:t>
              </a:r>
              <a:r>
                <a:rPr lang="en-US" altLang="en-US" sz="1400" baseline="30000"/>
                <a:t>4</a:t>
              </a:r>
            </a:p>
          </p:txBody>
        </p:sp>
        <p:sp>
          <p:nvSpPr>
            <p:cNvPr id="434205" name="Text Box 29"/>
            <p:cNvSpPr txBox="1">
              <a:spLocks noChangeArrowheads="1"/>
            </p:cNvSpPr>
            <p:nvPr/>
          </p:nvSpPr>
          <p:spPr bwMode="auto">
            <a:xfrm>
              <a:off x="4448" y="3629"/>
              <a:ext cx="133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200" b="1"/>
                <a:t>00</a:t>
              </a:r>
            </a:p>
          </p:txBody>
        </p:sp>
        <p:sp>
          <p:nvSpPr>
            <p:cNvPr id="434206" name="Text Box 30"/>
            <p:cNvSpPr txBox="1">
              <a:spLocks noChangeArrowheads="1"/>
            </p:cNvSpPr>
            <p:nvPr/>
          </p:nvSpPr>
          <p:spPr bwMode="auto">
            <a:xfrm>
              <a:off x="848" y="3629"/>
              <a:ext cx="1579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eaLnBrk="0" hangingPunct="0">
                <a:spcBef>
                  <a:spcPct val="10000"/>
                </a:spcBef>
              </a:pPr>
              <a:r>
                <a:rPr lang="en-US" altLang="en-US" sz="1600"/>
                <a:t>Target Instruction Address</a:t>
              </a:r>
            </a:p>
          </p:txBody>
        </p:sp>
      </p:grpSp>
      <p:grpSp>
        <p:nvGrpSpPr>
          <p:cNvPr id="434207" name="Group 31"/>
          <p:cNvGrpSpPr>
            <a:grpSpLocks/>
          </p:cNvGrpSpPr>
          <p:nvPr/>
        </p:nvGrpSpPr>
        <p:grpSpPr bwMode="auto">
          <a:xfrm>
            <a:off x="731838" y="3932238"/>
            <a:ext cx="7639050" cy="1736725"/>
            <a:chOff x="499" y="2477"/>
            <a:chExt cx="5213" cy="1094"/>
          </a:xfrm>
        </p:grpSpPr>
        <p:sp>
          <p:nvSpPr>
            <p:cNvPr id="434208" name="Rectangle 32"/>
            <p:cNvSpPr>
              <a:spLocks noChangeArrowheads="1"/>
            </p:cNvSpPr>
            <p:nvPr/>
          </p:nvSpPr>
          <p:spPr bwMode="auto">
            <a:xfrm>
              <a:off x="3408" y="2995"/>
              <a:ext cx="2304" cy="231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22288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23431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24574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571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3028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34861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9433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44005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0" hangingPunct="0">
                <a:lnSpc>
                  <a:spcPct val="85000"/>
                </a:lnSpc>
              </a:pPr>
              <a:r>
                <a:rPr lang="en-US" altLang="en-US" sz="1400"/>
                <a:t>Word = Target Instruction</a:t>
              </a:r>
            </a:p>
          </p:txBody>
        </p:sp>
        <p:sp>
          <p:nvSpPr>
            <p:cNvPr id="434209" name="Rectangle 33"/>
            <p:cNvSpPr>
              <a:spLocks noChangeArrowheads="1"/>
            </p:cNvSpPr>
            <p:nvPr/>
          </p:nvSpPr>
          <p:spPr bwMode="auto">
            <a:xfrm>
              <a:off x="3408" y="2678"/>
              <a:ext cx="2304" cy="77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4210" name="Group 34"/>
            <p:cNvGrpSpPr>
              <a:grpSpLocks/>
            </p:cNvGrpSpPr>
            <p:nvPr/>
          </p:nvGrpSpPr>
          <p:grpSpPr bwMode="auto">
            <a:xfrm>
              <a:off x="499" y="2804"/>
              <a:ext cx="2304" cy="231"/>
              <a:chOff x="499" y="3686"/>
              <a:chExt cx="2304" cy="231"/>
            </a:xfrm>
          </p:grpSpPr>
          <p:sp>
            <p:nvSpPr>
              <p:cNvPr id="434211" name="Rectangle 35"/>
              <p:cNvSpPr>
                <a:spLocks noChangeArrowheads="1"/>
              </p:cNvSpPr>
              <p:nvPr/>
            </p:nvSpPr>
            <p:spPr bwMode="auto">
              <a:xfrm>
                <a:off x="931" y="3686"/>
                <a:ext cx="1872" cy="231"/>
              </a:xfrm>
              <a:prstGeom prst="rect">
                <a:avLst/>
              </a:prstGeom>
              <a:solidFill>
                <a:srgbClr val="FFCC66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immediate</a:t>
                </a:r>
                <a:r>
                  <a:rPr lang="en-US" altLang="en-US" sz="1400" baseline="30000"/>
                  <a:t>26</a:t>
                </a:r>
              </a:p>
            </p:txBody>
          </p:sp>
          <p:sp>
            <p:nvSpPr>
              <p:cNvPr id="434212" name="Rectangle 36"/>
              <p:cNvSpPr>
                <a:spLocks noChangeArrowheads="1"/>
              </p:cNvSpPr>
              <p:nvPr/>
            </p:nvSpPr>
            <p:spPr bwMode="auto">
              <a:xfrm>
                <a:off x="499" y="3686"/>
                <a:ext cx="432" cy="231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91440" rIns="0" bIns="91440" anchor="ctr"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altLang="en-US" sz="1400"/>
                  <a:t>Op</a:t>
                </a:r>
                <a:r>
                  <a:rPr lang="en-US" altLang="en-US" sz="1400" baseline="30000"/>
                  <a:t>6</a:t>
                </a:r>
              </a:p>
            </p:txBody>
          </p:sp>
        </p:grpSp>
        <p:sp>
          <p:nvSpPr>
            <p:cNvPr id="434213" name="Text Box 37"/>
            <p:cNvSpPr txBox="1">
              <a:spLocks noChangeArrowheads="1"/>
            </p:cNvSpPr>
            <p:nvPr/>
          </p:nvSpPr>
          <p:spPr bwMode="auto">
            <a:xfrm>
              <a:off x="499" y="2592"/>
              <a:ext cx="2304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600">
                  <a:solidFill>
                    <a:srgbClr val="FF0000"/>
                  </a:solidFill>
                </a:rPr>
                <a:t>Pseudo-direct Addressing</a:t>
              </a:r>
            </a:p>
          </p:txBody>
        </p:sp>
        <p:sp>
          <p:nvSpPr>
            <p:cNvPr id="434214" name="Rectangle 38"/>
            <p:cNvSpPr>
              <a:spLocks noChangeArrowheads="1"/>
            </p:cNvSpPr>
            <p:nvPr/>
          </p:nvSpPr>
          <p:spPr bwMode="auto">
            <a:xfrm>
              <a:off x="787" y="3197"/>
              <a:ext cx="1872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400"/>
                <a:t>PC</a:t>
              </a:r>
              <a:r>
                <a:rPr lang="en-US" altLang="en-US" sz="1400" baseline="30000"/>
                <a:t>26</a:t>
              </a:r>
            </a:p>
          </p:txBody>
        </p:sp>
        <p:grpSp>
          <p:nvGrpSpPr>
            <p:cNvPr id="434215" name="Group 39"/>
            <p:cNvGrpSpPr>
              <a:grpSpLocks/>
            </p:cNvGrpSpPr>
            <p:nvPr/>
          </p:nvGrpSpPr>
          <p:grpSpPr bwMode="auto">
            <a:xfrm>
              <a:off x="3004" y="3035"/>
              <a:ext cx="173" cy="172"/>
              <a:chOff x="3178" y="3082"/>
              <a:chExt cx="201" cy="201"/>
            </a:xfrm>
          </p:grpSpPr>
          <p:sp>
            <p:nvSpPr>
              <p:cNvPr id="434216" name="Text Box 40"/>
              <p:cNvSpPr txBox="1">
                <a:spLocks noChangeArrowheads="1"/>
              </p:cNvSpPr>
              <p:nvPr/>
            </p:nvSpPr>
            <p:spPr bwMode="auto">
              <a:xfrm>
                <a:off x="3178" y="3082"/>
                <a:ext cx="201" cy="1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en-US" sz="1600" b="1"/>
                  <a:t>:</a:t>
                </a:r>
              </a:p>
            </p:txBody>
          </p:sp>
          <p:sp>
            <p:nvSpPr>
              <p:cNvPr id="434217" name="Oval 41"/>
              <p:cNvSpPr>
                <a:spLocks noChangeArrowheads="1"/>
              </p:cNvSpPr>
              <p:nvPr/>
            </p:nvSpPr>
            <p:spPr bwMode="auto">
              <a:xfrm>
                <a:off x="3178" y="3082"/>
                <a:ext cx="201" cy="20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434218" name="AutoShape 42"/>
            <p:cNvCxnSpPr>
              <a:cxnSpLocks noChangeShapeType="1"/>
              <a:stCxn id="434224" idx="2"/>
              <a:endCxn id="434217" idx="4"/>
            </p:cNvCxnSpPr>
            <p:nvPr/>
          </p:nvCxnSpPr>
          <p:spPr bwMode="auto">
            <a:xfrm rot="5400000" flipH="1" flipV="1">
              <a:off x="1757" y="2099"/>
              <a:ext cx="220" cy="2448"/>
            </a:xfrm>
            <a:prstGeom prst="bentConnector3">
              <a:avLst>
                <a:gd name="adj1" fmla="val -35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4219" name="AutoShape 43"/>
            <p:cNvCxnSpPr>
              <a:cxnSpLocks noChangeShapeType="1"/>
              <a:stCxn id="434211" idx="3"/>
              <a:endCxn id="434217" idx="0"/>
            </p:cNvCxnSpPr>
            <p:nvPr/>
          </p:nvCxnSpPr>
          <p:spPr bwMode="auto">
            <a:xfrm>
              <a:off x="2809" y="2920"/>
              <a:ext cx="282" cy="109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4220" name="Line 44"/>
            <p:cNvSpPr>
              <a:spLocks noChangeShapeType="1"/>
            </p:cNvSpPr>
            <p:nvPr/>
          </p:nvSpPr>
          <p:spPr bwMode="auto">
            <a:xfrm>
              <a:off x="3177" y="3121"/>
              <a:ext cx="23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4221" name="Text Box 45"/>
            <p:cNvSpPr txBox="1">
              <a:spLocks noChangeArrowheads="1"/>
            </p:cNvSpPr>
            <p:nvPr/>
          </p:nvSpPr>
          <p:spPr bwMode="auto">
            <a:xfrm>
              <a:off x="2659" y="3197"/>
              <a:ext cx="144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200" b="1"/>
                <a:t>00</a:t>
              </a:r>
            </a:p>
          </p:txBody>
        </p:sp>
        <p:sp>
          <p:nvSpPr>
            <p:cNvPr id="434222" name="Text Box 46"/>
            <p:cNvSpPr txBox="1">
              <a:spLocks noChangeArrowheads="1"/>
            </p:cNvSpPr>
            <p:nvPr/>
          </p:nvSpPr>
          <p:spPr bwMode="auto">
            <a:xfrm>
              <a:off x="3408" y="2477"/>
              <a:ext cx="2304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1600">
                  <a:solidFill>
                    <a:srgbClr val="FF0000"/>
                  </a:solidFill>
                </a:rPr>
                <a:t>Used by jump instruction</a:t>
              </a:r>
            </a:p>
          </p:txBody>
        </p:sp>
        <p:sp>
          <p:nvSpPr>
            <p:cNvPr id="434223" name="Arc 47"/>
            <p:cNvSpPr>
              <a:spLocks/>
            </p:cNvSpPr>
            <p:nvPr/>
          </p:nvSpPr>
          <p:spPr bwMode="auto">
            <a:xfrm>
              <a:off x="3235" y="3169"/>
              <a:ext cx="87" cy="40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7838"/>
                <a:gd name="T2" fmla="*/ 20680 w 21600"/>
                <a:gd name="T3" fmla="*/ 27838 h 27838"/>
                <a:gd name="T4" fmla="*/ 0 w 21600"/>
                <a:gd name="T5" fmla="*/ 21600 h 27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7838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713"/>
                    <a:pt x="21289" y="25814"/>
                    <a:pt x="20679" y="27837"/>
                  </a:cubicBezTo>
                </a:path>
                <a:path w="21600" h="27838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713"/>
                    <a:pt x="21289" y="25814"/>
                    <a:pt x="20679" y="2783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4224" name="Text Box 48"/>
            <p:cNvSpPr txBox="1">
              <a:spLocks noChangeArrowheads="1"/>
            </p:cNvSpPr>
            <p:nvPr/>
          </p:nvSpPr>
          <p:spPr bwMode="auto">
            <a:xfrm>
              <a:off x="499" y="3197"/>
              <a:ext cx="288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400"/>
                <a:t>PC</a:t>
              </a:r>
              <a:r>
                <a:rPr lang="en-US" altLang="en-US" sz="1400" baseline="30000"/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Jump and Branch Limits</a:t>
            </a:r>
          </a:p>
        </p:txBody>
      </p:sp>
      <p:sp>
        <p:nvSpPr>
          <p:cNvPr id="494657" name="Rectangle 65"/>
          <p:cNvSpPr>
            <a:spLocks noChangeArrowheads="1"/>
          </p:cNvSpPr>
          <p:nvPr/>
        </p:nvSpPr>
        <p:spPr bwMode="auto">
          <a:xfrm>
            <a:off x="703263" y="5303838"/>
            <a:ext cx="7667625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7663" indent="-347663">
              <a:spcBef>
                <a:spcPct val="4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98513" indent="-336550">
              <a:spcBef>
                <a:spcPct val="40000"/>
              </a:spcBef>
              <a:buFont typeface="Wingdings" panose="05000000000000000000" pitchFamily="2" charset="2"/>
              <a:buChar char="²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588" indent="-231775">
              <a:spcBef>
                <a:spcPct val="4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81138" indent="-22225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33363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rgbClr val="000099"/>
              </a:solidFill>
            </a:endParaRPr>
          </a:p>
        </p:txBody>
      </p:sp>
      <p:sp>
        <p:nvSpPr>
          <p:cNvPr id="494658" name="Rectangle 66"/>
          <p:cNvSpPr>
            <a:spLocks noChangeArrowheads="1"/>
          </p:cNvSpPr>
          <p:nvPr/>
        </p:nvSpPr>
        <p:spPr bwMode="auto">
          <a:xfrm>
            <a:off x="482600" y="1123950"/>
            <a:ext cx="8237538" cy="512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038" rIns="0" bIns="46038"/>
          <a:lstStyle>
            <a:lvl1pPr marL="347663" indent="-347663">
              <a:spcBef>
                <a:spcPct val="4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98513" indent="-336550">
              <a:spcBef>
                <a:spcPct val="40000"/>
              </a:spcBef>
              <a:buFont typeface="Wingdings" panose="05000000000000000000" pitchFamily="2" charset="2"/>
              <a:buChar char="²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588" indent="-231775">
              <a:spcBef>
                <a:spcPct val="4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81138" indent="-22225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33363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Jump Address Boundary = 2</a:t>
            </a:r>
            <a:r>
              <a:rPr lang="en-US" altLang="en-US" baseline="30000" dirty="0"/>
              <a:t>26</a:t>
            </a:r>
            <a:r>
              <a:rPr lang="en-US" altLang="en-US" dirty="0"/>
              <a:t> instructions = 256 MB</a:t>
            </a:r>
          </a:p>
          <a:p>
            <a:pPr lvl="1">
              <a:spcBef>
                <a:spcPct val="50000"/>
              </a:spcBef>
            </a:pPr>
            <a:r>
              <a:rPr lang="en-US" altLang="en-US" dirty="0"/>
              <a:t>Text segment cannot exceed 2</a:t>
            </a:r>
            <a:r>
              <a:rPr lang="en-US" altLang="en-US" baseline="30000" dirty="0"/>
              <a:t>26</a:t>
            </a:r>
            <a:r>
              <a:rPr lang="en-US" altLang="en-US" dirty="0"/>
              <a:t> instructions or 256 MB</a:t>
            </a:r>
          </a:p>
          <a:p>
            <a:pPr lvl="1">
              <a:spcBef>
                <a:spcPct val="50000"/>
              </a:spcBef>
            </a:pPr>
            <a:r>
              <a:rPr lang="en-US" altLang="en-US" dirty="0"/>
              <a:t>Upper 4 bits of PC are unchanged</a:t>
            </a:r>
          </a:p>
          <a:p>
            <a:pPr lvl="1"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70000"/>
              </a:spcBef>
            </a:pPr>
            <a:r>
              <a:rPr lang="en-US" altLang="en-US" dirty="0"/>
              <a:t>Branch Address Boundary</a:t>
            </a:r>
          </a:p>
          <a:p>
            <a:pPr lvl="1">
              <a:spcBef>
                <a:spcPct val="50000"/>
              </a:spcBef>
            </a:pPr>
            <a:r>
              <a:rPr lang="en-US" altLang="en-US" dirty="0"/>
              <a:t>Branch instructions use I-Type format (16-bit immediate constant)</a:t>
            </a:r>
          </a:p>
          <a:p>
            <a:pPr lvl="1">
              <a:spcBef>
                <a:spcPct val="50000"/>
              </a:spcBef>
            </a:pPr>
            <a:r>
              <a:rPr lang="en-US" altLang="en-US" dirty="0"/>
              <a:t>PC-relative addressing:</a:t>
            </a:r>
          </a:p>
          <a:p>
            <a:pPr lvl="2">
              <a:spcBef>
                <a:spcPct val="70000"/>
              </a:spcBef>
            </a:pPr>
            <a:r>
              <a:rPr lang="en-US" altLang="en-US" dirty="0"/>
              <a:t>Target instruction address = PC + 4×(1 + immediate</a:t>
            </a:r>
            <a:r>
              <a:rPr lang="en-US" altLang="en-US" baseline="30000" dirty="0"/>
              <a:t>16</a:t>
            </a:r>
            <a:r>
              <a:rPr lang="en-US" altLang="en-US" dirty="0"/>
              <a:t>)</a:t>
            </a:r>
          </a:p>
          <a:p>
            <a:pPr lvl="2">
              <a:spcBef>
                <a:spcPct val="7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During assembly</a:t>
            </a:r>
            <a:r>
              <a:rPr lang="en-US" altLang="en-US" dirty="0"/>
              <a:t>: </a:t>
            </a:r>
            <a:r>
              <a:rPr lang="en-US" altLang="en-US" dirty="0">
                <a:solidFill>
                  <a:srgbClr val="000099"/>
                </a:solidFill>
              </a:rPr>
              <a:t>immediate=(Target address – </a:t>
            </a:r>
            <a:r>
              <a:rPr lang="en-US" altLang="en-US" dirty="0" smtClean="0">
                <a:solidFill>
                  <a:srgbClr val="000099"/>
                </a:solidFill>
              </a:rPr>
              <a:t>(PC+4))/</a:t>
            </a:r>
            <a:r>
              <a:rPr lang="en-US" altLang="en-US" dirty="0">
                <a:solidFill>
                  <a:srgbClr val="000099"/>
                </a:solidFill>
              </a:rPr>
              <a:t>4</a:t>
            </a:r>
            <a:r>
              <a:rPr lang="en-US" altLang="en-US" dirty="0"/>
              <a:t>, where PC contains address of </a:t>
            </a:r>
            <a:r>
              <a:rPr lang="en-US" altLang="en-US" dirty="0" smtClean="0"/>
              <a:t>current </a:t>
            </a:r>
            <a:r>
              <a:rPr lang="en-US" altLang="en-US" dirty="0"/>
              <a:t>instruction</a:t>
            </a:r>
          </a:p>
        </p:txBody>
      </p:sp>
      <p:grpSp>
        <p:nvGrpSpPr>
          <p:cNvPr id="494660" name="Group 68"/>
          <p:cNvGrpSpPr>
            <a:grpSpLocks/>
          </p:cNvGrpSpPr>
          <p:nvPr/>
        </p:nvGrpSpPr>
        <p:grpSpPr bwMode="auto">
          <a:xfrm>
            <a:off x="1641475" y="2622550"/>
            <a:ext cx="5926138" cy="365125"/>
            <a:chOff x="848" y="3629"/>
            <a:chExt cx="3733" cy="230"/>
          </a:xfrm>
        </p:grpSpPr>
        <p:sp>
          <p:nvSpPr>
            <p:cNvPr id="494661" name="Text Box 69"/>
            <p:cNvSpPr txBox="1">
              <a:spLocks noChangeArrowheads="1"/>
            </p:cNvSpPr>
            <p:nvPr/>
          </p:nvSpPr>
          <p:spPr bwMode="auto">
            <a:xfrm>
              <a:off x="2720" y="3629"/>
              <a:ext cx="1728" cy="230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400"/>
                <a:t>immediate</a:t>
              </a:r>
              <a:r>
                <a:rPr lang="en-US" altLang="en-US" sz="1400" baseline="30000"/>
                <a:t>26</a:t>
              </a:r>
              <a:r>
                <a:rPr lang="en-US" altLang="en-US" sz="1400"/>
                <a:t> </a:t>
              </a:r>
            </a:p>
          </p:txBody>
        </p:sp>
        <p:sp>
          <p:nvSpPr>
            <p:cNvPr id="494662" name="Text Box 70"/>
            <p:cNvSpPr txBox="1">
              <a:spLocks noChangeArrowheads="1"/>
            </p:cNvSpPr>
            <p:nvPr/>
          </p:nvSpPr>
          <p:spPr bwMode="auto">
            <a:xfrm>
              <a:off x="2454" y="3629"/>
              <a:ext cx="266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400"/>
                <a:t>PC</a:t>
              </a:r>
              <a:r>
                <a:rPr lang="en-US" altLang="en-US" sz="1400" baseline="30000"/>
                <a:t>4</a:t>
              </a:r>
            </a:p>
          </p:txBody>
        </p:sp>
        <p:sp>
          <p:nvSpPr>
            <p:cNvPr id="494663" name="Text Box 71"/>
            <p:cNvSpPr txBox="1">
              <a:spLocks noChangeArrowheads="1"/>
            </p:cNvSpPr>
            <p:nvPr/>
          </p:nvSpPr>
          <p:spPr bwMode="auto">
            <a:xfrm>
              <a:off x="4448" y="3629"/>
              <a:ext cx="133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200" b="1"/>
                <a:t>00</a:t>
              </a:r>
            </a:p>
          </p:txBody>
        </p:sp>
        <p:sp>
          <p:nvSpPr>
            <p:cNvPr id="494664" name="Text Box 72"/>
            <p:cNvSpPr txBox="1">
              <a:spLocks noChangeArrowheads="1"/>
            </p:cNvSpPr>
            <p:nvPr/>
          </p:nvSpPr>
          <p:spPr bwMode="auto">
            <a:xfrm>
              <a:off x="848" y="3629"/>
              <a:ext cx="1579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eaLnBrk="0" hangingPunct="0">
                <a:spcBef>
                  <a:spcPct val="10000"/>
                </a:spcBef>
              </a:pPr>
              <a:r>
                <a:rPr lang="en-US" altLang="en-US" sz="1600"/>
                <a:t>Target Instruction Address</a:t>
              </a:r>
            </a:p>
          </p:txBody>
        </p:sp>
      </p:grpSp>
      <p:grpSp>
        <p:nvGrpSpPr>
          <p:cNvPr id="494669" name="Group 77"/>
          <p:cNvGrpSpPr>
            <a:grpSpLocks/>
          </p:cNvGrpSpPr>
          <p:nvPr/>
        </p:nvGrpSpPr>
        <p:grpSpPr bwMode="auto">
          <a:xfrm>
            <a:off x="4191000" y="4100513"/>
            <a:ext cx="3376613" cy="365125"/>
            <a:chOff x="3107" y="2326"/>
            <a:chExt cx="2127" cy="230"/>
          </a:xfrm>
        </p:grpSpPr>
        <p:sp>
          <p:nvSpPr>
            <p:cNvPr id="494667" name="Text Box 75"/>
            <p:cNvSpPr txBox="1">
              <a:spLocks noChangeArrowheads="1"/>
            </p:cNvSpPr>
            <p:nvPr/>
          </p:nvSpPr>
          <p:spPr bwMode="auto">
            <a:xfrm>
              <a:off x="3107" y="2326"/>
              <a:ext cx="1994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400"/>
                <a:t>PC</a:t>
              </a:r>
              <a:r>
                <a:rPr lang="en-US" altLang="en-US" sz="1400" baseline="30000"/>
                <a:t>30</a:t>
              </a:r>
              <a:r>
                <a:rPr lang="en-US" altLang="en-US" sz="1400"/>
                <a:t> + immediate</a:t>
              </a:r>
              <a:r>
                <a:rPr lang="en-US" altLang="en-US" sz="1400" baseline="30000"/>
                <a:t>16</a:t>
              </a:r>
              <a:r>
                <a:rPr lang="en-US" altLang="en-US" sz="1400"/>
                <a:t> + 1</a:t>
              </a:r>
              <a:endParaRPr lang="en-US" altLang="en-US" sz="1400" baseline="30000"/>
            </a:p>
          </p:txBody>
        </p:sp>
        <p:sp>
          <p:nvSpPr>
            <p:cNvPr id="494668" name="Text Box 76"/>
            <p:cNvSpPr txBox="1">
              <a:spLocks noChangeArrowheads="1"/>
            </p:cNvSpPr>
            <p:nvPr/>
          </p:nvSpPr>
          <p:spPr bwMode="auto">
            <a:xfrm>
              <a:off x="5101" y="2326"/>
              <a:ext cx="133" cy="230"/>
            </a:xfrm>
            <a:prstGeom prst="rect">
              <a:avLst/>
            </a:prstGeom>
            <a:solidFill>
              <a:srgbClr val="66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200" b="1"/>
                <a:t>00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Jump and Branch Limits</a:t>
            </a:r>
          </a:p>
        </p:txBody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>
              <a:spcBef>
                <a:spcPct val="70000"/>
              </a:spcBef>
            </a:pPr>
            <a:r>
              <a:rPr lang="en-US" altLang="en-US" dirty="0"/>
              <a:t>During execution, PC contains the address of current instruction (thus we add 1 to immediate</a:t>
            </a:r>
            <a:r>
              <a:rPr lang="en-US" altLang="en-US" baseline="30000" dirty="0"/>
              <a:t>16</a:t>
            </a:r>
            <a:r>
              <a:rPr lang="en-US" altLang="en-US" dirty="0"/>
              <a:t>).</a:t>
            </a:r>
          </a:p>
          <a:p>
            <a:pPr lvl="2"/>
            <a:r>
              <a:rPr lang="en-US" altLang="en-US" dirty="0"/>
              <a:t>Maximum branch limit is -2</a:t>
            </a:r>
            <a:r>
              <a:rPr lang="en-US" altLang="en-US" baseline="30000" dirty="0"/>
              <a:t>15</a:t>
            </a:r>
            <a:r>
              <a:rPr lang="en-US" altLang="en-US" dirty="0"/>
              <a:t> to +2</a:t>
            </a:r>
            <a:r>
              <a:rPr lang="en-US" altLang="en-US" baseline="30000" dirty="0"/>
              <a:t>15</a:t>
            </a:r>
            <a:r>
              <a:rPr lang="en-US" altLang="en-US" dirty="0"/>
              <a:t>-1 instructions.</a:t>
            </a:r>
            <a:endParaRPr lang="ar-SA" altLang="en-US" dirty="0"/>
          </a:p>
          <a:p>
            <a:pPr lvl="2"/>
            <a:r>
              <a:rPr lang="en-US" altLang="en-US" dirty="0"/>
              <a:t>If </a:t>
            </a:r>
            <a:r>
              <a:rPr lang="en-US" altLang="en-US" dirty="0">
                <a:solidFill>
                  <a:srgbClr val="FF0000"/>
                </a:solidFill>
              </a:rPr>
              <a:t>immediate is positive </a:t>
            </a:r>
            <a:r>
              <a:rPr lang="en-US" altLang="en-US" dirty="0" smtClean="0">
                <a:solidFill>
                  <a:srgbClr val="FF0000"/>
                </a:solidFill>
              </a:rPr>
              <a:t>  </a:t>
            </a:r>
            <a:r>
              <a:rPr lang="en-US" altLang="en-US" dirty="0" smtClean="0"/>
              <a:t>=&gt; </a:t>
            </a:r>
            <a:r>
              <a:rPr lang="en-US" altLang="en-US" dirty="0">
                <a:solidFill>
                  <a:srgbClr val="FF0000"/>
                </a:solidFill>
              </a:rPr>
              <a:t>Forward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Jump</a:t>
            </a:r>
          </a:p>
          <a:p>
            <a:pPr lvl="2"/>
            <a:r>
              <a:rPr lang="en-US" altLang="en-US" dirty="0"/>
              <a:t>If </a:t>
            </a:r>
            <a:r>
              <a:rPr lang="en-US" altLang="en-US" dirty="0">
                <a:solidFill>
                  <a:srgbClr val="FF0000"/>
                </a:solidFill>
              </a:rPr>
              <a:t>immediate is negative </a:t>
            </a:r>
            <a:r>
              <a:rPr lang="en-US" altLang="en-US" dirty="0"/>
              <a:t>=&gt; </a:t>
            </a:r>
            <a:r>
              <a:rPr lang="en-US" altLang="en-US" dirty="0">
                <a:solidFill>
                  <a:srgbClr val="FF0000"/>
                </a:solidFill>
              </a:rPr>
              <a:t>Backward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Jump</a:t>
            </a:r>
          </a:p>
          <a:p>
            <a:r>
              <a:rPr lang="en-US" altLang="en-US" dirty="0"/>
              <a:t>Example</a:t>
            </a:r>
          </a:p>
          <a:p>
            <a:pPr lvl="1"/>
            <a:endParaRPr lang="en-US" altLang="en-US" dirty="0"/>
          </a:p>
        </p:txBody>
      </p:sp>
      <p:sp>
        <p:nvSpPr>
          <p:cNvPr id="528388" name="Text Box 4"/>
          <p:cNvSpPr txBox="1">
            <a:spLocks noChangeArrowheads="1"/>
          </p:cNvSpPr>
          <p:nvPr/>
        </p:nvSpPr>
        <p:spPr bwMode="auto">
          <a:xfrm>
            <a:off x="250825" y="3602038"/>
            <a:ext cx="44513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</a:rPr>
              <a:t>	0</a:t>
            </a:r>
          </a:p>
          <a:p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</a:rPr>
              <a:t>Again:4</a:t>
            </a:r>
          </a:p>
          <a:p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</a:rPr>
              <a:t>	8  beq $s1,$s2,Next</a:t>
            </a:r>
          </a:p>
          <a:p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</a:rPr>
              <a:t> 	12</a:t>
            </a:r>
          </a:p>
          <a:p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</a:rPr>
              <a:t>	16 bne $s1,$zero,Again</a:t>
            </a:r>
          </a:p>
          <a:p>
            <a:r>
              <a:rPr lang="en-US" altLang="en-US" sz="2000" b="1">
                <a:solidFill>
                  <a:srgbClr val="000099"/>
                </a:solidFill>
                <a:latin typeface="Courier New" panose="02070309020205020404" pitchFamily="49" charset="0"/>
              </a:rPr>
              <a:t>Next:	20</a:t>
            </a:r>
          </a:p>
        </p:txBody>
      </p:sp>
      <p:sp>
        <p:nvSpPr>
          <p:cNvPr id="528389" name="Text Box 5"/>
          <p:cNvSpPr txBox="1">
            <a:spLocks noChangeArrowheads="1"/>
          </p:cNvSpPr>
          <p:nvPr/>
        </p:nvSpPr>
        <p:spPr bwMode="auto">
          <a:xfrm>
            <a:off x="4629607" y="3141663"/>
            <a:ext cx="4378132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Forward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Jump</a:t>
            </a:r>
          </a:p>
          <a:p>
            <a:r>
              <a:rPr lang="en-US" altLang="en-US" dirty="0">
                <a:solidFill>
                  <a:srgbClr val="000099"/>
                </a:solidFill>
              </a:rPr>
              <a:t>During assembly: </a:t>
            </a:r>
          </a:p>
          <a:p>
            <a:r>
              <a:rPr lang="en-US" altLang="en-US" dirty="0"/>
              <a:t>Immediate=(</a:t>
            </a:r>
            <a:r>
              <a:rPr lang="en-US" altLang="en-US" dirty="0" smtClean="0"/>
              <a:t>Next-(PC+4))/</a:t>
            </a:r>
            <a:r>
              <a:rPr lang="en-US" altLang="en-US" dirty="0"/>
              <a:t>4=(20-12)/4=2</a:t>
            </a:r>
          </a:p>
          <a:p>
            <a:r>
              <a:rPr lang="en-US" altLang="en-US" dirty="0">
                <a:solidFill>
                  <a:srgbClr val="000099"/>
                </a:solidFill>
              </a:rPr>
              <a:t>During execution:</a:t>
            </a:r>
          </a:p>
          <a:p>
            <a:r>
              <a:rPr lang="en-US" altLang="en-US" dirty="0"/>
              <a:t>PC=PC+4*(immediate+1)=8+4*(3)=20</a:t>
            </a:r>
          </a:p>
        </p:txBody>
      </p:sp>
      <p:sp>
        <p:nvSpPr>
          <p:cNvPr id="528390" name="Text Box 6"/>
          <p:cNvSpPr txBox="1">
            <a:spLocks noChangeArrowheads="1"/>
          </p:cNvSpPr>
          <p:nvPr/>
        </p:nvSpPr>
        <p:spPr bwMode="auto">
          <a:xfrm>
            <a:off x="4629150" y="4754563"/>
            <a:ext cx="442941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Backward Jump</a:t>
            </a:r>
          </a:p>
          <a:p>
            <a:r>
              <a:rPr lang="en-US" altLang="en-US" dirty="0">
                <a:solidFill>
                  <a:srgbClr val="000099"/>
                </a:solidFill>
              </a:rPr>
              <a:t>During assembly: </a:t>
            </a:r>
          </a:p>
          <a:p>
            <a:r>
              <a:rPr lang="en-US" altLang="en-US" dirty="0"/>
              <a:t>Immediate=(</a:t>
            </a:r>
            <a:r>
              <a:rPr lang="en-US" altLang="en-US" dirty="0" smtClean="0"/>
              <a:t>Again-(PC+4))/</a:t>
            </a:r>
            <a:r>
              <a:rPr lang="en-US" altLang="en-US" dirty="0"/>
              <a:t>4=(4-20)/4=-4</a:t>
            </a:r>
          </a:p>
          <a:p>
            <a:r>
              <a:rPr lang="en-US" altLang="en-US" dirty="0">
                <a:solidFill>
                  <a:srgbClr val="000099"/>
                </a:solidFill>
              </a:rPr>
              <a:t>During execution:</a:t>
            </a:r>
          </a:p>
          <a:p>
            <a:r>
              <a:rPr lang="en-US" altLang="en-US" dirty="0"/>
              <a:t>PC=PC+4*(immediate+1)=16+4*(-3)=4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 of RISC Design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/>
              <a:t>All instructions are typically of one size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Few instruction formats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All operations on data are register to register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Operands are read from registers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Result is stored in a register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General purpose integer and floating point registers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Typically, 32 integer and 32 floating-point registers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Memory access only via </a:t>
            </a:r>
            <a:r>
              <a:rPr lang="en-US" altLang="en-US">
                <a:solidFill>
                  <a:srgbClr val="FF0000"/>
                </a:solidFill>
              </a:rPr>
              <a:t>load</a:t>
            </a:r>
            <a:r>
              <a:rPr lang="en-US" altLang="en-US" i="1"/>
              <a:t> </a:t>
            </a:r>
            <a:r>
              <a:rPr lang="en-US" altLang="en-US"/>
              <a:t>and</a:t>
            </a:r>
            <a:r>
              <a:rPr lang="en-US" altLang="en-US" i="1"/>
              <a:t> </a:t>
            </a:r>
            <a:r>
              <a:rPr lang="en-US" altLang="en-US">
                <a:solidFill>
                  <a:srgbClr val="FF0000"/>
                </a:solidFill>
              </a:rPr>
              <a:t>store</a:t>
            </a:r>
            <a:r>
              <a:rPr lang="en-US" altLang="en-US"/>
              <a:t> instructions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Load and store: bytes, half words, words, and double words 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Few simple addressing modes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Four Design Principles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3950"/>
            <a:ext cx="8229600" cy="514350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en-US" altLang="en-US"/>
              <a:t>Simplicity favors regularity</a:t>
            </a:r>
          </a:p>
          <a:p>
            <a:pPr marL="844550" lvl="1" indent="-381000"/>
            <a:r>
              <a:rPr lang="en-US" altLang="en-US"/>
              <a:t>Fix the size of instructions (simplifies fetching &amp; decoding)</a:t>
            </a:r>
          </a:p>
          <a:p>
            <a:pPr marL="844550" lvl="1" indent="-381000"/>
            <a:r>
              <a:rPr lang="en-US" altLang="en-US"/>
              <a:t>Fix the number of operands per instruction</a:t>
            </a:r>
          </a:p>
          <a:p>
            <a:pPr marL="1196975" lvl="2" indent="-342900"/>
            <a:r>
              <a:rPr lang="en-US" altLang="en-US"/>
              <a:t>Three operands is the natural number for a typical instruction 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en-US" altLang="en-US"/>
              <a:t>Smaller is faster</a:t>
            </a:r>
          </a:p>
          <a:p>
            <a:pPr marL="844550" lvl="1" indent="-381000"/>
            <a:r>
              <a:rPr lang="en-US" altLang="en-US"/>
              <a:t>Limit the number of registers for faster access (typically 32)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en-US" altLang="en-US"/>
              <a:t>Make the common case fast</a:t>
            </a:r>
          </a:p>
          <a:p>
            <a:pPr marL="844550" lvl="1" indent="-381000"/>
            <a:r>
              <a:rPr lang="en-US" altLang="en-US"/>
              <a:t>Include constants inside instructions (faster than loading them)</a:t>
            </a:r>
          </a:p>
          <a:p>
            <a:pPr marL="844550" lvl="1" indent="-381000"/>
            <a:r>
              <a:rPr lang="en-US" altLang="en-US"/>
              <a:t>Design most instructions to be register-to-register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en-US" altLang="en-US"/>
              <a:t>Good design demands good compromises</a:t>
            </a:r>
          </a:p>
          <a:p>
            <a:pPr marL="844550" lvl="1" indent="-381000"/>
            <a:r>
              <a:rPr lang="en-US" altLang="en-US"/>
              <a:t>Fixed-size instructions compromise the size of constants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 of the MIPS Processor</a:t>
            </a:r>
          </a:p>
        </p:txBody>
      </p:sp>
      <p:grpSp>
        <p:nvGrpSpPr>
          <p:cNvPr id="437570" name="Group 322"/>
          <p:cNvGrpSpPr>
            <a:grpSpLocks/>
          </p:cNvGrpSpPr>
          <p:nvPr/>
        </p:nvGrpSpPr>
        <p:grpSpPr bwMode="auto">
          <a:xfrm>
            <a:off x="1709738" y="1257300"/>
            <a:ext cx="5613400" cy="4621213"/>
            <a:chOff x="1077" y="792"/>
            <a:chExt cx="3536" cy="2911"/>
          </a:xfrm>
        </p:grpSpPr>
        <p:sp>
          <p:nvSpPr>
            <p:cNvPr id="437256" name="Rectangle 8"/>
            <p:cNvSpPr>
              <a:spLocks noChangeArrowheads="1"/>
            </p:cNvSpPr>
            <p:nvPr/>
          </p:nvSpPr>
          <p:spPr bwMode="auto">
            <a:xfrm>
              <a:off x="1285" y="861"/>
              <a:ext cx="3120" cy="762"/>
            </a:xfrm>
            <a:prstGeom prst="rect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257" name="Rectangle 9"/>
            <p:cNvSpPr>
              <a:spLocks noChangeArrowheads="1"/>
            </p:cNvSpPr>
            <p:nvPr/>
          </p:nvSpPr>
          <p:spPr bwMode="auto">
            <a:xfrm>
              <a:off x="2585" y="999"/>
              <a:ext cx="55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b="1">
                  <a:solidFill>
                    <a:srgbClr val="000000"/>
                  </a:solidFill>
                </a:rPr>
                <a:t>Memory</a:t>
              </a:r>
              <a:endParaRPr lang="en-US" altLang="en-US"/>
            </a:p>
          </p:txBody>
        </p:sp>
        <p:sp>
          <p:nvSpPr>
            <p:cNvPr id="437258" name="Rectangle 10"/>
            <p:cNvSpPr>
              <a:spLocks noChangeArrowheads="1"/>
            </p:cNvSpPr>
            <p:nvPr/>
          </p:nvSpPr>
          <p:spPr bwMode="auto">
            <a:xfrm>
              <a:off x="3114" y="1112"/>
              <a:ext cx="3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b="1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437259" name="Rectangle 11"/>
            <p:cNvSpPr>
              <a:spLocks noChangeArrowheads="1"/>
            </p:cNvSpPr>
            <p:nvPr/>
          </p:nvSpPr>
          <p:spPr bwMode="auto">
            <a:xfrm>
              <a:off x="2191" y="1268"/>
              <a:ext cx="137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en-US" sz="1400">
                  <a:solidFill>
                    <a:srgbClr val="000000"/>
                  </a:solidFill>
                </a:rPr>
                <a:t>Up to 2</a:t>
              </a:r>
              <a:r>
                <a:rPr lang="en-US" altLang="en-US" sz="1400" baseline="30000">
                  <a:solidFill>
                    <a:srgbClr val="000000"/>
                  </a:solidFill>
                </a:rPr>
                <a:t>32</a:t>
              </a:r>
              <a:r>
                <a:rPr lang="en-US" altLang="en-US" sz="1400">
                  <a:solidFill>
                    <a:srgbClr val="000000"/>
                  </a:solidFill>
                </a:rPr>
                <a:t> bytes = 2</a:t>
              </a:r>
              <a:r>
                <a:rPr lang="en-US" altLang="en-US" sz="1400" baseline="30000">
                  <a:solidFill>
                    <a:srgbClr val="000000"/>
                  </a:solidFill>
                </a:rPr>
                <a:t>30</a:t>
              </a:r>
              <a:r>
                <a:rPr lang="en-US" altLang="en-US" sz="1400">
                  <a:solidFill>
                    <a:srgbClr val="000000"/>
                  </a:solidFill>
                </a:rPr>
                <a:t> words</a:t>
              </a:r>
              <a:endParaRPr lang="en-US" altLang="en-US" sz="1400"/>
            </a:p>
          </p:txBody>
        </p:sp>
        <p:sp>
          <p:nvSpPr>
            <p:cNvPr id="437260" name="Rectangle 12"/>
            <p:cNvSpPr>
              <a:spLocks noChangeArrowheads="1"/>
            </p:cNvSpPr>
            <p:nvPr/>
          </p:nvSpPr>
          <p:spPr bwMode="auto">
            <a:xfrm>
              <a:off x="3244" y="1268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437263" name="Rectangle 15"/>
            <p:cNvSpPr>
              <a:spLocks noChangeArrowheads="1"/>
            </p:cNvSpPr>
            <p:nvPr/>
          </p:nvSpPr>
          <p:spPr bwMode="auto">
            <a:xfrm>
              <a:off x="2923" y="1243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grpSp>
          <p:nvGrpSpPr>
            <p:cNvPr id="437269" name="Group 21"/>
            <p:cNvGrpSpPr>
              <a:grpSpLocks/>
            </p:cNvGrpSpPr>
            <p:nvPr/>
          </p:nvGrpSpPr>
          <p:grpSpPr bwMode="auto">
            <a:xfrm>
              <a:off x="1285" y="861"/>
              <a:ext cx="286" cy="147"/>
              <a:chOff x="1285" y="861"/>
              <a:chExt cx="286" cy="147"/>
            </a:xfrm>
          </p:grpSpPr>
          <p:sp>
            <p:nvSpPr>
              <p:cNvPr id="437264" name="Rectangle 16"/>
              <p:cNvSpPr>
                <a:spLocks noChangeArrowheads="1"/>
              </p:cNvSpPr>
              <p:nvPr/>
            </p:nvSpPr>
            <p:spPr bwMode="auto">
              <a:xfrm>
                <a:off x="1285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65" name="Rectangle 17"/>
              <p:cNvSpPr>
                <a:spLocks noChangeArrowheads="1"/>
              </p:cNvSpPr>
              <p:nvPr/>
            </p:nvSpPr>
            <p:spPr bwMode="auto">
              <a:xfrm>
                <a:off x="1355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66" name="Rectangle 18"/>
              <p:cNvSpPr>
                <a:spLocks noChangeArrowheads="1"/>
              </p:cNvSpPr>
              <p:nvPr/>
            </p:nvSpPr>
            <p:spPr bwMode="auto">
              <a:xfrm>
                <a:off x="1424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67" name="Rectangle 19"/>
              <p:cNvSpPr>
                <a:spLocks noChangeArrowheads="1"/>
              </p:cNvSpPr>
              <p:nvPr/>
            </p:nvSpPr>
            <p:spPr bwMode="auto">
              <a:xfrm>
                <a:off x="1493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68" name="Rectangle 20"/>
              <p:cNvSpPr>
                <a:spLocks noChangeArrowheads="1"/>
              </p:cNvSpPr>
              <p:nvPr/>
            </p:nvSpPr>
            <p:spPr bwMode="auto">
              <a:xfrm>
                <a:off x="1285" y="861"/>
                <a:ext cx="286" cy="147"/>
              </a:xfrm>
              <a:prstGeom prst="rect">
                <a:avLst/>
              </a:prstGeom>
              <a:noFill/>
              <a:ln w="14288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7270" name="Rectangle 22"/>
            <p:cNvSpPr>
              <a:spLocks noChangeArrowheads="1"/>
            </p:cNvSpPr>
            <p:nvPr/>
          </p:nvSpPr>
          <p:spPr bwMode="auto">
            <a:xfrm>
              <a:off x="1216" y="991"/>
              <a:ext cx="425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272" name="Rectangle 24"/>
            <p:cNvSpPr>
              <a:spLocks noChangeArrowheads="1"/>
            </p:cNvSpPr>
            <p:nvPr/>
          </p:nvSpPr>
          <p:spPr bwMode="auto">
            <a:xfrm>
              <a:off x="1528" y="1035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437275" name="Rectangle 27"/>
            <p:cNvSpPr>
              <a:spLocks noChangeArrowheads="1"/>
            </p:cNvSpPr>
            <p:nvPr/>
          </p:nvSpPr>
          <p:spPr bwMode="auto">
            <a:xfrm>
              <a:off x="1805" y="1035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437278" name="Rectangle 30"/>
            <p:cNvSpPr>
              <a:spLocks noChangeArrowheads="1"/>
            </p:cNvSpPr>
            <p:nvPr/>
          </p:nvSpPr>
          <p:spPr bwMode="auto">
            <a:xfrm>
              <a:off x="2083" y="1035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437287" name="Rectangle 39"/>
            <p:cNvSpPr>
              <a:spLocks noChangeArrowheads="1"/>
            </p:cNvSpPr>
            <p:nvPr/>
          </p:nvSpPr>
          <p:spPr bwMode="auto">
            <a:xfrm>
              <a:off x="3703" y="1199"/>
              <a:ext cx="49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296" name="Rectangle 48"/>
            <p:cNvSpPr>
              <a:spLocks noChangeArrowheads="1"/>
            </p:cNvSpPr>
            <p:nvPr/>
          </p:nvSpPr>
          <p:spPr bwMode="auto">
            <a:xfrm>
              <a:off x="1320" y="1071"/>
              <a:ext cx="79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4 bytes per word</a:t>
              </a:r>
              <a:endParaRPr lang="en-US" altLang="en-US" b="1"/>
            </a:p>
          </p:txBody>
        </p:sp>
        <p:sp>
          <p:nvSpPr>
            <p:cNvPr id="437297" name="Rectangle 49"/>
            <p:cNvSpPr>
              <a:spLocks noChangeArrowheads="1"/>
            </p:cNvSpPr>
            <p:nvPr/>
          </p:nvSpPr>
          <p:spPr bwMode="auto">
            <a:xfrm>
              <a:off x="1979" y="1173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437308" name="Rectangle 60"/>
            <p:cNvSpPr>
              <a:spLocks noChangeArrowheads="1"/>
            </p:cNvSpPr>
            <p:nvPr/>
          </p:nvSpPr>
          <p:spPr bwMode="auto">
            <a:xfrm>
              <a:off x="2863" y="1615"/>
              <a:ext cx="17" cy="187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309" name="Rectangle 61"/>
            <p:cNvSpPr>
              <a:spLocks noChangeArrowheads="1"/>
            </p:cNvSpPr>
            <p:nvPr/>
          </p:nvSpPr>
          <p:spPr bwMode="auto">
            <a:xfrm>
              <a:off x="1077" y="1762"/>
              <a:ext cx="1664" cy="1525"/>
            </a:xfrm>
            <a:prstGeom prst="rect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310" name="Rectangle 62"/>
            <p:cNvSpPr>
              <a:spLocks noChangeArrowheads="1"/>
            </p:cNvSpPr>
            <p:nvPr/>
          </p:nvSpPr>
          <p:spPr bwMode="auto">
            <a:xfrm>
              <a:off x="1632" y="1823"/>
              <a:ext cx="355" cy="147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11" name="Rectangle 63"/>
            <p:cNvSpPr>
              <a:spLocks noChangeArrowheads="1"/>
            </p:cNvSpPr>
            <p:nvPr/>
          </p:nvSpPr>
          <p:spPr bwMode="auto">
            <a:xfrm>
              <a:off x="1762" y="1840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$0</a:t>
              </a:r>
              <a:endParaRPr lang="en-US" altLang="en-US" sz="1200" b="1"/>
            </a:p>
          </p:txBody>
        </p:sp>
        <p:sp>
          <p:nvSpPr>
            <p:cNvPr id="437312" name="Rectangle 64"/>
            <p:cNvSpPr>
              <a:spLocks noChangeArrowheads="1"/>
            </p:cNvSpPr>
            <p:nvPr/>
          </p:nvSpPr>
          <p:spPr bwMode="auto">
            <a:xfrm>
              <a:off x="1866" y="1840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437313" name="Rectangle 65"/>
            <p:cNvSpPr>
              <a:spLocks noChangeArrowheads="1"/>
            </p:cNvSpPr>
            <p:nvPr/>
          </p:nvSpPr>
          <p:spPr bwMode="auto">
            <a:xfrm>
              <a:off x="1632" y="1961"/>
              <a:ext cx="355" cy="148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14" name="Rectangle 66"/>
            <p:cNvSpPr>
              <a:spLocks noChangeArrowheads="1"/>
            </p:cNvSpPr>
            <p:nvPr/>
          </p:nvSpPr>
          <p:spPr bwMode="auto">
            <a:xfrm>
              <a:off x="1762" y="1979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$1</a:t>
              </a:r>
              <a:endParaRPr lang="en-US" altLang="en-US" sz="1200" b="1"/>
            </a:p>
          </p:txBody>
        </p:sp>
        <p:sp>
          <p:nvSpPr>
            <p:cNvPr id="437316" name="Rectangle 68"/>
            <p:cNvSpPr>
              <a:spLocks noChangeArrowheads="1"/>
            </p:cNvSpPr>
            <p:nvPr/>
          </p:nvSpPr>
          <p:spPr bwMode="auto">
            <a:xfrm>
              <a:off x="1632" y="2100"/>
              <a:ext cx="355" cy="147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17" name="Rectangle 69"/>
            <p:cNvSpPr>
              <a:spLocks noChangeArrowheads="1"/>
            </p:cNvSpPr>
            <p:nvPr/>
          </p:nvSpPr>
          <p:spPr bwMode="auto">
            <a:xfrm>
              <a:off x="1762" y="2118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$2</a:t>
              </a:r>
              <a:endParaRPr lang="en-US" altLang="en-US" sz="1200" b="1"/>
            </a:p>
          </p:txBody>
        </p:sp>
        <p:sp>
          <p:nvSpPr>
            <p:cNvPr id="437319" name="Rectangle 71"/>
            <p:cNvSpPr>
              <a:spLocks noChangeArrowheads="1"/>
            </p:cNvSpPr>
            <p:nvPr/>
          </p:nvSpPr>
          <p:spPr bwMode="auto">
            <a:xfrm>
              <a:off x="1632" y="2446"/>
              <a:ext cx="355" cy="148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20" name="Rectangle 72"/>
            <p:cNvSpPr>
              <a:spLocks noChangeArrowheads="1"/>
            </p:cNvSpPr>
            <p:nvPr/>
          </p:nvSpPr>
          <p:spPr bwMode="auto">
            <a:xfrm>
              <a:off x="1736" y="2464"/>
              <a:ext cx="1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$31</a:t>
              </a:r>
              <a:endParaRPr lang="en-US" altLang="en-US" sz="1200" b="1"/>
            </a:p>
          </p:txBody>
        </p:sp>
        <p:sp>
          <p:nvSpPr>
            <p:cNvPr id="437322" name="Rectangle 74"/>
            <p:cNvSpPr>
              <a:spLocks noChangeArrowheads="1"/>
            </p:cNvSpPr>
            <p:nvPr/>
          </p:nvSpPr>
          <p:spPr bwMode="auto">
            <a:xfrm>
              <a:off x="1979" y="2932"/>
              <a:ext cx="355" cy="147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23" name="Rectangle 75"/>
            <p:cNvSpPr>
              <a:spLocks noChangeArrowheads="1"/>
            </p:cNvSpPr>
            <p:nvPr/>
          </p:nvSpPr>
          <p:spPr bwMode="auto">
            <a:xfrm>
              <a:off x="2117" y="2949"/>
              <a:ext cx="9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Hi</a:t>
              </a:r>
              <a:endParaRPr lang="en-US" altLang="en-US" sz="1200" b="1"/>
            </a:p>
          </p:txBody>
        </p:sp>
        <p:sp>
          <p:nvSpPr>
            <p:cNvPr id="437325" name="Rectangle 77"/>
            <p:cNvSpPr>
              <a:spLocks noChangeArrowheads="1"/>
            </p:cNvSpPr>
            <p:nvPr/>
          </p:nvSpPr>
          <p:spPr bwMode="auto">
            <a:xfrm>
              <a:off x="2325" y="2932"/>
              <a:ext cx="347" cy="147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26" name="Rectangle 78"/>
            <p:cNvSpPr>
              <a:spLocks noChangeArrowheads="1"/>
            </p:cNvSpPr>
            <p:nvPr/>
          </p:nvSpPr>
          <p:spPr bwMode="auto">
            <a:xfrm>
              <a:off x="2455" y="2949"/>
              <a:ext cx="11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Lo</a:t>
              </a:r>
              <a:endParaRPr lang="en-US" altLang="en-US" sz="1200" b="1"/>
            </a:p>
          </p:txBody>
        </p:sp>
        <p:sp>
          <p:nvSpPr>
            <p:cNvPr id="437328" name="Rectangle 80"/>
            <p:cNvSpPr>
              <a:spLocks noChangeArrowheads="1"/>
            </p:cNvSpPr>
            <p:nvPr/>
          </p:nvSpPr>
          <p:spPr bwMode="auto">
            <a:xfrm>
              <a:off x="1147" y="2516"/>
              <a:ext cx="424" cy="286"/>
            </a:xfrm>
            <a:prstGeom prst="rect">
              <a:avLst/>
            </a:prstGeom>
            <a:solidFill>
              <a:srgbClr val="FFCC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29" name="Rectangle 81"/>
            <p:cNvSpPr>
              <a:spLocks noChangeArrowheads="1"/>
            </p:cNvSpPr>
            <p:nvPr/>
          </p:nvSpPr>
          <p:spPr bwMode="auto">
            <a:xfrm>
              <a:off x="1251" y="2593"/>
              <a:ext cx="21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ALU</a:t>
              </a:r>
              <a:endParaRPr lang="en-US" altLang="en-US"/>
            </a:p>
          </p:txBody>
        </p:sp>
        <p:sp>
          <p:nvSpPr>
            <p:cNvPr id="437330" name="Rectangle 82"/>
            <p:cNvSpPr>
              <a:spLocks noChangeArrowheads="1"/>
            </p:cNvSpPr>
            <p:nvPr/>
          </p:nvSpPr>
          <p:spPr bwMode="auto">
            <a:xfrm>
              <a:off x="1476" y="2593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437331" name="Rectangle 83"/>
            <p:cNvSpPr>
              <a:spLocks noChangeArrowheads="1"/>
            </p:cNvSpPr>
            <p:nvPr/>
          </p:nvSpPr>
          <p:spPr bwMode="auto">
            <a:xfrm>
              <a:off x="2117" y="2516"/>
              <a:ext cx="416" cy="286"/>
            </a:xfrm>
            <a:prstGeom prst="rect">
              <a:avLst/>
            </a:prstGeom>
            <a:solidFill>
              <a:srgbClr val="FFCC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32" name="Rectangle 84"/>
            <p:cNvSpPr>
              <a:spLocks noChangeArrowheads="1"/>
            </p:cNvSpPr>
            <p:nvPr/>
          </p:nvSpPr>
          <p:spPr bwMode="auto">
            <a:xfrm>
              <a:off x="2334" y="2593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437333" name="Line 85"/>
            <p:cNvSpPr>
              <a:spLocks noChangeShapeType="1"/>
            </p:cNvSpPr>
            <p:nvPr/>
          </p:nvSpPr>
          <p:spPr bwMode="auto">
            <a:xfrm>
              <a:off x="1355" y="2308"/>
              <a:ext cx="277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334" name="Line 86"/>
            <p:cNvSpPr>
              <a:spLocks noChangeShapeType="1"/>
            </p:cNvSpPr>
            <p:nvPr/>
          </p:nvSpPr>
          <p:spPr bwMode="auto">
            <a:xfrm>
              <a:off x="1979" y="2308"/>
              <a:ext cx="34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7337" name="Group 89"/>
            <p:cNvGrpSpPr>
              <a:grpSpLocks/>
            </p:cNvGrpSpPr>
            <p:nvPr/>
          </p:nvGrpSpPr>
          <p:grpSpPr bwMode="auto">
            <a:xfrm>
              <a:off x="2429" y="2793"/>
              <a:ext cx="61" cy="147"/>
              <a:chOff x="2429" y="2793"/>
              <a:chExt cx="61" cy="147"/>
            </a:xfrm>
          </p:grpSpPr>
          <p:sp>
            <p:nvSpPr>
              <p:cNvPr id="437335" name="Line 87"/>
              <p:cNvSpPr>
                <a:spLocks noChangeShapeType="1"/>
              </p:cNvSpPr>
              <p:nvPr/>
            </p:nvSpPr>
            <p:spPr bwMode="auto">
              <a:xfrm>
                <a:off x="2455" y="2793"/>
                <a:ext cx="1" cy="104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336" name="Freeform 88"/>
              <p:cNvSpPr>
                <a:spLocks/>
              </p:cNvSpPr>
              <p:nvPr/>
            </p:nvSpPr>
            <p:spPr bwMode="auto">
              <a:xfrm>
                <a:off x="2429" y="2880"/>
                <a:ext cx="61" cy="60"/>
              </a:xfrm>
              <a:custGeom>
                <a:avLst/>
                <a:gdLst>
                  <a:gd name="T0" fmla="*/ 0 w 61"/>
                  <a:gd name="T1" fmla="*/ 0 h 60"/>
                  <a:gd name="T2" fmla="*/ 35 w 61"/>
                  <a:gd name="T3" fmla="*/ 60 h 60"/>
                  <a:gd name="T4" fmla="*/ 61 w 61"/>
                  <a:gd name="T5" fmla="*/ 0 h 60"/>
                  <a:gd name="T6" fmla="*/ 0 w 61"/>
                  <a:gd name="T7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60">
                    <a:moveTo>
                      <a:pt x="0" y="0"/>
                    </a:moveTo>
                    <a:lnTo>
                      <a:pt x="35" y="60"/>
                    </a:lnTo>
                    <a:lnTo>
                      <a:pt x="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7338" name="Rectangle 90"/>
            <p:cNvSpPr>
              <a:spLocks noChangeArrowheads="1"/>
            </p:cNvSpPr>
            <p:nvPr/>
          </p:nvSpPr>
          <p:spPr bwMode="auto">
            <a:xfrm>
              <a:off x="1632" y="2239"/>
              <a:ext cx="355" cy="216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39" name="Rectangle 91"/>
            <p:cNvSpPr>
              <a:spLocks noChangeArrowheads="1"/>
            </p:cNvSpPr>
            <p:nvPr/>
          </p:nvSpPr>
          <p:spPr bwMode="auto">
            <a:xfrm>
              <a:off x="2733" y="2507"/>
              <a:ext cx="138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340" name="Rectangle 92"/>
            <p:cNvSpPr>
              <a:spLocks noChangeArrowheads="1"/>
            </p:cNvSpPr>
            <p:nvPr/>
          </p:nvSpPr>
          <p:spPr bwMode="auto">
            <a:xfrm>
              <a:off x="3010" y="1762"/>
              <a:ext cx="1603" cy="1109"/>
            </a:xfrm>
            <a:prstGeom prst="rect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341" name="Rectangle 93"/>
            <p:cNvSpPr>
              <a:spLocks noChangeArrowheads="1"/>
            </p:cNvSpPr>
            <p:nvPr/>
          </p:nvSpPr>
          <p:spPr bwMode="auto">
            <a:xfrm>
              <a:off x="3565" y="1823"/>
              <a:ext cx="355" cy="147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42" name="Rectangle 94"/>
            <p:cNvSpPr>
              <a:spLocks noChangeArrowheads="1"/>
            </p:cNvSpPr>
            <p:nvPr/>
          </p:nvSpPr>
          <p:spPr bwMode="auto">
            <a:xfrm>
              <a:off x="3695" y="1840"/>
              <a:ext cx="1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F0</a:t>
              </a:r>
              <a:endParaRPr lang="en-US" altLang="en-US" sz="1200" b="1"/>
            </a:p>
          </p:txBody>
        </p:sp>
        <p:sp>
          <p:nvSpPr>
            <p:cNvPr id="437344" name="Rectangle 96"/>
            <p:cNvSpPr>
              <a:spLocks noChangeArrowheads="1"/>
            </p:cNvSpPr>
            <p:nvPr/>
          </p:nvSpPr>
          <p:spPr bwMode="auto">
            <a:xfrm>
              <a:off x="3565" y="1961"/>
              <a:ext cx="355" cy="148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45" name="Rectangle 97"/>
            <p:cNvSpPr>
              <a:spLocks noChangeArrowheads="1"/>
            </p:cNvSpPr>
            <p:nvPr/>
          </p:nvSpPr>
          <p:spPr bwMode="auto">
            <a:xfrm>
              <a:off x="3695" y="1979"/>
              <a:ext cx="1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F1</a:t>
              </a:r>
              <a:endParaRPr lang="en-US" altLang="en-US" sz="1200" b="1"/>
            </a:p>
          </p:txBody>
        </p:sp>
        <p:sp>
          <p:nvSpPr>
            <p:cNvPr id="437347" name="Rectangle 99"/>
            <p:cNvSpPr>
              <a:spLocks noChangeArrowheads="1"/>
            </p:cNvSpPr>
            <p:nvPr/>
          </p:nvSpPr>
          <p:spPr bwMode="auto">
            <a:xfrm>
              <a:off x="3565" y="2100"/>
              <a:ext cx="355" cy="147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48" name="Rectangle 100"/>
            <p:cNvSpPr>
              <a:spLocks noChangeArrowheads="1"/>
            </p:cNvSpPr>
            <p:nvPr/>
          </p:nvSpPr>
          <p:spPr bwMode="auto">
            <a:xfrm>
              <a:off x="3695" y="2118"/>
              <a:ext cx="1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F2</a:t>
              </a:r>
              <a:endParaRPr lang="en-US" altLang="en-US" sz="1200" b="1"/>
            </a:p>
          </p:txBody>
        </p:sp>
        <p:sp>
          <p:nvSpPr>
            <p:cNvPr id="437350" name="Rectangle 102"/>
            <p:cNvSpPr>
              <a:spLocks noChangeArrowheads="1"/>
            </p:cNvSpPr>
            <p:nvPr/>
          </p:nvSpPr>
          <p:spPr bwMode="auto">
            <a:xfrm>
              <a:off x="3565" y="2446"/>
              <a:ext cx="355" cy="148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51" name="Rectangle 103"/>
            <p:cNvSpPr>
              <a:spLocks noChangeArrowheads="1"/>
            </p:cNvSpPr>
            <p:nvPr/>
          </p:nvSpPr>
          <p:spPr bwMode="auto">
            <a:xfrm>
              <a:off x="3669" y="2464"/>
              <a:ext cx="16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F31</a:t>
              </a:r>
              <a:endParaRPr lang="en-US" altLang="en-US" sz="1200" b="1"/>
            </a:p>
          </p:txBody>
        </p:sp>
        <p:sp>
          <p:nvSpPr>
            <p:cNvPr id="437353" name="Rectangle 105"/>
            <p:cNvSpPr>
              <a:spLocks noChangeArrowheads="1"/>
            </p:cNvSpPr>
            <p:nvPr/>
          </p:nvSpPr>
          <p:spPr bwMode="auto">
            <a:xfrm>
              <a:off x="3079" y="2516"/>
              <a:ext cx="425" cy="286"/>
            </a:xfrm>
            <a:prstGeom prst="rect">
              <a:avLst/>
            </a:prstGeom>
            <a:solidFill>
              <a:srgbClr val="FFCC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54" name="Rectangle 106"/>
            <p:cNvSpPr>
              <a:spLocks noChangeArrowheads="1"/>
            </p:cNvSpPr>
            <p:nvPr/>
          </p:nvSpPr>
          <p:spPr bwMode="auto">
            <a:xfrm>
              <a:off x="3218" y="2533"/>
              <a:ext cx="1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FP</a:t>
              </a:r>
              <a:endParaRPr lang="en-US" altLang="en-US"/>
            </a:p>
          </p:txBody>
        </p:sp>
        <p:sp>
          <p:nvSpPr>
            <p:cNvPr id="437355" name="Rectangle 107"/>
            <p:cNvSpPr>
              <a:spLocks noChangeArrowheads="1"/>
            </p:cNvSpPr>
            <p:nvPr/>
          </p:nvSpPr>
          <p:spPr bwMode="auto">
            <a:xfrm>
              <a:off x="3365" y="2533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437356" name="Rectangle 108"/>
            <p:cNvSpPr>
              <a:spLocks noChangeArrowheads="1"/>
            </p:cNvSpPr>
            <p:nvPr/>
          </p:nvSpPr>
          <p:spPr bwMode="auto">
            <a:xfrm>
              <a:off x="3183" y="2663"/>
              <a:ext cx="230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Arith</a:t>
              </a:r>
              <a:endParaRPr lang="en-US" altLang="en-US"/>
            </a:p>
          </p:txBody>
        </p:sp>
        <p:sp>
          <p:nvSpPr>
            <p:cNvPr id="437357" name="Rectangle 109"/>
            <p:cNvSpPr>
              <a:spLocks noChangeArrowheads="1"/>
            </p:cNvSpPr>
            <p:nvPr/>
          </p:nvSpPr>
          <p:spPr bwMode="auto">
            <a:xfrm>
              <a:off x="3409" y="2663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437358" name="Line 110"/>
            <p:cNvSpPr>
              <a:spLocks noChangeShapeType="1"/>
            </p:cNvSpPr>
            <p:nvPr/>
          </p:nvSpPr>
          <p:spPr bwMode="auto">
            <a:xfrm>
              <a:off x="3287" y="2308"/>
              <a:ext cx="278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359" name="Rectangle 111"/>
            <p:cNvSpPr>
              <a:spLocks noChangeArrowheads="1"/>
            </p:cNvSpPr>
            <p:nvPr/>
          </p:nvSpPr>
          <p:spPr bwMode="auto">
            <a:xfrm>
              <a:off x="3565" y="2239"/>
              <a:ext cx="355" cy="216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60" name="Rectangle 112"/>
            <p:cNvSpPr>
              <a:spLocks noChangeArrowheads="1"/>
            </p:cNvSpPr>
            <p:nvPr/>
          </p:nvSpPr>
          <p:spPr bwMode="auto">
            <a:xfrm>
              <a:off x="2871" y="2299"/>
              <a:ext cx="139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361" name="Rectangle 113"/>
            <p:cNvSpPr>
              <a:spLocks noChangeArrowheads="1"/>
            </p:cNvSpPr>
            <p:nvPr/>
          </p:nvSpPr>
          <p:spPr bwMode="auto">
            <a:xfrm>
              <a:off x="3010" y="3001"/>
              <a:ext cx="1603" cy="702"/>
            </a:xfrm>
            <a:prstGeom prst="rect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62" name="Rectangle 114"/>
            <p:cNvSpPr>
              <a:spLocks noChangeArrowheads="1"/>
            </p:cNvSpPr>
            <p:nvPr/>
          </p:nvSpPr>
          <p:spPr bwMode="auto">
            <a:xfrm>
              <a:off x="3425" y="3347"/>
              <a:ext cx="425" cy="148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64" name="Rectangle 116"/>
            <p:cNvSpPr>
              <a:spLocks noChangeArrowheads="1"/>
            </p:cNvSpPr>
            <p:nvPr/>
          </p:nvSpPr>
          <p:spPr bwMode="auto">
            <a:xfrm>
              <a:off x="3425" y="3486"/>
              <a:ext cx="425" cy="147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66" name="Rectangle 118"/>
            <p:cNvSpPr>
              <a:spLocks noChangeArrowheads="1"/>
            </p:cNvSpPr>
            <p:nvPr/>
          </p:nvSpPr>
          <p:spPr bwMode="auto">
            <a:xfrm>
              <a:off x="3425" y="3070"/>
              <a:ext cx="425" cy="148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68" name="Rectangle 120"/>
            <p:cNvSpPr>
              <a:spLocks noChangeArrowheads="1"/>
            </p:cNvSpPr>
            <p:nvPr/>
          </p:nvSpPr>
          <p:spPr bwMode="auto">
            <a:xfrm>
              <a:off x="3425" y="3209"/>
              <a:ext cx="425" cy="147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71" name="Rectangle 123"/>
            <p:cNvSpPr>
              <a:spLocks noChangeArrowheads="1"/>
            </p:cNvSpPr>
            <p:nvPr/>
          </p:nvSpPr>
          <p:spPr bwMode="auto">
            <a:xfrm>
              <a:off x="3544" y="3495"/>
              <a:ext cx="19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EPC</a:t>
              </a:r>
              <a:endParaRPr lang="en-US" altLang="en-US" b="1"/>
            </a:p>
          </p:txBody>
        </p:sp>
        <p:sp>
          <p:nvSpPr>
            <p:cNvPr id="437374" name="Rectangle 126"/>
            <p:cNvSpPr>
              <a:spLocks noChangeArrowheads="1"/>
            </p:cNvSpPr>
            <p:nvPr/>
          </p:nvSpPr>
          <p:spPr bwMode="auto">
            <a:xfrm>
              <a:off x="3497" y="3356"/>
              <a:ext cx="28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Cause</a:t>
              </a:r>
              <a:endParaRPr lang="en-US" altLang="en-US" b="1"/>
            </a:p>
          </p:txBody>
        </p:sp>
        <p:sp>
          <p:nvSpPr>
            <p:cNvPr id="437377" name="Rectangle 129"/>
            <p:cNvSpPr>
              <a:spLocks noChangeArrowheads="1"/>
            </p:cNvSpPr>
            <p:nvPr/>
          </p:nvSpPr>
          <p:spPr bwMode="auto">
            <a:xfrm>
              <a:off x="3425" y="3097"/>
              <a:ext cx="435" cy="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Arial Narrow" panose="020B0606020202030204" pitchFamily="34" charset="0"/>
                </a:rPr>
                <a:t>BadVaddr</a:t>
              </a:r>
              <a:endParaRPr lang="en-US" altLang="en-US" sz="1200" b="1">
                <a:latin typeface="Arial Narrow" panose="020B0606020202030204" pitchFamily="34" charset="0"/>
              </a:endParaRPr>
            </a:p>
          </p:txBody>
        </p:sp>
        <p:sp>
          <p:nvSpPr>
            <p:cNvPr id="437380" name="Rectangle 132"/>
            <p:cNvSpPr>
              <a:spLocks noChangeArrowheads="1"/>
            </p:cNvSpPr>
            <p:nvPr/>
          </p:nvSpPr>
          <p:spPr bwMode="auto">
            <a:xfrm>
              <a:off x="3497" y="3218"/>
              <a:ext cx="29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Status</a:t>
              </a:r>
              <a:endParaRPr lang="en-US" altLang="en-US" b="1"/>
            </a:p>
          </p:txBody>
        </p:sp>
        <p:sp>
          <p:nvSpPr>
            <p:cNvPr id="437383" name="Rectangle 135"/>
            <p:cNvSpPr>
              <a:spLocks noChangeArrowheads="1"/>
            </p:cNvSpPr>
            <p:nvPr/>
          </p:nvSpPr>
          <p:spPr bwMode="auto">
            <a:xfrm>
              <a:off x="2871" y="3339"/>
              <a:ext cx="139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384" name="Rectangle 136"/>
            <p:cNvSpPr>
              <a:spLocks noChangeArrowheads="1"/>
            </p:cNvSpPr>
            <p:nvPr/>
          </p:nvSpPr>
          <p:spPr bwMode="auto">
            <a:xfrm>
              <a:off x="1077" y="1753"/>
              <a:ext cx="49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385" name="Rectangle 137"/>
            <p:cNvSpPr>
              <a:spLocks noChangeArrowheads="1"/>
            </p:cNvSpPr>
            <p:nvPr/>
          </p:nvSpPr>
          <p:spPr bwMode="auto">
            <a:xfrm>
              <a:off x="1164" y="1796"/>
              <a:ext cx="18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EIU</a:t>
              </a:r>
              <a:endParaRPr lang="en-US" altLang="en-US"/>
            </a:p>
          </p:txBody>
        </p:sp>
        <p:sp>
          <p:nvSpPr>
            <p:cNvPr id="437386" name="Rectangle 138"/>
            <p:cNvSpPr>
              <a:spLocks noChangeArrowheads="1"/>
            </p:cNvSpPr>
            <p:nvPr/>
          </p:nvSpPr>
          <p:spPr bwMode="auto">
            <a:xfrm>
              <a:off x="1355" y="1796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437387" name="Rectangle 139"/>
            <p:cNvSpPr>
              <a:spLocks noChangeArrowheads="1"/>
            </p:cNvSpPr>
            <p:nvPr/>
          </p:nvSpPr>
          <p:spPr bwMode="auto">
            <a:xfrm>
              <a:off x="3010" y="1753"/>
              <a:ext cx="49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388" name="Rectangle 140"/>
            <p:cNvSpPr>
              <a:spLocks noChangeArrowheads="1"/>
            </p:cNvSpPr>
            <p:nvPr/>
          </p:nvSpPr>
          <p:spPr bwMode="auto">
            <a:xfrm>
              <a:off x="3097" y="1796"/>
              <a:ext cx="2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FPU</a:t>
              </a:r>
              <a:endParaRPr lang="en-US" altLang="en-US"/>
            </a:p>
          </p:txBody>
        </p:sp>
        <p:sp>
          <p:nvSpPr>
            <p:cNvPr id="437389" name="Rectangle 141"/>
            <p:cNvSpPr>
              <a:spLocks noChangeArrowheads="1"/>
            </p:cNvSpPr>
            <p:nvPr/>
          </p:nvSpPr>
          <p:spPr bwMode="auto">
            <a:xfrm>
              <a:off x="3331" y="1796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437391" name="Rectangle 143"/>
            <p:cNvSpPr>
              <a:spLocks noChangeArrowheads="1"/>
            </p:cNvSpPr>
            <p:nvPr/>
          </p:nvSpPr>
          <p:spPr bwMode="auto">
            <a:xfrm>
              <a:off x="3097" y="3044"/>
              <a:ext cx="24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>
                  <a:solidFill>
                    <a:srgbClr val="000000"/>
                  </a:solidFill>
                </a:rPr>
                <a:t>TMU</a:t>
              </a:r>
              <a:endParaRPr lang="en-US" altLang="en-US"/>
            </a:p>
          </p:txBody>
        </p:sp>
        <p:grpSp>
          <p:nvGrpSpPr>
            <p:cNvPr id="437398" name="Group 150"/>
            <p:cNvGrpSpPr>
              <a:grpSpLocks/>
            </p:cNvGrpSpPr>
            <p:nvPr/>
          </p:nvGrpSpPr>
          <p:grpSpPr bwMode="auto">
            <a:xfrm>
              <a:off x="1563" y="861"/>
              <a:ext cx="286" cy="147"/>
              <a:chOff x="1563" y="861"/>
              <a:chExt cx="286" cy="147"/>
            </a:xfrm>
          </p:grpSpPr>
          <p:sp>
            <p:nvSpPr>
              <p:cNvPr id="437393" name="Rectangle 145"/>
              <p:cNvSpPr>
                <a:spLocks noChangeArrowheads="1"/>
              </p:cNvSpPr>
              <p:nvPr/>
            </p:nvSpPr>
            <p:spPr bwMode="auto">
              <a:xfrm>
                <a:off x="1563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394" name="Rectangle 146"/>
              <p:cNvSpPr>
                <a:spLocks noChangeArrowheads="1"/>
              </p:cNvSpPr>
              <p:nvPr/>
            </p:nvSpPr>
            <p:spPr bwMode="auto">
              <a:xfrm>
                <a:off x="1632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395" name="Rectangle 147"/>
              <p:cNvSpPr>
                <a:spLocks noChangeArrowheads="1"/>
              </p:cNvSpPr>
              <p:nvPr/>
            </p:nvSpPr>
            <p:spPr bwMode="auto">
              <a:xfrm>
                <a:off x="1701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396" name="Rectangle 148"/>
              <p:cNvSpPr>
                <a:spLocks noChangeArrowheads="1"/>
              </p:cNvSpPr>
              <p:nvPr/>
            </p:nvSpPr>
            <p:spPr bwMode="auto">
              <a:xfrm>
                <a:off x="1771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397" name="Rectangle 149"/>
              <p:cNvSpPr>
                <a:spLocks noChangeArrowheads="1"/>
              </p:cNvSpPr>
              <p:nvPr/>
            </p:nvSpPr>
            <p:spPr bwMode="auto">
              <a:xfrm>
                <a:off x="1563" y="861"/>
                <a:ext cx="286" cy="147"/>
              </a:xfrm>
              <a:prstGeom prst="rect">
                <a:avLst/>
              </a:prstGeom>
              <a:noFill/>
              <a:ln w="14288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7404" name="Group 156"/>
            <p:cNvGrpSpPr>
              <a:grpSpLocks/>
            </p:cNvGrpSpPr>
            <p:nvPr/>
          </p:nvGrpSpPr>
          <p:grpSpPr bwMode="auto">
            <a:xfrm>
              <a:off x="1840" y="861"/>
              <a:ext cx="286" cy="147"/>
              <a:chOff x="1840" y="861"/>
              <a:chExt cx="286" cy="147"/>
            </a:xfrm>
          </p:grpSpPr>
          <p:sp>
            <p:nvSpPr>
              <p:cNvPr id="437399" name="Rectangle 151"/>
              <p:cNvSpPr>
                <a:spLocks noChangeArrowheads="1"/>
              </p:cNvSpPr>
              <p:nvPr/>
            </p:nvSpPr>
            <p:spPr bwMode="auto">
              <a:xfrm>
                <a:off x="1840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00" name="Rectangle 152"/>
              <p:cNvSpPr>
                <a:spLocks noChangeArrowheads="1"/>
              </p:cNvSpPr>
              <p:nvPr/>
            </p:nvSpPr>
            <p:spPr bwMode="auto">
              <a:xfrm>
                <a:off x="1909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01" name="Rectangle 153"/>
              <p:cNvSpPr>
                <a:spLocks noChangeArrowheads="1"/>
              </p:cNvSpPr>
              <p:nvPr/>
            </p:nvSpPr>
            <p:spPr bwMode="auto">
              <a:xfrm>
                <a:off x="1979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02" name="Rectangle 154"/>
              <p:cNvSpPr>
                <a:spLocks noChangeArrowheads="1"/>
              </p:cNvSpPr>
              <p:nvPr/>
            </p:nvSpPr>
            <p:spPr bwMode="auto">
              <a:xfrm>
                <a:off x="2048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03" name="Rectangle 155"/>
              <p:cNvSpPr>
                <a:spLocks noChangeArrowheads="1"/>
              </p:cNvSpPr>
              <p:nvPr/>
            </p:nvSpPr>
            <p:spPr bwMode="auto">
              <a:xfrm>
                <a:off x="1840" y="861"/>
                <a:ext cx="286" cy="147"/>
              </a:xfrm>
              <a:prstGeom prst="rect">
                <a:avLst/>
              </a:prstGeom>
              <a:noFill/>
              <a:ln w="14288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7410" name="Group 162"/>
            <p:cNvGrpSpPr>
              <a:grpSpLocks/>
            </p:cNvGrpSpPr>
            <p:nvPr/>
          </p:nvGrpSpPr>
          <p:grpSpPr bwMode="auto">
            <a:xfrm>
              <a:off x="4119" y="1485"/>
              <a:ext cx="286" cy="138"/>
              <a:chOff x="4119" y="1485"/>
              <a:chExt cx="286" cy="138"/>
            </a:xfrm>
          </p:grpSpPr>
          <p:sp>
            <p:nvSpPr>
              <p:cNvPr id="437405" name="Rectangle 157"/>
              <p:cNvSpPr>
                <a:spLocks noChangeArrowheads="1"/>
              </p:cNvSpPr>
              <p:nvPr/>
            </p:nvSpPr>
            <p:spPr bwMode="auto">
              <a:xfrm>
                <a:off x="4119" y="1485"/>
                <a:ext cx="78" cy="138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06" name="Rectangle 158"/>
              <p:cNvSpPr>
                <a:spLocks noChangeArrowheads="1"/>
              </p:cNvSpPr>
              <p:nvPr/>
            </p:nvSpPr>
            <p:spPr bwMode="auto">
              <a:xfrm>
                <a:off x="4189" y="1485"/>
                <a:ext cx="78" cy="138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07" name="Rectangle 159"/>
              <p:cNvSpPr>
                <a:spLocks noChangeArrowheads="1"/>
              </p:cNvSpPr>
              <p:nvPr/>
            </p:nvSpPr>
            <p:spPr bwMode="auto">
              <a:xfrm>
                <a:off x="4258" y="1485"/>
                <a:ext cx="78" cy="138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08" name="Rectangle 160"/>
              <p:cNvSpPr>
                <a:spLocks noChangeArrowheads="1"/>
              </p:cNvSpPr>
              <p:nvPr/>
            </p:nvSpPr>
            <p:spPr bwMode="auto">
              <a:xfrm>
                <a:off x="4327" y="1485"/>
                <a:ext cx="78" cy="138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09" name="Rectangle 161"/>
              <p:cNvSpPr>
                <a:spLocks noChangeArrowheads="1"/>
              </p:cNvSpPr>
              <p:nvPr/>
            </p:nvSpPr>
            <p:spPr bwMode="auto">
              <a:xfrm>
                <a:off x="4119" y="1485"/>
                <a:ext cx="286" cy="138"/>
              </a:xfrm>
              <a:prstGeom prst="rect">
                <a:avLst/>
              </a:prstGeom>
              <a:noFill/>
              <a:ln w="14288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7416" name="Group 168"/>
            <p:cNvGrpSpPr>
              <a:grpSpLocks/>
            </p:cNvGrpSpPr>
            <p:nvPr/>
          </p:nvGrpSpPr>
          <p:grpSpPr bwMode="auto">
            <a:xfrm>
              <a:off x="3842" y="1485"/>
              <a:ext cx="286" cy="138"/>
              <a:chOff x="3842" y="1485"/>
              <a:chExt cx="286" cy="138"/>
            </a:xfrm>
          </p:grpSpPr>
          <p:sp>
            <p:nvSpPr>
              <p:cNvPr id="437411" name="Rectangle 163"/>
              <p:cNvSpPr>
                <a:spLocks noChangeArrowheads="1"/>
              </p:cNvSpPr>
              <p:nvPr/>
            </p:nvSpPr>
            <p:spPr bwMode="auto">
              <a:xfrm>
                <a:off x="3842" y="1485"/>
                <a:ext cx="78" cy="138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12" name="Rectangle 164"/>
              <p:cNvSpPr>
                <a:spLocks noChangeArrowheads="1"/>
              </p:cNvSpPr>
              <p:nvPr/>
            </p:nvSpPr>
            <p:spPr bwMode="auto">
              <a:xfrm>
                <a:off x="3911" y="1485"/>
                <a:ext cx="78" cy="138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13" name="Rectangle 165"/>
              <p:cNvSpPr>
                <a:spLocks noChangeArrowheads="1"/>
              </p:cNvSpPr>
              <p:nvPr/>
            </p:nvSpPr>
            <p:spPr bwMode="auto">
              <a:xfrm>
                <a:off x="3981" y="1485"/>
                <a:ext cx="78" cy="138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14" name="Rectangle 166"/>
              <p:cNvSpPr>
                <a:spLocks noChangeArrowheads="1"/>
              </p:cNvSpPr>
              <p:nvPr/>
            </p:nvSpPr>
            <p:spPr bwMode="auto">
              <a:xfrm>
                <a:off x="4050" y="1485"/>
                <a:ext cx="78" cy="138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15" name="Rectangle 167"/>
              <p:cNvSpPr>
                <a:spLocks noChangeArrowheads="1"/>
              </p:cNvSpPr>
              <p:nvPr/>
            </p:nvSpPr>
            <p:spPr bwMode="auto">
              <a:xfrm>
                <a:off x="3842" y="1485"/>
                <a:ext cx="286" cy="138"/>
              </a:xfrm>
              <a:prstGeom prst="rect">
                <a:avLst/>
              </a:prstGeom>
              <a:noFill/>
              <a:ln w="14288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7417" name="Rectangle 169"/>
            <p:cNvSpPr>
              <a:spLocks noChangeArrowheads="1"/>
            </p:cNvSpPr>
            <p:nvPr/>
          </p:nvSpPr>
          <p:spPr bwMode="auto">
            <a:xfrm>
              <a:off x="1979" y="1753"/>
              <a:ext cx="762" cy="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418" name="Rectangle 170"/>
            <p:cNvSpPr>
              <a:spLocks noChangeArrowheads="1"/>
            </p:cNvSpPr>
            <p:nvPr/>
          </p:nvSpPr>
          <p:spPr bwMode="auto">
            <a:xfrm>
              <a:off x="2065" y="1796"/>
              <a:ext cx="597" cy="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Execution &amp;</a:t>
              </a:r>
            </a:p>
            <a:p>
              <a:pPr algn="ctr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Integer Unit</a:t>
              </a:r>
            </a:p>
            <a:p>
              <a:pPr algn="ctr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(Main proc)</a:t>
              </a:r>
              <a:endParaRPr lang="en-US" altLang="en-US"/>
            </a:p>
          </p:txBody>
        </p:sp>
        <p:sp>
          <p:nvSpPr>
            <p:cNvPr id="437419" name="Rectangle 171"/>
            <p:cNvSpPr>
              <a:spLocks noChangeArrowheads="1"/>
            </p:cNvSpPr>
            <p:nvPr/>
          </p:nvSpPr>
          <p:spPr bwMode="auto">
            <a:xfrm>
              <a:off x="2568" y="1796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437423" name="Rectangle 175"/>
            <p:cNvSpPr>
              <a:spLocks noChangeArrowheads="1"/>
            </p:cNvSpPr>
            <p:nvPr/>
          </p:nvSpPr>
          <p:spPr bwMode="auto">
            <a:xfrm>
              <a:off x="3911" y="1753"/>
              <a:ext cx="702" cy="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424" name="Rectangle 176"/>
            <p:cNvSpPr>
              <a:spLocks noChangeArrowheads="1"/>
            </p:cNvSpPr>
            <p:nvPr/>
          </p:nvSpPr>
          <p:spPr bwMode="auto">
            <a:xfrm>
              <a:off x="3998" y="1796"/>
              <a:ext cx="551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Floating</a:t>
              </a:r>
            </a:p>
            <a:p>
              <a:pPr algn="ctr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Point Unit</a:t>
              </a:r>
            </a:p>
            <a:p>
              <a:pPr algn="ctr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(Coproc 1)</a:t>
              </a:r>
              <a:endParaRPr lang="en-US" altLang="en-US"/>
            </a:p>
          </p:txBody>
        </p:sp>
        <p:sp>
          <p:nvSpPr>
            <p:cNvPr id="437429" name="Rectangle 181"/>
            <p:cNvSpPr>
              <a:spLocks noChangeArrowheads="1"/>
            </p:cNvSpPr>
            <p:nvPr/>
          </p:nvSpPr>
          <p:spPr bwMode="auto">
            <a:xfrm>
              <a:off x="3998" y="2056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437430" name="Rectangle 182"/>
            <p:cNvSpPr>
              <a:spLocks noChangeArrowheads="1"/>
            </p:cNvSpPr>
            <p:nvPr/>
          </p:nvSpPr>
          <p:spPr bwMode="auto">
            <a:xfrm>
              <a:off x="3911" y="3001"/>
              <a:ext cx="702" cy="7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431" name="Rectangle 183"/>
            <p:cNvSpPr>
              <a:spLocks noChangeArrowheads="1"/>
            </p:cNvSpPr>
            <p:nvPr/>
          </p:nvSpPr>
          <p:spPr bwMode="auto">
            <a:xfrm>
              <a:off x="3860" y="3044"/>
              <a:ext cx="696" cy="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Trap &amp; </a:t>
              </a:r>
            </a:p>
            <a:p>
              <a:pPr algn="ctr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Memory Unit</a:t>
              </a:r>
            </a:p>
            <a:p>
              <a:pPr algn="ctr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(Coproc 0) </a:t>
              </a:r>
              <a:endParaRPr lang="en-US" altLang="en-US" sz="1400"/>
            </a:p>
          </p:txBody>
        </p:sp>
        <p:sp>
          <p:nvSpPr>
            <p:cNvPr id="437436" name="Line 188"/>
            <p:cNvSpPr>
              <a:spLocks noChangeShapeType="1"/>
            </p:cNvSpPr>
            <p:nvPr/>
          </p:nvSpPr>
          <p:spPr bwMode="auto">
            <a:xfrm>
              <a:off x="1909" y="3140"/>
              <a:ext cx="278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7439" name="Group 191"/>
            <p:cNvGrpSpPr>
              <a:grpSpLocks/>
            </p:cNvGrpSpPr>
            <p:nvPr/>
          </p:nvGrpSpPr>
          <p:grpSpPr bwMode="auto">
            <a:xfrm>
              <a:off x="1883" y="2594"/>
              <a:ext cx="61" cy="546"/>
              <a:chOff x="1883" y="2594"/>
              <a:chExt cx="61" cy="546"/>
            </a:xfrm>
          </p:grpSpPr>
          <p:sp>
            <p:nvSpPr>
              <p:cNvPr id="437437" name="Line 189"/>
              <p:cNvSpPr>
                <a:spLocks noChangeShapeType="1"/>
              </p:cNvSpPr>
              <p:nvPr/>
            </p:nvSpPr>
            <p:spPr bwMode="auto">
              <a:xfrm flipV="1">
                <a:off x="1909" y="2620"/>
                <a:ext cx="1" cy="52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38" name="Freeform 190"/>
              <p:cNvSpPr>
                <a:spLocks/>
              </p:cNvSpPr>
              <p:nvPr/>
            </p:nvSpPr>
            <p:spPr bwMode="auto">
              <a:xfrm>
                <a:off x="1883" y="2594"/>
                <a:ext cx="61" cy="52"/>
              </a:xfrm>
              <a:custGeom>
                <a:avLst/>
                <a:gdLst>
                  <a:gd name="T0" fmla="*/ 61 w 61"/>
                  <a:gd name="T1" fmla="*/ 52 h 52"/>
                  <a:gd name="T2" fmla="*/ 26 w 61"/>
                  <a:gd name="T3" fmla="*/ 0 h 52"/>
                  <a:gd name="T4" fmla="*/ 0 w 61"/>
                  <a:gd name="T5" fmla="*/ 52 h 52"/>
                  <a:gd name="T6" fmla="*/ 61 w 61"/>
                  <a:gd name="T7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52">
                    <a:moveTo>
                      <a:pt x="61" y="52"/>
                    </a:moveTo>
                    <a:lnTo>
                      <a:pt x="26" y="0"/>
                    </a:lnTo>
                    <a:lnTo>
                      <a:pt x="0" y="52"/>
                    </a:lnTo>
                    <a:lnTo>
                      <a:pt x="61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7442" name="Group 194"/>
            <p:cNvGrpSpPr>
              <a:grpSpLocks/>
            </p:cNvGrpSpPr>
            <p:nvPr/>
          </p:nvGrpSpPr>
          <p:grpSpPr bwMode="auto">
            <a:xfrm>
              <a:off x="2161" y="2793"/>
              <a:ext cx="60" cy="147"/>
              <a:chOff x="2161" y="2793"/>
              <a:chExt cx="60" cy="147"/>
            </a:xfrm>
          </p:grpSpPr>
          <p:sp>
            <p:nvSpPr>
              <p:cNvPr id="437440" name="Line 192"/>
              <p:cNvSpPr>
                <a:spLocks noChangeShapeType="1"/>
              </p:cNvSpPr>
              <p:nvPr/>
            </p:nvSpPr>
            <p:spPr bwMode="auto">
              <a:xfrm>
                <a:off x="2187" y="2793"/>
                <a:ext cx="1" cy="104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41" name="Freeform 193"/>
              <p:cNvSpPr>
                <a:spLocks/>
              </p:cNvSpPr>
              <p:nvPr/>
            </p:nvSpPr>
            <p:spPr bwMode="auto">
              <a:xfrm>
                <a:off x="2161" y="2880"/>
                <a:ext cx="60" cy="60"/>
              </a:xfrm>
              <a:custGeom>
                <a:avLst/>
                <a:gdLst>
                  <a:gd name="T0" fmla="*/ 0 w 60"/>
                  <a:gd name="T1" fmla="*/ 0 h 60"/>
                  <a:gd name="T2" fmla="*/ 26 w 60"/>
                  <a:gd name="T3" fmla="*/ 60 h 60"/>
                  <a:gd name="T4" fmla="*/ 60 w 60"/>
                  <a:gd name="T5" fmla="*/ 0 h 60"/>
                  <a:gd name="T6" fmla="*/ 0 w 60"/>
                  <a:gd name="T7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60">
                    <a:moveTo>
                      <a:pt x="0" y="0"/>
                    </a:moveTo>
                    <a:lnTo>
                      <a:pt x="26" y="60"/>
                    </a:lnTo>
                    <a:lnTo>
                      <a:pt x="6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7445" name="Group 197"/>
            <p:cNvGrpSpPr>
              <a:grpSpLocks/>
            </p:cNvGrpSpPr>
            <p:nvPr/>
          </p:nvGrpSpPr>
          <p:grpSpPr bwMode="auto">
            <a:xfrm>
              <a:off x="1675" y="2594"/>
              <a:ext cx="61" cy="338"/>
              <a:chOff x="1675" y="2594"/>
              <a:chExt cx="61" cy="338"/>
            </a:xfrm>
          </p:grpSpPr>
          <p:sp>
            <p:nvSpPr>
              <p:cNvPr id="437443" name="Line 195"/>
              <p:cNvSpPr>
                <a:spLocks noChangeShapeType="1"/>
              </p:cNvSpPr>
              <p:nvPr/>
            </p:nvSpPr>
            <p:spPr bwMode="auto">
              <a:xfrm flipV="1">
                <a:off x="1701" y="2620"/>
                <a:ext cx="1" cy="312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44" name="Freeform 196"/>
              <p:cNvSpPr>
                <a:spLocks/>
              </p:cNvSpPr>
              <p:nvPr/>
            </p:nvSpPr>
            <p:spPr bwMode="auto">
              <a:xfrm>
                <a:off x="1675" y="2594"/>
                <a:ext cx="61" cy="52"/>
              </a:xfrm>
              <a:custGeom>
                <a:avLst/>
                <a:gdLst>
                  <a:gd name="T0" fmla="*/ 61 w 61"/>
                  <a:gd name="T1" fmla="*/ 52 h 52"/>
                  <a:gd name="T2" fmla="*/ 26 w 61"/>
                  <a:gd name="T3" fmla="*/ 0 h 52"/>
                  <a:gd name="T4" fmla="*/ 0 w 61"/>
                  <a:gd name="T5" fmla="*/ 52 h 52"/>
                  <a:gd name="T6" fmla="*/ 61 w 61"/>
                  <a:gd name="T7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52">
                    <a:moveTo>
                      <a:pt x="61" y="52"/>
                    </a:moveTo>
                    <a:lnTo>
                      <a:pt x="26" y="0"/>
                    </a:lnTo>
                    <a:lnTo>
                      <a:pt x="0" y="52"/>
                    </a:lnTo>
                    <a:lnTo>
                      <a:pt x="61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7448" name="Group 200"/>
            <p:cNvGrpSpPr>
              <a:grpSpLocks/>
            </p:cNvGrpSpPr>
            <p:nvPr/>
          </p:nvGrpSpPr>
          <p:grpSpPr bwMode="auto">
            <a:xfrm>
              <a:off x="1329" y="2308"/>
              <a:ext cx="60" cy="216"/>
              <a:chOff x="1329" y="2308"/>
              <a:chExt cx="60" cy="216"/>
            </a:xfrm>
          </p:grpSpPr>
          <p:sp>
            <p:nvSpPr>
              <p:cNvPr id="437446" name="Line 198"/>
              <p:cNvSpPr>
                <a:spLocks noChangeShapeType="1"/>
              </p:cNvSpPr>
              <p:nvPr/>
            </p:nvSpPr>
            <p:spPr bwMode="auto">
              <a:xfrm>
                <a:off x="1355" y="2308"/>
                <a:ext cx="1" cy="173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47" name="Freeform 199"/>
              <p:cNvSpPr>
                <a:spLocks/>
              </p:cNvSpPr>
              <p:nvPr/>
            </p:nvSpPr>
            <p:spPr bwMode="auto">
              <a:xfrm>
                <a:off x="1329" y="2464"/>
                <a:ext cx="60" cy="60"/>
              </a:xfrm>
              <a:custGeom>
                <a:avLst/>
                <a:gdLst>
                  <a:gd name="T0" fmla="*/ 0 w 60"/>
                  <a:gd name="T1" fmla="*/ 0 h 60"/>
                  <a:gd name="T2" fmla="*/ 26 w 60"/>
                  <a:gd name="T3" fmla="*/ 60 h 60"/>
                  <a:gd name="T4" fmla="*/ 60 w 60"/>
                  <a:gd name="T5" fmla="*/ 0 h 60"/>
                  <a:gd name="T6" fmla="*/ 0 w 60"/>
                  <a:gd name="T7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60">
                    <a:moveTo>
                      <a:pt x="0" y="0"/>
                    </a:moveTo>
                    <a:lnTo>
                      <a:pt x="26" y="60"/>
                    </a:lnTo>
                    <a:lnTo>
                      <a:pt x="6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7449" name="Line 201"/>
            <p:cNvSpPr>
              <a:spLocks noChangeShapeType="1"/>
            </p:cNvSpPr>
            <p:nvPr/>
          </p:nvSpPr>
          <p:spPr bwMode="auto">
            <a:xfrm>
              <a:off x="1355" y="2793"/>
              <a:ext cx="1" cy="13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450" name="Line 202"/>
            <p:cNvSpPr>
              <a:spLocks noChangeShapeType="1"/>
            </p:cNvSpPr>
            <p:nvPr/>
          </p:nvSpPr>
          <p:spPr bwMode="auto">
            <a:xfrm>
              <a:off x="1355" y="2932"/>
              <a:ext cx="34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451" name="Line 203"/>
            <p:cNvSpPr>
              <a:spLocks noChangeShapeType="1"/>
            </p:cNvSpPr>
            <p:nvPr/>
          </p:nvSpPr>
          <p:spPr bwMode="auto">
            <a:xfrm>
              <a:off x="2455" y="3070"/>
              <a:ext cx="1" cy="13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452" name="Line 204"/>
            <p:cNvSpPr>
              <a:spLocks noChangeShapeType="1"/>
            </p:cNvSpPr>
            <p:nvPr/>
          </p:nvSpPr>
          <p:spPr bwMode="auto">
            <a:xfrm flipH="1">
              <a:off x="1840" y="3209"/>
              <a:ext cx="615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7455" name="Group 207"/>
            <p:cNvGrpSpPr>
              <a:grpSpLocks/>
            </p:cNvGrpSpPr>
            <p:nvPr/>
          </p:nvGrpSpPr>
          <p:grpSpPr bwMode="auto">
            <a:xfrm>
              <a:off x="1814" y="2594"/>
              <a:ext cx="61" cy="615"/>
              <a:chOff x="1814" y="2594"/>
              <a:chExt cx="61" cy="615"/>
            </a:xfrm>
          </p:grpSpPr>
          <p:sp>
            <p:nvSpPr>
              <p:cNvPr id="437453" name="Line 205"/>
              <p:cNvSpPr>
                <a:spLocks noChangeShapeType="1"/>
              </p:cNvSpPr>
              <p:nvPr/>
            </p:nvSpPr>
            <p:spPr bwMode="auto">
              <a:xfrm flipV="1">
                <a:off x="1840" y="2620"/>
                <a:ext cx="1" cy="589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54" name="Freeform 206"/>
              <p:cNvSpPr>
                <a:spLocks/>
              </p:cNvSpPr>
              <p:nvPr/>
            </p:nvSpPr>
            <p:spPr bwMode="auto">
              <a:xfrm>
                <a:off x="1814" y="2594"/>
                <a:ext cx="61" cy="52"/>
              </a:xfrm>
              <a:custGeom>
                <a:avLst/>
                <a:gdLst>
                  <a:gd name="T0" fmla="*/ 61 w 61"/>
                  <a:gd name="T1" fmla="*/ 52 h 52"/>
                  <a:gd name="T2" fmla="*/ 26 w 61"/>
                  <a:gd name="T3" fmla="*/ 0 h 52"/>
                  <a:gd name="T4" fmla="*/ 0 w 61"/>
                  <a:gd name="T5" fmla="*/ 52 h 52"/>
                  <a:gd name="T6" fmla="*/ 61 w 61"/>
                  <a:gd name="T7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52">
                    <a:moveTo>
                      <a:pt x="61" y="52"/>
                    </a:moveTo>
                    <a:lnTo>
                      <a:pt x="26" y="0"/>
                    </a:lnTo>
                    <a:lnTo>
                      <a:pt x="0" y="52"/>
                    </a:lnTo>
                    <a:lnTo>
                      <a:pt x="61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7456" name="Line 208"/>
            <p:cNvSpPr>
              <a:spLocks noChangeShapeType="1"/>
            </p:cNvSpPr>
            <p:nvPr/>
          </p:nvSpPr>
          <p:spPr bwMode="auto">
            <a:xfrm flipV="1">
              <a:off x="2187" y="3070"/>
              <a:ext cx="1" cy="7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7459" name="Group 211"/>
            <p:cNvGrpSpPr>
              <a:grpSpLocks/>
            </p:cNvGrpSpPr>
            <p:nvPr/>
          </p:nvGrpSpPr>
          <p:grpSpPr bwMode="auto">
            <a:xfrm>
              <a:off x="2299" y="2308"/>
              <a:ext cx="61" cy="216"/>
              <a:chOff x="2299" y="2308"/>
              <a:chExt cx="61" cy="216"/>
            </a:xfrm>
          </p:grpSpPr>
          <p:sp>
            <p:nvSpPr>
              <p:cNvPr id="437457" name="Line 209"/>
              <p:cNvSpPr>
                <a:spLocks noChangeShapeType="1"/>
              </p:cNvSpPr>
              <p:nvPr/>
            </p:nvSpPr>
            <p:spPr bwMode="auto">
              <a:xfrm>
                <a:off x="2325" y="2308"/>
                <a:ext cx="1" cy="173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58" name="Freeform 210"/>
              <p:cNvSpPr>
                <a:spLocks/>
              </p:cNvSpPr>
              <p:nvPr/>
            </p:nvSpPr>
            <p:spPr bwMode="auto">
              <a:xfrm>
                <a:off x="2299" y="2464"/>
                <a:ext cx="61" cy="60"/>
              </a:xfrm>
              <a:custGeom>
                <a:avLst/>
                <a:gdLst>
                  <a:gd name="T0" fmla="*/ 0 w 61"/>
                  <a:gd name="T1" fmla="*/ 0 h 60"/>
                  <a:gd name="T2" fmla="*/ 26 w 61"/>
                  <a:gd name="T3" fmla="*/ 60 h 60"/>
                  <a:gd name="T4" fmla="*/ 61 w 61"/>
                  <a:gd name="T5" fmla="*/ 0 h 60"/>
                  <a:gd name="T6" fmla="*/ 0 w 61"/>
                  <a:gd name="T7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60">
                    <a:moveTo>
                      <a:pt x="0" y="0"/>
                    </a:moveTo>
                    <a:lnTo>
                      <a:pt x="26" y="60"/>
                    </a:lnTo>
                    <a:lnTo>
                      <a:pt x="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7462" name="Group 214"/>
            <p:cNvGrpSpPr>
              <a:grpSpLocks/>
            </p:cNvGrpSpPr>
            <p:nvPr/>
          </p:nvGrpSpPr>
          <p:grpSpPr bwMode="auto">
            <a:xfrm>
              <a:off x="3261" y="2308"/>
              <a:ext cx="61" cy="216"/>
              <a:chOff x="3261" y="2308"/>
              <a:chExt cx="61" cy="216"/>
            </a:xfrm>
          </p:grpSpPr>
          <p:sp>
            <p:nvSpPr>
              <p:cNvPr id="437460" name="Line 212"/>
              <p:cNvSpPr>
                <a:spLocks noChangeShapeType="1"/>
              </p:cNvSpPr>
              <p:nvPr/>
            </p:nvSpPr>
            <p:spPr bwMode="auto">
              <a:xfrm>
                <a:off x="3287" y="2308"/>
                <a:ext cx="1" cy="173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61" name="Freeform 213"/>
              <p:cNvSpPr>
                <a:spLocks/>
              </p:cNvSpPr>
              <p:nvPr/>
            </p:nvSpPr>
            <p:spPr bwMode="auto">
              <a:xfrm>
                <a:off x="3261" y="2464"/>
                <a:ext cx="61" cy="60"/>
              </a:xfrm>
              <a:custGeom>
                <a:avLst/>
                <a:gdLst>
                  <a:gd name="T0" fmla="*/ 0 w 61"/>
                  <a:gd name="T1" fmla="*/ 0 h 60"/>
                  <a:gd name="T2" fmla="*/ 35 w 61"/>
                  <a:gd name="T3" fmla="*/ 60 h 60"/>
                  <a:gd name="T4" fmla="*/ 61 w 61"/>
                  <a:gd name="T5" fmla="*/ 0 h 60"/>
                  <a:gd name="T6" fmla="*/ 0 w 61"/>
                  <a:gd name="T7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60">
                    <a:moveTo>
                      <a:pt x="0" y="0"/>
                    </a:moveTo>
                    <a:lnTo>
                      <a:pt x="35" y="60"/>
                    </a:lnTo>
                    <a:lnTo>
                      <a:pt x="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7465" name="Group 217"/>
            <p:cNvGrpSpPr>
              <a:grpSpLocks/>
            </p:cNvGrpSpPr>
            <p:nvPr/>
          </p:nvGrpSpPr>
          <p:grpSpPr bwMode="auto">
            <a:xfrm>
              <a:off x="3677" y="2594"/>
              <a:ext cx="61" cy="130"/>
              <a:chOff x="3677" y="2594"/>
              <a:chExt cx="61" cy="130"/>
            </a:xfrm>
          </p:grpSpPr>
          <p:sp>
            <p:nvSpPr>
              <p:cNvPr id="437463" name="Line 215"/>
              <p:cNvSpPr>
                <a:spLocks noChangeShapeType="1"/>
              </p:cNvSpPr>
              <p:nvPr/>
            </p:nvSpPr>
            <p:spPr bwMode="auto">
              <a:xfrm flipV="1">
                <a:off x="3703" y="2620"/>
                <a:ext cx="1" cy="104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64" name="Freeform 216"/>
              <p:cNvSpPr>
                <a:spLocks/>
              </p:cNvSpPr>
              <p:nvPr/>
            </p:nvSpPr>
            <p:spPr bwMode="auto">
              <a:xfrm>
                <a:off x="3677" y="2594"/>
                <a:ext cx="61" cy="52"/>
              </a:xfrm>
              <a:custGeom>
                <a:avLst/>
                <a:gdLst>
                  <a:gd name="T0" fmla="*/ 61 w 61"/>
                  <a:gd name="T1" fmla="*/ 52 h 52"/>
                  <a:gd name="T2" fmla="*/ 35 w 61"/>
                  <a:gd name="T3" fmla="*/ 0 h 52"/>
                  <a:gd name="T4" fmla="*/ 0 w 61"/>
                  <a:gd name="T5" fmla="*/ 52 h 52"/>
                  <a:gd name="T6" fmla="*/ 61 w 61"/>
                  <a:gd name="T7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52">
                    <a:moveTo>
                      <a:pt x="61" y="52"/>
                    </a:moveTo>
                    <a:lnTo>
                      <a:pt x="35" y="0"/>
                    </a:lnTo>
                    <a:lnTo>
                      <a:pt x="0" y="52"/>
                    </a:lnTo>
                    <a:lnTo>
                      <a:pt x="61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7466" name="Line 218"/>
            <p:cNvSpPr>
              <a:spLocks noChangeShapeType="1"/>
            </p:cNvSpPr>
            <p:nvPr/>
          </p:nvSpPr>
          <p:spPr bwMode="auto">
            <a:xfrm>
              <a:off x="3495" y="2724"/>
              <a:ext cx="208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467" name="Rectangle 219"/>
            <p:cNvSpPr>
              <a:spLocks noChangeArrowheads="1"/>
            </p:cNvSpPr>
            <p:nvPr/>
          </p:nvSpPr>
          <p:spPr bwMode="auto">
            <a:xfrm>
              <a:off x="2117" y="792"/>
              <a:ext cx="62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468" name="Rectangle 220"/>
            <p:cNvSpPr>
              <a:spLocks noChangeArrowheads="1"/>
            </p:cNvSpPr>
            <p:nvPr/>
          </p:nvSpPr>
          <p:spPr bwMode="auto">
            <a:xfrm>
              <a:off x="2204" y="828"/>
              <a:ext cx="15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. . .</a:t>
              </a:r>
              <a:endParaRPr lang="en-US" altLang="en-US"/>
            </a:p>
          </p:txBody>
        </p:sp>
        <p:sp>
          <p:nvSpPr>
            <p:cNvPr id="437469" name="Rectangle 221"/>
            <p:cNvSpPr>
              <a:spLocks noChangeArrowheads="1"/>
            </p:cNvSpPr>
            <p:nvPr/>
          </p:nvSpPr>
          <p:spPr bwMode="auto">
            <a:xfrm>
              <a:off x="2360" y="835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437471" name="Rectangle 223"/>
            <p:cNvSpPr>
              <a:spLocks noChangeArrowheads="1"/>
            </p:cNvSpPr>
            <p:nvPr/>
          </p:nvSpPr>
          <p:spPr bwMode="auto">
            <a:xfrm>
              <a:off x="3582" y="1458"/>
              <a:ext cx="15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. . .</a:t>
              </a:r>
              <a:endParaRPr lang="en-US" altLang="en-US"/>
            </a:p>
          </p:txBody>
        </p:sp>
        <p:sp>
          <p:nvSpPr>
            <p:cNvPr id="437473" name="Rectangle 225"/>
            <p:cNvSpPr>
              <a:spLocks noChangeArrowheads="1"/>
            </p:cNvSpPr>
            <p:nvPr/>
          </p:nvSpPr>
          <p:spPr bwMode="auto">
            <a:xfrm>
              <a:off x="3010" y="1901"/>
              <a:ext cx="63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475" name="Rectangle 227"/>
            <p:cNvSpPr>
              <a:spLocks noChangeArrowheads="1"/>
            </p:cNvSpPr>
            <p:nvPr/>
          </p:nvSpPr>
          <p:spPr bwMode="auto">
            <a:xfrm>
              <a:off x="3521" y="1944"/>
              <a:ext cx="24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437479" name="Rectangle 231"/>
            <p:cNvSpPr>
              <a:spLocks noChangeArrowheads="1"/>
            </p:cNvSpPr>
            <p:nvPr/>
          </p:nvSpPr>
          <p:spPr bwMode="auto">
            <a:xfrm>
              <a:off x="1077" y="1901"/>
              <a:ext cx="633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481" name="Rectangle 233"/>
            <p:cNvSpPr>
              <a:spLocks noChangeArrowheads="1"/>
            </p:cNvSpPr>
            <p:nvPr/>
          </p:nvSpPr>
          <p:spPr bwMode="auto">
            <a:xfrm>
              <a:off x="1615" y="1944"/>
              <a:ext cx="24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3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437483" name="Rectangle 235"/>
            <p:cNvSpPr>
              <a:spLocks noChangeArrowheads="1"/>
            </p:cNvSpPr>
            <p:nvPr/>
          </p:nvSpPr>
          <p:spPr bwMode="auto">
            <a:xfrm>
              <a:off x="2161" y="2524"/>
              <a:ext cx="34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Integer</a:t>
              </a:r>
              <a:endParaRPr lang="en-US" altLang="en-US"/>
            </a:p>
          </p:txBody>
        </p:sp>
        <p:sp>
          <p:nvSpPr>
            <p:cNvPr id="437484" name="Rectangle 236"/>
            <p:cNvSpPr>
              <a:spLocks noChangeArrowheads="1"/>
            </p:cNvSpPr>
            <p:nvPr/>
          </p:nvSpPr>
          <p:spPr bwMode="auto">
            <a:xfrm>
              <a:off x="2516" y="2524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437485" name="Rectangle 237"/>
            <p:cNvSpPr>
              <a:spLocks noChangeArrowheads="1"/>
            </p:cNvSpPr>
            <p:nvPr/>
          </p:nvSpPr>
          <p:spPr bwMode="auto">
            <a:xfrm>
              <a:off x="2152" y="2654"/>
              <a:ext cx="35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mul/div</a:t>
              </a:r>
              <a:endParaRPr lang="en-US" altLang="en-US"/>
            </a:p>
          </p:txBody>
        </p:sp>
        <p:sp>
          <p:nvSpPr>
            <p:cNvPr id="437486" name="Rectangle 238"/>
            <p:cNvSpPr>
              <a:spLocks noChangeArrowheads="1"/>
            </p:cNvSpPr>
            <p:nvPr/>
          </p:nvSpPr>
          <p:spPr bwMode="auto">
            <a:xfrm>
              <a:off x="2516" y="2654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</p:grpSp>
      <p:sp>
        <p:nvSpPr>
          <p:cNvPr id="437542" name="Rectangle 294"/>
          <p:cNvSpPr>
            <a:spLocks noChangeArrowheads="1"/>
          </p:cNvSpPr>
          <p:nvPr/>
        </p:nvSpPr>
        <p:spPr bwMode="auto">
          <a:xfrm>
            <a:off x="482600" y="4005263"/>
            <a:ext cx="1071563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altLang="en-US" sz="1400">
                <a:solidFill>
                  <a:srgbClr val="000000"/>
                </a:solidFill>
              </a:rPr>
              <a:t>Arithmetic &amp;</a:t>
            </a:r>
          </a:p>
          <a:p>
            <a:pPr algn="ctr"/>
            <a:r>
              <a:rPr lang="en-US" altLang="en-US" sz="1400">
                <a:solidFill>
                  <a:srgbClr val="000000"/>
                </a:solidFill>
              </a:rPr>
              <a:t>Logic Unit</a:t>
            </a:r>
            <a:endParaRPr lang="en-US" altLang="en-US" sz="1400"/>
          </a:p>
        </p:txBody>
      </p:sp>
      <p:sp>
        <p:nvSpPr>
          <p:cNvPr id="437556" name="Line 308"/>
          <p:cNvSpPr>
            <a:spLocks noChangeShapeType="1"/>
          </p:cNvSpPr>
          <p:nvPr/>
        </p:nvSpPr>
        <p:spPr bwMode="auto">
          <a:xfrm>
            <a:off x="1519238" y="4235450"/>
            <a:ext cx="403225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37571" name="Group 323"/>
          <p:cNvGrpSpPr>
            <a:grpSpLocks/>
          </p:cNvGrpSpPr>
          <p:nvPr/>
        </p:nvGrpSpPr>
        <p:grpSpPr bwMode="auto">
          <a:xfrm>
            <a:off x="539750" y="3082925"/>
            <a:ext cx="2132013" cy="695325"/>
            <a:chOff x="340" y="1942"/>
            <a:chExt cx="1343" cy="438"/>
          </a:xfrm>
        </p:grpSpPr>
        <p:sp>
          <p:nvSpPr>
            <p:cNvPr id="437557" name="Line 309"/>
            <p:cNvSpPr>
              <a:spLocks noChangeShapeType="1"/>
            </p:cNvSpPr>
            <p:nvPr/>
          </p:nvSpPr>
          <p:spPr bwMode="auto">
            <a:xfrm flipV="1">
              <a:off x="920" y="2160"/>
              <a:ext cx="763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558" name="Rectangle 310"/>
            <p:cNvSpPr>
              <a:spLocks noChangeArrowheads="1"/>
            </p:cNvSpPr>
            <p:nvPr/>
          </p:nvSpPr>
          <p:spPr bwMode="auto">
            <a:xfrm>
              <a:off x="340" y="1942"/>
              <a:ext cx="566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32 General</a:t>
              </a:r>
            </a:p>
            <a:p>
              <a:pPr algn="ctr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Purpose</a:t>
              </a:r>
            </a:p>
            <a:p>
              <a:pPr algn="ctr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Registers</a:t>
              </a:r>
              <a:endParaRPr lang="en-US" altLang="en-US" sz="1400"/>
            </a:p>
          </p:txBody>
        </p:sp>
      </p:grpSp>
      <p:grpSp>
        <p:nvGrpSpPr>
          <p:cNvPr id="437562" name="Group 314"/>
          <p:cNvGrpSpPr>
            <a:grpSpLocks/>
          </p:cNvGrpSpPr>
          <p:nvPr/>
        </p:nvGrpSpPr>
        <p:grpSpPr bwMode="auto">
          <a:xfrm>
            <a:off x="1346200" y="4235450"/>
            <a:ext cx="2073275" cy="1635125"/>
            <a:chOff x="848" y="2668"/>
            <a:chExt cx="1306" cy="1030"/>
          </a:xfrm>
        </p:grpSpPr>
        <p:sp>
          <p:nvSpPr>
            <p:cNvPr id="437560" name="Line 312"/>
            <p:cNvSpPr>
              <a:spLocks noChangeShapeType="1"/>
            </p:cNvSpPr>
            <p:nvPr/>
          </p:nvSpPr>
          <p:spPr bwMode="auto">
            <a:xfrm flipH="1">
              <a:off x="1320" y="2668"/>
              <a:ext cx="834" cy="72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561" name="Rectangle 313"/>
            <p:cNvSpPr>
              <a:spLocks noChangeArrowheads="1"/>
            </p:cNvSpPr>
            <p:nvPr/>
          </p:nvSpPr>
          <p:spPr bwMode="auto">
            <a:xfrm>
              <a:off x="848" y="3430"/>
              <a:ext cx="980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en-US" sz="1400">
                  <a:solidFill>
                    <a:srgbClr val="000000"/>
                  </a:solidFill>
                </a:rPr>
                <a:t>Integer Multiplier/Divider</a:t>
              </a:r>
              <a:endParaRPr lang="en-US" altLang="en-US" sz="1400"/>
            </a:p>
          </p:txBody>
        </p:sp>
      </p:grpSp>
      <p:sp>
        <p:nvSpPr>
          <p:cNvPr id="437563" name="Rectangle 315"/>
          <p:cNvSpPr>
            <a:spLocks noChangeArrowheads="1"/>
          </p:cNvSpPr>
          <p:nvPr/>
        </p:nvSpPr>
        <p:spPr bwMode="auto">
          <a:xfrm>
            <a:off x="7473950" y="3371850"/>
            <a:ext cx="1419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altLang="en-US" sz="1400">
                <a:solidFill>
                  <a:srgbClr val="000000"/>
                </a:solidFill>
              </a:rPr>
              <a:t>32 Floating-Point</a:t>
            </a:r>
          </a:p>
          <a:p>
            <a:pPr algn="ctr"/>
            <a:r>
              <a:rPr lang="en-US" altLang="en-US" sz="1400">
                <a:solidFill>
                  <a:srgbClr val="000000"/>
                </a:solidFill>
              </a:rPr>
              <a:t>Registers</a:t>
            </a:r>
            <a:endParaRPr lang="en-US" altLang="en-US" sz="1400"/>
          </a:p>
        </p:txBody>
      </p:sp>
      <p:sp>
        <p:nvSpPr>
          <p:cNvPr id="437564" name="Line 316"/>
          <p:cNvSpPr>
            <a:spLocks noChangeShapeType="1"/>
          </p:cNvSpPr>
          <p:nvPr/>
        </p:nvSpPr>
        <p:spPr bwMode="auto">
          <a:xfrm>
            <a:off x="6127750" y="3716338"/>
            <a:ext cx="1382713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37569" name="Group 321"/>
          <p:cNvGrpSpPr>
            <a:grpSpLocks/>
          </p:cNvGrpSpPr>
          <p:nvPr/>
        </p:nvGrpSpPr>
        <p:grpSpPr bwMode="auto">
          <a:xfrm>
            <a:off x="5494338" y="4235450"/>
            <a:ext cx="3167062" cy="576263"/>
            <a:chOff x="3461" y="2668"/>
            <a:chExt cx="1995" cy="363"/>
          </a:xfrm>
        </p:grpSpPr>
        <p:sp>
          <p:nvSpPr>
            <p:cNvPr id="437566" name="Rectangle 318"/>
            <p:cNvSpPr>
              <a:spLocks noChangeArrowheads="1"/>
            </p:cNvSpPr>
            <p:nvPr/>
          </p:nvSpPr>
          <p:spPr bwMode="auto">
            <a:xfrm>
              <a:off x="4694" y="2740"/>
              <a:ext cx="76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altLang="en-US" sz="1400">
                  <a:solidFill>
                    <a:srgbClr val="000000"/>
                  </a:solidFill>
                </a:rPr>
                <a:t>Floating-Point</a:t>
              </a:r>
            </a:p>
            <a:p>
              <a:pPr algn="ctr"/>
              <a:r>
                <a:rPr lang="en-US" altLang="en-US" sz="1400">
                  <a:solidFill>
                    <a:srgbClr val="000000"/>
                  </a:solidFill>
                </a:rPr>
                <a:t>Arithmetic Unit</a:t>
              </a:r>
              <a:endParaRPr lang="en-US" altLang="en-US" sz="1400"/>
            </a:p>
          </p:txBody>
        </p:sp>
        <p:sp>
          <p:nvSpPr>
            <p:cNvPr id="437567" name="Line 319"/>
            <p:cNvSpPr>
              <a:spLocks noChangeShapeType="1"/>
            </p:cNvSpPr>
            <p:nvPr/>
          </p:nvSpPr>
          <p:spPr bwMode="auto">
            <a:xfrm>
              <a:off x="3461" y="2668"/>
              <a:ext cx="1270" cy="21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MIPS General-Purpose Registers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72450" cy="5143500"/>
          </a:xfrm>
        </p:spPr>
        <p:txBody>
          <a:bodyPr/>
          <a:lstStyle/>
          <a:p>
            <a:r>
              <a:rPr lang="en-US" altLang="en-US" dirty="0"/>
              <a:t>32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/>
              <a:t>General Purpose Registers (GPRs)</a:t>
            </a:r>
          </a:p>
          <a:p>
            <a:pPr lvl="1"/>
            <a:r>
              <a:rPr lang="en-US" altLang="en-US" dirty="0"/>
              <a:t>Assembler uses the dollar notation to name registers</a:t>
            </a:r>
          </a:p>
          <a:p>
            <a:pPr lvl="2"/>
            <a:r>
              <a:rPr lang="en-US" altLang="en-US" dirty="0"/>
              <a:t>$0 is register 0, $1 is register 1, …, and $31 is register 31</a:t>
            </a:r>
          </a:p>
          <a:p>
            <a:pPr lvl="1"/>
            <a:r>
              <a:rPr lang="en-US" altLang="en-US" dirty="0"/>
              <a:t>All registers are </a:t>
            </a:r>
            <a:r>
              <a:rPr lang="en-US" altLang="en-US" dirty="0">
                <a:solidFill>
                  <a:srgbClr val="FF0000"/>
                </a:solidFill>
              </a:rPr>
              <a:t>32-bit wide </a:t>
            </a:r>
            <a:r>
              <a:rPr lang="en-US" altLang="en-US" dirty="0"/>
              <a:t>in MIPS32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Register $0 is always zero</a:t>
            </a:r>
          </a:p>
          <a:p>
            <a:pPr lvl="2"/>
            <a:r>
              <a:rPr lang="en-US" altLang="en-US" dirty="0"/>
              <a:t>Any value written to $0 is discarded</a:t>
            </a:r>
          </a:p>
          <a:p>
            <a:r>
              <a:rPr lang="en-US" altLang="en-US" dirty="0"/>
              <a:t>Software </a:t>
            </a:r>
            <a:r>
              <a:rPr lang="en-US" altLang="en-US" dirty="0" smtClean="0"/>
              <a:t>conventions</a:t>
            </a:r>
            <a:endParaRPr lang="en-US" altLang="en-US" dirty="0"/>
          </a:p>
          <a:p>
            <a:pPr lvl="1"/>
            <a:r>
              <a:rPr lang="en-US" altLang="en-US" dirty="0"/>
              <a:t>Software defines names to all registers</a:t>
            </a:r>
          </a:p>
          <a:p>
            <a:pPr lvl="2"/>
            <a:r>
              <a:rPr lang="en-US" altLang="en-US" dirty="0"/>
              <a:t>To standardize their use in programs </a:t>
            </a:r>
          </a:p>
          <a:p>
            <a:pPr lvl="1"/>
            <a:r>
              <a:rPr lang="en-US" altLang="en-US" dirty="0"/>
              <a:t>Example: $8 - $15 are called $t0 - $t7</a:t>
            </a:r>
          </a:p>
          <a:p>
            <a:pPr lvl="2"/>
            <a:r>
              <a:rPr lang="en-US" altLang="en-US" dirty="0"/>
              <a:t>Used for </a:t>
            </a:r>
            <a:r>
              <a:rPr lang="en-US" altLang="en-US" dirty="0">
                <a:solidFill>
                  <a:srgbClr val="FF0000"/>
                </a:solidFill>
              </a:rPr>
              <a:t>temporary</a:t>
            </a:r>
            <a:r>
              <a:rPr lang="en-US" altLang="en-US" dirty="0"/>
              <a:t> values</a:t>
            </a:r>
          </a:p>
        </p:txBody>
      </p:sp>
      <p:grpSp>
        <p:nvGrpSpPr>
          <p:cNvPr id="439897" name="Group 601"/>
          <p:cNvGrpSpPr>
            <a:grpSpLocks/>
          </p:cNvGrpSpPr>
          <p:nvPr/>
        </p:nvGrpSpPr>
        <p:grpSpPr bwMode="auto">
          <a:xfrm>
            <a:off x="5953125" y="2506663"/>
            <a:ext cx="1325563" cy="3705225"/>
            <a:chOff x="304" y="1616"/>
            <a:chExt cx="835" cy="2334"/>
          </a:xfrm>
        </p:grpSpPr>
        <p:sp>
          <p:nvSpPr>
            <p:cNvPr id="439877" name="Text Box 581"/>
            <p:cNvSpPr txBox="1">
              <a:spLocks noChangeArrowheads="1"/>
            </p:cNvSpPr>
            <p:nvPr/>
          </p:nvSpPr>
          <p:spPr bwMode="auto">
            <a:xfrm>
              <a:off x="304" y="1616"/>
              <a:ext cx="835" cy="1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$0  = $zero</a:t>
              </a:r>
            </a:p>
          </p:txBody>
        </p:sp>
        <p:sp>
          <p:nvSpPr>
            <p:cNvPr id="439878" name="Text Box 582"/>
            <p:cNvSpPr txBox="1">
              <a:spLocks noChangeArrowheads="1"/>
            </p:cNvSpPr>
            <p:nvPr/>
          </p:nvSpPr>
          <p:spPr bwMode="auto">
            <a:xfrm>
              <a:off x="304" y="1760"/>
              <a:ext cx="835" cy="146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$1  = $at</a:t>
              </a:r>
            </a:p>
          </p:txBody>
        </p:sp>
        <p:sp>
          <p:nvSpPr>
            <p:cNvPr id="439880" name="Text Box 584"/>
            <p:cNvSpPr txBox="1">
              <a:spLocks noChangeArrowheads="1"/>
            </p:cNvSpPr>
            <p:nvPr/>
          </p:nvSpPr>
          <p:spPr bwMode="auto">
            <a:xfrm>
              <a:off x="304" y="1906"/>
              <a:ext cx="835" cy="146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$2  = $v0</a:t>
              </a:r>
            </a:p>
          </p:txBody>
        </p:sp>
        <p:sp>
          <p:nvSpPr>
            <p:cNvPr id="439881" name="Text Box 585"/>
            <p:cNvSpPr txBox="1">
              <a:spLocks noChangeArrowheads="1"/>
            </p:cNvSpPr>
            <p:nvPr/>
          </p:nvSpPr>
          <p:spPr bwMode="auto">
            <a:xfrm>
              <a:off x="304" y="2052"/>
              <a:ext cx="835" cy="146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$3  = $v1</a:t>
              </a:r>
            </a:p>
          </p:txBody>
        </p:sp>
        <p:sp>
          <p:nvSpPr>
            <p:cNvPr id="439882" name="Text Box 586"/>
            <p:cNvSpPr txBox="1">
              <a:spLocks noChangeArrowheads="1"/>
            </p:cNvSpPr>
            <p:nvPr/>
          </p:nvSpPr>
          <p:spPr bwMode="auto">
            <a:xfrm>
              <a:off x="304" y="2198"/>
              <a:ext cx="835" cy="146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$4  = $a0</a:t>
              </a:r>
            </a:p>
          </p:txBody>
        </p:sp>
        <p:sp>
          <p:nvSpPr>
            <p:cNvPr id="439883" name="Text Box 587"/>
            <p:cNvSpPr txBox="1">
              <a:spLocks noChangeArrowheads="1"/>
            </p:cNvSpPr>
            <p:nvPr/>
          </p:nvSpPr>
          <p:spPr bwMode="auto">
            <a:xfrm>
              <a:off x="304" y="2344"/>
              <a:ext cx="835" cy="146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$5  = $a1</a:t>
              </a:r>
            </a:p>
          </p:txBody>
        </p:sp>
        <p:sp>
          <p:nvSpPr>
            <p:cNvPr id="439884" name="Text Box 588"/>
            <p:cNvSpPr txBox="1">
              <a:spLocks noChangeArrowheads="1"/>
            </p:cNvSpPr>
            <p:nvPr/>
          </p:nvSpPr>
          <p:spPr bwMode="auto">
            <a:xfrm>
              <a:off x="304" y="2490"/>
              <a:ext cx="835" cy="146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$6  = $a2</a:t>
              </a:r>
            </a:p>
          </p:txBody>
        </p:sp>
        <p:sp>
          <p:nvSpPr>
            <p:cNvPr id="439885" name="Text Box 589"/>
            <p:cNvSpPr txBox="1">
              <a:spLocks noChangeArrowheads="1"/>
            </p:cNvSpPr>
            <p:nvPr/>
          </p:nvSpPr>
          <p:spPr bwMode="auto">
            <a:xfrm>
              <a:off x="304" y="2636"/>
              <a:ext cx="835" cy="146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$7  = $a3</a:t>
              </a:r>
            </a:p>
          </p:txBody>
        </p:sp>
        <p:sp>
          <p:nvSpPr>
            <p:cNvPr id="439886" name="Text Box 590"/>
            <p:cNvSpPr txBox="1">
              <a:spLocks noChangeArrowheads="1"/>
            </p:cNvSpPr>
            <p:nvPr/>
          </p:nvSpPr>
          <p:spPr bwMode="auto">
            <a:xfrm>
              <a:off x="304" y="2782"/>
              <a:ext cx="835" cy="14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$8  = $t0</a:t>
              </a:r>
            </a:p>
          </p:txBody>
        </p:sp>
        <p:sp>
          <p:nvSpPr>
            <p:cNvPr id="439887" name="Text Box 591"/>
            <p:cNvSpPr txBox="1">
              <a:spLocks noChangeArrowheads="1"/>
            </p:cNvSpPr>
            <p:nvPr/>
          </p:nvSpPr>
          <p:spPr bwMode="auto">
            <a:xfrm>
              <a:off x="304" y="2928"/>
              <a:ext cx="835" cy="14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>
              <a:lvl1pPr>
                <a:tabLst>
                  <a:tab pos="361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361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361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361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361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361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361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361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361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$9  = $t1</a:t>
              </a:r>
            </a:p>
          </p:txBody>
        </p:sp>
        <p:sp>
          <p:nvSpPr>
            <p:cNvPr id="439888" name="Text Box 592"/>
            <p:cNvSpPr txBox="1">
              <a:spLocks noChangeArrowheads="1"/>
            </p:cNvSpPr>
            <p:nvPr/>
          </p:nvSpPr>
          <p:spPr bwMode="auto">
            <a:xfrm>
              <a:off x="304" y="3074"/>
              <a:ext cx="835" cy="14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$10 = $t2</a:t>
              </a:r>
            </a:p>
          </p:txBody>
        </p:sp>
        <p:sp>
          <p:nvSpPr>
            <p:cNvPr id="439889" name="Text Box 593"/>
            <p:cNvSpPr txBox="1">
              <a:spLocks noChangeArrowheads="1"/>
            </p:cNvSpPr>
            <p:nvPr/>
          </p:nvSpPr>
          <p:spPr bwMode="auto">
            <a:xfrm>
              <a:off x="304" y="3220"/>
              <a:ext cx="835" cy="14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$11 = $t3</a:t>
              </a:r>
            </a:p>
          </p:txBody>
        </p:sp>
        <p:sp>
          <p:nvSpPr>
            <p:cNvPr id="439890" name="Text Box 594"/>
            <p:cNvSpPr txBox="1">
              <a:spLocks noChangeArrowheads="1"/>
            </p:cNvSpPr>
            <p:nvPr/>
          </p:nvSpPr>
          <p:spPr bwMode="auto">
            <a:xfrm>
              <a:off x="304" y="3366"/>
              <a:ext cx="835" cy="14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$12 = $t4</a:t>
              </a:r>
            </a:p>
          </p:txBody>
        </p:sp>
        <p:sp>
          <p:nvSpPr>
            <p:cNvPr id="439891" name="Text Box 595"/>
            <p:cNvSpPr txBox="1">
              <a:spLocks noChangeArrowheads="1"/>
            </p:cNvSpPr>
            <p:nvPr/>
          </p:nvSpPr>
          <p:spPr bwMode="auto">
            <a:xfrm>
              <a:off x="304" y="3512"/>
              <a:ext cx="835" cy="14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$13 = $t5</a:t>
              </a:r>
            </a:p>
          </p:txBody>
        </p:sp>
        <p:sp>
          <p:nvSpPr>
            <p:cNvPr id="439892" name="Text Box 596"/>
            <p:cNvSpPr txBox="1">
              <a:spLocks noChangeArrowheads="1"/>
            </p:cNvSpPr>
            <p:nvPr/>
          </p:nvSpPr>
          <p:spPr bwMode="auto">
            <a:xfrm>
              <a:off x="304" y="3658"/>
              <a:ext cx="835" cy="14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$14 = $t6</a:t>
              </a:r>
            </a:p>
          </p:txBody>
        </p:sp>
        <p:sp>
          <p:nvSpPr>
            <p:cNvPr id="439893" name="Text Box 597"/>
            <p:cNvSpPr txBox="1">
              <a:spLocks noChangeArrowheads="1"/>
            </p:cNvSpPr>
            <p:nvPr/>
          </p:nvSpPr>
          <p:spPr bwMode="auto">
            <a:xfrm>
              <a:off x="304" y="3804"/>
              <a:ext cx="835" cy="14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$15 = $t7</a:t>
              </a:r>
            </a:p>
          </p:txBody>
        </p:sp>
      </p:grpSp>
      <p:grpSp>
        <p:nvGrpSpPr>
          <p:cNvPr id="439916" name="Group 620"/>
          <p:cNvGrpSpPr>
            <a:grpSpLocks/>
          </p:cNvGrpSpPr>
          <p:nvPr/>
        </p:nvGrpSpPr>
        <p:grpSpPr bwMode="auto">
          <a:xfrm>
            <a:off x="7335838" y="2506663"/>
            <a:ext cx="1325562" cy="3705225"/>
            <a:chOff x="1501" y="1616"/>
            <a:chExt cx="835" cy="2334"/>
          </a:xfrm>
        </p:grpSpPr>
        <p:sp>
          <p:nvSpPr>
            <p:cNvPr id="439899" name="Text Box 603"/>
            <p:cNvSpPr txBox="1">
              <a:spLocks noChangeArrowheads="1"/>
            </p:cNvSpPr>
            <p:nvPr/>
          </p:nvSpPr>
          <p:spPr bwMode="auto">
            <a:xfrm>
              <a:off x="1501" y="1616"/>
              <a:ext cx="835" cy="145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$16 = $s0</a:t>
              </a:r>
            </a:p>
          </p:txBody>
        </p:sp>
        <p:sp>
          <p:nvSpPr>
            <p:cNvPr id="439900" name="Text Box 604"/>
            <p:cNvSpPr txBox="1">
              <a:spLocks noChangeArrowheads="1"/>
            </p:cNvSpPr>
            <p:nvPr/>
          </p:nvSpPr>
          <p:spPr bwMode="auto">
            <a:xfrm>
              <a:off x="1501" y="1760"/>
              <a:ext cx="835" cy="146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$17 = $s1</a:t>
              </a:r>
            </a:p>
          </p:txBody>
        </p:sp>
        <p:sp>
          <p:nvSpPr>
            <p:cNvPr id="439901" name="Text Box 605"/>
            <p:cNvSpPr txBox="1">
              <a:spLocks noChangeArrowheads="1"/>
            </p:cNvSpPr>
            <p:nvPr/>
          </p:nvSpPr>
          <p:spPr bwMode="auto">
            <a:xfrm>
              <a:off x="1501" y="1906"/>
              <a:ext cx="835" cy="146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$18 = $s2</a:t>
              </a:r>
            </a:p>
          </p:txBody>
        </p:sp>
        <p:sp>
          <p:nvSpPr>
            <p:cNvPr id="439902" name="Text Box 606"/>
            <p:cNvSpPr txBox="1">
              <a:spLocks noChangeArrowheads="1"/>
            </p:cNvSpPr>
            <p:nvPr/>
          </p:nvSpPr>
          <p:spPr bwMode="auto">
            <a:xfrm>
              <a:off x="1501" y="2052"/>
              <a:ext cx="835" cy="146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$19 = $s3</a:t>
              </a:r>
            </a:p>
          </p:txBody>
        </p:sp>
        <p:sp>
          <p:nvSpPr>
            <p:cNvPr id="439903" name="Text Box 607"/>
            <p:cNvSpPr txBox="1">
              <a:spLocks noChangeArrowheads="1"/>
            </p:cNvSpPr>
            <p:nvPr/>
          </p:nvSpPr>
          <p:spPr bwMode="auto">
            <a:xfrm>
              <a:off x="1501" y="2198"/>
              <a:ext cx="835" cy="146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$20 = $s4</a:t>
              </a:r>
            </a:p>
          </p:txBody>
        </p:sp>
        <p:sp>
          <p:nvSpPr>
            <p:cNvPr id="439904" name="Text Box 608"/>
            <p:cNvSpPr txBox="1">
              <a:spLocks noChangeArrowheads="1"/>
            </p:cNvSpPr>
            <p:nvPr/>
          </p:nvSpPr>
          <p:spPr bwMode="auto">
            <a:xfrm>
              <a:off x="1501" y="2344"/>
              <a:ext cx="835" cy="146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$21 = $s5</a:t>
              </a:r>
            </a:p>
          </p:txBody>
        </p:sp>
        <p:sp>
          <p:nvSpPr>
            <p:cNvPr id="439905" name="Text Box 609"/>
            <p:cNvSpPr txBox="1">
              <a:spLocks noChangeArrowheads="1"/>
            </p:cNvSpPr>
            <p:nvPr/>
          </p:nvSpPr>
          <p:spPr bwMode="auto">
            <a:xfrm>
              <a:off x="1501" y="2490"/>
              <a:ext cx="835" cy="146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$22 = $s6</a:t>
              </a:r>
            </a:p>
          </p:txBody>
        </p:sp>
        <p:sp>
          <p:nvSpPr>
            <p:cNvPr id="439906" name="Text Box 610"/>
            <p:cNvSpPr txBox="1">
              <a:spLocks noChangeArrowheads="1"/>
            </p:cNvSpPr>
            <p:nvPr/>
          </p:nvSpPr>
          <p:spPr bwMode="auto">
            <a:xfrm>
              <a:off x="1501" y="2636"/>
              <a:ext cx="835" cy="146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$23 = $s7</a:t>
              </a:r>
            </a:p>
          </p:txBody>
        </p:sp>
        <p:sp>
          <p:nvSpPr>
            <p:cNvPr id="439907" name="Text Box 611"/>
            <p:cNvSpPr txBox="1">
              <a:spLocks noChangeArrowheads="1"/>
            </p:cNvSpPr>
            <p:nvPr/>
          </p:nvSpPr>
          <p:spPr bwMode="auto">
            <a:xfrm>
              <a:off x="1501" y="2782"/>
              <a:ext cx="835" cy="14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$24 = $t8</a:t>
              </a:r>
            </a:p>
          </p:txBody>
        </p:sp>
        <p:sp>
          <p:nvSpPr>
            <p:cNvPr id="439908" name="Text Box 612"/>
            <p:cNvSpPr txBox="1">
              <a:spLocks noChangeArrowheads="1"/>
            </p:cNvSpPr>
            <p:nvPr/>
          </p:nvSpPr>
          <p:spPr bwMode="auto">
            <a:xfrm>
              <a:off x="1501" y="2928"/>
              <a:ext cx="835" cy="14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>
              <a:lvl1pPr>
                <a:tabLst>
                  <a:tab pos="361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361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361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361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361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361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361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361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36195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$25 = $t9</a:t>
              </a:r>
            </a:p>
          </p:txBody>
        </p:sp>
        <p:sp>
          <p:nvSpPr>
            <p:cNvPr id="439909" name="Text Box 613"/>
            <p:cNvSpPr txBox="1">
              <a:spLocks noChangeArrowheads="1"/>
            </p:cNvSpPr>
            <p:nvPr/>
          </p:nvSpPr>
          <p:spPr bwMode="auto">
            <a:xfrm>
              <a:off x="1501" y="3074"/>
              <a:ext cx="835" cy="14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$26 = $k0</a:t>
              </a:r>
            </a:p>
          </p:txBody>
        </p:sp>
        <p:sp>
          <p:nvSpPr>
            <p:cNvPr id="439910" name="Text Box 614"/>
            <p:cNvSpPr txBox="1">
              <a:spLocks noChangeArrowheads="1"/>
            </p:cNvSpPr>
            <p:nvPr/>
          </p:nvSpPr>
          <p:spPr bwMode="auto">
            <a:xfrm>
              <a:off x="1501" y="3220"/>
              <a:ext cx="835" cy="14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$27 = $k1</a:t>
              </a:r>
            </a:p>
          </p:txBody>
        </p:sp>
        <p:sp>
          <p:nvSpPr>
            <p:cNvPr id="439911" name="Text Box 615"/>
            <p:cNvSpPr txBox="1">
              <a:spLocks noChangeArrowheads="1"/>
            </p:cNvSpPr>
            <p:nvPr/>
          </p:nvSpPr>
          <p:spPr bwMode="auto">
            <a:xfrm>
              <a:off x="1501" y="3366"/>
              <a:ext cx="835" cy="14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$28 = $gp</a:t>
              </a:r>
            </a:p>
          </p:txBody>
        </p:sp>
        <p:sp>
          <p:nvSpPr>
            <p:cNvPr id="439912" name="Text Box 616"/>
            <p:cNvSpPr txBox="1">
              <a:spLocks noChangeArrowheads="1"/>
            </p:cNvSpPr>
            <p:nvPr/>
          </p:nvSpPr>
          <p:spPr bwMode="auto">
            <a:xfrm>
              <a:off x="1501" y="3512"/>
              <a:ext cx="835" cy="14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$29 = $sp</a:t>
              </a:r>
            </a:p>
          </p:txBody>
        </p:sp>
        <p:sp>
          <p:nvSpPr>
            <p:cNvPr id="439913" name="Text Box 617"/>
            <p:cNvSpPr txBox="1">
              <a:spLocks noChangeArrowheads="1"/>
            </p:cNvSpPr>
            <p:nvPr/>
          </p:nvSpPr>
          <p:spPr bwMode="auto">
            <a:xfrm>
              <a:off x="1501" y="3658"/>
              <a:ext cx="835" cy="14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$30 = $fp</a:t>
              </a:r>
            </a:p>
          </p:txBody>
        </p:sp>
        <p:sp>
          <p:nvSpPr>
            <p:cNvPr id="439914" name="Text Box 618"/>
            <p:cNvSpPr txBox="1">
              <a:spLocks noChangeArrowheads="1"/>
            </p:cNvSpPr>
            <p:nvPr/>
          </p:nvSpPr>
          <p:spPr bwMode="auto">
            <a:xfrm>
              <a:off x="1501" y="3804"/>
              <a:ext cx="835" cy="14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Courier New" panose="02070309020205020404" pitchFamily="49" charset="0"/>
                  <a:cs typeface="Courier New" panose="02070309020205020404" pitchFamily="49" charset="0"/>
                </a:rPr>
                <a:t>$31 = $ra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MIPS Register Conventions</a:t>
            </a:r>
          </a:p>
        </p:txBody>
      </p:sp>
      <p:graphicFrame>
        <p:nvGraphicFramePr>
          <p:cNvPr id="441410" name="Group 6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8830120"/>
              </p:ext>
            </p:extLst>
          </p:nvPr>
        </p:nvGraphicFramePr>
        <p:xfrm>
          <a:off x="457200" y="2559050"/>
          <a:ext cx="8229600" cy="3685667"/>
        </p:xfrm>
        <a:graphic>
          <a:graphicData uri="http://schemas.openxmlformats.org/drawingml/2006/table">
            <a:tbl>
              <a:tblPr/>
              <a:tblGrid>
                <a:gridCol w="1479550"/>
                <a:gridCol w="1631950"/>
                <a:gridCol w="5118100"/>
              </a:tblGrid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Register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Usage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$zero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Always 0	(forced by hardware)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$at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$1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Reserved for assembler use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$v0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–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$v1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$2 – $3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 values of a function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$a0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–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$a3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$4 – $7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Arguments of a function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$t0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–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$t7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$8 – $15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Temporary Values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$s0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–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$s7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$16 – $23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Saved registers	(preserved across call)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$t8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–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$t9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$24 – $25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temporaries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$k0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–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$k1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$26 – $27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Reserved for OS kernel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$gp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$28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Global pointer	(points to global data)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$sp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$29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Stack pointer	(points to top of stack)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$fp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$30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Frame pointer	(points to stack frame)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$ra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$31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463550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4075">
                        <a:spcBef>
                          <a:spcPct val="40000"/>
                        </a:spcBef>
                        <a:buFont typeface="Wingdings" panose="05000000000000000000" pitchFamily="2" charset="2"/>
                        <a:tabLst>
                          <a:tab pos="20574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40000"/>
                        </a:spcBef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tabLst>
                          <a:tab pos="2057400" algn="l"/>
                        </a:tabLst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 address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(used by </a:t>
                      </a:r>
                      <a:r>
                        <a:rPr kumimoji="0" lang="en-US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jal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function call)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1407" name="Rectangle 63"/>
          <p:cNvSpPr>
            <a:spLocks noChangeArrowheads="1"/>
          </p:cNvSpPr>
          <p:nvPr/>
        </p:nvSpPr>
        <p:spPr bwMode="auto">
          <a:xfrm>
            <a:off x="482600" y="1123950"/>
            <a:ext cx="8178800" cy="138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7663" indent="-347663">
              <a:spcBef>
                <a:spcPct val="4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98513" indent="-336550">
              <a:spcBef>
                <a:spcPct val="40000"/>
              </a:spcBef>
              <a:buFont typeface="Wingdings" panose="05000000000000000000" pitchFamily="2" charset="2"/>
              <a:buChar char="²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588" indent="-231775">
              <a:spcBef>
                <a:spcPct val="4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81138" indent="-22225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indent="-233363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Assembler can refer to registers by name or by number</a:t>
            </a:r>
          </a:p>
          <a:p>
            <a:pPr lvl="1"/>
            <a:r>
              <a:rPr lang="en-US" altLang="en-US"/>
              <a:t>It is easier for you to remember registers by name</a:t>
            </a:r>
          </a:p>
          <a:p>
            <a:pPr lvl="1"/>
            <a:r>
              <a:rPr lang="en-US" altLang="en-US"/>
              <a:t>Assembler converts register name to its corresponding number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Instruction Formats</a:t>
            </a:r>
          </a:p>
        </p:txBody>
      </p:sp>
      <p:sp>
        <p:nvSpPr>
          <p:cNvPr id="399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123950"/>
            <a:ext cx="8229600" cy="5143500"/>
          </a:xfrm>
        </p:spPr>
        <p:txBody>
          <a:bodyPr/>
          <a:lstStyle/>
          <a:p>
            <a:pPr marL="342900" indent="-342900"/>
            <a:r>
              <a:rPr lang="en-US" altLang="en-US" dirty="0">
                <a:solidFill>
                  <a:srgbClr val="FF0000"/>
                </a:solidFill>
              </a:rPr>
              <a:t>All instructions are 32-bit wide. Three instruction formats</a:t>
            </a:r>
            <a:r>
              <a:rPr lang="en-US" altLang="en-US" dirty="0"/>
              <a:t>:</a:t>
            </a:r>
          </a:p>
          <a:p>
            <a:pPr marL="342900" indent="-342900"/>
            <a:r>
              <a:rPr lang="en-US" altLang="en-US" dirty="0">
                <a:solidFill>
                  <a:srgbClr val="FF0000"/>
                </a:solidFill>
              </a:rPr>
              <a:t>Register (R-Type)</a:t>
            </a:r>
          </a:p>
          <a:p>
            <a:pPr marL="742950" lvl="1" indent="-285750"/>
            <a:r>
              <a:rPr lang="en-US" altLang="en-US" dirty="0"/>
              <a:t>Register-to-register instructions</a:t>
            </a:r>
          </a:p>
          <a:p>
            <a:pPr marL="742950" lvl="1" indent="-285750"/>
            <a:r>
              <a:rPr lang="en-US" altLang="en-US" dirty="0"/>
              <a:t>Op: operation code specifies the format of the instruction</a:t>
            </a:r>
            <a:endParaRPr lang="en-US" altLang="en-US" dirty="0">
              <a:solidFill>
                <a:srgbClr val="FF0000"/>
              </a:solidFill>
            </a:endParaRPr>
          </a:p>
          <a:p>
            <a:pPr marL="342900" indent="-342900">
              <a:spcBef>
                <a:spcPct val="18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Immediate (I-Type)</a:t>
            </a:r>
          </a:p>
          <a:p>
            <a:pPr marL="742950" lvl="1" indent="-285750"/>
            <a:r>
              <a:rPr lang="en-US" altLang="en-US" dirty="0"/>
              <a:t>16-bit immediate constant is part in the instruction</a:t>
            </a:r>
          </a:p>
          <a:p>
            <a:pPr marL="342900" indent="-342900">
              <a:spcBef>
                <a:spcPct val="15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Jump (J-Type)</a:t>
            </a:r>
          </a:p>
          <a:p>
            <a:pPr marL="742950" lvl="1" indent="-285750"/>
            <a:r>
              <a:rPr lang="en-US" altLang="en-US" dirty="0"/>
              <a:t>Used by jump instructions</a:t>
            </a:r>
          </a:p>
        </p:txBody>
      </p:sp>
      <p:grpSp>
        <p:nvGrpSpPr>
          <p:cNvPr id="399365" name="Group 5"/>
          <p:cNvGrpSpPr>
            <a:grpSpLocks/>
          </p:cNvGrpSpPr>
          <p:nvPr/>
        </p:nvGrpSpPr>
        <p:grpSpPr bwMode="auto">
          <a:xfrm>
            <a:off x="1238250" y="3017838"/>
            <a:ext cx="6753225" cy="457200"/>
            <a:chOff x="1104" y="2938"/>
            <a:chExt cx="4608" cy="288"/>
          </a:xfrm>
        </p:grpSpPr>
        <p:sp>
          <p:nvSpPr>
            <p:cNvPr id="399366" name="Rectangle 6"/>
            <p:cNvSpPr>
              <a:spLocks noChangeArrowheads="1"/>
            </p:cNvSpPr>
            <p:nvPr/>
          </p:nvSpPr>
          <p:spPr bwMode="auto">
            <a:xfrm>
              <a:off x="1104" y="2938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Op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399367" name="Rectangle 7"/>
            <p:cNvSpPr>
              <a:spLocks noChangeArrowheads="1"/>
            </p:cNvSpPr>
            <p:nvPr/>
          </p:nvSpPr>
          <p:spPr bwMode="auto">
            <a:xfrm>
              <a:off x="1968" y="2938"/>
              <a:ext cx="720" cy="288"/>
            </a:xfrm>
            <a:prstGeom prst="rect">
              <a:avLst/>
            </a:prstGeom>
            <a:solidFill>
              <a:srgbClr val="F7A7E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Rs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399368" name="Rectangle 8"/>
            <p:cNvSpPr>
              <a:spLocks noChangeArrowheads="1"/>
            </p:cNvSpPr>
            <p:nvPr/>
          </p:nvSpPr>
          <p:spPr bwMode="auto">
            <a:xfrm>
              <a:off x="2688" y="2938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Rt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399369" name="Rectangle 9"/>
            <p:cNvSpPr>
              <a:spLocks noChangeArrowheads="1"/>
            </p:cNvSpPr>
            <p:nvPr/>
          </p:nvSpPr>
          <p:spPr bwMode="auto">
            <a:xfrm>
              <a:off x="3408" y="2938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Rd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399370" name="Rectangle 10"/>
            <p:cNvSpPr>
              <a:spLocks noChangeArrowheads="1"/>
            </p:cNvSpPr>
            <p:nvPr/>
          </p:nvSpPr>
          <p:spPr bwMode="auto">
            <a:xfrm>
              <a:off x="4848" y="2938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funct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399371" name="Rectangle 11"/>
            <p:cNvSpPr>
              <a:spLocks noChangeArrowheads="1"/>
            </p:cNvSpPr>
            <p:nvPr/>
          </p:nvSpPr>
          <p:spPr bwMode="auto">
            <a:xfrm>
              <a:off x="4128" y="2938"/>
              <a:ext cx="720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sa</a:t>
              </a:r>
              <a:r>
                <a:rPr lang="en-US" altLang="en-US" sz="1600" baseline="30000"/>
                <a:t>5</a:t>
              </a:r>
            </a:p>
          </p:txBody>
        </p:sp>
      </p:grpSp>
      <p:grpSp>
        <p:nvGrpSpPr>
          <p:cNvPr id="399372" name="Group 12"/>
          <p:cNvGrpSpPr>
            <a:grpSpLocks/>
          </p:cNvGrpSpPr>
          <p:nvPr/>
        </p:nvGrpSpPr>
        <p:grpSpPr bwMode="auto">
          <a:xfrm>
            <a:off x="1238250" y="4411663"/>
            <a:ext cx="6753225" cy="457200"/>
            <a:chOff x="1104" y="3283"/>
            <a:chExt cx="4608" cy="288"/>
          </a:xfrm>
        </p:grpSpPr>
        <p:sp>
          <p:nvSpPr>
            <p:cNvPr id="399373" name="Rectangle 13"/>
            <p:cNvSpPr>
              <a:spLocks noChangeArrowheads="1"/>
            </p:cNvSpPr>
            <p:nvPr/>
          </p:nvSpPr>
          <p:spPr bwMode="auto">
            <a:xfrm>
              <a:off x="1104" y="3283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Op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399374" name="Rectangle 14"/>
            <p:cNvSpPr>
              <a:spLocks noChangeArrowheads="1"/>
            </p:cNvSpPr>
            <p:nvPr/>
          </p:nvSpPr>
          <p:spPr bwMode="auto">
            <a:xfrm>
              <a:off x="1968" y="3283"/>
              <a:ext cx="720" cy="288"/>
            </a:xfrm>
            <a:prstGeom prst="rect">
              <a:avLst/>
            </a:prstGeom>
            <a:solidFill>
              <a:srgbClr val="F7A7E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Rs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399375" name="Rectangle 15"/>
            <p:cNvSpPr>
              <a:spLocks noChangeArrowheads="1"/>
            </p:cNvSpPr>
            <p:nvPr/>
          </p:nvSpPr>
          <p:spPr bwMode="auto">
            <a:xfrm>
              <a:off x="2688" y="3283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Rt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399376" name="Rectangle 16"/>
            <p:cNvSpPr>
              <a:spLocks noChangeArrowheads="1"/>
            </p:cNvSpPr>
            <p:nvPr/>
          </p:nvSpPr>
          <p:spPr bwMode="auto">
            <a:xfrm>
              <a:off x="3408" y="3283"/>
              <a:ext cx="2304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immediate</a:t>
              </a:r>
              <a:r>
                <a:rPr lang="en-US" altLang="en-US" sz="1600" baseline="30000"/>
                <a:t>16</a:t>
              </a:r>
            </a:p>
          </p:txBody>
        </p:sp>
      </p:grpSp>
      <p:grpSp>
        <p:nvGrpSpPr>
          <p:cNvPr id="399377" name="Group 17"/>
          <p:cNvGrpSpPr>
            <a:grpSpLocks/>
          </p:cNvGrpSpPr>
          <p:nvPr/>
        </p:nvGrpSpPr>
        <p:grpSpPr bwMode="auto">
          <a:xfrm>
            <a:off x="1238250" y="5737225"/>
            <a:ext cx="6753225" cy="457200"/>
            <a:chOff x="1104" y="3629"/>
            <a:chExt cx="4608" cy="288"/>
          </a:xfrm>
        </p:grpSpPr>
        <p:sp>
          <p:nvSpPr>
            <p:cNvPr id="399378" name="Rectangle 18"/>
            <p:cNvSpPr>
              <a:spLocks noChangeArrowheads="1"/>
            </p:cNvSpPr>
            <p:nvPr/>
          </p:nvSpPr>
          <p:spPr bwMode="auto">
            <a:xfrm>
              <a:off x="1104" y="3629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Op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399379" name="Rectangle 19"/>
            <p:cNvSpPr>
              <a:spLocks noChangeArrowheads="1"/>
            </p:cNvSpPr>
            <p:nvPr/>
          </p:nvSpPr>
          <p:spPr bwMode="auto">
            <a:xfrm>
              <a:off x="1968" y="3629"/>
              <a:ext cx="3744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altLang="en-US" sz="1600"/>
                <a:t>immediate</a:t>
              </a:r>
              <a:r>
                <a:rPr lang="en-US" altLang="en-US" sz="1600" baseline="30000"/>
                <a:t>26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16085</TotalTime>
  <Words>4481</Words>
  <Application>Microsoft Office PowerPoint</Application>
  <PresentationFormat>On-screen Show (4:3)</PresentationFormat>
  <Paragraphs>1290</Paragraphs>
  <Slides>56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  <vt:variant>
        <vt:lpstr>Custom Shows</vt:lpstr>
      </vt:variant>
      <vt:variant>
        <vt:i4>1</vt:i4>
      </vt:variant>
    </vt:vector>
  </HeadingPairs>
  <TitlesOfParts>
    <vt:vector size="65" baseType="lpstr">
      <vt:lpstr>Arial</vt:lpstr>
      <vt:lpstr>Arial Narrow</vt:lpstr>
      <vt:lpstr>Comic Sans MS</vt:lpstr>
      <vt:lpstr>Courier New</vt:lpstr>
      <vt:lpstr>Symbol</vt:lpstr>
      <vt:lpstr>Times New Roman</vt:lpstr>
      <vt:lpstr>Wingdings</vt:lpstr>
      <vt:lpstr>Default Design</vt:lpstr>
      <vt:lpstr>Instruction Set Architecture</vt:lpstr>
      <vt:lpstr>Outline</vt:lpstr>
      <vt:lpstr>Instruction Set Architecture (ISA)</vt:lpstr>
      <vt:lpstr>Instructions</vt:lpstr>
      <vt:lpstr>Next . . .</vt:lpstr>
      <vt:lpstr>Overview of the MIPS Processor</vt:lpstr>
      <vt:lpstr>MIPS General-Purpose Registers</vt:lpstr>
      <vt:lpstr>MIPS Register Conventions</vt:lpstr>
      <vt:lpstr>Instruction Formats</vt:lpstr>
      <vt:lpstr>Instruction Categories</vt:lpstr>
      <vt:lpstr>Next . . .</vt:lpstr>
      <vt:lpstr>R-Type Format</vt:lpstr>
      <vt:lpstr>Integer Add /Subtract Instructions</vt:lpstr>
      <vt:lpstr>Addition/Subtraction Example</vt:lpstr>
      <vt:lpstr>Logical Bitwise Operations</vt:lpstr>
      <vt:lpstr>Logical Bitwise Instructions</vt:lpstr>
      <vt:lpstr>Shift Operations</vt:lpstr>
      <vt:lpstr>Shift Instructions</vt:lpstr>
      <vt:lpstr>Binary Multiplication</vt:lpstr>
      <vt:lpstr>Your Turn . . .</vt:lpstr>
      <vt:lpstr>Next . . .</vt:lpstr>
      <vt:lpstr>I-Type Format</vt:lpstr>
      <vt:lpstr>I-Type ALU Instructions</vt:lpstr>
      <vt:lpstr>Examples: I-Type ALU Instructions</vt:lpstr>
      <vt:lpstr>32-bit Constants</vt:lpstr>
      <vt:lpstr>Next . . .</vt:lpstr>
      <vt:lpstr>J-Type Format</vt:lpstr>
      <vt:lpstr>Conditional Branch Instructions</vt:lpstr>
      <vt:lpstr>Set on Less Than Instructions</vt:lpstr>
      <vt:lpstr>More on Branch Instructions</vt:lpstr>
      <vt:lpstr>Pseudo-Instructions</vt:lpstr>
      <vt:lpstr>Jump, Branch, and SLT Instructions</vt:lpstr>
      <vt:lpstr>Next . . .</vt:lpstr>
      <vt:lpstr>Translating an IF Statement</vt:lpstr>
      <vt:lpstr>Compound Expression with AND</vt:lpstr>
      <vt:lpstr>Better Implementation for AND</vt:lpstr>
      <vt:lpstr>Compound Expression with OR</vt:lpstr>
      <vt:lpstr>Your Turn . . .</vt:lpstr>
      <vt:lpstr>Next . . .</vt:lpstr>
      <vt:lpstr>Load and Store Instructions</vt:lpstr>
      <vt:lpstr>Load and Store Word</vt:lpstr>
      <vt:lpstr>Example on Load &amp; Store</vt:lpstr>
      <vt:lpstr>Load and Store Byte and Halfword</vt:lpstr>
      <vt:lpstr>Load and Store Instructions</vt:lpstr>
      <vt:lpstr>Next . . .</vt:lpstr>
      <vt:lpstr>Translating a WHILE Loop</vt:lpstr>
      <vt:lpstr>Using Pointers to Traverse Arrays</vt:lpstr>
      <vt:lpstr>Copying a String</vt:lpstr>
      <vt:lpstr>Summing an Integer Array</vt:lpstr>
      <vt:lpstr>Next . . .</vt:lpstr>
      <vt:lpstr>Addressing Modes</vt:lpstr>
      <vt:lpstr>Branch / Jump Addressing Modes</vt:lpstr>
      <vt:lpstr>Jump and Branch Limits</vt:lpstr>
      <vt:lpstr>Jump and Branch Limits</vt:lpstr>
      <vt:lpstr>Summary of RISC Design</vt:lpstr>
      <vt:lpstr>Four Design Principles</vt:lpstr>
      <vt:lpstr>Shl</vt:lpstr>
    </vt:vector>
  </TitlesOfParts>
  <Company>KFUPM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 Set Architecture</dc:title>
  <dc:creator>Dr. Muhamed Mudawar</dc:creator>
  <cp:lastModifiedBy>ITC</cp:lastModifiedBy>
  <cp:revision>448</cp:revision>
  <dcterms:created xsi:type="dcterms:W3CDTF">2004-09-12T13:54:39Z</dcterms:created>
  <dcterms:modified xsi:type="dcterms:W3CDTF">2017-10-07T06:20:27Z</dcterms:modified>
</cp:coreProperties>
</file>