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44" r:id="rId2"/>
    <p:sldId id="392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00" r:id="rId11"/>
    <p:sldId id="401" r:id="rId12"/>
    <p:sldId id="408" r:id="rId13"/>
    <p:sldId id="409" r:id="rId14"/>
    <p:sldId id="412" r:id="rId15"/>
    <p:sldId id="422" r:id="rId16"/>
    <p:sldId id="471" r:id="rId17"/>
    <p:sldId id="414" r:id="rId18"/>
    <p:sldId id="413" r:id="rId19"/>
    <p:sldId id="451" r:id="rId20"/>
    <p:sldId id="411" r:id="rId21"/>
    <p:sldId id="415" r:id="rId22"/>
    <p:sldId id="473" r:id="rId23"/>
    <p:sldId id="417" r:id="rId24"/>
    <p:sldId id="416" r:id="rId25"/>
    <p:sldId id="418" r:id="rId26"/>
    <p:sldId id="472" r:id="rId27"/>
    <p:sldId id="410" r:id="rId28"/>
    <p:sldId id="452" r:id="rId29"/>
    <p:sldId id="453" r:id="rId30"/>
    <p:sldId id="420" r:id="rId31"/>
    <p:sldId id="421" r:id="rId32"/>
    <p:sldId id="425" r:id="rId33"/>
    <p:sldId id="427" r:id="rId34"/>
    <p:sldId id="428" r:id="rId35"/>
    <p:sldId id="429" r:id="rId36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CC0099"/>
    <a:srgbClr val="99FF66"/>
    <a:srgbClr val="CCFF66"/>
    <a:srgbClr val="FFFF99"/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71" d="100"/>
          <a:sy n="71" d="100"/>
        </p:scale>
        <p:origin x="15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34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5500BA2-DE29-4FD5-8174-135B7019FB3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473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69B9E-D2ED-467E-9E62-51A430A1F08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5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C5DDF-8B87-460F-A2C4-EF71427EE378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49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3997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F9D2-368E-4EDF-BBA3-A7371B5BBDD2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94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2821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AE439-EF45-4AFE-AFF2-3F4367F55E67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00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24585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15E514-86B1-41FD-966B-590A66C846D0}" type="slidenum">
              <a:rPr lang="ar-SA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9111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056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6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35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95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1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85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53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dirty="0" smtClean="0"/>
              <a:t>Introduction to Assembly Language Programming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COE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301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KFUPM	slide </a:t>
            </a:r>
            <a:fld id="{DD0F9755-137A-445A-A92E-63B1E5D11620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Introduction to Assembly Language Programming</a:t>
            </a:r>
            <a:endParaRPr lang="en-US" alt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Prof</a:t>
            </a:r>
            <a:r>
              <a:rPr lang="en-US" altLang="en-US" dirty="0" smtClean="0"/>
              <a:t>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[Adapted from slides of Dr. M. Mudawar, </a:t>
            </a:r>
            <a:r>
              <a:rPr lang="en-US" altLang="en-US" sz="2000" dirty="0" smtClean="0"/>
              <a:t>COE 301, </a:t>
            </a:r>
            <a:r>
              <a:rPr lang="en-US" altLang="en-US" sz="20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Assembly Language Statements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  <a:noFill/>
        </p:spPr>
        <p:txBody>
          <a:bodyPr lIns="0" rIns="0"/>
          <a:lstStyle/>
          <a:p>
            <a:pPr marL="457200" indent="-457200" eaLnBrk="1" hangingPunct="1">
              <a:spcBef>
                <a:spcPct val="30000"/>
              </a:spcBef>
            </a:pPr>
            <a:r>
              <a:rPr lang="en-US" altLang="en-US" smtClean="0"/>
              <a:t>Three types of statements in assembly language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Typically, one statement should appear on a line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Executable Instructions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Generate machine code for the processor to execute at runtime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Instructions tell the processor what to do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Pseudo-Instructions and Macros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Translated by the assembler into real instructions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Simplify the programmer task 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Assembler Directives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Provide information to the assembler while translating a program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Used to define segments, allocate memory variables, etc.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Non-executable: directives are not part of the instruction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Assembly language instructions have the format: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sz="2000" b="1" smtClean="0">
                <a:solidFill>
                  <a:srgbClr val="99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[label:]   mnemonic   [operands]    [#comment]</a:t>
            </a:r>
            <a:endParaRPr lang="en-US" altLang="en-US" sz="2000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Label: (optional)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Marks the address of a memory location, must have a colon</a:t>
            </a:r>
            <a:endParaRPr lang="en-US" altLang="en-US" b="1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Typically appear in data and text segments </a:t>
            </a: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Mnemonic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Identifies the operation (e.g.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altLang="en-US" smtClean="0"/>
              <a:t>, etc.)</a:t>
            </a: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Operands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Specify the data required by the operation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Operands can be registers, memory variables, or constants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Most instructions have three operands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L1:	addiu $t0, $t0, 1	#increment $t0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1600"/>
          </a:xfrm>
          <a:noFill/>
        </p:spPr>
        <p:txBody>
          <a:bodyPr lIns="0" rIns="0"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Comments are very important!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the program's purpose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When it was written, revised, and by whom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data used in the program, input, and output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instruction sequences and algorithms used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Comments are also required at the beginning of every procedure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Indicate input parameters and results of a procedure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Describe what the procedure does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Single-line comment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Begins with a hash symbol </a:t>
            </a:r>
            <a:r>
              <a:rPr lang="en-US" altLang="en-US" b="1" smtClean="0">
                <a:solidFill>
                  <a:srgbClr val="000099"/>
                </a:solidFill>
              </a:rPr>
              <a:t>#</a:t>
            </a:r>
            <a:r>
              <a:rPr lang="en-US" altLang="en-US" smtClean="0"/>
              <a:t> and terminates at end of line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Template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Title:	Filename: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Author:	Date: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Description: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Input: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Output: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Data segment #####################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.globl main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main:	# main program entry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 $v0, 10	# Exit program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.DATA, .TEXT, &amp; .GLOBL Directives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.DATA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Defines the </a:t>
            </a:r>
            <a:r>
              <a:rPr lang="en-US" altLang="en-US" smtClean="0">
                <a:solidFill>
                  <a:srgbClr val="FF0000"/>
                </a:solidFill>
              </a:rPr>
              <a:t>data segment</a:t>
            </a:r>
            <a:r>
              <a:rPr lang="en-US" altLang="en-US" smtClean="0"/>
              <a:t> of a program containing data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The program's variables should be defined under this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Assembler will allocate and initialize the storage of variables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.TEXT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Defines the </a:t>
            </a:r>
            <a:r>
              <a:rPr lang="en-US" altLang="en-US" smtClean="0">
                <a:solidFill>
                  <a:srgbClr val="FF0000"/>
                </a:solidFill>
              </a:rPr>
              <a:t>code segment</a:t>
            </a:r>
            <a:r>
              <a:rPr lang="en-US" altLang="en-US" smtClean="0"/>
              <a:t> of a program containing instructions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.GLOBL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Declares a symbol as </a:t>
            </a:r>
            <a:r>
              <a:rPr lang="en-US" altLang="en-US" smtClean="0">
                <a:solidFill>
                  <a:srgbClr val="FF0000"/>
                </a:solidFill>
              </a:rPr>
              <a:t>global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Global symbols can be referenced from other files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We use this directive to declare </a:t>
            </a:r>
            <a:r>
              <a:rPr lang="en-US" altLang="en-US" i="1" smtClean="0"/>
              <a:t>main</a:t>
            </a:r>
            <a:r>
              <a:rPr lang="en-US" altLang="en-US" smtClean="0"/>
              <a:t> procedure of 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Layout of a Program in Memory</a:t>
            </a:r>
          </a:p>
        </p:txBody>
      </p:sp>
      <p:grpSp>
        <p:nvGrpSpPr>
          <p:cNvPr id="13315" name="Group 22"/>
          <p:cNvGrpSpPr>
            <a:grpSpLocks/>
          </p:cNvGrpSpPr>
          <p:nvPr/>
        </p:nvGrpSpPr>
        <p:grpSpPr bwMode="auto">
          <a:xfrm>
            <a:off x="482600" y="1123950"/>
            <a:ext cx="8005763" cy="5184775"/>
            <a:chOff x="304" y="708"/>
            <a:chExt cx="5043" cy="3266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682" y="745"/>
              <a:ext cx="2177" cy="5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Stack Segment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666" y="708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0x7FFFFFFF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682" y="1942"/>
              <a:ext cx="2177" cy="50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Dynamic Area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682" y="2450"/>
              <a:ext cx="2177" cy="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Static Area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1682" y="2850"/>
              <a:ext cx="2177" cy="65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Text Segment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682" y="3503"/>
              <a:ext cx="2177" cy="43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Reserved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682" y="1253"/>
              <a:ext cx="2177" cy="6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666" y="3358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0x04000000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666" y="2704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0x10000000</a:t>
              </a:r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666" y="3793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</p:txBody>
        </p:sp>
        <p:sp>
          <p:nvSpPr>
            <p:cNvPr id="13326" name="AutoShape 14"/>
            <p:cNvSpPr>
              <a:spLocks/>
            </p:cNvSpPr>
            <p:nvPr/>
          </p:nvSpPr>
          <p:spPr bwMode="auto">
            <a:xfrm>
              <a:off x="3896" y="1942"/>
              <a:ext cx="109" cy="907"/>
            </a:xfrm>
            <a:prstGeom prst="rightBrace">
              <a:avLst>
                <a:gd name="adj1" fmla="val 4769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4041" y="2051"/>
              <a:ext cx="1306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Data Segment</a:t>
              </a:r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2771" y="1688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2771" y="1253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V="1">
              <a:off x="1247" y="962"/>
              <a:ext cx="0" cy="16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304" y="1398"/>
              <a:ext cx="907" cy="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Memory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Addresses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in Hex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4222" y="781"/>
              <a:ext cx="1053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Stack Grows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Downwards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34130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Definition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Sets aside storage in memory for a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May optionally assign a name (label) to the data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Syntax: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smtClean="0"/>
              <a:t>	[</a:t>
            </a:r>
            <a:r>
              <a:rPr lang="en-US" altLang="en-US" sz="2800" i="1" smtClean="0"/>
              <a:t>name:</a:t>
            </a:r>
            <a:r>
              <a:rPr lang="en-US" altLang="en-US" sz="2800" smtClean="0"/>
              <a:t>]  </a:t>
            </a:r>
            <a:r>
              <a:rPr lang="en-US" altLang="en-US" sz="2800" i="1" smtClean="0">
                <a:solidFill>
                  <a:srgbClr val="FF0000"/>
                </a:solidFill>
              </a:rPr>
              <a:t>directive </a:t>
            </a:r>
            <a:r>
              <a:rPr lang="en-US" altLang="en-US" sz="2800" smtClean="0"/>
              <a:t> </a:t>
            </a:r>
            <a:r>
              <a:rPr lang="en-US" altLang="en-US" sz="2800" i="1" smtClean="0">
                <a:solidFill>
                  <a:srgbClr val="0033CC"/>
                </a:solidFill>
              </a:rPr>
              <a:t>initializer</a:t>
            </a:r>
            <a:r>
              <a:rPr lang="en-US" altLang="en-US" sz="2800" smtClean="0"/>
              <a:t>  [, </a:t>
            </a:r>
            <a:r>
              <a:rPr lang="en-US" altLang="en-US" sz="2800" i="1" smtClean="0">
                <a:solidFill>
                  <a:srgbClr val="0033CC"/>
                </a:solidFill>
              </a:rPr>
              <a:t>initializer</a:t>
            </a:r>
            <a:r>
              <a:rPr lang="en-US" altLang="en-US" sz="2800" smtClean="0"/>
              <a:t>]  . . .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urier New" panose="02070309020205020404" pitchFamily="49" charset="0"/>
              </a:rPr>
              <a:t>var1: </a:t>
            </a:r>
            <a:r>
              <a:rPr lang="en-US" altLang="en-US" sz="28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.WORD</a:t>
            </a:r>
            <a:r>
              <a:rPr lang="en-US" altLang="en-US" sz="2800" b="1" smtClean="0">
                <a:latin typeface="Courier New" panose="02070309020205020404" pitchFamily="49" charset="0"/>
              </a:rPr>
              <a:t>    </a:t>
            </a:r>
            <a:r>
              <a:rPr lang="en-US" altLang="en-US" sz="2800" b="1" smtClean="0">
                <a:solidFill>
                  <a:srgbClr val="0033CC"/>
                </a:solidFill>
                <a:latin typeface="Courier New" panose="02070309020205020404" pitchFamily="49" charset="0"/>
              </a:rPr>
              <a:t>10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2800" b="1" smtClean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All initializers become binary data in memory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289050" y="3487738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730500" y="3487738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284663" y="3486150"/>
            <a:ext cx="344487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0033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Directives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.BYTE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of values as 8-bit bytes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.HALF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as 16-bit values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half-word boundary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.WORD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as 32-bit values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word boundary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.WORD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w:n </a:t>
            </a:r>
            <a:r>
              <a:rPr lang="en-US" altLang="en-US" dirty="0" smtClean="0"/>
              <a:t>Directive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32-bit value </a:t>
            </a:r>
            <a:r>
              <a:rPr lang="en-US" altLang="en-US" i="1" dirty="0" smtClean="0"/>
              <a:t>w</a:t>
            </a:r>
            <a:r>
              <a:rPr lang="en-US" altLang="en-US" dirty="0" smtClean="0"/>
              <a:t> into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consecutive words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word boundary.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Directives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.HALF w:n </a:t>
            </a:r>
            <a:r>
              <a:rPr lang="en-US" altLang="en-US" dirty="0"/>
              <a:t>Directive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Stores the </a:t>
            </a:r>
            <a:r>
              <a:rPr lang="en-US" altLang="en-US" dirty="0" smtClean="0"/>
              <a:t>16-bit </a:t>
            </a:r>
            <a:r>
              <a:rPr lang="en-US" altLang="en-US" dirty="0"/>
              <a:t>value </a:t>
            </a:r>
            <a:r>
              <a:rPr lang="en-US" altLang="en-US" i="1" dirty="0"/>
              <a:t>w</a:t>
            </a:r>
            <a:r>
              <a:rPr lang="en-US" altLang="en-US" dirty="0"/>
              <a:t> into </a:t>
            </a:r>
            <a:r>
              <a:rPr lang="en-US" altLang="en-US" i="1" dirty="0"/>
              <a:t>n</a:t>
            </a:r>
            <a:r>
              <a:rPr lang="en-US" altLang="en-US" dirty="0"/>
              <a:t> consecutive </a:t>
            </a:r>
            <a:r>
              <a:rPr lang="en-US" altLang="en-US" dirty="0" smtClean="0"/>
              <a:t>half-words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</a:t>
            </a:r>
            <a:r>
              <a:rPr lang="en-US" altLang="en-US" dirty="0"/>
              <a:t>half-word boundary </a:t>
            </a:r>
            <a:r>
              <a:rPr lang="en-US" altLang="en-US" dirty="0" smtClean="0"/>
              <a:t>.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.BYTE w:n </a:t>
            </a:r>
            <a:r>
              <a:rPr lang="en-US" altLang="en-US" dirty="0"/>
              <a:t>Directive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Stores the </a:t>
            </a:r>
            <a:r>
              <a:rPr lang="en-US" altLang="en-US" dirty="0" smtClean="0"/>
              <a:t>8-bit </a:t>
            </a:r>
            <a:r>
              <a:rPr lang="en-US" altLang="en-US" dirty="0"/>
              <a:t>value </a:t>
            </a:r>
            <a:r>
              <a:rPr lang="en-US" altLang="en-US" i="1" dirty="0"/>
              <a:t>w</a:t>
            </a:r>
            <a:r>
              <a:rPr lang="en-US" altLang="en-US" dirty="0"/>
              <a:t> into </a:t>
            </a:r>
            <a:r>
              <a:rPr lang="en-US" altLang="en-US" i="1" dirty="0"/>
              <a:t>n</a:t>
            </a:r>
            <a:r>
              <a:rPr lang="en-US" altLang="en-US" dirty="0"/>
              <a:t> consecutive </a:t>
            </a:r>
            <a:r>
              <a:rPr lang="en-US" altLang="en-US" dirty="0" smtClean="0"/>
              <a:t>bytes.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.FLOAT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listed values as single-precision floating point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.DOUBLE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listed values as double-precision 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System Calls</a:t>
            </a:r>
          </a:p>
          <a:p>
            <a:pPr eaLnBrk="1" hangingPunct="1">
              <a:spcBef>
                <a:spcPct val="70000"/>
              </a:spcBef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Directives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8229600" cy="4989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.ASCII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Allocates a sequence of bytes for an ASCII string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.ASCIIZ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Same as </a:t>
            </a:r>
            <a:r>
              <a:rPr lang="en-US" altLang="en-US" b="1" dirty="0" smtClean="0">
                <a:solidFill>
                  <a:srgbClr val="FF0000"/>
                </a:solidFill>
              </a:rPr>
              <a:t>.ASCII</a:t>
            </a:r>
            <a:r>
              <a:rPr lang="en-US" altLang="en-US" dirty="0" smtClean="0"/>
              <a:t> directive, but adds a NULL char at end of string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Strings are null-terminated, as in the C programming language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.SPACE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Allocates space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uninitialized</a:t>
            </a:r>
            <a:r>
              <a:rPr lang="en-US" altLang="en-US" dirty="0" smtClean="0"/>
              <a:t> bytes in the data segment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Special characters in strings follow C convention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Newline: \n	Tab:\t		Quote: \”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Data Definitions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482600" y="1182688"/>
            <a:ext cx="8178800" cy="501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var1:  .BYTE     'A', 'E', 127, -1, '\n'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var2:  .HALF     -10, 0xffff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var3:  .WORD     0x12345678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Var4:  .WORD     0:10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var5:  .FLOAT    12.3, -0.1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var6:  .DOUBLE   1.5e-10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str1:  .ASCII    "A String\n"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str2:  .ASCIIZ   "NULL Terminated String"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array: .SPACE   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23645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Memory is viewed as an </a:t>
            </a:r>
            <a:r>
              <a:rPr lang="en-US" altLang="en-US" dirty="0" smtClean="0">
                <a:solidFill>
                  <a:srgbClr val="FF0000"/>
                </a:solidFill>
              </a:rPr>
              <a:t>array of bytes</a:t>
            </a:r>
            <a:r>
              <a:rPr lang="en-US" altLang="en-US" dirty="0" smtClean="0"/>
              <a:t> with addresses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Byte Addressing</a:t>
            </a:r>
            <a:r>
              <a:rPr lang="en-US" altLang="en-US" dirty="0" smtClean="0"/>
              <a:t>: address points to a byte in memory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Words occupy 4 consecutive bytes in memory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MIPS instructions and integers occupy 4 bytes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Alignment: address is a multiple of size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Word address should be a multiple of 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altLang="en-US" dirty="0" smtClean="0"/>
              <a:t>Least significant 2 bits of address 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00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err="1" smtClean="0"/>
              <a:t>Halfword</a:t>
            </a:r>
            <a:r>
              <a:rPr lang="en-US" altLang="en-US" dirty="0" smtClean="0"/>
              <a:t> address should be a multiple of </a:t>
            </a:r>
            <a:r>
              <a:rPr lang="en-US" altLang="en-US" b="1" dirty="0" smtClean="0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.ALIGN n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Aligns the next data definition on a 2</a:t>
            </a:r>
            <a:r>
              <a:rPr lang="en-US" altLang="en-US" i="1" baseline="30000" dirty="0" smtClean="0"/>
              <a:t>n</a:t>
            </a:r>
            <a:r>
              <a:rPr lang="en-US" altLang="en-US" dirty="0" smtClean="0"/>
              <a:t> byte boundary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Alignment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6677025" y="2716213"/>
            <a:ext cx="1984375" cy="2209800"/>
            <a:chOff x="4206" y="2087"/>
            <a:chExt cx="1250" cy="1392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4392" y="2269"/>
              <a:ext cx="1064" cy="12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210" y="3303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4210" y="3131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210" y="2959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206" y="2787"/>
              <a:ext cx="1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 rot="-5400000">
              <a:off x="4056" y="2449"/>
              <a:ext cx="46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address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4392" y="2787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4392" y="2269"/>
              <a:ext cx="106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600" b="1">
                  <a:solidFill>
                    <a:srgbClr val="000000"/>
                  </a:solidFill>
                </a:rPr>
                <a:t>. . .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4392" y="2614"/>
              <a:ext cx="1064" cy="173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aligned word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4392" y="2960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4924" y="3133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5190" y="2960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392" y="3133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4658" y="3306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4404" y="2087"/>
              <a:ext cx="10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>
                  <a:solidFill>
                    <a:srgbClr val="000000"/>
                  </a:solidFill>
                </a:rPr>
                <a:t>Memory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04200" cy="4206875"/>
          </a:xfrm>
          <a:noFill/>
        </p:spPr>
        <p:txBody>
          <a:bodyPr lIns="0" rIns="0"/>
          <a:lstStyle/>
          <a:p>
            <a:pPr eaLnBrk="1" hangingPunct="1">
              <a:tabLst>
                <a:tab pos="6372225" algn="ctr"/>
              </a:tabLst>
            </a:pPr>
            <a:r>
              <a:rPr lang="en-US" altLang="en-US" dirty="0" smtClean="0"/>
              <a:t>Assembler builds a </a:t>
            </a:r>
            <a:r>
              <a:rPr lang="en-US" altLang="en-US" dirty="0" smtClean="0">
                <a:solidFill>
                  <a:srgbClr val="FF0000"/>
                </a:solidFill>
              </a:rPr>
              <a:t>symbol table </a:t>
            </a:r>
            <a:r>
              <a:rPr lang="en-US" altLang="en-US" dirty="0" smtClean="0"/>
              <a:t>for labels (variables)</a:t>
            </a:r>
          </a:p>
          <a:p>
            <a:pPr lvl="1" eaLnBrk="1" hangingPunct="1">
              <a:tabLst>
                <a:tab pos="6372225" algn="ctr"/>
              </a:tabLst>
            </a:pPr>
            <a:r>
              <a:rPr lang="en-US" altLang="en-US" dirty="0" smtClean="0"/>
              <a:t>Assembler computes the address of each label in data segment</a:t>
            </a:r>
          </a:p>
          <a:p>
            <a:pPr eaLnBrk="1" hangingPunct="1">
              <a:spcBef>
                <a:spcPct val="50000"/>
              </a:spcBef>
              <a:tabLst>
                <a:tab pos="6372225" algn="ctr"/>
              </a:tabLst>
            </a:pPr>
            <a:r>
              <a:rPr lang="en-US" altLang="en-US" dirty="0" smtClean="0"/>
              <a:t>Example	</a:t>
            </a:r>
            <a:r>
              <a:rPr lang="en-US" altLang="en-US" dirty="0" smtClean="0">
                <a:solidFill>
                  <a:srgbClr val="FF0000"/>
                </a:solidFill>
              </a:rPr>
              <a:t>Symbol Table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.DATA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var1:  .BYTE   1, 2,'Z'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str1:  .ASCIIZ "My String\n"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var2:  .WORD   0x12345678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.ALIGN  3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var3:  .HALF   1000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Symbol Table</a:t>
            </a:r>
          </a:p>
        </p:txBody>
      </p: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5494338" y="2727325"/>
            <a:ext cx="1209675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var2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var3</a:t>
            </a:r>
          </a:p>
        </p:txBody>
      </p:sp>
      <p:sp>
        <p:nvSpPr>
          <p:cNvPr id="550921" name="Text Box 9"/>
          <p:cNvSpPr txBox="1">
            <a:spLocks noChangeArrowheads="1"/>
          </p:cNvSpPr>
          <p:nvPr/>
        </p:nvSpPr>
        <p:spPr bwMode="auto">
          <a:xfrm>
            <a:off x="6704013" y="2727325"/>
            <a:ext cx="172720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0x10010000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0x10010003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0x10010010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0x10010018</a:t>
            </a:r>
          </a:p>
        </p:txBody>
      </p:sp>
      <p:grpSp>
        <p:nvGrpSpPr>
          <p:cNvPr id="23558" name="Group 21"/>
          <p:cNvGrpSpPr>
            <a:grpSpLocks/>
          </p:cNvGrpSpPr>
          <p:nvPr/>
        </p:nvGrpSpPr>
        <p:grpSpPr bwMode="auto">
          <a:xfrm>
            <a:off x="5494338" y="2679700"/>
            <a:ext cx="3052762" cy="1990725"/>
            <a:chOff x="3461" y="1942"/>
            <a:chExt cx="1923" cy="1254"/>
          </a:xfrm>
        </p:grpSpPr>
        <p:sp>
          <p:nvSpPr>
            <p:cNvPr id="23615" name="Rectangle 11"/>
            <p:cNvSpPr>
              <a:spLocks noChangeArrowheads="1"/>
            </p:cNvSpPr>
            <p:nvPr/>
          </p:nvSpPr>
          <p:spPr bwMode="auto">
            <a:xfrm>
              <a:off x="3461" y="1942"/>
              <a:ext cx="1923" cy="1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6" name="Line 12"/>
            <p:cNvSpPr>
              <a:spLocks noChangeShapeType="1"/>
            </p:cNvSpPr>
            <p:nvPr/>
          </p:nvSpPr>
          <p:spPr bwMode="auto">
            <a:xfrm>
              <a:off x="4186" y="1942"/>
              <a:ext cx="0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13"/>
            <p:cNvSpPr>
              <a:spLocks noChangeShapeType="1"/>
            </p:cNvSpPr>
            <p:nvPr/>
          </p:nvSpPr>
          <p:spPr bwMode="auto">
            <a:xfrm>
              <a:off x="3461" y="2210"/>
              <a:ext cx="19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1018" name="Group 106"/>
          <p:cNvGrpSpPr>
            <a:grpSpLocks/>
          </p:cNvGrpSpPr>
          <p:nvPr/>
        </p:nvGrpSpPr>
        <p:grpSpPr bwMode="auto">
          <a:xfrm>
            <a:off x="5724525" y="5675313"/>
            <a:ext cx="2074863" cy="287337"/>
            <a:chOff x="3606" y="3575"/>
            <a:chExt cx="1307" cy="181"/>
          </a:xfrm>
        </p:grpSpPr>
        <p:sp>
          <p:nvSpPr>
            <p:cNvPr id="23609" name="Text Box 44"/>
            <p:cNvSpPr txBox="1">
              <a:spLocks noChangeArrowheads="1"/>
            </p:cNvSpPr>
            <p:nvPr/>
          </p:nvSpPr>
          <p:spPr bwMode="auto">
            <a:xfrm>
              <a:off x="3606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0" name="Text Box 45"/>
            <p:cNvSpPr txBox="1">
              <a:spLocks noChangeArrowheads="1"/>
            </p:cNvSpPr>
            <p:nvPr/>
          </p:nvSpPr>
          <p:spPr bwMode="auto">
            <a:xfrm>
              <a:off x="3823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1" name="Text Box 46"/>
            <p:cNvSpPr txBox="1">
              <a:spLocks noChangeArrowheads="1"/>
            </p:cNvSpPr>
            <p:nvPr/>
          </p:nvSpPr>
          <p:spPr bwMode="auto">
            <a:xfrm>
              <a:off x="4041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2" name="Text Box 47"/>
            <p:cNvSpPr txBox="1">
              <a:spLocks noChangeArrowheads="1"/>
            </p:cNvSpPr>
            <p:nvPr/>
          </p:nvSpPr>
          <p:spPr bwMode="auto">
            <a:xfrm>
              <a:off x="4259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3" name="Text Box 48"/>
            <p:cNvSpPr txBox="1">
              <a:spLocks noChangeArrowheads="1"/>
            </p:cNvSpPr>
            <p:nvPr/>
          </p:nvSpPr>
          <p:spPr bwMode="auto">
            <a:xfrm>
              <a:off x="4477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4" name="Text Box 49"/>
            <p:cNvSpPr txBox="1">
              <a:spLocks noChangeArrowheads="1"/>
            </p:cNvSpPr>
            <p:nvPr/>
          </p:nvSpPr>
          <p:spPr bwMode="auto">
            <a:xfrm>
              <a:off x="4695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grpSp>
        <p:nvGrpSpPr>
          <p:cNvPr id="551006" name="Group 94"/>
          <p:cNvGrpSpPr>
            <a:grpSpLocks/>
          </p:cNvGrpSpPr>
          <p:nvPr/>
        </p:nvGrpSpPr>
        <p:grpSpPr bwMode="auto">
          <a:xfrm>
            <a:off x="769938" y="5099050"/>
            <a:ext cx="2535237" cy="576263"/>
            <a:chOff x="485" y="3212"/>
            <a:chExt cx="1597" cy="363"/>
          </a:xfrm>
        </p:grpSpPr>
        <p:grpSp>
          <p:nvGrpSpPr>
            <p:cNvPr id="23601" name="Group 77"/>
            <p:cNvGrpSpPr>
              <a:grpSpLocks/>
            </p:cNvGrpSpPr>
            <p:nvPr/>
          </p:nvGrpSpPr>
          <p:grpSpPr bwMode="auto">
            <a:xfrm>
              <a:off x="1211" y="3212"/>
              <a:ext cx="326" cy="182"/>
              <a:chOff x="1211" y="3212"/>
              <a:chExt cx="326" cy="182"/>
            </a:xfrm>
          </p:grpSpPr>
          <p:sp>
            <p:nvSpPr>
              <p:cNvPr id="23607" name="Text Box 59"/>
              <p:cNvSpPr txBox="1">
                <a:spLocks noChangeArrowheads="1"/>
              </p:cNvSpPr>
              <p:nvPr/>
            </p:nvSpPr>
            <p:spPr bwMode="auto">
              <a:xfrm>
                <a:off x="1211" y="3212"/>
                <a:ext cx="218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var1</a:t>
                </a:r>
              </a:p>
            </p:txBody>
          </p:sp>
          <p:sp>
            <p:nvSpPr>
              <p:cNvPr id="23608" name="Freeform 69"/>
              <p:cNvSpPr>
                <a:spLocks/>
              </p:cNvSpPr>
              <p:nvPr/>
            </p:nvSpPr>
            <p:spPr bwMode="auto">
              <a:xfrm>
                <a:off x="1465" y="3285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63 h 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2" name="Group 86"/>
            <p:cNvGrpSpPr>
              <a:grpSpLocks/>
            </p:cNvGrpSpPr>
            <p:nvPr/>
          </p:nvGrpSpPr>
          <p:grpSpPr bwMode="auto">
            <a:xfrm>
              <a:off x="485" y="3394"/>
              <a:ext cx="1597" cy="181"/>
              <a:chOff x="485" y="3394"/>
              <a:chExt cx="1597" cy="181"/>
            </a:xfrm>
          </p:grpSpPr>
          <p:sp>
            <p:nvSpPr>
              <p:cNvPr id="23603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3604" name="Text Box 16"/>
              <p:cNvSpPr txBox="1">
                <a:spLocks noChangeArrowheads="1"/>
              </p:cNvSpPr>
              <p:nvPr/>
            </p:nvSpPr>
            <p:spPr bwMode="auto">
              <a:xfrm>
                <a:off x="1646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3605" name="Text Box 17"/>
              <p:cNvSpPr txBox="1">
                <a:spLocks noChangeArrowheads="1"/>
              </p:cNvSpPr>
              <p:nvPr/>
            </p:nvSpPr>
            <p:spPr bwMode="auto">
              <a:xfrm>
                <a:off x="1864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'Z'</a:t>
                </a:r>
              </a:p>
            </p:txBody>
          </p:sp>
          <p:sp>
            <p:nvSpPr>
              <p:cNvPr id="23606" name="Text Box 22"/>
              <p:cNvSpPr txBox="1">
                <a:spLocks noChangeArrowheads="1"/>
              </p:cNvSpPr>
              <p:nvPr/>
            </p:nvSpPr>
            <p:spPr bwMode="auto">
              <a:xfrm>
                <a:off x="485" y="3394"/>
                <a:ext cx="90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0x10010000</a:t>
                </a:r>
              </a:p>
            </p:txBody>
          </p:sp>
        </p:grpSp>
      </p:grpSp>
      <p:grpSp>
        <p:nvGrpSpPr>
          <p:cNvPr id="551007" name="Group 95"/>
          <p:cNvGrpSpPr>
            <a:grpSpLocks/>
          </p:cNvGrpSpPr>
          <p:nvPr/>
        </p:nvGrpSpPr>
        <p:grpSpPr bwMode="auto">
          <a:xfrm>
            <a:off x="3303588" y="4984750"/>
            <a:ext cx="3803650" cy="690563"/>
            <a:chOff x="2081" y="3140"/>
            <a:chExt cx="2396" cy="435"/>
          </a:xfrm>
        </p:grpSpPr>
        <p:grpSp>
          <p:nvGrpSpPr>
            <p:cNvPr id="23586" name="Group 67"/>
            <p:cNvGrpSpPr>
              <a:grpSpLocks/>
            </p:cNvGrpSpPr>
            <p:nvPr/>
          </p:nvGrpSpPr>
          <p:grpSpPr bwMode="auto">
            <a:xfrm>
              <a:off x="2081" y="3140"/>
              <a:ext cx="218" cy="254"/>
              <a:chOff x="2081" y="3285"/>
              <a:chExt cx="218" cy="254"/>
            </a:xfrm>
          </p:grpSpPr>
          <p:sp>
            <p:nvSpPr>
              <p:cNvPr id="23599" name="Text Box 60"/>
              <p:cNvSpPr txBox="1">
                <a:spLocks noChangeArrowheads="1"/>
              </p:cNvSpPr>
              <p:nvPr/>
            </p:nvSpPr>
            <p:spPr bwMode="auto">
              <a:xfrm>
                <a:off x="2081" y="3285"/>
                <a:ext cx="218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str1</a:t>
                </a:r>
              </a:p>
            </p:txBody>
          </p:sp>
          <p:sp>
            <p:nvSpPr>
              <p:cNvPr id="23600" name="Line 63"/>
              <p:cNvSpPr>
                <a:spLocks noChangeShapeType="1"/>
              </p:cNvSpPr>
              <p:nvPr/>
            </p:nvSpPr>
            <p:spPr bwMode="auto">
              <a:xfrm>
                <a:off x="2191" y="3431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7" name="Group 89"/>
            <p:cNvGrpSpPr>
              <a:grpSpLocks/>
            </p:cNvGrpSpPr>
            <p:nvPr/>
          </p:nvGrpSpPr>
          <p:grpSpPr bwMode="auto">
            <a:xfrm>
              <a:off x="2082" y="3394"/>
              <a:ext cx="2395" cy="181"/>
              <a:chOff x="2082" y="3394"/>
              <a:chExt cx="2395" cy="181"/>
            </a:xfrm>
          </p:grpSpPr>
          <p:sp>
            <p:nvSpPr>
              <p:cNvPr id="23588" name="Text Box 26"/>
              <p:cNvSpPr txBox="1">
                <a:spLocks noChangeArrowheads="1"/>
              </p:cNvSpPr>
              <p:nvPr/>
            </p:nvSpPr>
            <p:spPr bwMode="auto">
              <a:xfrm>
                <a:off x="208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'M'</a:t>
                </a:r>
              </a:p>
            </p:txBody>
          </p:sp>
          <p:sp>
            <p:nvSpPr>
              <p:cNvPr id="23589" name="Text Box 27"/>
              <p:cNvSpPr txBox="1">
                <a:spLocks noChangeArrowheads="1"/>
              </p:cNvSpPr>
              <p:nvPr/>
            </p:nvSpPr>
            <p:spPr bwMode="auto">
              <a:xfrm>
                <a:off x="229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'y'</a:t>
                </a:r>
              </a:p>
            </p:txBody>
          </p:sp>
          <p:sp>
            <p:nvSpPr>
              <p:cNvPr id="23590" name="Text Box 28"/>
              <p:cNvSpPr txBox="1">
                <a:spLocks noChangeArrowheads="1"/>
              </p:cNvSpPr>
              <p:nvPr/>
            </p:nvSpPr>
            <p:spPr bwMode="auto">
              <a:xfrm>
                <a:off x="251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  '</a:t>
                </a:r>
              </a:p>
            </p:txBody>
          </p:sp>
          <p:sp>
            <p:nvSpPr>
              <p:cNvPr id="23591" name="Text Box 29"/>
              <p:cNvSpPr txBox="1">
                <a:spLocks noChangeArrowheads="1"/>
              </p:cNvSpPr>
              <p:nvPr/>
            </p:nvSpPr>
            <p:spPr bwMode="auto">
              <a:xfrm>
                <a:off x="2734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'S'</a:t>
                </a:r>
              </a:p>
            </p:txBody>
          </p:sp>
          <p:sp>
            <p:nvSpPr>
              <p:cNvPr id="23592" name="Text Box 30"/>
              <p:cNvSpPr txBox="1">
                <a:spLocks noChangeArrowheads="1"/>
              </p:cNvSpPr>
              <p:nvPr/>
            </p:nvSpPr>
            <p:spPr bwMode="auto">
              <a:xfrm>
                <a:off x="295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't'</a:t>
                </a:r>
              </a:p>
            </p:txBody>
          </p:sp>
          <p:sp>
            <p:nvSpPr>
              <p:cNvPr id="23593" name="Text Box 31"/>
              <p:cNvSpPr txBox="1">
                <a:spLocks noChangeArrowheads="1"/>
              </p:cNvSpPr>
              <p:nvPr/>
            </p:nvSpPr>
            <p:spPr bwMode="auto">
              <a:xfrm>
                <a:off x="317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'r'</a:t>
                </a:r>
              </a:p>
            </p:txBody>
          </p:sp>
          <p:sp>
            <p:nvSpPr>
              <p:cNvPr id="23594" name="Text Box 32"/>
              <p:cNvSpPr txBox="1">
                <a:spLocks noChangeArrowheads="1"/>
              </p:cNvSpPr>
              <p:nvPr/>
            </p:nvSpPr>
            <p:spPr bwMode="auto">
              <a:xfrm>
                <a:off x="3388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'i'</a:t>
                </a:r>
              </a:p>
            </p:txBody>
          </p:sp>
          <p:sp>
            <p:nvSpPr>
              <p:cNvPr id="23595" name="Text Box 33"/>
              <p:cNvSpPr txBox="1">
                <a:spLocks noChangeArrowheads="1"/>
              </p:cNvSpPr>
              <p:nvPr/>
            </p:nvSpPr>
            <p:spPr bwMode="auto">
              <a:xfrm>
                <a:off x="360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'n'</a:t>
                </a:r>
              </a:p>
            </p:txBody>
          </p:sp>
          <p:sp>
            <p:nvSpPr>
              <p:cNvPr id="23596" name="Text Box 36"/>
              <p:cNvSpPr txBox="1">
                <a:spLocks noChangeArrowheads="1"/>
              </p:cNvSpPr>
              <p:nvPr/>
            </p:nvSpPr>
            <p:spPr bwMode="auto">
              <a:xfrm>
                <a:off x="3823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'g'</a:t>
                </a:r>
              </a:p>
            </p:txBody>
          </p:sp>
          <p:sp>
            <p:nvSpPr>
              <p:cNvPr id="23597" name="Text Box 37"/>
              <p:cNvSpPr txBox="1">
                <a:spLocks noChangeArrowheads="1"/>
              </p:cNvSpPr>
              <p:nvPr/>
            </p:nvSpPr>
            <p:spPr bwMode="auto">
              <a:xfrm>
                <a:off x="404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'\n'</a:t>
                </a:r>
              </a:p>
            </p:txBody>
          </p:sp>
          <p:sp>
            <p:nvSpPr>
              <p:cNvPr id="23598" name="Text Box 56"/>
              <p:cNvSpPr txBox="1">
                <a:spLocks noChangeArrowheads="1"/>
              </p:cNvSpPr>
              <p:nvPr/>
            </p:nvSpPr>
            <p:spPr bwMode="auto">
              <a:xfrm>
                <a:off x="425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grpSp>
        <p:nvGrpSpPr>
          <p:cNvPr id="551005" name="Group 93"/>
          <p:cNvGrpSpPr>
            <a:grpSpLocks/>
          </p:cNvGrpSpPr>
          <p:nvPr/>
        </p:nvGrpSpPr>
        <p:grpSpPr bwMode="auto">
          <a:xfrm>
            <a:off x="769938" y="5675313"/>
            <a:ext cx="2881312" cy="576262"/>
            <a:chOff x="485" y="3575"/>
            <a:chExt cx="1815" cy="363"/>
          </a:xfrm>
        </p:grpSpPr>
        <p:sp>
          <p:nvSpPr>
            <p:cNvPr id="23581" name="Text Box 19"/>
            <p:cNvSpPr txBox="1">
              <a:spLocks noChangeArrowheads="1"/>
            </p:cNvSpPr>
            <p:nvPr/>
          </p:nvSpPr>
          <p:spPr bwMode="auto">
            <a:xfrm>
              <a:off x="1429" y="3575"/>
              <a:ext cx="871" cy="18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0x12345678</a:t>
              </a:r>
            </a:p>
          </p:txBody>
        </p:sp>
        <p:sp>
          <p:nvSpPr>
            <p:cNvPr id="23582" name="Text Box 41"/>
            <p:cNvSpPr txBox="1">
              <a:spLocks noChangeArrowheads="1"/>
            </p:cNvSpPr>
            <p:nvPr/>
          </p:nvSpPr>
          <p:spPr bwMode="auto">
            <a:xfrm>
              <a:off x="485" y="3576"/>
              <a:ext cx="907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0x10010010</a:t>
              </a:r>
            </a:p>
          </p:txBody>
        </p:sp>
        <p:grpSp>
          <p:nvGrpSpPr>
            <p:cNvPr id="23583" name="Group 84"/>
            <p:cNvGrpSpPr>
              <a:grpSpLocks/>
            </p:cNvGrpSpPr>
            <p:nvPr/>
          </p:nvGrpSpPr>
          <p:grpSpPr bwMode="auto">
            <a:xfrm>
              <a:off x="703" y="3757"/>
              <a:ext cx="834" cy="181"/>
              <a:chOff x="703" y="3757"/>
              <a:chExt cx="834" cy="181"/>
            </a:xfrm>
          </p:grpSpPr>
          <p:sp>
            <p:nvSpPr>
              <p:cNvPr id="23584" name="Text Box 61"/>
              <p:cNvSpPr txBox="1">
                <a:spLocks noChangeArrowheads="1"/>
              </p:cNvSpPr>
              <p:nvPr/>
            </p:nvSpPr>
            <p:spPr bwMode="auto">
              <a:xfrm>
                <a:off x="703" y="3793"/>
                <a:ext cx="762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var2 (aligned)</a:t>
                </a:r>
              </a:p>
            </p:txBody>
          </p:sp>
          <p:sp>
            <p:nvSpPr>
              <p:cNvPr id="23585" name="Freeform 72"/>
              <p:cNvSpPr>
                <a:spLocks/>
              </p:cNvSpPr>
              <p:nvPr/>
            </p:nvSpPr>
            <p:spPr bwMode="auto">
              <a:xfrm flipV="1">
                <a:off x="1465" y="3757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63 h 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51017" name="Group 105"/>
          <p:cNvGrpSpPr>
            <a:grpSpLocks/>
          </p:cNvGrpSpPr>
          <p:nvPr/>
        </p:nvGrpSpPr>
        <p:grpSpPr bwMode="auto">
          <a:xfrm>
            <a:off x="5032375" y="5675313"/>
            <a:ext cx="2708275" cy="576262"/>
            <a:chOff x="3170" y="3575"/>
            <a:chExt cx="1706" cy="363"/>
          </a:xfrm>
        </p:grpSpPr>
        <p:sp>
          <p:nvSpPr>
            <p:cNvPr id="23578" name="Text Box 57"/>
            <p:cNvSpPr txBox="1">
              <a:spLocks noChangeArrowheads="1"/>
            </p:cNvSpPr>
            <p:nvPr/>
          </p:nvSpPr>
          <p:spPr bwMode="auto">
            <a:xfrm>
              <a:off x="3170" y="3575"/>
              <a:ext cx="436" cy="18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1000</a:t>
              </a:r>
            </a:p>
          </p:txBody>
        </p:sp>
        <p:sp>
          <p:nvSpPr>
            <p:cNvPr id="23579" name="Text Box 73"/>
            <p:cNvSpPr txBox="1">
              <a:spLocks noChangeArrowheads="1"/>
            </p:cNvSpPr>
            <p:nvPr/>
          </p:nvSpPr>
          <p:spPr bwMode="auto">
            <a:xfrm>
              <a:off x="3352" y="3793"/>
              <a:ext cx="152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var3 (address is multiple of 8)</a:t>
              </a:r>
            </a:p>
          </p:txBody>
        </p:sp>
        <p:sp>
          <p:nvSpPr>
            <p:cNvPr id="23580" name="Freeform 74"/>
            <p:cNvSpPr>
              <a:spLocks/>
            </p:cNvSpPr>
            <p:nvPr/>
          </p:nvSpPr>
          <p:spPr bwMode="auto">
            <a:xfrm flipH="1" flipV="1">
              <a:off x="3243" y="3757"/>
              <a:ext cx="72" cy="109"/>
            </a:xfrm>
            <a:custGeom>
              <a:avLst/>
              <a:gdLst>
                <a:gd name="T0" fmla="*/ 0 w 72"/>
                <a:gd name="T1" fmla="*/ 0 h 73"/>
                <a:gd name="T2" fmla="*/ 72 w 72"/>
                <a:gd name="T3" fmla="*/ 0 h 73"/>
                <a:gd name="T4" fmla="*/ 72 w 72"/>
                <a:gd name="T5" fmla="*/ 163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73">
                  <a:moveTo>
                    <a:pt x="0" y="0"/>
                  </a:moveTo>
                  <a:lnTo>
                    <a:pt x="72" y="0"/>
                  </a:lnTo>
                  <a:lnTo>
                    <a:pt x="72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1002" name="Group 90"/>
          <p:cNvGrpSpPr>
            <a:grpSpLocks/>
          </p:cNvGrpSpPr>
          <p:nvPr/>
        </p:nvGrpSpPr>
        <p:grpSpPr bwMode="auto">
          <a:xfrm>
            <a:off x="7107238" y="5387975"/>
            <a:ext cx="1497012" cy="287338"/>
            <a:chOff x="4477" y="3394"/>
            <a:chExt cx="943" cy="181"/>
          </a:xfrm>
        </p:grpSpPr>
        <p:sp>
          <p:nvSpPr>
            <p:cNvPr id="23573" name="Text Box 70"/>
            <p:cNvSpPr txBox="1">
              <a:spLocks noChangeArrowheads="1"/>
            </p:cNvSpPr>
            <p:nvPr/>
          </p:nvSpPr>
          <p:spPr bwMode="auto">
            <a:xfrm>
              <a:off x="4477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574" name="Text Box 71"/>
            <p:cNvSpPr txBox="1">
              <a:spLocks noChangeArrowheads="1"/>
            </p:cNvSpPr>
            <p:nvPr/>
          </p:nvSpPr>
          <p:spPr bwMode="auto">
            <a:xfrm>
              <a:off x="4695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grpSp>
          <p:nvGrpSpPr>
            <p:cNvPr id="23575" name="Group 83"/>
            <p:cNvGrpSpPr>
              <a:grpSpLocks/>
            </p:cNvGrpSpPr>
            <p:nvPr/>
          </p:nvGrpSpPr>
          <p:grpSpPr bwMode="auto">
            <a:xfrm>
              <a:off x="4477" y="3394"/>
              <a:ext cx="943" cy="181"/>
              <a:chOff x="4477" y="3394"/>
              <a:chExt cx="943" cy="181"/>
            </a:xfrm>
          </p:grpSpPr>
          <p:sp>
            <p:nvSpPr>
              <p:cNvPr id="23576" name="Text Box 80"/>
              <p:cNvSpPr txBox="1">
                <a:spLocks noChangeArrowheads="1"/>
              </p:cNvSpPr>
              <p:nvPr/>
            </p:nvSpPr>
            <p:spPr bwMode="auto">
              <a:xfrm>
                <a:off x="4948" y="3394"/>
                <a:ext cx="47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Unused</a:t>
                </a:r>
              </a:p>
            </p:txBody>
          </p:sp>
          <p:sp>
            <p:nvSpPr>
              <p:cNvPr id="23577" name="Rectangle 82"/>
              <p:cNvSpPr>
                <a:spLocks noChangeArrowheads="1"/>
              </p:cNvSpPr>
              <p:nvPr/>
            </p:nvSpPr>
            <p:spPr bwMode="auto">
              <a:xfrm>
                <a:off x="4477" y="3394"/>
                <a:ext cx="435" cy="18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51016" name="Group 104"/>
          <p:cNvGrpSpPr>
            <a:grpSpLocks/>
          </p:cNvGrpSpPr>
          <p:nvPr/>
        </p:nvGrpSpPr>
        <p:grpSpPr bwMode="auto">
          <a:xfrm>
            <a:off x="3649663" y="5675313"/>
            <a:ext cx="1384300" cy="576262"/>
            <a:chOff x="2299" y="3575"/>
            <a:chExt cx="872" cy="363"/>
          </a:xfrm>
        </p:grpSpPr>
        <p:grpSp>
          <p:nvGrpSpPr>
            <p:cNvPr id="23566" name="Group 97"/>
            <p:cNvGrpSpPr>
              <a:grpSpLocks/>
            </p:cNvGrpSpPr>
            <p:nvPr/>
          </p:nvGrpSpPr>
          <p:grpSpPr bwMode="auto">
            <a:xfrm>
              <a:off x="2299" y="3575"/>
              <a:ext cx="872" cy="181"/>
              <a:chOff x="2734" y="3575"/>
              <a:chExt cx="872" cy="181"/>
            </a:xfrm>
          </p:grpSpPr>
          <p:sp>
            <p:nvSpPr>
              <p:cNvPr id="23569" name="Text Box 42"/>
              <p:cNvSpPr txBox="1">
                <a:spLocks noChangeArrowheads="1"/>
              </p:cNvSpPr>
              <p:nvPr/>
            </p:nvSpPr>
            <p:spPr bwMode="auto">
              <a:xfrm>
                <a:off x="3170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0" name="Text Box 43"/>
              <p:cNvSpPr txBox="1">
                <a:spLocks noChangeArrowheads="1"/>
              </p:cNvSpPr>
              <p:nvPr/>
            </p:nvSpPr>
            <p:spPr bwMode="auto">
              <a:xfrm>
                <a:off x="3388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1" name="Text Box 54"/>
              <p:cNvSpPr txBox="1">
                <a:spLocks noChangeArrowheads="1"/>
              </p:cNvSpPr>
              <p:nvPr/>
            </p:nvSpPr>
            <p:spPr bwMode="auto">
              <a:xfrm>
                <a:off x="2734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2" name="Text Box 55"/>
              <p:cNvSpPr txBox="1">
                <a:spLocks noChangeArrowheads="1"/>
              </p:cNvSpPr>
              <p:nvPr/>
            </p:nvSpPr>
            <p:spPr bwMode="auto">
              <a:xfrm>
                <a:off x="2952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  <p:sp>
          <p:nvSpPr>
            <p:cNvPr id="23567" name="Text Box 102"/>
            <p:cNvSpPr txBox="1">
              <a:spLocks noChangeArrowheads="1"/>
            </p:cNvSpPr>
            <p:nvPr/>
          </p:nvSpPr>
          <p:spPr bwMode="auto">
            <a:xfrm>
              <a:off x="2481" y="3793"/>
              <a:ext cx="50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Unused</a:t>
              </a:r>
            </a:p>
          </p:txBody>
        </p:sp>
        <p:sp>
          <p:nvSpPr>
            <p:cNvPr id="23568" name="Rectangle 103"/>
            <p:cNvSpPr>
              <a:spLocks noChangeArrowheads="1"/>
            </p:cNvSpPr>
            <p:nvPr/>
          </p:nvSpPr>
          <p:spPr bwMode="auto">
            <a:xfrm>
              <a:off x="2299" y="3575"/>
              <a:ext cx="871" cy="1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5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197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Processors can order bytes within a word in two ways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Little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Memory address = Address of </a:t>
            </a:r>
            <a:r>
              <a:rPr lang="en-US" altLang="en-US" b="1" smtClean="0">
                <a:solidFill>
                  <a:srgbClr val="FF0000"/>
                </a:solidFill>
              </a:rPr>
              <a:t>least significant  byte</a:t>
            </a:r>
            <a:endParaRPr lang="en-US" alt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Example: Intel IA-32, Alpha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Big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Memory address = Address of </a:t>
            </a:r>
            <a:r>
              <a:rPr lang="en-US" altLang="en-US" b="1" smtClean="0">
                <a:solidFill>
                  <a:srgbClr val="FF0000"/>
                </a:solidFill>
              </a:rPr>
              <a:t>most significant byte</a:t>
            </a:r>
            <a:endParaRPr lang="en-US" alt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Example: SPARC, PA-RISC</a:t>
            </a:r>
          </a:p>
          <a:p>
            <a:pPr lvl="1" eaLnBrk="1" hangingPunct="1">
              <a:spcBef>
                <a:spcPct val="30000"/>
              </a:spcBef>
            </a:pPr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MIPS can operate with both byte orderings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Byte Ordering and Endianness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000125" y="4953000"/>
            <a:ext cx="7258050" cy="838200"/>
            <a:chOff x="884" y="3229"/>
            <a:chExt cx="4572" cy="528"/>
          </a:xfrm>
        </p:grpSpPr>
        <p:grpSp>
          <p:nvGrpSpPr>
            <p:cNvPr id="24606" name="Group 5"/>
            <p:cNvGrpSpPr>
              <a:grpSpLocks/>
            </p:cNvGrpSpPr>
            <p:nvPr/>
          </p:nvGrpSpPr>
          <p:grpSpPr bwMode="auto">
            <a:xfrm>
              <a:off x="884" y="3249"/>
              <a:ext cx="1706" cy="508"/>
              <a:chOff x="993" y="3249"/>
              <a:chExt cx="1706" cy="508"/>
            </a:xfrm>
          </p:grpSpPr>
          <p:grpSp>
            <p:nvGrpSpPr>
              <p:cNvPr id="24623" name="Group 6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46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46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46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46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4624" name="Text Box 11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4625" name="Text Box 12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4626" name="Text Box 13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grpSp>
          <p:nvGrpSpPr>
            <p:cNvPr id="24607" name="Group 14"/>
            <p:cNvGrpSpPr>
              <a:grpSpLocks/>
            </p:cNvGrpSpPr>
            <p:nvPr/>
          </p:nvGrpSpPr>
          <p:grpSpPr bwMode="auto">
            <a:xfrm>
              <a:off x="3170" y="3229"/>
              <a:ext cx="2286" cy="528"/>
              <a:chOff x="3243" y="3229"/>
              <a:chExt cx="2286" cy="528"/>
            </a:xfrm>
          </p:grpSpPr>
          <p:sp>
            <p:nvSpPr>
              <p:cNvPr id="24609" name="Text Box 15"/>
              <p:cNvSpPr txBox="1">
                <a:spLocks noChangeArrowheads="1"/>
              </p:cNvSpPr>
              <p:nvPr/>
            </p:nvSpPr>
            <p:spPr bwMode="auto">
              <a:xfrm>
                <a:off x="331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4610" name="Text Box 16"/>
              <p:cNvSpPr txBox="1">
                <a:spLocks noChangeArrowheads="1"/>
              </p:cNvSpPr>
              <p:nvPr/>
            </p:nvSpPr>
            <p:spPr bwMode="auto">
              <a:xfrm>
                <a:off x="527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4611" name="Text Box 17"/>
              <p:cNvSpPr txBox="1">
                <a:spLocks noChangeArrowheads="1"/>
              </p:cNvSpPr>
              <p:nvPr/>
            </p:nvSpPr>
            <p:spPr bwMode="auto">
              <a:xfrm>
                <a:off x="4850" y="3394"/>
                <a:ext cx="425" cy="181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0</a:t>
                </a:r>
              </a:p>
            </p:txBody>
          </p:sp>
          <p:sp>
            <p:nvSpPr>
              <p:cNvPr id="24612" name="Text Box 18"/>
              <p:cNvSpPr txBox="1">
                <a:spLocks noChangeArrowheads="1"/>
              </p:cNvSpPr>
              <p:nvPr/>
            </p:nvSpPr>
            <p:spPr bwMode="auto">
              <a:xfrm>
                <a:off x="4425" y="3394"/>
                <a:ext cx="425" cy="181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1</a:t>
                </a:r>
              </a:p>
            </p:txBody>
          </p:sp>
          <p:sp>
            <p:nvSpPr>
              <p:cNvPr id="24613" name="Text Box 19"/>
              <p:cNvSpPr txBox="1">
                <a:spLocks noChangeArrowheads="1"/>
              </p:cNvSpPr>
              <p:nvPr/>
            </p:nvSpPr>
            <p:spPr bwMode="auto">
              <a:xfrm>
                <a:off x="4000" y="3394"/>
                <a:ext cx="425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2</a:t>
                </a:r>
              </a:p>
            </p:txBody>
          </p:sp>
          <p:sp>
            <p:nvSpPr>
              <p:cNvPr id="24614" name="Text Box 20"/>
              <p:cNvSpPr txBox="1">
                <a:spLocks noChangeArrowheads="1"/>
              </p:cNvSpPr>
              <p:nvPr/>
            </p:nvSpPr>
            <p:spPr bwMode="auto">
              <a:xfrm>
                <a:off x="3574" y="3394"/>
                <a:ext cx="426" cy="181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3</a:t>
                </a:r>
              </a:p>
            </p:txBody>
          </p:sp>
          <p:sp>
            <p:nvSpPr>
              <p:cNvPr id="24615" name="Text Box 21"/>
              <p:cNvSpPr txBox="1">
                <a:spLocks noChangeArrowheads="1"/>
              </p:cNvSpPr>
              <p:nvPr/>
            </p:nvSpPr>
            <p:spPr bwMode="auto">
              <a:xfrm>
                <a:off x="3574" y="3229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endParaRPr lang="en-US" altLang="en-US" sz="1400" i="1"/>
              </a:p>
            </p:txBody>
          </p:sp>
          <p:sp>
            <p:nvSpPr>
              <p:cNvPr id="24616" name="Text Box 22"/>
              <p:cNvSpPr txBox="1">
                <a:spLocks noChangeArrowheads="1"/>
              </p:cNvSpPr>
              <p:nvPr/>
            </p:nvSpPr>
            <p:spPr bwMode="auto">
              <a:xfrm>
                <a:off x="485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a+3</a:t>
                </a:r>
                <a:endParaRPr lang="en-US" altLang="en-US" sz="1400" i="1"/>
              </a:p>
            </p:txBody>
          </p:sp>
          <p:sp>
            <p:nvSpPr>
              <p:cNvPr id="24617" name="Text Box 23"/>
              <p:cNvSpPr txBox="1">
                <a:spLocks noChangeArrowheads="1"/>
              </p:cNvSpPr>
              <p:nvPr/>
            </p:nvSpPr>
            <p:spPr bwMode="auto">
              <a:xfrm>
                <a:off x="442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a+2</a:t>
                </a:r>
                <a:endParaRPr lang="en-US" altLang="en-US" sz="1400" i="1"/>
              </a:p>
            </p:txBody>
          </p:sp>
          <p:sp>
            <p:nvSpPr>
              <p:cNvPr id="24618" name="Text Box 24"/>
              <p:cNvSpPr txBox="1">
                <a:spLocks noChangeArrowheads="1"/>
              </p:cNvSpPr>
              <p:nvPr/>
            </p:nvSpPr>
            <p:spPr bwMode="auto">
              <a:xfrm>
                <a:off x="3984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a+1</a:t>
                </a:r>
                <a:endParaRPr lang="en-US" altLang="en-US" sz="1400" i="1"/>
              </a:p>
            </p:txBody>
          </p:sp>
          <p:sp>
            <p:nvSpPr>
              <p:cNvPr id="24619" name="Line 25"/>
              <p:cNvSpPr>
                <a:spLocks noChangeShapeType="1"/>
              </p:cNvSpPr>
              <p:nvPr/>
            </p:nvSpPr>
            <p:spPr bwMode="auto">
              <a:xfrm>
                <a:off x="3315" y="3394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26"/>
              <p:cNvSpPr>
                <a:spLocks noChangeShapeType="1"/>
              </p:cNvSpPr>
              <p:nvPr/>
            </p:nvSpPr>
            <p:spPr bwMode="auto">
              <a:xfrm>
                <a:off x="3315" y="3575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Text Box 27"/>
              <p:cNvSpPr txBox="1">
                <a:spLocks noChangeArrowheads="1"/>
              </p:cNvSpPr>
              <p:nvPr/>
            </p:nvSpPr>
            <p:spPr bwMode="auto">
              <a:xfrm>
                <a:off x="4041" y="3584"/>
                <a:ext cx="7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Memory</a:t>
                </a:r>
                <a:endParaRPr lang="en-US" altLang="en-US" sz="1400" i="1"/>
              </a:p>
            </p:txBody>
          </p:sp>
          <p:sp>
            <p:nvSpPr>
              <p:cNvPr id="24622" name="Text Box 28"/>
              <p:cNvSpPr txBox="1">
                <a:spLocks noChangeArrowheads="1"/>
              </p:cNvSpPr>
              <p:nvPr/>
            </p:nvSpPr>
            <p:spPr bwMode="auto">
              <a:xfrm>
                <a:off x="3243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address</a:t>
                </a:r>
                <a:endParaRPr lang="en-US" altLang="en-US" sz="1400" i="1"/>
              </a:p>
            </p:txBody>
          </p:sp>
        </p:grpSp>
        <p:sp>
          <p:nvSpPr>
            <p:cNvPr id="24608" name="AutoShape 29"/>
            <p:cNvSpPr>
              <a:spLocks noChangeArrowheads="1"/>
            </p:cNvSpPr>
            <p:nvPr/>
          </p:nvSpPr>
          <p:spPr bwMode="auto">
            <a:xfrm>
              <a:off x="2735" y="3394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581" name="Group 30"/>
          <p:cNvGrpSpPr>
            <a:grpSpLocks/>
          </p:cNvGrpSpPr>
          <p:nvPr/>
        </p:nvGrpSpPr>
        <p:grpSpPr bwMode="auto">
          <a:xfrm>
            <a:off x="1000125" y="2820988"/>
            <a:ext cx="7258050" cy="838200"/>
            <a:chOff x="630" y="1797"/>
            <a:chExt cx="4572" cy="528"/>
          </a:xfrm>
        </p:grpSpPr>
        <p:sp>
          <p:nvSpPr>
            <p:cNvPr id="24582" name="Text Box 31"/>
            <p:cNvSpPr txBox="1">
              <a:spLocks noChangeArrowheads="1"/>
            </p:cNvSpPr>
            <p:nvPr/>
          </p:nvSpPr>
          <p:spPr bwMode="auto">
            <a:xfrm>
              <a:off x="4513" y="1962"/>
              <a:ext cx="426" cy="181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3</a:t>
              </a:r>
            </a:p>
          </p:txBody>
        </p:sp>
        <p:grpSp>
          <p:nvGrpSpPr>
            <p:cNvPr id="24583" name="Group 32"/>
            <p:cNvGrpSpPr>
              <a:grpSpLocks/>
            </p:cNvGrpSpPr>
            <p:nvPr/>
          </p:nvGrpSpPr>
          <p:grpSpPr bwMode="auto">
            <a:xfrm>
              <a:off x="630" y="1817"/>
              <a:ext cx="1706" cy="508"/>
              <a:chOff x="993" y="3249"/>
              <a:chExt cx="1706" cy="508"/>
            </a:xfrm>
          </p:grpSpPr>
          <p:grpSp>
            <p:nvGrpSpPr>
              <p:cNvPr id="24598" name="Group 33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460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46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46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460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4599" name="Text Box 38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4600" name="Text Box 39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4601" name="Text Box 40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sp>
          <p:nvSpPr>
            <p:cNvPr id="24584" name="Text Box 41"/>
            <p:cNvSpPr txBox="1">
              <a:spLocks noChangeArrowheads="1"/>
            </p:cNvSpPr>
            <p:nvPr/>
          </p:nvSpPr>
          <p:spPr bwMode="auto">
            <a:xfrm>
              <a:off x="2988" y="1962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4585" name="Text Box 42"/>
            <p:cNvSpPr txBox="1">
              <a:spLocks noChangeArrowheads="1"/>
            </p:cNvSpPr>
            <p:nvPr/>
          </p:nvSpPr>
          <p:spPr bwMode="auto">
            <a:xfrm>
              <a:off x="4948" y="1962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4586" name="Text Box 43"/>
            <p:cNvSpPr txBox="1">
              <a:spLocks noChangeArrowheads="1"/>
            </p:cNvSpPr>
            <p:nvPr/>
          </p:nvSpPr>
          <p:spPr bwMode="auto">
            <a:xfrm>
              <a:off x="3243" y="1962"/>
              <a:ext cx="425" cy="1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0</a:t>
              </a:r>
            </a:p>
          </p:txBody>
        </p:sp>
        <p:sp>
          <p:nvSpPr>
            <p:cNvPr id="24587" name="Text Box 44"/>
            <p:cNvSpPr txBox="1">
              <a:spLocks noChangeArrowheads="1"/>
            </p:cNvSpPr>
            <p:nvPr/>
          </p:nvSpPr>
          <p:spPr bwMode="auto">
            <a:xfrm>
              <a:off x="3665" y="1962"/>
              <a:ext cx="425" cy="18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1</a:t>
              </a:r>
            </a:p>
          </p:txBody>
        </p:sp>
        <p:sp>
          <p:nvSpPr>
            <p:cNvPr id="24588" name="Text Box 45"/>
            <p:cNvSpPr txBox="1">
              <a:spLocks noChangeArrowheads="1"/>
            </p:cNvSpPr>
            <p:nvPr/>
          </p:nvSpPr>
          <p:spPr bwMode="auto">
            <a:xfrm>
              <a:off x="4088" y="1962"/>
              <a:ext cx="425" cy="181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2</a:t>
              </a:r>
            </a:p>
          </p:txBody>
        </p:sp>
        <p:sp>
          <p:nvSpPr>
            <p:cNvPr id="24589" name="Text Box 46"/>
            <p:cNvSpPr txBox="1">
              <a:spLocks noChangeArrowheads="1"/>
            </p:cNvSpPr>
            <p:nvPr/>
          </p:nvSpPr>
          <p:spPr bwMode="auto">
            <a:xfrm>
              <a:off x="3247" y="1797"/>
              <a:ext cx="4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</a:t>
              </a:r>
              <a:endParaRPr lang="en-US" altLang="en-US" sz="1400" i="1"/>
            </a:p>
          </p:txBody>
        </p:sp>
        <p:sp>
          <p:nvSpPr>
            <p:cNvPr id="24590" name="Text Box 47"/>
            <p:cNvSpPr txBox="1">
              <a:spLocks noChangeArrowheads="1"/>
            </p:cNvSpPr>
            <p:nvPr/>
          </p:nvSpPr>
          <p:spPr bwMode="auto">
            <a:xfrm>
              <a:off x="4523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a+3</a:t>
              </a:r>
              <a:endParaRPr lang="en-US" altLang="en-US" sz="1400" i="1"/>
            </a:p>
          </p:txBody>
        </p:sp>
        <p:sp>
          <p:nvSpPr>
            <p:cNvPr id="24591" name="Text Box 48"/>
            <p:cNvSpPr txBox="1">
              <a:spLocks noChangeArrowheads="1"/>
            </p:cNvSpPr>
            <p:nvPr/>
          </p:nvSpPr>
          <p:spPr bwMode="auto">
            <a:xfrm>
              <a:off x="4093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a+2</a:t>
              </a:r>
              <a:endParaRPr lang="en-US" altLang="en-US" sz="1400" i="1"/>
            </a:p>
          </p:txBody>
        </p:sp>
        <p:sp>
          <p:nvSpPr>
            <p:cNvPr id="24592" name="Text Box 49"/>
            <p:cNvSpPr txBox="1">
              <a:spLocks noChangeArrowheads="1"/>
            </p:cNvSpPr>
            <p:nvPr/>
          </p:nvSpPr>
          <p:spPr bwMode="auto">
            <a:xfrm>
              <a:off x="3657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a+1</a:t>
              </a:r>
              <a:endParaRPr lang="en-US" altLang="en-US" sz="1400" i="1"/>
            </a:p>
          </p:txBody>
        </p:sp>
        <p:sp>
          <p:nvSpPr>
            <p:cNvPr id="24593" name="Line 50"/>
            <p:cNvSpPr>
              <a:spLocks noChangeShapeType="1"/>
            </p:cNvSpPr>
            <p:nvPr/>
          </p:nvSpPr>
          <p:spPr bwMode="auto">
            <a:xfrm>
              <a:off x="2988" y="1962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51"/>
            <p:cNvSpPr>
              <a:spLocks noChangeShapeType="1"/>
            </p:cNvSpPr>
            <p:nvPr/>
          </p:nvSpPr>
          <p:spPr bwMode="auto">
            <a:xfrm>
              <a:off x="2988" y="2143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52"/>
            <p:cNvSpPr txBox="1">
              <a:spLocks noChangeArrowheads="1"/>
            </p:cNvSpPr>
            <p:nvPr/>
          </p:nvSpPr>
          <p:spPr bwMode="auto">
            <a:xfrm>
              <a:off x="3714" y="2152"/>
              <a:ext cx="76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Memory</a:t>
              </a:r>
              <a:endParaRPr lang="en-US" altLang="en-US" sz="1400" i="1"/>
            </a:p>
          </p:txBody>
        </p:sp>
        <p:sp>
          <p:nvSpPr>
            <p:cNvPr id="24596" name="Text Box 53"/>
            <p:cNvSpPr txBox="1">
              <a:spLocks noChangeArrowheads="1"/>
            </p:cNvSpPr>
            <p:nvPr/>
          </p:nvSpPr>
          <p:spPr bwMode="auto">
            <a:xfrm>
              <a:off x="2916" y="1817"/>
              <a:ext cx="42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address</a:t>
              </a:r>
              <a:endParaRPr lang="en-US" altLang="en-US" sz="1400" i="1"/>
            </a:p>
          </p:txBody>
        </p:sp>
        <p:sp>
          <p:nvSpPr>
            <p:cNvPr id="24597" name="AutoShape 54"/>
            <p:cNvSpPr>
              <a:spLocks noChangeArrowheads="1"/>
            </p:cNvSpPr>
            <p:nvPr/>
          </p:nvSpPr>
          <p:spPr bwMode="auto">
            <a:xfrm>
              <a:off x="2481" y="1962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21594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Calls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Programs do input/output through system calls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MIPS provides a special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To obtain services from the operating system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Many services are provided in the SPIM and MARS simulators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Using the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system services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Load the service number in register </a:t>
            </a:r>
            <a:r>
              <a:rPr lang="en-US" altLang="en-US" smtClean="0">
                <a:solidFill>
                  <a:srgbClr val="FF0000"/>
                </a:solidFill>
              </a:rPr>
              <a:t>$v0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Load argument values, if any, in registers </a:t>
            </a:r>
            <a:r>
              <a:rPr lang="en-US" altLang="en-US" smtClean="0">
                <a:solidFill>
                  <a:srgbClr val="FF0000"/>
                </a:solidFill>
              </a:rPr>
              <a:t>$a0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FF0000"/>
                </a:solidFill>
              </a:rPr>
              <a:t>$a1</a:t>
            </a:r>
            <a:r>
              <a:rPr lang="en-US" altLang="en-US" smtClean="0"/>
              <a:t>, etc.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Issue the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Retrieve return values, if any, from result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Syscall Services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029197"/>
        </p:xfrm>
        <a:graphic>
          <a:graphicData uri="http://schemas.openxmlformats.org/drawingml/2006/table">
            <a:tbl>
              <a:tblPr/>
              <a:tblGrid>
                <a:gridCol w="179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/ Result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integer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$f12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 float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$f12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double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null-terminated string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integer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float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double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maximum number of characters to read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Allocate Heap memory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number of bytes to allocate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 of allocated memory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 Program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Syscall Services – Cont’d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119992"/>
        </p:xfrm>
        <a:graphic>
          <a:graphicData uri="http://schemas.openxmlformats.org/drawingml/2006/table">
            <a:tbl>
              <a:tblPr/>
              <a:tblGrid>
                <a:gridCol w="179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Char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character to print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Char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character read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null-terminated filename string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flags (0=read, 1=write, 9=append)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mode (ignored)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file descriptor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(negative if error)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maximum number of characters to 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read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 to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number of characters to 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written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Critical </a:t>
            </a:r>
            <a:r>
              <a:rPr lang="en-US" altLang="en-US" dirty="0" smtClean="0">
                <a:solidFill>
                  <a:srgbClr val="FF0000"/>
                </a:solidFill>
              </a:rPr>
              <a:t>interface </a:t>
            </a:r>
            <a:r>
              <a:rPr lang="en-US" altLang="en-US" dirty="0">
                <a:solidFill>
                  <a:srgbClr val="FF0000"/>
                </a:solidFill>
              </a:rPr>
              <a:t>between hardware and software</a:t>
            </a:r>
            <a:endParaRPr lang="en-US" altLang="en-US" sz="2000" i="1" dirty="0">
              <a:solidFill>
                <a:srgbClr val="FF0000"/>
              </a:solidFill>
            </a:endParaRP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An </a:t>
            </a:r>
            <a:r>
              <a:rPr lang="en-US" altLang="en-US" dirty="0">
                <a:solidFill>
                  <a:srgbClr val="FF0000"/>
                </a:solidFill>
              </a:rPr>
              <a:t>ISA</a:t>
            </a:r>
            <a:r>
              <a:rPr lang="en-US" altLang="en-US" dirty="0"/>
              <a:t> includes the following …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Instructions</a:t>
            </a:r>
            <a:r>
              <a:rPr lang="en-US" altLang="en-US" dirty="0"/>
              <a:t> and Instruction Formats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Data Types, Encodings, and Representations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Addressing Modes: to address Instructions and Data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Handling Exceptional Conditions (like division by zero)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Programmable Storage</a:t>
            </a:r>
            <a:r>
              <a:rPr lang="en-US" altLang="en-US" dirty="0"/>
              <a:t>: Registers and Memory</a:t>
            </a: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Examples	(Versions)	First Introduced in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Intel	(8086, 80386, Pentium, ...)	1978 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MIPS	(MIPS I, II, III, IV, V)	1986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PowerPC	(601, 604, …)	1993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Set Architecture (ISA)</a:t>
            </a:r>
          </a:p>
        </p:txBody>
      </p:sp>
    </p:spTree>
    <p:extLst>
      <p:ext uri="{BB962C8B-B14F-4D97-AF65-F5344CB8AC3E}">
        <p14:creationId xmlns:p14="http://schemas.microsoft.com/office/powerpoint/2010/main" val="1403933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and Printing an Integer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229600" cy="506888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5	# Read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$v0 = value read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$a0, $v0	# $a0 = value to print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	# Print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and Printing a String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276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.space  10	# array of 10 bytes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la	$a0,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$a0 = address of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$a1, 10	# $a1 = max string length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8	# read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4	# Print string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1: Sum of Three Integers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Sum of three integers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Computes the sum of three integers.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Requests three numbers.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Outputs the sum.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Data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prompt: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"Please enter three numbers: \n"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sum_msg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"The sum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Code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$a0,prompt	# display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1st integer into $t0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$t0,$v0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 of Three Integers – Slide 2 of 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704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2nd integer into $t1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$t1,$v0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3rd integer into $t2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$t2,$v0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$t0,$t0,$t1	# accumulate the sum	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$t0,$t0,$t2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$a0,sum_msg	# write sum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$a0,$t0	# output sum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$v0,10	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2: Case Conversion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Convert lowercase letters to uppercase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Requests a character string from the user.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Prints the input string in uppercase.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name_prompt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"Please type your name: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out_msg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"Your name in capitals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in_name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.space 31	# space for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$a0,name_prompt	# print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la    $a0,in_name	# read the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$a1,31	# at most 30 chars + 1 null char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$v0,8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 Conversion – Slide 2 of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419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$a0,out_msg      # write output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$t0,in_name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$t1,exit_loop    # if NULL, we are done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$t1,'a',no_change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$t1,'z',no_change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$t1,$t1,-32      # convert to uppercase: 'A'-'a'=-32      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no_change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$t0,$t0,1        # increment pointer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     loop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exit_loop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$a0,in_name      # output converted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$v0,10           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US" altLang="en-US"/>
              <a:t>Instructions are the language of the machine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We will study the MIPS instruction set architecture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Reduced Instruction Set Computer (RISC)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Elegant and relatively simple design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Similar to RISC architectures developed in mid-1980’s and 90’s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Very popular, used in many products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Silicon Graphics, ATI, Cisco, Sony, etc.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Comes next in sales after Intel IA-32 processors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Almost 100 million MIPS processors sold in 2002 (and increasing)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Alternative design: Intel IA-32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Complex Instruction Set Computer (CISC)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038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 of the MIPS Processor</a:t>
            </a:r>
          </a:p>
        </p:txBody>
      </p:sp>
      <p:grpSp>
        <p:nvGrpSpPr>
          <p:cNvPr id="437570" name="Group 322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437256" name="Rectangle 8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257" name="Rectangle 9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437258" name="Rectangle 10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59" name="Rectangle 11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437260" name="Rectangle 12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63" name="Rectangle 15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437269" name="Group 21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437264" name="Rectangle 16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5" name="Rectangle 17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6" name="Rectangle 18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7" name="Rectangle 19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8" name="Rectangle 20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270" name="Rectangle 22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72" name="Rectangle 24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5" name="Rectangle 27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8" name="Rectangle 30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87" name="Rectangle 39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96" name="Rectangle 48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437297" name="Rectangle 49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08" name="Rectangle 60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09" name="Rectangle 61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10" name="Rectangle 62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1" name="Rectangle 63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437312" name="Rectangle 64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13" name="Rectangle 65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4" name="Rectangle 66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437316" name="Rectangle 68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7" name="Rectangle 69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437319" name="Rectangle 71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0" name="Rectangle 72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437322" name="Rectangle 7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3" name="Rectangle 7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437325" name="Rectangle 77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6" name="Rectangle 78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437328" name="Rectangle 80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9" name="Rectangle 81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437330" name="Rectangle 82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1" name="Rectangle 83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2" name="Rectangle 84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3" name="Line 85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34" name="Line 86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337" name="Group 89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437335" name="Line 87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36" name="Freeform 88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338" name="Rectangle 90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9" name="Rectangle 91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0" name="Rectangle 92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1" name="Rectangle 93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2" name="Rectangle 94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437344" name="Rectangle 96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5" name="Rectangle 97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437347" name="Rectangle 99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8" name="Rectangle 100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437350" name="Rectangle 102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1" name="Rectangle 103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437353" name="Rectangle 105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4" name="Rectangle 106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437355" name="Rectangle 107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6" name="Rectangle 108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437357" name="Rectangle 109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8" name="Line 110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59" name="Rectangle 111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0" name="Rectangle 112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61" name="Rectangle 113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2" name="Rectangle 114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4" name="Rectangle 116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6" name="Rectangle 118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8" name="Rectangle 120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71" name="Rectangle 123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437374" name="Rectangle 126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437377" name="Rectangle 129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BadVaddr</a:t>
              </a:r>
              <a:endParaRPr lang="en-US" alt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437380" name="Rectangle 132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437383" name="Rectangle 135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4" name="Rectangle 136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5" name="Rectangle 137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437386" name="Rectangle 138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87" name="Rectangle 139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8" name="Rectangle 140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437389" name="Rectangle 141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91" name="Rectangle 14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437398" name="Group 150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437393" name="Rectangle 14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4" name="Rectangle 14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5" name="Rectangle 14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6" name="Rectangle 14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7" name="Rectangle 14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04" name="Group 156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437399" name="Rectangle 15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0" name="Rectangle 15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1" name="Rectangle 15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2" name="Rectangle 15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3" name="Rectangle 15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0" name="Group 162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437405" name="Rectangle 15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6" name="Rectangle 15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7" name="Rectangle 15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8" name="Rectangle 16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9" name="Rectangle 16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6" name="Group 168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437411" name="Rectangle 16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2" name="Rectangle 16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3" name="Rectangle 16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4" name="Rectangle 16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5" name="Rectangle 16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17" name="Rectangle 169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18" name="Rectangle 170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437419" name="Rectangle 171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23" name="Rectangle 175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24" name="Rectangle 176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437429" name="Rectangle 181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30" name="Rectangle 182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31" name="Rectangle 183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437436" name="Line 188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39" name="Group 191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437437" name="Line 189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38" name="Freeform 190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2" name="Group 194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437440" name="Line 192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1" name="Freeform 193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5" name="Group 197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437443" name="Line 195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4" name="Freeform 196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8" name="Group 200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437446" name="Line 198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7" name="Freeform 199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49" name="Line 201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0" name="Line 202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1" name="Line 203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2" name="Line 204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5" name="Group 207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437453" name="Line 205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4" name="Freeform 206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56" name="Line 208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9" name="Group 211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437457" name="Line 209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8" name="Freeform 210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2" name="Group 214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437460" name="Line 212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1" name="Freeform 213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5" name="Group 217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437463" name="Line 215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4" name="Freeform 216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66" name="Line 218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7" name="Rectangle 219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8" name="Rectangle 220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69" name="Rectangle 221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71" name="Rectangle 223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73" name="Rectangle 225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75" name="Rectangle 227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79" name="Rectangle 231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81" name="Rectangle 233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83" name="Rectangle 23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437484" name="Rectangle 23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85" name="Rectangle 23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437486" name="Rectangle 23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437542" name="Rectangle 294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437556" name="Line 308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71" name="Group 323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437557" name="Line 309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58" name="Rectangle 310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437562" name="Group 31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437560" name="Line 312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61" name="Rectangle 313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437563" name="Rectangle 315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437564" name="Line 316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69" name="Group 321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437566" name="Rectangle 318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437567" name="Line 319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34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General-Purpose Registers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2450" cy="5143500"/>
          </a:xfrm>
        </p:spPr>
        <p:txBody>
          <a:bodyPr/>
          <a:lstStyle/>
          <a:p>
            <a:r>
              <a:rPr lang="en-US" altLang="en-US" dirty="0"/>
              <a:t>32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General Purpose Registers (GPRs)</a:t>
            </a:r>
          </a:p>
          <a:p>
            <a:pPr lvl="1"/>
            <a:r>
              <a:rPr lang="en-US" altLang="en-US" dirty="0"/>
              <a:t>Assembler uses the dollar notation to name registers</a:t>
            </a:r>
          </a:p>
          <a:p>
            <a:pPr lvl="2"/>
            <a:r>
              <a:rPr lang="en-US" altLang="en-US" dirty="0"/>
              <a:t>$0 is register 0, $1 is register 1, …, and $31 is register 31</a:t>
            </a:r>
          </a:p>
          <a:p>
            <a:pPr lvl="1"/>
            <a:r>
              <a:rPr lang="en-US" altLang="en-US" dirty="0"/>
              <a:t>All registers are </a:t>
            </a:r>
            <a:r>
              <a:rPr lang="en-US" altLang="en-US" dirty="0">
                <a:solidFill>
                  <a:srgbClr val="FF0000"/>
                </a:solidFill>
              </a:rPr>
              <a:t>32-bit wide </a:t>
            </a:r>
            <a:r>
              <a:rPr lang="en-US" altLang="en-US" dirty="0"/>
              <a:t>in MIPS32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Register $0 is always zero</a:t>
            </a:r>
          </a:p>
          <a:p>
            <a:pPr lvl="2"/>
            <a:r>
              <a:rPr lang="en-US" altLang="en-US" dirty="0"/>
              <a:t>Any value written to $0 is discarded</a:t>
            </a:r>
          </a:p>
          <a:p>
            <a:r>
              <a:rPr lang="en-US" altLang="en-US" dirty="0"/>
              <a:t>Software </a:t>
            </a:r>
            <a:r>
              <a:rPr lang="en-US" altLang="en-US" dirty="0" smtClean="0"/>
              <a:t>conventions</a:t>
            </a:r>
            <a:endParaRPr lang="en-US" altLang="en-US" dirty="0"/>
          </a:p>
          <a:p>
            <a:pPr lvl="1"/>
            <a:r>
              <a:rPr lang="en-US" altLang="en-US" dirty="0"/>
              <a:t>Software defines names to all registers</a:t>
            </a:r>
          </a:p>
          <a:p>
            <a:pPr lvl="2"/>
            <a:r>
              <a:rPr lang="en-US" altLang="en-US" dirty="0"/>
              <a:t>To standardize their use in programs </a:t>
            </a:r>
          </a:p>
          <a:p>
            <a:pPr lvl="1"/>
            <a:r>
              <a:rPr lang="en-US" altLang="en-US" dirty="0"/>
              <a:t>Example: $8 - $15 are called $t0 - $t7</a:t>
            </a:r>
          </a:p>
          <a:p>
            <a:pPr lvl="2"/>
            <a:r>
              <a:rPr lang="en-US" altLang="en-US" dirty="0"/>
              <a:t>Used for </a:t>
            </a:r>
            <a:r>
              <a:rPr lang="en-US" altLang="en-US" dirty="0">
                <a:solidFill>
                  <a:srgbClr val="FF0000"/>
                </a:solidFill>
              </a:rPr>
              <a:t>temporary</a:t>
            </a:r>
            <a:r>
              <a:rPr lang="en-US" altLang="en-US" dirty="0"/>
              <a:t> values</a:t>
            </a:r>
          </a:p>
        </p:txBody>
      </p:sp>
      <p:grpSp>
        <p:nvGrpSpPr>
          <p:cNvPr id="439897" name="Group 601"/>
          <p:cNvGrpSpPr>
            <a:grpSpLocks/>
          </p:cNvGrpSpPr>
          <p:nvPr/>
        </p:nvGrpSpPr>
        <p:grpSpPr bwMode="auto">
          <a:xfrm>
            <a:off x="5953125" y="2506663"/>
            <a:ext cx="1325563" cy="3705225"/>
            <a:chOff x="304" y="1616"/>
            <a:chExt cx="835" cy="2334"/>
          </a:xfrm>
        </p:grpSpPr>
        <p:sp>
          <p:nvSpPr>
            <p:cNvPr id="439877" name="Text Box 581"/>
            <p:cNvSpPr txBox="1">
              <a:spLocks noChangeArrowheads="1"/>
            </p:cNvSpPr>
            <p:nvPr/>
          </p:nvSpPr>
          <p:spPr bwMode="auto">
            <a:xfrm>
              <a:off x="304" y="1616"/>
              <a:ext cx="835" cy="1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$0  = $zero</a:t>
              </a:r>
            </a:p>
          </p:txBody>
        </p:sp>
        <p:sp>
          <p:nvSpPr>
            <p:cNvPr id="439878" name="Text Box 582"/>
            <p:cNvSpPr txBox="1">
              <a:spLocks noChangeArrowheads="1"/>
            </p:cNvSpPr>
            <p:nvPr/>
          </p:nvSpPr>
          <p:spPr bwMode="auto">
            <a:xfrm>
              <a:off x="304" y="1760"/>
              <a:ext cx="835" cy="14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  = $at</a:t>
              </a:r>
            </a:p>
          </p:txBody>
        </p:sp>
        <p:sp>
          <p:nvSpPr>
            <p:cNvPr id="439880" name="Text Box 584"/>
            <p:cNvSpPr txBox="1">
              <a:spLocks noChangeArrowheads="1"/>
            </p:cNvSpPr>
            <p:nvPr/>
          </p:nvSpPr>
          <p:spPr bwMode="auto">
            <a:xfrm>
              <a:off x="304" y="190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  = $v0</a:t>
              </a:r>
            </a:p>
          </p:txBody>
        </p:sp>
        <p:sp>
          <p:nvSpPr>
            <p:cNvPr id="439881" name="Text Box 585"/>
            <p:cNvSpPr txBox="1">
              <a:spLocks noChangeArrowheads="1"/>
            </p:cNvSpPr>
            <p:nvPr/>
          </p:nvSpPr>
          <p:spPr bwMode="auto">
            <a:xfrm>
              <a:off x="304" y="2052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  = $v1</a:t>
              </a:r>
            </a:p>
          </p:txBody>
        </p:sp>
        <p:sp>
          <p:nvSpPr>
            <p:cNvPr id="439882" name="Text Box 586"/>
            <p:cNvSpPr txBox="1">
              <a:spLocks noChangeArrowheads="1"/>
            </p:cNvSpPr>
            <p:nvPr/>
          </p:nvSpPr>
          <p:spPr bwMode="auto">
            <a:xfrm>
              <a:off x="304" y="2198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$4  = $a0</a:t>
              </a:r>
            </a:p>
          </p:txBody>
        </p:sp>
        <p:sp>
          <p:nvSpPr>
            <p:cNvPr id="439883" name="Text Box 587"/>
            <p:cNvSpPr txBox="1">
              <a:spLocks noChangeArrowheads="1"/>
            </p:cNvSpPr>
            <p:nvPr/>
          </p:nvSpPr>
          <p:spPr bwMode="auto">
            <a:xfrm>
              <a:off x="304" y="2344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$5  = $a1</a:t>
              </a:r>
            </a:p>
          </p:txBody>
        </p:sp>
        <p:sp>
          <p:nvSpPr>
            <p:cNvPr id="439884" name="Text Box 588"/>
            <p:cNvSpPr txBox="1">
              <a:spLocks noChangeArrowheads="1"/>
            </p:cNvSpPr>
            <p:nvPr/>
          </p:nvSpPr>
          <p:spPr bwMode="auto">
            <a:xfrm>
              <a:off x="304" y="2490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$6  = $a2</a:t>
              </a:r>
            </a:p>
          </p:txBody>
        </p:sp>
        <p:sp>
          <p:nvSpPr>
            <p:cNvPr id="439885" name="Text Box 589"/>
            <p:cNvSpPr txBox="1">
              <a:spLocks noChangeArrowheads="1"/>
            </p:cNvSpPr>
            <p:nvPr/>
          </p:nvSpPr>
          <p:spPr bwMode="auto">
            <a:xfrm>
              <a:off x="304" y="263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$7  = $a3</a:t>
              </a:r>
            </a:p>
          </p:txBody>
        </p:sp>
        <p:sp>
          <p:nvSpPr>
            <p:cNvPr id="439886" name="Text Box 590"/>
            <p:cNvSpPr txBox="1">
              <a:spLocks noChangeArrowheads="1"/>
            </p:cNvSpPr>
            <p:nvPr/>
          </p:nvSpPr>
          <p:spPr bwMode="auto">
            <a:xfrm>
              <a:off x="304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$8  = $t0</a:t>
              </a:r>
            </a:p>
          </p:txBody>
        </p:sp>
        <p:sp>
          <p:nvSpPr>
            <p:cNvPr id="439887" name="Text Box 591"/>
            <p:cNvSpPr txBox="1">
              <a:spLocks noChangeArrowheads="1"/>
            </p:cNvSpPr>
            <p:nvPr/>
          </p:nvSpPr>
          <p:spPr bwMode="auto">
            <a:xfrm>
              <a:off x="304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$9  = $t1</a:t>
              </a:r>
            </a:p>
          </p:txBody>
        </p:sp>
        <p:sp>
          <p:nvSpPr>
            <p:cNvPr id="439888" name="Text Box 592"/>
            <p:cNvSpPr txBox="1">
              <a:spLocks noChangeArrowheads="1"/>
            </p:cNvSpPr>
            <p:nvPr/>
          </p:nvSpPr>
          <p:spPr bwMode="auto">
            <a:xfrm>
              <a:off x="304" y="307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$10 = $t2</a:t>
              </a:r>
            </a:p>
          </p:txBody>
        </p:sp>
        <p:sp>
          <p:nvSpPr>
            <p:cNvPr id="439889" name="Text Box 593"/>
            <p:cNvSpPr txBox="1">
              <a:spLocks noChangeArrowheads="1"/>
            </p:cNvSpPr>
            <p:nvPr/>
          </p:nvSpPr>
          <p:spPr bwMode="auto">
            <a:xfrm>
              <a:off x="304" y="3220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$11 = $t3</a:t>
              </a:r>
            </a:p>
          </p:txBody>
        </p:sp>
        <p:sp>
          <p:nvSpPr>
            <p:cNvPr id="439890" name="Text Box 594"/>
            <p:cNvSpPr txBox="1">
              <a:spLocks noChangeArrowheads="1"/>
            </p:cNvSpPr>
            <p:nvPr/>
          </p:nvSpPr>
          <p:spPr bwMode="auto">
            <a:xfrm>
              <a:off x="304" y="3366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$12 = $t4</a:t>
              </a:r>
            </a:p>
          </p:txBody>
        </p:sp>
        <p:sp>
          <p:nvSpPr>
            <p:cNvPr id="439891" name="Text Box 595"/>
            <p:cNvSpPr txBox="1">
              <a:spLocks noChangeArrowheads="1"/>
            </p:cNvSpPr>
            <p:nvPr/>
          </p:nvSpPr>
          <p:spPr bwMode="auto">
            <a:xfrm>
              <a:off x="304" y="351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$13 = $t5</a:t>
              </a:r>
            </a:p>
          </p:txBody>
        </p:sp>
        <p:sp>
          <p:nvSpPr>
            <p:cNvPr id="439892" name="Text Box 596"/>
            <p:cNvSpPr txBox="1">
              <a:spLocks noChangeArrowheads="1"/>
            </p:cNvSpPr>
            <p:nvPr/>
          </p:nvSpPr>
          <p:spPr bwMode="auto">
            <a:xfrm>
              <a:off x="304" y="365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$14 = $t6</a:t>
              </a:r>
            </a:p>
          </p:txBody>
        </p:sp>
        <p:sp>
          <p:nvSpPr>
            <p:cNvPr id="439893" name="Text Box 597"/>
            <p:cNvSpPr txBox="1">
              <a:spLocks noChangeArrowheads="1"/>
            </p:cNvSpPr>
            <p:nvPr/>
          </p:nvSpPr>
          <p:spPr bwMode="auto">
            <a:xfrm>
              <a:off x="304" y="380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$15 = $t7</a:t>
              </a:r>
            </a:p>
          </p:txBody>
        </p:sp>
      </p:grpSp>
      <p:grpSp>
        <p:nvGrpSpPr>
          <p:cNvPr id="439916" name="Group 620"/>
          <p:cNvGrpSpPr>
            <a:grpSpLocks/>
          </p:cNvGrpSpPr>
          <p:nvPr/>
        </p:nvGrpSpPr>
        <p:grpSpPr bwMode="auto">
          <a:xfrm>
            <a:off x="7335838" y="2506663"/>
            <a:ext cx="1325562" cy="3705225"/>
            <a:chOff x="1501" y="1616"/>
            <a:chExt cx="835" cy="2334"/>
          </a:xfrm>
        </p:grpSpPr>
        <p:sp>
          <p:nvSpPr>
            <p:cNvPr id="439899" name="Text Box 603"/>
            <p:cNvSpPr txBox="1">
              <a:spLocks noChangeArrowheads="1"/>
            </p:cNvSpPr>
            <p:nvPr/>
          </p:nvSpPr>
          <p:spPr bwMode="auto">
            <a:xfrm>
              <a:off x="1501" y="1616"/>
              <a:ext cx="835" cy="14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$16 = $s0</a:t>
              </a:r>
            </a:p>
          </p:txBody>
        </p:sp>
        <p:sp>
          <p:nvSpPr>
            <p:cNvPr id="439900" name="Text Box 604"/>
            <p:cNvSpPr txBox="1">
              <a:spLocks noChangeArrowheads="1"/>
            </p:cNvSpPr>
            <p:nvPr/>
          </p:nvSpPr>
          <p:spPr bwMode="auto">
            <a:xfrm>
              <a:off x="1501" y="176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$17 = $s1</a:t>
              </a:r>
            </a:p>
          </p:txBody>
        </p:sp>
        <p:sp>
          <p:nvSpPr>
            <p:cNvPr id="439901" name="Text Box 605"/>
            <p:cNvSpPr txBox="1">
              <a:spLocks noChangeArrowheads="1"/>
            </p:cNvSpPr>
            <p:nvPr/>
          </p:nvSpPr>
          <p:spPr bwMode="auto">
            <a:xfrm>
              <a:off x="1501" y="190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$18 = $s2</a:t>
              </a:r>
            </a:p>
          </p:txBody>
        </p:sp>
        <p:sp>
          <p:nvSpPr>
            <p:cNvPr id="439902" name="Text Box 606"/>
            <p:cNvSpPr txBox="1">
              <a:spLocks noChangeArrowheads="1"/>
            </p:cNvSpPr>
            <p:nvPr/>
          </p:nvSpPr>
          <p:spPr bwMode="auto">
            <a:xfrm>
              <a:off x="1501" y="2052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$19 = $s3</a:t>
              </a:r>
            </a:p>
          </p:txBody>
        </p:sp>
        <p:sp>
          <p:nvSpPr>
            <p:cNvPr id="439903" name="Text Box 607"/>
            <p:cNvSpPr txBox="1">
              <a:spLocks noChangeArrowheads="1"/>
            </p:cNvSpPr>
            <p:nvPr/>
          </p:nvSpPr>
          <p:spPr bwMode="auto">
            <a:xfrm>
              <a:off x="1501" y="2198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$20 = $s4</a:t>
              </a:r>
            </a:p>
          </p:txBody>
        </p:sp>
        <p:sp>
          <p:nvSpPr>
            <p:cNvPr id="439904" name="Text Box 608"/>
            <p:cNvSpPr txBox="1">
              <a:spLocks noChangeArrowheads="1"/>
            </p:cNvSpPr>
            <p:nvPr/>
          </p:nvSpPr>
          <p:spPr bwMode="auto">
            <a:xfrm>
              <a:off x="1501" y="2344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$21 = $s5</a:t>
              </a:r>
            </a:p>
          </p:txBody>
        </p:sp>
        <p:sp>
          <p:nvSpPr>
            <p:cNvPr id="439905" name="Text Box 609"/>
            <p:cNvSpPr txBox="1">
              <a:spLocks noChangeArrowheads="1"/>
            </p:cNvSpPr>
            <p:nvPr/>
          </p:nvSpPr>
          <p:spPr bwMode="auto">
            <a:xfrm>
              <a:off x="1501" y="249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$22 = $s6</a:t>
              </a:r>
            </a:p>
          </p:txBody>
        </p:sp>
        <p:sp>
          <p:nvSpPr>
            <p:cNvPr id="439906" name="Text Box 610"/>
            <p:cNvSpPr txBox="1">
              <a:spLocks noChangeArrowheads="1"/>
            </p:cNvSpPr>
            <p:nvPr/>
          </p:nvSpPr>
          <p:spPr bwMode="auto">
            <a:xfrm>
              <a:off x="1501" y="263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$23 = $s7</a:t>
              </a:r>
            </a:p>
          </p:txBody>
        </p:sp>
        <p:sp>
          <p:nvSpPr>
            <p:cNvPr id="439907" name="Text Box 611"/>
            <p:cNvSpPr txBox="1">
              <a:spLocks noChangeArrowheads="1"/>
            </p:cNvSpPr>
            <p:nvPr/>
          </p:nvSpPr>
          <p:spPr bwMode="auto">
            <a:xfrm>
              <a:off x="1501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$24 = $t8</a:t>
              </a:r>
            </a:p>
          </p:txBody>
        </p:sp>
        <p:sp>
          <p:nvSpPr>
            <p:cNvPr id="439908" name="Text Box 612"/>
            <p:cNvSpPr txBox="1">
              <a:spLocks noChangeArrowheads="1"/>
            </p:cNvSpPr>
            <p:nvPr/>
          </p:nvSpPr>
          <p:spPr bwMode="auto">
            <a:xfrm>
              <a:off x="1501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$25 = $t9</a:t>
              </a:r>
            </a:p>
          </p:txBody>
        </p:sp>
        <p:sp>
          <p:nvSpPr>
            <p:cNvPr id="439909" name="Text Box 613"/>
            <p:cNvSpPr txBox="1">
              <a:spLocks noChangeArrowheads="1"/>
            </p:cNvSpPr>
            <p:nvPr/>
          </p:nvSpPr>
          <p:spPr bwMode="auto">
            <a:xfrm>
              <a:off x="1501" y="3074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$26 = $k0</a:t>
              </a:r>
            </a:p>
          </p:txBody>
        </p:sp>
        <p:sp>
          <p:nvSpPr>
            <p:cNvPr id="439910" name="Text Box 614"/>
            <p:cNvSpPr txBox="1">
              <a:spLocks noChangeArrowheads="1"/>
            </p:cNvSpPr>
            <p:nvPr/>
          </p:nvSpPr>
          <p:spPr bwMode="auto">
            <a:xfrm>
              <a:off x="1501" y="3220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$27 = $k1</a:t>
              </a:r>
            </a:p>
          </p:txBody>
        </p:sp>
        <p:sp>
          <p:nvSpPr>
            <p:cNvPr id="439911" name="Text Box 615"/>
            <p:cNvSpPr txBox="1">
              <a:spLocks noChangeArrowheads="1"/>
            </p:cNvSpPr>
            <p:nvPr/>
          </p:nvSpPr>
          <p:spPr bwMode="auto">
            <a:xfrm>
              <a:off x="1501" y="3366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$28 = $gp</a:t>
              </a:r>
            </a:p>
          </p:txBody>
        </p:sp>
        <p:sp>
          <p:nvSpPr>
            <p:cNvPr id="439912" name="Text Box 616"/>
            <p:cNvSpPr txBox="1">
              <a:spLocks noChangeArrowheads="1"/>
            </p:cNvSpPr>
            <p:nvPr/>
          </p:nvSpPr>
          <p:spPr bwMode="auto">
            <a:xfrm>
              <a:off x="1501" y="3512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$29 = $sp</a:t>
              </a:r>
            </a:p>
          </p:txBody>
        </p:sp>
        <p:sp>
          <p:nvSpPr>
            <p:cNvPr id="439913" name="Text Box 617"/>
            <p:cNvSpPr txBox="1">
              <a:spLocks noChangeArrowheads="1"/>
            </p:cNvSpPr>
            <p:nvPr/>
          </p:nvSpPr>
          <p:spPr bwMode="auto">
            <a:xfrm>
              <a:off x="1501" y="3658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$30 = $fp</a:t>
              </a:r>
            </a:p>
          </p:txBody>
        </p:sp>
        <p:sp>
          <p:nvSpPr>
            <p:cNvPr id="439914" name="Text Box 618"/>
            <p:cNvSpPr txBox="1">
              <a:spLocks noChangeArrowheads="1"/>
            </p:cNvSpPr>
            <p:nvPr/>
          </p:nvSpPr>
          <p:spPr bwMode="auto">
            <a:xfrm>
              <a:off x="1501" y="3804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$31 = $ra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7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Register Conventions</a:t>
            </a:r>
          </a:p>
        </p:txBody>
      </p:sp>
      <p:graphicFrame>
        <p:nvGraphicFramePr>
          <p:cNvPr id="441410" name="Group 6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559050"/>
          <a:ext cx="8229600" cy="3685667"/>
        </p:xfrm>
        <a:graphic>
          <a:graphicData uri="http://schemas.openxmlformats.org/drawingml/2006/table">
            <a:tbl>
              <a:tblPr/>
              <a:tblGrid>
                <a:gridCol w="14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$zero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 0	(forced by hardware)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assembler use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 – $3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values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$4 – $7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$8 – $15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 Values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$16 – $23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Saved registers	(preserved across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$t8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$24 – $25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temporaries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$26 – $27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OS kernel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$gp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pointer	(points to global data)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 pointer	(points to top of stack)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$fp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 pointer	(points to stack frame)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$ra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address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(used by </a:t>
                      </a: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jal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function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1407" name="Rectangle 63"/>
          <p:cNvSpPr>
            <a:spLocks noChangeArrowheads="1"/>
          </p:cNvSpPr>
          <p:nvPr/>
        </p:nvSpPr>
        <p:spPr bwMode="auto">
          <a:xfrm>
            <a:off x="482600" y="1123950"/>
            <a:ext cx="81788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Assembler can refer to registers by name or by number</a:t>
            </a:r>
          </a:p>
          <a:p>
            <a:pPr lvl="1"/>
            <a:r>
              <a:rPr lang="en-US" altLang="en-US"/>
              <a:t>It is easier for you to remember registers by name</a:t>
            </a:r>
          </a:p>
          <a:p>
            <a:pPr lvl="1"/>
            <a:r>
              <a:rPr lang="en-US" altLang="en-US"/>
              <a:t>Assembler converts register name to its corresponding number</a:t>
            </a:r>
          </a:p>
        </p:txBody>
      </p:sp>
    </p:spTree>
    <p:extLst>
      <p:ext uri="{BB962C8B-B14F-4D97-AF65-F5344CB8AC3E}">
        <p14:creationId xmlns:p14="http://schemas.microsoft.com/office/powerpoint/2010/main" val="20078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Formats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All instructions are 32-bit wide. Three instruction formats</a:t>
            </a:r>
            <a:r>
              <a:rPr lang="en-US" altLang="en-US" dirty="0"/>
              <a:t>:</a:t>
            </a:r>
          </a:p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Register (R-Type)</a:t>
            </a:r>
          </a:p>
          <a:p>
            <a:pPr marL="742950" lvl="1" indent="-285750"/>
            <a:r>
              <a:rPr lang="en-US" altLang="en-US" dirty="0"/>
              <a:t>Register-to-register instructions</a:t>
            </a:r>
          </a:p>
          <a:p>
            <a:pPr marL="742950" lvl="1" indent="-285750"/>
            <a:r>
              <a:rPr lang="en-US" altLang="en-US" dirty="0"/>
              <a:t>Op: operation code specifies the format of the instruction</a:t>
            </a: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1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Immediate (I-Type)</a:t>
            </a:r>
          </a:p>
          <a:p>
            <a:pPr marL="742950" lvl="1" indent="-285750"/>
            <a:r>
              <a:rPr lang="en-US" altLang="en-US" dirty="0"/>
              <a:t>16-bit immediate constant is part in the instruction</a:t>
            </a:r>
          </a:p>
          <a:p>
            <a:pPr marL="342900" indent="-342900">
              <a:spcBef>
                <a:spcPct val="1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(J-Type)</a:t>
            </a:r>
          </a:p>
          <a:p>
            <a:pPr marL="742950" lvl="1" indent="-285750"/>
            <a:r>
              <a:rPr lang="en-US" altLang="en-US" dirty="0"/>
              <a:t>Used by jump instructions</a:t>
            </a:r>
          </a:p>
        </p:txBody>
      </p:sp>
      <p:grpSp>
        <p:nvGrpSpPr>
          <p:cNvPr id="399365" name="Group 5"/>
          <p:cNvGrpSpPr>
            <a:grpSpLocks/>
          </p:cNvGrpSpPr>
          <p:nvPr/>
        </p:nvGrpSpPr>
        <p:grpSpPr bwMode="auto">
          <a:xfrm>
            <a:off x="1238250" y="3017838"/>
            <a:ext cx="6753225" cy="457200"/>
            <a:chOff x="1104" y="2938"/>
            <a:chExt cx="4608" cy="288"/>
          </a:xfrm>
        </p:grpSpPr>
        <p:sp>
          <p:nvSpPr>
            <p:cNvPr id="399366" name="Rectangle 6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67" name="Rectangle 7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8" name="Rectangle 8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9" name="Rectangle 9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0" name="Rectangle 10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1" name="Rectangle 11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1238250" y="4411663"/>
            <a:ext cx="6753225" cy="457200"/>
            <a:chOff x="1104" y="3283"/>
            <a:chExt cx="4608" cy="288"/>
          </a:xfrm>
        </p:grpSpPr>
        <p:sp>
          <p:nvSpPr>
            <p:cNvPr id="399373" name="Rectangle 13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4" name="Rectangle 14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5" name="Rectangle 15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6" name="Rectangle 16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grpSp>
        <p:nvGrpSpPr>
          <p:cNvPr id="399377" name="Group 17"/>
          <p:cNvGrpSpPr>
            <a:grpSpLocks/>
          </p:cNvGrpSpPr>
          <p:nvPr/>
        </p:nvGrpSpPr>
        <p:grpSpPr bwMode="auto">
          <a:xfrm>
            <a:off x="1238250" y="5737225"/>
            <a:ext cx="6753225" cy="457200"/>
            <a:chOff x="1104" y="3629"/>
            <a:chExt cx="4608" cy="288"/>
          </a:xfrm>
        </p:grpSpPr>
        <p:sp>
          <p:nvSpPr>
            <p:cNvPr id="399378" name="Rectangle 18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9" name="Rectangle 19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359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7319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20466</TotalTime>
  <Words>2269</Words>
  <Application>Microsoft Office PowerPoint</Application>
  <PresentationFormat>On-screen Show (4:3)</PresentationFormat>
  <Paragraphs>677</Paragraphs>
  <Slides>35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44" baseType="lpstr">
      <vt:lpstr>Arial</vt:lpstr>
      <vt:lpstr>Arial Narrow</vt:lpstr>
      <vt:lpstr>Comic Sans MS</vt:lpstr>
      <vt:lpstr>Courier New</vt:lpstr>
      <vt:lpstr>Symbol</vt:lpstr>
      <vt:lpstr>Times New Roman</vt:lpstr>
      <vt:lpstr>Wingdings</vt:lpstr>
      <vt:lpstr>Default Design</vt:lpstr>
      <vt:lpstr>Introduction to Assembly Language Programming</vt:lpstr>
      <vt:lpstr>Outline</vt:lpstr>
      <vt:lpstr>Instruction Set Architecture (ISA)</vt:lpstr>
      <vt:lpstr>Instructions</vt:lpstr>
      <vt:lpstr>Overview of the MIPS Processor</vt:lpstr>
      <vt:lpstr>MIPS General-Purpose Registers</vt:lpstr>
      <vt:lpstr>MIPS Register Conventions</vt:lpstr>
      <vt:lpstr>Instruction Formats</vt:lpstr>
      <vt:lpstr>Next . . .</vt:lpstr>
      <vt:lpstr>Assembly Language Statements</vt:lpstr>
      <vt:lpstr>Instructions</vt:lpstr>
      <vt:lpstr>Comments</vt:lpstr>
      <vt:lpstr>Program Template</vt:lpstr>
      <vt:lpstr>.DATA, .TEXT, &amp; .GLOBL Directives</vt:lpstr>
      <vt:lpstr>Layout of a Program in Memory</vt:lpstr>
      <vt:lpstr>Next . . .</vt:lpstr>
      <vt:lpstr>Data Definition Statement</vt:lpstr>
      <vt:lpstr>Data Directives</vt:lpstr>
      <vt:lpstr>Data Directives</vt:lpstr>
      <vt:lpstr>String Directives</vt:lpstr>
      <vt:lpstr>Examples of Data Definitions</vt:lpstr>
      <vt:lpstr>Next . . .</vt:lpstr>
      <vt:lpstr>Memory Alignment</vt:lpstr>
      <vt:lpstr>Symbol Table</vt:lpstr>
      <vt:lpstr>Byte Ordering and Endianness</vt:lpstr>
      <vt:lpstr>Next . . .</vt:lpstr>
      <vt:lpstr>System Calls</vt:lpstr>
      <vt:lpstr>Syscall Services</vt:lpstr>
      <vt:lpstr>Syscall Services – Cont’d</vt:lpstr>
      <vt:lpstr>Reading and Printing an Integer</vt:lpstr>
      <vt:lpstr>Reading and Printing a String</vt:lpstr>
      <vt:lpstr>Program 1: Sum of Three Integers</vt:lpstr>
      <vt:lpstr>Sum of Three Integers – Slide 2 of 2</vt:lpstr>
      <vt:lpstr>Program 2: Case Conversion</vt:lpstr>
      <vt:lpstr>Case Conversion – Slide 2 of 2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Dr. Muhamed Mudawar</dc:creator>
  <cp:lastModifiedBy>aimane (Aiman El-Maleh)</cp:lastModifiedBy>
  <cp:revision>530</cp:revision>
  <dcterms:created xsi:type="dcterms:W3CDTF">2004-09-12T13:54:39Z</dcterms:created>
  <dcterms:modified xsi:type="dcterms:W3CDTF">2019-01-06T06:21:56Z</dcterms:modified>
</cp:coreProperties>
</file>