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344" r:id="rId2"/>
    <p:sldId id="280" r:id="rId3"/>
    <p:sldId id="355" r:id="rId4"/>
    <p:sldId id="282" r:id="rId5"/>
    <p:sldId id="283" r:id="rId6"/>
    <p:sldId id="284" r:id="rId7"/>
    <p:sldId id="356" r:id="rId8"/>
    <p:sldId id="288" r:id="rId9"/>
    <p:sldId id="289" r:id="rId10"/>
    <p:sldId id="291" r:id="rId11"/>
    <p:sldId id="286" r:id="rId12"/>
    <p:sldId id="285" r:id="rId13"/>
    <p:sldId id="292" r:id="rId14"/>
    <p:sldId id="339" r:id="rId15"/>
    <p:sldId id="340" r:id="rId16"/>
    <p:sldId id="295" r:id="rId17"/>
    <p:sldId id="294" r:id="rId18"/>
    <p:sldId id="338" r:id="rId19"/>
    <p:sldId id="343" r:id="rId20"/>
    <p:sldId id="296" r:id="rId21"/>
    <p:sldId id="293" r:id="rId22"/>
    <p:sldId id="298" r:id="rId23"/>
    <p:sldId id="341" r:id="rId24"/>
    <p:sldId id="342" r:id="rId25"/>
    <p:sldId id="347" r:id="rId26"/>
    <p:sldId id="299" r:id="rId27"/>
    <p:sldId id="336" r:id="rId28"/>
    <p:sldId id="337" r:id="rId29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000099"/>
    <a:srgbClr val="FF0000"/>
    <a:srgbClr val="FFCC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89" d="100"/>
          <a:sy n="89" d="100"/>
        </p:scale>
        <p:origin x="177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219DC9C-636F-4083-8911-1D4DAA4A57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279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3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11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85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9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8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9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71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05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	ICS 233 – Computer Architecture and Assembly Language – KFUPM	© Muhamed Mudawar  slide </a:t>
            </a:r>
            <a:fld id="{DF35F164-881C-44F8-ABAD-FFBF83299839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Data Representation</a:t>
            </a:r>
            <a:endParaRPr lang="en-US" altLang="en-US" sz="280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02038"/>
            <a:ext cx="8229600" cy="2822575"/>
          </a:xfrm>
        </p:spPr>
        <p:txBody>
          <a:bodyPr/>
          <a:lstStyle/>
          <a:p>
            <a:r>
              <a:rPr lang="en-US" altLang="en-US" sz="2800"/>
              <a:t>ICS 233</a:t>
            </a:r>
          </a:p>
          <a:p>
            <a:r>
              <a:rPr lang="en-US" altLang="en-US"/>
              <a:t>Computer Architecture and Assembly Language</a:t>
            </a:r>
          </a:p>
          <a:p>
            <a:r>
              <a:rPr lang="en-US" altLang="en-US" sz="2000"/>
              <a:t>Dr. Aiman El-Maleh</a:t>
            </a:r>
          </a:p>
          <a:p>
            <a:r>
              <a:rPr lang="en-US" altLang="en-US" sz="2000"/>
              <a:t>College of Computer Sciences and Engineering</a:t>
            </a:r>
          </a:p>
          <a:p>
            <a:r>
              <a:rPr lang="en-US" altLang="en-US" sz="2000"/>
              <a:t>King Fahd University of Petroleum and Minerals</a:t>
            </a:r>
          </a:p>
          <a:p>
            <a:r>
              <a:rPr lang="en-US" altLang="en-US" sz="1800"/>
              <a:t>[Adapted from slides of Dr. M. Mudawar, ICS 233, KFUPM]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Decimal to Hexadecimal</a:t>
            </a: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522538"/>
            <a:ext cx="4846638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905000" y="5561013"/>
            <a:ext cx="5334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Decimal 422 = 1A6 hexadecimal</a:t>
            </a:r>
          </a:p>
        </p:txBody>
      </p:sp>
      <p:grpSp>
        <p:nvGrpSpPr>
          <p:cNvPr id="132110" name="Group 14"/>
          <p:cNvGrpSpPr>
            <a:grpSpLocks/>
          </p:cNvGrpSpPr>
          <p:nvPr/>
        </p:nvGrpSpPr>
        <p:grpSpPr bwMode="auto">
          <a:xfrm>
            <a:off x="3649663" y="4102100"/>
            <a:ext cx="2649537" cy="1101725"/>
            <a:chOff x="2299" y="2584"/>
            <a:chExt cx="1669" cy="694"/>
          </a:xfrm>
        </p:grpSpPr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2807" y="2874"/>
              <a:ext cx="11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32102" name="Line 6"/>
            <p:cNvSpPr>
              <a:spLocks noChangeShapeType="1"/>
            </p:cNvSpPr>
            <p:nvPr/>
          </p:nvSpPr>
          <p:spPr bwMode="auto">
            <a:xfrm flipH="1" flipV="1">
              <a:off x="2299" y="2584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08" name="Group 12"/>
          <p:cNvGrpSpPr>
            <a:grpSpLocks/>
          </p:cNvGrpSpPr>
          <p:nvPr/>
        </p:nvGrpSpPr>
        <p:grpSpPr bwMode="auto">
          <a:xfrm>
            <a:off x="5262563" y="2986088"/>
            <a:ext cx="3398837" cy="366712"/>
            <a:chOff x="3315" y="1881"/>
            <a:chExt cx="2141" cy="231"/>
          </a:xfrm>
        </p:grpSpPr>
        <p:sp>
          <p:nvSpPr>
            <p:cNvPr id="132103" name="Line 7"/>
            <p:cNvSpPr>
              <a:spLocks noChangeShapeType="1"/>
            </p:cNvSpPr>
            <p:nvPr/>
          </p:nvSpPr>
          <p:spPr bwMode="auto">
            <a:xfrm flipH="1" flipV="1">
              <a:off x="3315" y="2004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Text Box 8"/>
            <p:cNvSpPr txBox="1">
              <a:spLocks noChangeArrowheads="1"/>
            </p:cNvSpPr>
            <p:nvPr/>
          </p:nvSpPr>
          <p:spPr bwMode="auto">
            <a:xfrm>
              <a:off x="3823" y="1881"/>
              <a:ext cx="16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digit</a:t>
              </a:r>
            </a:p>
          </p:txBody>
        </p:sp>
      </p:grp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5262563" y="3851275"/>
            <a:ext cx="3398837" cy="366713"/>
            <a:chOff x="3315" y="2426"/>
            <a:chExt cx="2141" cy="231"/>
          </a:xfrm>
        </p:grpSpPr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flipH="1" flipV="1">
              <a:off x="3315" y="2548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6" name="Text Box 10"/>
            <p:cNvSpPr txBox="1">
              <a:spLocks noChangeArrowheads="1"/>
            </p:cNvSpPr>
            <p:nvPr/>
          </p:nvSpPr>
          <p:spPr bwMode="auto">
            <a:xfrm>
              <a:off x="3859" y="2426"/>
              <a:ext cx="15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digit</a:t>
              </a:r>
            </a:p>
          </p:txBody>
        </p:sp>
      </p:grp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/>
              <a:t>Repeatedly divide the decimal integer by 16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Each remainder is a hex digit in the translated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Integer Storage Sizes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769938" y="5041900"/>
            <a:ext cx="7720012" cy="1195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What is the largest 20-bit unsigned integer?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Answer: 2</a:t>
            </a:r>
            <a:r>
              <a:rPr lang="en-US" altLang="en-US" sz="2400" baseline="30000">
                <a:solidFill>
                  <a:schemeClr val="tx2"/>
                </a:solidFill>
              </a:rPr>
              <a:t>20</a:t>
            </a:r>
            <a:r>
              <a:rPr lang="en-US" altLang="en-US" sz="2400">
                <a:solidFill>
                  <a:schemeClr val="tx2"/>
                </a:solidFill>
              </a:rPr>
              <a:t> – 1 = 1,048,575</a:t>
            </a:r>
          </a:p>
        </p:txBody>
      </p:sp>
      <p:graphicFrame>
        <p:nvGraphicFramePr>
          <p:cNvPr id="127079" name="Group 103"/>
          <p:cNvGraphicFramePr>
            <a:graphicFrameLocks noGrp="1"/>
          </p:cNvGraphicFramePr>
          <p:nvPr/>
        </p:nvGraphicFramePr>
        <p:xfrm>
          <a:off x="769938" y="2986088"/>
          <a:ext cx="7720012" cy="1825625"/>
        </p:xfrm>
        <a:graphic>
          <a:graphicData uri="http://schemas.openxmlformats.org/drawingml/2006/table">
            <a:tbl>
              <a:tblPr/>
              <a:tblGrid>
                <a:gridCol w="1944687"/>
                <a:gridCol w="3873500"/>
                <a:gridCol w="1901825"/>
              </a:tblGrid>
              <a:tr h="1317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 Type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Unsigned Range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Powers of 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255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65,535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4,294,967,295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18,446,744,073,709,551,615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7093" name="Group 117"/>
          <p:cNvGrpSpPr>
            <a:grpSpLocks/>
          </p:cNvGrpSpPr>
          <p:nvPr/>
        </p:nvGrpSpPr>
        <p:grpSpPr bwMode="auto">
          <a:xfrm>
            <a:off x="1519238" y="1239838"/>
            <a:ext cx="6335712" cy="1524000"/>
            <a:chOff x="2336" y="854"/>
            <a:chExt cx="3991" cy="960"/>
          </a:xfrm>
        </p:grpSpPr>
        <p:sp>
          <p:nvSpPr>
            <p:cNvPr id="12698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336" y="854"/>
              <a:ext cx="3991" cy="9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7" name="Rectangle 11"/>
            <p:cNvSpPr>
              <a:spLocks noChangeArrowheads="1"/>
            </p:cNvSpPr>
            <p:nvPr/>
          </p:nvSpPr>
          <p:spPr bwMode="auto">
            <a:xfrm>
              <a:off x="2336" y="926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Byte</a:t>
              </a:r>
              <a:endParaRPr lang="en-US" altLang="en-US" sz="1200" b="1"/>
            </a:p>
          </p:txBody>
        </p:sp>
        <p:sp>
          <p:nvSpPr>
            <p:cNvPr id="126991" name="Rectangle 15"/>
            <p:cNvSpPr>
              <a:spLocks noChangeArrowheads="1"/>
            </p:cNvSpPr>
            <p:nvPr/>
          </p:nvSpPr>
          <p:spPr bwMode="auto">
            <a:xfrm>
              <a:off x="3061" y="926"/>
              <a:ext cx="399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  <a:endParaRPr lang="en-US" altLang="en-US" sz="1200" b="1"/>
            </a:p>
          </p:txBody>
        </p:sp>
        <p:sp>
          <p:nvSpPr>
            <p:cNvPr id="127087" name="Rectangle 111"/>
            <p:cNvSpPr>
              <a:spLocks noChangeArrowheads="1"/>
            </p:cNvSpPr>
            <p:nvPr/>
          </p:nvSpPr>
          <p:spPr bwMode="auto">
            <a:xfrm>
              <a:off x="3061" y="1144"/>
              <a:ext cx="799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16</a:t>
              </a:r>
              <a:endParaRPr lang="en-US" altLang="en-US" sz="1200" b="1"/>
            </a:p>
          </p:txBody>
        </p:sp>
        <p:sp>
          <p:nvSpPr>
            <p:cNvPr id="127088" name="Rectangle 112"/>
            <p:cNvSpPr>
              <a:spLocks noChangeArrowheads="1"/>
            </p:cNvSpPr>
            <p:nvPr/>
          </p:nvSpPr>
          <p:spPr bwMode="auto">
            <a:xfrm>
              <a:off x="3061" y="1362"/>
              <a:ext cx="1597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32</a:t>
              </a:r>
              <a:endParaRPr lang="en-US" altLang="en-US" sz="1200" b="1"/>
            </a:p>
          </p:txBody>
        </p:sp>
        <p:sp>
          <p:nvSpPr>
            <p:cNvPr id="127089" name="Rectangle 113"/>
            <p:cNvSpPr>
              <a:spLocks noChangeArrowheads="1"/>
            </p:cNvSpPr>
            <p:nvPr/>
          </p:nvSpPr>
          <p:spPr bwMode="auto">
            <a:xfrm>
              <a:off x="3061" y="1580"/>
              <a:ext cx="3194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64</a:t>
              </a:r>
              <a:endParaRPr lang="en-US" altLang="en-US" sz="1200" b="1"/>
            </a:p>
          </p:txBody>
        </p:sp>
        <p:sp>
          <p:nvSpPr>
            <p:cNvPr id="127090" name="Rectangle 114"/>
            <p:cNvSpPr>
              <a:spLocks noChangeArrowheads="1"/>
            </p:cNvSpPr>
            <p:nvPr/>
          </p:nvSpPr>
          <p:spPr bwMode="auto">
            <a:xfrm>
              <a:off x="2336" y="1139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Half Word</a:t>
              </a:r>
              <a:endParaRPr lang="en-US" altLang="en-US" sz="1200" b="1"/>
            </a:p>
          </p:txBody>
        </p:sp>
        <p:sp>
          <p:nvSpPr>
            <p:cNvPr id="127091" name="Rectangle 115"/>
            <p:cNvSpPr>
              <a:spLocks noChangeArrowheads="1"/>
            </p:cNvSpPr>
            <p:nvPr/>
          </p:nvSpPr>
          <p:spPr bwMode="auto">
            <a:xfrm>
              <a:off x="2336" y="1357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Word</a:t>
              </a:r>
              <a:endParaRPr lang="en-US" altLang="en-US" sz="1200" b="1"/>
            </a:p>
          </p:txBody>
        </p:sp>
        <p:sp>
          <p:nvSpPr>
            <p:cNvPr id="127092" name="Rectangle 116"/>
            <p:cNvSpPr>
              <a:spLocks noChangeArrowheads="1"/>
            </p:cNvSpPr>
            <p:nvPr/>
          </p:nvSpPr>
          <p:spPr bwMode="auto">
            <a:xfrm>
              <a:off x="2336" y="1575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Double Word</a:t>
              </a:r>
              <a:endParaRPr lang="en-US" altLang="en-US" sz="1200" b="1"/>
            </a:p>
          </p:txBody>
        </p:sp>
      </p:grp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435600" y="1412875"/>
            <a:ext cx="21304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7160" rIns="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Storage Sizes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1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1825625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Start with the least significant bit (rightmost bit)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Add each pair of bits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Include the carry in the addition, if present</a:t>
            </a:r>
          </a:p>
        </p:txBody>
      </p:sp>
      <p:sp>
        <p:nvSpPr>
          <p:cNvPr id="125957" name="AutoShape 5"/>
          <p:cNvSpPr>
            <a:spLocks noChangeAspect="1" noChangeArrowheads="1" noTextEdit="1"/>
          </p:cNvSpPr>
          <p:nvPr/>
        </p:nvSpPr>
        <p:spPr bwMode="auto">
          <a:xfrm>
            <a:off x="2286000" y="3335338"/>
            <a:ext cx="464820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6028" name="Group 76"/>
          <p:cNvGrpSpPr>
            <a:grpSpLocks/>
          </p:cNvGrpSpPr>
          <p:nvPr/>
        </p:nvGrpSpPr>
        <p:grpSpPr bwMode="auto">
          <a:xfrm>
            <a:off x="2833688" y="3717925"/>
            <a:ext cx="3273425" cy="1036638"/>
            <a:chOff x="1785" y="2342"/>
            <a:chExt cx="2062" cy="653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</p:grpSp>
      <p:sp>
        <p:nvSpPr>
          <p:cNvPr id="126010" name="Rectangle 58"/>
          <p:cNvSpPr>
            <a:spLocks noChangeArrowheads="1"/>
          </p:cNvSpPr>
          <p:nvPr/>
        </p:nvSpPr>
        <p:spPr bwMode="auto">
          <a:xfrm>
            <a:off x="6415088" y="3760788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6421438" y="4278313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126012" name="Rectangle 60"/>
          <p:cNvSpPr>
            <a:spLocks noChangeArrowheads="1"/>
          </p:cNvSpPr>
          <p:nvPr/>
        </p:nvSpPr>
        <p:spPr bwMode="auto">
          <a:xfrm>
            <a:off x="6415088" y="4970463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(83)</a:t>
            </a:r>
            <a:endParaRPr lang="en-US" altLang="en-US"/>
          </a:p>
        </p:txBody>
      </p:sp>
      <p:grpSp>
        <p:nvGrpSpPr>
          <p:cNvPr id="126031" name="Group 79"/>
          <p:cNvGrpSpPr>
            <a:grpSpLocks/>
          </p:cNvGrpSpPr>
          <p:nvPr/>
        </p:nvGrpSpPr>
        <p:grpSpPr bwMode="auto">
          <a:xfrm>
            <a:off x="2843213" y="3476625"/>
            <a:ext cx="2100262" cy="192088"/>
            <a:chOff x="1791" y="2190"/>
            <a:chExt cx="1323" cy="121"/>
          </a:xfrm>
        </p:grpSpPr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61" y="2196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1791" y="2190"/>
              <a:ext cx="2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carry</a:t>
              </a:r>
              <a:endParaRPr lang="en-US" altLang="en-US" b="1"/>
            </a:p>
          </p:txBody>
        </p:sp>
      </p:grpSp>
      <p:grpSp>
        <p:nvGrpSpPr>
          <p:cNvPr id="126030" name="Group 78"/>
          <p:cNvGrpSpPr>
            <a:grpSpLocks/>
          </p:cNvGrpSpPr>
          <p:nvPr/>
        </p:nvGrpSpPr>
        <p:grpSpPr bwMode="auto">
          <a:xfrm>
            <a:off x="2449513" y="4926013"/>
            <a:ext cx="3657600" cy="693737"/>
            <a:chOff x="1543" y="3103"/>
            <a:chExt cx="2304" cy="437"/>
          </a:xfrm>
        </p:grpSpPr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5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126024" name="Rectangle 72"/>
          <p:cNvSpPr>
            <a:spLocks noChangeArrowheads="1"/>
          </p:cNvSpPr>
          <p:nvPr/>
        </p:nvSpPr>
        <p:spPr bwMode="auto">
          <a:xfrm>
            <a:off x="4168775" y="34766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 b="1"/>
          </a:p>
        </p:txBody>
      </p:sp>
      <p:sp>
        <p:nvSpPr>
          <p:cNvPr id="126025" name="Rectangle 73"/>
          <p:cNvSpPr>
            <a:spLocks noChangeArrowheads="1"/>
          </p:cNvSpPr>
          <p:nvPr/>
        </p:nvSpPr>
        <p:spPr bwMode="auto">
          <a:xfrm>
            <a:off x="3822700" y="34766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 b="1"/>
          </a:p>
        </p:txBody>
      </p:sp>
      <p:sp>
        <p:nvSpPr>
          <p:cNvPr id="126026" name="Rectangle 74"/>
          <p:cNvSpPr>
            <a:spLocks noChangeArrowheads="1"/>
          </p:cNvSpPr>
          <p:nvPr/>
        </p:nvSpPr>
        <p:spPr bwMode="auto">
          <a:xfrm>
            <a:off x="4514850" y="3486150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 b="1"/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470275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3814763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4159250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4503738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4848225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5192713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6006" name="Rectangle 54"/>
          <p:cNvSpPr>
            <a:spLocks noChangeArrowheads="1"/>
          </p:cNvSpPr>
          <p:nvPr/>
        </p:nvSpPr>
        <p:spPr bwMode="auto">
          <a:xfrm>
            <a:off x="5537200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5881688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10" grpId="0"/>
      <p:bldP spid="126011" grpId="0"/>
      <p:bldP spid="126012" grpId="0"/>
      <p:bldP spid="126024" grpId="0"/>
      <p:bldP spid="126025" grpId="0"/>
      <p:bldP spid="126026" grpId="0"/>
      <p:bldP spid="125994" grpId="0"/>
      <p:bldP spid="125996" grpId="0"/>
      <p:bldP spid="125998" grpId="0"/>
      <p:bldP spid="126000" grpId="0"/>
      <p:bldP spid="126002" grpId="0"/>
      <p:bldP spid="126004" grpId="0"/>
      <p:bldP spid="126006" grpId="0"/>
      <p:bldP spid="1260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Addition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37538" cy="305435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Start with the least significant hexadecimal digits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Let Sum = summation of two hex digits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If Sum is greater than or equal to 16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Sum = Sum – 16 and Carry = 1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Example:</a:t>
            </a: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1806575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133154" name="Text Box 34"/>
          <p:cNvSpPr txBox="1">
            <a:spLocks noChangeArrowheads="1"/>
          </p:cNvSpPr>
          <p:nvPr/>
        </p:nvSpPr>
        <p:spPr bwMode="auto">
          <a:xfrm>
            <a:off x="2209800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2613025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3016250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4225925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grpSp>
        <p:nvGrpSpPr>
          <p:cNvPr id="133169" name="Group 49"/>
          <p:cNvGrpSpPr>
            <a:grpSpLocks/>
          </p:cNvGrpSpPr>
          <p:nvPr/>
        </p:nvGrpSpPr>
        <p:grpSpPr bwMode="auto">
          <a:xfrm>
            <a:off x="3476625" y="4086225"/>
            <a:ext cx="749300" cy="2016125"/>
            <a:chOff x="2190" y="2524"/>
            <a:chExt cx="472" cy="1270"/>
          </a:xfrm>
        </p:grpSpPr>
        <p:sp>
          <p:nvSpPr>
            <p:cNvPr id="133158" name="Text Box 38"/>
            <p:cNvSpPr txBox="1">
              <a:spLocks noChangeArrowheads="1"/>
            </p:cNvSpPr>
            <p:nvPr/>
          </p:nvSpPr>
          <p:spPr bwMode="auto">
            <a:xfrm>
              <a:off x="2408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33161" name="Text Box 41"/>
            <p:cNvSpPr txBox="1">
              <a:spLocks noChangeArrowheads="1"/>
            </p:cNvSpPr>
            <p:nvPr/>
          </p:nvSpPr>
          <p:spPr bwMode="auto">
            <a:xfrm>
              <a:off x="2190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3170" name="Group 50"/>
          <p:cNvGrpSpPr>
            <a:grpSpLocks/>
          </p:cNvGrpSpPr>
          <p:nvPr/>
        </p:nvGrpSpPr>
        <p:grpSpPr bwMode="auto">
          <a:xfrm>
            <a:off x="3073400" y="4086225"/>
            <a:ext cx="749300" cy="2016125"/>
            <a:chOff x="1936" y="2524"/>
            <a:chExt cx="472" cy="1270"/>
          </a:xfrm>
        </p:grpSpPr>
        <p:sp>
          <p:nvSpPr>
            <p:cNvPr id="133157" name="Text Box 37"/>
            <p:cNvSpPr txBox="1">
              <a:spLocks noChangeArrowheads="1"/>
            </p:cNvSpPr>
            <p:nvPr/>
          </p:nvSpPr>
          <p:spPr bwMode="auto">
            <a:xfrm>
              <a:off x="2154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3162" name="Text Box 42"/>
            <p:cNvSpPr txBox="1">
              <a:spLocks noChangeArrowheads="1"/>
            </p:cNvSpPr>
            <p:nvPr/>
          </p:nvSpPr>
          <p:spPr bwMode="auto">
            <a:xfrm>
              <a:off x="1936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3164" name="Group 44"/>
          <p:cNvGrpSpPr>
            <a:grpSpLocks/>
          </p:cNvGrpSpPr>
          <p:nvPr/>
        </p:nvGrpSpPr>
        <p:grpSpPr bwMode="auto">
          <a:xfrm>
            <a:off x="1289050" y="4432300"/>
            <a:ext cx="3743325" cy="1093788"/>
            <a:chOff x="2227" y="2051"/>
            <a:chExt cx="2358" cy="689"/>
          </a:xfrm>
        </p:grpSpPr>
        <p:sp>
          <p:nvSpPr>
            <p:cNvPr id="133125" name="Line 5"/>
            <p:cNvSpPr>
              <a:spLocks noChangeShapeType="1"/>
            </p:cNvSpPr>
            <p:nvPr/>
          </p:nvSpPr>
          <p:spPr bwMode="auto">
            <a:xfrm flipV="1">
              <a:off x="2553" y="2740"/>
              <a:ext cx="2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grpSp>
          <p:nvGrpSpPr>
            <p:cNvPr id="133142" name="Group 22"/>
            <p:cNvGrpSpPr>
              <a:grpSpLocks/>
            </p:cNvGrpSpPr>
            <p:nvPr/>
          </p:nvGrpSpPr>
          <p:grpSpPr bwMode="auto">
            <a:xfrm>
              <a:off x="2553" y="2051"/>
              <a:ext cx="2032" cy="290"/>
              <a:chOff x="3424" y="1870"/>
              <a:chExt cx="2032" cy="290"/>
            </a:xfrm>
          </p:grpSpPr>
          <p:sp>
            <p:nvSpPr>
              <p:cNvPr id="133134" name="Text Box 1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133135" name="Text Box 1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</a:t>
                </a:r>
              </a:p>
            </p:txBody>
          </p:sp>
          <p:sp>
            <p:nvSpPr>
              <p:cNvPr id="133136" name="Text Box 1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133137" name="Text Box 1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7</a:t>
                </a:r>
              </a:p>
            </p:txBody>
          </p:sp>
          <p:sp>
            <p:nvSpPr>
              <p:cNvPr id="133138" name="Text Box 1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133139" name="Text Box 1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133140" name="Text Box 2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6</a:t>
                </a:r>
              </a:p>
            </p:txBody>
          </p:sp>
          <p:sp>
            <p:nvSpPr>
              <p:cNvPr id="133141" name="Text Box 2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133143" name="Group 23"/>
            <p:cNvGrpSpPr>
              <a:grpSpLocks/>
            </p:cNvGrpSpPr>
            <p:nvPr/>
          </p:nvGrpSpPr>
          <p:grpSpPr bwMode="auto">
            <a:xfrm>
              <a:off x="2553" y="2377"/>
              <a:ext cx="2032" cy="290"/>
              <a:chOff x="3424" y="1870"/>
              <a:chExt cx="2032" cy="290"/>
            </a:xfrm>
          </p:grpSpPr>
          <p:sp>
            <p:nvSpPr>
              <p:cNvPr id="133144" name="Text Box 2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133145" name="Text Box 2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133146" name="Text Box 2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133147" name="Text Box 2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133148" name="Text Box 2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133149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133150" name="Text Box 3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133151" name="Text Box 3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sp>
          <p:nvSpPr>
            <p:cNvPr id="133163" name="Text Box 43"/>
            <p:cNvSpPr txBox="1">
              <a:spLocks noChangeArrowheads="1"/>
            </p:cNvSpPr>
            <p:nvPr/>
          </p:nvSpPr>
          <p:spPr bwMode="auto">
            <a:xfrm>
              <a:off x="2227" y="2233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5665788" y="4602163"/>
            <a:ext cx="2651125" cy="159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en-US" sz="2000"/>
              <a:t>A + B = 10 + 11 = 21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Since 21 ≥ 16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Sum = 21 – 16 = 5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Carry = 1</a:t>
            </a:r>
          </a:p>
        </p:txBody>
      </p:sp>
      <p:grpSp>
        <p:nvGrpSpPr>
          <p:cNvPr id="133171" name="Group 51"/>
          <p:cNvGrpSpPr>
            <a:grpSpLocks/>
          </p:cNvGrpSpPr>
          <p:nvPr/>
        </p:nvGrpSpPr>
        <p:grpSpPr bwMode="auto">
          <a:xfrm>
            <a:off x="885825" y="4084638"/>
            <a:ext cx="4779963" cy="2017712"/>
            <a:chOff x="558" y="2523"/>
            <a:chExt cx="3011" cy="1271"/>
          </a:xfrm>
        </p:grpSpPr>
        <p:sp>
          <p:nvSpPr>
            <p:cNvPr id="133160" name="Text Box 40"/>
            <p:cNvSpPr txBox="1">
              <a:spLocks noChangeArrowheads="1"/>
            </p:cNvSpPr>
            <p:nvPr/>
          </p:nvSpPr>
          <p:spPr bwMode="auto">
            <a:xfrm>
              <a:off x="2916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grpSp>
          <p:nvGrpSpPr>
            <p:cNvPr id="133168" name="Group 48"/>
            <p:cNvGrpSpPr>
              <a:grpSpLocks/>
            </p:cNvGrpSpPr>
            <p:nvPr/>
          </p:nvGrpSpPr>
          <p:grpSpPr bwMode="auto">
            <a:xfrm>
              <a:off x="558" y="2523"/>
              <a:ext cx="2323" cy="184"/>
              <a:chOff x="558" y="2523"/>
              <a:chExt cx="2323" cy="184"/>
            </a:xfrm>
          </p:grpSpPr>
          <p:sp>
            <p:nvSpPr>
              <p:cNvPr id="133127" name="Text Box 7"/>
              <p:cNvSpPr txBox="1">
                <a:spLocks noChangeArrowheads="1"/>
              </p:cNvSpPr>
              <p:nvPr/>
            </p:nvSpPr>
            <p:spPr bwMode="auto">
              <a:xfrm>
                <a:off x="2699" y="2524"/>
                <a:ext cx="18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133165" name="Text Box 45"/>
              <p:cNvSpPr txBox="1">
                <a:spLocks noChangeArrowheads="1"/>
              </p:cNvSpPr>
              <p:nvPr/>
            </p:nvSpPr>
            <p:spPr bwMode="auto">
              <a:xfrm>
                <a:off x="558" y="2523"/>
                <a:ext cx="65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carry:</a:t>
                </a:r>
              </a:p>
            </p:txBody>
          </p:sp>
        </p:grpSp>
        <p:sp>
          <p:nvSpPr>
            <p:cNvPr id="133166" name="Line 46"/>
            <p:cNvSpPr>
              <a:spLocks noChangeShapeType="1"/>
            </p:cNvSpPr>
            <p:nvPr/>
          </p:nvSpPr>
          <p:spPr bwMode="auto">
            <a:xfrm flipH="1">
              <a:off x="3170" y="3503"/>
              <a:ext cx="399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3" grpId="0"/>
      <p:bldP spid="133154" grpId="0"/>
      <p:bldP spid="133155" grpId="0"/>
      <p:bldP spid="133156" grpId="0"/>
      <p:bldP spid="133159" grpId="0"/>
      <p:bldP spid="1331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Signed Integers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Several ways to represent a signed number</a:t>
            </a:r>
          </a:p>
          <a:p>
            <a:pPr lvl="1"/>
            <a:r>
              <a:rPr lang="en-US" altLang="en-US"/>
              <a:t>Sign-Magnitude</a:t>
            </a:r>
          </a:p>
          <a:p>
            <a:pPr lvl="1"/>
            <a:r>
              <a:rPr lang="en-US" altLang="en-US"/>
              <a:t>Biased</a:t>
            </a:r>
          </a:p>
          <a:p>
            <a:pPr lvl="1"/>
            <a:r>
              <a:rPr lang="en-US" altLang="en-US"/>
              <a:t>1's complement</a:t>
            </a:r>
          </a:p>
          <a:p>
            <a:pPr lvl="1"/>
            <a:r>
              <a:rPr lang="en-US" altLang="en-US"/>
              <a:t>2's complement</a:t>
            </a:r>
          </a:p>
          <a:p>
            <a:r>
              <a:rPr lang="en-US" altLang="en-US"/>
              <a:t>Divide the range of values into 2 equal parts</a:t>
            </a:r>
          </a:p>
          <a:p>
            <a:pPr lvl="1"/>
            <a:r>
              <a:rPr lang="en-US" altLang="en-US"/>
              <a:t>First part corresponds to the positive numbers (≥ 0)</a:t>
            </a:r>
          </a:p>
          <a:p>
            <a:pPr lvl="1"/>
            <a:r>
              <a:rPr lang="en-US" altLang="en-US"/>
              <a:t>Second part correspond to the negative numbers (&lt; 0)</a:t>
            </a:r>
          </a:p>
          <a:p>
            <a:r>
              <a:rPr lang="en-US" altLang="en-US"/>
              <a:t>Focus will be on the 2's complement representation</a:t>
            </a:r>
          </a:p>
          <a:p>
            <a:pPr lvl="1"/>
            <a:r>
              <a:rPr lang="en-US" altLang="en-US"/>
              <a:t>Has many advantages over other representations</a:t>
            </a:r>
          </a:p>
          <a:p>
            <a:pPr lvl="1"/>
            <a:r>
              <a:rPr lang="en-US" altLang="en-US"/>
              <a:t>Used widely in processors to represent signed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Two's Complement Representation</a:t>
            </a:r>
          </a:p>
        </p:txBody>
      </p:sp>
      <p:graphicFrame>
        <p:nvGraphicFramePr>
          <p:cNvPr id="190661" name="Group 197"/>
          <p:cNvGraphicFramePr>
            <a:graphicFrameLocks noGrp="1"/>
          </p:cNvGraphicFramePr>
          <p:nvPr>
            <p:ph idx="1"/>
          </p:nvPr>
        </p:nvGraphicFramePr>
        <p:xfrm>
          <a:off x="5430838" y="1296988"/>
          <a:ext cx="3230562" cy="4746625"/>
        </p:xfrm>
        <a:graphic>
          <a:graphicData uri="http://schemas.openxmlformats.org/drawingml/2006/table">
            <a:tbl>
              <a:tblPr/>
              <a:tblGrid>
                <a:gridCol w="1211262"/>
                <a:gridCol w="1039813"/>
                <a:gridCol w="979487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8-bit Binary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00000001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00000010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11111110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78" name="Rectangle 114"/>
          <p:cNvSpPr>
            <a:spLocks noChangeArrowheads="1"/>
          </p:cNvSpPr>
          <p:nvPr/>
        </p:nvSpPr>
        <p:spPr bwMode="auto">
          <a:xfrm>
            <a:off x="457200" y="1143000"/>
            <a:ext cx="4921250" cy="516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Positive numbers</a:t>
            </a:r>
          </a:p>
          <a:p>
            <a:pPr lvl="1"/>
            <a:r>
              <a:rPr lang="en-US" altLang="en-US"/>
              <a:t>Signed value = Unsigned value</a:t>
            </a:r>
          </a:p>
          <a:p>
            <a:r>
              <a:rPr lang="en-US" altLang="en-US"/>
              <a:t>Negative numbers</a:t>
            </a:r>
          </a:p>
          <a:p>
            <a:pPr lvl="1"/>
            <a:r>
              <a:rPr lang="en-US" altLang="en-US"/>
              <a:t>Signed value = Unsigned value – 2</a:t>
            </a:r>
            <a:r>
              <a:rPr lang="en-US" altLang="en-US" i="1" baseline="30000"/>
              <a:t>n</a:t>
            </a:r>
            <a:r>
              <a:rPr lang="en-US" altLang="en-US"/>
              <a:t> </a:t>
            </a:r>
            <a:r>
              <a:rPr lang="en-US" altLang="en-US" i="1"/>
              <a:t>n</a:t>
            </a:r>
            <a:r>
              <a:rPr lang="en-US" altLang="en-US"/>
              <a:t> = number of bits</a:t>
            </a:r>
          </a:p>
          <a:p>
            <a:r>
              <a:rPr lang="en-US" altLang="en-US"/>
              <a:t>Negative weight for MSB</a:t>
            </a:r>
          </a:p>
          <a:p>
            <a:pPr lvl="1"/>
            <a:r>
              <a:rPr lang="en-US" altLang="en-US"/>
              <a:t>Another way to obtain the signed value is to assign a negative weight to most-significant bit</a:t>
            </a:r>
          </a:p>
          <a:p>
            <a:pPr lvl="1"/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= -128 + 32 + 16 + 4 = -76</a:t>
            </a:r>
          </a:p>
        </p:txBody>
      </p:sp>
      <p:grpSp>
        <p:nvGrpSpPr>
          <p:cNvPr id="190717" name="Group 253"/>
          <p:cNvGrpSpPr>
            <a:grpSpLocks/>
          </p:cNvGrpSpPr>
          <p:nvPr/>
        </p:nvGrpSpPr>
        <p:grpSpPr bwMode="auto">
          <a:xfrm>
            <a:off x="1216025" y="5024438"/>
            <a:ext cx="2895600" cy="766762"/>
            <a:chOff x="812" y="2704"/>
            <a:chExt cx="1824" cy="483"/>
          </a:xfrm>
        </p:grpSpPr>
        <p:sp>
          <p:nvSpPr>
            <p:cNvPr id="190667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812" y="2704"/>
              <a:ext cx="1824" cy="4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669" name="Freeform 205"/>
            <p:cNvSpPr>
              <a:spLocks/>
            </p:cNvSpPr>
            <p:nvPr/>
          </p:nvSpPr>
          <p:spPr bwMode="auto">
            <a:xfrm>
              <a:off x="876" y="292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0" name="Freeform 206"/>
            <p:cNvSpPr>
              <a:spLocks/>
            </p:cNvSpPr>
            <p:nvPr/>
          </p:nvSpPr>
          <p:spPr bwMode="auto">
            <a:xfrm>
              <a:off x="109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1" name="Rectangle 207"/>
            <p:cNvSpPr>
              <a:spLocks noChangeArrowheads="1"/>
            </p:cNvSpPr>
            <p:nvPr/>
          </p:nvSpPr>
          <p:spPr bwMode="auto">
            <a:xfrm>
              <a:off x="876" y="277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2" name="Rectangle 208"/>
            <p:cNvSpPr>
              <a:spLocks noChangeArrowheads="1"/>
            </p:cNvSpPr>
            <p:nvPr/>
          </p:nvSpPr>
          <p:spPr bwMode="auto">
            <a:xfrm>
              <a:off x="95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73" name="Freeform 209"/>
            <p:cNvSpPr>
              <a:spLocks/>
            </p:cNvSpPr>
            <p:nvPr/>
          </p:nvSpPr>
          <p:spPr bwMode="auto">
            <a:xfrm>
              <a:off x="1083" y="292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4" name="Freeform 210"/>
            <p:cNvSpPr>
              <a:spLocks/>
            </p:cNvSpPr>
            <p:nvPr/>
          </p:nvSpPr>
          <p:spPr bwMode="auto">
            <a:xfrm>
              <a:off x="1291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5" name="Rectangle 211"/>
            <p:cNvSpPr>
              <a:spLocks noChangeArrowheads="1"/>
            </p:cNvSpPr>
            <p:nvPr/>
          </p:nvSpPr>
          <p:spPr bwMode="auto">
            <a:xfrm>
              <a:off x="108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6" name="Rectangle 212"/>
            <p:cNvSpPr>
              <a:spLocks noChangeArrowheads="1"/>
            </p:cNvSpPr>
            <p:nvPr/>
          </p:nvSpPr>
          <p:spPr bwMode="auto">
            <a:xfrm>
              <a:off x="1152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677" name="Freeform 213"/>
            <p:cNvSpPr>
              <a:spLocks/>
            </p:cNvSpPr>
            <p:nvPr/>
          </p:nvSpPr>
          <p:spPr bwMode="auto">
            <a:xfrm>
              <a:off x="129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8" name="Freeform 214"/>
            <p:cNvSpPr>
              <a:spLocks/>
            </p:cNvSpPr>
            <p:nvPr/>
          </p:nvSpPr>
          <p:spPr bwMode="auto">
            <a:xfrm>
              <a:off x="149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9" name="Rectangle 215"/>
            <p:cNvSpPr>
              <a:spLocks noChangeArrowheads="1"/>
            </p:cNvSpPr>
            <p:nvPr/>
          </p:nvSpPr>
          <p:spPr bwMode="auto">
            <a:xfrm>
              <a:off x="129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0" name="Rectangle 216"/>
            <p:cNvSpPr>
              <a:spLocks noChangeArrowheads="1"/>
            </p:cNvSpPr>
            <p:nvPr/>
          </p:nvSpPr>
          <p:spPr bwMode="auto">
            <a:xfrm>
              <a:off x="136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81" name="Freeform 217"/>
            <p:cNvSpPr>
              <a:spLocks/>
            </p:cNvSpPr>
            <p:nvPr/>
          </p:nvSpPr>
          <p:spPr bwMode="auto">
            <a:xfrm>
              <a:off x="1498" y="292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2" name="Freeform 218"/>
            <p:cNvSpPr>
              <a:spLocks/>
            </p:cNvSpPr>
            <p:nvPr/>
          </p:nvSpPr>
          <p:spPr bwMode="auto">
            <a:xfrm>
              <a:off x="1703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3" name="Rectangle 219"/>
            <p:cNvSpPr>
              <a:spLocks noChangeArrowheads="1"/>
            </p:cNvSpPr>
            <p:nvPr/>
          </p:nvSpPr>
          <p:spPr bwMode="auto">
            <a:xfrm>
              <a:off x="1498" y="277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4" name="Rectangle 220"/>
            <p:cNvSpPr>
              <a:spLocks noChangeArrowheads="1"/>
            </p:cNvSpPr>
            <p:nvPr/>
          </p:nvSpPr>
          <p:spPr bwMode="auto">
            <a:xfrm>
              <a:off x="1567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85" name="Freeform 221"/>
            <p:cNvSpPr>
              <a:spLocks/>
            </p:cNvSpPr>
            <p:nvPr/>
          </p:nvSpPr>
          <p:spPr bwMode="auto">
            <a:xfrm>
              <a:off x="1703" y="292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6" name="Freeform 222"/>
            <p:cNvSpPr>
              <a:spLocks/>
            </p:cNvSpPr>
            <p:nvPr/>
          </p:nvSpPr>
          <p:spPr bwMode="auto">
            <a:xfrm>
              <a:off x="191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7" name="Rectangle 223"/>
            <p:cNvSpPr>
              <a:spLocks noChangeArrowheads="1"/>
            </p:cNvSpPr>
            <p:nvPr/>
          </p:nvSpPr>
          <p:spPr bwMode="auto">
            <a:xfrm>
              <a:off x="170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8" name="Rectangle 224"/>
            <p:cNvSpPr>
              <a:spLocks noChangeArrowheads="1"/>
            </p:cNvSpPr>
            <p:nvPr/>
          </p:nvSpPr>
          <p:spPr bwMode="auto">
            <a:xfrm>
              <a:off x="1772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689" name="Freeform 225"/>
            <p:cNvSpPr>
              <a:spLocks/>
            </p:cNvSpPr>
            <p:nvPr/>
          </p:nvSpPr>
          <p:spPr bwMode="auto">
            <a:xfrm>
              <a:off x="191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0" name="Freeform 226"/>
            <p:cNvSpPr>
              <a:spLocks/>
            </p:cNvSpPr>
            <p:nvPr/>
          </p:nvSpPr>
          <p:spPr bwMode="auto">
            <a:xfrm>
              <a:off x="211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1" name="Rectangle 227"/>
            <p:cNvSpPr>
              <a:spLocks noChangeArrowheads="1"/>
            </p:cNvSpPr>
            <p:nvPr/>
          </p:nvSpPr>
          <p:spPr bwMode="auto">
            <a:xfrm>
              <a:off x="191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2" name="Rectangle 228"/>
            <p:cNvSpPr>
              <a:spLocks noChangeArrowheads="1"/>
            </p:cNvSpPr>
            <p:nvPr/>
          </p:nvSpPr>
          <p:spPr bwMode="auto">
            <a:xfrm>
              <a:off x="198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93" name="Freeform 229"/>
            <p:cNvSpPr>
              <a:spLocks/>
            </p:cNvSpPr>
            <p:nvPr/>
          </p:nvSpPr>
          <p:spPr bwMode="auto">
            <a:xfrm>
              <a:off x="2118" y="292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4" name="Freeform 230"/>
            <p:cNvSpPr>
              <a:spLocks/>
            </p:cNvSpPr>
            <p:nvPr/>
          </p:nvSpPr>
          <p:spPr bwMode="auto">
            <a:xfrm>
              <a:off x="2324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5" name="Rectangle 231"/>
            <p:cNvSpPr>
              <a:spLocks noChangeArrowheads="1"/>
            </p:cNvSpPr>
            <p:nvPr/>
          </p:nvSpPr>
          <p:spPr bwMode="auto">
            <a:xfrm>
              <a:off x="2118" y="277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6" name="Rectangle 232"/>
            <p:cNvSpPr>
              <a:spLocks noChangeArrowheads="1"/>
            </p:cNvSpPr>
            <p:nvPr/>
          </p:nvSpPr>
          <p:spPr bwMode="auto">
            <a:xfrm>
              <a:off x="2187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697" name="Freeform 233"/>
            <p:cNvSpPr>
              <a:spLocks/>
            </p:cNvSpPr>
            <p:nvPr/>
          </p:nvSpPr>
          <p:spPr bwMode="auto">
            <a:xfrm>
              <a:off x="2324" y="292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8" name="Freeform 234"/>
            <p:cNvSpPr>
              <a:spLocks/>
            </p:cNvSpPr>
            <p:nvPr/>
          </p:nvSpPr>
          <p:spPr bwMode="auto">
            <a:xfrm>
              <a:off x="253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9" name="Rectangle 235"/>
            <p:cNvSpPr>
              <a:spLocks noChangeArrowheads="1"/>
            </p:cNvSpPr>
            <p:nvPr/>
          </p:nvSpPr>
          <p:spPr bwMode="auto">
            <a:xfrm>
              <a:off x="2324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700" name="Rectangle 236"/>
            <p:cNvSpPr>
              <a:spLocks noChangeArrowheads="1"/>
            </p:cNvSpPr>
            <p:nvPr/>
          </p:nvSpPr>
          <p:spPr bwMode="auto">
            <a:xfrm>
              <a:off x="2394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701" name="Rectangle 237"/>
            <p:cNvSpPr>
              <a:spLocks noChangeArrowheads="1"/>
            </p:cNvSpPr>
            <p:nvPr/>
          </p:nvSpPr>
          <p:spPr bwMode="auto">
            <a:xfrm>
              <a:off x="875" y="3024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-128</a:t>
              </a:r>
              <a:endParaRPr lang="en-US" altLang="en-US"/>
            </a:p>
          </p:txBody>
        </p:sp>
        <p:sp>
          <p:nvSpPr>
            <p:cNvPr id="190703" name="Rectangle 239"/>
            <p:cNvSpPr>
              <a:spLocks noChangeArrowheads="1"/>
            </p:cNvSpPr>
            <p:nvPr/>
          </p:nvSpPr>
          <p:spPr bwMode="auto">
            <a:xfrm>
              <a:off x="1149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190705" name="Rectangle 241"/>
            <p:cNvSpPr>
              <a:spLocks noChangeArrowheads="1"/>
            </p:cNvSpPr>
            <p:nvPr/>
          </p:nvSpPr>
          <p:spPr bwMode="auto">
            <a:xfrm>
              <a:off x="1355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32</a:t>
              </a:r>
              <a:endParaRPr lang="en-US" altLang="en-US"/>
            </a:p>
          </p:txBody>
        </p:sp>
        <p:sp>
          <p:nvSpPr>
            <p:cNvPr id="190707" name="Rectangle 243"/>
            <p:cNvSpPr>
              <a:spLocks noChangeArrowheads="1"/>
            </p:cNvSpPr>
            <p:nvPr/>
          </p:nvSpPr>
          <p:spPr bwMode="auto">
            <a:xfrm>
              <a:off x="1561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16</a:t>
              </a:r>
              <a:endParaRPr lang="en-US" altLang="en-US"/>
            </a:p>
          </p:txBody>
        </p:sp>
        <p:sp>
          <p:nvSpPr>
            <p:cNvPr id="190709" name="Rectangle 245"/>
            <p:cNvSpPr>
              <a:spLocks noChangeArrowheads="1"/>
            </p:cNvSpPr>
            <p:nvPr/>
          </p:nvSpPr>
          <p:spPr bwMode="auto">
            <a:xfrm>
              <a:off x="1775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90711" name="Rectangle 247"/>
            <p:cNvSpPr>
              <a:spLocks noChangeArrowheads="1"/>
            </p:cNvSpPr>
            <p:nvPr/>
          </p:nvSpPr>
          <p:spPr bwMode="auto">
            <a:xfrm>
              <a:off x="1996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190713" name="Rectangle 249"/>
            <p:cNvSpPr>
              <a:spLocks noChangeArrowheads="1"/>
            </p:cNvSpPr>
            <p:nvPr/>
          </p:nvSpPr>
          <p:spPr bwMode="auto">
            <a:xfrm>
              <a:off x="2203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90715" name="Rectangle 251"/>
            <p:cNvSpPr>
              <a:spLocks noChangeArrowheads="1"/>
            </p:cNvSpPr>
            <p:nvPr/>
          </p:nvSpPr>
          <p:spPr bwMode="auto">
            <a:xfrm>
              <a:off x="2410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Forming the Two's Complement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09600" y="3255963"/>
            <a:ext cx="788035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Sum of an integer and its 2's complement must be zero:</a:t>
            </a:r>
          </a:p>
          <a:p>
            <a:pPr algn="ctr">
              <a:spcBef>
                <a:spcPct val="50000"/>
              </a:spcBef>
            </a:pPr>
            <a:r>
              <a:rPr lang="en-US" altLang="en-US" sz="2100"/>
              <a:t>00100100 + 11011100 = 00000000 (8-bit sum) </a:t>
            </a:r>
            <a:r>
              <a:rPr lang="en-US" altLang="en-US" sz="2100">
                <a:sym typeface="Symbol" panose="05050102010706020507" pitchFamily="18" charset="2"/>
              </a:rPr>
              <a:t> Ignore Carry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539750" y="4408488"/>
            <a:ext cx="5068888" cy="1785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Another way to obtain the 2's complement: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Start at the least significant 1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Leave all the 0s to its right unchanged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Complement all the bits to its left</a:t>
            </a:r>
          </a:p>
        </p:txBody>
      </p:sp>
      <p:graphicFrame>
        <p:nvGraphicFramePr>
          <p:cNvPr id="136237" name="Group 45"/>
          <p:cNvGraphicFramePr>
            <a:graphicFrameLocks noGrp="1"/>
          </p:cNvGraphicFramePr>
          <p:nvPr>
            <p:ph sz="half" idx="2"/>
          </p:nvPr>
        </p:nvGraphicFramePr>
        <p:xfrm>
          <a:off x="482600" y="1182688"/>
          <a:ext cx="8178800" cy="2016125"/>
        </p:xfrm>
        <a:graphic>
          <a:graphicData uri="http://schemas.openxmlformats.org/drawingml/2006/table">
            <a:tbl>
              <a:tblPr/>
              <a:tblGrid>
                <a:gridCol w="5416550"/>
                <a:gridCol w="2762250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 value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00100100 = +36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step1: reverse the bits (1's complement)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11011011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 2: add 1 to the value from step 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    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 = 2's complement representation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11011100 = -36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38" name="Rectangle 46"/>
          <p:cNvSpPr>
            <a:spLocks noChangeArrowheads="1"/>
          </p:cNvSpPr>
          <p:nvPr/>
        </p:nvSpPr>
        <p:spPr bwMode="auto">
          <a:xfrm>
            <a:off x="5781675" y="4408488"/>
            <a:ext cx="2879725" cy="1787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Binary Value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00100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2's Complement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11011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</p:txBody>
      </p:sp>
      <p:sp>
        <p:nvSpPr>
          <p:cNvPr id="136242" name="AutoShape 50"/>
          <p:cNvSpPr>
            <a:spLocks noChangeArrowheads="1"/>
          </p:cNvSpPr>
          <p:nvPr/>
        </p:nvSpPr>
        <p:spPr bwMode="auto">
          <a:xfrm>
            <a:off x="6973888" y="5842000"/>
            <a:ext cx="249237" cy="2889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246" name="Group 54"/>
          <p:cNvGrpSpPr>
            <a:grpSpLocks/>
          </p:cNvGrpSpPr>
          <p:nvPr/>
        </p:nvGrpSpPr>
        <p:grpSpPr bwMode="auto">
          <a:xfrm>
            <a:off x="6972300" y="4754563"/>
            <a:ext cx="1631950" cy="460375"/>
            <a:chOff x="4392" y="2995"/>
            <a:chExt cx="1028" cy="290"/>
          </a:xfrm>
        </p:grpSpPr>
        <p:sp>
          <p:nvSpPr>
            <p:cNvPr id="136241" name="AutoShape 49"/>
            <p:cNvSpPr>
              <a:spLocks noChangeArrowheads="1"/>
            </p:cNvSpPr>
            <p:nvPr/>
          </p:nvSpPr>
          <p:spPr bwMode="auto">
            <a:xfrm>
              <a:off x="4392" y="3103"/>
              <a:ext cx="157" cy="18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4" name="Text Box 52"/>
            <p:cNvSpPr txBox="1">
              <a:spLocks noChangeArrowheads="1"/>
            </p:cNvSpPr>
            <p:nvPr/>
          </p:nvSpPr>
          <p:spPr bwMode="auto">
            <a:xfrm>
              <a:off x="4803" y="2995"/>
              <a:ext cx="61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least</a:t>
              </a:r>
            </a:p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significant 1</a:t>
              </a:r>
            </a:p>
          </p:txBody>
        </p:sp>
        <p:sp>
          <p:nvSpPr>
            <p:cNvPr id="136245" name="Freeform 53"/>
            <p:cNvSpPr>
              <a:spLocks/>
            </p:cNvSpPr>
            <p:nvPr/>
          </p:nvSpPr>
          <p:spPr bwMode="auto">
            <a:xfrm>
              <a:off x="4549" y="3067"/>
              <a:ext cx="363" cy="36"/>
            </a:xfrm>
            <a:custGeom>
              <a:avLst/>
              <a:gdLst>
                <a:gd name="T0" fmla="*/ 363 w 363"/>
                <a:gd name="T1" fmla="*/ 0 h 36"/>
                <a:gd name="T2" fmla="*/ 37 w 363"/>
                <a:gd name="T3" fmla="*/ 0 h 36"/>
                <a:gd name="T4" fmla="*/ 0 w 363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6">
                  <a:moveTo>
                    <a:pt x="363" y="0"/>
                  </a:moveTo>
                  <a:lnTo>
                    <a:pt x="37" y="0"/>
                  </a:lnTo>
                  <a:lnTo>
                    <a:pt x="0" y="36"/>
                  </a:lnTo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2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6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6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/>
      <p:bldP spid="136198" grpId="0" animBg="1"/>
      <p:bldP spid="136238" grpId="0" uiExpand="1" build="allAtOnce" animBg="1"/>
      <p:bldP spid="1362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 Bit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28000" cy="2459038"/>
          </a:xfrm>
        </p:spPr>
        <p:txBody>
          <a:bodyPr/>
          <a:lstStyle/>
          <a:p>
            <a:pPr marL="447675" indent="-447675">
              <a:spcBef>
                <a:spcPct val="70000"/>
              </a:spcBef>
            </a:pPr>
            <a:r>
              <a:rPr lang="en-US" altLang="en-US"/>
              <a:t>Highest bit indicates the sign</a:t>
            </a:r>
          </a:p>
          <a:p>
            <a:pPr marL="447675" indent="-447675">
              <a:spcBef>
                <a:spcPct val="70000"/>
              </a:spcBef>
            </a:pPr>
            <a:r>
              <a:rPr lang="en-US" altLang="en-US"/>
              <a:t>1 = negative</a:t>
            </a:r>
          </a:p>
          <a:p>
            <a:pPr marL="447675" indent="-447675">
              <a:spcBef>
                <a:spcPct val="70000"/>
              </a:spcBef>
            </a:pPr>
            <a:r>
              <a:rPr lang="en-US" altLang="en-US"/>
              <a:t>0 = positive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539750" y="3948113"/>
            <a:ext cx="8064500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For Hexadecimal Numbers, check most significant digit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If highest digit is &gt; 7, then value is negative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Examples: 8A and C5 are negative bytes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B1C42A00 is a negative word (32-bit signed integer)</a:t>
            </a:r>
          </a:p>
        </p:txBody>
      </p:sp>
      <p:grpSp>
        <p:nvGrpSpPr>
          <p:cNvPr id="135248" name="Group 80"/>
          <p:cNvGrpSpPr>
            <a:grpSpLocks/>
          </p:cNvGrpSpPr>
          <p:nvPr/>
        </p:nvGrpSpPr>
        <p:grpSpPr bwMode="auto">
          <a:xfrm>
            <a:off x="3246438" y="1700213"/>
            <a:ext cx="4859337" cy="2189162"/>
            <a:chOff x="2045" y="1144"/>
            <a:chExt cx="3061" cy="1379"/>
          </a:xfrm>
        </p:grpSpPr>
        <p:sp>
          <p:nvSpPr>
            <p:cNvPr id="13517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45" y="1144"/>
              <a:ext cx="3061" cy="137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6" name="Freeform 8"/>
            <p:cNvSpPr>
              <a:spLocks/>
            </p:cNvSpPr>
            <p:nvPr/>
          </p:nvSpPr>
          <p:spPr bwMode="auto">
            <a:xfrm>
              <a:off x="2253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77" name="Freeform 9"/>
            <p:cNvSpPr>
              <a:spLocks/>
            </p:cNvSpPr>
            <p:nvPr/>
          </p:nvSpPr>
          <p:spPr bwMode="auto">
            <a:xfrm>
              <a:off x="2507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2253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2348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80" name="Freeform 12"/>
            <p:cNvSpPr>
              <a:spLocks/>
            </p:cNvSpPr>
            <p:nvPr/>
          </p:nvSpPr>
          <p:spPr bwMode="auto">
            <a:xfrm>
              <a:off x="2507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1" name="Freeform 13"/>
            <p:cNvSpPr>
              <a:spLocks/>
            </p:cNvSpPr>
            <p:nvPr/>
          </p:nvSpPr>
          <p:spPr bwMode="auto">
            <a:xfrm>
              <a:off x="2761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2" name="Rectangle 14"/>
            <p:cNvSpPr>
              <a:spLocks noChangeArrowheads="1"/>
            </p:cNvSpPr>
            <p:nvPr/>
          </p:nvSpPr>
          <p:spPr bwMode="auto">
            <a:xfrm>
              <a:off x="2507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3" name="Rectangle 15"/>
            <p:cNvSpPr>
              <a:spLocks noChangeArrowheads="1"/>
            </p:cNvSpPr>
            <p:nvPr/>
          </p:nvSpPr>
          <p:spPr bwMode="auto">
            <a:xfrm>
              <a:off x="2602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84" name="Freeform 16"/>
            <p:cNvSpPr>
              <a:spLocks/>
            </p:cNvSpPr>
            <p:nvPr/>
          </p:nvSpPr>
          <p:spPr bwMode="auto">
            <a:xfrm>
              <a:off x="2761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5" name="Freeform 17"/>
            <p:cNvSpPr>
              <a:spLocks/>
            </p:cNvSpPr>
            <p:nvPr/>
          </p:nvSpPr>
          <p:spPr bwMode="auto">
            <a:xfrm>
              <a:off x="3015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6" name="Rectangle 18"/>
            <p:cNvSpPr>
              <a:spLocks noChangeArrowheads="1"/>
            </p:cNvSpPr>
            <p:nvPr/>
          </p:nvSpPr>
          <p:spPr bwMode="auto">
            <a:xfrm>
              <a:off x="2761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7" name="Rectangle 19"/>
            <p:cNvSpPr>
              <a:spLocks noChangeArrowheads="1"/>
            </p:cNvSpPr>
            <p:nvPr/>
          </p:nvSpPr>
          <p:spPr bwMode="auto">
            <a:xfrm>
              <a:off x="2857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88" name="Freeform 20"/>
            <p:cNvSpPr>
              <a:spLocks/>
            </p:cNvSpPr>
            <p:nvPr/>
          </p:nvSpPr>
          <p:spPr bwMode="auto">
            <a:xfrm>
              <a:off x="3015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9" name="Freeform 21"/>
            <p:cNvSpPr>
              <a:spLocks/>
            </p:cNvSpPr>
            <p:nvPr/>
          </p:nvSpPr>
          <p:spPr bwMode="auto">
            <a:xfrm>
              <a:off x="3269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0" name="Rectangle 22"/>
            <p:cNvSpPr>
              <a:spLocks noChangeArrowheads="1"/>
            </p:cNvSpPr>
            <p:nvPr/>
          </p:nvSpPr>
          <p:spPr bwMode="auto">
            <a:xfrm>
              <a:off x="3015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1" name="Rectangle 23"/>
            <p:cNvSpPr>
              <a:spLocks noChangeArrowheads="1"/>
            </p:cNvSpPr>
            <p:nvPr/>
          </p:nvSpPr>
          <p:spPr bwMode="auto">
            <a:xfrm>
              <a:off x="3111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92" name="Freeform 24"/>
            <p:cNvSpPr>
              <a:spLocks/>
            </p:cNvSpPr>
            <p:nvPr/>
          </p:nvSpPr>
          <p:spPr bwMode="auto">
            <a:xfrm>
              <a:off x="3269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3" name="Freeform 25"/>
            <p:cNvSpPr>
              <a:spLocks/>
            </p:cNvSpPr>
            <p:nvPr/>
          </p:nvSpPr>
          <p:spPr bwMode="auto">
            <a:xfrm>
              <a:off x="3523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4" name="Rectangle 26"/>
            <p:cNvSpPr>
              <a:spLocks noChangeArrowheads="1"/>
            </p:cNvSpPr>
            <p:nvPr/>
          </p:nvSpPr>
          <p:spPr bwMode="auto">
            <a:xfrm>
              <a:off x="3269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5" name="Rectangle 27"/>
            <p:cNvSpPr>
              <a:spLocks noChangeArrowheads="1"/>
            </p:cNvSpPr>
            <p:nvPr/>
          </p:nvSpPr>
          <p:spPr bwMode="auto">
            <a:xfrm>
              <a:off x="3365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196" name="Freeform 28"/>
            <p:cNvSpPr>
              <a:spLocks/>
            </p:cNvSpPr>
            <p:nvPr/>
          </p:nvSpPr>
          <p:spPr bwMode="auto">
            <a:xfrm>
              <a:off x="3523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7" name="Freeform 29"/>
            <p:cNvSpPr>
              <a:spLocks/>
            </p:cNvSpPr>
            <p:nvPr/>
          </p:nvSpPr>
          <p:spPr bwMode="auto">
            <a:xfrm>
              <a:off x="3777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8" name="Rectangle 30"/>
            <p:cNvSpPr>
              <a:spLocks noChangeArrowheads="1"/>
            </p:cNvSpPr>
            <p:nvPr/>
          </p:nvSpPr>
          <p:spPr bwMode="auto">
            <a:xfrm>
              <a:off x="3523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9" name="Rectangle 31"/>
            <p:cNvSpPr>
              <a:spLocks noChangeArrowheads="1"/>
            </p:cNvSpPr>
            <p:nvPr/>
          </p:nvSpPr>
          <p:spPr bwMode="auto">
            <a:xfrm>
              <a:off x="3619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00" name="Freeform 32"/>
            <p:cNvSpPr>
              <a:spLocks/>
            </p:cNvSpPr>
            <p:nvPr/>
          </p:nvSpPr>
          <p:spPr bwMode="auto">
            <a:xfrm>
              <a:off x="3777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1" name="Freeform 33"/>
            <p:cNvSpPr>
              <a:spLocks/>
            </p:cNvSpPr>
            <p:nvPr/>
          </p:nvSpPr>
          <p:spPr bwMode="auto">
            <a:xfrm>
              <a:off x="4031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2" name="Rectangle 34"/>
            <p:cNvSpPr>
              <a:spLocks noChangeArrowheads="1"/>
            </p:cNvSpPr>
            <p:nvPr/>
          </p:nvSpPr>
          <p:spPr bwMode="auto">
            <a:xfrm>
              <a:off x="3777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3" name="Rectangle 35"/>
            <p:cNvSpPr>
              <a:spLocks noChangeArrowheads="1"/>
            </p:cNvSpPr>
            <p:nvPr/>
          </p:nvSpPr>
          <p:spPr bwMode="auto">
            <a:xfrm>
              <a:off x="3873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04" name="Freeform 36"/>
            <p:cNvSpPr>
              <a:spLocks/>
            </p:cNvSpPr>
            <p:nvPr/>
          </p:nvSpPr>
          <p:spPr bwMode="auto">
            <a:xfrm>
              <a:off x="4031" y="1834"/>
              <a:ext cx="318" cy="63"/>
            </a:xfrm>
            <a:custGeom>
              <a:avLst/>
              <a:gdLst>
                <a:gd name="T0" fmla="*/ 253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3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3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5" name="Freeform 37"/>
            <p:cNvSpPr>
              <a:spLocks/>
            </p:cNvSpPr>
            <p:nvPr/>
          </p:nvSpPr>
          <p:spPr bwMode="auto">
            <a:xfrm>
              <a:off x="4284" y="1580"/>
              <a:ext cx="65" cy="317"/>
            </a:xfrm>
            <a:custGeom>
              <a:avLst/>
              <a:gdLst>
                <a:gd name="T0" fmla="*/ 65 w 65"/>
                <a:gd name="T1" fmla="*/ 317 h 317"/>
                <a:gd name="T2" fmla="*/ 0 w 65"/>
                <a:gd name="T3" fmla="*/ 254 h 317"/>
                <a:gd name="T4" fmla="*/ 0 w 65"/>
                <a:gd name="T5" fmla="*/ 0 h 317"/>
                <a:gd name="T6" fmla="*/ 65 w 65"/>
                <a:gd name="T7" fmla="*/ 63 h 317"/>
                <a:gd name="T8" fmla="*/ 65 w 65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17">
                  <a:moveTo>
                    <a:pt x="65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6" name="Rectangle 38"/>
            <p:cNvSpPr>
              <a:spLocks noChangeArrowheads="1"/>
            </p:cNvSpPr>
            <p:nvPr/>
          </p:nvSpPr>
          <p:spPr bwMode="auto">
            <a:xfrm>
              <a:off x="4031" y="1580"/>
              <a:ext cx="253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7" name="Rectangle 39"/>
            <p:cNvSpPr>
              <a:spLocks noChangeArrowheads="1"/>
            </p:cNvSpPr>
            <p:nvPr/>
          </p:nvSpPr>
          <p:spPr bwMode="auto">
            <a:xfrm>
              <a:off x="4127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08" name="Freeform 40"/>
            <p:cNvSpPr>
              <a:spLocks/>
            </p:cNvSpPr>
            <p:nvPr/>
          </p:nvSpPr>
          <p:spPr bwMode="auto">
            <a:xfrm>
              <a:off x="2253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9" name="Freeform 41"/>
            <p:cNvSpPr>
              <a:spLocks/>
            </p:cNvSpPr>
            <p:nvPr/>
          </p:nvSpPr>
          <p:spPr bwMode="auto">
            <a:xfrm>
              <a:off x="2507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0" name="Rectangle 42"/>
            <p:cNvSpPr>
              <a:spLocks noChangeArrowheads="1"/>
            </p:cNvSpPr>
            <p:nvPr/>
          </p:nvSpPr>
          <p:spPr bwMode="auto">
            <a:xfrm>
              <a:off x="2253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1" name="Rectangle 43"/>
            <p:cNvSpPr>
              <a:spLocks noChangeArrowheads="1"/>
            </p:cNvSpPr>
            <p:nvPr/>
          </p:nvSpPr>
          <p:spPr bwMode="auto">
            <a:xfrm>
              <a:off x="2348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12" name="Freeform 44"/>
            <p:cNvSpPr>
              <a:spLocks/>
            </p:cNvSpPr>
            <p:nvPr/>
          </p:nvSpPr>
          <p:spPr bwMode="auto">
            <a:xfrm>
              <a:off x="2507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3" name="Freeform 45"/>
            <p:cNvSpPr>
              <a:spLocks/>
            </p:cNvSpPr>
            <p:nvPr/>
          </p:nvSpPr>
          <p:spPr bwMode="auto">
            <a:xfrm>
              <a:off x="2761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4" name="Rectangle 46"/>
            <p:cNvSpPr>
              <a:spLocks noChangeArrowheads="1"/>
            </p:cNvSpPr>
            <p:nvPr/>
          </p:nvSpPr>
          <p:spPr bwMode="auto">
            <a:xfrm>
              <a:off x="2507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5" name="Rectangle 47"/>
            <p:cNvSpPr>
              <a:spLocks noChangeArrowheads="1"/>
            </p:cNvSpPr>
            <p:nvPr/>
          </p:nvSpPr>
          <p:spPr bwMode="auto">
            <a:xfrm>
              <a:off x="2602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16" name="Freeform 48"/>
            <p:cNvSpPr>
              <a:spLocks/>
            </p:cNvSpPr>
            <p:nvPr/>
          </p:nvSpPr>
          <p:spPr bwMode="auto">
            <a:xfrm>
              <a:off x="2761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7" name="Freeform 49"/>
            <p:cNvSpPr>
              <a:spLocks/>
            </p:cNvSpPr>
            <p:nvPr/>
          </p:nvSpPr>
          <p:spPr bwMode="auto">
            <a:xfrm>
              <a:off x="3015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8" name="Rectangle 50"/>
            <p:cNvSpPr>
              <a:spLocks noChangeArrowheads="1"/>
            </p:cNvSpPr>
            <p:nvPr/>
          </p:nvSpPr>
          <p:spPr bwMode="auto">
            <a:xfrm>
              <a:off x="2761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9" name="Rectangle 51"/>
            <p:cNvSpPr>
              <a:spLocks noChangeArrowheads="1"/>
            </p:cNvSpPr>
            <p:nvPr/>
          </p:nvSpPr>
          <p:spPr bwMode="auto">
            <a:xfrm>
              <a:off x="2857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20" name="Freeform 52"/>
            <p:cNvSpPr>
              <a:spLocks/>
            </p:cNvSpPr>
            <p:nvPr/>
          </p:nvSpPr>
          <p:spPr bwMode="auto">
            <a:xfrm>
              <a:off x="3015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1" name="Freeform 53"/>
            <p:cNvSpPr>
              <a:spLocks/>
            </p:cNvSpPr>
            <p:nvPr/>
          </p:nvSpPr>
          <p:spPr bwMode="auto">
            <a:xfrm>
              <a:off x="3269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2" name="Rectangle 54"/>
            <p:cNvSpPr>
              <a:spLocks noChangeArrowheads="1"/>
            </p:cNvSpPr>
            <p:nvPr/>
          </p:nvSpPr>
          <p:spPr bwMode="auto">
            <a:xfrm>
              <a:off x="3015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3" name="Rectangle 55"/>
            <p:cNvSpPr>
              <a:spLocks noChangeArrowheads="1"/>
            </p:cNvSpPr>
            <p:nvPr/>
          </p:nvSpPr>
          <p:spPr bwMode="auto">
            <a:xfrm>
              <a:off x="3111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24" name="Freeform 56"/>
            <p:cNvSpPr>
              <a:spLocks/>
            </p:cNvSpPr>
            <p:nvPr/>
          </p:nvSpPr>
          <p:spPr bwMode="auto">
            <a:xfrm>
              <a:off x="3269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5" name="Freeform 57"/>
            <p:cNvSpPr>
              <a:spLocks/>
            </p:cNvSpPr>
            <p:nvPr/>
          </p:nvSpPr>
          <p:spPr bwMode="auto">
            <a:xfrm>
              <a:off x="3523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6" name="Rectangle 58"/>
            <p:cNvSpPr>
              <a:spLocks noChangeArrowheads="1"/>
            </p:cNvSpPr>
            <p:nvPr/>
          </p:nvSpPr>
          <p:spPr bwMode="auto">
            <a:xfrm>
              <a:off x="3269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7" name="Rectangle 59"/>
            <p:cNvSpPr>
              <a:spLocks noChangeArrowheads="1"/>
            </p:cNvSpPr>
            <p:nvPr/>
          </p:nvSpPr>
          <p:spPr bwMode="auto">
            <a:xfrm>
              <a:off x="3365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28" name="Freeform 60"/>
            <p:cNvSpPr>
              <a:spLocks/>
            </p:cNvSpPr>
            <p:nvPr/>
          </p:nvSpPr>
          <p:spPr bwMode="auto">
            <a:xfrm>
              <a:off x="3523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9" name="Freeform 61"/>
            <p:cNvSpPr>
              <a:spLocks/>
            </p:cNvSpPr>
            <p:nvPr/>
          </p:nvSpPr>
          <p:spPr bwMode="auto">
            <a:xfrm>
              <a:off x="3777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0" name="Rectangle 62"/>
            <p:cNvSpPr>
              <a:spLocks noChangeArrowheads="1"/>
            </p:cNvSpPr>
            <p:nvPr/>
          </p:nvSpPr>
          <p:spPr bwMode="auto">
            <a:xfrm>
              <a:off x="3523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1" name="Rectangle 63"/>
            <p:cNvSpPr>
              <a:spLocks noChangeArrowheads="1"/>
            </p:cNvSpPr>
            <p:nvPr/>
          </p:nvSpPr>
          <p:spPr bwMode="auto">
            <a:xfrm>
              <a:off x="3619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32" name="Freeform 64"/>
            <p:cNvSpPr>
              <a:spLocks/>
            </p:cNvSpPr>
            <p:nvPr/>
          </p:nvSpPr>
          <p:spPr bwMode="auto">
            <a:xfrm>
              <a:off x="3777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3" name="Freeform 65"/>
            <p:cNvSpPr>
              <a:spLocks/>
            </p:cNvSpPr>
            <p:nvPr/>
          </p:nvSpPr>
          <p:spPr bwMode="auto">
            <a:xfrm>
              <a:off x="4031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4" name="Rectangle 66"/>
            <p:cNvSpPr>
              <a:spLocks noChangeArrowheads="1"/>
            </p:cNvSpPr>
            <p:nvPr/>
          </p:nvSpPr>
          <p:spPr bwMode="auto">
            <a:xfrm>
              <a:off x="3777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5" name="Rectangle 67"/>
            <p:cNvSpPr>
              <a:spLocks noChangeArrowheads="1"/>
            </p:cNvSpPr>
            <p:nvPr/>
          </p:nvSpPr>
          <p:spPr bwMode="auto">
            <a:xfrm>
              <a:off x="3873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36" name="Freeform 68"/>
            <p:cNvSpPr>
              <a:spLocks/>
            </p:cNvSpPr>
            <p:nvPr/>
          </p:nvSpPr>
          <p:spPr bwMode="auto">
            <a:xfrm>
              <a:off x="4031" y="2343"/>
              <a:ext cx="318" cy="63"/>
            </a:xfrm>
            <a:custGeom>
              <a:avLst/>
              <a:gdLst>
                <a:gd name="T0" fmla="*/ 253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3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3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7" name="Freeform 69"/>
            <p:cNvSpPr>
              <a:spLocks/>
            </p:cNvSpPr>
            <p:nvPr/>
          </p:nvSpPr>
          <p:spPr bwMode="auto">
            <a:xfrm>
              <a:off x="4284" y="2089"/>
              <a:ext cx="65" cy="317"/>
            </a:xfrm>
            <a:custGeom>
              <a:avLst/>
              <a:gdLst>
                <a:gd name="T0" fmla="*/ 65 w 65"/>
                <a:gd name="T1" fmla="*/ 317 h 317"/>
                <a:gd name="T2" fmla="*/ 0 w 65"/>
                <a:gd name="T3" fmla="*/ 254 h 317"/>
                <a:gd name="T4" fmla="*/ 0 w 65"/>
                <a:gd name="T5" fmla="*/ 0 h 317"/>
                <a:gd name="T6" fmla="*/ 65 w 65"/>
                <a:gd name="T7" fmla="*/ 62 h 317"/>
                <a:gd name="T8" fmla="*/ 65 w 65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17">
                  <a:moveTo>
                    <a:pt x="65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5" y="62"/>
                  </a:lnTo>
                  <a:lnTo>
                    <a:pt x="65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8" name="Rectangle 70"/>
            <p:cNvSpPr>
              <a:spLocks noChangeArrowheads="1"/>
            </p:cNvSpPr>
            <p:nvPr/>
          </p:nvSpPr>
          <p:spPr bwMode="auto">
            <a:xfrm>
              <a:off x="4031" y="2089"/>
              <a:ext cx="253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9" name="Rectangle 71"/>
            <p:cNvSpPr>
              <a:spLocks noChangeArrowheads="1"/>
            </p:cNvSpPr>
            <p:nvPr/>
          </p:nvSpPr>
          <p:spPr bwMode="auto">
            <a:xfrm>
              <a:off x="4127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42" name="Rectangle 74"/>
            <p:cNvSpPr>
              <a:spLocks noChangeArrowheads="1"/>
            </p:cNvSpPr>
            <p:nvPr/>
          </p:nvSpPr>
          <p:spPr bwMode="auto">
            <a:xfrm>
              <a:off x="2118" y="1225"/>
              <a:ext cx="5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Sign bit</a:t>
              </a:r>
              <a:endParaRPr lang="en-US" altLang="en-US"/>
            </a:p>
          </p:txBody>
        </p:sp>
        <p:sp>
          <p:nvSpPr>
            <p:cNvPr id="135243" name="Rectangle 75"/>
            <p:cNvSpPr>
              <a:spLocks noChangeArrowheads="1"/>
            </p:cNvSpPr>
            <p:nvPr/>
          </p:nvSpPr>
          <p:spPr bwMode="auto">
            <a:xfrm>
              <a:off x="4516" y="1695"/>
              <a:ext cx="5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Negative</a:t>
              </a:r>
              <a:endParaRPr lang="en-US" altLang="en-US"/>
            </a:p>
          </p:txBody>
        </p:sp>
        <p:sp>
          <p:nvSpPr>
            <p:cNvPr id="135244" name="Rectangle 76"/>
            <p:cNvSpPr>
              <a:spLocks noChangeArrowheads="1"/>
            </p:cNvSpPr>
            <p:nvPr/>
          </p:nvSpPr>
          <p:spPr bwMode="auto">
            <a:xfrm>
              <a:off x="4516" y="2175"/>
              <a:ext cx="4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Positive</a:t>
              </a:r>
              <a:endParaRPr lang="en-US" altLang="en-US"/>
            </a:p>
          </p:txBody>
        </p:sp>
        <p:sp>
          <p:nvSpPr>
            <p:cNvPr id="135246" name="Line 78"/>
            <p:cNvSpPr>
              <a:spLocks noChangeShapeType="1"/>
            </p:cNvSpPr>
            <p:nvPr/>
          </p:nvSpPr>
          <p:spPr bwMode="auto">
            <a:xfrm>
              <a:off x="2372" y="1942"/>
              <a:ext cx="0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7" name="Line 79"/>
            <p:cNvSpPr>
              <a:spLocks noChangeShapeType="1"/>
            </p:cNvSpPr>
            <p:nvPr/>
          </p:nvSpPr>
          <p:spPr bwMode="auto">
            <a:xfrm>
              <a:off x="2372" y="1433"/>
              <a:ext cx="0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 Extension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Step 1: Move the number into the lower-significant bits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Step 2: Fill all the remaining higher bits with the sign bit</a:t>
            </a:r>
          </a:p>
          <a:p>
            <a:r>
              <a:rPr lang="en-US" altLang="en-US"/>
              <a:t>This will ensure that both magnitude and sign are correct</a:t>
            </a:r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Sign-Extend 10110011 to 16 bits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Sign-Extend 01100010 to 16 bits</a:t>
            </a:r>
          </a:p>
          <a:p>
            <a:pPr lvl="1"/>
            <a:endParaRPr lang="en-US" altLang="en-US"/>
          </a:p>
          <a:p>
            <a:pPr>
              <a:spcBef>
                <a:spcPct val="60000"/>
              </a:spcBef>
            </a:pPr>
            <a:r>
              <a:rPr lang="en-US" altLang="en-US"/>
              <a:t>Infinite 0s can be added to the left of a positive number</a:t>
            </a:r>
          </a:p>
          <a:p>
            <a:r>
              <a:rPr lang="en-US" altLang="en-US"/>
              <a:t>Infinite 1s can be added to the left of a negative number</a:t>
            </a:r>
          </a:p>
          <a:p>
            <a:pPr lvl="1"/>
            <a:endParaRPr lang="en-US" altLang="en-US"/>
          </a:p>
        </p:txBody>
      </p:sp>
      <p:grpSp>
        <p:nvGrpSpPr>
          <p:cNvPr id="187404" name="Group 12"/>
          <p:cNvGrpSpPr>
            <a:grpSpLocks/>
          </p:cNvGrpSpPr>
          <p:nvPr/>
        </p:nvGrpSpPr>
        <p:grpSpPr bwMode="auto">
          <a:xfrm>
            <a:off x="1346200" y="3486150"/>
            <a:ext cx="7027863" cy="576263"/>
            <a:chOff x="485" y="2269"/>
            <a:chExt cx="4427" cy="363"/>
          </a:xfrm>
        </p:grpSpPr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10110011 = -77</a:t>
              </a:r>
            </a:p>
          </p:txBody>
        </p:sp>
        <p:sp>
          <p:nvSpPr>
            <p:cNvPr id="187396" name="Text Box 4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11111111 10110011 = -77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0" name="AutoShape 8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1" name="Arc 9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G0" fmla="+- 20624 0 0"/>
                <a:gd name="G1" fmla="+- 0 0 0"/>
                <a:gd name="G2" fmla="+- 21600 0 0"/>
                <a:gd name="T0" fmla="*/ 41694 w 41694"/>
                <a:gd name="T1" fmla="*/ 4757 h 21600"/>
                <a:gd name="T2" fmla="*/ 0 w 41694"/>
                <a:gd name="T3" fmla="*/ 6421 h 21600"/>
                <a:gd name="T4" fmla="*/ 20624 w 4169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3" name="AutoShape 11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405" name="Group 13"/>
          <p:cNvGrpSpPr>
            <a:grpSpLocks/>
          </p:cNvGrpSpPr>
          <p:nvPr/>
        </p:nvGrpSpPr>
        <p:grpSpPr bwMode="auto">
          <a:xfrm>
            <a:off x="1346200" y="4351338"/>
            <a:ext cx="7027863" cy="576262"/>
            <a:chOff x="485" y="2269"/>
            <a:chExt cx="4427" cy="363"/>
          </a:xfrm>
        </p:grpSpPr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01100010 = +98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00000000 01100010 = +98</a:t>
              </a:r>
            </a:p>
          </p:txBody>
        </p:sp>
        <p:sp>
          <p:nvSpPr>
            <p:cNvPr id="187408" name="Oval 1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9" name="AutoShape 17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0" name="Arc 18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G0" fmla="+- 20624 0 0"/>
                <a:gd name="G1" fmla="+- 0 0 0"/>
                <a:gd name="G2" fmla="+- 21600 0 0"/>
                <a:gd name="T0" fmla="*/ 41694 w 41694"/>
                <a:gd name="T1" fmla="*/ 4757 h 21600"/>
                <a:gd name="T2" fmla="*/ 0 w 41694"/>
                <a:gd name="T3" fmla="*/ 6421 h 21600"/>
                <a:gd name="T4" fmla="*/ 20624 w 4169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1" name="AutoShape 19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Two's Complement of a Hexadecimal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46663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/>
              <a:t>To form the two's complement of a hexadecimal</a:t>
            </a:r>
          </a:p>
          <a:p>
            <a:pPr lvl="1">
              <a:spcBef>
                <a:spcPct val="80000"/>
              </a:spcBef>
            </a:pPr>
            <a:r>
              <a:rPr lang="en-US" altLang="en-US"/>
              <a:t>Subtract each hexadecimal digit from 15</a:t>
            </a:r>
          </a:p>
          <a:p>
            <a:pPr lvl="1">
              <a:spcBef>
                <a:spcPct val="80000"/>
              </a:spcBef>
            </a:pPr>
            <a:r>
              <a:rPr lang="en-US" altLang="en-US"/>
              <a:t>Add 1</a:t>
            </a:r>
          </a:p>
          <a:p>
            <a:pPr>
              <a:spcBef>
                <a:spcPct val="80000"/>
              </a:spcBef>
            </a:pPr>
            <a:r>
              <a:rPr lang="en-US" altLang="en-US"/>
              <a:t>Examples:</a:t>
            </a:r>
          </a:p>
          <a:p>
            <a:pPr lvl="1"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/>
              <a:t>2's complement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6A3D = 95C2 + 1 = 95C3</a:t>
            </a:r>
          </a:p>
          <a:p>
            <a:pPr lvl="1"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/>
              <a:t>2's complement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92F15AC0 = 6D0EA53F + 1 = 6D0EA540</a:t>
            </a:r>
          </a:p>
          <a:p>
            <a:pPr lvl="1"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/>
              <a:t>2's complement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FFFFFFFF = 00000000 + 1 = 00000001</a:t>
            </a:r>
          </a:p>
          <a:p>
            <a:pPr>
              <a:spcBef>
                <a:spcPct val="80000"/>
              </a:spcBef>
            </a:pPr>
            <a:r>
              <a:rPr lang="en-US" altLang="en-US"/>
              <a:t>No need to convert hexadecimal to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1123950"/>
            <a:ext cx="7005638" cy="5184775"/>
          </a:xfrm>
        </p:spPr>
        <p:txBody>
          <a:bodyPr/>
          <a:lstStyle/>
          <a:p>
            <a:r>
              <a:rPr lang="en-US" altLang="en-US"/>
              <a:t>Positional Number Systems</a:t>
            </a:r>
          </a:p>
          <a:p>
            <a:r>
              <a:rPr lang="en-US" altLang="en-US"/>
              <a:t>Binary and Hexadecimal Numbers</a:t>
            </a:r>
          </a:p>
          <a:p>
            <a:r>
              <a:rPr lang="en-US" altLang="en-US"/>
              <a:t>Base Conversions</a:t>
            </a:r>
          </a:p>
          <a:p>
            <a:r>
              <a:rPr lang="en-US" altLang="en-US"/>
              <a:t>Integer Storage Sizes</a:t>
            </a:r>
          </a:p>
          <a:p>
            <a:r>
              <a:rPr lang="en-US" altLang="en-US"/>
              <a:t>Binary and Hexadecimal Addition</a:t>
            </a:r>
          </a:p>
          <a:p>
            <a:r>
              <a:rPr lang="en-US" altLang="en-US"/>
              <a:t>Signed Integers and 2's Complement Notation</a:t>
            </a:r>
          </a:p>
          <a:p>
            <a:r>
              <a:rPr lang="en-US" altLang="en-US"/>
              <a:t>Sign Extension</a:t>
            </a:r>
          </a:p>
          <a:p>
            <a:r>
              <a:rPr lang="en-US" altLang="en-US"/>
              <a:t>Binary and Hexadecimal subtraction</a:t>
            </a:r>
          </a:p>
          <a:p>
            <a:r>
              <a:rPr lang="en-US" altLang="en-US"/>
              <a:t>Carry and Overflow</a:t>
            </a:r>
          </a:p>
          <a:p>
            <a:r>
              <a:rPr lang="en-US" altLang="en-US"/>
              <a:t>Character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Subtraction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95350" algn="l"/>
                <a:tab pos="4124325" algn="l"/>
              </a:tabLst>
            </a:pPr>
            <a:r>
              <a:rPr lang="en-US" altLang="en-US"/>
              <a:t>When subtracting A – B, convert B to its 2's complement</a:t>
            </a:r>
          </a:p>
          <a:p>
            <a:pPr>
              <a:tabLst>
                <a:tab pos="895350" algn="l"/>
                <a:tab pos="4124325" algn="l"/>
              </a:tabLst>
            </a:pPr>
            <a:r>
              <a:rPr lang="en-US" altLang="en-US"/>
              <a:t>Add A to (–B)</a:t>
            </a:r>
          </a:p>
          <a:p>
            <a:pPr>
              <a:tabLst>
                <a:tab pos="895350" algn="l"/>
                <a:tab pos="4124325" algn="l"/>
              </a:tabLst>
            </a:pPr>
            <a:endParaRPr lang="en-US" altLang="en-US"/>
          </a:p>
          <a:p>
            <a:pPr>
              <a:buFont typeface="Wingdings" panose="05000000000000000000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/>
              <a:t>	 	0 1 0 0 1 1 0 1	0 1 0 0 1 1 0 1</a:t>
            </a:r>
          </a:p>
          <a:p>
            <a:pPr>
              <a:buFont typeface="Wingdings" panose="05000000000000000000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/>
              <a:t>	 	0 0 1 1 1 0 1 0	</a:t>
            </a:r>
            <a:r>
              <a:rPr lang="en-US" altLang="en-US">
                <a:solidFill>
                  <a:srgbClr val="FF0000"/>
                </a:solidFill>
              </a:rPr>
              <a:t>1 1 0 0 0 1 1 0</a:t>
            </a:r>
            <a:r>
              <a:rPr lang="en-US" altLang="en-US"/>
              <a:t>  </a:t>
            </a:r>
            <a:r>
              <a:rPr lang="en-US" altLang="en-US" sz="1800"/>
              <a:t>(2's complement)</a:t>
            </a:r>
          </a:p>
          <a:p>
            <a:pPr>
              <a:buFont typeface="Wingdings" panose="05000000000000000000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/>
              <a:t>		0 0 0 1 0 0 1 1	0 0 0 1 0 0 1 1  </a:t>
            </a:r>
            <a:r>
              <a:rPr lang="en-US" altLang="en-US" sz="1800"/>
              <a:t>(same result)</a:t>
            </a:r>
          </a:p>
          <a:p>
            <a:pPr>
              <a:spcBef>
                <a:spcPct val="80000"/>
              </a:spcBef>
              <a:tabLst>
                <a:tab pos="895350" algn="l"/>
                <a:tab pos="4124325" algn="l"/>
              </a:tabLst>
            </a:pPr>
            <a:r>
              <a:rPr lang="en-US" altLang="en-US"/>
              <a:t>Final carry is ignored, because</a:t>
            </a:r>
          </a:p>
          <a:p>
            <a:pPr lvl="1">
              <a:tabLst>
                <a:tab pos="895350" algn="l"/>
                <a:tab pos="4124325" algn="l"/>
              </a:tabLst>
            </a:pPr>
            <a:r>
              <a:rPr lang="en-US" altLang="en-US"/>
              <a:t>Negative number is sign-extended with 1's</a:t>
            </a:r>
          </a:p>
          <a:p>
            <a:pPr lvl="1">
              <a:tabLst>
                <a:tab pos="895350" algn="l"/>
                <a:tab pos="4124325" algn="l"/>
              </a:tabLst>
            </a:pPr>
            <a:r>
              <a:rPr lang="en-US" altLang="en-US"/>
              <a:t>You can imagine infinite 1's to the left of a negative number</a:t>
            </a:r>
          </a:p>
          <a:p>
            <a:pPr lvl="1">
              <a:tabLst>
                <a:tab pos="895350" algn="l"/>
                <a:tab pos="4124325" algn="l"/>
              </a:tabLst>
            </a:pPr>
            <a:r>
              <a:rPr lang="en-US" altLang="en-US"/>
              <a:t>Adding the carry to the extended 1's produces extended zeros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1347788" y="3659188"/>
            <a:ext cx="213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4572000" y="365918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1000125" y="29146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–</a:t>
            </a: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4284663" y="29718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+</a:t>
            </a:r>
          </a:p>
        </p:txBody>
      </p:sp>
      <p:sp>
        <p:nvSpPr>
          <p:cNvPr id="137226" name="AutoShape 10"/>
          <p:cNvSpPr>
            <a:spLocks noChangeArrowheads="1"/>
          </p:cNvSpPr>
          <p:nvPr/>
        </p:nvSpPr>
        <p:spPr bwMode="auto">
          <a:xfrm>
            <a:off x="3708400" y="3082925"/>
            <a:ext cx="403225" cy="287338"/>
          </a:xfrm>
          <a:prstGeom prst="rightArrow">
            <a:avLst>
              <a:gd name="adj1" fmla="val 50278"/>
              <a:gd name="adj2" fmla="val 646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596900" y="2392363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/>
              <a:t>borrow: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3765550" y="240188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/>
              <a:t>carry:</a:t>
            </a:r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2673350" y="239236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1922463" y="239236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1692275" y="2392363"/>
            <a:ext cx="171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5668963" y="239236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5435600" y="2392363"/>
            <a:ext cx="173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4686300" y="2392363"/>
            <a:ext cx="173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4456113" y="2392363"/>
            <a:ext cx="173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Subtraction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351338"/>
            <a:ext cx="8121650" cy="1901825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When a borrow is required from the digit to the left, then</a:t>
            </a:r>
          </a:p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/>
              <a:t>	Add 16 (decimal) to the current digit's value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Last Carry is ignored</a:t>
            </a:r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 flipV="1">
            <a:off x="1231900" y="291147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539750" y="1776413"/>
            <a:ext cx="690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tx2"/>
                </a:solidFill>
              </a:rPr>
              <a:t>Borrow:</a:t>
            </a:r>
            <a:endParaRPr lang="en-US" altLang="en-US" sz="1400" b="1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1000125" y="2276475"/>
            <a:ext cx="2317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34165" name="AutoShape 21"/>
          <p:cNvSpPr>
            <a:spLocks noChangeArrowheads="1"/>
          </p:cNvSpPr>
          <p:nvPr/>
        </p:nvSpPr>
        <p:spPr bwMode="auto">
          <a:xfrm>
            <a:off x="3535363" y="2276475"/>
            <a:ext cx="690562" cy="287338"/>
          </a:xfrm>
          <a:prstGeom prst="rightArrow">
            <a:avLst>
              <a:gd name="adj1" fmla="val 50000"/>
              <a:gd name="adj2" fmla="val 60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191" name="Group 47"/>
          <p:cNvGrpSpPr>
            <a:grpSpLocks/>
          </p:cNvGrpSpPr>
          <p:nvPr/>
        </p:nvGrpSpPr>
        <p:grpSpPr bwMode="auto">
          <a:xfrm>
            <a:off x="1289050" y="1989138"/>
            <a:ext cx="1898650" cy="347662"/>
            <a:chOff x="1647" y="1180"/>
            <a:chExt cx="1196" cy="219"/>
          </a:xfrm>
        </p:grpSpPr>
        <p:sp>
          <p:nvSpPr>
            <p:cNvPr id="134183" name="Text Box 39"/>
            <p:cNvSpPr txBox="1">
              <a:spLocks noChangeArrowheads="1"/>
            </p:cNvSpPr>
            <p:nvPr/>
          </p:nvSpPr>
          <p:spPr bwMode="auto">
            <a:xfrm>
              <a:off x="266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134184" name="Text Box 40"/>
            <p:cNvSpPr txBox="1">
              <a:spLocks noChangeArrowheads="1"/>
            </p:cNvSpPr>
            <p:nvPr/>
          </p:nvSpPr>
          <p:spPr bwMode="auto">
            <a:xfrm>
              <a:off x="251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sp>
          <p:nvSpPr>
            <p:cNvPr id="134185" name="Text Box 41"/>
            <p:cNvSpPr txBox="1">
              <a:spLocks noChangeArrowheads="1"/>
            </p:cNvSpPr>
            <p:nvPr/>
          </p:nvSpPr>
          <p:spPr bwMode="auto">
            <a:xfrm>
              <a:off x="237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sp>
          <p:nvSpPr>
            <p:cNvPr id="134186" name="Text Box 42"/>
            <p:cNvSpPr txBox="1">
              <a:spLocks noChangeArrowheads="1"/>
            </p:cNvSpPr>
            <p:nvPr/>
          </p:nvSpPr>
          <p:spPr bwMode="auto">
            <a:xfrm>
              <a:off x="222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4187" name="Text Box 43"/>
            <p:cNvSpPr txBox="1">
              <a:spLocks noChangeArrowheads="1"/>
            </p:cNvSpPr>
            <p:nvPr/>
          </p:nvSpPr>
          <p:spPr bwMode="auto">
            <a:xfrm>
              <a:off x="208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134188" name="Text Box 44"/>
            <p:cNvSpPr txBox="1">
              <a:spLocks noChangeArrowheads="1"/>
            </p:cNvSpPr>
            <p:nvPr/>
          </p:nvSpPr>
          <p:spPr bwMode="auto">
            <a:xfrm>
              <a:off x="193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34189" name="Text Box 45"/>
            <p:cNvSpPr txBox="1">
              <a:spLocks noChangeArrowheads="1"/>
            </p:cNvSpPr>
            <p:nvPr/>
          </p:nvSpPr>
          <p:spPr bwMode="auto">
            <a:xfrm>
              <a:off x="179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4190" name="Text Box 46"/>
            <p:cNvSpPr txBox="1">
              <a:spLocks noChangeArrowheads="1"/>
            </p:cNvSpPr>
            <p:nvPr/>
          </p:nvSpPr>
          <p:spPr bwMode="auto">
            <a:xfrm>
              <a:off x="164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134192" name="Group 48"/>
          <p:cNvGrpSpPr>
            <a:grpSpLocks/>
          </p:cNvGrpSpPr>
          <p:nvPr/>
        </p:nvGrpSpPr>
        <p:grpSpPr bwMode="auto">
          <a:xfrm>
            <a:off x="1290638" y="2447925"/>
            <a:ext cx="1898650" cy="347663"/>
            <a:chOff x="1647" y="1180"/>
            <a:chExt cx="1196" cy="219"/>
          </a:xfrm>
        </p:grpSpPr>
        <p:sp>
          <p:nvSpPr>
            <p:cNvPr id="134193" name="Text Box 49"/>
            <p:cNvSpPr txBox="1">
              <a:spLocks noChangeArrowheads="1"/>
            </p:cNvSpPr>
            <p:nvPr/>
          </p:nvSpPr>
          <p:spPr bwMode="auto">
            <a:xfrm>
              <a:off x="266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sp>
          <p:nvSpPr>
            <p:cNvPr id="134194" name="Text Box 50"/>
            <p:cNvSpPr txBox="1">
              <a:spLocks noChangeArrowheads="1"/>
            </p:cNvSpPr>
            <p:nvPr/>
          </p:nvSpPr>
          <p:spPr bwMode="auto">
            <a:xfrm>
              <a:off x="251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34195" name="Text Box 51"/>
            <p:cNvSpPr txBox="1">
              <a:spLocks noChangeArrowheads="1"/>
            </p:cNvSpPr>
            <p:nvPr/>
          </p:nvSpPr>
          <p:spPr bwMode="auto">
            <a:xfrm>
              <a:off x="237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34196" name="Text Box 52"/>
            <p:cNvSpPr txBox="1">
              <a:spLocks noChangeArrowheads="1"/>
            </p:cNvSpPr>
            <p:nvPr/>
          </p:nvSpPr>
          <p:spPr bwMode="auto">
            <a:xfrm>
              <a:off x="222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4197" name="Text Box 53"/>
            <p:cNvSpPr txBox="1">
              <a:spLocks noChangeArrowheads="1"/>
            </p:cNvSpPr>
            <p:nvPr/>
          </p:nvSpPr>
          <p:spPr bwMode="auto">
            <a:xfrm>
              <a:off x="208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34198" name="Text Box 54"/>
            <p:cNvSpPr txBox="1">
              <a:spLocks noChangeArrowheads="1"/>
            </p:cNvSpPr>
            <p:nvPr/>
          </p:nvSpPr>
          <p:spPr bwMode="auto">
            <a:xfrm>
              <a:off x="193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  <p:sp>
          <p:nvSpPr>
            <p:cNvPr id="134199" name="Text Box 55"/>
            <p:cNvSpPr txBox="1">
              <a:spLocks noChangeArrowheads="1"/>
            </p:cNvSpPr>
            <p:nvPr/>
          </p:nvSpPr>
          <p:spPr bwMode="auto">
            <a:xfrm>
              <a:off x="179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34200" name="Text Box 56"/>
            <p:cNvSpPr txBox="1">
              <a:spLocks noChangeArrowheads="1"/>
            </p:cNvSpPr>
            <p:nvPr/>
          </p:nvSpPr>
          <p:spPr bwMode="auto">
            <a:xfrm>
              <a:off x="164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134202" name="Text Box 58"/>
          <p:cNvSpPr txBox="1">
            <a:spLocks noChangeArrowheads="1"/>
          </p:cNvSpPr>
          <p:nvPr/>
        </p:nvSpPr>
        <p:spPr bwMode="auto">
          <a:xfrm>
            <a:off x="2901950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34203" name="Text Box 59"/>
          <p:cNvSpPr txBox="1">
            <a:spLocks noChangeArrowheads="1"/>
          </p:cNvSpPr>
          <p:nvPr/>
        </p:nvSpPr>
        <p:spPr bwMode="auto">
          <a:xfrm>
            <a:off x="2671763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34204" name="Text Box 60"/>
          <p:cNvSpPr txBox="1">
            <a:spLocks noChangeArrowheads="1"/>
          </p:cNvSpPr>
          <p:nvPr/>
        </p:nvSpPr>
        <p:spPr bwMode="auto">
          <a:xfrm>
            <a:off x="2441575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34205" name="Text Box 61"/>
          <p:cNvSpPr txBox="1">
            <a:spLocks noChangeArrowheads="1"/>
          </p:cNvSpPr>
          <p:nvPr/>
        </p:nvSpPr>
        <p:spPr bwMode="auto">
          <a:xfrm>
            <a:off x="2211388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34206" name="Text Box 62"/>
          <p:cNvSpPr txBox="1">
            <a:spLocks noChangeArrowheads="1"/>
          </p:cNvSpPr>
          <p:nvPr/>
        </p:nvSpPr>
        <p:spPr bwMode="auto">
          <a:xfrm>
            <a:off x="1981200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07" name="Text Box 63"/>
          <p:cNvSpPr txBox="1">
            <a:spLocks noChangeArrowheads="1"/>
          </p:cNvSpPr>
          <p:nvPr/>
        </p:nvSpPr>
        <p:spPr bwMode="auto">
          <a:xfrm>
            <a:off x="1751013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520825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290638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134210" name="Group 66"/>
          <p:cNvGrpSpPr>
            <a:grpSpLocks/>
          </p:cNvGrpSpPr>
          <p:nvPr/>
        </p:nvGrpSpPr>
        <p:grpSpPr bwMode="auto">
          <a:xfrm>
            <a:off x="2382838" y="1201738"/>
            <a:ext cx="1382712" cy="671512"/>
            <a:chOff x="1102" y="866"/>
            <a:chExt cx="871" cy="423"/>
          </a:xfrm>
        </p:grpSpPr>
        <p:sp>
          <p:nvSpPr>
            <p:cNvPr id="134151" name="Line 7"/>
            <p:cNvSpPr>
              <a:spLocks noChangeShapeType="1"/>
            </p:cNvSpPr>
            <p:nvPr/>
          </p:nvSpPr>
          <p:spPr bwMode="auto">
            <a:xfrm flipH="1">
              <a:off x="1537" y="110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sp>
          <p:nvSpPr>
            <p:cNvPr id="134152" name="Text Box 8"/>
            <p:cNvSpPr txBox="1">
              <a:spLocks noChangeArrowheads="1"/>
            </p:cNvSpPr>
            <p:nvPr/>
          </p:nvSpPr>
          <p:spPr bwMode="auto">
            <a:xfrm>
              <a:off x="1102" y="866"/>
              <a:ext cx="871" cy="2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36000" bIns="36000" anchor="ctr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en-US"/>
                <a:t>16 + 5 = 21</a:t>
              </a:r>
            </a:p>
          </p:txBody>
        </p:sp>
      </p:grpSp>
      <p:sp>
        <p:nvSpPr>
          <p:cNvPr id="134211" name="Text Box 67"/>
          <p:cNvSpPr txBox="1">
            <a:spLocks noChangeArrowheads="1"/>
          </p:cNvSpPr>
          <p:nvPr/>
        </p:nvSpPr>
        <p:spPr bwMode="auto">
          <a:xfrm>
            <a:off x="2728913" y="1758950"/>
            <a:ext cx="1730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12" name="Text Box 68"/>
          <p:cNvSpPr txBox="1">
            <a:spLocks noChangeArrowheads="1"/>
          </p:cNvSpPr>
          <p:nvPr/>
        </p:nvSpPr>
        <p:spPr bwMode="auto">
          <a:xfrm>
            <a:off x="1576388" y="1758950"/>
            <a:ext cx="1730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1346200" y="1758950"/>
            <a:ext cx="1730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36" name="Text Box 92"/>
          <p:cNvSpPr txBox="1">
            <a:spLocks noChangeArrowheads="1"/>
          </p:cNvSpPr>
          <p:nvPr/>
        </p:nvSpPr>
        <p:spPr bwMode="auto">
          <a:xfrm>
            <a:off x="6762750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34241" name="Text Box 97"/>
          <p:cNvSpPr txBox="1">
            <a:spLocks noChangeArrowheads="1"/>
          </p:cNvSpPr>
          <p:nvPr/>
        </p:nvSpPr>
        <p:spPr bwMode="auto">
          <a:xfrm>
            <a:off x="5611813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34242" name="Text Box 98"/>
          <p:cNvSpPr txBox="1">
            <a:spLocks noChangeArrowheads="1"/>
          </p:cNvSpPr>
          <p:nvPr/>
        </p:nvSpPr>
        <p:spPr bwMode="auto">
          <a:xfrm>
            <a:off x="5381625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grpSp>
        <p:nvGrpSpPr>
          <p:cNvPr id="134254" name="Group 110"/>
          <p:cNvGrpSpPr>
            <a:grpSpLocks/>
          </p:cNvGrpSpPr>
          <p:nvPr/>
        </p:nvGrpSpPr>
        <p:grpSpPr bwMode="auto">
          <a:xfrm>
            <a:off x="6127750" y="1758950"/>
            <a:ext cx="461963" cy="1670050"/>
            <a:chOff x="3860" y="1108"/>
            <a:chExt cx="291" cy="1052"/>
          </a:xfrm>
        </p:grpSpPr>
        <p:sp>
          <p:nvSpPr>
            <p:cNvPr id="134238" name="Text Box 94"/>
            <p:cNvSpPr txBox="1">
              <a:spLocks noChangeArrowheads="1"/>
            </p:cNvSpPr>
            <p:nvPr/>
          </p:nvSpPr>
          <p:spPr bwMode="auto">
            <a:xfrm>
              <a:off x="3970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34245" name="Text Box 101"/>
            <p:cNvSpPr txBox="1">
              <a:spLocks noChangeArrowheads="1"/>
            </p:cNvSpPr>
            <p:nvPr/>
          </p:nvSpPr>
          <p:spPr bwMode="auto">
            <a:xfrm>
              <a:off x="3860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4255" name="Group 111"/>
          <p:cNvGrpSpPr>
            <a:grpSpLocks/>
          </p:cNvGrpSpPr>
          <p:nvPr/>
        </p:nvGrpSpPr>
        <p:grpSpPr bwMode="auto">
          <a:xfrm>
            <a:off x="5895975" y="1758950"/>
            <a:ext cx="463550" cy="1670050"/>
            <a:chOff x="3714" y="1108"/>
            <a:chExt cx="292" cy="1052"/>
          </a:xfrm>
        </p:grpSpPr>
        <p:sp>
          <p:nvSpPr>
            <p:cNvPr id="134239" name="Text Box 95"/>
            <p:cNvSpPr txBox="1">
              <a:spLocks noChangeArrowheads="1"/>
            </p:cNvSpPr>
            <p:nvPr/>
          </p:nvSpPr>
          <p:spPr bwMode="auto">
            <a:xfrm>
              <a:off x="3825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34246" name="Text Box 102"/>
            <p:cNvSpPr txBox="1">
              <a:spLocks noChangeArrowheads="1"/>
            </p:cNvSpPr>
            <p:nvPr/>
          </p:nvSpPr>
          <p:spPr bwMode="auto">
            <a:xfrm>
              <a:off x="3714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4261" name="Group 117"/>
          <p:cNvGrpSpPr>
            <a:grpSpLocks/>
          </p:cNvGrpSpPr>
          <p:nvPr/>
        </p:nvGrpSpPr>
        <p:grpSpPr bwMode="auto">
          <a:xfrm>
            <a:off x="4860925" y="1989138"/>
            <a:ext cx="3859213" cy="922337"/>
            <a:chOff x="3062" y="1253"/>
            <a:chExt cx="2431" cy="581"/>
          </a:xfrm>
        </p:grpSpPr>
        <p:sp>
          <p:nvSpPr>
            <p:cNvPr id="134217" name="Text Box 73"/>
            <p:cNvSpPr txBox="1">
              <a:spLocks noChangeArrowheads="1"/>
            </p:cNvSpPr>
            <p:nvPr/>
          </p:nvSpPr>
          <p:spPr bwMode="auto">
            <a:xfrm>
              <a:off x="3062" y="1434"/>
              <a:ext cx="146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grpSp>
          <p:nvGrpSpPr>
            <p:cNvPr id="134218" name="Group 74"/>
            <p:cNvGrpSpPr>
              <a:grpSpLocks/>
            </p:cNvGrpSpPr>
            <p:nvPr/>
          </p:nvGrpSpPr>
          <p:grpSpPr bwMode="auto">
            <a:xfrm>
              <a:off x="3244" y="1253"/>
              <a:ext cx="1196" cy="219"/>
              <a:chOff x="1647" y="1180"/>
              <a:chExt cx="1196" cy="219"/>
            </a:xfrm>
          </p:grpSpPr>
          <p:sp>
            <p:nvSpPr>
              <p:cNvPr id="134219" name="Text Box 75"/>
              <p:cNvSpPr txBox="1">
                <a:spLocks noChangeArrowheads="1"/>
              </p:cNvSpPr>
              <p:nvPr/>
            </p:nvSpPr>
            <p:spPr bwMode="auto">
              <a:xfrm>
                <a:off x="266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134220" name="Text Box 76"/>
              <p:cNvSpPr txBox="1">
                <a:spLocks noChangeArrowheads="1"/>
              </p:cNvSpPr>
              <p:nvPr/>
            </p:nvSpPr>
            <p:spPr bwMode="auto">
              <a:xfrm>
                <a:off x="251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7</a:t>
                </a:r>
              </a:p>
            </p:txBody>
          </p:sp>
          <p:sp>
            <p:nvSpPr>
              <p:cNvPr id="134221" name="Text Box 77"/>
              <p:cNvSpPr txBox="1">
                <a:spLocks noChangeArrowheads="1"/>
              </p:cNvSpPr>
              <p:nvPr/>
            </p:nvSpPr>
            <p:spPr bwMode="auto">
              <a:xfrm>
                <a:off x="237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6</a:t>
                </a:r>
              </a:p>
            </p:txBody>
          </p:sp>
          <p:sp>
            <p:nvSpPr>
              <p:cNvPr id="134222" name="Text Box 78"/>
              <p:cNvSpPr txBox="1">
                <a:spLocks noChangeArrowheads="1"/>
              </p:cNvSpPr>
              <p:nvPr/>
            </p:nvSpPr>
            <p:spPr bwMode="auto">
              <a:xfrm>
                <a:off x="222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</a:t>
                </a:r>
              </a:p>
            </p:txBody>
          </p:sp>
          <p:sp>
            <p:nvSpPr>
              <p:cNvPr id="134223" name="Text Box 79"/>
              <p:cNvSpPr txBox="1">
                <a:spLocks noChangeArrowheads="1"/>
              </p:cNvSpPr>
              <p:nvPr/>
            </p:nvSpPr>
            <p:spPr bwMode="auto">
              <a:xfrm>
                <a:off x="208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</a:t>
                </a:r>
              </a:p>
            </p:txBody>
          </p:sp>
          <p:sp>
            <p:nvSpPr>
              <p:cNvPr id="134224" name="Text Box 80"/>
              <p:cNvSpPr txBox="1">
                <a:spLocks noChangeArrowheads="1"/>
              </p:cNvSpPr>
              <p:nvPr/>
            </p:nvSpPr>
            <p:spPr bwMode="auto">
              <a:xfrm>
                <a:off x="193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134225" name="Text Box 81"/>
              <p:cNvSpPr txBox="1">
                <a:spLocks noChangeArrowheads="1"/>
              </p:cNvSpPr>
              <p:nvPr/>
            </p:nvSpPr>
            <p:spPr bwMode="auto">
              <a:xfrm>
                <a:off x="179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134226" name="Text Box 82"/>
              <p:cNvSpPr txBox="1">
                <a:spLocks noChangeArrowheads="1"/>
              </p:cNvSpPr>
              <p:nvPr/>
            </p:nvSpPr>
            <p:spPr bwMode="auto">
              <a:xfrm>
                <a:off x="164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134259" name="Group 115"/>
            <p:cNvGrpSpPr>
              <a:grpSpLocks/>
            </p:cNvGrpSpPr>
            <p:nvPr/>
          </p:nvGrpSpPr>
          <p:grpSpPr bwMode="auto">
            <a:xfrm>
              <a:off x="3208" y="1542"/>
              <a:ext cx="2285" cy="292"/>
              <a:chOff x="3208" y="1542"/>
              <a:chExt cx="2285" cy="292"/>
            </a:xfrm>
          </p:grpSpPr>
          <p:sp>
            <p:nvSpPr>
              <p:cNvPr id="134215" name="Line 71"/>
              <p:cNvSpPr>
                <a:spLocks noChangeShapeType="1"/>
              </p:cNvSpPr>
              <p:nvPr/>
            </p:nvSpPr>
            <p:spPr bwMode="auto">
              <a:xfrm flipV="1">
                <a:off x="3208" y="1834"/>
                <a:ext cx="12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227" name="Group 83"/>
              <p:cNvGrpSpPr>
                <a:grpSpLocks/>
              </p:cNvGrpSpPr>
              <p:nvPr/>
            </p:nvGrpSpPr>
            <p:grpSpPr bwMode="auto">
              <a:xfrm>
                <a:off x="3245" y="1542"/>
                <a:ext cx="1196" cy="219"/>
                <a:chOff x="1647" y="1180"/>
                <a:chExt cx="1196" cy="219"/>
              </a:xfrm>
            </p:grpSpPr>
            <p:sp>
              <p:nvSpPr>
                <p:cNvPr id="134228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66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9</a:t>
                  </a:r>
                </a:p>
              </p:txBody>
            </p:sp>
            <p:sp>
              <p:nvSpPr>
                <p:cNvPr id="134229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251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B</a:t>
                  </a:r>
                </a:p>
              </p:txBody>
            </p:sp>
            <p:sp>
              <p:nvSpPr>
                <p:cNvPr id="13423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37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D</a:t>
                  </a:r>
                </a:p>
              </p:txBody>
            </p:sp>
            <p:sp>
              <p:nvSpPr>
                <p:cNvPr id="13423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22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5</a:t>
                  </a:r>
                </a:p>
              </p:txBody>
            </p:sp>
            <p:sp>
              <p:nvSpPr>
                <p:cNvPr id="134232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08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3423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93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6</a:t>
                  </a:r>
                </a:p>
              </p:txBody>
            </p:sp>
            <p:sp>
              <p:nvSpPr>
                <p:cNvPr id="134234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79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C</a:t>
                  </a:r>
                </a:p>
              </p:txBody>
            </p:sp>
            <p:sp>
              <p:nvSpPr>
                <p:cNvPr id="134235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64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7</a:t>
                  </a:r>
                </a:p>
              </p:txBody>
            </p:sp>
          </p:grpSp>
          <p:sp>
            <p:nvSpPr>
              <p:cNvPr id="134248" name="Rectangle 104"/>
              <p:cNvSpPr>
                <a:spLocks noChangeArrowheads="1"/>
              </p:cNvSpPr>
              <p:nvPr/>
            </p:nvSpPr>
            <p:spPr bwMode="auto">
              <a:xfrm>
                <a:off x="4513" y="1543"/>
                <a:ext cx="980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/>
              <a:p>
                <a:r>
                  <a:rPr lang="en-US" altLang="en-US" sz="1600"/>
                  <a:t>(2's complement)</a:t>
                </a:r>
              </a:p>
            </p:txBody>
          </p:sp>
        </p:grpSp>
      </p:grpSp>
      <p:sp>
        <p:nvSpPr>
          <p:cNvPr id="134249" name="Rectangle 105"/>
          <p:cNvSpPr>
            <a:spLocks noChangeArrowheads="1"/>
          </p:cNvSpPr>
          <p:nvPr/>
        </p:nvSpPr>
        <p:spPr bwMode="auto">
          <a:xfrm>
            <a:off x="7164388" y="3082925"/>
            <a:ext cx="15557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r>
              <a:rPr lang="en-US" altLang="en-US" sz="1600"/>
              <a:t>(same result)</a:t>
            </a:r>
          </a:p>
        </p:txBody>
      </p:sp>
      <p:grpSp>
        <p:nvGrpSpPr>
          <p:cNvPr id="134258" name="Group 114"/>
          <p:cNvGrpSpPr>
            <a:grpSpLocks/>
          </p:cNvGrpSpPr>
          <p:nvPr/>
        </p:nvGrpSpPr>
        <p:grpSpPr bwMode="auto">
          <a:xfrm>
            <a:off x="4398963" y="1758950"/>
            <a:ext cx="2420937" cy="1670050"/>
            <a:chOff x="2771" y="1108"/>
            <a:chExt cx="1525" cy="1052"/>
          </a:xfrm>
        </p:grpSpPr>
        <p:sp>
          <p:nvSpPr>
            <p:cNvPr id="134216" name="Text Box 72"/>
            <p:cNvSpPr txBox="1">
              <a:spLocks noChangeArrowheads="1"/>
            </p:cNvSpPr>
            <p:nvPr/>
          </p:nvSpPr>
          <p:spPr bwMode="auto">
            <a:xfrm>
              <a:off x="2771" y="1108"/>
              <a:ext cx="363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chemeClr val="tx2"/>
                  </a:solidFill>
                </a:rPr>
                <a:t>Carry:</a:t>
              </a:r>
              <a:endPara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34253" name="Group 109"/>
            <p:cNvGrpSpPr>
              <a:grpSpLocks/>
            </p:cNvGrpSpPr>
            <p:nvPr/>
          </p:nvGrpSpPr>
          <p:grpSpPr bwMode="auto">
            <a:xfrm>
              <a:off x="4005" y="1108"/>
              <a:ext cx="291" cy="1052"/>
              <a:chOff x="4005" y="1108"/>
              <a:chExt cx="291" cy="1052"/>
            </a:xfrm>
          </p:grpSpPr>
          <p:sp>
            <p:nvSpPr>
              <p:cNvPr id="134237" name="Text Box 93"/>
              <p:cNvSpPr txBox="1">
                <a:spLocks noChangeArrowheads="1"/>
              </p:cNvSpPr>
              <p:nvPr/>
            </p:nvSpPr>
            <p:spPr bwMode="auto">
              <a:xfrm>
                <a:off x="4115" y="1941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134250" name="Text Box 106"/>
              <p:cNvSpPr txBox="1">
                <a:spLocks noChangeArrowheads="1"/>
              </p:cNvSpPr>
              <p:nvPr/>
            </p:nvSpPr>
            <p:spPr bwMode="auto">
              <a:xfrm>
                <a:off x="4005" y="1108"/>
                <a:ext cx="109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</p:grpSp>
      </p:grpSp>
      <p:grpSp>
        <p:nvGrpSpPr>
          <p:cNvPr id="134256" name="Group 112"/>
          <p:cNvGrpSpPr>
            <a:grpSpLocks/>
          </p:cNvGrpSpPr>
          <p:nvPr/>
        </p:nvGrpSpPr>
        <p:grpSpPr bwMode="auto">
          <a:xfrm>
            <a:off x="5665788" y="1758950"/>
            <a:ext cx="463550" cy="1670050"/>
            <a:chOff x="3569" y="1108"/>
            <a:chExt cx="292" cy="1052"/>
          </a:xfrm>
        </p:grpSpPr>
        <p:sp>
          <p:nvSpPr>
            <p:cNvPr id="134240" name="Text Box 96"/>
            <p:cNvSpPr txBox="1">
              <a:spLocks noChangeArrowheads="1"/>
            </p:cNvSpPr>
            <p:nvPr/>
          </p:nvSpPr>
          <p:spPr bwMode="auto">
            <a:xfrm>
              <a:off x="3680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4251" name="Text Box 107"/>
            <p:cNvSpPr txBox="1">
              <a:spLocks noChangeArrowheads="1"/>
            </p:cNvSpPr>
            <p:nvPr/>
          </p:nvSpPr>
          <p:spPr bwMode="auto">
            <a:xfrm>
              <a:off x="3569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4257" name="Group 113"/>
          <p:cNvGrpSpPr>
            <a:grpSpLocks/>
          </p:cNvGrpSpPr>
          <p:nvPr/>
        </p:nvGrpSpPr>
        <p:grpSpPr bwMode="auto">
          <a:xfrm>
            <a:off x="4975225" y="1758950"/>
            <a:ext cx="463550" cy="1670050"/>
            <a:chOff x="3134" y="1108"/>
            <a:chExt cx="292" cy="1052"/>
          </a:xfrm>
        </p:grpSpPr>
        <p:sp>
          <p:nvSpPr>
            <p:cNvPr id="134243" name="Text Box 99"/>
            <p:cNvSpPr txBox="1">
              <a:spLocks noChangeArrowheads="1"/>
            </p:cNvSpPr>
            <p:nvPr/>
          </p:nvSpPr>
          <p:spPr bwMode="auto">
            <a:xfrm>
              <a:off x="3245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34252" name="Text Box 108"/>
            <p:cNvSpPr txBox="1">
              <a:spLocks noChangeArrowheads="1"/>
            </p:cNvSpPr>
            <p:nvPr/>
          </p:nvSpPr>
          <p:spPr bwMode="auto">
            <a:xfrm>
              <a:off x="3134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3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3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  <p:bldP spid="134165" grpId="0" animBg="1"/>
      <p:bldP spid="134202" grpId="0"/>
      <p:bldP spid="134203" grpId="0"/>
      <p:bldP spid="134204" grpId="0"/>
      <p:bldP spid="134205" grpId="0"/>
      <p:bldP spid="134206" grpId="0"/>
      <p:bldP spid="134207" grpId="0"/>
      <p:bldP spid="134208" grpId="0"/>
      <p:bldP spid="134209" grpId="0"/>
      <p:bldP spid="134211" grpId="0"/>
      <p:bldP spid="134212" grpId="0"/>
      <p:bldP spid="134213" grpId="0"/>
      <p:bldP spid="134236" grpId="0"/>
      <p:bldP spid="134241" grpId="0"/>
      <p:bldP spid="134242" grpId="0"/>
      <p:bldP spid="1342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Ranges of Signed Integers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0772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i="1"/>
              <a:t>n</a:t>
            </a:r>
            <a:r>
              <a:rPr lang="en-US" altLang="en-US" sz="2400"/>
              <a:t>-bit signed integers: Range is -2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to (2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– 1)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Positive range: 0 to 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– 1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Negative range: -2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to -1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96900" y="5502275"/>
            <a:ext cx="8007350" cy="5572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Practice: What is the range of signed values that may be stored in 20 bits?</a:t>
            </a:r>
          </a:p>
        </p:txBody>
      </p:sp>
      <p:graphicFrame>
        <p:nvGraphicFramePr>
          <p:cNvPr id="139297" name="Group 33"/>
          <p:cNvGraphicFramePr>
            <a:graphicFrameLocks noGrp="1"/>
          </p:cNvGraphicFramePr>
          <p:nvPr/>
        </p:nvGraphicFramePr>
        <p:xfrm>
          <a:off x="596900" y="3060700"/>
          <a:ext cx="8064500" cy="2211388"/>
        </p:xfrm>
        <a:graphic>
          <a:graphicData uri="http://schemas.openxmlformats.org/drawingml/2006/table">
            <a:tbl>
              <a:tblPr/>
              <a:tblGrid>
                <a:gridCol w="2032000"/>
                <a:gridCol w="4046538"/>
                <a:gridCol w="1985962"/>
              </a:tblGrid>
              <a:tr h="1317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 Type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Unsigned Range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Powers of 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–128 to +127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–32,768 to +32,767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–2,147,483,648 to +2,147,483,647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Word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–9,223,372,036,854,775,808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+9,223,372,036,854,775,807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Carry and Overflow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Carry is important when …</a:t>
            </a:r>
          </a:p>
          <a:p>
            <a:pPr lvl="1"/>
            <a:r>
              <a:rPr lang="en-US" altLang="en-US"/>
              <a:t>Adding or subtracting </a:t>
            </a:r>
            <a:r>
              <a:rPr lang="en-US" altLang="en-US">
                <a:solidFill>
                  <a:srgbClr val="FF0000"/>
                </a:solidFill>
              </a:rPr>
              <a:t>unsigned integers</a:t>
            </a:r>
          </a:p>
          <a:p>
            <a:pPr lvl="1"/>
            <a:r>
              <a:rPr lang="en-US" altLang="en-US"/>
              <a:t>Indicates that the </a:t>
            </a:r>
            <a:r>
              <a:rPr lang="en-US" altLang="en-US">
                <a:solidFill>
                  <a:srgbClr val="FF0000"/>
                </a:solidFill>
              </a:rPr>
              <a:t>unsigned sum</a:t>
            </a:r>
            <a:r>
              <a:rPr lang="en-US" altLang="en-US"/>
              <a:t> is out of range</a:t>
            </a:r>
          </a:p>
          <a:p>
            <a:pPr lvl="1"/>
            <a:r>
              <a:rPr lang="en-US" altLang="en-US"/>
              <a:t>Either &lt; 0 or &gt;maximum unsigned </a:t>
            </a:r>
            <a:r>
              <a:rPr lang="en-US" altLang="en-US" i="1"/>
              <a:t>n</a:t>
            </a:r>
            <a:r>
              <a:rPr lang="en-US" altLang="en-US"/>
              <a:t>-bit value</a:t>
            </a:r>
          </a:p>
          <a:p>
            <a:r>
              <a:rPr lang="en-US" altLang="en-US"/>
              <a:t>Overflow is important when …</a:t>
            </a:r>
          </a:p>
          <a:p>
            <a:pPr lvl="1"/>
            <a:r>
              <a:rPr lang="en-US" altLang="en-US"/>
              <a:t>Adding or subtracting </a:t>
            </a:r>
            <a:r>
              <a:rPr lang="en-US" altLang="en-US">
                <a:solidFill>
                  <a:srgbClr val="FF0000"/>
                </a:solidFill>
              </a:rPr>
              <a:t>signed integers</a:t>
            </a:r>
          </a:p>
          <a:p>
            <a:pPr lvl="1"/>
            <a:r>
              <a:rPr lang="en-US" altLang="en-US"/>
              <a:t>Indicates that the </a:t>
            </a:r>
            <a:r>
              <a:rPr lang="en-US" altLang="en-US">
                <a:solidFill>
                  <a:srgbClr val="FF0000"/>
                </a:solidFill>
              </a:rPr>
              <a:t>signed sum</a:t>
            </a:r>
            <a:r>
              <a:rPr lang="en-US" altLang="en-US"/>
              <a:t> is out of range</a:t>
            </a:r>
          </a:p>
          <a:p>
            <a:r>
              <a:rPr lang="en-US" altLang="en-US"/>
              <a:t>Overflow occurs when</a:t>
            </a:r>
          </a:p>
          <a:p>
            <a:pPr lvl="1"/>
            <a:r>
              <a:rPr lang="en-US" altLang="en-US"/>
              <a:t>Adding two positive numbers and the sum is negative</a:t>
            </a:r>
          </a:p>
          <a:p>
            <a:pPr lvl="1"/>
            <a:r>
              <a:rPr lang="en-US" altLang="en-US"/>
              <a:t>Adding two negative numbers and the sum is positive</a:t>
            </a:r>
          </a:p>
          <a:p>
            <a:pPr lvl="1"/>
            <a:r>
              <a:rPr lang="en-US" altLang="en-US"/>
              <a:t>Can happen because of the fixed number of sum bits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948" name="Group 340"/>
          <p:cNvGrpSpPr>
            <a:grpSpLocks/>
          </p:cNvGrpSpPr>
          <p:nvPr/>
        </p:nvGrpSpPr>
        <p:grpSpPr bwMode="auto">
          <a:xfrm>
            <a:off x="482600" y="4235450"/>
            <a:ext cx="4032250" cy="2016125"/>
            <a:chOff x="2953" y="1398"/>
            <a:chExt cx="2540" cy="1270"/>
          </a:xfrm>
        </p:grpSpPr>
        <p:sp>
          <p:nvSpPr>
            <p:cNvPr id="196949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50" name="Rectangle 342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1" name="Rectangle 343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2" name="Rectangle 344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3" name="Rectangle 345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54" name="Rectangle 346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5" name="Rectangle 347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6" name="Rectangle 348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7" name="Rectangle 349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8" name="Rectangle 350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9" name="Rectangle 351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0" name="Rectangle 352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1" name="Rectangle 353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2" name="Rectangle 354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3" name="Rectangle 355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4" name="Rectangle 356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5" name="Rectangle 357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6" name="Rectangle 358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7" name="Rectangle 359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8" name="Rectangle 360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9" name="Rectangle 361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0" name="Rectangle 362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1" name="Rectangle 363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2" name="Rectangle 364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3" name="Rectangle 365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4" name="Rectangle 366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5" name="Rectangle 367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6" name="Rectangle 368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7" name="Rectangle 369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8" name="Rectangle 370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9" name="Rectangle 371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0" name="Rectangle 372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1" name="Rectangle 373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2" name="Line 374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83" name="Rectangle 375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84" name="Rectangle 376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5" name="Rectangle 377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6" name="Rectangle 378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7" name="Rectangle 379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88" name="Rectangle 380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9" name="Rectangle 381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0" name="Rectangle 382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1" name="Rectangle 383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2" name="Rectangle 384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3" name="Rectangle 385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4" name="Rectangle 386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5" name="Rectangle 387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6" name="Rectangle 388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7" name="Rectangle 389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8" name="Rectangle 390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9" name="Rectangle 391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00" name="Rectangle 392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1" name="Rectangle 393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79</a:t>
              </a:r>
              <a:endParaRPr lang="en-US" altLang="en-US"/>
            </a:p>
          </p:txBody>
        </p:sp>
        <p:sp>
          <p:nvSpPr>
            <p:cNvPr id="197002" name="Rectangle 394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197003" name="Rectangle 395"/>
            <p:cNvSpPr>
              <a:spLocks noChangeArrowheads="1"/>
            </p:cNvSpPr>
            <p:nvPr/>
          </p:nvSpPr>
          <p:spPr bwMode="auto">
            <a:xfrm>
              <a:off x="4913" y="2198"/>
              <a:ext cx="5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143</a:t>
              </a:r>
            </a:p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(-113)</a:t>
              </a:r>
              <a:endParaRPr lang="en-US" altLang="en-US"/>
            </a:p>
          </p:txBody>
        </p:sp>
        <p:sp>
          <p:nvSpPr>
            <p:cNvPr id="197004" name="Rectangle 396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0    Overflow = 1</a:t>
              </a:r>
              <a:endParaRPr lang="en-US" altLang="en-US" sz="1600"/>
            </a:p>
          </p:txBody>
        </p:sp>
        <p:sp>
          <p:nvSpPr>
            <p:cNvPr id="197005" name="Rectangle 397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6" name="Rectangle 398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7" name="Rectangle 399"/>
            <p:cNvSpPr>
              <a:spLocks noChangeArrowheads="1"/>
            </p:cNvSpPr>
            <p:nvPr/>
          </p:nvSpPr>
          <p:spPr bwMode="auto">
            <a:xfrm>
              <a:off x="3880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8" name="Rectangle 400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09" name="Rectangle 401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10" name="Rectangle 402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7011" name="Rectangle 403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  <p:grpSp>
        <p:nvGrpSpPr>
          <p:cNvPr id="196884" name="Group 276"/>
          <p:cNvGrpSpPr>
            <a:grpSpLocks/>
          </p:cNvGrpSpPr>
          <p:nvPr/>
        </p:nvGrpSpPr>
        <p:grpSpPr bwMode="auto">
          <a:xfrm>
            <a:off x="4629150" y="4235450"/>
            <a:ext cx="4032250" cy="2016125"/>
            <a:chOff x="2953" y="1398"/>
            <a:chExt cx="2540" cy="1270"/>
          </a:xfrm>
        </p:grpSpPr>
        <p:sp>
          <p:nvSpPr>
            <p:cNvPr id="196885" name="AutoShape 27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886" name="Rectangle 27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7" name="Rectangle 27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88" name="Rectangle 28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9" name="Rectangle 28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0" name="Rectangle 28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1" name="Rectangle 28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2" name="Rectangle 28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3" name="Rectangle 28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4" name="Rectangle 28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5" name="Rectangle 28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6" name="Rectangle 28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7" name="Rectangle 28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8" name="Rectangle 29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9" name="Rectangle 29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0" name="Rectangle 29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1" name="Rectangle 29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2" name="Rectangle 29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3" name="Rectangle 29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4" name="Rectangle 29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5" name="Rectangle 29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6" name="Rectangle 29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7" name="Rectangle 29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8" name="Rectangle 30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9" name="Rectangle 30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0" name="Rectangle 30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1" name="Rectangle 30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2" name="Rectangle 30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3" name="Rectangle 30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4" name="Rectangle 30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5" name="Rectangle 30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6" name="Rectangle 30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7" name="Rectangle 30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8" name="Line 31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19" name="Rectangle 31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20" name="Rectangle 31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1" name="Rectangle 31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22" name="Rectangle 31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3" name="Rectangle 31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4" name="Rectangle 31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5" name="Rectangle 31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6" name="Rectangle 31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7" name="Rectangle 31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8" name="Rectangle 32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9" name="Rectangle 32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30" name="Rectangle 32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1" name="Rectangle 32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2" name="Rectangle 32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3" name="Rectangle 32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4" name="Rectangle 32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5" name="Rectangle 32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6" name="Rectangle 32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37" name="Rectangle 32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218 (-38)</a:t>
              </a:r>
              <a:endParaRPr lang="en-US" altLang="en-US"/>
            </a:p>
          </p:txBody>
        </p:sp>
        <p:sp>
          <p:nvSpPr>
            <p:cNvPr id="196938" name="Rectangle 33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157 (-99)</a:t>
              </a:r>
              <a:endParaRPr lang="en-US" altLang="en-US"/>
            </a:p>
          </p:txBody>
        </p:sp>
        <p:sp>
          <p:nvSpPr>
            <p:cNvPr id="196939" name="Rectangle 33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119</a:t>
              </a:r>
              <a:endParaRPr lang="en-US" altLang="en-US"/>
            </a:p>
          </p:txBody>
        </p:sp>
        <p:sp>
          <p:nvSpPr>
            <p:cNvPr id="196940" name="Rectangle 33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1    Overflow = 1</a:t>
              </a:r>
              <a:endParaRPr lang="en-US" altLang="en-US" sz="1600"/>
            </a:p>
          </p:txBody>
        </p:sp>
        <p:sp>
          <p:nvSpPr>
            <p:cNvPr id="196941" name="Rectangle 33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2" name="Rectangle 33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3" name="Rectangle 33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944" name="Rectangle 33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945" name="Rectangle 337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6" name="Rectangle 338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7" name="Rectangle 33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Carry and Overflow Examples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03288"/>
          </a:xfrm>
          <a:noFill/>
          <a:ln/>
        </p:spPr>
        <p:txBody>
          <a:bodyPr lIns="0" rIns="0"/>
          <a:lstStyle/>
          <a:p>
            <a:pPr>
              <a:lnSpc>
                <a:spcPct val="90000"/>
              </a:lnSpc>
            </a:pPr>
            <a:r>
              <a:rPr lang="en-US" altLang="en-US"/>
              <a:t>We can have carry without overflow and vice-versa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Four cases are possible (Examples are 8-bit numbers)</a:t>
            </a:r>
          </a:p>
        </p:txBody>
      </p:sp>
      <p:grpSp>
        <p:nvGrpSpPr>
          <p:cNvPr id="196819" name="Group 211"/>
          <p:cNvGrpSpPr>
            <a:grpSpLocks/>
          </p:cNvGrpSpPr>
          <p:nvPr/>
        </p:nvGrpSpPr>
        <p:grpSpPr bwMode="auto">
          <a:xfrm>
            <a:off x="4629150" y="2103438"/>
            <a:ext cx="4032250" cy="2016125"/>
            <a:chOff x="2953" y="1398"/>
            <a:chExt cx="2540" cy="1270"/>
          </a:xfrm>
        </p:grpSpPr>
        <p:sp>
          <p:nvSpPr>
            <p:cNvPr id="196755" name="AutoShape 14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6" name="Rectangle 14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7" name="Rectangle 14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58" name="Rectangle 15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9" name="Rectangle 15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0" name="Rectangle 15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1" name="Rectangle 15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2" name="Rectangle 15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3" name="Rectangle 15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4" name="Rectangle 15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5" name="Rectangle 15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6" name="Rectangle 15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7" name="Rectangle 15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68" name="Rectangle 16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9" name="Rectangle 16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0" name="Rectangle 16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1" name="Rectangle 16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2" name="Rectangle 16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3" name="Rectangle 16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4" name="Rectangle 16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5" name="Rectangle 16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6" name="Rectangle 16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7" name="Rectangle 16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8" name="Rectangle 17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9" name="Rectangle 17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80" name="Rectangle 17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1" name="Rectangle 17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2" name="Rectangle 17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3" name="Rectangle 17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4" name="Rectangle 17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5" name="Rectangle 17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6" name="Rectangle 17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7" name="Rectangle 17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8" name="Line 18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9" name="Rectangle 18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790" name="Rectangle 18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1" name="Rectangle 18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2" name="Rectangle 18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3" name="Rectangle 18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4" name="Rectangle 18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5" name="Rectangle 18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6" name="Rectangle 18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7" name="Rectangle 18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8" name="Rectangle 19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9" name="Rectangle 19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00" name="Rectangle 19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1" name="Rectangle 19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2" name="Rectangle 19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3" name="Rectangle 19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4" name="Rectangle 19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5" name="Rectangle 19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6" name="Rectangle 19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07" name="Rectangle 19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6808" name="Rectangle 20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248 (-8)</a:t>
              </a:r>
              <a:endParaRPr lang="en-US" altLang="en-US"/>
            </a:p>
          </p:txBody>
        </p:sp>
        <p:sp>
          <p:nvSpPr>
            <p:cNvPr id="196809" name="Rectangle 20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96810" name="Rectangle 20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1    Overflow = 0</a:t>
              </a:r>
              <a:endParaRPr lang="en-US" altLang="en-US" sz="1600"/>
            </a:p>
          </p:txBody>
        </p:sp>
        <p:sp>
          <p:nvSpPr>
            <p:cNvPr id="196811" name="Rectangle 20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2" name="Rectangle 20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3" name="Rectangle 20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814" name="Rectangle 20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5" name="Rectangle 207"/>
            <p:cNvSpPr>
              <a:spLocks noChangeArrowheads="1"/>
            </p:cNvSpPr>
            <p:nvPr/>
          </p:nvSpPr>
          <p:spPr bwMode="auto">
            <a:xfrm>
              <a:off x="3444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6" name="Rectangle 208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7" name="Rectangle 20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grpSp>
        <p:nvGrpSpPr>
          <p:cNvPr id="197012" name="Group 404"/>
          <p:cNvGrpSpPr>
            <a:grpSpLocks/>
          </p:cNvGrpSpPr>
          <p:nvPr/>
        </p:nvGrpSpPr>
        <p:grpSpPr bwMode="auto">
          <a:xfrm>
            <a:off x="482600" y="2103438"/>
            <a:ext cx="4032250" cy="2016125"/>
            <a:chOff x="2953" y="1398"/>
            <a:chExt cx="2540" cy="1270"/>
          </a:xfrm>
        </p:grpSpPr>
        <p:sp>
          <p:nvSpPr>
            <p:cNvPr id="197013" name="AutoShape 405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14" name="Rectangle 406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5" name="Rectangle 407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6" name="Rectangle 408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7" name="Rectangle 409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8" name="Rectangle 410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9" name="Rectangle 411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0" name="Rectangle 412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1" name="Rectangle 413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2" name="Rectangle 414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3" name="Rectangle 415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24" name="Rectangle 416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5" name="Rectangle 417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6" name="Rectangle 418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7" name="Rectangle 419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8" name="Rectangle 420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9" name="Rectangle 421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0" name="Rectangle 422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1" name="Rectangle 423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2" name="Rectangle 424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3" name="Rectangle 425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4" name="Rectangle 426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5" name="Rectangle 427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6" name="Rectangle 428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7" name="Rectangle 429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8" name="Rectangle 430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9" name="Rectangle 431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0" name="Rectangle 432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1" name="Rectangle 433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2" name="Rectangle 434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3" name="Rectangle 435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4" name="Rectangle 436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5" name="Rectangle 437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6" name="Line 438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47" name="Rectangle 439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7048" name="Rectangle 440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9" name="Rectangle 441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0" name="Rectangle 442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1" name="Rectangle 443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2" name="Rectangle 444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3" name="Rectangle 445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4" name="Rectangle 446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5" name="Rectangle 447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56" name="Rectangle 448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7" name="Rectangle 449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8" name="Rectangle 450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9" name="Rectangle 451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0" name="Rectangle 452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1" name="Rectangle 453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2" name="Rectangle 454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3" name="Rectangle 455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4" name="Rectangle 456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65" name="Rectangle 457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7066" name="Rectangle 458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97067" name="Rectangle 459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23</a:t>
              </a:r>
              <a:endParaRPr lang="en-US" altLang="en-US"/>
            </a:p>
          </p:txBody>
        </p:sp>
        <p:sp>
          <p:nvSpPr>
            <p:cNvPr id="197068" name="Rectangle 460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0    Overflow = 0</a:t>
              </a:r>
              <a:endParaRPr lang="en-US" altLang="en-US" sz="1600"/>
            </a:p>
          </p:txBody>
        </p:sp>
        <p:sp>
          <p:nvSpPr>
            <p:cNvPr id="197069" name="Rectangle 461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0" name="Rectangle 462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1" name="Rectangle 463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7072" name="Rectangle 464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3" name="Rectangle 465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4" name="Rectangle 466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5" name="Rectangle 467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84" name="Rectangle 21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Unsigned Integers: </a:t>
            </a:r>
            <a:r>
              <a:rPr lang="en-US" altLang="en-US" i="1"/>
              <a:t>n</a:t>
            </a:r>
            <a:r>
              <a:rPr lang="en-US" altLang="en-US"/>
              <a:t>-bit representation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Signed Integers: </a:t>
            </a:r>
            <a:r>
              <a:rPr lang="en-US" altLang="en-US" i="1"/>
              <a:t>n</a:t>
            </a:r>
            <a:r>
              <a:rPr lang="en-US" altLang="en-US"/>
              <a:t>-bit 2's complement representation</a:t>
            </a: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Range, Carry, Borrow, and Overflow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6184900" y="3198813"/>
            <a:ext cx="12684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/>
              <a:t>–1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576388" y="3255963"/>
            <a:ext cx="12684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0</a:t>
            </a:r>
          </a:p>
        </p:txBody>
      </p:sp>
      <p:grpSp>
        <p:nvGrpSpPr>
          <p:cNvPr id="212187" name="Group 219"/>
          <p:cNvGrpSpPr>
            <a:grpSpLocks/>
          </p:cNvGrpSpPr>
          <p:nvPr/>
        </p:nvGrpSpPr>
        <p:grpSpPr bwMode="auto">
          <a:xfrm>
            <a:off x="6704013" y="1816100"/>
            <a:ext cx="1727200" cy="1209675"/>
            <a:chOff x="4223" y="1144"/>
            <a:chExt cx="1088" cy="762"/>
          </a:xfrm>
        </p:grpSpPr>
        <p:sp>
          <p:nvSpPr>
            <p:cNvPr id="212055" name="Text Box 87"/>
            <p:cNvSpPr txBox="1">
              <a:spLocks noChangeArrowheads="1"/>
            </p:cNvSpPr>
            <p:nvPr/>
          </p:nvSpPr>
          <p:spPr bwMode="auto">
            <a:xfrm>
              <a:off x="4295" y="1471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/>
                <a:t>Carry = 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/>
                <a:t>Addition</a:t>
              </a:r>
            </a:p>
          </p:txBody>
        </p:sp>
        <p:grpSp>
          <p:nvGrpSpPr>
            <p:cNvPr id="212079" name="Group 111"/>
            <p:cNvGrpSpPr>
              <a:grpSpLocks/>
            </p:cNvGrpSpPr>
            <p:nvPr/>
          </p:nvGrpSpPr>
          <p:grpSpPr bwMode="auto">
            <a:xfrm>
              <a:off x="4223" y="1144"/>
              <a:ext cx="1088" cy="291"/>
              <a:chOff x="4223" y="2051"/>
              <a:chExt cx="1088" cy="291"/>
            </a:xfrm>
          </p:grpSpPr>
          <p:sp>
            <p:nvSpPr>
              <p:cNvPr id="212077" name="Text Box 1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&gt; max</a:t>
                </a:r>
              </a:p>
            </p:txBody>
          </p:sp>
          <p:sp>
            <p:nvSpPr>
              <p:cNvPr id="212078" name="AutoShape 1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88" name="Group 220"/>
          <p:cNvGrpSpPr>
            <a:grpSpLocks/>
          </p:cNvGrpSpPr>
          <p:nvPr/>
        </p:nvGrpSpPr>
        <p:grpSpPr bwMode="auto">
          <a:xfrm>
            <a:off x="596900" y="1816100"/>
            <a:ext cx="1727200" cy="1209675"/>
            <a:chOff x="376" y="1144"/>
            <a:chExt cx="1088" cy="762"/>
          </a:xfrm>
        </p:grpSpPr>
        <p:sp>
          <p:nvSpPr>
            <p:cNvPr id="212056" name="Text Box 88"/>
            <p:cNvSpPr txBox="1">
              <a:spLocks noChangeArrowheads="1"/>
            </p:cNvSpPr>
            <p:nvPr/>
          </p:nvSpPr>
          <p:spPr bwMode="auto">
            <a:xfrm>
              <a:off x="449" y="1471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10000"/>
                </a:spcBef>
              </a:pPr>
              <a:r>
                <a:rPr lang="en-US" altLang="en-US"/>
                <a:t>Borrow = 1</a:t>
              </a:r>
            </a:p>
            <a:p>
              <a:pPr>
                <a:spcBef>
                  <a:spcPct val="10000"/>
                </a:spcBef>
              </a:pPr>
              <a:r>
                <a:rPr lang="en-US" altLang="en-US"/>
                <a:t>Subtraction</a:t>
              </a:r>
            </a:p>
          </p:txBody>
        </p:sp>
        <p:grpSp>
          <p:nvGrpSpPr>
            <p:cNvPr id="212080" name="Group 112"/>
            <p:cNvGrpSpPr>
              <a:grpSpLocks/>
            </p:cNvGrpSpPr>
            <p:nvPr/>
          </p:nvGrpSpPr>
          <p:grpSpPr bwMode="auto">
            <a:xfrm>
              <a:off x="376" y="1144"/>
              <a:ext cx="1088" cy="291"/>
              <a:chOff x="4223" y="2051"/>
              <a:chExt cx="1088" cy="291"/>
            </a:xfrm>
          </p:grpSpPr>
          <p:sp>
            <p:nvSpPr>
              <p:cNvPr id="212081" name="Text Box 113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12082" name="AutoShape 114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0" name="Group 222"/>
          <p:cNvGrpSpPr>
            <a:grpSpLocks/>
          </p:cNvGrpSpPr>
          <p:nvPr/>
        </p:nvGrpSpPr>
        <p:grpSpPr bwMode="auto">
          <a:xfrm>
            <a:off x="6704013" y="4351338"/>
            <a:ext cx="1727200" cy="1209675"/>
            <a:chOff x="4223" y="2741"/>
            <a:chExt cx="1088" cy="762"/>
          </a:xfrm>
        </p:grpSpPr>
        <p:sp>
          <p:nvSpPr>
            <p:cNvPr id="212086" name="Text Box 118"/>
            <p:cNvSpPr txBox="1">
              <a:spLocks noChangeArrowheads="1"/>
            </p:cNvSpPr>
            <p:nvPr/>
          </p:nvSpPr>
          <p:spPr bwMode="auto">
            <a:xfrm>
              <a:off x="4295" y="3068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/>
                <a:t>Positive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3" name="Group 205"/>
            <p:cNvGrpSpPr>
              <a:grpSpLocks/>
            </p:cNvGrpSpPr>
            <p:nvPr/>
          </p:nvGrpSpPr>
          <p:grpSpPr bwMode="auto">
            <a:xfrm>
              <a:off x="4223" y="2741"/>
              <a:ext cx="1088" cy="291"/>
              <a:chOff x="4223" y="2051"/>
              <a:chExt cx="1088" cy="291"/>
            </a:xfrm>
          </p:grpSpPr>
          <p:sp>
            <p:nvSpPr>
              <p:cNvPr id="212174" name="Text Box 206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&gt; max</a:t>
                </a:r>
              </a:p>
            </p:txBody>
          </p:sp>
          <p:sp>
            <p:nvSpPr>
              <p:cNvPr id="212175" name="AutoShape 207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1" name="Group 223"/>
          <p:cNvGrpSpPr>
            <a:grpSpLocks/>
          </p:cNvGrpSpPr>
          <p:nvPr/>
        </p:nvGrpSpPr>
        <p:grpSpPr bwMode="auto">
          <a:xfrm>
            <a:off x="596900" y="4351338"/>
            <a:ext cx="1727200" cy="1209675"/>
            <a:chOff x="376" y="2741"/>
            <a:chExt cx="1088" cy="762"/>
          </a:xfrm>
        </p:grpSpPr>
        <p:sp>
          <p:nvSpPr>
            <p:cNvPr id="212085" name="Text Box 117"/>
            <p:cNvSpPr txBox="1">
              <a:spLocks noChangeArrowheads="1"/>
            </p:cNvSpPr>
            <p:nvPr/>
          </p:nvSpPr>
          <p:spPr bwMode="auto">
            <a:xfrm>
              <a:off x="449" y="3068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10000"/>
                </a:spcBef>
              </a:pPr>
              <a:r>
                <a:rPr lang="en-US" altLang="en-US"/>
                <a:t>Negative</a:t>
              </a:r>
            </a:p>
            <a:p>
              <a:pPr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6" name="Group 208"/>
            <p:cNvGrpSpPr>
              <a:grpSpLocks/>
            </p:cNvGrpSpPr>
            <p:nvPr/>
          </p:nvGrpSpPr>
          <p:grpSpPr bwMode="auto">
            <a:xfrm>
              <a:off x="376" y="2741"/>
              <a:ext cx="1088" cy="291"/>
              <a:chOff x="4223" y="2051"/>
              <a:chExt cx="1088" cy="291"/>
            </a:xfrm>
          </p:grpSpPr>
          <p:sp>
            <p:nvSpPr>
              <p:cNvPr id="212177" name="Text Box 2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12178" name="AutoShape 2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2090" name="Text Box 122"/>
          <p:cNvSpPr txBox="1">
            <a:spLocks noChangeArrowheads="1"/>
          </p:cNvSpPr>
          <p:nvPr/>
        </p:nvSpPr>
        <p:spPr bwMode="auto">
          <a:xfrm>
            <a:off x="6069013" y="5734050"/>
            <a:ext cx="1498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r>
              <a:rPr lang="en-US" altLang="en-US"/>
              <a:t>–1</a:t>
            </a:r>
          </a:p>
        </p:txBody>
      </p:sp>
      <p:grpSp>
        <p:nvGrpSpPr>
          <p:cNvPr id="212193" name="Group 225"/>
          <p:cNvGrpSpPr>
            <a:grpSpLocks/>
          </p:cNvGrpSpPr>
          <p:nvPr/>
        </p:nvGrpSpPr>
        <p:grpSpPr bwMode="auto">
          <a:xfrm>
            <a:off x="482600" y="4870450"/>
            <a:ext cx="8121650" cy="1266825"/>
            <a:chOff x="304" y="3068"/>
            <a:chExt cx="5116" cy="798"/>
          </a:xfrm>
        </p:grpSpPr>
        <p:sp>
          <p:nvSpPr>
            <p:cNvPr id="212087" name="Text Box 119"/>
            <p:cNvSpPr txBox="1">
              <a:spLocks noChangeArrowheads="1"/>
            </p:cNvSpPr>
            <p:nvPr/>
          </p:nvSpPr>
          <p:spPr bwMode="auto">
            <a:xfrm>
              <a:off x="1392" y="3068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Signed Integers</a:t>
              </a:r>
            </a:p>
          </p:txBody>
        </p:sp>
        <p:grpSp>
          <p:nvGrpSpPr>
            <p:cNvPr id="212192" name="Group 224"/>
            <p:cNvGrpSpPr>
              <a:grpSpLocks/>
            </p:cNvGrpSpPr>
            <p:nvPr/>
          </p:nvGrpSpPr>
          <p:grpSpPr bwMode="auto">
            <a:xfrm>
              <a:off x="304" y="3394"/>
              <a:ext cx="5116" cy="472"/>
              <a:chOff x="304" y="3394"/>
              <a:chExt cx="5116" cy="472"/>
            </a:xfrm>
          </p:grpSpPr>
          <p:grpSp>
            <p:nvGrpSpPr>
              <p:cNvPr id="212189" name="Group 221"/>
              <p:cNvGrpSpPr>
                <a:grpSpLocks/>
              </p:cNvGrpSpPr>
              <p:nvPr/>
            </p:nvGrpSpPr>
            <p:grpSpPr bwMode="auto">
              <a:xfrm>
                <a:off x="304" y="3394"/>
                <a:ext cx="5116" cy="218"/>
                <a:chOff x="304" y="3394"/>
                <a:chExt cx="5116" cy="218"/>
              </a:xfrm>
            </p:grpSpPr>
            <p:sp>
              <p:nvSpPr>
                <p:cNvPr id="212089" name="Line 121"/>
                <p:cNvSpPr>
                  <a:spLocks noChangeShapeType="1"/>
                </p:cNvSpPr>
                <p:nvPr/>
              </p:nvSpPr>
              <p:spPr bwMode="auto">
                <a:xfrm>
                  <a:off x="304" y="3503"/>
                  <a:ext cx="5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1" name="Line 123"/>
                <p:cNvSpPr>
                  <a:spLocks noChangeShapeType="1"/>
                </p:cNvSpPr>
                <p:nvPr/>
              </p:nvSpPr>
              <p:spPr bwMode="auto">
                <a:xfrm>
                  <a:off x="20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2" name="Line 124"/>
                <p:cNvSpPr>
                  <a:spLocks noChangeShapeType="1"/>
                </p:cNvSpPr>
                <p:nvPr/>
              </p:nvSpPr>
              <p:spPr bwMode="auto">
                <a:xfrm>
                  <a:off x="19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3" name="Line 125"/>
                <p:cNvSpPr>
                  <a:spLocks noChangeShapeType="1"/>
                </p:cNvSpPr>
                <p:nvPr/>
              </p:nvSpPr>
              <p:spPr bwMode="auto">
                <a:xfrm>
                  <a:off x="193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4" name="Line 126"/>
                <p:cNvSpPr>
                  <a:spLocks noChangeShapeType="1"/>
                </p:cNvSpPr>
                <p:nvPr/>
              </p:nvSpPr>
              <p:spPr bwMode="auto">
                <a:xfrm>
                  <a:off x="189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5" name="Line 127"/>
                <p:cNvSpPr>
                  <a:spLocks noChangeShapeType="1"/>
                </p:cNvSpPr>
                <p:nvPr/>
              </p:nvSpPr>
              <p:spPr bwMode="auto">
                <a:xfrm>
                  <a:off x="186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6" name="Line 128"/>
                <p:cNvSpPr>
                  <a:spLocks noChangeShapeType="1"/>
                </p:cNvSpPr>
                <p:nvPr/>
              </p:nvSpPr>
              <p:spPr bwMode="auto">
                <a:xfrm>
                  <a:off x="21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7" name="Line 129"/>
                <p:cNvSpPr>
                  <a:spLocks noChangeShapeType="1"/>
                </p:cNvSpPr>
                <p:nvPr/>
              </p:nvSpPr>
              <p:spPr bwMode="auto">
                <a:xfrm>
                  <a:off x="215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8" name="Line 130"/>
                <p:cNvSpPr>
                  <a:spLocks noChangeShapeType="1"/>
                </p:cNvSpPr>
                <p:nvPr/>
              </p:nvSpPr>
              <p:spPr bwMode="auto">
                <a:xfrm>
                  <a:off x="211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9" name="Line 131"/>
                <p:cNvSpPr>
                  <a:spLocks noChangeShapeType="1"/>
                </p:cNvSpPr>
                <p:nvPr/>
              </p:nvSpPr>
              <p:spPr bwMode="auto">
                <a:xfrm>
                  <a:off x="208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0" name="Line 132"/>
                <p:cNvSpPr>
                  <a:spLocks noChangeShapeType="1"/>
                </p:cNvSpPr>
                <p:nvPr/>
              </p:nvSpPr>
              <p:spPr bwMode="auto">
                <a:xfrm>
                  <a:off x="204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1" name="Line 133"/>
                <p:cNvSpPr>
                  <a:spLocks noChangeShapeType="1"/>
                </p:cNvSpPr>
                <p:nvPr/>
              </p:nvSpPr>
              <p:spPr bwMode="auto">
                <a:xfrm>
                  <a:off x="23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2" name="Line 134"/>
                <p:cNvSpPr>
                  <a:spLocks noChangeShapeType="1"/>
                </p:cNvSpPr>
                <p:nvPr/>
              </p:nvSpPr>
              <p:spPr bwMode="auto">
                <a:xfrm>
                  <a:off x="23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3" name="Line 135"/>
                <p:cNvSpPr>
                  <a:spLocks noChangeShapeType="1"/>
                </p:cNvSpPr>
                <p:nvPr/>
              </p:nvSpPr>
              <p:spPr bwMode="auto">
                <a:xfrm>
                  <a:off x="229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4" name="Line 136"/>
                <p:cNvSpPr>
                  <a:spLocks noChangeShapeType="1"/>
                </p:cNvSpPr>
                <p:nvPr/>
              </p:nvSpPr>
              <p:spPr bwMode="auto">
                <a:xfrm>
                  <a:off x="226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5" name="Line 137"/>
                <p:cNvSpPr>
                  <a:spLocks noChangeShapeType="1"/>
                </p:cNvSpPr>
                <p:nvPr/>
              </p:nvSpPr>
              <p:spPr bwMode="auto">
                <a:xfrm>
                  <a:off x="222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6" name="Line 138"/>
                <p:cNvSpPr>
                  <a:spLocks noChangeShapeType="1"/>
                </p:cNvSpPr>
                <p:nvPr/>
              </p:nvSpPr>
              <p:spPr bwMode="auto">
                <a:xfrm>
                  <a:off x="25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7" name="Line 139"/>
                <p:cNvSpPr>
                  <a:spLocks noChangeShapeType="1"/>
                </p:cNvSpPr>
                <p:nvPr/>
              </p:nvSpPr>
              <p:spPr bwMode="auto">
                <a:xfrm>
                  <a:off x="251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8" name="Line 140"/>
                <p:cNvSpPr>
                  <a:spLocks noChangeShapeType="1"/>
                </p:cNvSpPr>
                <p:nvPr/>
              </p:nvSpPr>
              <p:spPr bwMode="auto">
                <a:xfrm>
                  <a:off x="248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9" name="Line 141"/>
                <p:cNvSpPr>
                  <a:spLocks noChangeShapeType="1"/>
                </p:cNvSpPr>
                <p:nvPr/>
              </p:nvSpPr>
              <p:spPr bwMode="auto">
                <a:xfrm>
                  <a:off x="244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0" name="Line 142"/>
                <p:cNvSpPr>
                  <a:spLocks noChangeShapeType="1"/>
                </p:cNvSpPr>
                <p:nvPr/>
              </p:nvSpPr>
              <p:spPr bwMode="auto">
                <a:xfrm>
                  <a:off x="240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1" name="Line 143"/>
                <p:cNvSpPr>
                  <a:spLocks noChangeShapeType="1"/>
                </p:cNvSpPr>
                <p:nvPr/>
              </p:nvSpPr>
              <p:spPr bwMode="auto">
                <a:xfrm>
                  <a:off x="27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2" name="Line 144"/>
                <p:cNvSpPr>
                  <a:spLocks noChangeShapeType="1"/>
                </p:cNvSpPr>
                <p:nvPr/>
              </p:nvSpPr>
              <p:spPr bwMode="auto">
                <a:xfrm>
                  <a:off x="26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3" name="Line 145"/>
                <p:cNvSpPr>
                  <a:spLocks noChangeShapeType="1"/>
                </p:cNvSpPr>
                <p:nvPr/>
              </p:nvSpPr>
              <p:spPr bwMode="auto">
                <a:xfrm>
                  <a:off x="266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4" name="Line 146"/>
                <p:cNvSpPr>
                  <a:spLocks noChangeShapeType="1"/>
                </p:cNvSpPr>
                <p:nvPr/>
              </p:nvSpPr>
              <p:spPr bwMode="auto">
                <a:xfrm>
                  <a:off x="262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5" name="Line 147"/>
                <p:cNvSpPr>
                  <a:spLocks noChangeShapeType="1"/>
                </p:cNvSpPr>
                <p:nvPr/>
              </p:nvSpPr>
              <p:spPr bwMode="auto">
                <a:xfrm>
                  <a:off x="25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6" name="Line 148"/>
                <p:cNvSpPr>
                  <a:spLocks noChangeShapeType="1"/>
                </p:cNvSpPr>
                <p:nvPr/>
              </p:nvSpPr>
              <p:spPr bwMode="auto">
                <a:xfrm>
                  <a:off x="29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7" name="Line 149"/>
                <p:cNvSpPr>
                  <a:spLocks noChangeShapeType="1"/>
                </p:cNvSpPr>
                <p:nvPr/>
              </p:nvSpPr>
              <p:spPr bwMode="auto">
                <a:xfrm>
                  <a:off x="287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9" name="Line 151"/>
                <p:cNvSpPr>
                  <a:spLocks noChangeShapeType="1"/>
                </p:cNvSpPr>
                <p:nvPr/>
              </p:nvSpPr>
              <p:spPr bwMode="auto">
                <a:xfrm>
                  <a:off x="28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0" name="Line 152"/>
                <p:cNvSpPr>
                  <a:spLocks noChangeShapeType="1"/>
                </p:cNvSpPr>
                <p:nvPr/>
              </p:nvSpPr>
              <p:spPr bwMode="auto">
                <a:xfrm>
                  <a:off x="27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1" name="Line 153"/>
                <p:cNvSpPr>
                  <a:spLocks noChangeShapeType="1"/>
                </p:cNvSpPr>
                <p:nvPr/>
              </p:nvSpPr>
              <p:spPr bwMode="auto">
                <a:xfrm>
                  <a:off x="30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2" name="Line 154"/>
                <p:cNvSpPr>
                  <a:spLocks noChangeShapeType="1"/>
                </p:cNvSpPr>
                <p:nvPr/>
              </p:nvSpPr>
              <p:spPr bwMode="auto">
                <a:xfrm>
                  <a:off x="30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3" name="Line 155"/>
                <p:cNvSpPr>
                  <a:spLocks noChangeShapeType="1"/>
                </p:cNvSpPr>
                <p:nvPr/>
              </p:nvSpPr>
              <p:spPr bwMode="auto">
                <a:xfrm>
                  <a:off x="30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4" name="Line 156"/>
                <p:cNvSpPr>
                  <a:spLocks noChangeShapeType="1"/>
                </p:cNvSpPr>
                <p:nvPr/>
              </p:nvSpPr>
              <p:spPr bwMode="auto">
                <a:xfrm>
                  <a:off x="298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5" name="Line 157"/>
                <p:cNvSpPr>
                  <a:spLocks noChangeShapeType="1"/>
                </p:cNvSpPr>
                <p:nvPr/>
              </p:nvSpPr>
              <p:spPr bwMode="auto">
                <a:xfrm>
                  <a:off x="29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6" name="Line 158"/>
                <p:cNvSpPr>
                  <a:spLocks noChangeShapeType="1"/>
                </p:cNvSpPr>
                <p:nvPr/>
              </p:nvSpPr>
              <p:spPr bwMode="auto">
                <a:xfrm>
                  <a:off x="32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7" name="Line 159"/>
                <p:cNvSpPr>
                  <a:spLocks noChangeShapeType="1"/>
                </p:cNvSpPr>
                <p:nvPr/>
              </p:nvSpPr>
              <p:spPr bwMode="auto">
                <a:xfrm>
                  <a:off x="324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8" name="Line 160"/>
                <p:cNvSpPr>
                  <a:spLocks noChangeShapeType="1"/>
                </p:cNvSpPr>
                <p:nvPr/>
              </p:nvSpPr>
              <p:spPr bwMode="auto">
                <a:xfrm>
                  <a:off x="320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9" name="Line 161"/>
                <p:cNvSpPr>
                  <a:spLocks noChangeShapeType="1"/>
                </p:cNvSpPr>
                <p:nvPr/>
              </p:nvSpPr>
              <p:spPr bwMode="auto">
                <a:xfrm>
                  <a:off x="31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0" name="Line 162"/>
                <p:cNvSpPr>
                  <a:spLocks noChangeShapeType="1"/>
                </p:cNvSpPr>
                <p:nvPr/>
              </p:nvSpPr>
              <p:spPr bwMode="auto">
                <a:xfrm>
                  <a:off x="31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1" name="Line 163"/>
                <p:cNvSpPr>
                  <a:spLocks noChangeShapeType="1"/>
                </p:cNvSpPr>
                <p:nvPr/>
              </p:nvSpPr>
              <p:spPr bwMode="auto">
                <a:xfrm>
                  <a:off x="34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2" name="Line 164"/>
                <p:cNvSpPr>
                  <a:spLocks noChangeShapeType="1"/>
                </p:cNvSpPr>
                <p:nvPr/>
              </p:nvSpPr>
              <p:spPr bwMode="auto">
                <a:xfrm>
                  <a:off x="34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3" name="Line 165"/>
                <p:cNvSpPr>
                  <a:spLocks noChangeShapeType="1"/>
                </p:cNvSpPr>
                <p:nvPr/>
              </p:nvSpPr>
              <p:spPr bwMode="auto">
                <a:xfrm>
                  <a:off x="33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4" name="Line 166"/>
                <p:cNvSpPr>
                  <a:spLocks noChangeShapeType="1"/>
                </p:cNvSpPr>
                <p:nvPr/>
              </p:nvSpPr>
              <p:spPr bwMode="auto">
                <a:xfrm>
                  <a:off x="33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5" name="Line 167"/>
                <p:cNvSpPr>
                  <a:spLocks noChangeShapeType="1"/>
                </p:cNvSpPr>
                <p:nvPr/>
              </p:nvSpPr>
              <p:spPr bwMode="auto">
                <a:xfrm>
                  <a:off x="33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6" name="Line 168"/>
                <p:cNvSpPr>
                  <a:spLocks noChangeShapeType="1"/>
                </p:cNvSpPr>
                <p:nvPr/>
              </p:nvSpPr>
              <p:spPr bwMode="auto">
                <a:xfrm>
                  <a:off x="36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7" name="Line 169"/>
                <p:cNvSpPr>
                  <a:spLocks noChangeShapeType="1"/>
                </p:cNvSpPr>
                <p:nvPr/>
              </p:nvSpPr>
              <p:spPr bwMode="auto">
                <a:xfrm>
                  <a:off x="36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8" name="Line 170"/>
                <p:cNvSpPr>
                  <a:spLocks noChangeShapeType="1"/>
                </p:cNvSpPr>
                <p:nvPr/>
              </p:nvSpPr>
              <p:spPr bwMode="auto">
                <a:xfrm>
                  <a:off x="356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9" name="Line 171"/>
                <p:cNvSpPr>
                  <a:spLocks noChangeShapeType="1"/>
                </p:cNvSpPr>
                <p:nvPr/>
              </p:nvSpPr>
              <p:spPr bwMode="auto">
                <a:xfrm>
                  <a:off x="35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0" name="Line 172"/>
                <p:cNvSpPr>
                  <a:spLocks noChangeShapeType="1"/>
                </p:cNvSpPr>
                <p:nvPr/>
              </p:nvSpPr>
              <p:spPr bwMode="auto">
                <a:xfrm>
                  <a:off x="34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1" name="Line 173"/>
                <p:cNvSpPr>
                  <a:spLocks noChangeShapeType="1"/>
                </p:cNvSpPr>
                <p:nvPr/>
              </p:nvSpPr>
              <p:spPr bwMode="auto">
                <a:xfrm>
                  <a:off x="378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2" name="Line 174"/>
                <p:cNvSpPr>
                  <a:spLocks noChangeShapeType="1"/>
                </p:cNvSpPr>
                <p:nvPr/>
              </p:nvSpPr>
              <p:spPr bwMode="auto">
                <a:xfrm>
                  <a:off x="375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3" name="Line 175"/>
                <p:cNvSpPr>
                  <a:spLocks noChangeShapeType="1"/>
                </p:cNvSpPr>
                <p:nvPr/>
              </p:nvSpPr>
              <p:spPr bwMode="auto">
                <a:xfrm>
                  <a:off x="371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4" name="Line 176"/>
                <p:cNvSpPr>
                  <a:spLocks noChangeShapeType="1"/>
                </p:cNvSpPr>
                <p:nvPr/>
              </p:nvSpPr>
              <p:spPr bwMode="auto">
                <a:xfrm>
                  <a:off x="36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5" name="Line 177"/>
                <p:cNvSpPr>
                  <a:spLocks noChangeShapeType="1"/>
                </p:cNvSpPr>
                <p:nvPr/>
              </p:nvSpPr>
              <p:spPr bwMode="auto">
                <a:xfrm>
                  <a:off x="396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6" name="Line 178"/>
                <p:cNvSpPr>
                  <a:spLocks noChangeShapeType="1"/>
                </p:cNvSpPr>
                <p:nvPr/>
              </p:nvSpPr>
              <p:spPr bwMode="auto">
                <a:xfrm>
                  <a:off x="393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7" name="Line 179"/>
                <p:cNvSpPr>
                  <a:spLocks noChangeShapeType="1"/>
                </p:cNvSpPr>
                <p:nvPr/>
              </p:nvSpPr>
              <p:spPr bwMode="auto">
                <a:xfrm>
                  <a:off x="38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8" name="Line 180"/>
                <p:cNvSpPr>
                  <a:spLocks noChangeShapeType="1"/>
                </p:cNvSpPr>
                <p:nvPr/>
              </p:nvSpPr>
              <p:spPr bwMode="auto">
                <a:xfrm>
                  <a:off x="38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9" name="Line 181"/>
                <p:cNvSpPr>
                  <a:spLocks noChangeShapeType="1"/>
                </p:cNvSpPr>
                <p:nvPr/>
              </p:nvSpPr>
              <p:spPr bwMode="auto">
                <a:xfrm>
                  <a:off x="38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0" name="Line 182"/>
                <p:cNvSpPr>
                  <a:spLocks noChangeShapeType="1"/>
                </p:cNvSpPr>
                <p:nvPr/>
              </p:nvSpPr>
              <p:spPr bwMode="auto">
                <a:xfrm>
                  <a:off x="411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1" name="Line 183"/>
                <p:cNvSpPr>
                  <a:spLocks noChangeShapeType="1"/>
                </p:cNvSpPr>
                <p:nvPr/>
              </p:nvSpPr>
              <p:spPr bwMode="auto">
                <a:xfrm>
                  <a:off x="407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2" name="Line 184"/>
                <p:cNvSpPr>
                  <a:spLocks noChangeShapeType="1"/>
                </p:cNvSpPr>
                <p:nvPr/>
              </p:nvSpPr>
              <p:spPr bwMode="auto">
                <a:xfrm>
                  <a:off x="40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3" name="Line 185"/>
                <p:cNvSpPr>
                  <a:spLocks noChangeShapeType="1"/>
                </p:cNvSpPr>
                <p:nvPr/>
              </p:nvSpPr>
              <p:spPr bwMode="auto">
                <a:xfrm>
                  <a:off x="40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4" name="Line 186"/>
                <p:cNvSpPr>
                  <a:spLocks noChangeShapeType="1"/>
                </p:cNvSpPr>
                <p:nvPr/>
              </p:nvSpPr>
              <p:spPr bwMode="auto">
                <a:xfrm>
                  <a:off x="4295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5" name="Line 187"/>
                <p:cNvSpPr>
                  <a:spLocks noChangeShapeType="1"/>
                </p:cNvSpPr>
                <p:nvPr/>
              </p:nvSpPr>
              <p:spPr bwMode="auto">
                <a:xfrm>
                  <a:off x="42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6" name="Line 188"/>
                <p:cNvSpPr>
                  <a:spLocks noChangeShapeType="1"/>
                </p:cNvSpPr>
                <p:nvPr/>
              </p:nvSpPr>
              <p:spPr bwMode="auto">
                <a:xfrm>
                  <a:off x="42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7" name="Line 189"/>
                <p:cNvSpPr>
                  <a:spLocks noChangeShapeType="1"/>
                </p:cNvSpPr>
                <p:nvPr/>
              </p:nvSpPr>
              <p:spPr bwMode="auto">
                <a:xfrm>
                  <a:off x="41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8" name="Line 190"/>
                <p:cNvSpPr>
                  <a:spLocks noChangeShapeType="1"/>
                </p:cNvSpPr>
                <p:nvPr/>
              </p:nvSpPr>
              <p:spPr bwMode="auto">
                <a:xfrm>
                  <a:off x="41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9" name="Line 191"/>
                <p:cNvSpPr>
                  <a:spLocks noChangeShapeType="1"/>
                </p:cNvSpPr>
                <p:nvPr/>
              </p:nvSpPr>
              <p:spPr bwMode="auto">
                <a:xfrm>
                  <a:off x="153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0" name="Line 192"/>
                <p:cNvSpPr>
                  <a:spLocks noChangeShapeType="1"/>
                </p:cNvSpPr>
                <p:nvPr/>
              </p:nvSpPr>
              <p:spPr bwMode="auto">
                <a:xfrm>
                  <a:off x="150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1" name="Line 193"/>
                <p:cNvSpPr>
                  <a:spLocks noChangeShapeType="1"/>
                </p:cNvSpPr>
                <p:nvPr/>
              </p:nvSpPr>
              <p:spPr bwMode="auto">
                <a:xfrm>
                  <a:off x="146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2" name="Line 194"/>
                <p:cNvSpPr>
                  <a:spLocks noChangeShapeType="1"/>
                </p:cNvSpPr>
                <p:nvPr/>
              </p:nvSpPr>
              <p:spPr bwMode="auto">
                <a:xfrm>
                  <a:off x="142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3" name="Line 195"/>
                <p:cNvSpPr>
                  <a:spLocks noChangeShapeType="1"/>
                </p:cNvSpPr>
                <p:nvPr/>
              </p:nvSpPr>
              <p:spPr bwMode="auto">
                <a:xfrm>
                  <a:off x="171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4" name="Line 196"/>
                <p:cNvSpPr>
                  <a:spLocks noChangeShapeType="1"/>
                </p:cNvSpPr>
                <p:nvPr/>
              </p:nvSpPr>
              <p:spPr bwMode="auto">
                <a:xfrm>
                  <a:off x="168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5" name="Line 197"/>
                <p:cNvSpPr>
                  <a:spLocks noChangeShapeType="1"/>
                </p:cNvSpPr>
                <p:nvPr/>
              </p:nvSpPr>
              <p:spPr bwMode="auto">
                <a:xfrm>
                  <a:off x="164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6" name="Line 198"/>
                <p:cNvSpPr>
                  <a:spLocks noChangeShapeType="1"/>
                </p:cNvSpPr>
                <p:nvPr/>
              </p:nvSpPr>
              <p:spPr bwMode="auto">
                <a:xfrm>
                  <a:off x="161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7" name="Line 199"/>
                <p:cNvSpPr>
                  <a:spLocks noChangeShapeType="1"/>
                </p:cNvSpPr>
                <p:nvPr/>
              </p:nvSpPr>
              <p:spPr bwMode="auto">
                <a:xfrm>
                  <a:off x="157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8" name="Line 200"/>
                <p:cNvSpPr>
                  <a:spLocks noChangeShapeType="1"/>
                </p:cNvSpPr>
                <p:nvPr/>
              </p:nvSpPr>
              <p:spPr bwMode="auto">
                <a:xfrm>
                  <a:off x="182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9" name="Line 201"/>
                <p:cNvSpPr>
                  <a:spLocks noChangeShapeType="1"/>
                </p:cNvSpPr>
                <p:nvPr/>
              </p:nvSpPr>
              <p:spPr bwMode="auto">
                <a:xfrm>
                  <a:off x="179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0" name="Line 202"/>
                <p:cNvSpPr>
                  <a:spLocks noChangeShapeType="1"/>
                </p:cNvSpPr>
                <p:nvPr/>
              </p:nvSpPr>
              <p:spPr bwMode="auto">
                <a:xfrm>
                  <a:off x="175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1" name="Line 203"/>
                <p:cNvSpPr>
                  <a:spLocks noChangeShapeType="1"/>
                </p:cNvSpPr>
                <p:nvPr/>
              </p:nvSpPr>
              <p:spPr bwMode="auto">
                <a:xfrm>
                  <a:off x="1392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9" name="Line 211"/>
                <p:cNvSpPr>
                  <a:spLocks noChangeShapeType="1"/>
                </p:cNvSpPr>
                <p:nvPr/>
              </p:nvSpPr>
              <p:spPr bwMode="auto">
                <a:xfrm>
                  <a:off x="2844" y="3431"/>
                  <a:ext cx="0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2180" name="Text Box 212"/>
              <p:cNvSpPr txBox="1">
                <a:spLocks noChangeArrowheads="1"/>
              </p:cNvSpPr>
              <p:nvPr/>
            </p:nvSpPr>
            <p:spPr bwMode="auto">
              <a:xfrm>
                <a:off x="2735" y="3648"/>
                <a:ext cx="21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212181" name="Text Box 213"/>
          <p:cNvSpPr txBox="1">
            <a:spLocks noChangeArrowheads="1"/>
          </p:cNvSpPr>
          <p:nvPr/>
        </p:nvSpPr>
        <p:spPr bwMode="auto">
          <a:xfrm>
            <a:off x="1633538" y="5791200"/>
            <a:ext cx="11541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-2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endParaRPr lang="en-US" altLang="en-US"/>
          </a:p>
        </p:txBody>
      </p:sp>
      <p:grpSp>
        <p:nvGrpSpPr>
          <p:cNvPr id="212186" name="Group 218"/>
          <p:cNvGrpSpPr>
            <a:grpSpLocks/>
          </p:cNvGrpSpPr>
          <p:nvPr/>
        </p:nvGrpSpPr>
        <p:grpSpPr bwMode="auto">
          <a:xfrm>
            <a:off x="482600" y="2335213"/>
            <a:ext cx="8121650" cy="863600"/>
            <a:chOff x="304" y="1471"/>
            <a:chExt cx="5116" cy="544"/>
          </a:xfrm>
        </p:grpSpPr>
        <p:sp>
          <p:nvSpPr>
            <p:cNvPr id="211982" name="Text Box 14"/>
            <p:cNvSpPr txBox="1">
              <a:spLocks noChangeArrowheads="1"/>
            </p:cNvSpPr>
            <p:nvPr/>
          </p:nvSpPr>
          <p:spPr bwMode="auto">
            <a:xfrm>
              <a:off x="1392" y="1471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Unsigned Integers</a:t>
              </a:r>
            </a:p>
          </p:txBody>
        </p:sp>
        <p:grpSp>
          <p:nvGrpSpPr>
            <p:cNvPr id="212185" name="Group 217"/>
            <p:cNvGrpSpPr>
              <a:grpSpLocks/>
            </p:cNvGrpSpPr>
            <p:nvPr/>
          </p:nvGrpSpPr>
          <p:grpSpPr bwMode="auto">
            <a:xfrm>
              <a:off x="304" y="1797"/>
              <a:ext cx="5116" cy="218"/>
              <a:chOff x="304" y="1797"/>
              <a:chExt cx="5116" cy="218"/>
            </a:xfrm>
          </p:grpSpPr>
          <p:sp>
            <p:nvSpPr>
              <p:cNvPr id="211976" name="Line 8"/>
              <p:cNvSpPr>
                <a:spLocks noChangeShapeType="1"/>
              </p:cNvSpPr>
              <p:nvPr/>
            </p:nvSpPr>
            <p:spPr bwMode="auto">
              <a:xfrm>
                <a:off x="304" y="1906"/>
                <a:ext cx="5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7" name="Line 19"/>
              <p:cNvSpPr>
                <a:spLocks noChangeShapeType="1"/>
              </p:cNvSpPr>
              <p:nvPr/>
            </p:nvSpPr>
            <p:spPr bwMode="auto">
              <a:xfrm>
                <a:off x="20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8" name="Line 20"/>
              <p:cNvSpPr>
                <a:spLocks noChangeShapeType="1"/>
              </p:cNvSpPr>
              <p:nvPr/>
            </p:nvSpPr>
            <p:spPr bwMode="auto">
              <a:xfrm>
                <a:off x="19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9" name="Line 21"/>
              <p:cNvSpPr>
                <a:spLocks noChangeShapeType="1"/>
              </p:cNvSpPr>
              <p:nvPr/>
            </p:nvSpPr>
            <p:spPr bwMode="auto">
              <a:xfrm>
                <a:off x="193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0" name="Line 22"/>
              <p:cNvSpPr>
                <a:spLocks noChangeShapeType="1"/>
              </p:cNvSpPr>
              <p:nvPr/>
            </p:nvSpPr>
            <p:spPr bwMode="auto">
              <a:xfrm>
                <a:off x="189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1" name="Line 23"/>
              <p:cNvSpPr>
                <a:spLocks noChangeShapeType="1"/>
              </p:cNvSpPr>
              <p:nvPr/>
            </p:nvSpPr>
            <p:spPr bwMode="auto">
              <a:xfrm>
                <a:off x="186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2" name="Line 24"/>
              <p:cNvSpPr>
                <a:spLocks noChangeShapeType="1"/>
              </p:cNvSpPr>
              <p:nvPr/>
            </p:nvSpPr>
            <p:spPr bwMode="auto">
              <a:xfrm>
                <a:off x="21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3" name="Line 25"/>
              <p:cNvSpPr>
                <a:spLocks noChangeShapeType="1"/>
              </p:cNvSpPr>
              <p:nvPr/>
            </p:nvSpPr>
            <p:spPr bwMode="auto">
              <a:xfrm>
                <a:off x="215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4" name="Line 26"/>
              <p:cNvSpPr>
                <a:spLocks noChangeShapeType="1"/>
              </p:cNvSpPr>
              <p:nvPr/>
            </p:nvSpPr>
            <p:spPr bwMode="auto">
              <a:xfrm>
                <a:off x="211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5" name="Line 27"/>
              <p:cNvSpPr>
                <a:spLocks noChangeShapeType="1"/>
              </p:cNvSpPr>
              <p:nvPr/>
            </p:nvSpPr>
            <p:spPr bwMode="auto">
              <a:xfrm>
                <a:off x="208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6" name="Line 28"/>
              <p:cNvSpPr>
                <a:spLocks noChangeShapeType="1"/>
              </p:cNvSpPr>
              <p:nvPr/>
            </p:nvSpPr>
            <p:spPr bwMode="auto">
              <a:xfrm>
                <a:off x="204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7" name="Line 29"/>
              <p:cNvSpPr>
                <a:spLocks noChangeShapeType="1"/>
              </p:cNvSpPr>
              <p:nvPr/>
            </p:nvSpPr>
            <p:spPr bwMode="auto">
              <a:xfrm>
                <a:off x="23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8" name="Line 30"/>
              <p:cNvSpPr>
                <a:spLocks noChangeShapeType="1"/>
              </p:cNvSpPr>
              <p:nvPr/>
            </p:nvSpPr>
            <p:spPr bwMode="auto">
              <a:xfrm>
                <a:off x="23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9" name="Line 31"/>
              <p:cNvSpPr>
                <a:spLocks noChangeShapeType="1"/>
              </p:cNvSpPr>
              <p:nvPr/>
            </p:nvSpPr>
            <p:spPr bwMode="auto">
              <a:xfrm>
                <a:off x="229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0" name="Line 32"/>
              <p:cNvSpPr>
                <a:spLocks noChangeShapeType="1"/>
              </p:cNvSpPr>
              <p:nvPr/>
            </p:nvSpPr>
            <p:spPr bwMode="auto">
              <a:xfrm>
                <a:off x="226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1" name="Line 33"/>
              <p:cNvSpPr>
                <a:spLocks noChangeShapeType="1"/>
              </p:cNvSpPr>
              <p:nvPr/>
            </p:nvSpPr>
            <p:spPr bwMode="auto">
              <a:xfrm>
                <a:off x="222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2" name="Line 34"/>
              <p:cNvSpPr>
                <a:spLocks noChangeShapeType="1"/>
              </p:cNvSpPr>
              <p:nvPr/>
            </p:nvSpPr>
            <p:spPr bwMode="auto">
              <a:xfrm>
                <a:off x="25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3" name="Line 35"/>
              <p:cNvSpPr>
                <a:spLocks noChangeShapeType="1"/>
              </p:cNvSpPr>
              <p:nvPr/>
            </p:nvSpPr>
            <p:spPr bwMode="auto">
              <a:xfrm>
                <a:off x="251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4" name="Line 36"/>
              <p:cNvSpPr>
                <a:spLocks noChangeShapeType="1"/>
              </p:cNvSpPr>
              <p:nvPr/>
            </p:nvSpPr>
            <p:spPr bwMode="auto">
              <a:xfrm>
                <a:off x="248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5" name="Line 37"/>
              <p:cNvSpPr>
                <a:spLocks noChangeShapeType="1"/>
              </p:cNvSpPr>
              <p:nvPr/>
            </p:nvSpPr>
            <p:spPr bwMode="auto">
              <a:xfrm>
                <a:off x="244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6" name="Line 38"/>
              <p:cNvSpPr>
                <a:spLocks noChangeShapeType="1"/>
              </p:cNvSpPr>
              <p:nvPr/>
            </p:nvSpPr>
            <p:spPr bwMode="auto">
              <a:xfrm>
                <a:off x="240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7" name="Line 39"/>
              <p:cNvSpPr>
                <a:spLocks noChangeShapeType="1"/>
              </p:cNvSpPr>
              <p:nvPr/>
            </p:nvSpPr>
            <p:spPr bwMode="auto">
              <a:xfrm>
                <a:off x="27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8" name="Line 40"/>
              <p:cNvSpPr>
                <a:spLocks noChangeShapeType="1"/>
              </p:cNvSpPr>
              <p:nvPr/>
            </p:nvSpPr>
            <p:spPr bwMode="auto">
              <a:xfrm>
                <a:off x="26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9" name="Line 41"/>
              <p:cNvSpPr>
                <a:spLocks noChangeShapeType="1"/>
              </p:cNvSpPr>
              <p:nvPr/>
            </p:nvSpPr>
            <p:spPr bwMode="auto">
              <a:xfrm>
                <a:off x="266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0" name="Line 42"/>
              <p:cNvSpPr>
                <a:spLocks noChangeShapeType="1"/>
              </p:cNvSpPr>
              <p:nvPr/>
            </p:nvSpPr>
            <p:spPr bwMode="auto">
              <a:xfrm>
                <a:off x="262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1" name="Line 43"/>
              <p:cNvSpPr>
                <a:spLocks noChangeShapeType="1"/>
              </p:cNvSpPr>
              <p:nvPr/>
            </p:nvSpPr>
            <p:spPr bwMode="auto">
              <a:xfrm>
                <a:off x="25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2" name="Line 44"/>
              <p:cNvSpPr>
                <a:spLocks noChangeShapeType="1"/>
              </p:cNvSpPr>
              <p:nvPr/>
            </p:nvSpPr>
            <p:spPr bwMode="auto">
              <a:xfrm>
                <a:off x="29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3" name="Line 45"/>
              <p:cNvSpPr>
                <a:spLocks noChangeShapeType="1"/>
              </p:cNvSpPr>
              <p:nvPr/>
            </p:nvSpPr>
            <p:spPr bwMode="auto">
              <a:xfrm>
                <a:off x="287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4" name="Line 46"/>
              <p:cNvSpPr>
                <a:spLocks noChangeShapeType="1"/>
              </p:cNvSpPr>
              <p:nvPr/>
            </p:nvSpPr>
            <p:spPr bwMode="auto">
              <a:xfrm>
                <a:off x="284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5" name="Line 47"/>
              <p:cNvSpPr>
                <a:spLocks noChangeShapeType="1"/>
              </p:cNvSpPr>
              <p:nvPr/>
            </p:nvSpPr>
            <p:spPr bwMode="auto">
              <a:xfrm>
                <a:off x="28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6" name="Line 48"/>
              <p:cNvSpPr>
                <a:spLocks noChangeShapeType="1"/>
              </p:cNvSpPr>
              <p:nvPr/>
            </p:nvSpPr>
            <p:spPr bwMode="auto">
              <a:xfrm>
                <a:off x="27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7" name="Line 49"/>
              <p:cNvSpPr>
                <a:spLocks noChangeShapeType="1"/>
              </p:cNvSpPr>
              <p:nvPr/>
            </p:nvSpPr>
            <p:spPr bwMode="auto">
              <a:xfrm>
                <a:off x="30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8" name="Line 50"/>
              <p:cNvSpPr>
                <a:spLocks noChangeShapeType="1"/>
              </p:cNvSpPr>
              <p:nvPr/>
            </p:nvSpPr>
            <p:spPr bwMode="auto">
              <a:xfrm>
                <a:off x="30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9" name="Line 51"/>
              <p:cNvSpPr>
                <a:spLocks noChangeShapeType="1"/>
              </p:cNvSpPr>
              <p:nvPr/>
            </p:nvSpPr>
            <p:spPr bwMode="auto">
              <a:xfrm>
                <a:off x="30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0" name="Line 52"/>
              <p:cNvSpPr>
                <a:spLocks noChangeShapeType="1"/>
              </p:cNvSpPr>
              <p:nvPr/>
            </p:nvSpPr>
            <p:spPr bwMode="auto">
              <a:xfrm>
                <a:off x="298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1" name="Line 53"/>
              <p:cNvSpPr>
                <a:spLocks noChangeShapeType="1"/>
              </p:cNvSpPr>
              <p:nvPr/>
            </p:nvSpPr>
            <p:spPr bwMode="auto">
              <a:xfrm>
                <a:off x="29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2" name="Line 54"/>
              <p:cNvSpPr>
                <a:spLocks noChangeShapeType="1"/>
              </p:cNvSpPr>
              <p:nvPr/>
            </p:nvSpPr>
            <p:spPr bwMode="auto">
              <a:xfrm>
                <a:off x="32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3" name="Line 55"/>
              <p:cNvSpPr>
                <a:spLocks noChangeShapeType="1"/>
              </p:cNvSpPr>
              <p:nvPr/>
            </p:nvSpPr>
            <p:spPr bwMode="auto">
              <a:xfrm>
                <a:off x="324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4" name="Line 56"/>
              <p:cNvSpPr>
                <a:spLocks noChangeShapeType="1"/>
              </p:cNvSpPr>
              <p:nvPr/>
            </p:nvSpPr>
            <p:spPr bwMode="auto">
              <a:xfrm>
                <a:off x="320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5" name="Line 57"/>
              <p:cNvSpPr>
                <a:spLocks noChangeShapeType="1"/>
              </p:cNvSpPr>
              <p:nvPr/>
            </p:nvSpPr>
            <p:spPr bwMode="auto">
              <a:xfrm>
                <a:off x="31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6" name="Line 58"/>
              <p:cNvSpPr>
                <a:spLocks noChangeShapeType="1"/>
              </p:cNvSpPr>
              <p:nvPr/>
            </p:nvSpPr>
            <p:spPr bwMode="auto">
              <a:xfrm>
                <a:off x="31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7" name="Line 59"/>
              <p:cNvSpPr>
                <a:spLocks noChangeShapeType="1"/>
              </p:cNvSpPr>
              <p:nvPr/>
            </p:nvSpPr>
            <p:spPr bwMode="auto">
              <a:xfrm>
                <a:off x="34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8" name="Line 60"/>
              <p:cNvSpPr>
                <a:spLocks noChangeShapeType="1"/>
              </p:cNvSpPr>
              <p:nvPr/>
            </p:nvSpPr>
            <p:spPr bwMode="auto">
              <a:xfrm>
                <a:off x="34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9" name="Line 61"/>
              <p:cNvSpPr>
                <a:spLocks noChangeShapeType="1"/>
              </p:cNvSpPr>
              <p:nvPr/>
            </p:nvSpPr>
            <p:spPr bwMode="auto">
              <a:xfrm>
                <a:off x="33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0" name="Line 62"/>
              <p:cNvSpPr>
                <a:spLocks noChangeShapeType="1"/>
              </p:cNvSpPr>
              <p:nvPr/>
            </p:nvSpPr>
            <p:spPr bwMode="auto">
              <a:xfrm>
                <a:off x="33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1" name="Line 63"/>
              <p:cNvSpPr>
                <a:spLocks noChangeShapeType="1"/>
              </p:cNvSpPr>
              <p:nvPr/>
            </p:nvSpPr>
            <p:spPr bwMode="auto">
              <a:xfrm>
                <a:off x="33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2" name="Line 64"/>
              <p:cNvSpPr>
                <a:spLocks noChangeShapeType="1"/>
              </p:cNvSpPr>
              <p:nvPr/>
            </p:nvSpPr>
            <p:spPr bwMode="auto">
              <a:xfrm>
                <a:off x="36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3" name="Line 65"/>
              <p:cNvSpPr>
                <a:spLocks noChangeShapeType="1"/>
              </p:cNvSpPr>
              <p:nvPr/>
            </p:nvSpPr>
            <p:spPr bwMode="auto">
              <a:xfrm>
                <a:off x="36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4" name="Line 66"/>
              <p:cNvSpPr>
                <a:spLocks noChangeShapeType="1"/>
              </p:cNvSpPr>
              <p:nvPr/>
            </p:nvSpPr>
            <p:spPr bwMode="auto">
              <a:xfrm>
                <a:off x="356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5" name="Line 67"/>
              <p:cNvSpPr>
                <a:spLocks noChangeShapeType="1"/>
              </p:cNvSpPr>
              <p:nvPr/>
            </p:nvSpPr>
            <p:spPr bwMode="auto">
              <a:xfrm>
                <a:off x="35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6" name="Line 68"/>
              <p:cNvSpPr>
                <a:spLocks noChangeShapeType="1"/>
              </p:cNvSpPr>
              <p:nvPr/>
            </p:nvSpPr>
            <p:spPr bwMode="auto">
              <a:xfrm>
                <a:off x="34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7" name="Line 69"/>
              <p:cNvSpPr>
                <a:spLocks noChangeShapeType="1"/>
              </p:cNvSpPr>
              <p:nvPr/>
            </p:nvSpPr>
            <p:spPr bwMode="auto">
              <a:xfrm>
                <a:off x="378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8" name="Line 70"/>
              <p:cNvSpPr>
                <a:spLocks noChangeShapeType="1"/>
              </p:cNvSpPr>
              <p:nvPr/>
            </p:nvSpPr>
            <p:spPr bwMode="auto">
              <a:xfrm>
                <a:off x="375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9" name="Line 71"/>
              <p:cNvSpPr>
                <a:spLocks noChangeShapeType="1"/>
              </p:cNvSpPr>
              <p:nvPr/>
            </p:nvSpPr>
            <p:spPr bwMode="auto">
              <a:xfrm>
                <a:off x="371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0" name="Line 72"/>
              <p:cNvSpPr>
                <a:spLocks noChangeShapeType="1"/>
              </p:cNvSpPr>
              <p:nvPr/>
            </p:nvSpPr>
            <p:spPr bwMode="auto">
              <a:xfrm>
                <a:off x="36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1" name="Line 73"/>
              <p:cNvSpPr>
                <a:spLocks noChangeShapeType="1"/>
              </p:cNvSpPr>
              <p:nvPr/>
            </p:nvSpPr>
            <p:spPr bwMode="auto">
              <a:xfrm>
                <a:off x="396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2" name="Line 74"/>
              <p:cNvSpPr>
                <a:spLocks noChangeShapeType="1"/>
              </p:cNvSpPr>
              <p:nvPr/>
            </p:nvSpPr>
            <p:spPr bwMode="auto">
              <a:xfrm>
                <a:off x="393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3" name="Line 75"/>
              <p:cNvSpPr>
                <a:spLocks noChangeShapeType="1"/>
              </p:cNvSpPr>
              <p:nvPr/>
            </p:nvSpPr>
            <p:spPr bwMode="auto">
              <a:xfrm>
                <a:off x="38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4" name="Line 76"/>
              <p:cNvSpPr>
                <a:spLocks noChangeShapeType="1"/>
              </p:cNvSpPr>
              <p:nvPr/>
            </p:nvSpPr>
            <p:spPr bwMode="auto">
              <a:xfrm>
                <a:off x="38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5" name="Line 77"/>
              <p:cNvSpPr>
                <a:spLocks noChangeShapeType="1"/>
              </p:cNvSpPr>
              <p:nvPr/>
            </p:nvSpPr>
            <p:spPr bwMode="auto">
              <a:xfrm>
                <a:off x="38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6" name="Line 78"/>
              <p:cNvSpPr>
                <a:spLocks noChangeShapeType="1"/>
              </p:cNvSpPr>
              <p:nvPr/>
            </p:nvSpPr>
            <p:spPr bwMode="auto">
              <a:xfrm>
                <a:off x="411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7" name="Line 79"/>
              <p:cNvSpPr>
                <a:spLocks noChangeShapeType="1"/>
              </p:cNvSpPr>
              <p:nvPr/>
            </p:nvSpPr>
            <p:spPr bwMode="auto">
              <a:xfrm>
                <a:off x="407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8" name="Line 80"/>
              <p:cNvSpPr>
                <a:spLocks noChangeShapeType="1"/>
              </p:cNvSpPr>
              <p:nvPr/>
            </p:nvSpPr>
            <p:spPr bwMode="auto">
              <a:xfrm>
                <a:off x="40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9" name="Line 81"/>
              <p:cNvSpPr>
                <a:spLocks noChangeShapeType="1"/>
              </p:cNvSpPr>
              <p:nvPr/>
            </p:nvSpPr>
            <p:spPr bwMode="auto">
              <a:xfrm>
                <a:off x="40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0" name="Line 82"/>
              <p:cNvSpPr>
                <a:spLocks noChangeShapeType="1"/>
              </p:cNvSpPr>
              <p:nvPr/>
            </p:nvSpPr>
            <p:spPr bwMode="auto">
              <a:xfrm>
                <a:off x="4295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1" name="Line 83"/>
              <p:cNvSpPr>
                <a:spLocks noChangeShapeType="1"/>
              </p:cNvSpPr>
              <p:nvPr/>
            </p:nvSpPr>
            <p:spPr bwMode="auto">
              <a:xfrm>
                <a:off x="42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2" name="Line 84"/>
              <p:cNvSpPr>
                <a:spLocks noChangeShapeType="1"/>
              </p:cNvSpPr>
              <p:nvPr/>
            </p:nvSpPr>
            <p:spPr bwMode="auto">
              <a:xfrm>
                <a:off x="42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3" name="Line 85"/>
              <p:cNvSpPr>
                <a:spLocks noChangeShapeType="1"/>
              </p:cNvSpPr>
              <p:nvPr/>
            </p:nvSpPr>
            <p:spPr bwMode="auto">
              <a:xfrm>
                <a:off x="41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4" name="Line 86"/>
              <p:cNvSpPr>
                <a:spLocks noChangeShapeType="1"/>
              </p:cNvSpPr>
              <p:nvPr/>
            </p:nvSpPr>
            <p:spPr bwMode="auto">
              <a:xfrm>
                <a:off x="41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2" name="Line 94"/>
              <p:cNvSpPr>
                <a:spLocks noChangeShapeType="1"/>
              </p:cNvSpPr>
              <p:nvPr/>
            </p:nvSpPr>
            <p:spPr bwMode="auto">
              <a:xfrm>
                <a:off x="153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3" name="Line 95"/>
              <p:cNvSpPr>
                <a:spLocks noChangeShapeType="1"/>
              </p:cNvSpPr>
              <p:nvPr/>
            </p:nvSpPr>
            <p:spPr bwMode="auto">
              <a:xfrm>
                <a:off x="150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4" name="Line 96"/>
              <p:cNvSpPr>
                <a:spLocks noChangeShapeType="1"/>
              </p:cNvSpPr>
              <p:nvPr/>
            </p:nvSpPr>
            <p:spPr bwMode="auto">
              <a:xfrm>
                <a:off x="146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5" name="Line 97"/>
              <p:cNvSpPr>
                <a:spLocks noChangeShapeType="1"/>
              </p:cNvSpPr>
              <p:nvPr/>
            </p:nvSpPr>
            <p:spPr bwMode="auto">
              <a:xfrm>
                <a:off x="142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7" name="Line 99"/>
              <p:cNvSpPr>
                <a:spLocks noChangeShapeType="1"/>
              </p:cNvSpPr>
              <p:nvPr/>
            </p:nvSpPr>
            <p:spPr bwMode="auto">
              <a:xfrm>
                <a:off x="171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8" name="Line 100"/>
              <p:cNvSpPr>
                <a:spLocks noChangeShapeType="1"/>
              </p:cNvSpPr>
              <p:nvPr/>
            </p:nvSpPr>
            <p:spPr bwMode="auto">
              <a:xfrm>
                <a:off x="168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9" name="Line 101"/>
              <p:cNvSpPr>
                <a:spLocks noChangeShapeType="1"/>
              </p:cNvSpPr>
              <p:nvPr/>
            </p:nvSpPr>
            <p:spPr bwMode="auto">
              <a:xfrm>
                <a:off x="164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0" name="Line 102"/>
              <p:cNvSpPr>
                <a:spLocks noChangeShapeType="1"/>
              </p:cNvSpPr>
              <p:nvPr/>
            </p:nvSpPr>
            <p:spPr bwMode="auto">
              <a:xfrm>
                <a:off x="161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1" name="Line 103"/>
              <p:cNvSpPr>
                <a:spLocks noChangeShapeType="1"/>
              </p:cNvSpPr>
              <p:nvPr/>
            </p:nvSpPr>
            <p:spPr bwMode="auto">
              <a:xfrm>
                <a:off x="157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2" name="Line 104"/>
              <p:cNvSpPr>
                <a:spLocks noChangeShapeType="1"/>
              </p:cNvSpPr>
              <p:nvPr/>
            </p:nvSpPr>
            <p:spPr bwMode="auto">
              <a:xfrm>
                <a:off x="182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3" name="Line 105"/>
              <p:cNvSpPr>
                <a:spLocks noChangeShapeType="1"/>
              </p:cNvSpPr>
              <p:nvPr/>
            </p:nvSpPr>
            <p:spPr bwMode="auto">
              <a:xfrm>
                <a:off x="179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4" name="Line 106"/>
              <p:cNvSpPr>
                <a:spLocks noChangeShapeType="1"/>
              </p:cNvSpPr>
              <p:nvPr/>
            </p:nvSpPr>
            <p:spPr bwMode="auto">
              <a:xfrm>
                <a:off x="175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5" name="Line 107"/>
              <p:cNvSpPr>
                <a:spLocks noChangeShapeType="1"/>
              </p:cNvSpPr>
              <p:nvPr/>
            </p:nvSpPr>
            <p:spPr bwMode="auto">
              <a:xfrm>
                <a:off x="1392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9" grpId="0"/>
      <p:bldP spid="212076" grpId="0"/>
      <p:bldP spid="212090" grpId="0"/>
      <p:bldP spid="2121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 Storage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143000"/>
            <a:ext cx="8237537" cy="5143500"/>
          </a:xfrm>
        </p:spPr>
        <p:txBody>
          <a:bodyPr/>
          <a:lstStyle/>
          <a:p>
            <a:r>
              <a:rPr lang="en-US" altLang="en-US"/>
              <a:t>Character sets</a:t>
            </a:r>
          </a:p>
          <a:p>
            <a:pPr lvl="1"/>
            <a:r>
              <a:rPr lang="en-US" altLang="en-US"/>
              <a:t>Standard ASCII: 7-bit character codes (0 – 127)</a:t>
            </a:r>
          </a:p>
          <a:p>
            <a:pPr lvl="1"/>
            <a:r>
              <a:rPr lang="en-US" altLang="en-US"/>
              <a:t>Extended ASCII: 8-bit character codes (0 – 255)</a:t>
            </a:r>
          </a:p>
          <a:p>
            <a:pPr lvl="1"/>
            <a:r>
              <a:rPr lang="en-US" altLang="en-US"/>
              <a:t>Unicode: 16-bit character codes (0 – 65,535)</a:t>
            </a:r>
          </a:p>
          <a:p>
            <a:pPr lvl="1"/>
            <a:r>
              <a:rPr lang="en-US" altLang="en-US"/>
              <a:t>Unicode standard represents a universal character set</a:t>
            </a:r>
          </a:p>
          <a:p>
            <a:pPr lvl="2"/>
            <a:r>
              <a:rPr lang="en-US" altLang="en-US"/>
              <a:t>Defines codes for characters used in all major languages</a:t>
            </a:r>
          </a:p>
          <a:p>
            <a:pPr lvl="2"/>
            <a:r>
              <a:rPr lang="en-US" altLang="en-US"/>
              <a:t>Used in Windows-XP: each character is encoded as 16 bits</a:t>
            </a:r>
          </a:p>
          <a:p>
            <a:pPr lvl="1"/>
            <a:r>
              <a:rPr lang="en-US" altLang="en-US"/>
              <a:t>UTF-8: variable-length encoding used in HTML</a:t>
            </a:r>
          </a:p>
          <a:p>
            <a:pPr lvl="2"/>
            <a:r>
              <a:rPr lang="en-US" altLang="en-US"/>
              <a:t>Encodes all Unicode characters</a:t>
            </a:r>
          </a:p>
          <a:p>
            <a:pPr lvl="2"/>
            <a:r>
              <a:rPr lang="en-US" altLang="en-US"/>
              <a:t>Uses 1 byte for ASCII, but multiple bytes for other characters</a:t>
            </a:r>
          </a:p>
          <a:p>
            <a:r>
              <a:rPr lang="en-US" altLang="en-US"/>
              <a:t>Null-terminated String</a:t>
            </a:r>
          </a:p>
          <a:p>
            <a:pPr lvl="1"/>
            <a:r>
              <a:rPr lang="en-US" altLang="en-US"/>
              <a:t>Array of characters followed by a NULL character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35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Printable ASCII Codes</a:t>
            </a:r>
          </a:p>
        </p:txBody>
      </p:sp>
      <p:graphicFrame>
        <p:nvGraphicFramePr>
          <p:cNvPr id="181534" name="Group 28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321050"/>
        </p:xfrm>
        <a:graphic>
          <a:graphicData uri="http://schemas.openxmlformats.org/drawingml/2006/table">
            <a:tbl>
              <a:tblPr/>
              <a:tblGrid>
                <a:gridCol w="484188"/>
                <a:gridCol w="484187"/>
                <a:gridCol w="484188"/>
                <a:gridCol w="473075"/>
                <a:gridCol w="493712"/>
                <a:gridCol w="484188"/>
                <a:gridCol w="484187"/>
                <a:gridCol w="484188"/>
                <a:gridCol w="485775"/>
                <a:gridCol w="484187"/>
                <a:gridCol w="484188"/>
                <a:gridCol w="484187"/>
                <a:gridCol w="482600"/>
                <a:gridCol w="484188"/>
                <a:gridCol w="484187"/>
                <a:gridCol w="484188"/>
                <a:gridCol w="484187"/>
              </a:tblGrid>
              <a:tr h="4635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`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~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1537" name="Rectangle 289"/>
          <p:cNvSpPr>
            <a:spLocks noChangeArrowheads="1"/>
          </p:cNvSpPr>
          <p:nvPr/>
        </p:nvSpPr>
        <p:spPr bwMode="auto">
          <a:xfrm>
            <a:off x="457200" y="4522788"/>
            <a:ext cx="8229600" cy="176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Examples:</a:t>
            </a:r>
          </a:p>
          <a:p>
            <a:pPr lvl="1"/>
            <a:r>
              <a:rPr lang="en-US" altLang="en-US"/>
              <a:t>ASCII code for space character = 20 (hex) = 32 (decimal)</a:t>
            </a:r>
          </a:p>
          <a:p>
            <a:pPr lvl="1"/>
            <a:r>
              <a:rPr lang="en-US" altLang="en-US"/>
              <a:t>ASCII code for 'L' = 4C (hex) = 76 (decimal)</a:t>
            </a:r>
          </a:p>
          <a:p>
            <a:pPr lvl="1"/>
            <a:r>
              <a:rPr lang="en-US" altLang="en-US"/>
              <a:t>ASCII code for 'a' = 61 (hex) = 97 (decimal)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Characters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>
              <a:spcBef>
                <a:spcPct val="30000"/>
              </a:spcBef>
            </a:pPr>
            <a:r>
              <a:rPr lang="en-US" altLang="en-US"/>
              <a:t>The first 32 characters of ASCII table are used for control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Control character codes = 00 to 1F (hexadecimal)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Not shown in previous slide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Examples of Control Characters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0 is the </a:t>
            </a:r>
            <a:r>
              <a:rPr lang="en-US" altLang="en-US">
                <a:solidFill>
                  <a:srgbClr val="FF0000"/>
                </a:solidFill>
              </a:rPr>
              <a:t>NULL</a:t>
            </a:r>
            <a:r>
              <a:rPr lang="en-US" altLang="en-US"/>
              <a:t> character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used to terminate a string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9 is the </a:t>
            </a:r>
            <a:r>
              <a:rPr lang="en-US" altLang="en-US">
                <a:solidFill>
                  <a:srgbClr val="FF0000"/>
                </a:solidFill>
              </a:rPr>
              <a:t>Horizontal Tab (HT)</a:t>
            </a:r>
            <a:r>
              <a:rPr lang="en-US" altLang="en-US"/>
              <a:t> character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0A (hex) = 10 (decimal) is the </a:t>
            </a:r>
            <a:r>
              <a:rPr lang="en-US" altLang="en-US">
                <a:solidFill>
                  <a:srgbClr val="FF0000"/>
                </a:solidFill>
              </a:rPr>
              <a:t>Line Feed (LF)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0D (hex) = 13 (decimal) is the </a:t>
            </a:r>
            <a:r>
              <a:rPr lang="en-US" altLang="en-US">
                <a:solidFill>
                  <a:srgbClr val="FF0000"/>
                </a:solidFill>
              </a:rPr>
              <a:t>Carriage Return (CR)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The LF and CR characters are used together</a:t>
            </a:r>
          </a:p>
          <a:p>
            <a:pPr lvl="2">
              <a:spcBef>
                <a:spcPct val="30000"/>
              </a:spcBef>
            </a:pPr>
            <a:r>
              <a:rPr lang="en-US" altLang="en-US"/>
              <a:t>They advance the cursor to the beginning of next line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One control character appears at end of ASCII table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7F (hex) is the </a:t>
            </a:r>
            <a:r>
              <a:rPr lang="en-US" altLang="en-US">
                <a:solidFill>
                  <a:srgbClr val="FF0000"/>
                </a:solidFill>
              </a:rPr>
              <a:t>Delete (DEL)</a:t>
            </a:r>
            <a:r>
              <a:rPr lang="en-US" altLang="en-US"/>
              <a:t>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9388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20850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57438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994025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altLang="en-US" sz="2400">
                <a:cs typeface="Times New Roman" panose="02020603050405020304" pitchFamily="18" charset="0"/>
              </a:rPr>
              <a:t>Different Representations of Natural Numbers</a:t>
            </a:r>
          </a:p>
          <a:p>
            <a:pPr>
              <a:spcAft>
                <a:spcPct val="10000"/>
              </a:spcAft>
            </a:pPr>
            <a:endParaRPr lang="en-US" altLang="en-US" sz="2000">
              <a:cs typeface="Times New Roman" panose="02020603050405020304" pitchFamily="18" charset="0"/>
            </a:endParaRPr>
          </a:p>
          <a:p>
            <a:pPr algn="just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XXVII	Roman numerals (not positional)</a:t>
            </a:r>
          </a:p>
          <a:p>
            <a:pPr algn="just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27	Radix-10 or </a:t>
            </a:r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decimal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number (positional)</a:t>
            </a:r>
          </a:p>
          <a:p>
            <a:pPr algn="just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11011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Radix-2 or </a:t>
            </a:r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binary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number (also positional)</a:t>
            </a:r>
            <a:endParaRPr lang="en-US" altLang="en-US" sz="2400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Fixed-radix positional representation with </a:t>
            </a:r>
            <a:r>
              <a:rPr lang="en-US" altLang="en-US" sz="2400" b="1" i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 digits</a:t>
            </a:r>
            <a:endParaRPr lang="en-US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Number 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in radix 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= (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–1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–2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. . . 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endParaRPr lang="en-US" altLang="en-US" sz="2400" baseline="30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Value = d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baseline="-25000">
                <a:solidFill>
                  <a:srgbClr val="000000"/>
                </a:solidFill>
              </a:rPr>
              <a:t>–1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 i="1" baseline="30000">
                <a:solidFill>
                  <a:srgbClr val="000000"/>
                </a:solidFill>
              </a:rPr>
              <a:t>k</a:t>
            </a:r>
            <a:r>
              <a:rPr lang="en-US" altLang="en-US" sz="2400" baseline="30000">
                <a:solidFill>
                  <a:srgbClr val="000000"/>
                </a:solidFill>
              </a:rPr>
              <a:t>–1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+ d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baseline="-25000">
                <a:solidFill>
                  <a:srgbClr val="000000"/>
                </a:solidFill>
              </a:rPr>
              <a:t>–2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 i="1" baseline="30000">
                <a:solidFill>
                  <a:srgbClr val="000000"/>
                </a:solidFill>
              </a:rPr>
              <a:t>k</a:t>
            </a:r>
            <a:r>
              <a:rPr lang="en-US" altLang="en-US" sz="2400" baseline="30000">
                <a:solidFill>
                  <a:srgbClr val="000000"/>
                </a:solidFill>
              </a:rPr>
              <a:t>–2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+ … + d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+ d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Examples:	(11011)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= 1</a:t>
            </a:r>
            <a:r>
              <a:rPr lang="en-US" altLang="en-US" sz="2400">
                <a:solidFill>
                  <a:srgbClr val="000000"/>
                </a:solidFill>
              </a:rPr>
              <a:t>×2</a:t>
            </a:r>
            <a:r>
              <a:rPr lang="en-US" altLang="en-US" sz="2400" baseline="30000">
                <a:solidFill>
                  <a:srgbClr val="000000"/>
                </a:solidFill>
              </a:rPr>
              <a:t>4 </a:t>
            </a:r>
            <a:r>
              <a:rPr lang="en-US" altLang="en-US" sz="2400">
                <a:solidFill>
                  <a:srgbClr val="000000"/>
                </a:solidFill>
              </a:rPr>
              <a:t>+ 1×2</a:t>
            </a:r>
            <a:r>
              <a:rPr lang="en-US" altLang="en-US" sz="2400" baseline="30000">
                <a:solidFill>
                  <a:srgbClr val="000000"/>
                </a:solidFill>
              </a:rPr>
              <a:t>3 </a:t>
            </a:r>
            <a:r>
              <a:rPr lang="en-US" altLang="en-US" sz="2400">
                <a:solidFill>
                  <a:srgbClr val="000000"/>
                </a:solidFill>
              </a:rPr>
              <a:t>+ 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>
                <a:solidFill>
                  <a:srgbClr val="000000"/>
                </a:solidFill>
              </a:rPr>
              <a:t>×2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+ 1×2 + 1 = 27</a:t>
            </a: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</a:rPr>
              <a:t>			(2103)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 = 2×4</a:t>
            </a:r>
            <a:r>
              <a:rPr lang="en-US" altLang="en-US" sz="2400" baseline="30000">
                <a:solidFill>
                  <a:srgbClr val="000000"/>
                </a:solidFill>
              </a:rPr>
              <a:t>3 </a:t>
            </a:r>
            <a:r>
              <a:rPr lang="en-US" altLang="en-US" sz="2400">
                <a:solidFill>
                  <a:srgbClr val="000000"/>
                </a:solidFill>
              </a:rPr>
              <a:t>+ 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</a:rPr>
              <a:t>×4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+ 0×4 + 3 = 147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Positional Number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Numbers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21650" cy="518477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Each binary digit (called bit) is either 1 or 0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Bits have no inherent meaning, can represent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Unsigned and signed integers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Characters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Images, sound, etc.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Bit Numbering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Least significant bit (LSB) is rightmost (bit 0)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Most significant bit (MSB) is leftmost (bit 7 in an 8-bit number)</a:t>
            </a:r>
          </a:p>
        </p:txBody>
      </p:sp>
      <p:grpSp>
        <p:nvGrpSpPr>
          <p:cNvPr id="122895" name="Group 15"/>
          <p:cNvGrpSpPr>
            <a:grpSpLocks/>
          </p:cNvGrpSpPr>
          <p:nvPr/>
        </p:nvGrpSpPr>
        <p:grpSpPr bwMode="auto">
          <a:xfrm>
            <a:off x="5130800" y="3871913"/>
            <a:ext cx="2895600" cy="996950"/>
            <a:chOff x="3134" y="1979"/>
            <a:chExt cx="1824" cy="628"/>
          </a:xfrm>
        </p:grpSpPr>
        <p:sp>
          <p:nvSpPr>
            <p:cNvPr id="12289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97" name="Freeform 17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8" name="Freeform 18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9" name="Rectangle 19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0" name="Rectangle 20"/>
            <p:cNvSpPr>
              <a:spLocks noChangeArrowheads="1"/>
            </p:cNvSpPr>
            <p:nvPr/>
          </p:nvSpPr>
          <p:spPr bwMode="auto">
            <a:xfrm>
              <a:off x="327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01" name="Freeform 21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2" name="Freeform 22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3" name="Rectangle 23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347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05" name="Freeform 25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6" name="Freeform 26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7" name="Rectangle 27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8" name="Rectangle 28"/>
            <p:cNvSpPr>
              <a:spLocks noChangeArrowheads="1"/>
            </p:cNvSpPr>
            <p:nvPr/>
          </p:nvSpPr>
          <p:spPr bwMode="auto">
            <a:xfrm>
              <a:off x="368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09" name="Freeform 29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0" name="Freeform 30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1" name="Rectangle 31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2" name="Rectangle 32"/>
            <p:cNvSpPr>
              <a:spLocks noChangeArrowheads="1"/>
            </p:cNvSpPr>
            <p:nvPr/>
          </p:nvSpPr>
          <p:spPr bwMode="auto">
            <a:xfrm>
              <a:off x="388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13" name="Freeform 33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4" name="Freeform 34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5" name="Rectangle 35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6" name="Rectangle 36"/>
            <p:cNvSpPr>
              <a:spLocks noChangeArrowheads="1"/>
            </p:cNvSpPr>
            <p:nvPr/>
          </p:nvSpPr>
          <p:spPr bwMode="auto">
            <a:xfrm>
              <a:off x="409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17" name="Freeform 37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8" name="Freeform 38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9" name="Rectangle 39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0" name="Rectangle 40"/>
            <p:cNvSpPr>
              <a:spLocks noChangeArrowheads="1"/>
            </p:cNvSpPr>
            <p:nvPr/>
          </p:nvSpPr>
          <p:spPr bwMode="auto">
            <a:xfrm>
              <a:off x="430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21" name="Freeform 41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2" name="Freeform 42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3" name="Rectangle 43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4" name="Rectangle 44"/>
            <p:cNvSpPr>
              <a:spLocks noChangeArrowheads="1"/>
            </p:cNvSpPr>
            <p:nvPr/>
          </p:nvSpPr>
          <p:spPr bwMode="auto">
            <a:xfrm>
              <a:off x="450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25" name="Freeform 45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6" name="Freeform 46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Rectangle 47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8" name="Rectangle 48"/>
            <p:cNvSpPr>
              <a:spLocks noChangeArrowheads="1"/>
            </p:cNvSpPr>
            <p:nvPr/>
          </p:nvSpPr>
          <p:spPr bwMode="auto">
            <a:xfrm>
              <a:off x="4716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29" name="Rectangle 49"/>
            <p:cNvSpPr>
              <a:spLocks noChangeArrowheads="1"/>
            </p:cNvSpPr>
            <p:nvPr/>
          </p:nvSpPr>
          <p:spPr bwMode="auto">
            <a:xfrm>
              <a:off x="3270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0" name="Rectangle 50"/>
            <p:cNvSpPr>
              <a:spLocks noChangeArrowheads="1"/>
            </p:cNvSpPr>
            <p:nvPr/>
          </p:nvSpPr>
          <p:spPr bwMode="auto">
            <a:xfrm>
              <a:off x="3325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1" name="Rectangle 51"/>
            <p:cNvSpPr>
              <a:spLocks noChangeArrowheads="1"/>
            </p:cNvSpPr>
            <p:nvPr/>
          </p:nvSpPr>
          <p:spPr bwMode="auto">
            <a:xfrm>
              <a:off x="347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2" name="Rectangle 52"/>
            <p:cNvSpPr>
              <a:spLocks noChangeArrowheads="1"/>
            </p:cNvSpPr>
            <p:nvPr/>
          </p:nvSpPr>
          <p:spPr bwMode="auto">
            <a:xfrm>
              <a:off x="353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3" name="Rectangle 53"/>
            <p:cNvSpPr>
              <a:spLocks noChangeArrowheads="1"/>
            </p:cNvSpPr>
            <p:nvPr/>
          </p:nvSpPr>
          <p:spPr bwMode="auto">
            <a:xfrm>
              <a:off x="369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4" name="Rectangle 54"/>
            <p:cNvSpPr>
              <a:spLocks noChangeArrowheads="1"/>
            </p:cNvSpPr>
            <p:nvPr/>
          </p:nvSpPr>
          <p:spPr bwMode="auto">
            <a:xfrm>
              <a:off x="37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5" name="Rectangle 55"/>
            <p:cNvSpPr>
              <a:spLocks noChangeArrowheads="1"/>
            </p:cNvSpPr>
            <p:nvPr/>
          </p:nvSpPr>
          <p:spPr bwMode="auto">
            <a:xfrm>
              <a:off x="390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6" name="Rectangle 56"/>
            <p:cNvSpPr>
              <a:spLocks noChangeArrowheads="1"/>
            </p:cNvSpPr>
            <p:nvPr/>
          </p:nvSpPr>
          <p:spPr bwMode="auto">
            <a:xfrm>
              <a:off x="395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7" name="Rectangle 57"/>
            <p:cNvSpPr>
              <a:spLocks noChangeArrowheads="1"/>
            </p:cNvSpPr>
            <p:nvPr/>
          </p:nvSpPr>
          <p:spPr bwMode="auto">
            <a:xfrm>
              <a:off x="409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8" name="Rectangle 58"/>
            <p:cNvSpPr>
              <a:spLocks noChangeArrowheads="1"/>
            </p:cNvSpPr>
            <p:nvPr/>
          </p:nvSpPr>
          <p:spPr bwMode="auto">
            <a:xfrm>
              <a:off x="41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9" name="Rectangle 59"/>
            <p:cNvSpPr>
              <a:spLocks noChangeArrowheads="1"/>
            </p:cNvSpPr>
            <p:nvPr/>
          </p:nvSpPr>
          <p:spPr bwMode="auto">
            <a:xfrm>
              <a:off x="431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0" name="Rectangle 60"/>
            <p:cNvSpPr>
              <a:spLocks noChangeArrowheads="1"/>
            </p:cNvSpPr>
            <p:nvPr/>
          </p:nvSpPr>
          <p:spPr bwMode="auto">
            <a:xfrm>
              <a:off x="437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1" name="Rectangle 61"/>
            <p:cNvSpPr>
              <a:spLocks noChangeArrowheads="1"/>
            </p:cNvSpPr>
            <p:nvPr/>
          </p:nvSpPr>
          <p:spPr bwMode="auto">
            <a:xfrm>
              <a:off x="452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2" name="Rectangle 62"/>
            <p:cNvSpPr>
              <a:spLocks noChangeArrowheads="1"/>
            </p:cNvSpPr>
            <p:nvPr/>
          </p:nvSpPr>
          <p:spPr bwMode="auto">
            <a:xfrm>
              <a:off x="457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3" name="Rectangle 63"/>
            <p:cNvSpPr>
              <a:spLocks noChangeArrowheads="1"/>
            </p:cNvSpPr>
            <p:nvPr/>
          </p:nvSpPr>
          <p:spPr bwMode="auto">
            <a:xfrm>
              <a:off x="4732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4" name="Rectangle 64"/>
            <p:cNvSpPr>
              <a:spLocks noChangeArrowheads="1"/>
            </p:cNvSpPr>
            <p:nvPr/>
          </p:nvSpPr>
          <p:spPr bwMode="auto">
            <a:xfrm>
              <a:off x="4787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5" name="Rectangle 65"/>
            <p:cNvSpPr>
              <a:spLocks noChangeArrowheads="1"/>
            </p:cNvSpPr>
            <p:nvPr/>
          </p:nvSpPr>
          <p:spPr bwMode="auto">
            <a:xfrm>
              <a:off x="4714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6" name="Rectangle 66"/>
            <p:cNvSpPr>
              <a:spLocks noChangeArrowheads="1"/>
            </p:cNvSpPr>
            <p:nvPr/>
          </p:nvSpPr>
          <p:spPr bwMode="auto">
            <a:xfrm>
              <a:off x="4513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7" name="Rectangle 67"/>
            <p:cNvSpPr>
              <a:spLocks noChangeArrowheads="1"/>
            </p:cNvSpPr>
            <p:nvPr/>
          </p:nvSpPr>
          <p:spPr bwMode="auto">
            <a:xfrm>
              <a:off x="4312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8" name="Rectangle 68"/>
            <p:cNvSpPr>
              <a:spLocks noChangeArrowheads="1"/>
            </p:cNvSpPr>
            <p:nvPr/>
          </p:nvSpPr>
          <p:spPr bwMode="auto">
            <a:xfrm>
              <a:off x="4097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9" name="Rectangle 69"/>
            <p:cNvSpPr>
              <a:spLocks noChangeArrowheads="1"/>
            </p:cNvSpPr>
            <p:nvPr/>
          </p:nvSpPr>
          <p:spPr bwMode="auto">
            <a:xfrm>
              <a:off x="3896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50" name="Rectangle 70"/>
            <p:cNvSpPr>
              <a:spLocks noChangeArrowheads="1"/>
            </p:cNvSpPr>
            <p:nvPr/>
          </p:nvSpPr>
          <p:spPr bwMode="auto">
            <a:xfrm>
              <a:off x="3698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51" name="Rectangle 71"/>
            <p:cNvSpPr>
              <a:spLocks noChangeArrowheads="1"/>
            </p:cNvSpPr>
            <p:nvPr/>
          </p:nvSpPr>
          <p:spPr bwMode="auto">
            <a:xfrm>
              <a:off x="3480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52" name="Rectangle 72"/>
            <p:cNvSpPr>
              <a:spLocks noChangeArrowheads="1"/>
            </p:cNvSpPr>
            <p:nvPr/>
          </p:nvSpPr>
          <p:spPr bwMode="auto">
            <a:xfrm>
              <a:off x="3279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22959" name="Group 79"/>
          <p:cNvGrpSpPr>
            <a:grpSpLocks/>
          </p:cNvGrpSpPr>
          <p:nvPr/>
        </p:nvGrpSpPr>
        <p:grpSpPr bwMode="auto">
          <a:xfrm>
            <a:off x="4454525" y="3009900"/>
            <a:ext cx="1671638" cy="977900"/>
            <a:chOff x="2806" y="1896"/>
            <a:chExt cx="1053" cy="616"/>
          </a:xfrm>
        </p:grpSpPr>
        <p:sp>
          <p:nvSpPr>
            <p:cNvPr id="122954" name="Line 74"/>
            <p:cNvSpPr>
              <a:spLocks noChangeShapeType="1"/>
            </p:cNvSpPr>
            <p:nvPr/>
          </p:nvSpPr>
          <p:spPr bwMode="auto">
            <a:xfrm>
              <a:off x="3315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5" name="Text Box 75"/>
            <p:cNvSpPr txBox="1">
              <a:spLocks noChangeArrowheads="1"/>
            </p:cNvSpPr>
            <p:nvPr/>
          </p:nvSpPr>
          <p:spPr bwMode="auto">
            <a:xfrm>
              <a:off x="2806" y="1896"/>
              <a:ext cx="10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Most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  <p:grpSp>
        <p:nvGrpSpPr>
          <p:cNvPr id="122958" name="Group 78"/>
          <p:cNvGrpSpPr>
            <a:grpSpLocks/>
          </p:cNvGrpSpPr>
          <p:nvPr/>
        </p:nvGrpSpPr>
        <p:grpSpPr bwMode="auto">
          <a:xfrm>
            <a:off x="6932613" y="3017838"/>
            <a:ext cx="1671637" cy="969962"/>
            <a:chOff x="4367" y="1901"/>
            <a:chExt cx="1053" cy="611"/>
          </a:xfrm>
        </p:grpSpPr>
        <p:sp>
          <p:nvSpPr>
            <p:cNvPr id="122953" name="Line 73"/>
            <p:cNvSpPr>
              <a:spLocks noChangeShapeType="1"/>
            </p:cNvSpPr>
            <p:nvPr/>
          </p:nvSpPr>
          <p:spPr bwMode="auto">
            <a:xfrm flipH="1">
              <a:off x="4838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6" name="Text Box 76"/>
            <p:cNvSpPr txBox="1">
              <a:spLocks noChangeArrowheads="1"/>
            </p:cNvSpPr>
            <p:nvPr/>
          </p:nvSpPr>
          <p:spPr bwMode="auto">
            <a:xfrm>
              <a:off x="4367" y="1901"/>
              <a:ext cx="10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Least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Binary to Decimal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57288"/>
            <a:ext cx="8153400" cy="5094287"/>
          </a:xfrm>
        </p:spPr>
        <p:txBody>
          <a:bodyPr/>
          <a:lstStyle/>
          <a:p>
            <a:pPr marL="542925" indent="-428625">
              <a:spcBef>
                <a:spcPct val="60000"/>
              </a:spcBef>
            </a:pPr>
            <a:r>
              <a:rPr lang="en-US" altLang="en-US"/>
              <a:t>Each bit represents a power of 2</a:t>
            </a:r>
          </a:p>
          <a:p>
            <a:pPr marL="542925" indent="-428625">
              <a:spcBef>
                <a:spcPct val="60000"/>
              </a:spcBef>
            </a:pPr>
            <a:r>
              <a:rPr lang="en-US" altLang="en-US"/>
              <a:t>Every binary number is a sum of powers of 2</a:t>
            </a:r>
          </a:p>
          <a:p>
            <a:pPr marL="542925" indent="-428625">
              <a:spcBef>
                <a:spcPct val="60000"/>
              </a:spcBef>
            </a:pPr>
            <a:r>
              <a:rPr lang="en-US" altLang="en-US">
                <a:solidFill>
                  <a:schemeClr val="tx2"/>
                </a:solidFill>
              </a:rPr>
              <a:t>Decimal Value =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i="1" baseline="-25000">
                <a:solidFill>
                  <a:schemeClr val="tx2"/>
                </a:solidFill>
              </a:rPr>
              <a:t>n</a:t>
            </a:r>
            <a:r>
              <a:rPr lang="en-US" altLang="en-US" baseline="-25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2</a:t>
            </a:r>
            <a:r>
              <a:rPr lang="en-US" altLang="en-US" i="1" baseline="30000">
                <a:solidFill>
                  <a:schemeClr val="tx2"/>
                </a:solidFill>
              </a:rPr>
              <a:t>n</a:t>
            </a:r>
            <a:r>
              <a:rPr lang="en-US" altLang="en-US" baseline="30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) + ...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2</a:t>
            </a:r>
            <a:r>
              <a:rPr lang="en-US" altLang="en-US" baseline="30000">
                <a:solidFill>
                  <a:schemeClr val="tx2"/>
                </a:solidFill>
              </a:rPr>
              <a:t>1</a:t>
            </a:r>
            <a:r>
              <a:rPr lang="en-US" altLang="en-US">
                <a:solidFill>
                  <a:schemeClr val="tx2"/>
                </a:solidFill>
              </a:rPr>
              <a:t>)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2</a:t>
            </a:r>
            <a:r>
              <a:rPr lang="en-US" altLang="en-US" baseline="30000">
                <a:solidFill>
                  <a:schemeClr val="tx2"/>
                </a:solidFill>
              </a:rPr>
              <a:t>0</a:t>
            </a:r>
            <a:r>
              <a:rPr lang="en-US" altLang="en-US">
                <a:solidFill>
                  <a:schemeClr val="tx2"/>
                </a:solidFill>
              </a:rPr>
              <a:t>)</a:t>
            </a:r>
            <a:endParaRPr lang="en-US" altLang="en-US"/>
          </a:p>
          <a:p>
            <a:pPr marL="542925" indent="-428625">
              <a:spcBef>
                <a:spcPct val="60000"/>
              </a:spcBef>
            </a:pPr>
            <a:r>
              <a:rPr lang="en-US" altLang="en-US"/>
              <a:t>Binary (10011101)</a:t>
            </a:r>
            <a:r>
              <a:rPr lang="en-US" altLang="en-US" baseline="-25000"/>
              <a:t>2</a:t>
            </a:r>
            <a:r>
              <a:rPr lang="en-US" altLang="en-US"/>
              <a:t> = 2</a:t>
            </a:r>
            <a:r>
              <a:rPr lang="en-US" altLang="en-US" baseline="30000"/>
              <a:t>7</a:t>
            </a:r>
            <a:r>
              <a:rPr lang="en-US" altLang="en-US"/>
              <a:t> + 2</a:t>
            </a:r>
            <a:r>
              <a:rPr lang="en-US" altLang="en-US" baseline="30000"/>
              <a:t>4</a:t>
            </a:r>
            <a:r>
              <a:rPr lang="en-US" altLang="en-US"/>
              <a:t> + 2</a:t>
            </a:r>
            <a:r>
              <a:rPr lang="en-US" altLang="en-US" baseline="30000"/>
              <a:t>3</a:t>
            </a:r>
            <a:r>
              <a:rPr lang="en-US" altLang="en-US"/>
              <a:t> + 2</a:t>
            </a:r>
            <a:r>
              <a:rPr lang="en-US" altLang="en-US" baseline="30000"/>
              <a:t>2</a:t>
            </a:r>
            <a:r>
              <a:rPr lang="en-US" altLang="en-US"/>
              <a:t> + 1 = 157</a:t>
            </a:r>
          </a:p>
        </p:txBody>
      </p:sp>
      <p:grpSp>
        <p:nvGrpSpPr>
          <p:cNvPr id="123970" name="Group 66"/>
          <p:cNvGrpSpPr>
            <a:grpSpLocks/>
          </p:cNvGrpSpPr>
          <p:nvPr/>
        </p:nvGrpSpPr>
        <p:grpSpPr bwMode="auto">
          <a:xfrm>
            <a:off x="769938" y="3641725"/>
            <a:ext cx="2895600" cy="996950"/>
            <a:chOff x="3134" y="1979"/>
            <a:chExt cx="1824" cy="628"/>
          </a:xfrm>
        </p:grpSpPr>
        <p:sp>
          <p:nvSpPr>
            <p:cNvPr id="123971" name="AutoShape 67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2" name="Freeform 68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3" name="Freeform 69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4" name="Rectangle 70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5" name="Rectangle 71"/>
            <p:cNvSpPr>
              <a:spLocks noChangeArrowheads="1"/>
            </p:cNvSpPr>
            <p:nvPr/>
          </p:nvSpPr>
          <p:spPr bwMode="auto">
            <a:xfrm>
              <a:off x="327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76" name="Freeform 72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7" name="Freeform 73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8" name="Rectangle 74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9" name="Rectangle 75"/>
            <p:cNvSpPr>
              <a:spLocks noChangeArrowheads="1"/>
            </p:cNvSpPr>
            <p:nvPr/>
          </p:nvSpPr>
          <p:spPr bwMode="auto">
            <a:xfrm>
              <a:off x="347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80" name="Freeform 76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1" name="Freeform 77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2" name="Rectangle 78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3" name="Rectangle 79"/>
            <p:cNvSpPr>
              <a:spLocks noChangeArrowheads="1"/>
            </p:cNvSpPr>
            <p:nvPr/>
          </p:nvSpPr>
          <p:spPr bwMode="auto">
            <a:xfrm>
              <a:off x="368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84" name="Freeform 80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5" name="Freeform 81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6" name="Rectangle 82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7" name="Rectangle 83"/>
            <p:cNvSpPr>
              <a:spLocks noChangeArrowheads="1"/>
            </p:cNvSpPr>
            <p:nvPr/>
          </p:nvSpPr>
          <p:spPr bwMode="auto">
            <a:xfrm>
              <a:off x="388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88" name="Freeform 84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9" name="Freeform 85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0" name="Rectangle 86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1" name="Rectangle 87"/>
            <p:cNvSpPr>
              <a:spLocks noChangeArrowheads="1"/>
            </p:cNvSpPr>
            <p:nvPr/>
          </p:nvSpPr>
          <p:spPr bwMode="auto">
            <a:xfrm>
              <a:off x="409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92" name="Freeform 88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3" name="Freeform 89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4" name="Rectangle 90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5" name="Rectangle 91"/>
            <p:cNvSpPr>
              <a:spLocks noChangeArrowheads="1"/>
            </p:cNvSpPr>
            <p:nvPr/>
          </p:nvSpPr>
          <p:spPr bwMode="auto">
            <a:xfrm>
              <a:off x="430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96" name="Freeform 92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7" name="Freeform 93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8" name="Rectangle 94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9" name="Rectangle 95"/>
            <p:cNvSpPr>
              <a:spLocks noChangeArrowheads="1"/>
            </p:cNvSpPr>
            <p:nvPr/>
          </p:nvSpPr>
          <p:spPr bwMode="auto">
            <a:xfrm>
              <a:off x="450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0" name="Freeform 96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1" name="Freeform 97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2" name="Rectangle 98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3" name="Rectangle 99"/>
            <p:cNvSpPr>
              <a:spLocks noChangeArrowheads="1"/>
            </p:cNvSpPr>
            <p:nvPr/>
          </p:nvSpPr>
          <p:spPr bwMode="auto">
            <a:xfrm>
              <a:off x="4716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4" name="Rectangle 100"/>
            <p:cNvSpPr>
              <a:spLocks noChangeArrowheads="1"/>
            </p:cNvSpPr>
            <p:nvPr/>
          </p:nvSpPr>
          <p:spPr bwMode="auto">
            <a:xfrm>
              <a:off x="3270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5" name="Rectangle 101"/>
            <p:cNvSpPr>
              <a:spLocks noChangeArrowheads="1"/>
            </p:cNvSpPr>
            <p:nvPr/>
          </p:nvSpPr>
          <p:spPr bwMode="auto">
            <a:xfrm>
              <a:off x="3325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6" name="Rectangle 102"/>
            <p:cNvSpPr>
              <a:spLocks noChangeArrowheads="1"/>
            </p:cNvSpPr>
            <p:nvPr/>
          </p:nvSpPr>
          <p:spPr bwMode="auto">
            <a:xfrm>
              <a:off x="347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7" name="Rectangle 103"/>
            <p:cNvSpPr>
              <a:spLocks noChangeArrowheads="1"/>
            </p:cNvSpPr>
            <p:nvPr/>
          </p:nvSpPr>
          <p:spPr bwMode="auto">
            <a:xfrm>
              <a:off x="353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8" name="Rectangle 104"/>
            <p:cNvSpPr>
              <a:spLocks noChangeArrowheads="1"/>
            </p:cNvSpPr>
            <p:nvPr/>
          </p:nvSpPr>
          <p:spPr bwMode="auto">
            <a:xfrm>
              <a:off x="369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9" name="Rectangle 105"/>
            <p:cNvSpPr>
              <a:spLocks noChangeArrowheads="1"/>
            </p:cNvSpPr>
            <p:nvPr/>
          </p:nvSpPr>
          <p:spPr bwMode="auto">
            <a:xfrm>
              <a:off x="37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0" name="Rectangle 106"/>
            <p:cNvSpPr>
              <a:spLocks noChangeArrowheads="1"/>
            </p:cNvSpPr>
            <p:nvPr/>
          </p:nvSpPr>
          <p:spPr bwMode="auto">
            <a:xfrm>
              <a:off x="390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1" name="Rectangle 107"/>
            <p:cNvSpPr>
              <a:spLocks noChangeArrowheads="1"/>
            </p:cNvSpPr>
            <p:nvPr/>
          </p:nvSpPr>
          <p:spPr bwMode="auto">
            <a:xfrm>
              <a:off x="395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2" name="Rectangle 108"/>
            <p:cNvSpPr>
              <a:spLocks noChangeArrowheads="1"/>
            </p:cNvSpPr>
            <p:nvPr/>
          </p:nvSpPr>
          <p:spPr bwMode="auto">
            <a:xfrm>
              <a:off x="409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3" name="Rectangle 109"/>
            <p:cNvSpPr>
              <a:spLocks noChangeArrowheads="1"/>
            </p:cNvSpPr>
            <p:nvPr/>
          </p:nvSpPr>
          <p:spPr bwMode="auto">
            <a:xfrm>
              <a:off x="41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4" name="Rectangle 110"/>
            <p:cNvSpPr>
              <a:spLocks noChangeArrowheads="1"/>
            </p:cNvSpPr>
            <p:nvPr/>
          </p:nvSpPr>
          <p:spPr bwMode="auto">
            <a:xfrm>
              <a:off x="431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5" name="Rectangle 111"/>
            <p:cNvSpPr>
              <a:spLocks noChangeArrowheads="1"/>
            </p:cNvSpPr>
            <p:nvPr/>
          </p:nvSpPr>
          <p:spPr bwMode="auto">
            <a:xfrm>
              <a:off x="437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6" name="Rectangle 112"/>
            <p:cNvSpPr>
              <a:spLocks noChangeArrowheads="1"/>
            </p:cNvSpPr>
            <p:nvPr/>
          </p:nvSpPr>
          <p:spPr bwMode="auto">
            <a:xfrm>
              <a:off x="452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7" name="Rectangle 113"/>
            <p:cNvSpPr>
              <a:spLocks noChangeArrowheads="1"/>
            </p:cNvSpPr>
            <p:nvPr/>
          </p:nvSpPr>
          <p:spPr bwMode="auto">
            <a:xfrm>
              <a:off x="457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8" name="Rectangle 114"/>
            <p:cNvSpPr>
              <a:spLocks noChangeArrowheads="1"/>
            </p:cNvSpPr>
            <p:nvPr/>
          </p:nvSpPr>
          <p:spPr bwMode="auto">
            <a:xfrm>
              <a:off x="4732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9" name="Rectangle 115"/>
            <p:cNvSpPr>
              <a:spLocks noChangeArrowheads="1"/>
            </p:cNvSpPr>
            <p:nvPr/>
          </p:nvSpPr>
          <p:spPr bwMode="auto">
            <a:xfrm>
              <a:off x="4787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0" name="Rectangle 116"/>
            <p:cNvSpPr>
              <a:spLocks noChangeArrowheads="1"/>
            </p:cNvSpPr>
            <p:nvPr/>
          </p:nvSpPr>
          <p:spPr bwMode="auto">
            <a:xfrm>
              <a:off x="4714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1" name="Rectangle 117"/>
            <p:cNvSpPr>
              <a:spLocks noChangeArrowheads="1"/>
            </p:cNvSpPr>
            <p:nvPr/>
          </p:nvSpPr>
          <p:spPr bwMode="auto">
            <a:xfrm>
              <a:off x="4513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2" name="Rectangle 118"/>
            <p:cNvSpPr>
              <a:spLocks noChangeArrowheads="1"/>
            </p:cNvSpPr>
            <p:nvPr/>
          </p:nvSpPr>
          <p:spPr bwMode="auto">
            <a:xfrm>
              <a:off x="4312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3" name="Rectangle 119"/>
            <p:cNvSpPr>
              <a:spLocks noChangeArrowheads="1"/>
            </p:cNvSpPr>
            <p:nvPr/>
          </p:nvSpPr>
          <p:spPr bwMode="auto">
            <a:xfrm>
              <a:off x="4097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4" name="Rectangle 120"/>
            <p:cNvSpPr>
              <a:spLocks noChangeArrowheads="1"/>
            </p:cNvSpPr>
            <p:nvPr/>
          </p:nvSpPr>
          <p:spPr bwMode="auto">
            <a:xfrm>
              <a:off x="3896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5" name="Rectangle 121"/>
            <p:cNvSpPr>
              <a:spLocks noChangeArrowheads="1"/>
            </p:cNvSpPr>
            <p:nvPr/>
          </p:nvSpPr>
          <p:spPr bwMode="auto">
            <a:xfrm>
              <a:off x="3698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6" name="Rectangle 122"/>
            <p:cNvSpPr>
              <a:spLocks noChangeArrowheads="1"/>
            </p:cNvSpPr>
            <p:nvPr/>
          </p:nvSpPr>
          <p:spPr bwMode="auto">
            <a:xfrm>
              <a:off x="3480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7" name="Rectangle 123"/>
            <p:cNvSpPr>
              <a:spLocks noChangeArrowheads="1"/>
            </p:cNvSpPr>
            <p:nvPr/>
          </p:nvSpPr>
          <p:spPr bwMode="auto">
            <a:xfrm>
              <a:off x="3279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24031" name="Group 127"/>
          <p:cNvGrpSpPr>
            <a:grpSpLocks/>
          </p:cNvGrpSpPr>
          <p:nvPr/>
        </p:nvGrpSpPr>
        <p:grpSpPr bwMode="auto">
          <a:xfrm>
            <a:off x="1577975" y="3579813"/>
            <a:ext cx="7142163" cy="2728912"/>
            <a:chOff x="994" y="2255"/>
            <a:chExt cx="4499" cy="1719"/>
          </a:xfrm>
        </p:grpSpPr>
        <p:pic>
          <p:nvPicPr>
            <p:cNvPr id="123908" name="Picture 4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" y="2255"/>
              <a:ext cx="3004" cy="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4030" name="Group 126"/>
            <p:cNvGrpSpPr>
              <a:grpSpLocks/>
            </p:cNvGrpSpPr>
            <p:nvPr/>
          </p:nvGrpSpPr>
          <p:grpSpPr bwMode="auto">
            <a:xfrm>
              <a:off x="994" y="3278"/>
              <a:ext cx="1451" cy="442"/>
              <a:chOff x="994" y="3278"/>
              <a:chExt cx="1451" cy="442"/>
            </a:xfrm>
          </p:grpSpPr>
          <p:sp>
            <p:nvSpPr>
              <p:cNvPr id="124028" name="Text Box 124"/>
              <p:cNvSpPr txBox="1">
                <a:spLocks noChangeArrowheads="1"/>
              </p:cNvSpPr>
              <p:nvPr/>
            </p:nvSpPr>
            <p:spPr bwMode="auto">
              <a:xfrm>
                <a:off x="994" y="3278"/>
                <a:ext cx="1197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FF0000"/>
                    </a:solidFill>
                  </a:rPr>
                  <a:t>Some common powers of 2</a:t>
                </a:r>
              </a:p>
            </p:txBody>
          </p:sp>
          <p:sp>
            <p:nvSpPr>
              <p:cNvPr id="124029" name="AutoShape 125"/>
              <p:cNvSpPr>
                <a:spLocks noChangeArrowheads="1"/>
              </p:cNvSpPr>
              <p:nvPr/>
            </p:nvSpPr>
            <p:spPr bwMode="auto">
              <a:xfrm>
                <a:off x="2263" y="3394"/>
                <a:ext cx="182" cy="181"/>
              </a:xfrm>
              <a:prstGeom prst="rightArrow">
                <a:avLst>
                  <a:gd name="adj1" fmla="val 50278"/>
                  <a:gd name="adj2" fmla="val 4475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 Unsigned Decimal to Binary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8"/>
            <a:ext cx="8229600" cy="1133475"/>
          </a:xfrm>
        </p:spPr>
        <p:txBody>
          <a:bodyPr/>
          <a:lstStyle/>
          <a:p>
            <a:r>
              <a:rPr lang="en-US" altLang="en-US"/>
              <a:t>Repeatedly divide the decimal integer by 2</a:t>
            </a:r>
          </a:p>
          <a:p>
            <a:r>
              <a:rPr lang="en-US" altLang="en-US"/>
              <a:t>Each remainder is a binary digit in the translated value</a:t>
            </a:r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677863" y="2363788"/>
            <a:ext cx="5257800" cy="3257550"/>
            <a:chOff x="1008" y="1344"/>
            <a:chExt cx="3312" cy="2052"/>
          </a:xfrm>
        </p:grpSpPr>
        <p:pic>
          <p:nvPicPr>
            <p:cNvPr id="12493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08"/>
              <a:ext cx="3312" cy="1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493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344"/>
              <a:ext cx="3312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107113" y="3775075"/>
            <a:ext cx="2209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37 = (100101)</a:t>
            </a:r>
            <a:r>
              <a:rPr lang="en-US" altLang="en-US" sz="2400" baseline="-25000"/>
              <a:t>2</a:t>
            </a:r>
          </a:p>
        </p:txBody>
      </p: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5378450" y="2909888"/>
            <a:ext cx="3455988" cy="366712"/>
            <a:chOff x="3388" y="1688"/>
            <a:chExt cx="2177" cy="231"/>
          </a:xfrm>
        </p:grpSpPr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flipH="1" flipV="1">
              <a:off x="3388" y="1833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3787" y="1688"/>
              <a:ext cx="17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bit</a:t>
              </a:r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5378450" y="5041900"/>
            <a:ext cx="3455988" cy="366713"/>
            <a:chOff x="3388" y="3031"/>
            <a:chExt cx="2177" cy="231"/>
          </a:xfrm>
        </p:grpSpPr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flipH="1" flipV="1">
              <a:off x="3388" y="3176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3787" y="3031"/>
              <a:ext cx="17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bit</a:t>
              </a:r>
            </a:p>
          </p:txBody>
        </p:sp>
      </p:grpSp>
      <p:grpSp>
        <p:nvGrpSpPr>
          <p:cNvPr id="124950" name="Group 22"/>
          <p:cNvGrpSpPr>
            <a:grpSpLocks/>
          </p:cNvGrpSpPr>
          <p:nvPr/>
        </p:nvGrpSpPr>
        <p:grpSpPr bwMode="auto">
          <a:xfrm>
            <a:off x="3476625" y="5329238"/>
            <a:ext cx="4781550" cy="749300"/>
            <a:chOff x="2299" y="3212"/>
            <a:chExt cx="3012" cy="472"/>
          </a:xfrm>
        </p:grpSpPr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3497" y="3453"/>
              <a:ext cx="18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24949" name="Freeform 21"/>
            <p:cNvSpPr>
              <a:spLocks/>
            </p:cNvSpPr>
            <p:nvPr/>
          </p:nvSpPr>
          <p:spPr bwMode="auto">
            <a:xfrm>
              <a:off x="2299" y="3212"/>
              <a:ext cx="1162" cy="363"/>
            </a:xfrm>
            <a:custGeom>
              <a:avLst/>
              <a:gdLst>
                <a:gd name="T0" fmla="*/ 0 w 908"/>
                <a:gd name="T1" fmla="*/ 0 h 254"/>
                <a:gd name="T2" fmla="*/ 109 w 908"/>
                <a:gd name="T3" fmla="*/ 254 h 254"/>
                <a:gd name="T4" fmla="*/ 908 w 908"/>
                <a:gd name="T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8" h="254">
                  <a:moveTo>
                    <a:pt x="0" y="0"/>
                  </a:moveTo>
                  <a:lnTo>
                    <a:pt x="109" y="254"/>
                  </a:lnTo>
                  <a:lnTo>
                    <a:pt x="908" y="254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Integers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r>
              <a:rPr lang="en-US" altLang="en-US"/>
              <a:t>16 Hexadecimal Digits: 0 – 9, A – F</a:t>
            </a:r>
          </a:p>
          <a:p>
            <a:r>
              <a:rPr lang="en-US" altLang="en-US"/>
              <a:t>More convenient to use than binary numbers</a:t>
            </a:r>
          </a:p>
        </p:txBody>
      </p:sp>
      <p:grpSp>
        <p:nvGrpSpPr>
          <p:cNvPr id="221191" name="Group 7"/>
          <p:cNvGrpSpPr>
            <a:grpSpLocks/>
          </p:cNvGrpSpPr>
          <p:nvPr/>
        </p:nvGrpSpPr>
        <p:grpSpPr bwMode="auto">
          <a:xfrm>
            <a:off x="1219200" y="2162175"/>
            <a:ext cx="6708775" cy="4037013"/>
            <a:chOff x="768" y="1362"/>
            <a:chExt cx="4226" cy="2543"/>
          </a:xfrm>
        </p:grpSpPr>
        <p:sp>
          <p:nvSpPr>
            <p:cNvPr id="221189" name="Text Box 5"/>
            <p:cNvSpPr txBox="1">
              <a:spLocks noChangeArrowheads="1"/>
            </p:cNvSpPr>
            <p:nvPr/>
          </p:nvSpPr>
          <p:spPr bwMode="auto">
            <a:xfrm>
              <a:off x="812" y="1362"/>
              <a:ext cx="4136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/>
                <a:t>Binary, Decimal, and Hexadecimal Equivalents</a:t>
              </a:r>
            </a:p>
          </p:txBody>
        </p:sp>
        <p:pic>
          <p:nvPicPr>
            <p:cNvPr id="221190" name="Picture 6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46"/>
              <a:ext cx="4226" cy="2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Binary to Hexadecimal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82600" y="1182688"/>
            <a:ext cx="81788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7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Each hexadecimal digit corresponds to 4 binary bits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Example: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	Convert the 32-bit binary number to hexadecimal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1110 1011 0001 0110 1010 0111 1001 0100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Solution: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7107238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0100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107238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62420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62420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53784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0111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53784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45148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45148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3649663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3649663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2786063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2786063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1922463" y="4984750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1922463" y="4524375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1057275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1110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1057275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nimBg="1"/>
      <p:bldP spid="129030" grpId="0" animBg="1"/>
      <p:bldP spid="129031" grpId="0" animBg="1"/>
      <p:bldP spid="129032" grpId="0" animBg="1"/>
      <p:bldP spid="129033" grpId="0" animBg="1"/>
      <p:bldP spid="129034" grpId="0" animBg="1"/>
      <p:bldP spid="129035" grpId="0" animBg="1"/>
      <p:bldP spid="129036" grpId="0" animBg="1"/>
      <p:bldP spid="129037" grpId="0" animBg="1"/>
      <p:bldP spid="129038" grpId="0" animBg="1"/>
      <p:bldP spid="129039" grpId="0" animBg="1"/>
      <p:bldP spid="129040" grpId="0" animBg="1"/>
      <p:bldP spid="129041" grpId="0" animBg="1"/>
      <p:bldP spid="129042" grpId="0" animBg="1"/>
      <p:bldP spid="129043" grpId="0" animBg="1"/>
      <p:bldP spid="1290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82688"/>
            <a:ext cx="8178800" cy="5011737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/>
              <a:t>Multiply each digit by its corresponding power of 16</a:t>
            </a:r>
          </a:p>
          <a:p>
            <a:pPr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 i="1"/>
              <a:t>	</a:t>
            </a:r>
            <a:r>
              <a:rPr lang="en-US" altLang="en-US">
                <a:solidFill>
                  <a:schemeClr val="tx2"/>
                </a:solidFill>
              </a:rPr>
              <a:t>Value =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i="1" baseline="-25000">
                <a:solidFill>
                  <a:schemeClr val="tx2"/>
                </a:solidFill>
              </a:rPr>
              <a:t>n</a:t>
            </a:r>
            <a:r>
              <a:rPr lang="en-US" altLang="en-US" baseline="-25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16</a:t>
            </a:r>
            <a:r>
              <a:rPr lang="en-US" altLang="en-US" i="1" baseline="30000">
                <a:solidFill>
                  <a:schemeClr val="tx2"/>
                </a:solidFill>
              </a:rPr>
              <a:t>n</a:t>
            </a:r>
            <a:r>
              <a:rPr lang="en-US" altLang="en-US" baseline="30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)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i="1" baseline="-25000">
                <a:solidFill>
                  <a:schemeClr val="tx2"/>
                </a:solidFill>
              </a:rPr>
              <a:t>n</a:t>
            </a:r>
            <a:r>
              <a:rPr lang="en-US" altLang="en-US" baseline="-25000">
                <a:solidFill>
                  <a:schemeClr val="tx2"/>
                </a:solidFill>
              </a:rPr>
              <a:t>-2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16</a:t>
            </a:r>
            <a:r>
              <a:rPr lang="en-US" altLang="en-US" i="1" baseline="30000">
                <a:solidFill>
                  <a:schemeClr val="tx2"/>
                </a:solidFill>
              </a:rPr>
              <a:t>n</a:t>
            </a:r>
            <a:r>
              <a:rPr lang="en-US" altLang="en-US" baseline="30000">
                <a:solidFill>
                  <a:schemeClr val="tx2"/>
                </a:solidFill>
              </a:rPr>
              <a:t>-2</a:t>
            </a:r>
            <a:r>
              <a:rPr lang="en-US" altLang="en-US">
                <a:solidFill>
                  <a:schemeClr val="tx2"/>
                </a:solidFill>
              </a:rPr>
              <a:t>) + ...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16) + 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endParaRPr lang="en-US" altLang="en-US"/>
          </a:p>
          <a:p>
            <a:pPr>
              <a:spcBef>
                <a:spcPct val="80000"/>
              </a:spcBef>
              <a:spcAft>
                <a:spcPts val="600"/>
              </a:spcAft>
            </a:pPr>
            <a:r>
              <a:rPr lang="en-US" altLang="en-US"/>
              <a:t>Examples: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(1234)</a:t>
            </a:r>
            <a:r>
              <a:rPr lang="en-US" altLang="en-US" baseline="-25000"/>
              <a:t>16</a:t>
            </a:r>
            <a:r>
              <a:rPr lang="en-US" altLang="en-US"/>
              <a:t> = (1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3</a:t>
            </a:r>
            <a:r>
              <a:rPr lang="en-US" altLang="en-US"/>
              <a:t>) + (2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2</a:t>
            </a:r>
            <a:r>
              <a:rPr lang="en-US" altLang="en-US"/>
              <a:t>) + (3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16) + 4 =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Decimal Value 4660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(3BA4)</a:t>
            </a:r>
            <a:r>
              <a:rPr lang="en-US" altLang="en-US" baseline="-25000"/>
              <a:t>16</a:t>
            </a:r>
            <a:r>
              <a:rPr lang="en-US" altLang="en-US"/>
              <a:t> = (3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3</a:t>
            </a:r>
            <a:r>
              <a:rPr lang="en-US" altLang="en-US"/>
              <a:t>) + (11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2</a:t>
            </a:r>
            <a:r>
              <a:rPr lang="en-US" altLang="en-US"/>
              <a:t>) + (10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16) + 4 =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Decimal Value 15268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Hexadecimal to 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10532</TotalTime>
  <Words>2163</Words>
  <Application>Microsoft Office PowerPoint</Application>
  <PresentationFormat>On-screen Show (4:3)</PresentationFormat>
  <Paragraphs>849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Arial</vt:lpstr>
      <vt:lpstr>Comic Sans MS</vt:lpstr>
      <vt:lpstr>Courier New</vt:lpstr>
      <vt:lpstr>Helvetica</vt:lpstr>
      <vt:lpstr>Symbol</vt:lpstr>
      <vt:lpstr>Times New Roman</vt:lpstr>
      <vt:lpstr>Wingdings</vt:lpstr>
      <vt:lpstr>Default Design</vt:lpstr>
      <vt:lpstr>Data Representation</vt:lpstr>
      <vt:lpstr>Outline</vt:lpstr>
      <vt:lpstr>Positional Number Systems</vt:lpstr>
      <vt:lpstr>Binary Numbers</vt:lpstr>
      <vt:lpstr>Converting Binary to Decimal</vt:lpstr>
      <vt:lpstr>Convert Unsigned Decimal to Binary</vt:lpstr>
      <vt:lpstr>Hexadecimal Integers</vt:lpstr>
      <vt:lpstr>Converting Binary to Hexadecimal</vt:lpstr>
      <vt:lpstr>Converting Hexadecimal to Decimal</vt:lpstr>
      <vt:lpstr>Converting Decimal to Hexadecimal</vt:lpstr>
      <vt:lpstr>Integer Storage Sizes</vt:lpstr>
      <vt:lpstr>Binary Addition</vt:lpstr>
      <vt:lpstr>Hexadecimal Addition</vt:lpstr>
      <vt:lpstr>Signed Integers</vt:lpstr>
      <vt:lpstr>Two's Complement Representation</vt:lpstr>
      <vt:lpstr>Forming the Two's Complement</vt:lpstr>
      <vt:lpstr>Sign Bit</vt:lpstr>
      <vt:lpstr>Sign Extension</vt:lpstr>
      <vt:lpstr>Two's Complement of a Hexadecimal</vt:lpstr>
      <vt:lpstr>Binary Subtraction</vt:lpstr>
      <vt:lpstr>Hexadecimal Subtraction</vt:lpstr>
      <vt:lpstr>Ranges of Signed Integers</vt:lpstr>
      <vt:lpstr>Carry and Overflow</vt:lpstr>
      <vt:lpstr>Carry and Overflow Examples</vt:lpstr>
      <vt:lpstr>Range, Carry, Borrow, and Overflow</vt:lpstr>
      <vt:lpstr>Character Storage</vt:lpstr>
      <vt:lpstr>Printable ASCII Codes</vt:lpstr>
      <vt:lpstr>Control Characters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Representation</dc:title>
  <dc:creator>Dr. Muhamed Mudawar</dc:creator>
  <cp:lastModifiedBy>ITC</cp:lastModifiedBy>
  <cp:revision>295</cp:revision>
  <dcterms:created xsi:type="dcterms:W3CDTF">2004-09-12T13:54:39Z</dcterms:created>
  <dcterms:modified xsi:type="dcterms:W3CDTF">2017-10-07T06:20:19Z</dcterms:modified>
</cp:coreProperties>
</file>