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7" r:id="rId13"/>
    <p:sldId id="272" r:id="rId14"/>
    <p:sldId id="274" r:id="rId15"/>
    <p:sldId id="273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6" r:id="rId33"/>
    <p:sldId id="292" r:id="rId34"/>
    <p:sldId id="294" r:id="rId35"/>
    <p:sldId id="293" r:id="rId36"/>
    <p:sldId id="295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20" r:id="rId60"/>
    <p:sldId id="321" r:id="rId61"/>
    <p:sldId id="322" r:id="rId62"/>
    <p:sldId id="323" r:id="rId63"/>
    <p:sldId id="319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9" r:id="rId79"/>
    <p:sldId id="345" r:id="rId80"/>
    <p:sldId id="340" r:id="rId81"/>
    <p:sldId id="341" r:id="rId82"/>
    <p:sldId id="342" r:id="rId83"/>
    <p:sldId id="343" r:id="rId84"/>
    <p:sldId id="344" r:id="rId85"/>
  </p:sldIdLst>
  <p:sldSz cx="9144000" cy="6858000" type="screen4x3"/>
  <p:notesSz cx="6858000" cy="9144000"/>
  <p:custShowLst>
    <p:custShow name="Shl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3F9FA"/>
    <a:srgbClr val="E7F3F4"/>
    <a:srgbClr val="000099"/>
    <a:srgbClr val="C5C5FF"/>
    <a:srgbClr val="CCFF66"/>
    <a:srgbClr val="FFCCFF"/>
    <a:srgbClr val="FFFFCC"/>
    <a:srgbClr val="CCFFCC"/>
    <a:srgbClr val="FFA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301" autoAdjust="0"/>
    <p:restoredTop sz="94660"/>
  </p:normalViewPr>
  <p:slideViewPr>
    <p:cSldViewPr>
      <p:cViewPr varScale="1">
        <p:scale>
          <a:sx n="69" d="100"/>
          <a:sy n="69" d="100"/>
        </p:scale>
        <p:origin x="15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408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F3FC046-F678-4AD6-A99F-CE4CE52D066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73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86100"/>
            <a:ext cx="8229600" cy="25527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43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457200" y="6324600"/>
            <a:ext cx="8229600" cy="2462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943350" algn="ctr"/>
                <a:tab pos="8050213" algn="r"/>
              </a:tabLst>
            </a:pPr>
            <a:r>
              <a:rPr lang="en-US" sz="1000" i="1" dirty="0" smtClean="0">
                <a:latin typeface="Arial" charset="0"/>
                <a:cs typeface="Arial" charset="0"/>
              </a:rPr>
              <a:t>Sequential</a:t>
            </a:r>
            <a:r>
              <a:rPr lang="en-US" sz="1000" i="1" baseline="0" dirty="0" smtClean="0">
                <a:latin typeface="Arial" charset="0"/>
                <a:cs typeface="Arial" charset="0"/>
              </a:rPr>
              <a:t> Circuits Analysis &amp; Design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	                           COE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202– Digital Logic  Design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– KFUPM                           	slide </a:t>
            </a:r>
            <a:fld id="{497C7F51-76D3-4B06-95E2-AD0B11897486}" type="slidenum">
              <a:rPr lang="ar-SA" sz="1000" i="1">
                <a:latin typeface="Times New Roman" pitchFamily="18" charset="0"/>
                <a:cs typeface="Times New Roman" pitchFamily="18" charset="0"/>
              </a:rPr>
              <a:pPr>
                <a:spcBef>
                  <a:spcPct val="50000"/>
                </a:spcBef>
                <a:tabLst>
                  <a:tab pos="3943350" algn="ctr"/>
                  <a:tab pos="8050213" algn="r"/>
                </a:tabLst>
              </a:pPr>
              <a:t>‹#›</a:t>
            </a:fld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9pPr>
    </p:titleStyle>
    <p:bodyStyle>
      <a:lvl1pPr marL="347663" indent="-347663" algn="l" rtl="0" fontAlgn="base">
        <a:spcBef>
          <a:spcPct val="4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fontAlgn="base">
        <a:spcBef>
          <a:spcPct val="40000"/>
        </a:spcBef>
        <a:spcAft>
          <a:spcPct val="0"/>
        </a:spcAft>
        <a:buFont typeface="Wingdings" pitchFamily="2" charset="2"/>
        <a:buChar char="²"/>
        <a:defRPr sz="2000">
          <a:solidFill>
            <a:schemeClr val="tx1"/>
          </a:solidFill>
          <a:latin typeface="+mn-lt"/>
          <a:cs typeface="+mn-cs"/>
        </a:defRPr>
      </a:lvl2pPr>
      <a:lvl3pPr marL="1144588" indent="-231775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481138" indent="-222250" algn="l" rtl="0" fontAlgn="base"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288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2860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7432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2004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6576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.png"/><Relationship Id="rId18" Type="http://schemas.openxmlformats.org/officeDocument/2006/relationships/image" Target="../media/image110.png"/><Relationship Id="rId26" Type="http://schemas.openxmlformats.org/officeDocument/2006/relationships/image" Target="../media/image190.png"/><Relationship Id="rId21" Type="http://schemas.openxmlformats.org/officeDocument/2006/relationships/image" Target="../media/image140.png"/><Relationship Id="rId17" Type="http://schemas.openxmlformats.org/officeDocument/2006/relationships/image" Target="../media/image26.png"/><Relationship Id="rId25" Type="http://schemas.openxmlformats.org/officeDocument/2006/relationships/image" Target="../media/image180.png"/><Relationship Id="rId2" Type="http://schemas.openxmlformats.org/officeDocument/2006/relationships/image" Target="../media/image23.png"/><Relationship Id="rId16" Type="http://schemas.openxmlformats.org/officeDocument/2006/relationships/image" Target="../media/image25.png"/><Relationship Id="rId20" Type="http://schemas.openxmlformats.org/officeDocument/2006/relationships/image" Target="../media/image130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70.png"/><Relationship Id="rId15" Type="http://schemas.openxmlformats.org/officeDocument/2006/relationships/image" Target="../media/image24.png"/><Relationship Id="rId23" Type="http://schemas.openxmlformats.org/officeDocument/2006/relationships/image" Target="../media/image160.png"/><Relationship Id="rId28" Type="http://schemas.openxmlformats.org/officeDocument/2006/relationships/image" Target="../media/image210.png"/><Relationship Id="rId19" Type="http://schemas.openxmlformats.org/officeDocument/2006/relationships/image" Target="../media/image120.png"/><Relationship Id="rId14" Type="http://schemas.openxmlformats.org/officeDocument/2006/relationships/image" Target="../media/image230.png"/><Relationship Id="rId22" Type="http://schemas.openxmlformats.org/officeDocument/2006/relationships/image" Target="../media/image150.png"/><Relationship Id="rId27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1.png"/><Relationship Id="rId17" Type="http://schemas.openxmlformats.org/officeDocument/2006/relationships/image" Target="../media/image42.png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40.png"/><Relationship Id="rId14" Type="http://schemas.openxmlformats.org/officeDocument/2006/relationships/image" Target="../media/image2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8.png"/><Relationship Id="rId4" Type="http://schemas.openxmlformats.org/officeDocument/2006/relationships/image" Target="../media/image67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86.png"/><Relationship Id="rId7" Type="http://schemas.openxmlformats.org/officeDocument/2006/relationships/image" Target="../media/image15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91.png"/><Relationship Id="rId5" Type="http://schemas.openxmlformats.org/officeDocument/2006/relationships/image" Target="../media/image131.png"/><Relationship Id="rId10" Type="http://schemas.openxmlformats.org/officeDocument/2006/relationships/image" Target="../media/image181.png"/><Relationship Id="rId4" Type="http://schemas.openxmlformats.org/officeDocument/2006/relationships/image" Target="../media/image121.png"/><Relationship Id="rId9" Type="http://schemas.openxmlformats.org/officeDocument/2006/relationships/image" Target="../media/image17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7" Type="http://schemas.openxmlformats.org/officeDocument/2006/relationships/image" Target="../media/image80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10.png"/><Relationship Id="rId7" Type="http://schemas.openxmlformats.org/officeDocument/2006/relationships/image" Target="../media/image84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0.png"/><Relationship Id="rId5" Type="http://schemas.openxmlformats.org/officeDocument/2006/relationships/image" Target="../media/image560.png"/><Relationship Id="rId4" Type="http://schemas.openxmlformats.org/officeDocument/2006/relationships/image" Target="../media/image82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Sequential Circuit Analysis &amp; Design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COE 202</a:t>
            </a:r>
          </a:p>
          <a:p>
            <a:r>
              <a:rPr lang="en-US" smtClean="0"/>
              <a:t>Digital Logic Design</a:t>
            </a:r>
          </a:p>
          <a:p>
            <a:r>
              <a:rPr lang="en-US" smtClean="0"/>
              <a:t>Dr. Aiman El-Maleh</a:t>
            </a:r>
          </a:p>
          <a:p>
            <a:r>
              <a:rPr lang="en-US" smtClean="0"/>
              <a:t>College of Computer Sciences and Engineering</a:t>
            </a:r>
          </a:p>
          <a:p>
            <a:r>
              <a:rPr lang="en-US" smtClean="0"/>
              <a:t>King Fahd University of Petroleum and Minerals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lvl="1" indent="-347663">
              <a:buFont typeface="Wingdings" pitchFamily="2" charset="2"/>
              <a:buChar char="v"/>
            </a:pPr>
            <a:r>
              <a:rPr lang="en-US" dirty="0"/>
              <a:t>If we replace the inverters by two 2-input </a:t>
            </a:r>
            <a:r>
              <a:rPr lang="en-US" dirty="0" smtClean="0"/>
              <a:t>NAND </a:t>
            </a:r>
            <a:r>
              <a:rPr lang="en-US" dirty="0"/>
              <a:t>gates we get a memory element where we can store a 1 (S=1, R=0) or 0 (S=0, R=1). Note that when (S=0, R=0), the stored value is preserved</a:t>
            </a:r>
            <a:r>
              <a:rPr lang="en-US" dirty="0" smtClean="0"/>
              <a:t>.</a:t>
            </a:r>
          </a:p>
          <a:p>
            <a:pPr marL="347663" lvl="1" indent="-347663">
              <a:buFont typeface="Wingdings" pitchFamily="2" charset="2"/>
              <a:buChar char="v"/>
            </a:pPr>
            <a:endParaRPr lang="en-US" dirty="0"/>
          </a:p>
          <a:p>
            <a:pPr marL="347663" lvl="1" indent="-347663">
              <a:buFont typeface="Wingdings" pitchFamily="2" charset="2"/>
              <a:buChar char="v"/>
            </a:pPr>
            <a:endParaRPr lang="en-US" dirty="0" smtClean="0"/>
          </a:p>
          <a:p>
            <a:pPr marL="347663" lvl="1" indent="-347663">
              <a:buFont typeface="Wingdings" pitchFamily="2" charset="2"/>
              <a:buChar char="v"/>
            </a:pPr>
            <a:endParaRPr lang="en-US" dirty="0"/>
          </a:p>
          <a:p>
            <a:pPr marL="347663" lvl="1" indent="-347663">
              <a:buFont typeface="Wingdings" pitchFamily="2" charset="2"/>
              <a:buChar char="v"/>
            </a:pPr>
            <a:endParaRPr lang="en-US" dirty="0" smtClean="0"/>
          </a:p>
          <a:p>
            <a:pPr marL="347663" lvl="1" indent="-347663">
              <a:buFont typeface="Wingdings" pitchFamily="2" charset="2"/>
              <a:buChar char="v"/>
            </a:pPr>
            <a:endParaRPr lang="en-US" dirty="0"/>
          </a:p>
          <a:p>
            <a:pPr marL="347663" lvl="1" indent="-347663">
              <a:buFont typeface="Wingdings" pitchFamily="2" charset="2"/>
              <a:buChar char="v"/>
            </a:pPr>
            <a:endParaRPr lang="en-US" dirty="0" smtClean="0"/>
          </a:p>
          <a:p>
            <a:pPr marL="347663" lvl="1" indent="-347663">
              <a:buFont typeface="Wingdings" pitchFamily="2" charset="2"/>
              <a:buChar char="v"/>
            </a:pPr>
            <a:r>
              <a:rPr lang="en-US" dirty="0" smtClean="0"/>
              <a:t>Thus, an SR-Latch can be built using either two cascaded 2-input NOR gates or NAND gates.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17" y="2449681"/>
            <a:ext cx="3859669" cy="184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5" y="2411020"/>
            <a:ext cx="2962275" cy="192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Latch Operation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008" y="1066800"/>
            <a:ext cx="6600560" cy="248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496" y="3519011"/>
                <a:ext cx="8485030" cy="3015334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𝑆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𝑅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200" dirty="0" smtClean="0"/>
                  <a:t> then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Set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 smtClean="0"/>
                  <a:t>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𝑄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1</m:t>
                    </m:r>
                    <m:r>
                      <a:rPr lang="en-US" sz="2200" b="0" i="1" smtClean="0">
                        <a:latin typeface="Cambria Math"/>
                      </a:rPr>
                      <m:t>,  </m:t>
                    </m:r>
                    <m:bar>
                      <m:barPr>
                        <m:pos m:val="top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</m:ba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200" dirty="0" smtClean="0"/>
                  <a:t>)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𝑆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𝑅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200" dirty="0" smtClean="0"/>
                  <a:t> then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Reset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/>
                  <a:t>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𝑄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0</m:t>
                    </m:r>
                    <m:r>
                      <a:rPr lang="en-US" sz="2200" i="1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latin typeface="Cambria Math"/>
                          </a:rPr>
                          <m:t>𝑄</m:t>
                        </m:r>
                      </m:e>
                    </m:ba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200" dirty="0" smtClean="0"/>
                  <a:t>)</a:t>
                </a:r>
                <a:endParaRPr lang="en-US" sz="2200" dirty="0"/>
              </a:p>
              <a:p>
                <a:pPr>
                  <a:spcBef>
                    <a:spcPts val="1500"/>
                  </a:spcBef>
                </a:pPr>
                <a:r>
                  <a:rPr lang="en-US" sz="2200" dirty="0"/>
                  <a:t>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𝑆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latin typeface="Cambria Math"/>
                      </a:rPr>
                      <m:t>𝑅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𝑄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latin typeface="Cambria Math"/>
                          </a:rPr>
                          <m:t>𝑄</m:t>
                        </m:r>
                      </m:e>
                    </m:bar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are unchanged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sz="2200" dirty="0" smtClean="0"/>
                  <a:t>The latch stores its outputs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𝑄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latin typeface="Cambria Math"/>
                          </a:rPr>
                          <m:t>𝑄</m:t>
                        </m:r>
                      </m:e>
                    </m:bar>
                  </m:oMath>
                </a14:m>
                <a:r>
                  <a:rPr lang="en-US" sz="2200" dirty="0" smtClean="0"/>
                  <a:t> as long as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𝑆</m:t>
                    </m:r>
                    <m:r>
                      <a:rPr lang="en-US" sz="2200" i="1" dirty="0">
                        <a:latin typeface="Cambria Math"/>
                      </a:rPr>
                      <m:t>=</m:t>
                    </m:r>
                    <m:r>
                      <a:rPr lang="en-US" sz="2200" i="1" dirty="0">
                        <a:latin typeface="Cambria Math"/>
                      </a:rPr>
                      <m:t>𝑅</m:t>
                    </m:r>
                    <m:r>
                      <a:rPr lang="en-US" sz="2200" i="1" dirty="0">
                        <a:latin typeface="Cambria Math"/>
                      </a:rPr>
                      <m:t>=</m:t>
                    </m:r>
                    <m:r>
                      <a:rPr lang="en-US" sz="2200" i="1" dirty="0">
                        <a:latin typeface="Cambria Math"/>
                      </a:rPr>
                      <m:t>0</m:t>
                    </m:r>
                  </m:oMath>
                </a14:m>
                <a:endParaRPr lang="en-US" sz="2200" dirty="0" smtClean="0"/>
              </a:p>
              <a:p>
                <a:pPr>
                  <a:spcBef>
                    <a:spcPts val="1500"/>
                  </a:spcBef>
                </a:pPr>
                <a:r>
                  <a:rPr lang="en-US" sz="2200" dirty="0"/>
                  <a:t>When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𝑆</m:t>
                    </m:r>
                    <m:r>
                      <a:rPr lang="en-US" sz="2200" i="1" dirty="0">
                        <a:latin typeface="Cambria Math"/>
                      </a:rPr>
                      <m:t>=</m:t>
                    </m:r>
                    <m:r>
                      <a:rPr lang="en-US" sz="2200" i="1" dirty="0">
                        <a:latin typeface="Cambria Math"/>
                      </a:rPr>
                      <m:t>𝑅</m:t>
                    </m:r>
                    <m:r>
                      <a:rPr lang="en-US" sz="2200" i="1" dirty="0">
                        <a:latin typeface="Cambria Math"/>
                      </a:rPr>
                      <m:t>=</m:t>
                    </m:r>
                    <m:r>
                      <a:rPr lang="en-US" sz="22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𝑄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latin typeface="Cambria Math"/>
                          </a:rPr>
                          <m:t>𝑄</m:t>
                        </m:r>
                      </m:e>
                    </m:bar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/>
                  <a:t>are </a:t>
                </a:r>
                <a:r>
                  <a:rPr lang="en-US" sz="2200" dirty="0" smtClean="0"/>
                  <a:t>undefined (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should never be used</a:t>
                </a:r>
                <a:r>
                  <a:rPr lang="en-US" sz="2200" dirty="0" smtClean="0"/>
                  <a:t>)</a:t>
                </a:r>
                <a:endParaRPr lang="en-US" sz="22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496" y="3519011"/>
                <a:ext cx="8485030" cy="3015334"/>
              </a:xfrm>
              <a:blipFill>
                <a:blip r:embed="rId3"/>
                <a:stretch>
                  <a:fillRect l="-790" r="-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8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Latch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forbidden</a:t>
                </a:r>
                <a:r>
                  <a:rPr lang="en-US" dirty="0" smtClean="0"/>
                  <a:t> input values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𝑆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𝑅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are applied followed by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this will make the SR latch oscillate!!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537" y="2042077"/>
            <a:ext cx="3924300" cy="1949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91131"/>
            <a:ext cx="8172450" cy="205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 </a:t>
            </a:r>
            <a:r>
              <a:rPr lang="en-US" dirty="0"/>
              <a:t>Latch with NAND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2490" y="3519011"/>
                <a:ext cx="8491256" cy="3060340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sz="2200" i="1" dirty="0">
                        <a:latin typeface="Cambria Math"/>
                      </a:rPr>
                      <m:t>=</m:t>
                    </m:r>
                    <m:r>
                      <a:rPr lang="en-US" sz="2200" i="1" dirty="0">
                        <a:latin typeface="Cambria Math"/>
                      </a:rPr>
                      <m:t>0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en-US" sz="2200" i="1" dirty="0">
                        <a:latin typeface="Cambria Math"/>
                      </a:rPr>
                      <m:t>=</m:t>
                    </m:r>
                    <m:r>
                      <a:rPr lang="en-US" sz="22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200" dirty="0"/>
                  <a:t> then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Set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/>
                  <a:t>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𝑄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1</m:t>
                    </m:r>
                    <m:r>
                      <a:rPr lang="en-US" sz="2200" i="1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latin typeface="Cambria Math"/>
                          </a:rPr>
                          <m:t>𝑄</m:t>
                        </m:r>
                      </m:e>
                    </m:ba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sz="2200" i="1" dirty="0">
                        <a:latin typeface="Cambria Math"/>
                      </a:rPr>
                      <m:t>=</m:t>
                    </m:r>
                    <m:r>
                      <a:rPr lang="en-US" sz="22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en-US" sz="2200" i="1" dirty="0">
                        <a:latin typeface="Cambria Math"/>
                      </a:rPr>
                      <m:t>=</m:t>
                    </m:r>
                    <m:r>
                      <a:rPr lang="en-US" sz="2200" i="1" dirty="0">
                        <a:latin typeface="Cambria Math"/>
                      </a:rPr>
                      <m:t>0</m:t>
                    </m:r>
                  </m:oMath>
                </a14:m>
                <a:r>
                  <a:rPr lang="en-US" sz="2200" dirty="0"/>
                  <a:t> then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Reset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/>
                  <a:t>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𝑄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0</m:t>
                    </m:r>
                    <m:r>
                      <a:rPr lang="en-US" sz="2200" i="1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latin typeface="Cambria Math"/>
                          </a:rPr>
                          <m:t>𝑄</m:t>
                        </m:r>
                      </m:e>
                    </m:ba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sz="2200" dirty="0"/>
                  <a:t>When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sz="2200" i="1" dirty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en-US" sz="2200" i="1" dirty="0">
                        <a:latin typeface="Cambria Math"/>
                      </a:rPr>
                      <m:t>=</m:t>
                    </m:r>
                    <m:r>
                      <a:rPr lang="en-US" sz="2200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𝑄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latin typeface="Cambria Math"/>
                          </a:rPr>
                          <m:t>𝑄</m:t>
                        </m:r>
                      </m:e>
                    </m:bar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/>
                  <a:t>are unchanged (remain the same)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sz="2200" dirty="0"/>
                  <a:t>The latch stores its outputs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𝑄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latin typeface="Cambria Math"/>
                          </a:rPr>
                          <m:t>𝑄</m:t>
                        </m:r>
                      </m:e>
                    </m:bar>
                  </m:oMath>
                </a14:m>
                <a:r>
                  <a:rPr lang="en-US" sz="2200" dirty="0"/>
                  <a:t> as long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sz="2200" i="1" dirty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en-US" sz="2200" i="1" dirty="0">
                        <a:latin typeface="Cambria Math"/>
                      </a:rPr>
                      <m:t>=</m:t>
                    </m:r>
                    <m:r>
                      <a:rPr lang="en-US" sz="2200" i="1" dirty="0">
                        <a:latin typeface="Cambria Math"/>
                      </a:rPr>
                      <m:t>1</m:t>
                    </m:r>
                  </m:oMath>
                </a14:m>
                <a:endParaRPr lang="en-US" sz="2200" dirty="0"/>
              </a:p>
              <a:p>
                <a:pPr>
                  <a:spcBef>
                    <a:spcPts val="1500"/>
                  </a:spcBef>
                </a:pPr>
                <a:r>
                  <a:rPr lang="en-US" sz="2200" dirty="0"/>
                  <a:t>When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sz="2200" i="1" dirty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en-US" sz="2200" i="1" dirty="0">
                        <a:latin typeface="Cambria Math"/>
                      </a:rPr>
                      <m:t>=</m:t>
                    </m:r>
                    <m:r>
                      <a:rPr lang="en-US" sz="2200" i="1" dirty="0">
                        <a:latin typeface="Cambria Math"/>
                      </a:rPr>
                      <m:t>0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𝑄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i="1">
                            <a:latin typeface="Cambria Math"/>
                          </a:rPr>
                          <m:t>𝑄</m:t>
                        </m:r>
                      </m:e>
                    </m:bar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/>
                  <a:t>are undefined (</a:t>
                </a:r>
                <a:r>
                  <a:rPr lang="en-US" sz="2200" dirty="0">
                    <a:solidFill>
                      <a:srgbClr val="FF0000"/>
                    </a:solidFill>
                  </a:rPr>
                  <a:t>should never be used</a:t>
                </a:r>
                <a:r>
                  <a:rPr lang="en-US" sz="2200" dirty="0" smtClean="0"/>
                  <a:t>)</a:t>
                </a:r>
                <a:endParaRPr lang="en-US" sz="22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2490" y="3519011"/>
                <a:ext cx="8491256" cy="3060340"/>
              </a:xfrm>
              <a:blipFill>
                <a:blip r:embed="rId2"/>
                <a:stretch>
                  <a:fillRect l="-790" r="-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76280" y="1706032"/>
                <a:ext cx="1977465" cy="976934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dirty="0" smtClean="0"/>
                  <a:t>Known as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 smtClean="0"/>
                  <a:t>the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bar>
                    <m:r>
                      <a:rPr lang="en-US" sz="2400" i="1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</m:bar>
                  </m:oMath>
                </a14:m>
                <a:r>
                  <a:rPr lang="en-US" sz="2400" dirty="0"/>
                  <a:t> Latch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80" y="1706032"/>
                <a:ext cx="1977465" cy="976934"/>
              </a:xfrm>
              <a:prstGeom prst="rect">
                <a:avLst/>
              </a:prstGeom>
              <a:blipFill>
                <a:blip r:embed="rId3"/>
                <a:stretch>
                  <a:fillRect l="-3659" r="-3963" b="-12195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57200" y="1066799"/>
            <a:ext cx="6273800" cy="2452211"/>
            <a:chOff x="704425" y="818710"/>
            <a:chExt cx="6273800" cy="250348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4425" y="818710"/>
              <a:ext cx="6273800" cy="25034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955506" y="1157598"/>
              <a:ext cx="1397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38432" y="2708920"/>
              <a:ext cx="1397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53867" y="1017119"/>
              <a:ext cx="1397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907995" y="1017119"/>
              <a:ext cx="1397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>
            <a:off x="1634043" y="375829"/>
            <a:ext cx="27003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9685" y="375829"/>
            <a:ext cx="27003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5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Latch with a Clock Input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39" y="1239934"/>
            <a:ext cx="4364196" cy="213145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839" y="3655739"/>
            <a:ext cx="8387233" cy="2232275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sz="2200" dirty="0"/>
              <a:t>An additional Clock input signal </a:t>
            </a:r>
            <a:r>
              <a:rPr lang="en-US" sz="2200" b="1" dirty="0"/>
              <a:t>C</a:t>
            </a:r>
            <a:r>
              <a:rPr lang="en-US" sz="2200" dirty="0"/>
              <a:t> is </a:t>
            </a:r>
            <a:r>
              <a:rPr lang="en-US" sz="2200" dirty="0" smtClean="0"/>
              <a:t>used</a:t>
            </a:r>
          </a:p>
          <a:p>
            <a:pPr>
              <a:spcBef>
                <a:spcPts val="1500"/>
              </a:spcBef>
            </a:pPr>
            <a:r>
              <a:rPr lang="en-US" sz="2200" dirty="0" smtClean="0"/>
              <a:t>Clock controls </a:t>
            </a:r>
            <a:r>
              <a:rPr lang="en-US" sz="2200" b="1" dirty="0" smtClean="0">
                <a:solidFill>
                  <a:srgbClr val="FF0000"/>
                </a:solidFill>
              </a:rPr>
              <a:t>when</a:t>
            </a:r>
            <a:r>
              <a:rPr lang="en-US" sz="2200" dirty="0" smtClean="0"/>
              <a:t> the state of the latch can be changed</a:t>
            </a:r>
          </a:p>
          <a:p>
            <a:pPr>
              <a:spcBef>
                <a:spcPts val="1500"/>
              </a:spcBef>
            </a:pPr>
            <a:r>
              <a:rPr lang="en-US" sz="2200" dirty="0" smtClean="0"/>
              <a:t>When </a:t>
            </a:r>
            <a:r>
              <a:rPr lang="en-US" sz="2200" b="1" dirty="0" smtClean="0">
                <a:solidFill>
                  <a:srgbClr val="0000FF"/>
                </a:solidFill>
              </a:rPr>
              <a:t>C=0</a:t>
            </a:r>
            <a:r>
              <a:rPr lang="en-US" sz="2200" dirty="0" smtClean="0"/>
              <a:t>, the S and R inputs have no effect on the latch</a:t>
            </a:r>
          </a:p>
          <a:p>
            <a:pPr marL="357188" indent="0">
              <a:spcBef>
                <a:spcPts val="1500"/>
              </a:spcBef>
              <a:buNone/>
            </a:pPr>
            <a:r>
              <a:rPr lang="en-US" sz="2200" dirty="0" smtClean="0"/>
              <a:t>The latch will remain in the same state, regardless of S and R</a:t>
            </a:r>
          </a:p>
          <a:p>
            <a:pPr>
              <a:spcBef>
                <a:spcPts val="1500"/>
              </a:spcBef>
            </a:pPr>
            <a:r>
              <a:rPr lang="en-US" sz="2200" dirty="0" smtClean="0"/>
              <a:t>When </a:t>
            </a:r>
            <a:r>
              <a:rPr lang="en-US" sz="2200" b="1" dirty="0" smtClean="0">
                <a:solidFill>
                  <a:srgbClr val="FF0000"/>
                </a:solidFill>
              </a:rPr>
              <a:t>C=1</a:t>
            </a:r>
            <a:r>
              <a:rPr lang="en-US" sz="2200" dirty="0" smtClean="0"/>
              <a:t>, then normal SR latch operation</a:t>
            </a:r>
            <a:endParaRPr lang="en-US" sz="2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505297"/>
              </p:ext>
            </p:extLst>
          </p:nvPr>
        </p:nvGraphicFramePr>
        <p:xfrm>
          <a:off x="4975249" y="1239934"/>
          <a:ext cx="35350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884">
                  <a:extLst>
                    <a:ext uri="{9D8B030D-6E8A-4147-A177-3AD203B41FA5}">
                      <a16:colId xmlns:a16="http://schemas.microsoft.com/office/drawing/2014/main" val="2027141798"/>
                    </a:ext>
                  </a:extLst>
                </a:gridCol>
                <a:gridCol w="497120">
                  <a:extLst>
                    <a:ext uri="{9D8B030D-6E8A-4147-A177-3AD203B41FA5}">
                      <a16:colId xmlns:a16="http://schemas.microsoft.com/office/drawing/2014/main" val="1134069243"/>
                    </a:ext>
                  </a:extLst>
                </a:gridCol>
                <a:gridCol w="497120">
                  <a:extLst>
                    <a:ext uri="{9D8B030D-6E8A-4147-A177-3AD203B41FA5}">
                      <a16:colId xmlns:a16="http://schemas.microsoft.com/office/drawing/2014/main" val="3679365002"/>
                    </a:ext>
                  </a:extLst>
                </a:gridCol>
                <a:gridCol w="2098950">
                  <a:extLst>
                    <a:ext uri="{9D8B030D-6E8A-4147-A177-3AD203B41FA5}">
                      <a16:colId xmlns:a16="http://schemas.microsoft.com/office/drawing/2014/main" val="2516291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Next State of Q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8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Change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421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Change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4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Q=0; Reset State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77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Q=1; Set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620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Undefined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27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2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Latch with a Clock Input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5292" y="3789040"/>
            <a:ext cx="8272019" cy="2790310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sz="2200" dirty="0" smtClean="0"/>
              <a:t>An additional Clock input signal </a:t>
            </a:r>
            <a:r>
              <a:rPr lang="en-US" sz="2200" b="1" dirty="0" smtClean="0"/>
              <a:t>C</a:t>
            </a:r>
            <a:r>
              <a:rPr lang="en-US" sz="2200" dirty="0" smtClean="0"/>
              <a:t> is used</a:t>
            </a:r>
          </a:p>
          <a:p>
            <a:pPr>
              <a:spcBef>
                <a:spcPts val="1500"/>
              </a:spcBef>
            </a:pPr>
            <a:r>
              <a:rPr lang="en-US" sz="2200" dirty="0" smtClean="0"/>
              <a:t>Clock controls </a:t>
            </a:r>
            <a:r>
              <a:rPr lang="en-US" sz="2200" b="1" dirty="0" smtClean="0">
                <a:solidFill>
                  <a:srgbClr val="FF0000"/>
                </a:solidFill>
              </a:rPr>
              <a:t>when</a:t>
            </a:r>
            <a:r>
              <a:rPr lang="en-US" sz="2200" dirty="0" smtClean="0"/>
              <a:t> the state of the latch can be changed</a:t>
            </a:r>
          </a:p>
          <a:p>
            <a:pPr>
              <a:spcBef>
                <a:spcPts val="1500"/>
              </a:spcBef>
            </a:pPr>
            <a:r>
              <a:rPr lang="en-US" sz="2200" dirty="0" smtClean="0"/>
              <a:t>When </a:t>
            </a:r>
            <a:r>
              <a:rPr lang="en-US" sz="2200" b="1" dirty="0" smtClean="0">
                <a:solidFill>
                  <a:srgbClr val="0000FF"/>
                </a:solidFill>
              </a:rPr>
              <a:t>C=0</a:t>
            </a:r>
            <a:r>
              <a:rPr lang="en-US" sz="2200" dirty="0" smtClean="0"/>
              <a:t>, the S and R inputs have no effect on the latch</a:t>
            </a:r>
          </a:p>
          <a:p>
            <a:pPr marL="357188" indent="0">
              <a:spcBef>
                <a:spcPts val="1500"/>
              </a:spcBef>
              <a:buNone/>
            </a:pPr>
            <a:r>
              <a:rPr lang="en-US" sz="2200" dirty="0" smtClean="0"/>
              <a:t>The latch will remain in the same state, regardless of S and R</a:t>
            </a:r>
          </a:p>
          <a:p>
            <a:pPr>
              <a:spcBef>
                <a:spcPts val="1500"/>
              </a:spcBef>
            </a:pPr>
            <a:r>
              <a:rPr lang="en-US" sz="2200" dirty="0" smtClean="0"/>
              <a:t>When </a:t>
            </a:r>
            <a:r>
              <a:rPr lang="en-US" sz="2200" b="1" dirty="0" smtClean="0">
                <a:solidFill>
                  <a:srgbClr val="FF0000"/>
                </a:solidFill>
              </a:rPr>
              <a:t>C=1</a:t>
            </a:r>
            <a:r>
              <a:rPr lang="en-US" sz="2200" dirty="0" smtClean="0"/>
              <a:t>, then normal SR latch operation</a:t>
            </a:r>
            <a:endParaRPr lang="en-US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881800" y="1066800"/>
            <a:ext cx="7380400" cy="2592628"/>
            <a:chOff x="1640613" y="908718"/>
            <a:chExt cx="7380400" cy="268316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0613" y="908718"/>
              <a:ext cx="7380400" cy="26831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3535343" y="1133745"/>
              <a:ext cx="202522" cy="285748"/>
              <a:chOff x="317486" y="1793102"/>
              <a:chExt cx="202522" cy="28574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17486" y="1793102"/>
                <a:ext cx="202522" cy="28574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354582" y="1824722"/>
                <a:ext cx="12702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3535343" y="2663915"/>
              <a:ext cx="202522" cy="285748"/>
              <a:chOff x="317486" y="1793102"/>
              <a:chExt cx="202522" cy="28574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17486" y="1793102"/>
                <a:ext cx="202522" cy="28574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354582" y="1824722"/>
                <a:ext cx="12702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647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D-Latch with a Clock 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500" y="3474005"/>
                <a:ext cx="9046005" cy="301533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smtClean="0"/>
                  <a:t>Only one data input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𝐷</m:t>
                    </m:r>
                  </m:oMath>
                </a14:m>
                <a:endParaRPr lang="en-US" sz="2200" dirty="0" smtClean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smtClean="0"/>
                  <a:t>An inverter is added: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/>
                      </a:rPr>
                      <m:t> </m:t>
                    </m:r>
                    <m:r>
                      <a:rPr lang="en-US" sz="2200" i="1" dirty="0" smtClean="0">
                        <a:latin typeface="Cambria Math"/>
                      </a:rPr>
                      <m:t>𝑆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𝑅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𝐷</m:t>
                        </m:r>
                      </m:e>
                    </m:bar>
                  </m:oMath>
                </a14:m>
                <a:r>
                  <a:rPr lang="en-US" sz="2200" dirty="0" smtClean="0"/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200" dirty="0" smtClean="0"/>
                  <a:t> can never be 11 simultaneously </a:t>
                </a:r>
                <a:r>
                  <a:rPr lang="en-US" sz="2200" dirty="0" smtClean="0">
                    <a:sym typeface="Wingdings" panose="05000000000000000000" pitchFamily="2" charset="2"/>
                  </a:rPr>
                  <a:t> No undefined state</a:t>
                </a:r>
                <a:endParaRPr lang="en-US" sz="2200" dirty="0" smtClean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𝐶</m:t>
                    </m:r>
                    <m:r>
                      <a:rPr lang="en-US" sz="220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200" dirty="0" smtClean="0"/>
                  <a:t> remains the same (No change in state)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𝐶</m:t>
                    </m:r>
                    <m:r>
                      <a:rPr lang="en-US" sz="220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𝑄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𝑄</m:t>
                        </m:r>
                      </m:e>
                    </m:ba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𝐷</m:t>
                        </m:r>
                      </m:e>
                    </m:ba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500" y="3474005"/>
                <a:ext cx="9046005" cy="3015335"/>
              </a:xfrm>
              <a:blipFill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1" y="1182327"/>
            <a:ext cx="4762406" cy="219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26" y="1355148"/>
            <a:ext cx="2848889" cy="171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031" y="3066869"/>
            <a:ext cx="1308078" cy="10758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00433" y="4152292"/>
            <a:ext cx="1653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Transparent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 Symbols for Latches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3383995"/>
                <a:ext cx="8224404" cy="3015336"/>
              </a:xfrm>
            </p:spPr>
            <p:txBody>
              <a:bodyPr/>
              <a:lstStyle/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dirty="0" smtClean="0"/>
                  <a:t>A bubble appears at the complemented output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dirty="0">
                            <a:latin typeface="Cambria Math"/>
                          </a:rPr>
                          <m:t>𝑄</m:t>
                        </m:r>
                      </m:e>
                    </m:bar>
                  </m:oMath>
                </a14:m>
                <a:endParaRPr lang="en-US" dirty="0" smtClean="0"/>
              </a:p>
              <a:p>
                <a:pPr marL="357188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:r>
                  <a:rPr lang="en-US" dirty="0" smtClean="0"/>
                  <a:t>Indicates that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/>
                          </a:rPr>
                          <m:t>𝑄</m:t>
                        </m:r>
                      </m:e>
                    </m:bar>
                  </m:oMath>
                </a14:m>
                <a:r>
                  <a:rPr lang="en-US" dirty="0" smtClean="0"/>
                  <a:t> is the complement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𝑄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30000"/>
                  </a:lnSpc>
                  <a:spcBef>
                    <a:spcPts val="1000"/>
                  </a:spcBef>
                </a:pPr>
                <a:r>
                  <a:rPr lang="en-US" dirty="0" smtClean="0"/>
                  <a:t>A bubble also appears at the inputs of an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</m:ba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</m:bar>
                  </m:oMath>
                </a14:m>
                <a:r>
                  <a:rPr lang="en-US" dirty="0" smtClean="0"/>
                  <a:t> latch</a:t>
                </a:r>
              </a:p>
              <a:p>
                <a:pPr marL="357188" indent="0">
                  <a:lnSpc>
                    <a:spcPct val="130000"/>
                  </a:lnSpc>
                  <a:spcBef>
                    <a:spcPts val="1000"/>
                  </a:spcBef>
                  <a:buNone/>
                </a:pPr>
                <a:r>
                  <a:rPr lang="en-US" dirty="0" smtClean="0"/>
                  <a:t>Indicates that </a:t>
                </a:r>
                <a:r>
                  <a:rPr lang="en-US" b="1" dirty="0" smtClean="0"/>
                  <a:t>logic-0</a:t>
                </a:r>
                <a:r>
                  <a:rPr lang="en-US" dirty="0" smtClean="0"/>
                  <a:t> is used </a:t>
                </a:r>
                <a:r>
                  <a:rPr lang="en-US" dirty="0"/>
                  <a:t>(not logic-1) to </a:t>
                </a:r>
                <a:r>
                  <a:rPr lang="en-US" dirty="0" smtClean="0"/>
                  <a:t>set (or reset) the latch (as in the NAND latch implementation)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3383995"/>
                <a:ext cx="8224404" cy="3015336"/>
              </a:xfrm>
              <a:blipFill>
                <a:blip r:embed="rId2"/>
                <a:stretch>
                  <a:fillRect l="-964" b="-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184996" y="1178750"/>
            <a:ext cx="2534708" cy="1845205"/>
            <a:chOff x="317484" y="1313765"/>
            <a:chExt cx="2880322" cy="1845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17484" y="1446992"/>
                  <a:ext cx="36004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484" y="1446992"/>
                  <a:ext cx="360041" cy="45720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22034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17484" y="2568542"/>
                  <a:ext cx="36004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484" y="2568542"/>
                  <a:ext cx="360041" cy="45720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18644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632520" y="1689248"/>
              <a:ext cx="2160240" cy="1107894"/>
              <a:chOff x="632520" y="1689248"/>
              <a:chExt cx="2340260" cy="110789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32520" y="1689248"/>
                <a:ext cx="23402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32520" y="2797142"/>
                <a:ext cx="23402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837765" y="1446992"/>
                  <a:ext cx="36004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7765" y="1446992"/>
                  <a:ext cx="360041" cy="45720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25424" r="-6780" b="-14667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837765" y="2568542"/>
                  <a:ext cx="36004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bar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7765" y="2568542"/>
                  <a:ext cx="360041" cy="45720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/>
            <p:cNvSpPr/>
            <p:nvPr/>
          </p:nvSpPr>
          <p:spPr>
            <a:xfrm>
              <a:off x="2252700" y="2699181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037565" y="1313765"/>
                  <a:ext cx="1215135" cy="1845205"/>
                </a:xfrm>
                <a:prstGeom prst="rect">
                  <a:avLst/>
                </a:prstGeom>
                <a:solidFill>
                  <a:srgbClr val="FFE1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𝐿𝑎𝑡𝑐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565" y="1313765"/>
                  <a:ext cx="1215135" cy="184520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362490" y="1178750"/>
            <a:ext cx="2655294" cy="1845205"/>
            <a:chOff x="362490" y="1313765"/>
            <a:chExt cx="2880322" cy="1845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62490" y="1446992"/>
                  <a:ext cx="36004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90" y="1446992"/>
                  <a:ext cx="360041" cy="45720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11667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2490" y="2568542"/>
                  <a:ext cx="36004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90" y="2568542"/>
                  <a:ext cx="360041" cy="45720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6667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/>
            <p:cNvGrpSpPr/>
            <p:nvPr/>
          </p:nvGrpSpPr>
          <p:grpSpPr>
            <a:xfrm>
              <a:off x="677526" y="1689248"/>
              <a:ext cx="2160240" cy="1107894"/>
              <a:chOff x="632520" y="1689248"/>
              <a:chExt cx="2340260" cy="110789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632520" y="1689248"/>
                <a:ext cx="23402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32520" y="2797142"/>
                <a:ext cx="23402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882771" y="1446992"/>
                  <a:ext cx="36004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771" y="1446992"/>
                  <a:ext cx="360041" cy="45720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27119" r="-5085" b="-14667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882771" y="2568542"/>
                  <a:ext cx="36004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bar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771" y="2568542"/>
                  <a:ext cx="360041" cy="45720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2297706" y="2699181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1082571" y="1313765"/>
                  <a:ext cx="1215135" cy="1845205"/>
                </a:xfrm>
                <a:prstGeom prst="rect">
                  <a:avLst/>
                </a:prstGeom>
                <a:solidFill>
                  <a:srgbClr val="FFE1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𝐿𝑎𝑡𝑐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571" y="1313765"/>
                  <a:ext cx="1215135" cy="1845205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62490" y="1988840"/>
                  <a:ext cx="36004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490" y="1988840"/>
                  <a:ext cx="360041" cy="45720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16667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/>
            <p:cNvCxnSpPr/>
            <p:nvPr/>
          </p:nvCxnSpPr>
          <p:spPr>
            <a:xfrm>
              <a:off x="677526" y="2236367"/>
              <a:ext cx="4050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304646" y="1178750"/>
            <a:ext cx="2610293" cy="1845205"/>
            <a:chOff x="3557844" y="1313765"/>
            <a:chExt cx="2880324" cy="1845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557846" y="1446992"/>
                  <a:ext cx="36004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acc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7846" y="1446992"/>
                  <a:ext cx="360041" cy="45720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l="-13559" r="-7288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557846" y="2568542"/>
                  <a:ext cx="36004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7846" y="2568542"/>
                  <a:ext cx="360041" cy="457200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l="-18644" r="-37288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/>
            <p:cNvGrpSpPr/>
            <p:nvPr/>
          </p:nvGrpSpPr>
          <p:grpSpPr>
            <a:xfrm>
              <a:off x="3872882" y="1689248"/>
              <a:ext cx="2160240" cy="1107894"/>
              <a:chOff x="632520" y="1689248"/>
              <a:chExt cx="2340260" cy="1107894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632520" y="1689248"/>
                <a:ext cx="23402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32520" y="2797142"/>
                <a:ext cx="234026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078127" y="1446992"/>
                  <a:ext cx="36004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8127" y="1446992"/>
                  <a:ext cx="360041" cy="457200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27119" r="-5085" b="-14667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078127" y="2568542"/>
                  <a:ext cx="36004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bar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8127" y="2568542"/>
                  <a:ext cx="360041" cy="45720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5501013" y="2699181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4277927" y="1313765"/>
                  <a:ext cx="1215135" cy="1845205"/>
                </a:xfrm>
                <a:prstGeom prst="rect">
                  <a:avLst/>
                </a:prstGeom>
                <a:solidFill>
                  <a:srgbClr val="FFE1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ba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</m:ba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𝐿𝑎𝑡𝑐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927" y="1313765"/>
                  <a:ext cx="1215135" cy="1845205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/>
            <p:cNvSpPr/>
            <p:nvPr/>
          </p:nvSpPr>
          <p:spPr>
            <a:xfrm>
              <a:off x="4089954" y="2700969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089954" y="1583795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872882" y="2235017"/>
              <a:ext cx="4050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557844" y="1988840"/>
                  <a:ext cx="36004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7844" y="1988840"/>
                  <a:ext cx="360041" cy="457200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l="-18644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9003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Latches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2490" y="1117551"/>
                <a:ext cx="8702856" cy="3060340"/>
              </a:xfrm>
            </p:spPr>
            <p:txBody>
              <a:bodyPr/>
              <a:lstStyle/>
              <a:p>
                <a:pPr>
                  <a:spcBef>
                    <a:spcPts val="2000"/>
                  </a:spcBef>
                </a:pPr>
                <a:r>
                  <a:rPr lang="en-US" sz="2200" dirty="0" smtClean="0"/>
                  <a:t>A latch is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level-sensitive </a:t>
                </a:r>
                <a:r>
                  <a:rPr lang="en-US" sz="2200" dirty="0" smtClean="0"/>
                  <a:t>(sensitive to the level of the clock)</a:t>
                </a:r>
                <a:endParaRPr lang="en-US" sz="2200" b="1" dirty="0" smtClean="0"/>
              </a:p>
              <a:p>
                <a:pPr>
                  <a:spcBef>
                    <a:spcPts val="2000"/>
                  </a:spcBef>
                </a:pPr>
                <a:r>
                  <a:rPr lang="en-US" sz="2200" dirty="0" smtClean="0"/>
                  <a:t>As long as the clock signal is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high</a:t>
                </a:r>
                <a:r>
                  <a:rPr lang="en-US" sz="2200" dirty="0" smtClean="0"/>
                  <a:t>, </a:t>
                </a:r>
                <a:r>
                  <a:rPr lang="en-US" sz="2200" dirty="0"/>
                  <a:t>a</a:t>
                </a:r>
                <a:r>
                  <a:rPr lang="en-US" sz="2200" dirty="0" smtClean="0"/>
                  <a:t>ny change in the value of input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200" dirty="0" smtClean="0"/>
                  <a:t> appears in the output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𝑄</m:t>
                    </m:r>
                  </m:oMath>
                </a14:m>
                <a:endParaRPr lang="en-US" sz="2200" dirty="0" smtClean="0"/>
              </a:p>
              <a:p>
                <a:pPr lvl="1">
                  <a:spcBef>
                    <a:spcPts val="2000"/>
                  </a:spcBef>
                </a:pPr>
                <a:r>
                  <a:rPr lang="en-US" sz="1800" dirty="0" smtClean="0"/>
                  <a:t>Output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800" dirty="0" smtClean="0"/>
                  <a:t> keeps changing its value during a clock cycle</a:t>
                </a:r>
              </a:p>
              <a:p>
                <a:pPr lvl="1">
                  <a:spcBef>
                    <a:spcPts val="2000"/>
                  </a:spcBef>
                </a:pPr>
                <a:r>
                  <a:rPr lang="en-US" sz="1800" dirty="0" smtClean="0"/>
                  <a:t>Final value of output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1800" dirty="0" smtClean="0"/>
                  <a:t> is uncertain</a:t>
                </a:r>
              </a:p>
              <a:p>
                <a:pPr>
                  <a:spcBef>
                    <a:spcPts val="2000"/>
                  </a:spcBef>
                </a:pPr>
                <a:r>
                  <a:rPr lang="en-US" sz="2200" dirty="0" smtClean="0">
                    <a:solidFill>
                      <a:srgbClr val="FF0000"/>
                    </a:solidFill>
                  </a:rPr>
                  <a:t>Desired behavior</a:t>
                </a:r>
                <a:r>
                  <a:rPr lang="en-US" sz="2200" dirty="0" smtClean="0"/>
                  <a:t>: output changes only once per clock pulse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2490" y="1117551"/>
                <a:ext cx="8702856" cy="3060340"/>
              </a:xfrm>
              <a:blipFill>
                <a:blip r:embed="rId2"/>
                <a:stretch>
                  <a:fillRect l="-770" t="-996" b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62490" y="4301966"/>
            <a:ext cx="3114977" cy="189217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200" dirty="0"/>
              <a:t>Due to this uncertainty, latches </a:t>
            </a:r>
            <a:r>
              <a:rPr lang="en-US" sz="2200" dirty="0" smtClean="0"/>
              <a:t>are NOT used as memory </a:t>
            </a:r>
            <a:r>
              <a:rPr lang="en-US" sz="2200" dirty="0"/>
              <a:t>elements in </a:t>
            </a:r>
            <a:r>
              <a:rPr lang="en-US" sz="2200" dirty="0" smtClean="0"/>
              <a:t>synchronous circuits</a:t>
            </a:r>
            <a:endParaRPr lang="en-US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3586899" y="4301966"/>
            <a:ext cx="5190412" cy="1875043"/>
            <a:chOff x="4592960" y="4182386"/>
            <a:chExt cx="5132805" cy="2171939"/>
          </a:xfrm>
        </p:grpSpPr>
        <p:sp>
          <p:nvSpPr>
            <p:cNvPr id="7" name="Freeform 6"/>
            <p:cNvSpPr/>
            <p:nvPr/>
          </p:nvSpPr>
          <p:spPr>
            <a:xfrm>
              <a:off x="5788550" y="4182386"/>
              <a:ext cx="2918128" cy="699715"/>
            </a:xfrm>
            <a:custGeom>
              <a:avLst/>
              <a:gdLst>
                <a:gd name="connsiteX0" fmla="*/ 2918128 w 2918128"/>
                <a:gd name="connsiteY0" fmla="*/ 699715 h 699715"/>
                <a:gd name="connsiteX1" fmla="*/ 2918128 w 2918128"/>
                <a:gd name="connsiteY1" fmla="*/ 0 h 699715"/>
                <a:gd name="connsiteX2" fmla="*/ 0 w 2918128"/>
                <a:gd name="connsiteY2" fmla="*/ 0 h 699715"/>
                <a:gd name="connsiteX3" fmla="*/ 0 w 2918128"/>
                <a:gd name="connsiteY3" fmla="*/ 564543 h 699715"/>
                <a:gd name="connsiteX4" fmla="*/ 445273 w 2918128"/>
                <a:gd name="connsiteY4" fmla="*/ 564543 h 69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8128" h="699715">
                  <a:moveTo>
                    <a:pt x="2918128" y="699715"/>
                  </a:moveTo>
                  <a:lnTo>
                    <a:pt x="2918128" y="0"/>
                  </a:lnTo>
                  <a:lnTo>
                    <a:pt x="0" y="0"/>
                  </a:lnTo>
                  <a:lnTo>
                    <a:pt x="0" y="564543"/>
                  </a:lnTo>
                  <a:lnTo>
                    <a:pt x="445273" y="56454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538065" y="5016976"/>
              <a:ext cx="659630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708194" y="4419110"/>
                  <a:ext cx="36004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8194" y="4419110"/>
                  <a:ext cx="360041" cy="4572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033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573179" y="5544235"/>
                  <a:ext cx="54006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𝐶𝑙𝑘</m:t>
                        </m:r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3179" y="5544235"/>
                  <a:ext cx="540061" cy="4572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9101" r="-4494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>
            <a:xfrm>
              <a:off x="6647290" y="4884603"/>
              <a:ext cx="2536180" cy="0"/>
            </a:xfrm>
            <a:prstGeom prst="line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528176" y="5992497"/>
              <a:ext cx="2655294" cy="0"/>
            </a:xfrm>
            <a:prstGeom prst="line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273479" y="4642347"/>
                  <a:ext cx="36004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3479" y="4642347"/>
                  <a:ext cx="360041" cy="4572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7119" r="-5085" b="-14667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273479" y="5763897"/>
                  <a:ext cx="36004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</m:bar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3479" y="5763897"/>
                  <a:ext cx="360041" cy="4572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/>
            <p:cNvSpPr/>
            <p:nvPr/>
          </p:nvSpPr>
          <p:spPr>
            <a:xfrm>
              <a:off x="8328376" y="5894536"/>
              <a:ext cx="180020" cy="180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7113241" y="4509120"/>
                  <a:ext cx="1215135" cy="1845205"/>
                </a:xfrm>
                <a:prstGeom prst="rect">
                  <a:avLst/>
                </a:prstGeom>
                <a:solidFill>
                  <a:srgbClr val="FFE1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algn="ctr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𝐿𝑎𝑡𝑐h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3241" y="4509120"/>
                  <a:ext cx="1215135" cy="184520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4798936" y="5589240"/>
              <a:ext cx="1550871" cy="414009"/>
              <a:chOff x="4798936" y="5625281"/>
              <a:chExt cx="1550871" cy="414009"/>
            </a:xfrm>
          </p:grpSpPr>
          <p:sp>
            <p:nvSpPr>
              <p:cNvPr id="36" name="Line 10"/>
              <p:cNvSpPr>
                <a:spLocks noChangeShapeType="1"/>
              </p:cNvSpPr>
              <p:nvPr/>
            </p:nvSpPr>
            <p:spPr bwMode="auto">
              <a:xfrm>
                <a:off x="4996657" y="5625281"/>
                <a:ext cx="118850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1"/>
              <p:cNvSpPr>
                <a:spLocks noChangeShapeType="1"/>
              </p:cNvSpPr>
              <p:nvPr/>
            </p:nvSpPr>
            <p:spPr bwMode="auto">
              <a:xfrm>
                <a:off x="4996657" y="5625281"/>
                <a:ext cx="0" cy="4140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2"/>
              <p:cNvSpPr>
                <a:spLocks noChangeShapeType="1"/>
              </p:cNvSpPr>
              <p:nvPr/>
            </p:nvSpPr>
            <p:spPr bwMode="auto">
              <a:xfrm>
                <a:off x="6185161" y="5625281"/>
                <a:ext cx="0" cy="4140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3"/>
              <p:cNvSpPr>
                <a:spLocks noChangeShapeType="1"/>
              </p:cNvSpPr>
              <p:nvPr/>
            </p:nvSpPr>
            <p:spPr bwMode="auto">
              <a:xfrm>
                <a:off x="6185160" y="6039290"/>
                <a:ext cx="16464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>
                <a:off x="4798936" y="6039290"/>
                <a:ext cx="197721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592960" y="4772000"/>
                  <a:ext cx="945105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2960" y="4772000"/>
                  <a:ext cx="945105" cy="4572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806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/>
            <p:cNvGrpSpPr/>
            <p:nvPr/>
          </p:nvGrpSpPr>
          <p:grpSpPr>
            <a:xfrm rot="16200000">
              <a:off x="6134767" y="4555911"/>
              <a:ext cx="483655" cy="630070"/>
              <a:chOff x="632475" y="4494050"/>
              <a:chExt cx="296531" cy="432732"/>
            </a:xfrm>
          </p:grpSpPr>
          <p:sp>
            <p:nvSpPr>
              <p:cNvPr id="34" name="Freeform 61"/>
              <p:cNvSpPr>
                <a:spLocks noChangeAspect="1"/>
              </p:cNvSpPr>
              <p:nvPr/>
            </p:nvSpPr>
            <p:spPr bwMode="auto">
              <a:xfrm rot="5400000">
                <a:off x="589914" y="4596184"/>
                <a:ext cx="373159" cy="288037"/>
              </a:xfrm>
              <a:custGeom>
                <a:avLst/>
                <a:gdLst>
                  <a:gd name="T0" fmla="*/ 0 w 708"/>
                  <a:gd name="T1" fmla="*/ 0 h 576"/>
                  <a:gd name="T2" fmla="*/ 17 w 708"/>
                  <a:gd name="T3" fmla="*/ 40 h 576"/>
                  <a:gd name="T4" fmla="*/ 39 w 708"/>
                  <a:gd name="T5" fmla="*/ 95 h 576"/>
                  <a:gd name="T6" fmla="*/ 54 w 708"/>
                  <a:gd name="T7" fmla="*/ 157 h 576"/>
                  <a:gd name="T8" fmla="*/ 66 w 708"/>
                  <a:gd name="T9" fmla="*/ 227 h 576"/>
                  <a:gd name="T10" fmla="*/ 74 w 708"/>
                  <a:gd name="T11" fmla="*/ 284 h 576"/>
                  <a:gd name="T12" fmla="*/ 69 w 708"/>
                  <a:gd name="T13" fmla="*/ 338 h 576"/>
                  <a:gd name="T14" fmla="*/ 58 w 708"/>
                  <a:gd name="T15" fmla="*/ 399 h 576"/>
                  <a:gd name="T16" fmla="*/ 45 w 708"/>
                  <a:gd name="T17" fmla="*/ 458 h 576"/>
                  <a:gd name="T18" fmla="*/ 28 w 708"/>
                  <a:gd name="T19" fmla="*/ 512 h 576"/>
                  <a:gd name="T20" fmla="*/ 0 w 708"/>
                  <a:gd name="T21" fmla="*/ 572 h 576"/>
                  <a:gd name="T22" fmla="*/ 210 w 708"/>
                  <a:gd name="T23" fmla="*/ 576 h 576"/>
                  <a:gd name="T24" fmla="*/ 297 w 708"/>
                  <a:gd name="T25" fmla="*/ 570 h 576"/>
                  <a:gd name="T26" fmla="*/ 342 w 708"/>
                  <a:gd name="T27" fmla="*/ 567 h 576"/>
                  <a:gd name="T28" fmla="*/ 375 w 708"/>
                  <a:gd name="T29" fmla="*/ 559 h 576"/>
                  <a:gd name="T30" fmla="*/ 409 w 708"/>
                  <a:gd name="T31" fmla="*/ 549 h 576"/>
                  <a:gd name="T32" fmla="*/ 445 w 708"/>
                  <a:gd name="T33" fmla="*/ 533 h 576"/>
                  <a:gd name="T34" fmla="*/ 486 w 708"/>
                  <a:gd name="T35" fmla="*/ 515 h 576"/>
                  <a:gd name="T36" fmla="*/ 526 w 708"/>
                  <a:gd name="T37" fmla="*/ 490 h 576"/>
                  <a:gd name="T38" fmla="*/ 552 w 708"/>
                  <a:gd name="T39" fmla="*/ 470 h 576"/>
                  <a:gd name="T40" fmla="*/ 577 w 708"/>
                  <a:gd name="T41" fmla="*/ 447 h 576"/>
                  <a:gd name="T42" fmla="*/ 604 w 708"/>
                  <a:gd name="T43" fmla="*/ 420 h 576"/>
                  <a:gd name="T44" fmla="*/ 628 w 708"/>
                  <a:gd name="T45" fmla="*/ 398 h 576"/>
                  <a:gd name="T46" fmla="*/ 651 w 708"/>
                  <a:gd name="T47" fmla="*/ 370 h 576"/>
                  <a:gd name="T48" fmla="*/ 680 w 708"/>
                  <a:gd name="T49" fmla="*/ 333 h 576"/>
                  <a:gd name="T50" fmla="*/ 708 w 708"/>
                  <a:gd name="T51" fmla="*/ 286 h 576"/>
                  <a:gd name="T52" fmla="*/ 682 w 708"/>
                  <a:gd name="T53" fmla="*/ 245 h 576"/>
                  <a:gd name="T54" fmla="*/ 658 w 708"/>
                  <a:gd name="T55" fmla="*/ 210 h 576"/>
                  <a:gd name="T56" fmla="*/ 638 w 708"/>
                  <a:gd name="T57" fmla="*/ 185 h 576"/>
                  <a:gd name="T58" fmla="*/ 616 w 708"/>
                  <a:gd name="T59" fmla="*/ 161 h 576"/>
                  <a:gd name="T60" fmla="*/ 592 w 708"/>
                  <a:gd name="T61" fmla="*/ 138 h 576"/>
                  <a:gd name="T62" fmla="*/ 572 w 708"/>
                  <a:gd name="T63" fmla="*/ 120 h 576"/>
                  <a:gd name="T64" fmla="*/ 552 w 708"/>
                  <a:gd name="T65" fmla="*/ 103 h 576"/>
                  <a:gd name="T66" fmla="*/ 528 w 708"/>
                  <a:gd name="T67" fmla="*/ 85 h 576"/>
                  <a:gd name="T68" fmla="*/ 506 w 708"/>
                  <a:gd name="T69" fmla="*/ 72 h 576"/>
                  <a:gd name="T70" fmla="*/ 480 w 708"/>
                  <a:gd name="T71" fmla="*/ 58 h 576"/>
                  <a:gd name="T72" fmla="*/ 451 w 708"/>
                  <a:gd name="T73" fmla="*/ 43 h 576"/>
                  <a:gd name="T74" fmla="*/ 415 w 708"/>
                  <a:gd name="T75" fmla="*/ 29 h 576"/>
                  <a:gd name="T76" fmla="*/ 385 w 708"/>
                  <a:gd name="T77" fmla="*/ 20 h 576"/>
                  <a:gd name="T78" fmla="*/ 350 w 708"/>
                  <a:gd name="T79" fmla="*/ 11 h 576"/>
                  <a:gd name="T80" fmla="*/ 313 w 708"/>
                  <a:gd name="T81" fmla="*/ 5 h 576"/>
                  <a:gd name="T82" fmla="*/ 278 w 708"/>
                  <a:gd name="T83" fmla="*/ 1 h 576"/>
                  <a:gd name="T84" fmla="*/ 253 w 708"/>
                  <a:gd name="T85" fmla="*/ 1 h 576"/>
                  <a:gd name="T86" fmla="*/ 227 w 708"/>
                  <a:gd name="T87" fmla="*/ 0 h 576"/>
                  <a:gd name="T88" fmla="*/ 0 w 708"/>
                  <a:gd name="T8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576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10" y="576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2"/>
              <p:cNvSpPr>
                <a:spLocks noChangeAspect="1"/>
              </p:cNvSpPr>
              <p:nvPr/>
            </p:nvSpPr>
            <p:spPr bwMode="auto">
              <a:xfrm rot="5400000">
                <a:off x="756315" y="4372643"/>
                <a:ext cx="51283" cy="294098"/>
              </a:xfrm>
              <a:custGeom>
                <a:avLst/>
                <a:gdLst>
                  <a:gd name="T0" fmla="*/ 3 w 76"/>
                  <a:gd name="T1" fmla="*/ 0 h 573"/>
                  <a:gd name="T2" fmla="*/ 30 w 76"/>
                  <a:gd name="T3" fmla="*/ 71 h 573"/>
                  <a:gd name="T4" fmla="*/ 48 w 76"/>
                  <a:gd name="T5" fmla="*/ 135 h 573"/>
                  <a:gd name="T6" fmla="*/ 62 w 76"/>
                  <a:gd name="T7" fmla="*/ 194 h 573"/>
                  <a:gd name="T8" fmla="*/ 75 w 76"/>
                  <a:gd name="T9" fmla="*/ 279 h 573"/>
                  <a:gd name="T10" fmla="*/ 66 w 76"/>
                  <a:gd name="T11" fmla="*/ 354 h 573"/>
                  <a:gd name="T12" fmla="*/ 54 w 76"/>
                  <a:gd name="T13" fmla="*/ 411 h 573"/>
                  <a:gd name="T14" fmla="*/ 35 w 76"/>
                  <a:gd name="T15" fmla="*/ 488 h 573"/>
                  <a:gd name="T16" fmla="*/ 0 w 76"/>
                  <a:gd name="T17" fmla="*/ 5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73">
                    <a:moveTo>
                      <a:pt x="3" y="0"/>
                    </a:moveTo>
                    <a:cubicBezTo>
                      <a:pt x="7" y="12"/>
                      <a:pt x="23" y="49"/>
                      <a:pt x="30" y="71"/>
                    </a:cubicBezTo>
                    <a:cubicBezTo>
                      <a:pt x="37" y="93"/>
                      <a:pt x="43" y="115"/>
                      <a:pt x="48" y="135"/>
                    </a:cubicBezTo>
                    <a:cubicBezTo>
                      <a:pt x="53" y="155"/>
                      <a:pt x="58" y="170"/>
                      <a:pt x="62" y="194"/>
                    </a:cubicBezTo>
                    <a:cubicBezTo>
                      <a:pt x="66" y="218"/>
                      <a:pt x="74" y="252"/>
                      <a:pt x="75" y="279"/>
                    </a:cubicBezTo>
                    <a:cubicBezTo>
                      <a:pt x="76" y="306"/>
                      <a:pt x="69" y="332"/>
                      <a:pt x="66" y="354"/>
                    </a:cubicBezTo>
                    <a:cubicBezTo>
                      <a:pt x="63" y="376"/>
                      <a:pt x="59" y="389"/>
                      <a:pt x="54" y="411"/>
                    </a:cubicBezTo>
                    <a:cubicBezTo>
                      <a:pt x="49" y="433"/>
                      <a:pt x="44" y="461"/>
                      <a:pt x="35" y="488"/>
                    </a:cubicBezTo>
                    <a:cubicBezTo>
                      <a:pt x="26" y="515"/>
                      <a:pt x="7" y="555"/>
                      <a:pt x="0" y="573"/>
                    </a:cubicBezTo>
                  </a:path>
                </a:pathLst>
              </a:custGeom>
              <a:noFill/>
              <a:ln w="254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823430" y="4230126"/>
              <a:ext cx="902335" cy="414009"/>
              <a:chOff x="9003665" y="3654025"/>
              <a:chExt cx="1214920" cy="41400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>
                <a:off x="9201386" y="3654025"/>
                <a:ext cx="17747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9201386" y="3654025"/>
                <a:ext cx="0" cy="4140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2"/>
              <p:cNvSpPr>
                <a:spLocks noChangeShapeType="1"/>
              </p:cNvSpPr>
              <p:nvPr/>
            </p:nvSpPr>
            <p:spPr bwMode="auto">
              <a:xfrm>
                <a:off x="9378864" y="3654025"/>
                <a:ext cx="0" cy="4140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3"/>
              <p:cNvSpPr>
                <a:spLocks noChangeShapeType="1"/>
              </p:cNvSpPr>
              <p:nvPr/>
            </p:nvSpPr>
            <p:spPr bwMode="auto">
              <a:xfrm>
                <a:off x="9378863" y="4068034"/>
                <a:ext cx="16464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>
                <a:off x="9003665" y="4068034"/>
                <a:ext cx="197721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>
                <a:off x="9543510" y="3654025"/>
                <a:ext cx="17747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>
                <a:off x="9543510" y="3654025"/>
                <a:ext cx="0" cy="4140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9720988" y="3654025"/>
                <a:ext cx="0" cy="4140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>
                <a:off x="9720987" y="4068034"/>
                <a:ext cx="16464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9876461" y="3654025"/>
                <a:ext cx="17747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9876461" y="3654025"/>
                <a:ext cx="0" cy="4140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10053939" y="3654025"/>
                <a:ext cx="0" cy="41400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>
                <a:off x="10053938" y="4068034"/>
                <a:ext cx="16464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59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435325" cy="51435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Latches</a:t>
            </a:r>
            <a:r>
              <a:rPr lang="en-US" dirty="0" smtClean="0"/>
              <a:t> can not be used as</a:t>
            </a:r>
          </a:p>
          <a:p>
            <a:pPr marL="0" indent="0">
              <a:buNone/>
            </a:pPr>
            <a:r>
              <a:rPr lang="en-US" dirty="0" smtClean="0"/>
              <a:t>Memory Elements in synchronous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equential circuits as they are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evel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Sensitive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Flip Flops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Edge Sensitive</a:t>
            </a:r>
            <a:r>
              <a:rPr lang="en-US" dirty="0" smtClean="0"/>
              <a:t>; they</a:t>
            </a:r>
          </a:p>
          <a:p>
            <a:pPr marL="0" indent="0">
              <a:buNone/>
            </a:pPr>
            <a:r>
              <a:rPr lang="en-US" dirty="0" smtClean="0"/>
              <a:t>change their value on the edge of the clock (</a:t>
            </a:r>
            <a:r>
              <a:rPr lang="en-US" dirty="0" smtClean="0">
                <a:solidFill>
                  <a:srgbClr val="FF0000"/>
                </a:solidFill>
              </a:rPr>
              <a:t>Edge-Triggered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Flip Flops change their value once every clock cycle at either the </a:t>
            </a:r>
            <a:r>
              <a:rPr lang="en-US" dirty="0" smtClean="0">
                <a:solidFill>
                  <a:srgbClr val="FF0000"/>
                </a:solidFill>
              </a:rPr>
              <a:t>rising edge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falling edge </a:t>
            </a:r>
            <a:r>
              <a:rPr lang="en-US" dirty="0" smtClean="0"/>
              <a:t>of the clock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40" y="1154040"/>
            <a:ext cx="3053170" cy="25715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17" y="5099603"/>
            <a:ext cx="8089683" cy="120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Sequential Circuit Model</a:t>
            </a:r>
          </a:p>
          <a:p>
            <a:pPr>
              <a:defRPr/>
            </a:pPr>
            <a:r>
              <a:rPr lang="en-US" dirty="0" smtClean="0"/>
              <a:t>Synchronous vs. Asynchronous Sequential Circuits</a:t>
            </a:r>
            <a:endParaRPr lang="en-US" dirty="0"/>
          </a:p>
          <a:p>
            <a:pPr>
              <a:defRPr/>
            </a:pPr>
            <a:r>
              <a:rPr lang="en-US" dirty="0"/>
              <a:t>Latches and Flip F</a:t>
            </a:r>
            <a:r>
              <a:rPr lang="en-US" dirty="0" smtClean="0"/>
              <a:t>lops</a:t>
            </a:r>
          </a:p>
          <a:p>
            <a:pPr>
              <a:defRPr/>
            </a:pPr>
            <a:r>
              <a:rPr lang="en-US" dirty="0"/>
              <a:t>Sequential Circuit Timing </a:t>
            </a:r>
            <a:r>
              <a:rPr lang="en-US" dirty="0" smtClean="0"/>
              <a:t>Constraints</a:t>
            </a:r>
          </a:p>
          <a:p>
            <a:pPr>
              <a:defRPr/>
            </a:pPr>
            <a:r>
              <a:rPr lang="en-US" dirty="0"/>
              <a:t>Sequential Circuit </a:t>
            </a:r>
            <a:r>
              <a:rPr lang="en-US" dirty="0" smtClean="0"/>
              <a:t>Analysis</a:t>
            </a:r>
          </a:p>
          <a:p>
            <a:pPr>
              <a:defRPr/>
            </a:pPr>
            <a:r>
              <a:rPr lang="en-US" dirty="0" smtClean="0"/>
              <a:t>Mealy vs. Moore Sequential Circuit Models</a:t>
            </a:r>
          </a:p>
          <a:p>
            <a:pPr>
              <a:defRPr/>
            </a:pPr>
            <a:r>
              <a:rPr lang="en-US" dirty="0"/>
              <a:t>Sequential Circuit Design Procedure</a:t>
            </a:r>
          </a:p>
          <a:p>
            <a:pPr>
              <a:defRPr/>
            </a:pPr>
            <a:r>
              <a:rPr lang="en-US" dirty="0"/>
              <a:t>Sequential Circuit Design Examples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Slave </a:t>
            </a:r>
            <a:r>
              <a:rPr lang="en-US" dirty="0" smtClean="0"/>
              <a:t>Rising (Positive) Edge-</a:t>
            </a:r>
            <a:r>
              <a:rPr lang="en-US" dirty="0" err="1" smtClean="0"/>
              <a:t>Trigerred</a:t>
            </a:r>
            <a:r>
              <a:rPr lang="en-US" dirty="0" smtClean="0"/>
              <a:t> D </a:t>
            </a:r>
            <a:r>
              <a:rPr lang="en-US" dirty="0"/>
              <a:t>Flip </a:t>
            </a:r>
            <a:r>
              <a:rPr lang="en-US" dirty="0" smtClean="0"/>
              <a:t>Flop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 using two latches in a </a:t>
            </a:r>
            <a:r>
              <a:rPr lang="en-US" b="1" dirty="0">
                <a:solidFill>
                  <a:srgbClr val="FF0000"/>
                </a:solidFill>
              </a:rPr>
              <a:t>master-slave</a:t>
            </a:r>
            <a:r>
              <a:rPr lang="en-US" dirty="0"/>
              <a:t> </a:t>
            </a:r>
            <a:r>
              <a:rPr lang="en-US" dirty="0" smtClean="0"/>
              <a:t>configuration</a:t>
            </a:r>
          </a:p>
          <a:p>
            <a:r>
              <a:rPr lang="en-US" dirty="0"/>
              <a:t>When </a:t>
            </a:r>
            <a:r>
              <a:rPr lang="en-US" dirty="0">
                <a:solidFill>
                  <a:srgbClr val="FF0000"/>
                </a:solidFill>
              </a:rPr>
              <a:t>CLK=0</a:t>
            </a:r>
            <a:r>
              <a:rPr lang="en-US" dirty="0"/>
              <a:t>, the master is activated and the value on D is copied to </a:t>
            </a:r>
            <a:r>
              <a:rPr lang="en-US" dirty="0" err="1"/>
              <a:t>Qm</a:t>
            </a:r>
            <a:r>
              <a:rPr lang="en-US" dirty="0"/>
              <a:t>. The slave is </a:t>
            </a:r>
            <a:r>
              <a:rPr lang="en-US" dirty="0" err="1"/>
              <a:t>unactivated</a:t>
            </a:r>
            <a:r>
              <a:rPr lang="en-US" dirty="0"/>
              <a:t> and keeps its previous value.</a:t>
            </a:r>
          </a:p>
          <a:p>
            <a:r>
              <a:rPr lang="en-US" dirty="0"/>
              <a:t>When </a:t>
            </a:r>
            <a:r>
              <a:rPr lang="en-US" dirty="0">
                <a:solidFill>
                  <a:srgbClr val="FF0000"/>
                </a:solidFill>
              </a:rPr>
              <a:t>CLK=1</a:t>
            </a:r>
            <a:r>
              <a:rPr lang="en-US" dirty="0"/>
              <a:t>, the master is </a:t>
            </a:r>
            <a:r>
              <a:rPr lang="en-US" dirty="0" err="1"/>
              <a:t>unactivated</a:t>
            </a:r>
            <a:r>
              <a:rPr lang="en-US" dirty="0"/>
              <a:t> and </a:t>
            </a:r>
            <a:r>
              <a:rPr lang="en-US" dirty="0" smtClean="0"/>
              <a:t>it holds </a:t>
            </a:r>
            <a:r>
              <a:rPr lang="en-US" dirty="0"/>
              <a:t>the last value stored at </a:t>
            </a:r>
            <a:r>
              <a:rPr lang="en-US" dirty="0" err="1"/>
              <a:t>Qm</a:t>
            </a:r>
            <a:r>
              <a:rPr lang="en-US" dirty="0"/>
              <a:t> while the slave is activated and copies the value of </a:t>
            </a:r>
            <a:r>
              <a:rPr lang="en-US" dirty="0" err="1"/>
              <a:t>Qm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4146718"/>
            <a:ext cx="79057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Slave </a:t>
            </a:r>
            <a:r>
              <a:rPr lang="en-US" dirty="0" smtClean="0"/>
              <a:t>Rising (Positive) </a:t>
            </a:r>
            <a:r>
              <a:rPr lang="en-US" dirty="0"/>
              <a:t>Edge-</a:t>
            </a:r>
            <a:r>
              <a:rPr lang="en-US" dirty="0" err="1"/>
              <a:t>Trigerred</a:t>
            </a:r>
            <a:r>
              <a:rPr lang="en-US" dirty="0"/>
              <a:t> D Flip Flop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Flip Flop output q changes only once every clock cycle when the Clock changes from 0 to 1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last value </a:t>
            </a:r>
            <a:r>
              <a:rPr lang="en-US" dirty="0" smtClean="0"/>
              <a:t>in the D input just before the edge of the clock is copied to the Q.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mudawar\Documents\+COE 202\202 Lectures\D-FlipFlopTim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0" y="3371393"/>
            <a:ext cx="814729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</a:t>
            </a:r>
            <a:r>
              <a:rPr lang="en-US" dirty="0" smtClean="0"/>
              <a:t>rising (positive) </a:t>
            </a:r>
            <a:r>
              <a:rPr lang="en-US" dirty="0"/>
              <a:t>edge-triggered </a:t>
            </a:r>
            <a:r>
              <a:rPr lang="en-US" dirty="0" smtClean="0"/>
              <a:t>flip-flop</a:t>
            </a:r>
          </a:p>
          <a:p>
            <a:pPr>
              <a:spcBef>
                <a:spcPts val="1500"/>
              </a:spcBef>
              <a:defRPr/>
            </a:pPr>
            <a:r>
              <a:rPr lang="en-US" dirty="0"/>
              <a:t>Only one latch is enabled at any given time</a:t>
            </a:r>
          </a:p>
          <a:p>
            <a:pPr marL="357188" lvl="1" indent="0">
              <a:spcBef>
                <a:spcPts val="1500"/>
              </a:spcBef>
              <a:buNone/>
              <a:defRPr/>
            </a:pPr>
            <a:r>
              <a:rPr lang="en-US" dirty="0"/>
              <a:t>When </a:t>
            </a:r>
            <a:r>
              <a:rPr lang="en-US" b="1" dirty="0">
                <a:solidFill>
                  <a:srgbClr val="FF0000"/>
                </a:solidFill>
              </a:rPr>
              <a:t>C=1</a:t>
            </a:r>
            <a:r>
              <a:rPr lang="en-US" dirty="0"/>
              <a:t>, the master is enabled and the D input is latched (slave disabled)</a:t>
            </a:r>
          </a:p>
          <a:p>
            <a:pPr marL="357188" lvl="1" indent="0">
              <a:spcBef>
                <a:spcPts val="1500"/>
              </a:spcBef>
              <a:buNone/>
              <a:defRPr/>
            </a:pPr>
            <a:r>
              <a:rPr lang="en-US" dirty="0"/>
              <a:t>When </a:t>
            </a:r>
            <a:r>
              <a:rPr lang="en-US" b="1" dirty="0">
                <a:solidFill>
                  <a:srgbClr val="0000FF"/>
                </a:solidFill>
              </a:rPr>
              <a:t>C=0</a:t>
            </a:r>
            <a:r>
              <a:rPr lang="en-US" dirty="0"/>
              <a:t>, the slave is enabled to generate the outputs (master is disabled)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Slave </a:t>
            </a:r>
            <a:r>
              <a:rPr lang="en-US" dirty="0" smtClean="0"/>
              <a:t>Falling (Negative) </a:t>
            </a:r>
            <a:r>
              <a:rPr lang="en-US" dirty="0"/>
              <a:t>Edge-</a:t>
            </a:r>
            <a:r>
              <a:rPr lang="en-US" dirty="0" err="1"/>
              <a:t>Trigerred</a:t>
            </a:r>
            <a:r>
              <a:rPr lang="en-US" dirty="0"/>
              <a:t> D Flip Flop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7117" y="3947463"/>
            <a:ext cx="6006479" cy="2224857"/>
            <a:chOff x="754587" y="3969279"/>
            <a:chExt cx="6583678" cy="2430051"/>
          </a:xfrm>
        </p:grpSpPr>
        <p:pic>
          <p:nvPicPr>
            <p:cNvPr id="6" name="Picture 5" descr="AADZMEX0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20"/>
            <a:stretch/>
          </p:blipFill>
          <p:spPr bwMode="auto">
            <a:xfrm>
              <a:off x="754587" y="3969279"/>
              <a:ext cx="6583678" cy="2430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839058" y="4520541"/>
              <a:ext cx="587504" cy="36576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Master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55910" y="4520541"/>
              <a:ext cx="587504" cy="36576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Slave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827875" y="3987348"/>
              <a:ext cx="419346" cy="1119818"/>
              <a:chOff x="4592960" y="4064377"/>
              <a:chExt cx="419346" cy="11198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4592960" y="4064377"/>
                    <a:ext cx="419346" cy="315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>
                      <a:latin typeface="+mn-lt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92960" y="4064377"/>
                    <a:ext cx="419346" cy="31503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4348" b="-2115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592960" y="4869160"/>
                    <a:ext cx="419346" cy="31503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en-US" dirty="0" smtClean="0">
                      <a:latin typeface="+mn-lt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92960" y="4869160"/>
                    <a:ext cx="419346" cy="31503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4348" b="-23077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" name="TextBox 11"/>
          <p:cNvSpPr txBox="1"/>
          <p:nvPr/>
        </p:nvSpPr>
        <p:spPr>
          <a:xfrm>
            <a:off x="7260568" y="3938475"/>
            <a:ext cx="1440158" cy="20252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Output changes when C changes 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from 1 to 0</a:t>
            </a:r>
          </a:p>
        </p:txBody>
      </p:sp>
    </p:spTree>
    <p:extLst>
      <p:ext uri="{BB962C8B-B14F-4D97-AF65-F5344CB8AC3E}">
        <p14:creationId xmlns:p14="http://schemas.microsoft.com/office/powerpoint/2010/main" val="28573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 Symbols for Flip-Flops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87615" y="1355148"/>
            <a:ext cx="2880322" cy="1845205"/>
            <a:chOff x="1487615" y="1313765"/>
            <a:chExt cx="2880322" cy="1845205"/>
          </a:xfrm>
        </p:grpSpPr>
        <p:grpSp>
          <p:nvGrpSpPr>
            <p:cNvPr id="5" name="Group 4"/>
            <p:cNvGrpSpPr/>
            <p:nvPr/>
          </p:nvGrpSpPr>
          <p:grpSpPr>
            <a:xfrm>
              <a:off x="1487615" y="1313765"/>
              <a:ext cx="2880322" cy="1845205"/>
              <a:chOff x="317484" y="1313765"/>
              <a:chExt cx="2880322" cy="18452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317484" y="1446992"/>
                    <a:ext cx="360041" cy="457200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484" y="1446992"/>
                    <a:ext cx="360041" cy="45720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2203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317484" y="2568542"/>
                    <a:ext cx="360041" cy="457200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484" y="2568542"/>
                    <a:ext cx="360041" cy="457200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1864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" name="Group 8"/>
              <p:cNvGrpSpPr/>
              <p:nvPr/>
            </p:nvGrpSpPr>
            <p:grpSpPr>
              <a:xfrm>
                <a:off x="632520" y="1689248"/>
                <a:ext cx="2160240" cy="1107894"/>
                <a:chOff x="632520" y="1689248"/>
                <a:chExt cx="2340260" cy="1107894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32520" y="1689248"/>
                  <a:ext cx="234026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2520" y="2797142"/>
                  <a:ext cx="234026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837765" y="1446992"/>
                    <a:ext cx="360041" cy="457200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7765" y="1446992"/>
                    <a:ext cx="360041" cy="457200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25424" r="-6780" b="-14667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837765" y="2568542"/>
                    <a:ext cx="360041" cy="457200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bar>
                            <m:barPr>
                              <m:pos m:val="top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</m:bar>
                        </m:oMath>
                      </m:oMathPara>
                    </a14:m>
                    <a:endPara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7765" y="2568542"/>
                    <a:ext cx="360041" cy="457200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Oval 11"/>
              <p:cNvSpPr/>
              <p:nvPr/>
            </p:nvSpPr>
            <p:spPr>
              <a:xfrm>
                <a:off x="2252700" y="2699181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37565" y="1313765"/>
                <a:ext cx="1215135" cy="1845205"/>
              </a:xfrm>
              <a:prstGeom prst="rect">
                <a:avLst/>
              </a:prstGeom>
              <a:solidFill>
                <a:srgbClr val="FFE1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0" i="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D Flip</a:t>
                </a:r>
                <a:endParaRPr lang="en-US" sz="2400" b="0" i="1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2400" b="0" i="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Flop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6" name="Isosceles Triangle 5"/>
            <p:cNvSpPr/>
            <p:nvPr/>
          </p:nvSpPr>
          <p:spPr>
            <a:xfrm rot="5400000">
              <a:off x="2208589" y="2675347"/>
              <a:ext cx="226814" cy="2286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03050" y="1355148"/>
            <a:ext cx="2880322" cy="1845205"/>
            <a:chOff x="1487615" y="1313765"/>
            <a:chExt cx="2880322" cy="1845205"/>
          </a:xfrm>
        </p:grpSpPr>
        <p:grpSp>
          <p:nvGrpSpPr>
            <p:cNvPr id="17" name="Group 16"/>
            <p:cNvGrpSpPr/>
            <p:nvPr/>
          </p:nvGrpSpPr>
          <p:grpSpPr>
            <a:xfrm>
              <a:off x="1487615" y="1313765"/>
              <a:ext cx="2880322" cy="1845205"/>
              <a:chOff x="317484" y="1313765"/>
              <a:chExt cx="2880322" cy="18452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17484" y="1446992"/>
                    <a:ext cx="360041" cy="457200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484" y="1446992"/>
                    <a:ext cx="360041" cy="45720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2203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17484" y="2568542"/>
                    <a:ext cx="360041" cy="457200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7484" y="2568542"/>
                    <a:ext cx="360041" cy="457200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16949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1" name="Group 20"/>
              <p:cNvGrpSpPr/>
              <p:nvPr/>
            </p:nvGrpSpPr>
            <p:grpSpPr>
              <a:xfrm>
                <a:off x="632520" y="1689248"/>
                <a:ext cx="2160240" cy="1107894"/>
                <a:chOff x="632520" y="1689248"/>
                <a:chExt cx="2340260" cy="1107894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632520" y="1689248"/>
                  <a:ext cx="234026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32520" y="2797142"/>
                  <a:ext cx="234026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837765" y="1446992"/>
                    <a:ext cx="360041" cy="457200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7765" y="1446992"/>
                    <a:ext cx="360041" cy="457200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25424" r="-6780" b="-14667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837765" y="2568542"/>
                    <a:ext cx="360041" cy="457200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none" lIns="0" tIns="0" rIns="0" bIns="0" rtlCol="0" anchor="ctr" anchorCtr="0"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bar>
                            <m:barPr>
                              <m:pos m:val="top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0" i="1" dirty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</m:bar>
                        </m:oMath>
                      </m:oMathPara>
                    </a14:m>
                    <a:endPara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7765" y="2568542"/>
                    <a:ext cx="360041" cy="457200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/>
              <p:cNvSpPr/>
              <p:nvPr/>
            </p:nvSpPr>
            <p:spPr>
              <a:xfrm>
                <a:off x="2252700" y="2699181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37565" y="1313765"/>
                <a:ext cx="1215135" cy="1845205"/>
              </a:xfrm>
              <a:prstGeom prst="rect">
                <a:avLst/>
              </a:prstGeom>
              <a:solidFill>
                <a:srgbClr val="FFE1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0" i="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D Flip</a:t>
                </a:r>
                <a:endParaRPr lang="en-US" sz="2400" b="0" i="1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2400" b="0" i="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Flop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857544" y="2693018"/>
                <a:ext cx="180020" cy="180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Isosceles Triangle 17"/>
            <p:cNvSpPr/>
            <p:nvPr/>
          </p:nvSpPr>
          <p:spPr>
            <a:xfrm rot="5400000">
              <a:off x="2208589" y="2675347"/>
              <a:ext cx="226814" cy="2286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95300" y="3659428"/>
            <a:ext cx="8191500" cy="2520279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sz="2200" dirty="0" smtClean="0"/>
              <a:t>A Flip-Flop has a similar symbol to a Latch</a:t>
            </a:r>
          </a:p>
          <a:p>
            <a:pPr>
              <a:spcBef>
                <a:spcPts val="2000"/>
              </a:spcBef>
            </a:pPr>
            <a:r>
              <a:rPr lang="en-US" sz="2200" dirty="0" smtClean="0"/>
              <a:t>The difference is the arrowhead at the clock input </a:t>
            </a:r>
            <a:r>
              <a:rPr lang="en-US" sz="2200" i="1" dirty="0" smtClean="0"/>
              <a:t>C</a:t>
            </a:r>
          </a:p>
          <a:p>
            <a:pPr>
              <a:spcBef>
                <a:spcPts val="2000"/>
              </a:spcBef>
            </a:pPr>
            <a:r>
              <a:rPr lang="en-US" sz="2200" dirty="0" smtClean="0"/>
              <a:t>The arrowhead indicates sensitivity to the edge of the clock</a:t>
            </a:r>
          </a:p>
          <a:p>
            <a:pPr>
              <a:spcBef>
                <a:spcPts val="2000"/>
              </a:spcBef>
            </a:pPr>
            <a:r>
              <a:rPr lang="en-US" sz="2200" dirty="0" smtClean="0"/>
              <a:t>A bubble at the </a:t>
            </a:r>
            <a:r>
              <a:rPr lang="en-US" sz="2200" i="1" dirty="0" smtClean="0"/>
              <a:t>C</a:t>
            </a:r>
            <a:r>
              <a:rPr lang="en-US" sz="2200" dirty="0" smtClean="0"/>
              <a:t> input indicates falling (negative) edge-triggered FF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333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 Flip-Flop with Asynchronous </a:t>
            </a:r>
            <a:r>
              <a:rPr lang="en-US" sz="3200" dirty="0" smtClean="0"/>
              <a:t>Set/Reset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92932" cy="5143500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sz="2200" dirty="0"/>
              <a:t>When Flip-Flops are powered, their initial state is unknown</a:t>
            </a:r>
          </a:p>
          <a:p>
            <a:pPr>
              <a:spcBef>
                <a:spcPts val="1500"/>
              </a:spcBef>
            </a:pPr>
            <a:r>
              <a:rPr lang="en-US" sz="2200" dirty="0"/>
              <a:t>Some flip-flops have </a:t>
            </a:r>
            <a:r>
              <a:rPr lang="en-US" sz="2200" b="1" dirty="0" smtClean="0">
                <a:solidFill>
                  <a:srgbClr val="FF0000"/>
                </a:solidFill>
              </a:rPr>
              <a:t>Asynchronous Set/Reset</a:t>
            </a:r>
          </a:p>
          <a:p>
            <a:pPr>
              <a:spcBef>
                <a:spcPts val="1500"/>
              </a:spcBef>
            </a:pPr>
            <a:r>
              <a:rPr lang="en-US" sz="2200" dirty="0" smtClean="0"/>
              <a:t>Sets/Resets state </a:t>
            </a:r>
            <a:r>
              <a:rPr lang="en-US" sz="2200" dirty="0"/>
              <a:t>(to logic value </a:t>
            </a:r>
            <a:r>
              <a:rPr lang="en-US" sz="2200" b="1" dirty="0" smtClean="0">
                <a:solidFill>
                  <a:srgbClr val="FF0000"/>
                </a:solidFill>
              </a:rPr>
              <a:t>1/0</a:t>
            </a:r>
            <a:r>
              <a:rPr lang="en-US" sz="2200" dirty="0"/>
              <a:t>), </a:t>
            </a:r>
            <a:r>
              <a:rPr lang="en-US" sz="2200" dirty="0">
                <a:solidFill>
                  <a:srgbClr val="FF0000"/>
                </a:solidFill>
              </a:rPr>
              <a:t>independent of </a:t>
            </a:r>
            <a:r>
              <a:rPr lang="en-US" sz="2200" dirty="0" smtClean="0">
                <a:solidFill>
                  <a:srgbClr val="FF0000"/>
                </a:solidFill>
              </a:rPr>
              <a:t>clock</a:t>
            </a:r>
          </a:p>
          <a:p>
            <a:pPr>
              <a:spcBef>
                <a:spcPts val="1500"/>
              </a:spcBef>
            </a:pPr>
            <a:r>
              <a:rPr lang="en-US" sz="2200" dirty="0"/>
              <a:t>If </a:t>
            </a:r>
            <a:r>
              <a:rPr lang="en-US" sz="2200" dirty="0" smtClean="0"/>
              <a:t>S/</a:t>
            </a:r>
            <a:r>
              <a:rPr lang="en-US" sz="2200" i="1" dirty="0" smtClean="0"/>
              <a:t>R</a:t>
            </a:r>
            <a:r>
              <a:rPr lang="en-US" sz="2200" dirty="0" smtClean="0"/>
              <a:t> </a:t>
            </a:r>
            <a:r>
              <a:rPr lang="en-US" sz="2200" dirty="0"/>
              <a:t>input is inverted (bubble</a:t>
            </a:r>
            <a:r>
              <a:rPr lang="en-US" sz="2200" dirty="0" smtClean="0"/>
              <a:t>), S/</a:t>
            </a:r>
            <a:r>
              <a:rPr lang="en-US" sz="2200" i="1" dirty="0" smtClean="0"/>
              <a:t>R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smtClean="0"/>
              <a:t>0 sets/resets flip-flop </a:t>
            </a:r>
            <a:endParaRPr lang="en-US" sz="2200" dirty="0"/>
          </a:p>
          <a:p>
            <a:pPr>
              <a:spcBef>
                <a:spcPts val="1500"/>
              </a:spcBef>
            </a:pPr>
            <a:endParaRPr lang="en-US" dirty="0"/>
          </a:p>
          <a:p>
            <a:pPr>
              <a:spcBef>
                <a:spcPts val="1500"/>
              </a:spcBef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7007390"/>
                  </p:ext>
                </p:extLst>
              </p:nvPr>
            </p:nvGraphicFramePr>
            <p:xfrm>
              <a:off x="4629607" y="3313786"/>
              <a:ext cx="4005446" cy="27863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0871">
                      <a:extLst>
                        <a:ext uri="{9D8B030D-6E8A-4147-A177-3AD203B41FA5}">
                          <a16:colId xmlns:a16="http://schemas.microsoft.com/office/drawing/2014/main" val="3428055664"/>
                        </a:ext>
                      </a:extLst>
                    </a:gridCol>
                    <a:gridCol w="6408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9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5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534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418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23636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Inputs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b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b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Outputs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3588">
                    <a:tc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𝐷𝑎𝑡𝑎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𝐶𝑙𝑘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36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36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894582"/>
                      </a:ext>
                    </a:extLst>
                  </a:tr>
                  <a:tr h="4236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↑</a:t>
                          </a:r>
                          <a:endParaRPr lang="en-US" sz="2400" b="1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36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↑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7007390"/>
                  </p:ext>
                </p:extLst>
              </p:nvPr>
            </p:nvGraphicFramePr>
            <p:xfrm>
              <a:off x="4629607" y="3313786"/>
              <a:ext cx="4005446" cy="27863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0871">
                      <a:extLst>
                        <a:ext uri="{9D8B030D-6E8A-4147-A177-3AD203B41FA5}">
                          <a16:colId xmlns:a16="http://schemas.microsoft.com/office/drawing/2014/main" val="3428055664"/>
                        </a:ext>
                      </a:extLst>
                    </a:gridCol>
                    <a:gridCol w="6408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9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5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534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4180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72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Inputs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b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b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Outputs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0317">
                    <a:tc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b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00000" r="-425472" b="-395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9661" t="-100000" r="-282203" b="-395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7311" t="-100000" r="-179832" b="-395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7619" t="-100000" r="-103810" b="-3951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7619" t="-100000" r="-3810" b="-3951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89458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↑</a:t>
                          </a:r>
                          <a:endParaRPr lang="en-US" sz="2400" b="1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↑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4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4" y="3198572"/>
            <a:ext cx="3629025" cy="31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Synchronous vs. Asynchronous Set/Reset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start circuit operation</a:t>
            </a:r>
          </a:p>
          <a:p>
            <a:pPr marL="0" indent="0">
              <a:buNone/>
            </a:pPr>
            <a:r>
              <a:rPr lang="en-US" dirty="0" smtClean="0"/>
              <a:t>we must initialize the machine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 an </a:t>
            </a:r>
            <a:r>
              <a:rPr lang="en-US" dirty="0" smtClean="0">
                <a:solidFill>
                  <a:srgbClr val="FF0000"/>
                </a:solidFill>
              </a:rPr>
              <a:t>initial state</a:t>
            </a:r>
          </a:p>
          <a:p>
            <a:r>
              <a:rPr lang="en-US" dirty="0" smtClean="0"/>
              <a:t>This will initialize the flip-flops </a:t>
            </a:r>
          </a:p>
          <a:p>
            <a:pPr marL="0" indent="0">
              <a:buNone/>
            </a:pPr>
            <a:r>
              <a:rPr lang="en-US" dirty="0" smtClean="0"/>
              <a:t>to any desired values</a:t>
            </a:r>
          </a:p>
          <a:p>
            <a:r>
              <a:rPr lang="en-US" dirty="0" smtClean="0"/>
              <a:t>Reset can be done either </a:t>
            </a:r>
            <a:r>
              <a:rPr lang="en-US" dirty="0" smtClean="0">
                <a:solidFill>
                  <a:srgbClr val="FF0000"/>
                </a:solidFill>
              </a:rPr>
              <a:t>synchronously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asynchronously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Asynchronous set/reset </a:t>
            </a:r>
            <a:r>
              <a:rPr lang="en-US" dirty="0" smtClean="0"/>
              <a:t>initializes flip flops to 1/0 independent of the clock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Synchronous </a:t>
            </a:r>
            <a:r>
              <a:rPr lang="en-US" dirty="0">
                <a:solidFill>
                  <a:srgbClr val="FF0000"/>
                </a:solidFill>
              </a:rPr>
              <a:t>set/reset </a:t>
            </a:r>
            <a:r>
              <a:rPr lang="en-US" dirty="0"/>
              <a:t>initializes</a:t>
            </a:r>
            <a:r>
              <a:rPr lang="en-US" dirty="0" smtClean="0"/>
              <a:t> </a:t>
            </a:r>
            <a:r>
              <a:rPr lang="en-US" dirty="0"/>
              <a:t>flip flops </a:t>
            </a:r>
            <a:r>
              <a:rPr lang="en-US" dirty="0" smtClean="0"/>
              <a:t>to 1/0 synchronized with the edge of </a:t>
            </a:r>
            <a:r>
              <a:rPr lang="en-US" dirty="0"/>
              <a:t>the clock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791" y="1355148"/>
            <a:ext cx="3454009" cy="24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Synchronous vs. Asynchronous Set/Reset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Asynchronous </a:t>
            </a:r>
            <a:r>
              <a:rPr lang="en-US" dirty="0">
                <a:solidFill>
                  <a:srgbClr val="FF0000"/>
                </a:solidFill>
              </a:rPr>
              <a:t>set/reset </a:t>
            </a:r>
            <a:r>
              <a:rPr lang="en-US" dirty="0"/>
              <a:t>is provided built in with flip-flops</a:t>
            </a:r>
          </a:p>
          <a:p>
            <a:r>
              <a:rPr lang="en-US" dirty="0"/>
              <a:t>However, </a:t>
            </a:r>
            <a:r>
              <a:rPr lang="en-US" dirty="0">
                <a:solidFill>
                  <a:srgbClr val="FF0000"/>
                </a:solidFill>
              </a:rPr>
              <a:t>synchronous set/reset </a:t>
            </a:r>
            <a:r>
              <a:rPr lang="en-US" dirty="0"/>
              <a:t>has to be provided explicitly through added logic gates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9" y="2968144"/>
            <a:ext cx="3838575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334" y="3083695"/>
            <a:ext cx="3581400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4043" y="5141455"/>
            <a:ext cx="259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Synchronous Reset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8052" y="5160349"/>
            <a:ext cx="229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Synchronous Set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1795" y="453143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9354" y="468383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9802" y="31409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7993" y="3429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7039" y="30864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 Timing Constraints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299" y="989735"/>
            <a:ext cx="8191501" cy="301533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500"/>
              </a:spcBef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Setup </a:t>
            </a:r>
            <a:r>
              <a:rPr lang="en-US" sz="2200" b="1" dirty="0">
                <a:solidFill>
                  <a:srgbClr val="FF0000"/>
                </a:solidFill>
              </a:rPr>
              <a:t>Time (</a:t>
            </a:r>
            <a:r>
              <a:rPr lang="en-US" sz="2200" b="1" dirty="0" err="1">
                <a:solidFill>
                  <a:srgbClr val="FF0000"/>
                </a:solidFill>
              </a:rPr>
              <a:t>T</a:t>
            </a:r>
            <a:r>
              <a:rPr lang="en-US" sz="2200" b="1" baseline="-25000" dirty="0" err="1">
                <a:solidFill>
                  <a:srgbClr val="FF0000"/>
                </a:solidFill>
              </a:rPr>
              <a:t>s</a:t>
            </a:r>
            <a:r>
              <a:rPr lang="en-US" sz="2200" b="1" dirty="0">
                <a:solidFill>
                  <a:srgbClr val="FF0000"/>
                </a:solidFill>
              </a:rPr>
              <a:t>):</a:t>
            </a:r>
            <a:r>
              <a:rPr lang="en-US" sz="2200" dirty="0"/>
              <a:t> </a:t>
            </a:r>
            <a:r>
              <a:rPr lang="en-US" sz="2200" dirty="0" smtClean="0"/>
              <a:t>Time duration for which the data input </a:t>
            </a:r>
            <a:r>
              <a:rPr lang="en-US" sz="2200" dirty="0"/>
              <a:t>must be </a:t>
            </a:r>
            <a:r>
              <a:rPr lang="en-US" sz="2200" dirty="0" smtClean="0"/>
              <a:t>valid and stable </a:t>
            </a:r>
            <a:r>
              <a:rPr lang="en-US" sz="2200" dirty="0">
                <a:solidFill>
                  <a:srgbClr val="FF0000"/>
                </a:solidFill>
              </a:rPr>
              <a:t>before</a:t>
            </a:r>
            <a:r>
              <a:rPr lang="en-US" sz="2200" dirty="0"/>
              <a:t> the </a:t>
            </a:r>
            <a:r>
              <a:rPr lang="en-US" sz="2200" dirty="0" smtClean="0"/>
              <a:t>arrival of the clock edge.</a:t>
            </a:r>
            <a:endParaRPr lang="en-US" sz="2200" dirty="0"/>
          </a:p>
          <a:p>
            <a:pPr>
              <a:lnSpc>
                <a:spcPct val="130000"/>
              </a:lnSpc>
              <a:spcBef>
                <a:spcPts val="1500"/>
              </a:spcBef>
              <a:defRPr/>
            </a:pPr>
            <a:r>
              <a:rPr lang="en-US" sz="2200" b="1" dirty="0">
                <a:solidFill>
                  <a:srgbClr val="FF0000"/>
                </a:solidFill>
              </a:rPr>
              <a:t>Hold Time (</a:t>
            </a:r>
            <a:r>
              <a:rPr lang="en-US" sz="2200" b="1" dirty="0" err="1">
                <a:solidFill>
                  <a:srgbClr val="FF0000"/>
                </a:solidFill>
              </a:rPr>
              <a:t>T</a:t>
            </a:r>
            <a:r>
              <a:rPr lang="en-US" sz="2200" b="1" baseline="-25000" dirty="0" err="1">
                <a:solidFill>
                  <a:srgbClr val="FF0000"/>
                </a:solidFill>
              </a:rPr>
              <a:t>h</a:t>
            </a:r>
            <a:r>
              <a:rPr lang="en-US" sz="2200" b="1" dirty="0">
                <a:solidFill>
                  <a:srgbClr val="FF0000"/>
                </a:solidFill>
              </a:rPr>
              <a:t>):</a:t>
            </a:r>
            <a:r>
              <a:rPr lang="en-US" sz="2200" dirty="0"/>
              <a:t> </a:t>
            </a:r>
            <a:r>
              <a:rPr lang="en-US" sz="2200" dirty="0" smtClean="0"/>
              <a:t>Time duration for which the data input </a:t>
            </a:r>
            <a:r>
              <a:rPr lang="en-US" sz="2200" dirty="0"/>
              <a:t>must not be changed </a:t>
            </a:r>
            <a:r>
              <a:rPr lang="en-US" sz="2200" dirty="0">
                <a:solidFill>
                  <a:srgbClr val="FF0000"/>
                </a:solidFill>
              </a:rPr>
              <a:t>after</a:t>
            </a:r>
            <a:r>
              <a:rPr lang="en-US" sz="2200" dirty="0"/>
              <a:t> the clock transition occurs.</a:t>
            </a:r>
          </a:p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sz="2200" b="1" dirty="0" err="1" smtClean="0">
                <a:solidFill>
                  <a:srgbClr val="FF0000"/>
                </a:solidFill>
              </a:rPr>
              <a:t>T</a:t>
            </a:r>
            <a:r>
              <a:rPr lang="en-US" sz="2200" b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sz="2200" dirty="0" smtClean="0"/>
              <a:t> and </a:t>
            </a:r>
            <a:r>
              <a:rPr lang="en-US" sz="2200" b="1" dirty="0" err="1" smtClean="0">
                <a:solidFill>
                  <a:srgbClr val="FF0000"/>
                </a:solidFill>
              </a:rPr>
              <a:t>T</a:t>
            </a:r>
            <a:r>
              <a:rPr lang="en-US" sz="2200" b="1" baseline="-25000" dirty="0" err="1" smtClean="0">
                <a:solidFill>
                  <a:srgbClr val="FF0000"/>
                </a:solidFill>
              </a:rPr>
              <a:t>h</a:t>
            </a:r>
            <a:r>
              <a:rPr lang="en-US" sz="2200" dirty="0" smtClean="0"/>
              <a:t> must be ensured for proper </a:t>
            </a:r>
            <a:r>
              <a:rPr lang="en-US" sz="2200" dirty="0"/>
              <a:t>operation of </a:t>
            </a:r>
            <a:r>
              <a:rPr lang="en-US" sz="2200" dirty="0" smtClean="0"/>
              <a:t>flip-flops</a:t>
            </a:r>
            <a:endParaRPr lang="en-US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76436" y="3947463"/>
            <a:ext cx="6162261" cy="2119171"/>
            <a:chOff x="2489100" y="4186213"/>
            <a:chExt cx="6162261" cy="2119171"/>
          </a:xfrm>
        </p:grpSpPr>
        <p:sp>
          <p:nvSpPr>
            <p:cNvPr id="6" name="Freeform 5"/>
            <p:cNvSpPr/>
            <p:nvPr/>
          </p:nvSpPr>
          <p:spPr>
            <a:xfrm>
              <a:off x="2489100" y="4261899"/>
              <a:ext cx="6162261" cy="612251"/>
            </a:xfrm>
            <a:custGeom>
              <a:avLst/>
              <a:gdLst>
                <a:gd name="connsiteX0" fmla="*/ 0 w 6162261"/>
                <a:gd name="connsiteY0" fmla="*/ 612251 h 612251"/>
                <a:gd name="connsiteX1" fmla="*/ 1661823 w 6162261"/>
                <a:gd name="connsiteY1" fmla="*/ 612251 h 612251"/>
                <a:gd name="connsiteX2" fmla="*/ 1971924 w 6162261"/>
                <a:gd name="connsiteY2" fmla="*/ 0 h 612251"/>
                <a:gd name="connsiteX3" fmla="*/ 4373218 w 6162261"/>
                <a:gd name="connsiteY3" fmla="*/ 0 h 612251"/>
                <a:gd name="connsiteX4" fmla="*/ 4675367 w 6162261"/>
                <a:gd name="connsiteY4" fmla="*/ 612251 h 612251"/>
                <a:gd name="connsiteX5" fmla="*/ 6162261 w 6162261"/>
                <a:gd name="connsiteY5" fmla="*/ 612251 h 61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2261" h="612251">
                  <a:moveTo>
                    <a:pt x="0" y="612251"/>
                  </a:moveTo>
                  <a:lnTo>
                    <a:pt x="1661823" y="612251"/>
                  </a:lnTo>
                  <a:lnTo>
                    <a:pt x="1971924" y="0"/>
                  </a:lnTo>
                  <a:lnTo>
                    <a:pt x="4373218" y="0"/>
                  </a:lnTo>
                  <a:lnTo>
                    <a:pt x="4675367" y="612251"/>
                  </a:lnTo>
                  <a:lnTo>
                    <a:pt x="6162261" y="612251"/>
                  </a:ln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8507" y="5805774"/>
              <a:ext cx="1328412" cy="39604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dirty="0" smtClean="0">
                  <a:latin typeface="+mn-lt"/>
                  <a:cs typeface="Times New Roman" panose="02020603050405020304" pitchFamily="18" charset="0"/>
                </a:rPr>
                <a:t>Valid data-in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8035" y="5802831"/>
              <a:ext cx="3324779" cy="39604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dirty="0" smtClean="0">
                  <a:latin typeface="+mn-lt"/>
                  <a:cs typeface="Times New Roman" panose="02020603050405020304" pitchFamily="18" charset="0"/>
                </a:rPr>
                <a:t>Data Can be Modified after </a:t>
              </a:r>
              <a:r>
                <a:rPr lang="en-US" dirty="0" err="1" smtClean="0">
                  <a:latin typeface="+mn-lt"/>
                  <a:cs typeface="Times New Roman" panose="02020603050405020304" pitchFamily="18" charset="0"/>
                </a:rPr>
                <a:t>T</a:t>
              </a:r>
              <a:r>
                <a:rPr lang="en-US" baseline="-25000" dirty="0" err="1" smtClean="0">
                  <a:latin typeface="+mn-lt"/>
                  <a:cs typeface="Times New Roman" panose="02020603050405020304" pitchFamily="18" charset="0"/>
                </a:rPr>
                <a:t>h</a:t>
              </a:r>
              <a:endParaRPr lang="en-US" baseline="-25000" dirty="0" smtClean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053699" y="4261899"/>
              <a:ext cx="406248" cy="612251"/>
            </a:xfrm>
            <a:custGeom>
              <a:avLst/>
              <a:gdLst>
                <a:gd name="connsiteX0" fmla="*/ 0 w 763325"/>
                <a:gd name="connsiteY0" fmla="*/ 580445 h 580445"/>
                <a:gd name="connsiteX1" fmla="*/ 182880 w 763325"/>
                <a:gd name="connsiteY1" fmla="*/ 580445 h 580445"/>
                <a:gd name="connsiteX2" fmla="*/ 763325 w 763325"/>
                <a:gd name="connsiteY2" fmla="*/ 0 h 58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3325" h="580445">
                  <a:moveTo>
                    <a:pt x="0" y="580445"/>
                  </a:moveTo>
                  <a:lnTo>
                    <a:pt x="182880" y="580445"/>
                  </a:lnTo>
                  <a:lnTo>
                    <a:pt x="763325" y="0"/>
                  </a:lnTo>
                </a:path>
              </a:pathLst>
            </a:custGeom>
            <a:noFill/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24402" y="4464115"/>
              <a:ext cx="914400" cy="36004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dirty="0" smtClean="0">
                  <a:latin typeface="+mn-lt"/>
                  <a:cs typeface="Times New Roman" panose="02020603050405020304" pitchFamily="18" charset="0"/>
                </a:rPr>
                <a:t>Clock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34205" y="4186213"/>
              <a:ext cx="900100" cy="58900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Rising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Edge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512840" y="4964432"/>
              <a:ext cx="1620180" cy="696914"/>
              <a:chOff x="3512840" y="4973368"/>
              <a:chExt cx="1620180" cy="54006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4322713" y="4973370"/>
                <a:ext cx="0" cy="54006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133020" y="4973370"/>
                <a:ext cx="0" cy="54006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512840" y="4973368"/>
                <a:ext cx="0" cy="54006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/>
            <p:cNvCxnSpPr/>
            <p:nvPr/>
          </p:nvCxnSpPr>
          <p:spPr>
            <a:xfrm>
              <a:off x="3511209" y="5369465"/>
              <a:ext cx="81150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321516" y="5369465"/>
              <a:ext cx="81150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02950" y="4919415"/>
              <a:ext cx="457200" cy="36004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err="1" smtClean="0">
                  <a:latin typeface="+mn-lt"/>
                  <a:cs typeface="Times New Roman" panose="02020603050405020304" pitchFamily="18" charset="0"/>
                </a:rPr>
                <a:t>T</a:t>
              </a:r>
              <a:r>
                <a:rPr lang="en-US" sz="2000" baseline="-25000" dirty="0" err="1" smtClean="0">
                  <a:latin typeface="+mn-lt"/>
                  <a:cs typeface="Times New Roman" panose="02020603050405020304" pitchFamily="18" charset="0"/>
                </a:rPr>
                <a:t>h</a:t>
              </a:r>
              <a:endParaRPr lang="en-US" sz="2000" baseline="-25000" dirty="0" smtClean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47855" y="4919415"/>
              <a:ext cx="457200" cy="36004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err="1" smtClean="0">
                  <a:latin typeface="+mn-lt"/>
                  <a:cs typeface="Times New Roman" panose="02020603050405020304" pitchFamily="18" charset="0"/>
                </a:rPr>
                <a:t>T</a:t>
              </a:r>
              <a:r>
                <a:rPr lang="en-US" sz="2000" baseline="-25000" dirty="0" err="1" smtClean="0">
                  <a:latin typeface="+mn-lt"/>
                  <a:cs typeface="Times New Roman" panose="02020603050405020304" pitchFamily="18" charset="0"/>
                </a:rPr>
                <a:t>s</a:t>
              </a:r>
              <a:endParaRPr lang="en-US" sz="2000" baseline="-25000" dirty="0" smtClean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702750" y="5701085"/>
              <a:ext cx="5645427" cy="604299"/>
            </a:xfrm>
            <a:custGeom>
              <a:avLst/>
              <a:gdLst>
                <a:gd name="connsiteX0" fmla="*/ 0 w 5645427"/>
                <a:gd name="connsiteY0" fmla="*/ 0 h 604299"/>
                <a:gd name="connsiteX1" fmla="*/ 699715 w 5645427"/>
                <a:gd name="connsiteY1" fmla="*/ 0 h 604299"/>
                <a:gd name="connsiteX2" fmla="*/ 898498 w 5645427"/>
                <a:gd name="connsiteY2" fmla="*/ 604299 h 604299"/>
                <a:gd name="connsiteX3" fmla="*/ 2345635 w 5645427"/>
                <a:gd name="connsiteY3" fmla="*/ 604299 h 604299"/>
                <a:gd name="connsiteX4" fmla="*/ 2520564 w 5645427"/>
                <a:gd name="connsiteY4" fmla="*/ 0 h 604299"/>
                <a:gd name="connsiteX5" fmla="*/ 5645427 w 5645427"/>
                <a:gd name="connsiteY5" fmla="*/ 0 h 60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5427" h="604299">
                  <a:moveTo>
                    <a:pt x="0" y="0"/>
                  </a:moveTo>
                  <a:lnTo>
                    <a:pt x="699715" y="0"/>
                  </a:lnTo>
                  <a:lnTo>
                    <a:pt x="898498" y="604299"/>
                  </a:lnTo>
                  <a:lnTo>
                    <a:pt x="2345635" y="604299"/>
                  </a:lnTo>
                  <a:lnTo>
                    <a:pt x="2520564" y="0"/>
                  </a:lnTo>
                  <a:lnTo>
                    <a:pt x="5645427" y="0"/>
                  </a:lnTo>
                </a:path>
              </a:pathLst>
            </a:cu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flipV="1">
              <a:off x="2702750" y="5701085"/>
              <a:ext cx="5645427" cy="604299"/>
            </a:xfrm>
            <a:custGeom>
              <a:avLst/>
              <a:gdLst>
                <a:gd name="connsiteX0" fmla="*/ 0 w 5645427"/>
                <a:gd name="connsiteY0" fmla="*/ 0 h 604299"/>
                <a:gd name="connsiteX1" fmla="*/ 699715 w 5645427"/>
                <a:gd name="connsiteY1" fmla="*/ 0 h 604299"/>
                <a:gd name="connsiteX2" fmla="*/ 898498 w 5645427"/>
                <a:gd name="connsiteY2" fmla="*/ 604299 h 604299"/>
                <a:gd name="connsiteX3" fmla="*/ 2345635 w 5645427"/>
                <a:gd name="connsiteY3" fmla="*/ 604299 h 604299"/>
                <a:gd name="connsiteX4" fmla="*/ 2520564 w 5645427"/>
                <a:gd name="connsiteY4" fmla="*/ 0 h 604299"/>
                <a:gd name="connsiteX5" fmla="*/ 5645427 w 5645427"/>
                <a:gd name="connsiteY5" fmla="*/ 0 h 60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5427" h="604299">
                  <a:moveTo>
                    <a:pt x="0" y="0"/>
                  </a:moveTo>
                  <a:lnTo>
                    <a:pt x="699715" y="0"/>
                  </a:lnTo>
                  <a:lnTo>
                    <a:pt x="898498" y="604299"/>
                  </a:lnTo>
                  <a:lnTo>
                    <a:pt x="2345635" y="604299"/>
                  </a:lnTo>
                  <a:lnTo>
                    <a:pt x="2520564" y="0"/>
                  </a:lnTo>
                  <a:lnTo>
                    <a:pt x="5645427" y="0"/>
                  </a:lnTo>
                </a:path>
              </a:pathLst>
            </a:cu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Circuit Timing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435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latin typeface="Calibri" pitchFamily="34" charset="0"/>
              </a:rPr>
              <a:t>clk</a:t>
            </a:r>
            <a:r>
              <a:rPr lang="en-US" baseline="-25000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q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=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Clock to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q delay </a:t>
            </a:r>
            <a:r>
              <a:rPr lang="en-US" dirty="0">
                <a:latin typeface="Calibri" pitchFamily="34" charset="0"/>
                <a:sym typeface="Wingdings" pitchFamily="2" charset="2"/>
              </a:rPr>
              <a:t>– Time between clock edge and data appearing at the output of the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FF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C</a:t>
            </a:r>
            <a:r>
              <a:rPr lang="en-US" baseline="30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baseline="30000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=  worst case delay through combinational </a:t>
            </a:r>
            <a:r>
              <a:rPr lang="en-US" dirty="0" smtClean="0">
                <a:latin typeface="Calibri" pitchFamily="34" charset="0"/>
              </a:rPr>
              <a:t>logic</a:t>
            </a:r>
            <a:endParaRPr lang="en-US" dirty="0">
              <a:latin typeface="Calibri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dirty="0" smtClean="0"/>
              <a:t>Based </a:t>
            </a:r>
            <a:r>
              <a:rPr lang="en-US" dirty="0"/>
              <a:t>on the FF &amp; combinational logic timing parameters, the following timing constraints are required for correct operation of the circuit: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clk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≥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baseline="-25000" dirty="0" err="1">
                <a:solidFill>
                  <a:srgbClr val="FF0000"/>
                </a:solidFill>
              </a:rPr>
              <a:t>clk</a:t>
            </a:r>
            <a:r>
              <a:rPr lang="en-US" baseline="-25000" dirty="0" err="1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baseline="-25000" dirty="0" err="1" smtClean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baseline="-25000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baseline="30000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790" y="3947463"/>
            <a:ext cx="3456420" cy="24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sequential c</a:t>
            </a:r>
            <a:r>
              <a:rPr lang="en-US" dirty="0" smtClean="0"/>
              <a:t>ircuit, the objective is to derive </a:t>
            </a:r>
            <a:r>
              <a:rPr lang="en-US" dirty="0"/>
              <a:t>outputs &amp; state behavior (</a:t>
            </a:r>
            <a:r>
              <a:rPr lang="en-US" dirty="0">
                <a:solidFill>
                  <a:srgbClr val="FF0000"/>
                </a:solidFill>
              </a:rPr>
              <a:t>outputs and next state</a:t>
            </a:r>
            <a:r>
              <a:rPr lang="en-US" dirty="0"/>
              <a:t>) from (</a:t>
            </a:r>
            <a:r>
              <a:rPr lang="en-US" dirty="0">
                <a:solidFill>
                  <a:srgbClr val="FF0000"/>
                </a:solidFill>
              </a:rPr>
              <a:t>present states and inputs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 analyze the behavior of a sequential circuit, the following procedure should be applied:</a:t>
            </a:r>
          </a:p>
          <a:p>
            <a:pPr lvl="1"/>
            <a:r>
              <a:rPr lang="en-US" dirty="0" smtClean="0"/>
              <a:t>1. Initialize the sequential circuit to an initial state (Reset=1)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. Apply Inputs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. Observe Outputs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. Pulse the Clock </a:t>
            </a:r>
          </a:p>
          <a:p>
            <a:pPr marL="461963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(Copy Next State to Present State)</a:t>
            </a:r>
          </a:p>
          <a:p>
            <a:pPr lvl="1"/>
            <a:r>
              <a:rPr lang="en-US" dirty="0" smtClean="0"/>
              <a:t>Repeat steps 2-4 for each input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40" y="3738250"/>
            <a:ext cx="2962660" cy="24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Combinational vs. Sequential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63691" cy="5143500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>
                <a:solidFill>
                  <a:srgbClr val="FF0000"/>
                </a:solidFill>
              </a:rPr>
              <a:t>Combinational </a:t>
            </a:r>
            <a:r>
              <a:rPr lang="en-US" dirty="0" smtClean="0">
                <a:solidFill>
                  <a:srgbClr val="FF0000"/>
                </a:solidFill>
              </a:rPr>
              <a:t>Circuit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1500"/>
              </a:spcBef>
            </a:pPr>
            <a:r>
              <a:rPr lang="en-US" dirty="0"/>
              <a:t>Outputs </a:t>
            </a:r>
            <a:r>
              <a:rPr lang="en-US" dirty="0" smtClean="0"/>
              <a:t>are a function of inputs only</a:t>
            </a:r>
            <a:endParaRPr lang="en-US" dirty="0"/>
          </a:p>
          <a:p>
            <a:pPr lvl="1">
              <a:spcBef>
                <a:spcPts val="1500"/>
              </a:spcBef>
            </a:pPr>
            <a:r>
              <a:rPr lang="en-US" dirty="0"/>
              <a:t>NO internal memory</a:t>
            </a:r>
          </a:p>
          <a:p>
            <a:pPr>
              <a:spcBef>
                <a:spcPts val="1500"/>
              </a:spcBef>
            </a:pPr>
            <a:r>
              <a:rPr lang="en-US" dirty="0">
                <a:solidFill>
                  <a:srgbClr val="FF0000"/>
                </a:solidFill>
              </a:rPr>
              <a:t>Sequential </a:t>
            </a:r>
            <a:r>
              <a:rPr lang="en-US" dirty="0" smtClean="0">
                <a:solidFill>
                  <a:srgbClr val="FF0000"/>
                </a:solidFill>
              </a:rPr>
              <a:t>Circuit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1500"/>
              </a:spcBef>
            </a:pPr>
            <a:r>
              <a:rPr lang="en-US" dirty="0"/>
              <a:t>Outputs </a:t>
            </a:r>
            <a:r>
              <a:rPr lang="en-US" dirty="0" smtClean="0"/>
              <a:t>are </a:t>
            </a:r>
            <a:r>
              <a:rPr lang="en-US" dirty="0"/>
              <a:t>a function of Inputs and internal Memory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Internal Memory stores information based on previous inputs</a:t>
            </a:r>
          </a:p>
          <a:p>
            <a:pPr lvl="1">
              <a:spcBef>
                <a:spcPts val="1500"/>
              </a:spcBef>
            </a:pPr>
            <a:r>
              <a:rPr lang="en-US" dirty="0" smtClean="0"/>
              <a:t>The content of the internal Memory is called </a:t>
            </a:r>
            <a:r>
              <a:rPr lang="en-US" dirty="0" smtClean="0">
                <a:solidFill>
                  <a:srgbClr val="FF0000"/>
                </a:solidFill>
              </a:rPr>
              <a:t>State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75" y="1412755"/>
            <a:ext cx="3500332" cy="16129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70" y="3601821"/>
            <a:ext cx="3711551" cy="22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Two equivalent approaches to </a:t>
            </a:r>
            <a:r>
              <a:rPr lang="en-US" sz="2200" dirty="0" smtClean="0"/>
              <a:t>represent sequential circuit behavior:</a:t>
            </a:r>
            <a:endParaRPr lang="en-US" sz="2200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State </a:t>
            </a:r>
            <a:r>
              <a:rPr lang="en-US" b="1" dirty="0" smtClean="0">
                <a:solidFill>
                  <a:srgbClr val="FF0000"/>
                </a:solidFill>
              </a:rPr>
              <a:t>Table</a:t>
            </a:r>
            <a:r>
              <a:rPr lang="en-US" dirty="0"/>
              <a:t>: A truth table-like approach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State </a:t>
            </a:r>
            <a:r>
              <a:rPr lang="en-US" b="1" dirty="0" smtClean="0">
                <a:solidFill>
                  <a:srgbClr val="FF0000"/>
                </a:solidFill>
              </a:rPr>
              <a:t>Diagram</a:t>
            </a:r>
            <a:r>
              <a:rPr lang="en-US" dirty="0"/>
              <a:t>: A graphical, more intuitive way of representing the state table and expressing the sequential circuit </a:t>
            </a:r>
            <a:r>
              <a:rPr lang="en-US" dirty="0" smtClean="0"/>
              <a:t>operation</a:t>
            </a:r>
          </a:p>
          <a:p>
            <a:r>
              <a:rPr lang="en-US" sz="2200" dirty="0">
                <a:solidFill>
                  <a:srgbClr val="FF0000"/>
                </a:solidFill>
              </a:rPr>
              <a:t>State </a:t>
            </a:r>
            <a:r>
              <a:rPr lang="en-US" sz="2200" dirty="0" smtClean="0">
                <a:solidFill>
                  <a:srgbClr val="FF0000"/>
                </a:solidFill>
              </a:rPr>
              <a:t>table: </a:t>
            </a:r>
            <a:r>
              <a:rPr lang="en-US" sz="2200" dirty="0" smtClean="0"/>
              <a:t>a truth table describing behavior of comb. logic</a:t>
            </a:r>
          </a:p>
          <a:p>
            <a:pPr lvl="1">
              <a:spcBef>
                <a:spcPts val="60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Combination Logic 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Inputs: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Present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values </a:t>
            </a:r>
            <a:r>
              <a:rPr lang="en-US" dirty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state </a:t>
            </a:r>
            <a:r>
              <a:rPr lang="en-US" dirty="0">
                <a:latin typeface="Arial" pitchFamily="34" charset="0"/>
                <a:cs typeface="Arial" pitchFamily="34" charset="0"/>
              </a:rPr>
              <a:t>variables for each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state </a:t>
            </a:r>
            <a:r>
              <a:rPr lang="en-US" dirty="0">
                <a:latin typeface="Arial" pitchFamily="34" charset="0"/>
                <a:cs typeface="Arial" pitchFamily="34" charset="0"/>
              </a:rPr>
              <a:t>(FF outputs)</a:t>
            </a:r>
          </a:p>
          <a:p>
            <a:pPr lvl="2">
              <a:spcBef>
                <a:spcPts val="600"/>
              </a:spcBef>
            </a:pP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External Inputs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Combination Logic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Outputs:</a:t>
            </a:r>
            <a:endParaRPr lang="en-US" sz="1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Next-state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–value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state (FF outputs)  at time (t+1) based on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present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state</a:t>
            </a:r>
            <a:r>
              <a:rPr lang="en-US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inputs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.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(Determined </a:t>
            </a:r>
            <a:r>
              <a:rPr lang="en-US" dirty="0">
                <a:latin typeface="Arial" pitchFamily="34" charset="0"/>
                <a:cs typeface="Arial" pitchFamily="34" charset="0"/>
              </a:rPr>
              <a:t>by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FF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inputs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Outputs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–value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outputs as a function of the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present state</a:t>
            </a:r>
            <a:r>
              <a:rPr lang="en-US" dirty="0">
                <a:latin typeface="Arial" pitchFamily="34" charset="0"/>
                <a:cs typeface="Arial" pitchFamily="34" charset="0"/>
              </a:rPr>
              <a:t> and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sometimes) </a:t>
            </a:r>
            <a:r>
              <a:rPr lang="en-US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inputs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State </a:t>
            </a:r>
            <a:r>
              <a:rPr lang="en-US" dirty="0" smtClean="0">
                <a:solidFill>
                  <a:srgbClr val="FF0000"/>
                </a:solidFill>
              </a:rPr>
              <a:t>Diagram: </a:t>
            </a:r>
            <a:r>
              <a:rPr lang="en-US" dirty="0" smtClean="0"/>
              <a:t>describes </a:t>
            </a:r>
            <a:r>
              <a:rPr lang="en-US" dirty="0"/>
              <a:t>behavior of comb. </a:t>
            </a:r>
            <a:r>
              <a:rPr lang="en-US" dirty="0" smtClean="0"/>
              <a:t>Logic by </a:t>
            </a:r>
          </a:p>
          <a:p>
            <a:pPr lvl="1"/>
            <a:r>
              <a:rPr lang="en-US" dirty="0" smtClean="0"/>
              <a:t>representing each state in a circle and</a:t>
            </a:r>
          </a:p>
          <a:p>
            <a:pPr lvl="1"/>
            <a:r>
              <a:rPr lang="en-US" dirty="0" smtClean="0"/>
              <a:t>drawing arrows that show the transition from each present state to next states for each input and the corresponding output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Sequential Circuit Analysis </a:t>
            </a:r>
            <a:r>
              <a:rPr lang="en-US" b="1" dirty="0">
                <a:solidFill>
                  <a:srgbClr val="FF0000"/>
                </a:solidFill>
              </a:rPr>
              <a:t>Procedure:</a:t>
            </a:r>
          </a:p>
          <a:p>
            <a:pPr marL="808038" lvl="1" indent="-357188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dirty="0"/>
              <a:t>Obtain the equations at the inputs of the Flip-Flops</a:t>
            </a:r>
          </a:p>
          <a:p>
            <a:pPr marL="808038" lvl="1" indent="-357188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dirty="0"/>
              <a:t>Obtain the output equations</a:t>
            </a:r>
          </a:p>
          <a:p>
            <a:pPr marL="808038" lvl="1" indent="-357188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dirty="0"/>
              <a:t>Fill the state table for all possible input and state values</a:t>
            </a:r>
          </a:p>
          <a:p>
            <a:pPr marL="808038" lvl="1" indent="-357188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US" dirty="0"/>
              <a:t>Draw the state diagram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Moore and Mealy Sequential Circuit Models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sequential circuit models: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Mealy Model</a:t>
            </a:r>
            <a:r>
              <a:rPr lang="en-US" dirty="0" smtClean="0"/>
              <a:t>: Outputs depend on present state and inputs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Moore Model</a:t>
            </a:r>
            <a:r>
              <a:rPr lang="en-US" dirty="0" smtClean="0"/>
              <a:t>: Outputs depend on present state only</a:t>
            </a:r>
          </a:p>
          <a:p>
            <a:endParaRPr lang="en-US" dirty="0"/>
          </a:p>
        </p:txBody>
      </p:sp>
      <p:pic>
        <p:nvPicPr>
          <p:cNvPr id="6" name="Picture 2" descr="C:\Users\mudawar\Documents\+COE 202\202 Lectures\Mea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0" y="2527536"/>
            <a:ext cx="8116104" cy="17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udawar\Documents\+COE 202\202 Lectures\Moo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0" y="4465926"/>
            <a:ext cx="8171770" cy="167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4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428" y="1585576"/>
            <a:ext cx="4207308" cy="442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 Analysis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6172" y="1066800"/>
                <a:ext cx="8325925" cy="5240411"/>
              </a:xfrm>
            </p:spPr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What are the equations on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𝑫</m:t>
                    </m:r>
                  </m:oMath>
                </a14:m>
                <a:r>
                  <a:rPr lang="en-US" dirty="0" smtClean="0"/>
                  <a:t> inputs of the flip-flops?</a:t>
                </a:r>
              </a:p>
              <a:p>
                <a:pPr marL="357188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357188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US" dirty="0" smtClean="0"/>
                  <a:t> are 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current state</a:t>
                </a:r>
              </a:p>
              <a:p>
                <a:pPr marL="357188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,  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dirty="0" smtClean="0"/>
                  <a:t> are 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next state</a:t>
                </a:r>
              </a:p>
              <a:p>
                <a:pPr marL="357188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𝒕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,   </m:t>
                    </m:r>
                    <m:r>
                      <a:rPr lang="en-US" b="1" i="1">
                        <a:latin typeface="Cambria Math"/>
                      </a:rPr>
                      <m:t>𝑩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𝒕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The values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will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be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b="1" dirty="0" smtClean="0"/>
                  <a:t>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US" dirty="0" smtClean="0"/>
                  <a:t> at the next clock edge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What is the output equation?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𝑩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172" y="1066800"/>
                <a:ext cx="8325925" cy="5240411"/>
              </a:xfrm>
              <a:blipFill>
                <a:blip r:embed="rId3"/>
                <a:stretch>
                  <a:fillRect l="-952" t="-814" b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2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 Analysis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9526"/>
            <a:ext cx="8229600" cy="519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 Analysis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00338"/>
            <a:ext cx="8229601" cy="520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 Analysis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070891"/>
            <a:ext cx="8229601" cy="52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Moore Sequential Circuit Analysis Example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34" y="1239933"/>
            <a:ext cx="6308484" cy="5069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2720" y="1239934"/>
                <a:ext cx="3052354" cy="3529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2000"/>
                  </a:spcBef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Flip-Flop Input Equation:</a:t>
                </a:r>
              </a:p>
              <a:p>
                <a:pPr marL="357188" indent="0">
                  <a:spcBef>
                    <a:spcPts val="20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⨁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⨁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𝑌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endParaRPr lang="en-US" sz="2000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indent="0">
                  <a:spcBef>
                    <a:spcPts val="2000"/>
                  </a:spcBef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Output Equation</a:t>
                </a:r>
                <a:r>
                  <a:rPr lang="en-US" sz="2000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357188" indent="0">
                  <a:spcBef>
                    <a:spcPts val="2000"/>
                  </a:spcBef>
                  <a:buNone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Z =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endParaRPr lang="en-US" sz="2000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>
                  <a:spcBef>
                    <a:spcPts val="2000"/>
                  </a:spcBef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Output does not depend   on input: Moore Model</a:t>
                </a:r>
                <a:endParaRPr lang="en-US" sz="2000" dirty="0">
                  <a:solidFill>
                    <a:srgbClr val="FF0000"/>
                  </a:solidFill>
                  <a:ea typeface="Cambria Math"/>
                </a:endParaRPr>
              </a:p>
              <a:p>
                <a:pPr marL="357188" indent="0">
                  <a:spcBef>
                    <a:spcPts val="2000"/>
                  </a:spcBef>
                  <a:buNone/>
                </a:pPr>
                <a:endParaRPr lang="en-US" sz="2000" dirty="0" smtClean="0">
                  <a:solidFill>
                    <a:srgbClr val="FF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20" y="1239934"/>
                <a:ext cx="3052354" cy="3529171"/>
              </a:xfrm>
              <a:prstGeom prst="rect">
                <a:avLst/>
              </a:prstGeom>
              <a:blipFill>
                <a:blip r:embed="rId3"/>
                <a:stretch>
                  <a:fillRect l="-1996" t="-691" r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4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Mealy Machine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6321" y="1178377"/>
            <a:ext cx="8629025" cy="2999514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en-US" sz="2200" dirty="0" smtClean="0"/>
              <a:t>The outputs are a function of the present state and Inputs</a:t>
            </a:r>
          </a:p>
          <a:p>
            <a:pPr>
              <a:spcBef>
                <a:spcPts val="2000"/>
              </a:spcBef>
            </a:pPr>
            <a:r>
              <a:rPr lang="en-US" sz="2200" dirty="0" smtClean="0"/>
              <a:t>The outputs are </a:t>
            </a:r>
            <a:r>
              <a:rPr lang="en-US" sz="2200" b="1" dirty="0" smtClean="0">
                <a:solidFill>
                  <a:srgbClr val="FF0000"/>
                </a:solidFill>
              </a:rPr>
              <a:t>NOT</a:t>
            </a:r>
            <a:r>
              <a:rPr lang="en-US" sz="2200" dirty="0" smtClean="0"/>
              <a:t> synchronized with the clock</a:t>
            </a:r>
          </a:p>
          <a:p>
            <a:pPr>
              <a:spcBef>
                <a:spcPts val="2000"/>
              </a:spcBef>
            </a:pPr>
            <a:r>
              <a:rPr lang="en-US" sz="2200" dirty="0" smtClean="0"/>
              <a:t>The outputs may change</a:t>
            </a:r>
            <a:r>
              <a:rPr lang="en-US" sz="2200" dirty="0"/>
              <a:t> if </a:t>
            </a:r>
            <a:r>
              <a:rPr lang="en-US" sz="2200" dirty="0" smtClean="0"/>
              <a:t>inputs </a:t>
            </a:r>
            <a:r>
              <a:rPr lang="en-US" sz="2200" dirty="0"/>
              <a:t>change during the clock </a:t>
            </a:r>
            <a:r>
              <a:rPr lang="en-US" sz="2200" dirty="0" smtClean="0"/>
              <a:t>cycle</a:t>
            </a:r>
          </a:p>
          <a:p>
            <a:pPr>
              <a:spcBef>
                <a:spcPts val="2000"/>
              </a:spcBef>
            </a:pPr>
            <a:r>
              <a:rPr lang="en-US" sz="2200" dirty="0" smtClean="0"/>
              <a:t>The outputs may have momentary false values (called glitches)</a:t>
            </a:r>
          </a:p>
          <a:p>
            <a:pPr>
              <a:spcBef>
                <a:spcPts val="2000"/>
              </a:spcBef>
            </a:pPr>
            <a:r>
              <a:rPr lang="en-US" sz="2200" dirty="0" smtClean="0"/>
              <a:t>The correct outputs are present just before the edge of the clock</a:t>
            </a:r>
          </a:p>
        </p:txBody>
      </p:sp>
      <p:pic>
        <p:nvPicPr>
          <p:cNvPr id="5" name="Picture 2" descr="C:\Users\mudawar\Documents\+COE 202\202 Lectures\Mea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293105"/>
            <a:ext cx="8229601" cy="190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Mealy State Diagram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7495" y="1067113"/>
            <a:ext cx="4815535" cy="526200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An example of a Mealy state diagram is shown on the right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Each arc is labeled with:</a:t>
            </a:r>
          </a:p>
          <a:p>
            <a:pPr marL="357188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dirty="0" smtClean="0">
                <a:cs typeface="Consolas" panose="020B0609020204030204" pitchFamily="49" charset="0"/>
              </a:rPr>
              <a:t>Input / Output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The output is shown on the arcs of </a:t>
            </a:r>
            <a:r>
              <a:rPr lang="en-US" dirty="0" smtClean="0"/>
              <a:t>the </a:t>
            </a:r>
            <a:r>
              <a:rPr lang="en-US" dirty="0"/>
              <a:t>state </a:t>
            </a:r>
            <a:r>
              <a:rPr lang="en-US" dirty="0" smtClean="0"/>
              <a:t>diagram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The output depends on the current state and input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Notice that State 11 cannot be reached from the other states</a:t>
            </a:r>
          </a:p>
        </p:txBody>
      </p:sp>
      <p:pic>
        <p:nvPicPr>
          <p:cNvPr id="5" name="Picture 2" descr="C:\Users\mudawar\Documents\+COE 202\202 Lectures\MealyState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79" y="1399350"/>
            <a:ext cx="3640122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6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Sequential Circuit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Sequential circuit consists of: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Memory elements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Latches or Flip-Flops</a:t>
            </a:r>
          </a:p>
          <a:p>
            <a:pPr lvl="1"/>
            <a:r>
              <a:rPr lang="en-US" dirty="0" smtClean="0"/>
              <a:t>Store the </a:t>
            </a:r>
            <a:r>
              <a:rPr lang="en-US" dirty="0" smtClean="0">
                <a:solidFill>
                  <a:srgbClr val="FF0000"/>
                </a:solidFill>
              </a:rPr>
              <a:t>Present State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Combinational Logic</a:t>
            </a:r>
          </a:p>
          <a:p>
            <a:pPr lvl="1"/>
            <a:r>
              <a:rPr lang="en-US" dirty="0" smtClean="0"/>
              <a:t>Computes the Outputs of the circuit</a:t>
            </a:r>
          </a:p>
          <a:p>
            <a:pPr lvl="1"/>
            <a:r>
              <a:rPr lang="en-US" dirty="0" smtClean="0"/>
              <a:t>Outputs depend on Inputs and Present State</a:t>
            </a:r>
          </a:p>
          <a:p>
            <a:pPr lvl="1"/>
            <a:r>
              <a:rPr lang="en-US" dirty="0" smtClean="0"/>
              <a:t>Computes the Next State of the circuit</a:t>
            </a:r>
          </a:p>
          <a:p>
            <a:pPr lvl="1"/>
            <a:r>
              <a:rPr lang="en-US" dirty="0" smtClean="0"/>
              <a:t>Next State also depends on the Inputs and the Present State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498" y="1442075"/>
            <a:ext cx="3308302" cy="227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9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a Mealy State Diagram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10231"/>
              </p:ext>
            </p:extLst>
          </p:nvPr>
        </p:nvGraphicFramePr>
        <p:xfrm>
          <a:off x="452501" y="1133745"/>
          <a:ext cx="5271638" cy="292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Cycle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Input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baseline="0" dirty="0" smtClean="0">
                          <a:latin typeface="Calibri" panose="020F0502020204030204" pitchFamily="34" charset="0"/>
                        </a:rPr>
                        <a:t>x</a:t>
                      </a:r>
                      <a:endParaRPr lang="en-US" sz="2400" i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065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Present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State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2400" i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B</a:t>
                      </a:r>
                      <a:endParaRPr lang="en-US" sz="2400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065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Output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z</a:t>
                      </a:r>
                      <a:endParaRPr lang="en-US" sz="2400" i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2501" y="4149080"/>
            <a:ext cx="8234299" cy="221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2200" kern="0" dirty="0" smtClean="0"/>
              <a:t>When the circuit is powered, the initial state (</a:t>
            </a:r>
            <a:r>
              <a:rPr lang="en-US" sz="2200" i="1" kern="0" dirty="0" smtClean="0"/>
              <a:t>AB</a:t>
            </a:r>
            <a:r>
              <a:rPr lang="en-US" sz="2200" kern="0" dirty="0" smtClean="0"/>
              <a:t>) is unknown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2200" kern="0" dirty="0" smtClean="0"/>
              <a:t>Even though the initial state is unknown, the input </a:t>
            </a:r>
            <a:r>
              <a:rPr lang="en-US" sz="2200" i="1" kern="0" dirty="0" smtClean="0"/>
              <a:t>x </a:t>
            </a:r>
            <a:r>
              <a:rPr lang="en-US" sz="2200" kern="0" dirty="0" smtClean="0"/>
              <a:t>= 0 forces a transition to state </a:t>
            </a:r>
            <a:r>
              <a:rPr lang="en-US" sz="2200" i="1" kern="0" dirty="0" smtClean="0"/>
              <a:t>AB</a:t>
            </a:r>
            <a:r>
              <a:rPr lang="en-US" sz="2200" kern="0" dirty="0" smtClean="0"/>
              <a:t> = 00, regardless of the present state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2200" kern="0" dirty="0" smtClean="0"/>
              <a:t>Sometimes, a reset input is used to initialize the state to 00</a:t>
            </a:r>
            <a:endParaRPr lang="en-US" sz="2200" kern="0" dirty="0"/>
          </a:p>
        </p:txBody>
      </p:sp>
      <p:pic>
        <p:nvPicPr>
          <p:cNvPr id="6" name="Picture 2" descr="C:\Users\mudawar\Documents\+COE 202\202 Lectures\MealyState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55" y="1167780"/>
            <a:ext cx="284744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Tracing a Mealy State Diagram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790392"/>
              </p:ext>
            </p:extLst>
          </p:nvPr>
        </p:nvGraphicFramePr>
        <p:xfrm>
          <a:off x="452501" y="1133745"/>
          <a:ext cx="5271638" cy="252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5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Cycle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Input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baseline="0" dirty="0" smtClean="0">
                          <a:latin typeface="Calibri" panose="020F0502020204030204" pitchFamily="34" charset="0"/>
                        </a:rPr>
                        <a:t>x</a:t>
                      </a:r>
                      <a:endParaRPr lang="en-US" sz="2400" i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137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Present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State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2400" i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B</a:t>
                      </a:r>
                      <a:endParaRPr lang="en-US" sz="2400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137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Output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z</a:t>
                      </a:r>
                      <a:endParaRPr lang="en-US" sz="2400" i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C:\Users\mudawar\Documents\+COE 202\202 Lectures\MealyState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55" y="1167780"/>
            <a:ext cx="2847446" cy="249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2501" y="3832249"/>
            <a:ext cx="8234300" cy="2419495"/>
            <a:chOff x="362490" y="3519010"/>
            <a:chExt cx="9356185" cy="3090308"/>
          </a:xfrm>
        </p:grpSpPr>
        <p:pic>
          <p:nvPicPr>
            <p:cNvPr id="7" name="Picture 3" descr="C:\Users\mudawar\Documents\+COE 202\202 Lectures\MealyTimingDiagra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90" y="3519010"/>
              <a:ext cx="9356185" cy="3090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7525" y="4779150"/>
              <a:ext cx="225025" cy="27003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i="1" dirty="0" smtClean="0">
                  <a:latin typeface="+mn-lt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7525" y="5454225"/>
              <a:ext cx="225025" cy="27003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i="1" dirty="0" smtClean="0">
                  <a:latin typeface="+mn-lt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27575" y="4440262"/>
              <a:ext cx="2160240" cy="27003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i="1" dirty="0" smtClean="0">
                  <a:latin typeface="+mn-lt"/>
                  <a:cs typeface="Times New Roman" panose="02020603050405020304" pitchFamily="18" charset="0"/>
                </a:rPr>
                <a:t>Negative edge-triggered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72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0"/>
              </a:spcBef>
            </a:pPr>
            <a:r>
              <a:rPr lang="en-US" sz="2200" dirty="0"/>
              <a:t>The outputs are a function of the Flip-Flop outputs only</a:t>
            </a:r>
          </a:p>
          <a:p>
            <a:pPr>
              <a:spcBef>
                <a:spcPts val="2000"/>
              </a:spcBef>
            </a:pPr>
            <a:r>
              <a:rPr lang="en-US" sz="2200" dirty="0"/>
              <a:t>The outputs depend on the current state only</a:t>
            </a:r>
          </a:p>
          <a:p>
            <a:pPr>
              <a:spcBef>
                <a:spcPts val="2000"/>
              </a:spcBef>
            </a:pPr>
            <a:r>
              <a:rPr lang="en-US" sz="2200" dirty="0"/>
              <a:t>The outputs are synchronized with the clock</a:t>
            </a:r>
          </a:p>
          <a:p>
            <a:pPr>
              <a:spcBef>
                <a:spcPts val="2000"/>
              </a:spcBef>
            </a:pPr>
            <a:r>
              <a:rPr lang="en-US" sz="2200" dirty="0"/>
              <a:t>Glitches cannot appear in the outputs (even if inputs change)</a:t>
            </a:r>
          </a:p>
          <a:p>
            <a:pPr>
              <a:spcBef>
                <a:spcPts val="2000"/>
              </a:spcBef>
            </a:pPr>
            <a:r>
              <a:rPr lang="en-US" sz="2200" dirty="0"/>
              <a:t>A given design might mix between Mealy and Moore</a:t>
            </a:r>
          </a:p>
          <a:p>
            <a:endParaRPr lang="en-US" dirty="0"/>
          </a:p>
        </p:txBody>
      </p:sp>
      <p:pic>
        <p:nvPicPr>
          <p:cNvPr id="4" name="Picture 3" descr="C:\Users\mudawar\Documents\+COE 202\202 Lectures\Moo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5458"/>
            <a:ext cx="8229600" cy="18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61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Moore State Diagram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7495" y="1377298"/>
            <a:ext cx="4950550" cy="4752002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dirty="0" smtClean="0"/>
              <a:t>An example of a Moore state diagram is shown on the right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dirty="0" smtClean="0"/>
              <a:t>Arcs are labeled with input only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dirty="0"/>
              <a:t>The output is shown </a:t>
            </a:r>
            <a:r>
              <a:rPr lang="en-US" dirty="0" smtClean="0"/>
              <a:t>inside the state: (State / Output)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dirty="0" smtClean="0"/>
              <a:t>The output depends on the current state only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93712" y="1355148"/>
            <a:ext cx="3124248" cy="3974883"/>
            <a:chOff x="5969212" y="1414576"/>
            <a:chExt cx="3124248" cy="4984754"/>
          </a:xfrm>
        </p:grpSpPr>
        <p:sp>
          <p:nvSpPr>
            <p:cNvPr id="6" name="Arc 5"/>
            <p:cNvSpPr/>
            <p:nvPr/>
          </p:nvSpPr>
          <p:spPr>
            <a:xfrm>
              <a:off x="6601082" y="2265996"/>
              <a:ext cx="1860508" cy="721880"/>
            </a:xfrm>
            <a:prstGeom prst="arc">
              <a:avLst>
                <a:gd name="adj1" fmla="val 11580537"/>
                <a:gd name="adj2" fmla="val 20930474"/>
              </a:avLst>
            </a:pr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>
              <a:off x="6214940" y="1845333"/>
              <a:ext cx="351039" cy="578356"/>
            </a:xfrm>
            <a:prstGeom prst="arc">
              <a:avLst>
                <a:gd name="adj1" fmla="val 8029806"/>
                <a:gd name="adj2" fmla="val 2656363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811706" y="5077785"/>
              <a:ext cx="18254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6388353" y="3252382"/>
              <a:ext cx="0" cy="16849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684618" y="2888940"/>
              <a:ext cx="0" cy="16849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425563" y="2760926"/>
              <a:ext cx="18254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5969212" y="2257070"/>
              <a:ext cx="842494" cy="982909"/>
              <a:chOff x="5853100" y="2078851"/>
              <a:chExt cx="540060" cy="63007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00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5988115" y="2401836"/>
                <a:ext cx="2700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8250966" y="2257070"/>
              <a:ext cx="842494" cy="982909"/>
              <a:chOff x="5853100" y="2078851"/>
              <a:chExt cx="540060" cy="63007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01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5988115" y="2401836"/>
                <a:ext cx="2700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8250966" y="4573927"/>
              <a:ext cx="842494" cy="982909"/>
              <a:chOff x="5853100" y="2078851"/>
              <a:chExt cx="540060" cy="63007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10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5988115" y="2401836"/>
                <a:ext cx="2700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5969212" y="4573927"/>
              <a:ext cx="842494" cy="982909"/>
              <a:chOff x="5853100" y="2078851"/>
              <a:chExt cx="540060" cy="63007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11</a:t>
                </a: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5988115" y="2401836"/>
                <a:ext cx="2700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7338265" y="2438890"/>
              <a:ext cx="421247" cy="30674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42423" y="3709125"/>
              <a:ext cx="280831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38265" y="5113282"/>
              <a:ext cx="421247" cy="28411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74524" y="3709125"/>
              <a:ext cx="280831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20" name="Straight Arrow Connector 19"/>
            <p:cNvCxnSpPr>
              <a:stCxn id="28" idx="1"/>
              <a:endCxn id="32" idx="5"/>
            </p:cNvCxnSpPr>
            <p:nvPr/>
          </p:nvCxnSpPr>
          <p:spPr>
            <a:xfrm flipH="1" flipV="1">
              <a:off x="6688325" y="3096035"/>
              <a:ext cx="1686022" cy="16218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689304" y="3709125"/>
              <a:ext cx="351039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2" name="Arc 21"/>
            <p:cNvSpPr/>
            <p:nvPr/>
          </p:nvSpPr>
          <p:spPr>
            <a:xfrm flipV="1">
              <a:off x="6214940" y="5397401"/>
              <a:ext cx="351039" cy="578356"/>
            </a:xfrm>
            <a:prstGeom prst="arc">
              <a:avLst>
                <a:gd name="adj1" fmla="val 8029806"/>
                <a:gd name="adj2" fmla="val 2656363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50043" y="1414576"/>
              <a:ext cx="280831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31024" y="5955775"/>
              <a:ext cx="280831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8265" y="1952129"/>
              <a:ext cx="421247" cy="30674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3602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a Moore State Diagram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7494" y="1043735"/>
            <a:ext cx="5319541" cy="222743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2200" dirty="0"/>
              <a:t>When the circuit is powered, the initial state (</a:t>
            </a:r>
            <a:r>
              <a:rPr lang="en-US" sz="2200" i="1" dirty="0"/>
              <a:t>AB</a:t>
            </a:r>
            <a:r>
              <a:rPr lang="en-US" sz="2200" dirty="0"/>
              <a:t>) </a:t>
            </a:r>
            <a:r>
              <a:rPr lang="en-US" sz="2200" dirty="0" smtClean="0"/>
              <a:t>and output are unknown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2200" dirty="0" smtClean="0"/>
              <a:t>Input </a:t>
            </a:r>
            <a:r>
              <a:rPr lang="en-US" sz="2200" i="1" dirty="0" smtClean="0"/>
              <a:t>x</a:t>
            </a:r>
            <a:r>
              <a:rPr lang="en-US" sz="2200" dirty="0" smtClean="0"/>
              <a:t> = 0 resets the state </a:t>
            </a:r>
            <a:r>
              <a:rPr lang="en-US" sz="2200" i="1" dirty="0" smtClean="0"/>
              <a:t>AB</a:t>
            </a:r>
            <a:r>
              <a:rPr lang="en-US" sz="2200" dirty="0" smtClean="0"/>
              <a:t> to 00. Can also be done with a reset signal.</a:t>
            </a: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218719"/>
              </p:ext>
            </p:extLst>
          </p:nvPr>
        </p:nvGraphicFramePr>
        <p:xfrm>
          <a:off x="407495" y="3519010"/>
          <a:ext cx="5028612" cy="255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2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42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2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2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1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Cycle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Input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baseline="0" dirty="0" smtClean="0">
                          <a:latin typeface="Calibri" panose="020F0502020204030204" pitchFamily="34" charset="0"/>
                        </a:rPr>
                        <a:t>x</a:t>
                      </a:r>
                      <a:endParaRPr lang="en-US" sz="2400" i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982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Present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State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A B</a:t>
                      </a:r>
                      <a:endParaRPr lang="en-US" sz="2400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982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Output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z</a:t>
                      </a:r>
                      <a:endParaRPr lang="en-US" sz="2400" i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5608926" y="1643183"/>
            <a:ext cx="3124248" cy="3974883"/>
            <a:chOff x="5969212" y="1414576"/>
            <a:chExt cx="3124248" cy="4984754"/>
          </a:xfrm>
        </p:grpSpPr>
        <p:sp>
          <p:nvSpPr>
            <p:cNvPr id="36" name="Arc 35"/>
            <p:cNvSpPr/>
            <p:nvPr/>
          </p:nvSpPr>
          <p:spPr>
            <a:xfrm>
              <a:off x="6601082" y="2265996"/>
              <a:ext cx="1860508" cy="721880"/>
            </a:xfrm>
            <a:prstGeom prst="arc">
              <a:avLst>
                <a:gd name="adj1" fmla="val 11580537"/>
                <a:gd name="adj2" fmla="val 20930474"/>
              </a:avLst>
            </a:prstGeom>
            <a:ln w="127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>
              <a:off x="6214940" y="1845333"/>
              <a:ext cx="351039" cy="578356"/>
            </a:xfrm>
            <a:prstGeom prst="arc">
              <a:avLst>
                <a:gd name="adj1" fmla="val 8029806"/>
                <a:gd name="adj2" fmla="val 2656363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6811706" y="5077785"/>
              <a:ext cx="18254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388353" y="3252382"/>
              <a:ext cx="0" cy="16849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8684618" y="2888940"/>
              <a:ext cx="0" cy="16849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425563" y="2760926"/>
              <a:ext cx="18254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5969212" y="2257070"/>
              <a:ext cx="842494" cy="982909"/>
              <a:chOff x="5853100" y="2078851"/>
              <a:chExt cx="540060" cy="630070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00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5988115" y="2401836"/>
                <a:ext cx="2700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8250966" y="2257070"/>
              <a:ext cx="842494" cy="982909"/>
              <a:chOff x="5853100" y="2078851"/>
              <a:chExt cx="540060" cy="63007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01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5988115" y="2401836"/>
                <a:ext cx="2700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8250966" y="4573927"/>
              <a:ext cx="842494" cy="982909"/>
              <a:chOff x="5853100" y="2078851"/>
              <a:chExt cx="540060" cy="63007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10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0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5988115" y="2401836"/>
                <a:ext cx="2700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969212" y="4573927"/>
              <a:ext cx="842494" cy="982909"/>
              <a:chOff x="5853100" y="2078851"/>
              <a:chExt cx="540060" cy="63007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11</a:t>
                </a: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1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5988115" y="2401836"/>
                <a:ext cx="27003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7338265" y="2438890"/>
              <a:ext cx="421247" cy="30674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742423" y="3709125"/>
              <a:ext cx="280831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38265" y="5113282"/>
              <a:ext cx="421247" cy="28411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74524" y="3709125"/>
              <a:ext cx="280831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50" name="Straight Arrow Connector 49"/>
            <p:cNvCxnSpPr>
              <a:stCxn id="58" idx="1"/>
              <a:endCxn id="62" idx="5"/>
            </p:cNvCxnSpPr>
            <p:nvPr/>
          </p:nvCxnSpPr>
          <p:spPr>
            <a:xfrm flipH="1" flipV="1">
              <a:off x="6688325" y="3096035"/>
              <a:ext cx="1686022" cy="16218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689304" y="3709125"/>
              <a:ext cx="351039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2" name="Arc 51"/>
            <p:cNvSpPr/>
            <p:nvPr/>
          </p:nvSpPr>
          <p:spPr>
            <a:xfrm flipV="1">
              <a:off x="6214940" y="5397401"/>
              <a:ext cx="351039" cy="578356"/>
            </a:xfrm>
            <a:prstGeom prst="arc">
              <a:avLst>
                <a:gd name="adj1" fmla="val 8029806"/>
                <a:gd name="adj2" fmla="val 2656363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50043" y="1414576"/>
              <a:ext cx="280831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1024" y="5955775"/>
              <a:ext cx="280831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338265" y="1952129"/>
              <a:ext cx="421247" cy="30674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55846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a Moore State Diagram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954645"/>
              </p:ext>
            </p:extLst>
          </p:nvPr>
        </p:nvGraphicFramePr>
        <p:xfrm>
          <a:off x="457203" y="1191353"/>
          <a:ext cx="5497367" cy="213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9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9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19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9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26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Cycle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Input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baseline="0" dirty="0" smtClean="0">
                          <a:latin typeface="Calibri" panose="020F0502020204030204" pitchFamily="34" charset="0"/>
                        </a:rPr>
                        <a:t>x</a:t>
                      </a:r>
                      <a:endParaRPr lang="en-US" sz="2400" i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9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Present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State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A B</a:t>
                      </a:r>
                      <a:endParaRPr lang="en-US" sz="2400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900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Output </a:t>
                      </a:r>
                      <a:r>
                        <a:rPr lang="en-US" sz="2400" i="1" dirty="0" smtClean="0">
                          <a:latin typeface="Calibri" panose="020F0502020204030204" pitchFamily="34" charset="0"/>
                        </a:rPr>
                        <a:t>z</a:t>
                      </a:r>
                      <a:endParaRPr lang="en-US" sz="2400" i="1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57200" y="3601821"/>
            <a:ext cx="8229600" cy="2592315"/>
            <a:chOff x="272480" y="3293985"/>
            <a:chExt cx="9496055" cy="3240360"/>
          </a:xfrm>
        </p:grpSpPr>
        <p:grpSp>
          <p:nvGrpSpPr>
            <p:cNvPr id="6" name="Group 5"/>
            <p:cNvGrpSpPr/>
            <p:nvPr/>
          </p:nvGrpSpPr>
          <p:grpSpPr>
            <a:xfrm>
              <a:off x="272480" y="3293985"/>
              <a:ext cx="9496055" cy="3240360"/>
              <a:chOff x="272480" y="3152970"/>
              <a:chExt cx="9496055" cy="3381375"/>
            </a:xfrm>
          </p:grpSpPr>
          <p:pic>
            <p:nvPicPr>
              <p:cNvPr id="8" name="Picture 3" descr="C:\Users\mudawar\Documents\+COE 202\202 Lectures\MooreTimingDiagram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480" y="3152970"/>
                <a:ext cx="9496055" cy="3381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947555" y="4284095"/>
                <a:ext cx="2250250" cy="27003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i="1" dirty="0" smtClean="0">
                    <a:latin typeface="+mn-lt"/>
                    <a:cs typeface="Times New Roman" panose="02020603050405020304" pitchFamily="18" charset="0"/>
                  </a:rPr>
                  <a:t>Negative edge-triggered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5299" y="4689140"/>
                <a:ext cx="209845" cy="27003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i="1" dirty="0" smtClean="0">
                    <a:latin typeface="+mn-lt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95299" y="5544235"/>
                <a:ext cx="209845" cy="27003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i="1" dirty="0">
                    <a:latin typeface="+mn-lt"/>
                    <a:cs typeface="Times New Roman" panose="02020603050405020304" pitchFamily="18" charset="0"/>
                  </a:rPr>
                  <a:t>B</a:t>
                </a:r>
                <a:endParaRPr lang="en-US" sz="1600" i="1" dirty="0" smtClean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777850" y="6223579"/>
              <a:ext cx="707008" cy="287459"/>
            </a:xfrm>
            <a:prstGeom prst="rect">
              <a:avLst/>
            </a:prstGeom>
            <a:pattFill prst="wdDnDiag">
              <a:fgClr>
                <a:schemeClr val="accent5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68135" y="1300628"/>
            <a:ext cx="2518666" cy="20252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90000" tIns="0" rIns="9000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200" dirty="0" smtClean="0">
                <a:latin typeface="+mn-lt"/>
                <a:cs typeface="Times New Roman" panose="02020603050405020304" pitchFamily="18" charset="0"/>
              </a:rPr>
              <a:t>The output is synchronized with the clock. No false output (or glitch) can appear.</a:t>
            </a:r>
          </a:p>
        </p:txBody>
      </p:sp>
    </p:spTree>
    <p:extLst>
      <p:ext uri="{BB962C8B-B14F-4D97-AF65-F5344CB8AC3E}">
        <p14:creationId xmlns:p14="http://schemas.microsoft.com/office/powerpoint/2010/main" val="2448593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 Analysis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circuit type Mealy or Moore? Why? </a:t>
            </a:r>
            <a:endParaRPr lang="en-US" dirty="0" smtClean="0"/>
          </a:p>
          <a:p>
            <a:r>
              <a:rPr lang="en-US" dirty="0"/>
              <a:t>Derive expressions for the D</a:t>
            </a:r>
            <a:r>
              <a:rPr lang="en-US" baseline="-25000" dirty="0"/>
              <a:t>0</a:t>
            </a:r>
            <a:r>
              <a:rPr lang="en-US" dirty="0"/>
              <a:t> and D</a:t>
            </a:r>
            <a:r>
              <a:rPr lang="en-US" baseline="-25000" dirty="0"/>
              <a:t>1</a:t>
            </a:r>
            <a:r>
              <a:rPr lang="en-US" dirty="0"/>
              <a:t> flip flop inputs and the external output Z. </a:t>
            </a:r>
            <a:endParaRPr lang="en-US" dirty="0" smtClean="0"/>
          </a:p>
          <a:p>
            <a:r>
              <a:rPr lang="en-US" dirty="0"/>
              <a:t>What is the circuit initial state</a:t>
            </a:r>
            <a:r>
              <a:rPr lang="en-US" dirty="0" smtClean="0"/>
              <a:t>?</a:t>
            </a:r>
          </a:p>
          <a:p>
            <a:r>
              <a:rPr lang="en-US" dirty="0" smtClean="0"/>
              <a:t>Derive </a:t>
            </a:r>
            <a:r>
              <a:rPr lang="en-US" dirty="0"/>
              <a:t>the state transition table of the circuit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9428"/>
            <a:ext cx="8229600" cy="25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59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 Analysis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147290" cy="5143500"/>
              </a:xfrm>
            </p:spPr>
            <p:txBody>
              <a:bodyPr/>
              <a:lstStyle/>
              <a:p>
                <a:r>
                  <a:rPr lang="en-US" dirty="0"/>
                  <a:t>Is the circuit type Mealy or Moore? Why? </a:t>
                </a:r>
                <a:endParaRPr lang="en-US" dirty="0" smtClean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Mealy since Z depends on the input </a:t>
                </a:r>
                <a:r>
                  <a:rPr lang="en-US" i="1" dirty="0">
                    <a:solidFill>
                      <a:srgbClr val="FF0000"/>
                    </a:solidFill>
                  </a:rPr>
                  <a:t>x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</a:p>
              <a:p>
                <a:r>
                  <a:rPr lang="en-US" dirty="0"/>
                  <a:t>Derive expressions for </a:t>
                </a:r>
                <a:r>
                  <a:rPr lang="en-US" dirty="0" smtClean="0"/>
                  <a:t>D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</a:t>
                </a:r>
                <a:r>
                  <a:rPr lang="en-US" dirty="0"/>
                  <a:t>and D</a:t>
                </a:r>
                <a:r>
                  <a:rPr lang="en-US" baseline="-25000" dirty="0"/>
                  <a:t>1</a:t>
                </a:r>
                <a:r>
                  <a:rPr lang="en-US" dirty="0"/>
                  <a:t> flip flop inputs and </a:t>
                </a:r>
                <a:r>
                  <a:rPr lang="en-US" dirty="0" smtClean="0"/>
                  <a:t>output </a:t>
                </a:r>
                <a:r>
                  <a:rPr lang="en-US" dirty="0"/>
                  <a:t>Z. 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What </a:t>
                </a:r>
                <a:r>
                  <a:rPr lang="en-US" dirty="0"/>
                  <a:t>is the circuit initial </a:t>
                </a:r>
                <a:r>
                  <a:rPr lang="en-US" dirty="0" smtClean="0"/>
                  <a:t>state?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Derive </a:t>
                </a:r>
                <a:r>
                  <a:rPr lang="en-US" dirty="0"/>
                  <a:t>the state transition table of the circuit.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147290" cy="5143500"/>
              </a:xfrm>
              <a:blipFill>
                <a:blip r:embed="rId2"/>
                <a:stretch>
                  <a:fillRect l="-973" t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362" y="2507288"/>
            <a:ext cx="3305175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08319"/>
            <a:ext cx="8229600" cy="18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867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Circuit Design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1. </a:t>
            </a:r>
            <a:r>
              <a:rPr lang="en-US" dirty="0" smtClean="0">
                <a:solidFill>
                  <a:srgbClr val="FF0000"/>
                </a:solidFill>
              </a:rPr>
              <a:t>Specification</a:t>
            </a:r>
            <a:r>
              <a:rPr lang="en-US" dirty="0" smtClean="0"/>
              <a:t> </a:t>
            </a:r>
            <a:r>
              <a:rPr lang="en-US" dirty="0"/>
              <a:t>– e.g. Verbal description</a:t>
            </a:r>
          </a:p>
          <a:p>
            <a:pPr marL="0" indent="0">
              <a:buNone/>
              <a:defRPr/>
            </a:pPr>
            <a:r>
              <a:rPr lang="en-US" dirty="0"/>
              <a:t>2. </a:t>
            </a:r>
            <a:r>
              <a:rPr lang="en-US" dirty="0" smtClean="0">
                <a:solidFill>
                  <a:srgbClr val="FF0000"/>
                </a:solidFill>
              </a:rPr>
              <a:t>Formulation</a:t>
            </a:r>
            <a:r>
              <a:rPr lang="en-US" dirty="0" smtClean="0"/>
              <a:t> </a:t>
            </a:r>
            <a:r>
              <a:rPr lang="en-US" dirty="0"/>
              <a:t>– Interpret the specification to obtain a state diagram and a state table</a:t>
            </a:r>
          </a:p>
          <a:p>
            <a:pPr marL="0" indent="0">
              <a:buNone/>
              <a:defRPr/>
            </a:pPr>
            <a:r>
              <a:rPr lang="en-US" dirty="0"/>
              <a:t>3. </a:t>
            </a:r>
            <a:r>
              <a:rPr lang="en-US" dirty="0" smtClean="0">
                <a:solidFill>
                  <a:srgbClr val="FF0000"/>
                </a:solidFill>
              </a:rPr>
              <a:t>State </a:t>
            </a:r>
            <a:r>
              <a:rPr lang="en-US" dirty="0">
                <a:solidFill>
                  <a:srgbClr val="FF0000"/>
                </a:solidFill>
              </a:rPr>
              <a:t>Assignment </a:t>
            </a:r>
            <a:r>
              <a:rPr lang="en-US" dirty="0"/>
              <a:t>- Assign </a:t>
            </a:r>
            <a:r>
              <a:rPr lang="en-US" dirty="0">
                <a:solidFill>
                  <a:srgbClr val="FF0000"/>
                </a:solidFill>
              </a:rPr>
              <a:t>binary</a:t>
            </a:r>
            <a:r>
              <a:rPr lang="en-US" dirty="0"/>
              <a:t> codes to symbolic states</a:t>
            </a:r>
          </a:p>
          <a:p>
            <a:pPr marL="0" indent="0">
              <a:buNone/>
              <a:defRPr/>
            </a:pPr>
            <a:r>
              <a:rPr lang="en-US" dirty="0"/>
              <a:t>4. </a:t>
            </a:r>
            <a:r>
              <a:rPr lang="en-US" dirty="0" smtClean="0">
                <a:solidFill>
                  <a:srgbClr val="FF0000"/>
                </a:solidFill>
              </a:rPr>
              <a:t>Flip-Flop </a:t>
            </a:r>
            <a:r>
              <a:rPr lang="en-US" dirty="0">
                <a:solidFill>
                  <a:srgbClr val="FF0000"/>
                </a:solidFill>
              </a:rPr>
              <a:t>Input Equation Determination </a:t>
            </a:r>
            <a:r>
              <a:rPr lang="en-US" dirty="0"/>
              <a:t>- Select flip-flop types and derive flip-flop input equations from next state entries in the state table</a:t>
            </a:r>
          </a:p>
          <a:p>
            <a:pPr marL="0" indent="0">
              <a:buNone/>
              <a:defRPr/>
            </a:pPr>
            <a:r>
              <a:rPr lang="en-US" dirty="0"/>
              <a:t>5. </a:t>
            </a:r>
            <a:r>
              <a:rPr lang="en-US" dirty="0" smtClean="0">
                <a:solidFill>
                  <a:srgbClr val="FF0000"/>
                </a:solidFill>
              </a:rPr>
              <a:t>Output </a:t>
            </a:r>
            <a:r>
              <a:rPr lang="en-US" dirty="0">
                <a:solidFill>
                  <a:srgbClr val="FF0000"/>
                </a:solidFill>
              </a:rPr>
              <a:t>Equation Determination </a:t>
            </a:r>
            <a:r>
              <a:rPr lang="en-US" dirty="0"/>
              <a:t>- Derive output equations from output entries in the state table</a:t>
            </a:r>
          </a:p>
          <a:p>
            <a:pPr marL="0" indent="0">
              <a:buNone/>
              <a:defRPr/>
            </a:pPr>
            <a:r>
              <a:rPr lang="en-US" dirty="0"/>
              <a:t>6. </a:t>
            </a:r>
            <a:r>
              <a:rPr lang="en-US" dirty="0" smtClean="0">
                <a:solidFill>
                  <a:srgbClr val="FF0000"/>
                </a:solidFill>
              </a:rPr>
              <a:t>Verification</a:t>
            </a:r>
            <a:r>
              <a:rPr lang="en-US" dirty="0" smtClean="0"/>
              <a:t> </a:t>
            </a:r>
            <a:r>
              <a:rPr lang="en-US" dirty="0"/>
              <a:t>- Verify correctness of final </a:t>
            </a:r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53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state</a:t>
            </a:r>
            <a:r>
              <a:rPr lang="en-US" dirty="0"/>
              <a:t> is an abstraction of memory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dirty="0" smtClean="0"/>
              <a:t>Each state should </a:t>
            </a:r>
            <a:r>
              <a:rPr lang="en-US" b="1" dirty="0" smtClean="0">
                <a:solidFill>
                  <a:srgbClr val="FF0000"/>
                </a:solidFill>
              </a:rPr>
              <a:t>store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unique information </a:t>
            </a:r>
            <a:r>
              <a:rPr lang="en-US" dirty="0" smtClean="0"/>
              <a:t>that distinguishes it from other states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dirty="0"/>
              <a:t>Examples: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/>
              <a:t>State </a:t>
            </a:r>
            <a:r>
              <a:rPr lang="en-US" dirty="0" smtClean="0"/>
              <a:t>represents </a:t>
            </a:r>
            <a:r>
              <a:rPr lang="en-US" dirty="0"/>
              <a:t>the fact that the last input is a </a:t>
            </a:r>
            <a:r>
              <a:rPr lang="en-US" b="1" dirty="0" smtClean="0">
                <a:solidFill>
                  <a:srgbClr val="FF0000"/>
                </a:solidFill>
              </a:rPr>
              <a:t>0 or 1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 smtClean="0"/>
              <a:t>State represents </a:t>
            </a:r>
            <a:r>
              <a:rPr lang="en-US" dirty="0"/>
              <a:t>the fact that the last two-input sequence is </a:t>
            </a:r>
            <a:r>
              <a:rPr lang="en-US" b="1" dirty="0">
                <a:solidFill>
                  <a:srgbClr val="FF0000"/>
                </a:solidFill>
              </a:rPr>
              <a:t>"</a:t>
            </a:r>
            <a:r>
              <a:rPr lang="en-US" b="1" dirty="0" smtClean="0">
                <a:solidFill>
                  <a:srgbClr val="FF0000"/>
                </a:solidFill>
              </a:rPr>
              <a:t>11“</a:t>
            </a: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lang="en-US" dirty="0" smtClean="0"/>
              <a:t>State represents that carry = 1</a:t>
            </a:r>
            <a:endParaRPr lang="en-US" dirty="0"/>
          </a:p>
          <a:p>
            <a:pPr>
              <a:lnSpc>
                <a:spcPct val="130000"/>
              </a:lnSpc>
              <a:spcBef>
                <a:spcPts val="2000"/>
              </a:spcBef>
            </a:pPr>
            <a:r>
              <a:rPr lang="en-US" dirty="0"/>
              <a:t>Obtaining the state diagram is the most important </a:t>
            </a:r>
            <a:r>
              <a:rPr lang="en-US" dirty="0" smtClean="0"/>
              <a:t>step in the design process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Synchronous vs. Asynchronous Sequential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Synchronous</a:t>
            </a:r>
            <a:r>
              <a:rPr lang="en-US" dirty="0" smtClean="0"/>
              <a:t> Sequential Circuit</a:t>
            </a:r>
          </a:p>
          <a:p>
            <a:pPr lvl="1"/>
            <a:r>
              <a:rPr lang="en-US" dirty="0" smtClean="0"/>
              <a:t>Uses a </a:t>
            </a:r>
            <a:r>
              <a:rPr lang="en-US" dirty="0" smtClean="0">
                <a:solidFill>
                  <a:srgbClr val="FF0000"/>
                </a:solidFill>
              </a:rPr>
              <a:t>clock</a:t>
            </a:r>
            <a:r>
              <a:rPr lang="en-US" dirty="0" smtClean="0"/>
              <a:t> signal to control changes in the memory elements </a:t>
            </a:r>
          </a:p>
          <a:p>
            <a:pPr lvl="1"/>
            <a:r>
              <a:rPr lang="en-US" dirty="0" smtClean="0"/>
              <a:t>Changes happen at discrete instances of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Asynchronous</a:t>
            </a:r>
            <a:r>
              <a:rPr lang="en-US" dirty="0" smtClean="0"/>
              <a:t> Sequential Circuit</a:t>
            </a:r>
          </a:p>
          <a:p>
            <a:pPr lvl="1"/>
            <a:r>
              <a:rPr lang="en-US" dirty="0" smtClean="0"/>
              <a:t>Changes in the memory elements can happen at any instance of time</a:t>
            </a:r>
          </a:p>
          <a:p>
            <a:r>
              <a:rPr lang="en-US" dirty="0" smtClean="0"/>
              <a:t>Our focus will be on Synchronous Sequential Circuits</a:t>
            </a:r>
          </a:p>
          <a:p>
            <a:pPr lvl="1"/>
            <a:r>
              <a:rPr lang="en-US" dirty="0" smtClean="0"/>
              <a:t>Easier to design and analyze than asynchronous sequential circuits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28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Sequence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4296" y="998729"/>
                <a:ext cx="8007373" cy="3915436"/>
              </a:xfrm>
            </p:spPr>
            <p:txBody>
              <a:bodyPr/>
              <a:lstStyle/>
              <a:p>
                <a:pPr>
                  <a:lnSpc>
                    <a:spcPct val="130000"/>
                  </a:lnSpc>
                  <a:spcBef>
                    <a:spcPts val="1500"/>
                  </a:spcBef>
                </a:pPr>
                <a:r>
                  <a:rPr lang="en-US" dirty="0"/>
                  <a:t>A sequence detector is a sequential </a:t>
                </a:r>
                <a:r>
                  <a:rPr lang="en-US" dirty="0" smtClean="0"/>
                  <a:t>circuit that detects </a:t>
                </a:r>
                <a:r>
                  <a:rPr lang="en-US" dirty="0"/>
                  <a:t>a specific sequence of bits in the input</a:t>
                </a:r>
              </a:p>
              <a:p>
                <a:pPr>
                  <a:lnSpc>
                    <a:spcPct val="130000"/>
                  </a:lnSpc>
                  <a:spcBef>
                    <a:spcPts val="1500"/>
                  </a:spcBef>
                </a:pPr>
                <a:r>
                  <a:rPr lang="en-US" dirty="0"/>
                  <a:t>The input is a serial</a:t>
                </a:r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bit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stream</a:t>
                </a:r>
                <a:r>
                  <a:rPr lang="en-US" dirty="0" smtClean="0"/>
                  <a:t>: One </a:t>
                </a:r>
                <a:r>
                  <a:rPr lang="en-US" dirty="0"/>
                  <a:t>input bit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 is fed to the sequence detector each cycle</a:t>
                </a:r>
              </a:p>
              <a:p>
                <a:pPr>
                  <a:lnSpc>
                    <a:spcPct val="130000"/>
                  </a:lnSpc>
                  <a:spcBef>
                    <a:spcPts val="1500"/>
                  </a:spcBef>
                </a:pPr>
                <a:r>
                  <a:rPr lang="en-US" dirty="0"/>
                  <a:t>The output is also a </a:t>
                </a:r>
                <a:r>
                  <a:rPr lang="en-US" b="1" dirty="0">
                    <a:solidFill>
                      <a:srgbClr val="FF0000"/>
                    </a:solidFill>
                  </a:rPr>
                  <a:t>bit stream</a:t>
                </a:r>
                <a:r>
                  <a:rPr lang="en-US" dirty="0"/>
                  <a:t>: One output bit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𝒛</m:t>
                    </m:r>
                  </m:oMath>
                </a14:m>
                <a:r>
                  <a:rPr lang="en-US" dirty="0"/>
                  <a:t> each </a:t>
                </a:r>
                <a:r>
                  <a:rPr lang="en-US" dirty="0" smtClean="0"/>
                  <a:t>cycle that indicates </a:t>
                </a:r>
                <a:r>
                  <a:rPr lang="en-US" dirty="0"/>
                  <a:t>whether a given sequence is detected or not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296" y="998729"/>
                <a:ext cx="8007373" cy="3915436"/>
              </a:xfrm>
              <a:blipFill>
                <a:blip r:embed="rId2"/>
                <a:stretch>
                  <a:fillRect l="-1066" r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510515" y="4984389"/>
            <a:ext cx="4122970" cy="1080120"/>
            <a:chOff x="2567735" y="5184195"/>
            <a:chExt cx="4590510" cy="1080120"/>
          </a:xfrm>
        </p:grpSpPr>
        <p:sp>
          <p:nvSpPr>
            <p:cNvPr id="7" name="Rectangle 6"/>
            <p:cNvSpPr/>
            <p:nvPr/>
          </p:nvSpPr>
          <p:spPr>
            <a:xfrm>
              <a:off x="3737865" y="5184195"/>
              <a:ext cx="2340260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Sequence Detector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062790" y="5414614"/>
              <a:ext cx="6750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078125" y="5724255"/>
              <a:ext cx="6750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702750" y="5184195"/>
                  <a:ext cx="315035" cy="36004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2400" b="1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750" y="5184195"/>
                  <a:ext cx="315035" cy="36004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385" b="-339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843210" y="5493835"/>
                  <a:ext cx="315035" cy="36004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𝒛</m:t>
                        </m:r>
                      </m:oMath>
                    </m:oMathPara>
                  </a14:m>
                  <a:endParaRPr lang="en-US" sz="2400" b="1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210" y="5493835"/>
                  <a:ext cx="315035" cy="3600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3725" b="-339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>
              <a:off x="3062790" y="6044684"/>
              <a:ext cx="6750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567735" y="5814265"/>
                  <a:ext cx="450050" cy="36004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𝑐𝑙𝑘</m:t>
                        </m:r>
                      </m:oMath>
                    </m:oMathPara>
                  </a14:m>
                  <a:endParaRPr lang="en-US" sz="24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7735" y="5814265"/>
                  <a:ext cx="450050" cy="36004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8378" r="-10811" b="-11864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Isosceles Triangle 13"/>
            <p:cNvSpPr/>
            <p:nvPr/>
          </p:nvSpPr>
          <p:spPr>
            <a:xfrm rot="5400000">
              <a:off x="3760367" y="5954674"/>
              <a:ext cx="135015" cy="1800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7632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Sequence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1. Specifications</a:t>
            </a:r>
            <a:r>
              <a:rPr lang="en-US" dirty="0" smtClean="0"/>
              <a:t>: </a:t>
            </a:r>
            <a:r>
              <a:rPr lang="en-US" dirty="0" smtClean="0">
                <a:cs typeface="Arial" pitchFamily="34" charset="0"/>
              </a:rPr>
              <a:t>Detect the occurrence of bit sequence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1101</a:t>
            </a:r>
            <a:r>
              <a:rPr lang="en-US" dirty="0" smtClean="0">
                <a:cs typeface="Arial" pitchFamily="34" charset="0"/>
              </a:rPr>
              <a:t> whenever it occurs on input X and indicate this detection by raising an output Z high assuming overlapping of detected sequences</a:t>
            </a:r>
          </a:p>
          <a:p>
            <a:r>
              <a:rPr lang="en-US" dirty="0">
                <a:solidFill>
                  <a:srgbClr val="FF0000"/>
                </a:solidFill>
              </a:rPr>
              <a:t>2. Formulation: State Diagram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36" y="3345139"/>
            <a:ext cx="5811500" cy="284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06864" y="4569295"/>
            <a:ext cx="57607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9469" y="438462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06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Sequence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From the </a:t>
            </a:r>
            <a:r>
              <a:rPr lang="en-US" dirty="0">
                <a:solidFill>
                  <a:srgbClr val="FF0000"/>
                </a:solidFill>
              </a:rPr>
              <a:t>State Diagram</a:t>
            </a:r>
            <a:r>
              <a:rPr lang="en-US" dirty="0"/>
              <a:t>, we can fill in the 2-D </a:t>
            </a:r>
            <a:r>
              <a:rPr lang="en-US" dirty="0">
                <a:solidFill>
                  <a:srgbClr val="FF0000"/>
                </a:solidFill>
              </a:rPr>
              <a:t>State Table</a:t>
            </a:r>
          </a:p>
          <a:p>
            <a:pPr>
              <a:defRPr/>
            </a:pPr>
            <a:r>
              <a:rPr lang="en-US" dirty="0"/>
              <a:t>There are 4 states, one input, and one output. </a:t>
            </a:r>
          </a:p>
          <a:p>
            <a:pPr>
              <a:defRPr/>
            </a:pPr>
            <a:r>
              <a:rPr lang="en-US" dirty="0"/>
              <a:t>Two dimensional table with four rows, one for each current state.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9" y="3813343"/>
            <a:ext cx="3629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3813343"/>
            <a:ext cx="37242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450975" y="3337093"/>
            <a:ext cx="2255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0" dirty="0">
                <a:solidFill>
                  <a:srgbClr val="FF0000"/>
                </a:solidFill>
              </a:rPr>
              <a:t>State Diagram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578475" y="3330743"/>
            <a:ext cx="180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0" dirty="0">
                <a:solidFill>
                  <a:srgbClr val="FF0000"/>
                </a:solidFill>
              </a:rPr>
              <a:t>State Table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27545" y="4753961"/>
            <a:ext cx="345642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757" y="456929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800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Sequence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3. State Assignment</a:t>
            </a:r>
            <a:r>
              <a:rPr lang="en-US" dirty="0"/>
              <a:t>: From abstract symbols to binary bit representation of states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cs typeface="Arial" pitchFamily="34" charset="0"/>
              </a:rPr>
              <a:t>Each of the </a:t>
            </a:r>
            <a:r>
              <a:rPr lang="en-US" i="1" dirty="0">
                <a:cs typeface="Arial" pitchFamily="34" charset="0"/>
              </a:rPr>
              <a:t>m</a:t>
            </a:r>
            <a:r>
              <a:rPr lang="en-US" dirty="0">
                <a:cs typeface="Arial" pitchFamily="34" charset="0"/>
              </a:rPr>
              <a:t> symbolic states must be assigned a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unique binary code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cs typeface="Arial" pitchFamily="34" charset="0"/>
              </a:rPr>
              <a:t>Minimum number of state bits (state variables) (FFs) required is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baseline="-25000" dirty="0" err="1">
                <a:solidFill>
                  <a:srgbClr val="FF0000"/>
                </a:solidFill>
              </a:rPr>
              <a:t>b</a:t>
            </a:r>
            <a:r>
              <a:rPr lang="en-US" i="1" dirty="0">
                <a:cs typeface="Arial" pitchFamily="34" charset="0"/>
              </a:rPr>
              <a:t>, </a:t>
            </a:r>
            <a:r>
              <a:rPr lang="en-US" dirty="0">
                <a:cs typeface="Arial" pitchFamily="34" charset="0"/>
              </a:rPr>
              <a:t>such that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nb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≥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s </a:t>
            </a:r>
            <a:r>
              <a:rPr lang="en-US" dirty="0">
                <a:cs typeface="Arial" pitchFamily="34" charset="0"/>
              </a:rPr>
              <a:t/>
            </a:r>
            <a:br>
              <a:rPr lang="en-US" dirty="0">
                <a:cs typeface="Arial" pitchFamily="34" charset="0"/>
              </a:rPr>
            </a:br>
            <a:endParaRPr lang="en-US" dirty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dirty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cs typeface="Arial" pitchFamily="34" charset="0"/>
              </a:rPr>
              <a:t>If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nb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&gt;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s</a:t>
            </a:r>
            <a:r>
              <a:rPr lang="en-US" dirty="0">
                <a:cs typeface="Arial" pitchFamily="34" charset="0"/>
              </a:rPr>
              <a:t>, this leaves (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nb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–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s</a:t>
            </a:r>
            <a:r>
              <a:rPr lang="en-US" dirty="0">
                <a:cs typeface="Arial" pitchFamily="34" charset="0"/>
              </a:rPr>
              <a:t>)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unused</a:t>
            </a:r>
            <a:r>
              <a:rPr lang="en-US" dirty="0">
                <a:cs typeface="Arial" pitchFamily="34" charset="0"/>
              </a:rPr>
              <a:t> states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cs typeface="Arial" pitchFamily="34" charset="0"/>
              </a:rPr>
              <a:t>Utilize them as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don’t care </a:t>
            </a:r>
            <a:r>
              <a:rPr lang="en-US" dirty="0">
                <a:cs typeface="Arial" pitchFamily="34" charset="0"/>
              </a:rPr>
              <a:t>conditions to simplify CL design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cs typeface="Arial" pitchFamily="34" charset="0"/>
              </a:rPr>
              <a:t>But may need caution: e.g. what if the circuit enters an unused state by </a:t>
            </a:r>
            <a:r>
              <a:rPr lang="en-US" dirty="0" smtClean="0">
                <a:cs typeface="Arial" pitchFamily="34" charset="0"/>
              </a:rPr>
              <a:t>mistake</a:t>
            </a:r>
            <a:endParaRPr lang="en-US" dirty="0"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27545" y="3544214"/>
            <a:ext cx="1959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0" dirty="0" err="1">
                <a:solidFill>
                  <a:srgbClr val="FF0000"/>
                </a:solidFill>
              </a:rPr>
              <a:t>n</a:t>
            </a:r>
            <a:r>
              <a:rPr lang="en-US" altLang="en-US" i="0" baseline="-25000" dirty="0" err="1">
                <a:solidFill>
                  <a:srgbClr val="FF0000"/>
                </a:solidFill>
              </a:rPr>
              <a:t>b</a:t>
            </a:r>
            <a:r>
              <a:rPr lang="en-US" altLang="en-US" i="0" dirty="0">
                <a:solidFill>
                  <a:srgbClr val="FF0000"/>
                </a:solidFill>
              </a:rPr>
              <a:t>= </a:t>
            </a:r>
            <a:r>
              <a:rPr lang="en-US" altLang="en-US" i="0" dirty="0">
                <a:solidFill>
                  <a:srgbClr val="FF0000"/>
                </a:solidFill>
                <a:sym typeface="Symbol" panose="05050102010706020507" pitchFamily="18" charset="2"/>
              </a:rPr>
              <a:t></a:t>
            </a:r>
            <a:r>
              <a:rPr lang="en-US" altLang="en-US" i="0" dirty="0">
                <a:solidFill>
                  <a:srgbClr val="FF0000"/>
                </a:solidFill>
              </a:rPr>
              <a:t>log</a:t>
            </a:r>
            <a:r>
              <a:rPr lang="en-US" altLang="en-US" i="0" baseline="-25000" dirty="0">
                <a:solidFill>
                  <a:srgbClr val="FF0000"/>
                </a:solidFill>
              </a:rPr>
              <a:t>2</a:t>
            </a:r>
            <a:r>
              <a:rPr lang="en-US" altLang="en-US" i="0" dirty="0">
                <a:solidFill>
                  <a:srgbClr val="FF0000"/>
                </a:solidFill>
              </a:rPr>
              <a:t> n</a:t>
            </a:r>
            <a:r>
              <a:rPr lang="en-US" altLang="en-US" i="0" baseline="-25000" dirty="0">
                <a:solidFill>
                  <a:srgbClr val="FF0000"/>
                </a:solidFill>
              </a:rPr>
              <a:t>s</a:t>
            </a:r>
            <a:r>
              <a:rPr lang="en-US" altLang="en-US" i="0" dirty="0" smtClean="0">
                <a:solidFill>
                  <a:srgbClr val="FF0000"/>
                </a:solidFill>
                <a:sym typeface="Symbol" panose="05050102010706020507" pitchFamily="18" charset="2"/>
              </a:rPr>
              <a:t></a:t>
            </a:r>
            <a:endParaRPr lang="en-US" altLang="en-US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06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Sequence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cs typeface="Arial" pitchFamily="34" charset="0"/>
              </a:rPr>
              <a:t>Also which code is given to which state? </a:t>
            </a:r>
            <a:r>
              <a:rPr lang="en-US" dirty="0">
                <a:cs typeface="Arial" pitchFamily="34" charset="0"/>
                <a:sym typeface="Wingdings" pitchFamily="2" charset="2"/>
              </a:rPr>
              <a:t></a:t>
            </a:r>
            <a:r>
              <a:rPr lang="en-US" dirty="0">
                <a:cs typeface="Arial" pitchFamily="34" charset="0"/>
              </a:rPr>
              <a:t> different CL implementations </a:t>
            </a:r>
            <a:r>
              <a:rPr lang="en-US" dirty="0">
                <a:cs typeface="Arial" pitchFamily="34" charset="0"/>
                <a:sym typeface="Wingdings" pitchFamily="2" charset="2"/>
              </a:rPr>
              <a:t> may</a:t>
            </a:r>
            <a:r>
              <a:rPr lang="en-US" dirty="0">
                <a:cs typeface="Arial" pitchFamily="34" charset="0"/>
              </a:rPr>
              <a:t> influence optimization, e.g. (with 2 FFs) State A is assigned 00 or 01 or 10 or 11?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There are                                  possible encodings = 24 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sym typeface="Wingdings" pitchFamily="2" charset="2"/>
              </a:rPr>
              <a:t>Let A = 00 (to suit being a Reset state), B = 01, C = 11, D = 10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87769"/>
              </p:ext>
            </p:extLst>
          </p:nvPr>
        </p:nvGraphicFramePr>
        <p:xfrm>
          <a:off x="2498148" y="2161646"/>
          <a:ext cx="23987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معادلة" r:id="rId3" imgW="914400" imgH="241200" progId="Equation.3">
                  <p:embed/>
                </p:oleObj>
              </mc:Choice>
              <mc:Fallback>
                <p:oleObj name="معادلة" r:id="rId3" imgW="914400" imgH="24120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148" y="2161646"/>
                        <a:ext cx="2398713" cy="412750"/>
                      </a:xfrm>
                      <a:prstGeom prst="rect">
                        <a:avLst/>
                      </a:prstGeom>
                      <a:solidFill>
                        <a:srgbClr val="3366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467100"/>
            <a:ext cx="82296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9615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Sequence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optimization of FF input equations we express A(t+1), B(t+1), Z(t) in terms of A(t), B(t) and X(t) (using one dimensional state table)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8413"/>
            <a:ext cx="82296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915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Sequence Detector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303338"/>
            <a:ext cx="6718300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2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Example: Sequence </a:t>
            </a:r>
            <a:r>
              <a:rPr lang="en-US" sz="3000" dirty="0" smtClean="0"/>
              <a:t>Detector (Moore </a:t>
            </a:r>
            <a:r>
              <a:rPr lang="en-US" sz="3000" dirty="0"/>
              <a:t>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Moore model, output is associated with</a:t>
            </a:r>
            <a:r>
              <a:rPr lang="en-US" dirty="0" smtClean="0">
                <a:solidFill>
                  <a:srgbClr val="FF0000"/>
                </a:solidFill>
              </a:rPr>
              <a:t> only a state</a:t>
            </a:r>
            <a:r>
              <a:rPr lang="en-US" dirty="0" smtClean="0"/>
              <a:t> </a:t>
            </a:r>
            <a:r>
              <a:rPr lang="en-US" u="sng" dirty="0" smtClean="0"/>
              <a:t>not a state and an input </a:t>
            </a:r>
            <a:r>
              <a:rPr lang="en-US" dirty="0" smtClean="0"/>
              <a:t>as in Mealy model</a:t>
            </a:r>
          </a:p>
          <a:p>
            <a:r>
              <a:rPr lang="en-US" dirty="0" smtClean="0"/>
              <a:t>This means that we need to add a fifth state (remembers the target sequence 1101) and produces the required Z=1 output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81" y="3198571"/>
            <a:ext cx="8515350" cy="31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Example: Sequence </a:t>
            </a:r>
            <a:r>
              <a:rPr lang="en-US" sz="3000" dirty="0" smtClean="0"/>
              <a:t>Detector (Mealy </a:t>
            </a:r>
            <a:r>
              <a:rPr lang="en-US" sz="3000" dirty="0"/>
              <a:t>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dirty="0" smtClean="0"/>
              <a:t> </a:t>
            </a:r>
            <a:r>
              <a:rPr lang="en-US" dirty="0" smtClean="0"/>
              <a:t>Mealy </a:t>
            </a:r>
            <a:r>
              <a:rPr lang="en-US" dirty="0"/>
              <a:t>type </a:t>
            </a:r>
            <a:r>
              <a:rPr lang="en-US" b="1" dirty="0">
                <a:solidFill>
                  <a:srgbClr val="FF0000"/>
                </a:solidFill>
              </a:rPr>
              <a:t>"111" </a:t>
            </a:r>
            <a:r>
              <a:rPr lang="en-US" dirty="0"/>
              <a:t>sequence </a:t>
            </a:r>
            <a:r>
              <a:rPr lang="en-US" dirty="0" smtClean="0"/>
              <a:t>detector with sequence overlapping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State Diagram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State Assignment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Assign: </a:t>
            </a:r>
            <a:r>
              <a:rPr lang="en-US" b="1" dirty="0"/>
              <a:t>S</a:t>
            </a:r>
            <a:r>
              <a:rPr lang="en-US" b="1" baseline="-25000" dirty="0"/>
              <a:t>0</a:t>
            </a:r>
            <a:r>
              <a:rPr lang="en-US" b="1" dirty="0">
                <a:sym typeface="Wingdings" panose="05000000000000000000" pitchFamily="2" charset="2"/>
              </a:rPr>
              <a:t> = 00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/>
              <a:t>S</a:t>
            </a:r>
            <a:r>
              <a:rPr lang="en-US" b="1" baseline="-25000" dirty="0"/>
              <a:t>1</a:t>
            </a:r>
            <a:r>
              <a:rPr lang="en-US" b="1" dirty="0">
                <a:sym typeface="Wingdings" panose="05000000000000000000" pitchFamily="2" charset="2"/>
              </a:rPr>
              <a:t> = 01</a:t>
            </a:r>
            <a:r>
              <a:rPr lang="en-US" dirty="0">
                <a:sym typeface="Wingdings" panose="05000000000000000000" pitchFamily="2" charset="2"/>
              </a:rPr>
              <a:t>, and </a:t>
            </a:r>
            <a:r>
              <a:rPr lang="en-US" b="1" dirty="0"/>
              <a:t>S</a:t>
            </a:r>
            <a:r>
              <a:rPr lang="en-US" b="1" baseline="-25000" dirty="0"/>
              <a:t>2</a:t>
            </a:r>
            <a:r>
              <a:rPr lang="en-US" b="1" dirty="0">
                <a:sym typeface="Wingdings" panose="05000000000000000000" pitchFamily="2" charset="2"/>
              </a:rPr>
              <a:t> = 10 </a:t>
            </a:r>
            <a:r>
              <a:rPr lang="en-US" dirty="0">
                <a:sym typeface="Wingdings" panose="05000000000000000000" pitchFamily="2" charset="2"/>
              </a:rPr>
              <a:t>(State</a:t>
            </a:r>
            <a:r>
              <a:rPr lang="en-US" b="1" dirty="0">
                <a:sym typeface="Wingdings" panose="05000000000000000000" pitchFamily="2" charset="2"/>
              </a:rPr>
              <a:t> 11 </a:t>
            </a:r>
            <a:r>
              <a:rPr lang="en-US" dirty="0">
                <a:sym typeface="Wingdings" panose="05000000000000000000" pitchFamily="2" charset="2"/>
              </a:rPr>
              <a:t>is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Unused</a:t>
            </a:r>
            <a:r>
              <a:rPr lang="en-US" dirty="0">
                <a:sym typeface="Wingdings" panose="05000000000000000000" pitchFamily="2" charset="2"/>
              </a:rPr>
              <a:t>)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78929" y="2507288"/>
            <a:ext cx="5400600" cy="2295255"/>
            <a:chOff x="2207695" y="4509120"/>
            <a:chExt cx="5400600" cy="2295255"/>
          </a:xfrm>
        </p:grpSpPr>
        <p:grpSp>
          <p:nvGrpSpPr>
            <p:cNvPr id="5" name="Group 4"/>
            <p:cNvGrpSpPr/>
            <p:nvPr/>
          </p:nvGrpSpPr>
          <p:grpSpPr>
            <a:xfrm>
              <a:off x="2804461" y="4509120"/>
              <a:ext cx="4218769" cy="2295255"/>
              <a:chOff x="2804461" y="4509120"/>
              <a:chExt cx="4218769" cy="2295255"/>
            </a:xfrm>
          </p:grpSpPr>
          <p:sp>
            <p:nvSpPr>
              <p:cNvPr id="21" name="Arc 20"/>
              <p:cNvSpPr/>
              <p:nvPr/>
            </p:nvSpPr>
            <p:spPr>
              <a:xfrm>
                <a:off x="2839565" y="5478381"/>
                <a:ext cx="1860508" cy="721880"/>
              </a:xfrm>
              <a:prstGeom prst="arc">
                <a:avLst>
                  <a:gd name="adj1" fmla="val 11580537"/>
                  <a:gd name="adj2" fmla="val 20930474"/>
                </a:avLst>
              </a:prstGeom>
              <a:ln w="25400">
                <a:solidFill>
                  <a:schemeClr val="tx1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576748" y="5164514"/>
                <a:ext cx="421247" cy="30674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0 </a:t>
                </a:r>
                <a:r>
                  <a:rPr lang="en-US" sz="2000" b="1" dirty="0">
                    <a:latin typeface="+mn-lt"/>
                    <a:cs typeface="Times New Roman" panose="02020603050405020304" pitchFamily="18" charset="0"/>
                  </a:rPr>
                  <a:t>/</a:t>
                </a:r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3" name="Arc 22"/>
              <p:cNvSpPr/>
              <p:nvPr/>
            </p:nvSpPr>
            <p:spPr>
              <a:xfrm>
                <a:off x="2804461" y="4848737"/>
                <a:ext cx="4218769" cy="1955638"/>
              </a:xfrm>
              <a:prstGeom prst="arc">
                <a:avLst>
                  <a:gd name="adj1" fmla="val 11245500"/>
                  <a:gd name="adj2" fmla="val 21158237"/>
                </a:avLst>
              </a:prstGeom>
              <a:ln w="25400">
                <a:solidFill>
                  <a:schemeClr val="tx1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56778" y="4509120"/>
                <a:ext cx="421247" cy="30674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0 </a:t>
                </a:r>
                <a:r>
                  <a:rPr lang="en-US" sz="2000" b="1" dirty="0">
                    <a:latin typeface="+mn-lt"/>
                    <a:cs typeface="Times New Roman" panose="02020603050405020304" pitchFamily="18" charset="0"/>
                  </a:rPr>
                  <a:t>/</a:t>
                </a:r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207695" y="4626961"/>
              <a:ext cx="842494" cy="1682359"/>
              <a:chOff x="2207695" y="4626961"/>
              <a:chExt cx="842494" cy="1682359"/>
            </a:xfrm>
          </p:grpSpPr>
          <p:sp>
            <p:nvSpPr>
              <p:cNvPr id="18" name="Arc 17"/>
              <p:cNvSpPr/>
              <p:nvPr/>
            </p:nvSpPr>
            <p:spPr>
              <a:xfrm>
                <a:off x="2453423" y="5057718"/>
                <a:ext cx="351039" cy="578356"/>
              </a:xfrm>
              <a:prstGeom prst="arc">
                <a:avLst>
                  <a:gd name="adj1" fmla="val 8029806"/>
                  <a:gd name="adj2" fmla="val 2656363"/>
                </a:avLst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207695" y="5470355"/>
                <a:ext cx="842494" cy="838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S</a:t>
                </a:r>
                <a:r>
                  <a:rPr lang="en-US" sz="2400" b="1" baseline="-250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42710" y="4626961"/>
                <a:ext cx="551762" cy="44355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0 </a:t>
                </a:r>
                <a:r>
                  <a:rPr lang="en-US" sz="2000" b="1" dirty="0">
                    <a:latin typeface="+mn-lt"/>
                    <a:cs typeface="Times New Roman" panose="02020603050405020304" pitchFamily="18" charset="0"/>
                  </a:rPr>
                  <a:t>/</a:t>
                </a:r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050189" y="5470355"/>
              <a:ext cx="2281754" cy="838965"/>
              <a:chOff x="5210429" y="2032945"/>
              <a:chExt cx="2281754" cy="838965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5210429" y="2535901"/>
                <a:ext cx="143926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5601974" y="2213865"/>
                <a:ext cx="661572" cy="30674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1 </a:t>
                </a:r>
                <a:r>
                  <a:rPr lang="en-US" sz="2000" b="1" dirty="0">
                    <a:latin typeface="+mn-lt"/>
                    <a:cs typeface="Times New Roman" panose="02020603050405020304" pitchFamily="18" charset="0"/>
                  </a:rPr>
                  <a:t>/</a:t>
                </a:r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649689" y="2032945"/>
                <a:ext cx="842494" cy="838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S</a:t>
                </a:r>
                <a:r>
                  <a:rPr lang="en-US" sz="2400" b="1" baseline="-25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326541" y="5465785"/>
              <a:ext cx="2281754" cy="838965"/>
              <a:chOff x="5210429" y="2032945"/>
              <a:chExt cx="2281754" cy="838965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5210429" y="2535901"/>
                <a:ext cx="143926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601974" y="2213865"/>
                <a:ext cx="661572" cy="30674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1 </a:t>
                </a:r>
                <a:r>
                  <a:rPr lang="en-US" sz="2000" b="1" dirty="0">
                    <a:latin typeface="+mn-lt"/>
                    <a:cs typeface="Times New Roman" panose="02020603050405020304" pitchFamily="18" charset="0"/>
                  </a:rPr>
                  <a:t>/</a:t>
                </a:r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649689" y="2032945"/>
                <a:ext cx="842494" cy="83896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S</a:t>
                </a:r>
                <a:r>
                  <a:rPr lang="en-US" sz="2400" b="1" baseline="-25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921518" y="4626961"/>
              <a:ext cx="551762" cy="1000575"/>
              <a:chOff x="6921518" y="4626961"/>
              <a:chExt cx="551762" cy="1000575"/>
            </a:xfrm>
          </p:grpSpPr>
          <p:sp>
            <p:nvSpPr>
              <p:cNvPr id="10" name="Arc 9"/>
              <p:cNvSpPr/>
              <p:nvPr/>
            </p:nvSpPr>
            <p:spPr>
              <a:xfrm>
                <a:off x="7023230" y="5049180"/>
                <a:ext cx="351039" cy="578356"/>
              </a:xfrm>
              <a:prstGeom prst="arc">
                <a:avLst>
                  <a:gd name="adj1" fmla="val 8029806"/>
                  <a:gd name="adj2" fmla="val 2656363"/>
                </a:avLst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921518" y="4626961"/>
                <a:ext cx="551762" cy="44355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1 </a:t>
                </a:r>
                <a:r>
                  <a:rPr lang="en-US" sz="2000" b="1" dirty="0">
                    <a:latin typeface="+mn-lt"/>
                    <a:cs typeface="Times New Roman" panose="02020603050405020304" pitchFamily="18" charset="0"/>
                  </a:rPr>
                  <a:t>/</a:t>
                </a:r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0000FF"/>
                    </a:solidFill>
                    <a:latin typeface="+mn-lt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cxnSp>
        <p:nvCxnSpPr>
          <p:cNvPr id="25" name="Straight Arrow Connector 24"/>
          <p:cNvCxnSpPr/>
          <p:nvPr/>
        </p:nvCxnSpPr>
        <p:spPr>
          <a:xfrm flipV="1">
            <a:off x="1475680" y="3939091"/>
            <a:ext cx="43889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50561" y="350452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Example: Sequence Detector (Mealy 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State Table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6736971"/>
                  </p:ext>
                </p:extLst>
              </p:nvPr>
            </p:nvGraphicFramePr>
            <p:xfrm>
              <a:off x="452504" y="1758397"/>
              <a:ext cx="3831461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97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336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929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929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5216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868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State</a:t>
                          </a:r>
                        </a:p>
                      </a:txBody>
                      <a:tcPr marL="0" marR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Next State</a:t>
                          </a: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Output</a:t>
                          </a:r>
                          <a:r>
                            <a:rPr lang="en-US" sz="240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868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86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86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86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6736971"/>
                  </p:ext>
                </p:extLst>
              </p:nvPr>
            </p:nvGraphicFramePr>
            <p:xfrm>
              <a:off x="452504" y="1758397"/>
              <a:ext cx="3831461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97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336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929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929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5216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State</a:t>
                          </a:r>
                        </a:p>
                      </a:txBody>
                      <a:tcPr marL="0" marR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Next State</a:t>
                          </a: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5068" t="-10667" r="-1810" b="-430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5833" t="-110667" r="-28250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8772" t="-110667" r="-197368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8772" t="-110667" r="-97368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8785" t="-110667" r="-3738" b="-3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1696947"/>
                  </p:ext>
                </p:extLst>
              </p:nvPr>
            </p:nvGraphicFramePr>
            <p:xfrm>
              <a:off x="4917642" y="1758397"/>
              <a:ext cx="3769159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25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17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16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16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4155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9868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State</a:t>
                          </a:r>
                        </a:p>
                      </a:txBody>
                      <a:tcPr marL="0" marR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Next State</a:t>
                          </a: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Output</a:t>
                          </a:r>
                          <a:r>
                            <a:rPr lang="en-US" sz="2400" baseline="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868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86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86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86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1696947"/>
                  </p:ext>
                </p:extLst>
              </p:nvPr>
            </p:nvGraphicFramePr>
            <p:xfrm>
              <a:off x="4917642" y="1758397"/>
              <a:ext cx="3769159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25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175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16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16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4155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5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State</a:t>
                          </a:r>
                        </a:p>
                      </a:txBody>
                      <a:tcPr marL="0" marR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Next State</a:t>
                          </a: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4862" t="-10667" r="-1835" b="-430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538" t="-110667" r="-280672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9821" t="-110667" r="-198214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9821" t="-110667" r="-98214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5849" t="-110667" r="-3774" b="-3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ight Arrow 5"/>
          <p:cNvSpPr/>
          <p:nvPr/>
        </p:nvSpPr>
        <p:spPr>
          <a:xfrm>
            <a:off x="4456786" y="2973532"/>
            <a:ext cx="331237" cy="36004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737" y="4319612"/>
            <a:ext cx="6486525" cy="175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Synchronous Sequential Circuits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Synchronous sequential circuits use a </a:t>
            </a:r>
            <a:r>
              <a:rPr lang="en-US" b="1" dirty="0">
                <a:solidFill>
                  <a:srgbClr val="FF0000"/>
                </a:solidFill>
              </a:rPr>
              <a:t>clock signal</a:t>
            </a:r>
          </a:p>
          <a:p>
            <a:pPr>
              <a:spcBef>
                <a:spcPts val="1200"/>
              </a:spcBef>
            </a:pPr>
            <a:r>
              <a:rPr lang="en-US" dirty="0"/>
              <a:t>The clock signal is an input to the memory elements</a:t>
            </a:r>
          </a:p>
          <a:p>
            <a:pPr>
              <a:spcBef>
                <a:spcPts val="1200"/>
              </a:spcBef>
            </a:pPr>
            <a:r>
              <a:rPr lang="en-US" dirty="0"/>
              <a:t>The clock determines </a:t>
            </a:r>
            <a:r>
              <a:rPr lang="en-US" b="1" dirty="0">
                <a:solidFill>
                  <a:srgbClr val="FF0000"/>
                </a:solidFill>
              </a:rPr>
              <a:t>when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memory </a:t>
            </a:r>
            <a:r>
              <a:rPr lang="en-US" dirty="0"/>
              <a:t>should be updated</a:t>
            </a:r>
          </a:p>
          <a:p>
            <a:pPr>
              <a:spcBef>
                <a:spcPts val="1200"/>
              </a:spcBef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present state </a:t>
            </a:r>
            <a:r>
              <a:rPr lang="en-US" dirty="0"/>
              <a:t>= output value of memory (stored)</a:t>
            </a:r>
          </a:p>
          <a:p>
            <a:pPr>
              <a:spcBef>
                <a:spcPts val="1200"/>
              </a:spcBef>
            </a:pPr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next state </a:t>
            </a:r>
            <a:r>
              <a:rPr lang="en-US" dirty="0"/>
              <a:t>= input value to memory (not stored yet)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85" y="3717035"/>
            <a:ext cx="5362575" cy="25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Example: Sequence Detector (Mealy Model)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500" y="4374106"/>
                <a:ext cx="8234300" cy="2160240"/>
              </a:xfrm>
            </p:spPr>
            <p:txBody>
              <a:bodyPr/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200" dirty="0"/>
                  <a:t>Present State = Flip-Flop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 (state 11 is unused)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200" dirty="0"/>
                  <a:t>Next State = Flip-Flop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200" dirty="0"/>
                  <a:t>Flip-Flop Input equations: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200" dirty="0"/>
                  <a:t>Output equation: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</a:rPr>
                      <m:t>𝑧</m:t>
                    </m:r>
                    <m:r>
                      <a:rPr lang="en-US" sz="22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 </m:t>
                    </m:r>
                    <m:r>
                      <a:rPr lang="en-US" sz="2200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500" y="4374106"/>
                <a:ext cx="8234300" cy="2160240"/>
              </a:xfrm>
              <a:blipFill>
                <a:blip r:embed="rId2"/>
                <a:stretch>
                  <a:fillRect l="-962" t="-1695" r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8520683"/>
                  </p:ext>
                </p:extLst>
              </p:nvPr>
            </p:nvGraphicFramePr>
            <p:xfrm>
              <a:off x="452500" y="1297541"/>
              <a:ext cx="3495917" cy="2896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69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94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22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22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505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93706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State</a:t>
                          </a:r>
                        </a:p>
                      </a:txBody>
                      <a:tcPr marL="0" marR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Next State</a:t>
                          </a: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Output</a:t>
                          </a:r>
                          <a:r>
                            <a:rPr lang="en-US" sz="2400" baseline="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oMath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787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7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7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7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7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latin typeface="Calibri" panose="020F0502020204030204" pitchFamily="34" charset="0"/>
                            </a:rPr>
                            <a:t>1 1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baseline="0" dirty="0">
                              <a:latin typeface="Calibri" panose="020F0502020204030204" pitchFamily="34" charset="0"/>
                            </a:rPr>
                            <a:t>X </a:t>
                          </a:r>
                          <a:r>
                            <a:rPr lang="en-US" sz="2400" b="1" baseline="0" dirty="0" err="1">
                              <a:latin typeface="Calibri" panose="020F0502020204030204" pitchFamily="34" charset="0"/>
                            </a:rPr>
                            <a:t>X</a:t>
                          </a:r>
                          <a:endParaRPr lang="en-US" sz="2400" b="1" baseline="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latin typeface="Calibri" panose="020F0502020204030204" pitchFamily="34" charset="0"/>
                            </a:rPr>
                            <a:t>X </a:t>
                          </a:r>
                          <a:r>
                            <a:rPr lang="en-US" sz="2400" b="1" baseline="0" dirty="0" err="1">
                              <a:latin typeface="Calibri" panose="020F0502020204030204" pitchFamily="34" charset="0"/>
                            </a:rPr>
                            <a:t>X</a:t>
                          </a:r>
                          <a:endParaRPr lang="en-US" sz="2400" b="1" baseline="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X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X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8520683"/>
                  </p:ext>
                </p:extLst>
              </p:nvPr>
            </p:nvGraphicFramePr>
            <p:xfrm>
              <a:off x="452500" y="1297541"/>
              <a:ext cx="3495917" cy="2896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69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94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22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22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505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93706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State</a:t>
                          </a:r>
                        </a:p>
                      </a:txBody>
                      <a:tcPr marL="0" marR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Next State</a:t>
                          </a: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4653" t="-4938" r="-1980" b="-5123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787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5455" t="-121429" r="-280909" b="-4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2136" t="-121429" r="-200000" b="-4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8654" t="-121429" r="-98077" b="-4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6735" t="-121429" r="-4082" b="-4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7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7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7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37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latin typeface="Calibri" panose="020F0502020204030204" pitchFamily="34" charset="0"/>
                            </a:rPr>
                            <a:t>1 1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baseline="0" dirty="0">
                              <a:latin typeface="Calibri" panose="020F0502020204030204" pitchFamily="34" charset="0"/>
                            </a:rPr>
                            <a:t>X </a:t>
                          </a:r>
                          <a:r>
                            <a:rPr lang="en-US" sz="2400" b="1" baseline="0" dirty="0" err="1">
                              <a:latin typeface="Calibri" panose="020F0502020204030204" pitchFamily="34" charset="0"/>
                            </a:rPr>
                            <a:t>X</a:t>
                          </a:r>
                          <a:endParaRPr lang="en-US" sz="2400" b="1" baseline="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latin typeface="Calibri" panose="020F0502020204030204" pitchFamily="34" charset="0"/>
                            </a:rPr>
                            <a:t>X </a:t>
                          </a:r>
                          <a:r>
                            <a:rPr lang="en-US" sz="2400" b="1" baseline="0" dirty="0" err="1">
                              <a:latin typeface="Calibri" panose="020F0502020204030204" pitchFamily="34" charset="0"/>
                            </a:rPr>
                            <a:t>X</a:t>
                          </a:r>
                          <a:endParaRPr lang="en-US" sz="2400" b="1" baseline="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X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X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6" name="Picture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537" y="1253418"/>
            <a:ext cx="4633263" cy="30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Example: Sequence Detector (Mealy Model)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3300" y="1268760"/>
                <a:ext cx="2894719" cy="4572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 dirty="0" err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00" i="1" dirty="0" err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dirty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 dirty="0" err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00" y="1268760"/>
                <a:ext cx="2894719" cy="457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83104" y="1268760"/>
                <a:ext cx="2250250" cy="4572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 dirty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 dirty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 dirty="0" err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104" y="1268760"/>
                <a:ext cx="225025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18419" y="1268760"/>
                <a:ext cx="1530170" cy="45720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800" i="1" dirty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 dirty="0" err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419" y="1268760"/>
                <a:ext cx="153017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924625"/>
            <a:ext cx="8229600" cy="42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Example: Sequence </a:t>
            </a:r>
            <a:r>
              <a:rPr lang="en-US" sz="3000" dirty="0" smtClean="0"/>
              <a:t>Detector (Moore </a:t>
            </a:r>
            <a:r>
              <a:rPr lang="en-US" sz="3000" dirty="0"/>
              <a:t>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43500"/>
          </a:xfrm>
        </p:spPr>
        <p:txBody>
          <a:bodyPr/>
          <a:lstStyle/>
          <a:p>
            <a:r>
              <a:rPr lang="en-US" dirty="0" smtClean="0"/>
              <a:t>Dear Mealy </a:t>
            </a:r>
            <a:r>
              <a:rPr lang="en-US" dirty="0"/>
              <a:t>type </a:t>
            </a:r>
            <a:r>
              <a:rPr lang="en-US" b="1" dirty="0">
                <a:solidFill>
                  <a:srgbClr val="FF0000"/>
                </a:solidFill>
              </a:rPr>
              <a:t>"111" </a:t>
            </a:r>
            <a:r>
              <a:rPr lang="en-US" dirty="0"/>
              <a:t>sequence </a:t>
            </a:r>
            <a:r>
              <a:rPr lang="en-US" dirty="0" smtClean="0"/>
              <a:t>detector with sequence overlapping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State Diagram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State Assignment</a:t>
            </a:r>
            <a:r>
              <a:rPr lang="en-US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1500"/>
              </a:spcBef>
            </a:pPr>
            <a:r>
              <a:rPr lang="en-US" b="1" dirty="0"/>
              <a:t>S</a:t>
            </a:r>
            <a:r>
              <a:rPr lang="en-US" b="1" baseline="-25000" dirty="0"/>
              <a:t>0</a:t>
            </a:r>
            <a:r>
              <a:rPr lang="en-US" b="1" dirty="0"/>
              <a:t> = 00, S</a:t>
            </a:r>
            <a:r>
              <a:rPr lang="en-US" b="1" baseline="-25000" dirty="0"/>
              <a:t>1</a:t>
            </a:r>
            <a:r>
              <a:rPr lang="en-US" b="1" dirty="0"/>
              <a:t> = 01, S</a:t>
            </a:r>
            <a:r>
              <a:rPr lang="en-US" b="1" baseline="-25000" dirty="0"/>
              <a:t>2</a:t>
            </a:r>
            <a:r>
              <a:rPr lang="en-US" b="1" dirty="0"/>
              <a:t> = 10 </a:t>
            </a:r>
            <a:r>
              <a:rPr lang="en-US" dirty="0"/>
              <a:t>and </a:t>
            </a:r>
            <a:r>
              <a:rPr lang="en-US" b="1" dirty="0"/>
              <a:t>S</a:t>
            </a:r>
            <a:r>
              <a:rPr lang="en-US" b="1" baseline="-25000" dirty="0"/>
              <a:t>3</a:t>
            </a:r>
            <a:r>
              <a:rPr lang="en-US" b="1" dirty="0"/>
              <a:t> = 11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0" y="1873611"/>
            <a:ext cx="4371975" cy="31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Example: Sequence Detector (Moore Model)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8346708"/>
                  </p:ext>
                </p:extLst>
              </p:nvPr>
            </p:nvGraphicFramePr>
            <p:xfrm>
              <a:off x="481903" y="1239934"/>
              <a:ext cx="405045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01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60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70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712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364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State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Next State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Output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364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36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36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36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36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8346708"/>
                  </p:ext>
                </p:extLst>
              </p:nvPr>
            </p:nvGraphicFramePr>
            <p:xfrm>
              <a:off x="481903" y="1239934"/>
              <a:ext cx="405045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01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60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70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712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5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State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Next State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6875" t="-5333" r="-2083" b="-21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4028" t="-110667" r="-231250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5985" t="-110667" r="-143066" b="-430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S</a:t>
                          </a:r>
                          <a:r>
                            <a:rPr lang="en-US" sz="2400" b="1" baseline="-25000" dirty="0"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1214842"/>
                  </p:ext>
                </p:extLst>
              </p:nvPr>
            </p:nvGraphicFramePr>
            <p:xfrm>
              <a:off x="4687214" y="1239934"/>
              <a:ext cx="405045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01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60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70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712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765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State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Next State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Output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765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76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876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76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876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1214842"/>
                  </p:ext>
                </p:extLst>
              </p:nvPr>
            </p:nvGraphicFramePr>
            <p:xfrm>
              <a:off x="4687214" y="1239934"/>
              <a:ext cx="405045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01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60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70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712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5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State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Next State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7396" t="-5333" r="-2083" b="-21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4028" t="-110667" r="-231944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203" t="-110667" r="-142029" b="-430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03" y="4062677"/>
            <a:ext cx="4031496" cy="2189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5677" y="4549707"/>
            <a:ext cx="2745305" cy="13878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State Assignment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400" b="1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 = 00, S</a:t>
            </a:r>
            <a:r>
              <a:rPr lang="en-US" sz="2400" b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 = 01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400" b="1" baseline="-25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 = 10, S</a:t>
            </a:r>
            <a:r>
              <a:rPr lang="en-US" sz="2400" b="1" baseline="-25000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 = 11</a:t>
            </a:r>
          </a:p>
        </p:txBody>
      </p:sp>
    </p:spTree>
    <p:extLst>
      <p:ext uri="{BB962C8B-B14F-4D97-AF65-F5344CB8AC3E}">
        <p14:creationId xmlns:p14="http://schemas.microsoft.com/office/powerpoint/2010/main" val="11694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Example: Sequence Detector (Moore Model)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495" y="4059070"/>
                <a:ext cx="8279305" cy="2520280"/>
              </a:xfrm>
            </p:spPr>
            <p:txBody>
              <a:bodyPr/>
              <a:lstStyle/>
              <a:p>
                <a:pPr marL="0" indent="0">
                  <a:spcBef>
                    <a:spcPts val="1000"/>
                  </a:spcBef>
                  <a:buNone/>
                </a:pPr>
                <a:r>
                  <a:rPr lang="en-US" sz="2200" dirty="0"/>
                  <a:t>Two D-type Flips-Flops</a:t>
                </a:r>
                <a:endParaRPr lang="en-US" sz="2200" i="1" dirty="0"/>
              </a:p>
              <a:p>
                <a:pPr marL="0" indent="0">
                  <a:spcBef>
                    <a:spcPts val="1000"/>
                  </a:spcBef>
                  <a:buNone/>
                  <a:tabLst>
                    <a:tab pos="2152650" algn="l"/>
                  </a:tabLst>
                </a:pPr>
                <a:r>
                  <a:rPr lang="en-US" sz="2200" dirty="0"/>
                  <a:t>Present State = Flip-Flop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n-US" sz="2200" dirty="0"/>
                  <a:t>Next State = Flip-Flop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200" i="1" dirty="0"/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n-US" sz="2200" b="0" dirty="0"/>
                  <a:t>Next State equations: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2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200" dirty="0"/>
              </a:p>
              <a:p>
                <a:pPr marL="0" indent="0">
                  <a:spcBef>
                    <a:spcPts val="1000"/>
                  </a:spcBef>
                  <a:buNone/>
                </a:pPr>
                <a:r>
                  <a:rPr lang="en-US" sz="2200" dirty="0"/>
                  <a:t>Output equation: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𝑧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 (from the state diagram)</a:t>
                </a:r>
                <a:endParaRPr lang="en-US" sz="2200" i="1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495" y="4059070"/>
                <a:ext cx="8279305" cy="2520280"/>
              </a:xfrm>
              <a:blipFill>
                <a:blip r:embed="rId2"/>
                <a:stretch>
                  <a:fillRect l="-957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547700"/>
                  </p:ext>
                </p:extLst>
              </p:nvPr>
            </p:nvGraphicFramePr>
            <p:xfrm>
              <a:off x="542510" y="1088740"/>
              <a:ext cx="405045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01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60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70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712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State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Next State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Output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5547700"/>
                  </p:ext>
                </p:extLst>
              </p:nvPr>
            </p:nvGraphicFramePr>
            <p:xfrm>
              <a:off x="542510" y="1088740"/>
              <a:ext cx="4050450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013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760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70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712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5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State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Next State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7396" t="-4667" r="-2083" b="-2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4028" t="-109333" r="-231944" b="-4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203" t="-109333" r="-142029" b="-432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dirty="0">
                              <a:latin typeface="Calibri" panose="020F0502020204030204" pitchFamily="34" charset="0"/>
                            </a:rPr>
                            <a:t>1 1</a:t>
                          </a:r>
                          <a:endParaRPr lang="en-US" sz="24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Group 5"/>
          <p:cNvGrpSpPr/>
          <p:nvPr/>
        </p:nvGrpSpPr>
        <p:grpSpPr>
          <a:xfrm>
            <a:off x="4687214" y="1085097"/>
            <a:ext cx="1826663" cy="2784098"/>
            <a:chOff x="4749865" y="794817"/>
            <a:chExt cx="1826663" cy="27840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4749865" y="1149355"/>
                  <a:ext cx="517836" cy="314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pPr algn="l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000" i="1" baseline="-25000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Text 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49865" y="1149355"/>
                  <a:ext cx="517836" cy="31432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1429" r="-20238" b="-254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5304702" y="886707"/>
                  <a:ext cx="233363" cy="2619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pPr algn="l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altLang="en-US" sz="2000" i="1" baseline="-25000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04702" y="886707"/>
                  <a:ext cx="233363" cy="26193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895" r="-5263" b="-1860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108"/>
            <p:cNvSpPr txBox="1">
              <a:spLocks noChangeArrowheads="1"/>
            </p:cNvSpPr>
            <p:nvPr/>
          </p:nvSpPr>
          <p:spPr bwMode="auto">
            <a:xfrm>
              <a:off x="5582581" y="1080170"/>
              <a:ext cx="3683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en-US" sz="2000" dirty="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0" name="Text Box 109"/>
            <p:cNvSpPr txBox="1">
              <a:spLocks noChangeArrowheads="1"/>
            </p:cNvSpPr>
            <p:nvPr/>
          </p:nvSpPr>
          <p:spPr bwMode="auto">
            <a:xfrm>
              <a:off x="6114393" y="1080170"/>
              <a:ext cx="3683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Text Box 110"/>
            <p:cNvSpPr txBox="1">
              <a:spLocks noChangeArrowheads="1"/>
            </p:cNvSpPr>
            <p:nvPr/>
          </p:nvSpPr>
          <p:spPr bwMode="auto">
            <a:xfrm>
              <a:off x="5079343" y="1493786"/>
              <a:ext cx="368300" cy="359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20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00</a:t>
              </a:r>
            </a:p>
          </p:txBody>
        </p:sp>
        <p:sp>
          <p:nvSpPr>
            <p:cNvPr id="12" name="Line 111"/>
            <p:cNvSpPr>
              <a:spLocks noChangeShapeType="1"/>
            </p:cNvSpPr>
            <p:nvPr/>
          </p:nvSpPr>
          <p:spPr bwMode="auto">
            <a:xfrm flipH="1" flipV="1">
              <a:off x="5177768" y="1045000"/>
              <a:ext cx="314325" cy="3587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3" name="Text Box 112"/>
            <p:cNvSpPr txBox="1">
              <a:spLocks noChangeArrowheads="1"/>
            </p:cNvSpPr>
            <p:nvPr/>
          </p:nvSpPr>
          <p:spPr bwMode="auto">
            <a:xfrm>
              <a:off x="5079343" y="2070177"/>
              <a:ext cx="368300" cy="278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20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4" name="Text Box 113"/>
            <p:cNvSpPr txBox="1">
              <a:spLocks noChangeArrowheads="1"/>
            </p:cNvSpPr>
            <p:nvPr/>
          </p:nvSpPr>
          <p:spPr bwMode="auto">
            <a:xfrm>
              <a:off x="5079343" y="2637057"/>
              <a:ext cx="368300" cy="341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20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5" name="Text Box 114"/>
            <p:cNvSpPr txBox="1">
              <a:spLocks noChangeArrowheads="1"/>
            </p:cNvSpPr>
            <p:nvPr/>
          </p:nvSpPr>
          <p:spPr bwMode="auto">
            <a:xfrm>
              <a:off x="5079343" y="3158970"/>
              <a:ext cx="368300" cy="398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20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493060" y="1403775"/>
              <a:ext cx="1083468" cy="543600"/>
              <a:chOff x="5489712" y="1396083"/>
              <a:chExt cx="1083468" cy="54360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489712" y="1396083"/>
                <a:ext cx="542132" cy="54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031048" y="1396083"/>
                <a:ext cx="542132" cy="54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493060" y="1943835"/>
              <a:ext cx="1083468" cy="543600"/>
              <a:chOff x="5489712" y="1396083"/>
              <a:chExt cx="1083468" cy="5436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489712" y="1396083"/>
                <a:ext cx="542132" cy="54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031048" y="1396083"/>
                <a:ext cx="542132" cy="54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493060" y="2491587"/>
              <a:ext cx="1083468" cy="543600"/>
              <a:chOff x="5489712" y="1396083"/>
              <a:chExt cx="1083468" cy="54360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489712" y="1396083"/>
                <a:ext cx="542132" cy="54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31048" y="1396083"/>
                <a:ext cx="542132" cy="54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493060" y="3035315"/>
              <a:ext cx="1083468" cy="543600"/>
              <a:chOff x="5489712" y="1396083"/>
              <a:chExt cx="1083468" cy="54360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489712" y="1396083"/>
                <a:ext cx="542132" cy="54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031048" y="1396083"/>
                <a:ext cx="542132" cy="54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5911657" y="794817"/>
                  <a:ext cx="233363" cy="2619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pPr algn="l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000" i="1" baseline="-25000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5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11657" y="794817"/>
                  <a:ext cx="233363" cy="26193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6842" r="-44737" b="-3488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6818673" y="1085097"/>
            <a:ext cx="1845205" cy="2782218"/>
            <a:chOff x="4731323" y="796697"/>
            <a:chExt cx="1845205" cy="2782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4731323" y="1149355"/>
                  <a:ext cx="536378" cy="314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pPr algn="l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000" i="1" baseline="-25000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6" name="Text 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31323" y="1149355"/>
                  <a:ext cx="536378" cy="31432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0455" r="-14773" b="-2549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5304702" y="886707"/>
                  <a:ext cx="233363" cy="2619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pPr algn="l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altLang="en-US" sz="2000" i="1" baseline="-25000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7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04702" y="886707"/>
                  <a:ext cx="233363" cy="26193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526" r="-2632" b="-1627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 Box 108"/>
            <p:cNvSpPr txBox="1">
              <a:spLocks noChangeArrowheads="1"/>
            </p:cNvSpPr>
            <p:nvPr/>
          </p:nvSpPr>
          <p:spPr bwMode="auto">
            <a:xfrm>
              <a:off x="5582581" y="1080170"/>
              <a:ext cx="3683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en-US" sz="2000" dirty="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33" name="Text Box 109"/>
            <p:cNvSpPr txBox="1">
              <a:spLocks noChangeArrowheads="1"/>
            </p:cNvSpPr>
            <p:nvPr/>
          </p:nvSpPr>
          <p:spPr bwMode="auto">
            <a:xfrm>
              <a:off x="6114393" y="1080170"/>
              <a:ext cx="3683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en-US" sz="200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34" name="Text Box 110"/>
            <p:cNvSpPr txBox="1">
              <a:spLocks noChangeArrowheads="1"/>
            </p:cNvSpPr>
            <p:nvPr/>
          </p:nvSpPr>
          <p:spPr bwMode="auto">
            <a:xfrm>
              <a:off x="5079343" y="1493786"/>
              <a:ext cx="368300" cy="359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20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00</a:t>
              </a:r>
            </a:p>
          </p:txBody>
        </p:sp>
        <p:sp>
          <p:nvSpPr>
            <p:cNvPr id="35" name="Line 111"/>
            <p:cNvSpPr>
              <a:spLocks noChangeShapeType="1"/>
            </p:cNvSpPr>
            <p:nvPr/>
          </p:nvSpPr>
          <p:spPr bwMode="auto">
            <a:xfrm flipH="1" flipV="1">
              <a:off x="5177768" y="1045000"/>
              <a:ext cx="314325" cy="3587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" name="Text Box 112"/>
            <p:cNvSpPr txBox="1">
              <a:spLocks noChangeArrowheads="1"/>
            </p:cNvSpPr>
            <p:nvPr/>
          </p:nvSpPr>
          <p:spPr bwMode="auto">
            <a:xfrm>
              <a:off x="5079343" y="2070177"/>
              <a:ext cx="368300" cy="278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20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37" name="Text Box 113"/>
            <p:cNvSpPr txBox="1">
              <a:spLocks noChangeArrowheads="1"/>
            </p:cNvSpPr>
            <p:nvPr/>
          </p:nvSpPr>
          <p:spPr bwMode="auto">
            <a:xfrm>
              <a:off x="5079343" y="2637057"/>
              <a:ext cx="368300" cy="341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20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38" name="Text Box 114"/>
            <p:cNvSpPr txBox="1">
              <a:spLocks noChangeArrowheads="1"/>
            </p:cNvSpPr>
            <p:nvPr/>
          </p:nvSpPr>
          <p:spPr bwMode="auto">
            <a:xfrm>
              <a:off x="5079343" y="3158970"/>
              <a:ext cx="368300" cy="398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r>
                <a:rPr lang="en-US" altLang="en-US" sz="20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493060" y="1403775"/>
              <a:ext cx="1083468" cy="543600"/>
              <a:chOff x="5489712" y="1396083"/>
              <a:chExt cx="1083468" cy="543600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5489712" y="1396083"/>
                <a:ext cx="542132" cy="54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031048" y="1396083"/>
                <a:ext cx="542132" cy="54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493060" y="1943835"/>
              <a:ext cx="1083468" cy="543600"/>
              <a:chOff x="5489712" y="1396083"/>
              <a:chExt cx="1083468" cy="543600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5489712" y="1396083"/>
                <a:ext cx="542132" cy="54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031048" y="1396083"/>
                <a:ext cx="542132" cy="54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493060" y="2491587"/>
              <a:ext cx="1083468" cy="543600"/>
              <a:chOff x="5489712" y="1396083"/>
              <a:chExt cx="1083468" cy="543600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489712" y="1396083"/>
                <a:ext cx="542132" cy="54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031048" y="1396083"/>
                <a:ext cx="542132" cy="54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493060" y="3035315"/>
              <a:ext cx="1083468" cy="543600"/>
              <a:chOff x="5489712" y="1396083"/>
              <a:chExt cx="1083468" cy="543600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5489712" y="1396083"/>
                <a:ext cx="542132" cy="54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031048" y="1396083"/>
                <a:ext cx="542132" cy="54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5893115" y="796697"/>
                  <a:ext cx="233363" cy="2619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/>
                <a:lstStyle/>
                <a:p>
                  <a:pPr algn="l"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000" i="1" dirty="0"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6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93115" y="796697"/>
                  <a:ext cx="233363" cy="26193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6842" r="-47368" b="-3720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5137264" y="2314215"/>
            <a:ext cx="1687332" cy="2151711"/>
            <a:chOff x="5583070" y="2137839"/>
            <a:chExt cx="1687332" cy="2151711"/>
          </a:xfrm>
        </p:grpSpPr>
        <p:grpSp>
          <p:nvGrpSpPr>
            <p:cNvPr id="53" name="Group 52"/>
            <p:cNvGrpSpPr/>
            <p:nvPr/>
          </p:nvGrpSpPr>
          <p:grpSpPr>
            <a:xfrm>
              <a:off x="6463464" y="2137839"/>
              <a:ext cx="449279" cy="1500255"/>
              <a:chOff x="6211976" y="2135959"/>
              <a:chExt cx="449279" cy="1500255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6251740" y="2658208"/>
                <a:ext cx="368300" cy="978006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6211976" y="2135959"/>
                <a:ext cx="449279" cy="955015"/>
              </a:xfrm>
              <a:prstGeom prst="roundRect">
                <a:avLst/>
              </a:prstGeom>
              <a:noFill/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5583070" y="3832350"/>
                  <a:ext cx="1687332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 dirty="0" err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dirty="0" err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 dirty="0" err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3070" y="3832350"/>
                  <a:ext cx="1687332" cy="4572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4693" b="-1600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7265117" y="1752080"/>
            <a:ext cx="1668791" cy="2711966"/>
            <a:chOff x="8009734" y="1575704"/>
            <a:chExt cx="1668791" cy="2711966"/>
          </a:xfrm>
        </p:grpSpPr>
        <p:grpSp>
          <p:nvGrpSpPr>
            <p:cNvPr id="58" name="Group 57"/>
            <p:cNvGrpSpPr/>
            <p:nvPr/>
          </p:nvGrpSpPr>
          <p:grpSpPr>
            <a:xfrm>
              <a:off x="8929454" y="1575704"/>
              <a:ext cx="429234" cy="2094023"/>
              <a:chOff x="8569414" y="1575704"/>
              <a:chExt cx="429234" cy="2094023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8604545" y="2663915"/>
                <a:ext cx="368300" cy="978006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8578525" y="3248980"/>
                <a:ext cx="420123" cy="420747"/>
              </a:xfrm>
              <a:custGeom>
                <a:avLst/>
                <a:gdLst>
                  <a:gd name="connsiteX0" fmla="*/ 0 w 388800"/>
                  <a:gd name="connsiteY0" fmla="*/ 410400 h 410400"/>
                  <a:gd name="connsiteX1" fmla="*/ 0 w 388800"/>
                  <a:gd name="connsiteY1" fmla="*/ 410400 h 410400"/>
                  <a:gd name="connsiteX2" fmla="*/ 0 w 388800"/>
                  <a:gd name="connsiteY2" fmla="*/ 0 h 410400"/>
                  <a:gd name="connsiteX3" fmla="*/ 388800 w 388800"/>
                  <a:gd name="connsiteY3" fmla="*/ 0 h 410400"/>
                  <a:gd name="connsiteX4" fmla="*/ 388800 w 388800"/>
                  <a:gd name="connsiteY4" fmla="*/ 410400 h 4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800" h="410400">
                    <a:moveTo>
                      <a:pt x="0" y="410400"/>
                    </a:moveTo>
                    <a:lnTo>
                      <a:pt x="0" y="410400"/>
                    </a:lnTo>
                    <a:lnTo>
                      <a:pt x="0" y="0"/>
                    </a:lnTo>
                    <a:lnTo>
                      <a:pt x="388800" y="0"/>
                    </a:lnTo>
                    <a:lnTo>
                      <a:pt x="388800" y="410400"/>
                    </a:ln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 flipV="1">
                <a:off x="8569414" y="1575704"/>
                <a:ext cx="420123" cy="413136"/>
              </a:xfrm>
              <a:custGeom>
                <a:avLst/>
                <a:gdLst>
                  <a:gd name="connsiteX0" fmla="*/ 0 w 388800"/>
                  <a:gd name="connsiteY0" fmla="*/ 410400 h 410400"/>
                  <a:gd name="connsiteX1" fmla="*/ 0 w 388800"/>
                  <a:gd name="connsiteY1" fmla="*/ 410400 h 410400"/>
                  <a:gd name="connsiteX2" fmla="*/ 0 w 388800"/>
                  <a:gd name="connsiteY2" fmla="*/ 0 h 410400"/>
                  <a:gd name="connsiteX3" fmla="*/ 388800 w 388800"/>
                  <a:gd name="connsiteY3" fmla="*/ 0 h 410400"/>
                  <a:gd name="connsiteX4" fmla="*/ 388800 w 388800"/>
                  <a:gd name="connsiteY4" fmla="*/ 410400 h 41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800" h="410400">
                    <a:moveTo>
                      <a:pt x="0" y="410400"/>
                    </a:moveTo>
                    <a:lnTo>
                      <a:pt x="0" y="410400"/>
                    </a:lnTo>
                    <a:lnTo>
                      <a:pt x="0" y="0"/>
                    </a:lnTo>
                    <a:lnTo>
                      <a:pt x="388800" y="0"/>
                    </a:lnTo>
                    <a:lnTo>
                      <a:pt x="388800" y="410400"/>
                    </a:ln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8009734" y="3830470"/>
                  <a:ext cx="1668791" cy="45720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 dirty="0" err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dirty="0" err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b="0" i="1" dirty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 dirty="0" err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734" y="3830470"/>
                  <a:ext cx="1668791" cy="4572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5839" b="-16000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569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Example: Sequence Detector (Moore Model)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54724" y="1123911"/>
                <a:ext cx="51216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spcBef>
                    <a:spcPts val="10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24" y="1123911"/>
                <a:ext cx="5121658" cy="461665"/>
              </a:xfrm>
              <a:prstGeom prst="rect">
                <a:avLst/>
              </a:prstGeom>
              <a:blipFill>
                <a:blip r:embed="rId2"/>
                <a:stretch>
                  <a:fillRect l="-23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936479" y="1123911"/>
                <a:ext cx="1566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479" y="1123911"/>
                <a:ext cx="1566839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1758396"/>
            <a:ext cx="8229600" cy="455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Mealy versus Moore Sequence Detector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7504" y="3774642"/>
            <a:ext cx="5625625" cy="252028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500"/>
              </a:spcBef>
              <a:buNone/>
            </a:pPr>
            <a:r>
              <a:rPr lang="en-US" sz="2200" dirty="0"/>
              <a:t>In general, Moore state diagrams have </a:t>
            </a:r>
            <a:r>
              <a:rPr lang="en-US" sz="2200" b="1" dirty="0">
                <a:solidFill>
                  <a:srgbClr val="FF0000"/>
                </a:solidFill>
              </a:rPr>
              <a:t>more states</a:t>
            </a:r>
            <a:r>
              <a:rPr lang="en-US" sz="2200" dirty="0"/>
              <a:t> than corresponding Mealy. </a:t>
            </a:r>
          </a:p>
          <a:p>
            <a:pPr marL="0" indent="0">
              <a:lnSpc>
                <a:spcPct val="120000"/>
              </a:lnSpc>
              <a:spcBef>
                <a:spcPts val="1500"/>
              </a:spcBef>
              <a:buNone/>
            </a:pPr>
            <a:r>
              <a:rPr lang="en-US" sz="2200" dirty="0"/>
              <a:t>The drawback of Mealy is that </a:t>
            </a:r>
            <a:r>
              <a:rPr lang="en-US" sz="2200" b="1" dirty="0">
                <a:solidFill>
                  <a:srgbClr val="FF0000"/>
                </a:solidFill>
              </a:rPr>
              <a:t>glitches</a:t>
            </a:r>
            <a:r>
              <a:rPr lang="en-US" sz="2200" dirty="0"/>
              <a:t> can appear in the output if the input is not synchronized with the clock.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 bwMode="auto">
          <a:xfrm>
            <a:off x="885152" y="1079775"/>
            <a:ext cx="3740033" cy="46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500"/>
              </a:spcBef>
              <a:buFont typeface="Wingdings" pitchFamily="2" charset="2"/>
              <a:buNone/>
            </a:pPr>
            <a:r>
              <a:rPr lang="en-US" b="1" kern="0" dirty="0">
                <a:solidFill>
                  <a:srgbClr val="FF0000"/>
                </a:solidFill>
              </a:rPr>
              <a:t>Mealy</a:t>
            </a:r>
            <a:r>
              <a:rPr lang="en-US" kern="0" dirty="0">
                <a:solidFill>
                  <a:srgbClr val="FF0000"/>
                </a:solidFill>
              </a:rPr>
              <a:t> Sequence Detector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513" y="2055011"/>
            <a:ext cx="3361012" cy="311752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04" y="1781916"/>
            <a:ext cx="4765780" cy="1759310"/>
          </a:xfrm>
          <a:prstGeom prst="rect">
            <a:avLst/>
          </a:prstGeom>
        </p:spPr>
      </p:pic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6196461" y="1060791"/>
            <a:ext cx="2624453" cy="96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500"/>
              </a:spcBef>
              <a:buFont typeface="Wingdings" pitchFamily="2" charset="2"/>
              <a:buNone/>
            </a:pPr>
            <a:r>
              <a:rPr lang="en-US" b="1" kern="0" dirty="0" smtClean="0">
                <a:solidFill>
                  <a:srgbClr val="FF0000"/>
                </a:solidFill>
              </a:rPr>
              <a:t>Moore</a:t>
            </a:r>
            <a:r>
              <a:rPr lang="en-US" kern="0" dirty="0" smtClean="0">
                <a:solidFill>
                  <a:srgbClr val="FF0000"/>
                </a:solidFill>
              </a:rPr>
              <a:t> </a:t>
            </a:r>
            <a:r>
              <a:rPr lang="en-US" kern="0" dirty="0">
                <a:solidFill>
                  <a:srgbClr val="FF0000"/>
                </a:solidFill>
              </a:rPr>
              <a:t>Sequence Detector</a:t>
            </a:r>
          </a:p>
        </p:txBody>
      </p:sp>
    </p:spTree>
    <p:extLst>
      <p:ext uri="{BB962C8B-B14F-4D97-AF65-F5344CB8AC3E}">
        <p14:creationId xmlns:p14="http://schemas.microsoft.com/office/powerpoint/2010/main" val="18751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Circuit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n-US" sz="2200" dirty="0"/>
              <a:t>Sequential circuits should be verified by showing that the circuit produces the original state diagram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n-US" sz="2200" dirty="0"/>
              <a:t>Verification can be done manually, or with the help of a simulation program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n-US" sz="2200" dirty="0"/>
              <a:t>All possible input combinations are applied at each state and the state variables and outputs are observed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n-US" sz="2200" dirty="0"/>
              <a:t>A </a:t>
            </a:r>
            <a:r>
              <a:rPr lang="en-US" altLang="en-US" sz="2200" b="1" dirty="0">
                <a:solidFill>
                  <a:srgbClr val="FF0000"/>
                </a:solidFill>
              </a:rPr>
              <a:t>reset</a:t>
            </a:r>
            <a:r>
              <a:rPr lang="en-US" altLang="en-US" sz="2200" dirty="0"/>
              <a:t> input is used to reset the circuit to its initial state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n-US" sz="2200" dirty="0"/>
              <a:t>Apply a sequence of inputs to test all the state-input combinations, i.e., </a:t>
            </a:r>
            <a:r>
              <a:rPr lang="en-US" altLang="en-US" sz="2200" b="1" dirty="0">
                <a:solidFill>
                  <a:srgbClr val="FF0000"/>
                </a:solidFill>
              </a:rPr>
              <a:t>all transitions</a:t>
            </a:r>
            <a:r>
              <a:rPr lang="en-US" altLang="en-US" sz="2200" dirty="0"/>
              <a:t> in the state diagram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en-US" sz="2200" dirty="0"/>
              <a:t>Observe the output and the next state that appears after each clock edge in the timing diagram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Input </a:t>
            </a:r>
            <a:r>
              <a:rPr lang="en-US" dirty="0"/>
              <a:t>Test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77718" cy="51435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2200" dirty="0"/>
              <a:t>Required to verify the correct operation of a sequential circuit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2200" dirty="0"/>
              <a:t>It should test each state transition of the state diagram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2200" dirty="0"/>
              <a:t>Test sequences can be produced from the state diagram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2200" dirty="0"/>
              <a:t>Consider the Mealy sequence detector, starting at </a:t>
            </a:r>
            <a:r>
              <a:rPr lang="en-US" sz="2200" b="1" dirty="0"/>
              <a:t>S</a:t>
            </a:r>
            <a:r>
              <a:rPr lang="en-US" sz="2200" b="1" baseline="-25000" dirty="0"/>
              <a:t>0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FF0000"/>
                </a:solidFill>
              </a:rPr>
              <a:t>reset</a:t>
            </a:r>
            <a:r>
              <a:rPr lang="en-US" sz="2200" dirty="0"/>
              <a:t>), we can use an input test sequence to verify all state transitions:</a:t>
            </a:r>
          </a:p>
          <a:p>
            <a:pPr marL="360363" indent="0">
              <a:buNone/>
            </a:pPr>
            <a:r>
              <a:rPr lang="en-US" sz="2200" b="1" dirty="0"/>
              <a:t>Input test sequence: </a:t>
            </a:r>
            <a:r>
              <a:rPr lang="en-US" sz="2200" b="1" dirty="0">
                <a:solidFill>
                  <a:srgbClr val="FF0000"/>
                </a:solidFill>
              </a:rPr>
              <a:t>reset</a:t>
            </a:r>
            <a:r>
              <a:rPr lang="en-US" sz="2200" b="1" dirty="0"/>
              <a:t> then x = </a:t>
            </a:r>
            <a:r>
              <a:rPr lang="en-US" sz="2200" b="1" dirty="0">
                <a:solidFill>
                  <a:srgbClr val="FF0000"/>
                </a:solidFill>
              </a:rPr>
              <a:t>0,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1, 0, 1, 1, 0, 1, 1, 1, 1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2510" y="4723354"/>
            <a:ext cx="1755195" cy="13951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Reset input forces initial state to be 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000" b="1" baseline="-25000" dirty="0"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576" y="4359199"/>
            <a:ext cx="5472665" cy="175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Verifying the Mealy Sequence Detector</a:t>
            </a: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5148"/>
            <a:ext cx="8229600" cy="472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Clock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6689" y="1067113"/>
            <a:ext cx="8698657" cy="1778714"/>
            <a:chOff x="722530" y="953725"/>
            <a:chExt cx="8775975" cy="1778714"/>
          </a:xfrm>
        </p:grpSpPr>
        <p:grpSp>
          <p:nvGrpSpPr>
            <p:cNvPr id="5" name="Group 4"/>
            <p:cNvGrpSpPr/>
            <p:nvPr/>
          </p:nvGrpSpPr>
          <p:grpSpPr>
            <a:xfrm>
              <a:off x="1033813" y="1222353"/>
              <a:ext cx="7474582" cy="1352955"/>
              <a:chOff x="2846256" y="1327897"/>
              <a:chExt cx="7474582" cy="1657482"/>
            </a:xfrm>
          </p:grpSpPr>
          <p:sp>
            <p:nvSpPr>
              <p:cNvPr id="41" name="Line 3"/>
              <p:cNvSpPr>
                <a:spLocks noChangeShapeType="1"/>
              </p:cNvSpPr>
              <p:nvPr/>
            </p:nvSpPr>
            <p:spPr bwMode="auto">
              <a:xfrm>
                <a:off x="2846256" y="1327897"/>
                <a:ext cx="0" cy="1655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"/>
              <p:cNvSpPr>
                <a:spLocks noChangeShapeType="1"/>
              </p:cNvSpPr>
              <p:nvPr/>
            </p:nvSpPr>
            <p:spPr bwMode="auto">
              <a:xfrm>
                <a:off x="4719109" y="1327897"/>
                <a:ext cx="0" cy="1655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5"/>
              <p:cNvSpPr>
                <a:spLocks noChangeShapeType="1"/>
              </p:cNvSpPr>
              <p:nvPr/>
            </p:nvSpPr>
            <p:spPr bwMode="auto">
              <a:xfrm>
                <a:off x="6590242" y="1327897"/>
                <a:ext cx="0" cy="1655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6"/>
              <p:cNvSpPr>
                <a:spLocks noChangeShapeType="1"/>
              </p:cNvSpPr>
              <p:nvPr/>
            </p:nvSpPr>
            <p:spPr bwMode="auto">
              <a:xfrm>
                <a:off x="8463096" y="1327897"/>
                <a:ext cx="0" cy="1655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>
                <a:off x="10320838" y="1329616"/>
                <a:ext cx="0" cy="1655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>
                <a:off x="7523902" y="1329617"/>
                <a:ext cx="0" cy="8821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033813" y="1777922"/>
              <a:ext cx="935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1033813" y="1777922"/>
              <a:ext cx="0" cy="5525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1969380" y="1777922"/>
              <a:ext cx="0" cy="5525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1969380" y="2330440"/>
              <a:ext cx="935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722530" y="2330440"/>
              <a:ext cx="3112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2906666" y="1777922"/>
              <a:ext cx="935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2906666" y="1777922"/>
              <a:ext cx="0" cy="5525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3842233" y="1777922"/>
              <a:ext cx="0" cy="5525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3842233" y="2330440"/>
              <a:ext cx="935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4777799" y="1777922"/>
              <a:ext cx="93556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4777799" y="1777922"/>
              <a:ext cx="0" cy="55251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arrow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22530" y="1222351"/>
              <a:ext cx="8086439" cy="1351553"/>
              <a:chOff x="1532620" y="1500134"/>
              <a:chExt cx="6395907" cy="1444002"/>
            </a:xfrm>
          </p:grpSpPr>
          <p:sp>
            <p:nvSpPr>
              <p:cNvPr id="39" name="Line 28"/>
              <p:cNvSpPr>
                <a:spLocks noChangeShapeType="1"/>
              </p:cNvSpPr>
              <p:nvPr/>
            </p:nvSpPr>
            <p:spPr bwMode="auto">
              <a:xfrm>
                <a:off x="1532620" y="2944136"/>
                <a:ext cx="6395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9"/>
              <p:cNvSpPr>
                <a:spLocks noChangeShapeType="1"/>
              </p:cNvSpPr>
              <p:nvPr/>
            </p:nvSpPr>
            <p:spPr bwMode="auto">
              <a:xfrm flipV="1">
                <a:off x="1532620" y="1500134"/>
                <a:ext cx="0" cy="1444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8808968" y="2393885"/>
              <a:ext cx="6895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40000"/>
                </a:spcBef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0000"/>
                </a:spcBef>
                <a:buFont typeface="Wingdings" pitchFamily="2" charset="2"/>
                <a:buChar char="²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0000"/>
                </a:spcBef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/>
                <a:t>Time</a:t>
              </a:r>
              <a:endParaRPr lang="en-AU" altLang="en-US" sz="1600" dirty="0"/>
            </a:p>
          </p:txBody>
        </p:sp>
        <p:sp>
          <p:nvSpPr>
            <p:cNvPr id="19" name="Rectangle 33"/>
            <p:cNvSpPr>
              <a:spLocks noChangeArrowheads="1"/>
            </p:cNvSpPr>
            <p:nvPr/>
          </p:nvSpPr>
          <p:spPr bwMode="auto">
            <a:xfrm>
              <a:off x="1346815" y="1222352"/>
              <a:ext cx="1246849" cy="277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0000"/>
                </a:spcBef>
                <a:buFont typeface="Wingdings" pitchFamily="2" charset="2"/>
                <a:buChar char="²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0000"/>
                </a:spcBef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033813" y="1200236"/>
              <a:ext cx="1872853" cy="383559"/>
              <a:chOff x="1033813" y="1200236"/>
              <a:chExt cx="1872853" cy="383559"/>
            </a:xfrm>
          </p:grpSpPr>
          <p:sp>
            <p:nvSpPr>
              <p:cNvPr id="37" name="Line 2"/>
              <p:cNvSpPr>
                <a:spLocks noChangeShapeType="1"/>
              </p:cNvSpPr>
              <p:nvPr/>
            </p:nvSpPr>
            <p:spPr bwMode="auto">
              <a:xfrm>
                <a:off x="1033813" y="1583795"/>
                <a:ext cx="18728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1367876" y="1200236"/>
                <a:ext cx="138882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40000"/>
                  </a:spcBef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40000"/>
                  </a:spcBef>
                  <a:buFont typeface="Wingdings" pitchFamily="2" charset="2"/>
                  <a:buChar char="²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40000"/>
                  </a:spcBef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4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4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FF0000"/>
                    </a:solidFill>
                  </a:rPr>
                  <a:t>Clock C</a:t>
                </a:r>
                <a:r>
                  <a:rPr lang="en-US" altLang="en-US" sz="1600" dirty="0" smtClean="0">
                    <a:solidFill>
                      <a:srgbClr val="FF0000"/>
                    </a:solidFill>
                  </a:rPr>
                  <a:t>ycle</a:t>
                </a:r>
                <a:endParaRPr lang="en-AU" altLang="en-US" sz="16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713366" y="1777922"/>
              <a:ext cx="1869489" cy="552518"/>
              <a:chOff x="5713366" y="1777922"/>
              <a:chExt cx="1869489" cy="552518"/>
            </a:xfrm>
          </p:grpSpPr>
          <p:sp>
            <p:nvSpPr>
              <p:cNvPr id="33" name="Line 21"/>
              <p:cNvSpPr>
                <a:spLocks noChangeShapeType="1"/>
              </p:cNvSpPr>
              <p:nvPr/>
            </p:nvSpPr>
            <p:spPr bwMode="auto">
              <a:xfrm>
                <a:off x="5713366" y="1777922"/>
                <a:ext cx="0" cy="552517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2"/>
              <p:cNvSpPr>
                <a:spLocks noChangeShapeType="1"/>
              </p:cNvSpPr>
              <p:nvPr/>
            </p:nvSpPr>
            <p:spPr bwMode="auto">
              <a:xfrm>
                <a:off x="5713366" y="2330440"/>
                <a:ext cx="935567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3"/>
              <p:cNvSpPr>
                <a:spLocks noChangeShapeType="1"/>
              </p:cNvSpPr>
              <p:nvPr/>
            </p:nvSpPr>
            <p:spPr bwMode="auto">
              <a:xfrm>
                <a:off x="6650653" y="1777922"/>
                <a:ext cx="0" cy="55251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arrow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9"/>
              <p:cNvSpPr>
                <a:spLocks noChangeShapeType="1"/>
              </p:cNvSpPr>
              <p:nvPr/>
            </p:nvSpPr>
            <p:spPr bwMode="auto">
              <a:xfrm>
                <a:off x="6647288" y="1784967"/>
                <a:ext cx="93556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7576060" y="1779717"/>
              <a:ext cx="0" cy="55251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7576060" y="2332235"/>
              <a:ext cx="93556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8513347" y="1779717"/>
              <a:ext cx="0" cy="55251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arrow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8509983" y="1786762"/>
              <a:ext cx="29898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908078" y="1202603"/>
              <a:ext cx="1872853" cy="383559"/>
              <a:chOff x="1033813" y="1200236"/>
              <a:chExt cx="1872853" cy="383559"/>
            </a:xfrm>
          </p:grpSpPr>
          <p:sp>
            <p:nvSpPr>
              <p:cNvPr id="31" name="Line 2"/>
              <p:cNvSpPr>
                <a:spLocks noChangeShapeType="1"/>
              </p:cNvSpPr>
              <p:nvPr/>
            </p:nvSpPr>
            <p:spPr bwMode="auto">
              <a:xfrm>
                <a:off x="1033813" y="1583795"/>
                <a:ext cx="18728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 Box 34"/>
              <p:cNvSpPr txBox="1">
                <a:spLocks noChangeArrowheads="1"/>
              </p:cNvSpPr>
              <p:nvPr/>
            </p:nvSpPr>
            <p:spPr bwMode="auto">
              <a:xfrm>
                <a:off x="1367876" y="1200236"/>
                <a:ext cx="136780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40000"/>
                  </a:spcBef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40000"/>
                  </a:spcBef>
                  <a:buFont typeface="Wingdings" pitchFamily="2" charset="2"/>
                  <a:buChar char="²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40000"/>
                  </a:spcBef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4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4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FF0000"/>
                    </a:solidFill>
                  </a:rPr>
                  <a:t>Clock C</a:t>
                </a:r>
                <a:r>
                  <a:rPr lang="en-US" altLang="en-US" sz="1600" dirty="0" smtClean="0">
                    <a:solidFill>
                      <a:srgbClr val="FF0000"/>
                    </a:solidFill>
                  </a:rPr>
                  <a:t>ycle</a:t>
                </a:r>
                <a:endParaRPr lang="en-AU" altLang="en-US" sz="16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7" name="Line 2"/>
            <p:cNvSpPr>
              <a:spLocks noChangeShapeType="1"/>
            </p:cNvSpPr>
            <p:nvPr/>
          </p:nvSpPr>
          <p:spPr bwMode="auto">
            <a:xfrm>
              <a:off x="4782387" y="1586162"/>
              <a:ext cx="9309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4772980" y="953725"/>
              <a:ext cx="9616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40000"/>
                </a:spcBef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0000"/>
                </a:spcBef>
                <a:buFont typeface="Wingdings" pitchFamily="2" charset="2"/>
                <a:buChar char="²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0000"/>
                </a:spcBef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>
                  <a:solidFill>
                    <a:srgbClr val="FF0000"/>
                  </a:solidFill>
                </a:rPr>
                <a:t>Positive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>
                  <a:solidFill>
                    <a:srgbClr val="FF0000"/>
                  </a:solidFill>
                </a:rPr>
                <a:t>Pulse</a:t>
              </a:r>
              <a:endParaRPr lang="en-AU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9" name="Line 2"/>
            <p:cNvSpPr>
              <a:spLocks noChangeShapeType="1"/>
            </p:cNvSpPr>
            <p:nvPr/>
          </p:nvSpPr>
          <p:spPr bwMode="auto">
            <a:xfrm>
              <a:off x="5695019" y="1585872"/>
              <a:ext cx="9522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34"/>
            <p:cNvSpPr txBox="1">
              <a:spLocks noChangeArrowheads="1"/>
            </p:cNvSpPr>
            <p:nvPr/>
          </p:nvSpPr>
          <p:spPr bwMode="auto">
            <a:xfrm>
              <a:off x="5685613" y="953725"/>
              <a:ext cx="9616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spcBef>
                  <a:spcPct val="40000"/>
                </a:spcBef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0000"/>
                </a:spcBef>
                <a:buFont typeface="Wingdings" pitchFamily="2" charset="2"/>
                <a:buChar char="²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0000"/>
                </a:spcBef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>
                  <a:solidFill>
                    <a:srgbClr val="0000FF"/>
                  </a:solidFill>
                </a:rPr>
                <a:t>Negative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>
                  <a:solidFill>
                    <a:srgbClr val="0000FF"/>
                  </a:solidFill>
                </a:rPr>
                <a:t>Pulse</a:t>
              </a:r>
              <a:endParaRPr lang="en-AU" altLang="en-US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542510" y="2914144"/>
            <a:ext cx="8144290" cy="333759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Clock</a:t>
            </a:r>
            <a:r>
              <a:rPr lang="en-US" sz="2000" dirty="0" smtClean="0"/>
              <a:t> is a </a:t>
            </a:r>
            <a:r>
              <a:rPr lang="en-US" sz="2000" dirty="0"/>
              <a:t>p</a:t>
            </a:r>
            <a:r>
              <a:rPr lang="en-US" sz="2000" dirty="0" smtClean="0"/>
              <a:t>eriodic signal = Train of pulses (1's and 0's)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altLang="en-US" sz="2000" dirty="0" smtClean="0"/>
              <a:t>The same </a:t>
            </a:r>
            <a:r>
              <a:rPr lang="en-US" altLang="en-US" sz="2000" dirty="0">
                <a:solidFill>
                  <a:srgbClr val="FF0000"/>
                </a:solidFill>
              </a:rPr>
              <a:t>C</a:t>
            </a:r>
            <a:r>
              <a:rPr lang="en-US" altLang="en-US" sz="2000" dirty="0" smtClean="0">
                <a:solidFill>
                  <a:srgbClr val="FF0000"/>
                </a:solidFill>
              </a:rPr>
              <a:t>lock </a:t>
            </a:r>
            <a:r>
              <a:rPr lang="en-US" altLang="en-US" sz="2000" dirty="0">
                <a:solidFill>
                  <a:srgbClr val="FF0000"/>
                </a:solidFill>
              </a:rPr>
              <a:t>C</a:t>
            </a:r>
            <a:r>
              <a:rPr lang="en-US" altLang="en-US" sz="2000" dirty="0" smtClean="0">
                <a:solidFill>
                  <a:srgbClr val="FF0000"/>
                </a:solidFill>
              </a:rPr>
              <a:t>ycle </a:t>
            </a:r>
            <a:r>
              <a:rPr lang="en-US" altLang="en-US" sz="2000" dirty="0" smtClean="0"/>
              <a:t>repeats indefinitely over time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altLang="en-US" sz="2000" b="1" dirty="0">
                <a:solidFill>
                  <a:srgbClr val="FF0000"/>
                </a:solidFill>
              </a:rPr>
              <a:t>Positive Pulse</a:t>
            </a:r>
            <a:r>
              <a:rPr lang="en-US" altLang="en-US" sz="2000" dirty="0"/>
              <a:t>: when the </a:t>
            </a:r>
            <a:r>
              <a:rPr lang="en-US" altLang="en-US" sz="2000" b="1" dirty="0" smtClean="0"/>
              <a:t>level</a:t>
            </a:r>
            <a:r>
              <a:rPr lang="en-US" altLang="en-US" sz="2000" dirty="0" smtClean="0"/>
              <a:t> of </a:t>
            </a:r>
            <a:r>
              <a:rPr lang="en-US" altLang="en-US" sz="2000" dirty="0"/>
              <a:t>the clock is </a:t>
            </a:r>
            <a:r>
              <a:rPr lang="en-US" altLang="en-US" sz="2000" b="1" dirty="0">
                <a:solidFill>
                  <a:srgbClr val="FF0000"/>
                </a:solidFill>
              </a:rPr>
              <a:t>1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altLang="en-US" sz="2000" b="1" dirty="0">
                <a:solidFill>
                  <a:srgbClr val="0000FF"/>
                </a:solidFill>
              </a:rPr>
              <a:t>Negative Pulse</a:t>
            </a:r>
            <a:r>
              <a:rPr lang="en-US" altLang="en-US" sz="2000" dirty="0"/>
              <a:t>: when the </a:t>
            </a:r>
            <a:r>
              <a:rPr lang="en-US" altLang="en-US" sz="2000" b="1" dirty="0" smtClean="0"/>
              <a:t>level</a:t>
            </a:r>
            <a:r>
              <a:rPr lang="en-US" altLang="en-US" sz="2000" dirty="0" smtClean="0"/>
              <a:t> of </a:t>
            </a:r>
            <a:r>
              <a:rPr lang="en-US" altLang="en-US" sz="2000" dirty="0"/>
              <a:t>the clock is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0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altLang="en-US" sz="2000" b="1" dirty="0" smtClean="0">
                <a:solidFill>
                  <a:srgbClr val="FF0000"/>
                </a:solidFill>
              </a:rPr>
              <a:t>Rising (Positive) Edge</a:t>
            </a:r>
            <a:r>
              <a:rPr lang="en-US" altLang="en-US" sz="2000" dirty="0" smtClean="0"/>
              <a:t>: when clock goes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from 0 to 1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</a:rPr>
              <a:t>Falling (Negative) Edge</a:t>
            </a:r>
            <a:r>
              <a:rPr lang="en-US" altLang="en-US" sz="2000" dirty="0" smtClean="0"/>
              <a:t>: when clock goes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from 1 down to 0</a:t>
            </a:r>
          </a:p>
        </p:txBody>
      </p:sp>
    </p:spTree>
    <p:extLst>
      <p:ext uri="{BB962C8B-B14F-4D97-AF65-F5344CB8AC3E}">
        <p14:creationId xmlns:p14="http://schemas.microsoft.com/office/powerpoint/2010/main" val="39844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Comparator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500"/>
              </a:spcBef>
            </a:pPr>
            <a:r>
              <a:rPr lang="en-US" dirty="0"/>
              <a:t>Design a sequential circuit that compares two numbers A and B</a:t>
            </a:r>
          </a:p>
          <a:p>
            <a:pPr>
              <a:spcBef>
                <a:spcPts val="1500"/>
              </a:spcBef>
            </a:pPr>
            <a:r>
              <a:rPr lang="en-US" dirty="0"/>
              <a:t>Two Inputs: A and B</a:t>
            </a:r>
          </a:p>
          <a:p>
            <a:pPr marL="360363" indent="0">
              <a:spcBef>
                <a:spcPts val="1500"/>
              </a:spcBef>
              <a:buNone/>
            </a:pPr>
            <a:r>
              <a:rPr lang="en-US" dirty="0"/>
              <a:t>A consists of </a:t>
            </a:r>
            <a:r>
              <a:rPr lang="en-US" i="1" dirty="0"/>
              <a:t>n</a:t>
            </a:r>
            <a:r>
              <a:rPr lang="en-US" dirty="0"/>
              <a:t> bits</a:t>
            </a:r>
            <a:endParaRPr lang="en-US" baseline="-25000" dirty="0"/>
          </a:p>
          <a:p>
            <a:pPr marL="360363" indent="0">
              <a:spcBef>
                <a:spcPts val="1500"/>
              </a:spcBef>
              <a:buNone/>
            </a:pPr>
            <a:r>
              <a:rPr lang="en-US" dirty="0"/>
              <a:t>B consists of </a:t>
            </a:r>
            <a:r>
              <a:rPr lang="en-US" i="1" dirty="0"/>
              <a:t>n</a:t>
            </a:r>
            <a:r>
              <a:rPr lang="en-US" dirty="0"/>
              <a:t> bits</a:t>
            </a:r>
          </a:p>
          <a:p>
            <a:pPr marL="360363" indent="0">
              <a:spcBef>
                <a:spcPts val="1500"/>
              </a:spcBef>
              <a:buNone/>
            </a:pPr>
            <a:r>
              <a:rPr lang="en-US" dirty="0"/>
              <a:t>Bit streaming starting at bit 0</a:t>
            </a:r>
          </a:p>
          <a:p>
            <a:pPr marL="360363" indent="0">
              <a:spcBef>
                <a:spcPts val="1500"/>
              </a:spcBef>
              <a:buNone/>
            </a:pPr>
            <a:r>
              <a:rPr lang="en-US" dirty="0"/>
              <a:t>Compare A</a:t>
            </a:r>
            <a:r>
              <a:rPr lang="en-US" baseline="-25000" dirty="0"/>
              <a:t>0</a:t>
            </a:r>
            <a:r>
              <a:rPr lang="en-US" dirty="0"/>
              <a:t> with B</a:t>
            </a:r>
            <a:r>
              <a:rPr lang="en-US" baseline="-25000" dirty="0"/>
              <a:t>0</a:t>
            </a:r>
            <a:r>
              <a:rPr lang="en-US" dirty="0"/>
              <a:t>, A</a:t>
            </a:r>
            <a:r>
              <a:rPr lang="en-US" baseline="-25000" dirty="0"/>
              <a:t>1</a:t>
            </a:r>
            <a:r>
              <a:rPr lang="en-US" dirty="0"/>
              <a:t> with B</a:t>
            </a:r>
            <a:r>
              <a:rPr lang="en-US" baseline="-25000" dirty="0"/>
              <a:t>1</a:t>
            </a:r>
            <a:r>
              <a:rPr lang="en-US" dirty="0"/>
              <a:t>, etc. (Bit 0 is least significant bit)</a:t>
            </a:r>
          </a:p>
          <a:p>
            <a:pPr>
              <a:spcBef>
                <a:spcPts val="1500"/>
              </a:spcBef>
            </a:pPr>
            <a:r>
              <a:rPr lang="en-US" dirty="0" smtClean="0"/>
              <a:t>Two </a:t>
            </a:r>
            <a:r>
              <a:rPr lang="en-US" dirty="0"/>
              <a:t>outputs: GT (Greater Than) and LT (Less Than)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60035" y="1816004"/>
            <a:ext cx="3870430" cy="1926816"/>
            <a:chOff x="5268035" y="2303875"/>
            <a:chExt cx="3870430" cy="1926816"/>
          </a:xfrm>
        </p:grpSpPr>
        <p:sp>
          <p:nvSpPr>
            <p:cNvPr id="5" name="TextBox 4"/>
            <p:cNvSpPr txBox="1"/>
            <p:nvPr/>
          </p:nvSpPr>
          <p:spPr>
            <a:xfrm>
              <a:off x="6258145" y="2303875"/>
              <a:ext cx="1755195" cy="118442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Sequential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Comparator</a:t>
              </a: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6573180" y="3391144"/>
              <a:ext cx="270030" cy="9716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268035" y="2355503"/>
              <a:ext cx="990110" cy="1081172"/>
              <a:chOff x="722530" y="4201235"/>
              <a:chExt cx="990110" cy="108117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22530" y="4201235"/>
                <a:ext cx="990110" cy="435750"/>
                <a:chOff x="1712640" y="3789040"/>
                <a:chExt cx="990110" cy="435750"/>
              </a:xfrm>
            </p:grpSpPr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2117685" y="4059070"/>
                  <a:ext cx="585065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1712640" y="3789040"/>
                      <a:ext cx="457200" cy="435750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en-US" sz="2400" b="0" dirty="0">
                        <a:latin typeface="+mn-lt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12640" y="3789040"/>
                      <a:ext cx="457200" cy="435750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l="-4000" b="-1389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Group 20"/>
              <p:cNvGrpSpPr/>
              <p:nvPr/>
            </p:nvGrpSpPr>
            <p:grpSpPr>
              <a:xfrm>
                <a:off x="722530" y="4846657"/>
                <a:ext cx="990110" cy="435750"/>
                <a:chOff x="1712640" y="3789040"/>
                <a:chExt cx="990110" cy="435750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2117685" y="4059070"/>
                  <a:ext cx="585065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1712640" y="3789040"/>
                      <a:ext cx="457200" cy="435750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en-US" sz="2400" b="0" dirty="0">
                        <a:latin typeface="+mn-lt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12640" y="3789040"/>
                      <a:ext cx="457200" cy="43575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l="-5333" b="-1389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8" name="Group 7"/>
            <p:cNvGrpSpPr/>
            <p:nvPr/>
          </p:nvGrpSpPr>
          <p:grpSpPr>
            <a:xfrm>
              <a:off x="6708195" y="3494205"/>
              <a:ext cx="855095" cy="300736"/>
              <a:chOff x="7203250" y="3848344"/>
              <a:chExt cx="855095" cy="487906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7203250" y="3848344"/>
                <a:ext cx="0" cy="4879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8058345" y="3848345"/>
                <a:ext cx="0" cy="48790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258145" y="3794941"/>
                  <a:ext cx="810090" cy="43575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𝐶𝑙𝑜𝑐𝑘</m:t>
                        </m:r>
                      </m:oMath>
                    </m:oMathPara>
                  </a14:m>
                  <a:endParaRPr lang="en-US" sz="2000" b="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8145" y="3794941"/>
                  <a:ext cx="810090" cy="4357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545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58245" y="3794941"/>
                  <a:ext cx="810090" cy="435750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𝑅𝑒𝑠𝑒𝑡</m:t>
                        </m:r>
                      </m:oMath>
                    </m:oMathPara>
                  </a14:m>
                  <a:endParaRPr lang="en-US" sz="2000" b="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8245" y="3794941"/>
                  <a:ext cx="810090" cy="4357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51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/>
            <p:cNvGrpSpPr/>
            <p:nvPr/>
          </p:nvGrpSpPr>
          <p:grpSpPr>
            <a:xfrm>
              <a:off x="8013340" y="2355503"/>
              <a:ext cx="1125125" cy="1081172"/>
              <a:chOff x="3467835" y="4201235"/>
              <a:chExt cx="1125125" cy="108117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467835" y="4201235"/>
                <a:ext cx="1125125" cy="435750"/>
                <a:chOff x="2117685" y="4037918"/>
                <a:chExt cx="1125125" cy="435750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2117685" y="4262943"/>
                  <a:ext cx="585065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2785610" y="4037918"/>
                      <a:ext cx="457200" cy="435750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𝐺𝑇</m:t>
                            </m:r>
                          </m:oMath>
                        </m:oMathPara>
                      </a14:m>
                      <a:endParaRPr lang="en-US" sz="2400" b="0" dirty="0">
                        <a:latin typeface="+mn-lt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85610" y="4037918"/>
                      <a:ext cx="457200" cy="435750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l="-24000" r="-5333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" name="Group 12"/>
              <p:cNvGrpSpPr/>
              <p:nvPr/>
            </p:nvGrpSpPr>
            <p:grpSpPr>
              <a:xfrm>
                <a:off x="3467835" y="4846657"/>
                <a:ext cx="1125125" cy="435750"/>
                <a:chOff x="2117685" y="3699030"/>
                <a:chExt cx="1125125" cy="435750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2117685" y="3924055"/>
                  <a:ext cx="585065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2785610" y="3699030"/>
                      <a:ext cx="457200" cy="435750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none" lIns="0" tIns="0" rIns="0" bIns="0" rtlCol="0" anchor="ctr" anchorCtr="0">
                      <a:no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𝐿𝑇</m:t>
                            </m:r>
                          </m:oMath>
                        </m:oMathPara>
                      </a14:m>
                      <a:endParaRPr lang="en-US" sz="2400" b="0" dirty="0">
                        <a:latin typeface="+mn-lt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85610" y="3699030"/>
                      <a:ext cx="457200" cy="435750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l="-20000" r="-2667" b="-1408"/>
                      </a:stretch>
                    </a:blipFill>
                    <a:ln w="254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41867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the State Diagram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35568" y="4377581"/>
            <a:ext cx="1866304" cy="1319881"/>
            <a:chOff x="6771310" y="4213553"/>
            <a:chExt cx="1866304" cy="1319881"/>
          </a:xfrm>
        </p:grpSpPr>
        <p:sp>
          <p:nvSpPr>
            <p:cNvPr id="5" name="Arc 4"/>
            <p:cNvSpPr/>
            <p:nvPr/>
          </p:nvSpPr>
          <p:spPr>
            <a:xfrm>
              <a:off x="6777106" y="4527420"/>
              <a:ext cx="1860508" cy="721880"/>
            </a:xfrm>
            <a:prstGeom prst="arc">
              <a:avLst>
                <a:gd name="adj1" fmla="val 11580537"/>
                <a:gd name="adj2" fmla="val 20930474"/>
              </a:avLst>
            </a:prstGeom>
            <a:ln w="254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14289" y="4213553"/>
              <a:ext cx="421247" cy="30674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08493" y="5226693"/>
              <a:ext cx="421247" cy="30674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8" name="Arc 7"/>
            <p:cNvSpPr/>
            <p:nvPr/>
          </p:nvSpPr>
          <p:spPr>
            <a:xfrm flipV="1">
              <a:off x="6771310" y="4497687"/>
              <a:ext cx="1860508" cy="721880"/>
            </a:xfrm>
            <a:prstGeom prst="arc">
              <a:avLst>
                <a:gd name="adj1" fmla="val 11580537"/>
                <a:gd name="adj2" fmla="val 20930474"/>
              </a:avLst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55748" y="5365028"/>
            <a:ext cx="1197025" cy="1001929"/>
            <a:chOff x="5796340" y="5397401"/>
            <a:chExt cx="1197025" cy="1001929"/>
          </a:xfrm>
        </p:grpSpPr>
        <p:sp>
          <p:nvSpPr>
            <p:cNvPr id="10" name="Arc 9"/>
            <p:cNvSpPr/>
            <p:nvPr/>
          </p:nvSpPr>
          <p:spPr>
            <a:xfrm flipV="1">
              <a:off x="6214940" y="5397401"/>
              <a:ext cx="351039" cy="578356"/>
            </a:xfrm>
            <a:prstGeom prst="arc">
              <a:avLst>
                <a:gd name="adj1" fmla="val 8029806"/>
                <a:gd name="adj2" fmla="val 2656363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6340" y="5955775"/>
              <a:ext cx="1197025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00, 11, 10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90463" y="5354706"/>
            <a:ext cx="1197025" cy="1001929"/>
            <a:chOff x="5796340" y="5397401"/>
            <a:chExt cx="1197025" cy="1001929"/>
          </a:xfrm>
        </p:grpSpPr>
        <p:sp>
          <p:nvSpPr>
            <p:cNvPr id="13" name="Arc 12"/>
            <p:cNvSpPr/>
            <p:nvPr/>
          </p:nvSpPr>
          <p:spPr>
            <a:xfrm flipV="1">
              <a:off x="6214940" y="5397401"/>
              <a:ext cx="351039" cy="578356"/>
            </a:xfrm>
            <a:prstGeom prst="arc">
              <a:avLst>
                <a:gd name="adj1" fmla="val 8029806"/>
                <a:gd name="adj2" fmla="val 2656363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6340" y="5955775"/>
              <a:ext cx="1197025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00, 11, 01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5173" y="2734133"/>
            <a:ext cx="1750695" cy="2783309"/>
            <a:chOff x="6712695" y="2985951"/>
            <a:chExt cx="1750695" cy="2783309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6712695" y="2985951"/>
              <a:ext cx="1030615" cy="18719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7491390" y="4797260"/>
              <a:ext cx="972000" cy="972000"/>
              <a:chOff x="5853100" y="2078851"/>
              <a:chExt cx="540060" cy="63007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50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GT</a:t>
                </a:r>
                <a:endParaRPr lang="en-US" sz="2400" b="1" baseline="-25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1" dirty="0">
                    <a:solidFill>
                      <a:srgbClr val="0000FF"/>
                    </a:solidFill>
                  </a:rPr>
                  <a:t>10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5941371" y="2411066"/>
                <a:ext cx="3710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7383270" y="3772836"/>
              <a:ext cx="338545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16693" y="2734132"/>
            <a:ext cx="1754925" cy="2783310"/>
            <a:chOff x="4944215" y="2985950"/>
            <a:chExt cx="1754925" cy="2783310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5673080" y="2985950"/>
              <a:ext cx="1026060" cy="18719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718085" y="3772836"/>
              <a:ext cx="338545" cy="44355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01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944215" y="4797260"/>
              <a:ext cx="972000" cy="972000"/>
              <a:chOff x="5853100" y="2078851"/>
              <a:chExt cx="540060" cy="63007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50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LT</a:t>
                </a:r>
                <a:endParaRPr lang="en-US" sz="2400" b="1" baseline="-25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1" dirty="0">
                    <a:solidFill>
                      <a:srgbClr val="0000FF"/>
                    </a:solidFill>
                  </a:rPr>
                  <a:t>01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5941371" y="2411066"/>
                <a:ext cx="3710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95299" y="1254362"/>
            <a:ext cx="5616005" cy="499738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Reset: start initially in state </a:t>
            </a:r>
            <a:r>
              <a:rPr lang="en-US" sz="2200" b="1" dirty="0"/>
              <a:t>EQ</a:t>
            </a:r>
            <a:endParaRPr lang="en-US" sz="2200" baseline="-25000" dirty="0"/>
          </a:p>
          <a:p>
            <a:pPr marL="357188" indent="0">
              <a:spcBef>
                <a:spcPts val="1200"/>
              </a:spcBef>
              <a:buNone/>
            </a:pPr>
            <a:r>
              <a:rPr lang="en-US" sz="2200" b="1" dirty="0"/>
              <a:t>EQ</a:t>
            </a:r>
            <a:r>
              <a:rPr lang="en-US" sz="2200" dirty="0"/>
              <a:t> indicates Equality (output is </a:t>
            </a:r>
            <a:r>
              <a:rPr lang="en-US" sz="2200" b="1" dirty="0">
                <a:solidFill>
                  <a:srgbClr val="0000FF"/>
                </a:solidFill>
              </a:rPr>
              <a:t>00</a:t>
            </a:r>
            <a:r>
              <a:rPr lang="en-US" sz="2200" dirty="0"/>
              <a:t>)</a:t>
            </a:r>
          </a:p>
          <a:p>
            <a:pPr marL="357188" indent="0">
              <a:spcBef>
                <a:spcPts val="1200"/>
              </a:spcBef>
              <a:buNone/>
            </a:pPr>
            <a:r>
              <a:rPr lang="en-US" sz="2200" dirty="0"/>
              <a:t>Stay in </a:t>
            </a:r>
            <a:r>
              <a:rPr lang="en-US" sz="2200" b="1" dirty="0"/>
              <a:t>EQ</a:t>
            </a:r>
            <a:r>
              <a:rPr lang="en-US" sz="2200" dirty="0"/>
              <a:t> as long as </a:t>
            </a:r>
            <a:r>
              <a:rPr lang="en-US" sz="2200" i="1" dirty="0" err="1"/>
              <a:t>A</a:t>
            </a:r>
            <a:r>
              <a:rPr lang="en-US" sz="2200" i="1" baseline="-25000" dirty="0" err="1"/>
              <a:t>i</a:t>
            </a:r>
            <a:r>
              <a:rPr lang="en-US" sz="2200" i="1" dirty="0" err="1"/>
              <a:t>B</a:t>
            </a:r>
            <a:r>
              <a:rPr lang="en-US" sz="2200" i="1" baseline="-25000" dirty="0" err="1"/>
              <a:t>i</a:t>
            </a:r>
            <a:r>
              <a:rPr lang="en-US" sz="2200" dirty="0"/>
              <a:t> = </a:t>
            </a:r>
            <a:r>
              <a:rPr lang="en-US" sz="2200" b="1" dirty="0">
                <a:solidFill>
                  <a:srgbClr val="FF0000"/>
                </a:solidFill>
              </a:rPr>
              <a:t>00</a:t>
            </a:r>
            <a:r>
              <a:rPr lang="en-US" sz="2200" dirty="0"/>
              <a:t> or </a:t>
            </a:r>
            <a:r>
              <a:rPr lang="en-US" sz="2200" b="1" dirty="0">
                <a:solidFill>
                  <a:srgbClr val="FF0000"/>
                </a:solidFill>
              </a:rPr>
              <a:t>11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Go to </a:t>
            </a:r>
            <a:r>
              <a:rPr lang="en-US" sz="2200" b="1" dirty="0"/>
              <a:t>LT</a:t>
            </a:r>
            <a:r>
              <a:rPr lang="en-US" sz="2200" dirty="0"/>
              <a:t> if </a:t>
            </a:r>
            <a:r>
              <a:rPr lang="en-US" sz="2200" i="1" dirty="0"/>
              <a:t>A</a:t>
            </a:r>
            <a:r>
              <a:rPr lang="en-US" sz="2200" i="1" baseline="-25000" dirty="0"/>
              <a:t>i</a:t>
            </a:r>
            <a:r>
              <a:rPr lang="en-US" sz="2200" dirty="0"/>
              <a:t> &lt; </a:t>
            </a:r>
            <a:r>
              <a:rPr lang="en-US" sz="2200" i="1" dirty="0"/>
              <a:t>B</a:t>
            </a:r>
            <a:r>
              <a:rPr lang="en-US" sz="2200" i="1" baseline="-25000" dirty="0"/>
              <a:t>i</a:t>
            </a:r>
            <a:r>
              <a:rPr lang="en-US" sz="2200" dirty="0"/>
              <a:t> (</a:t>
            </a:r>
            <a:r>
              <a:rPr lang="en-US" sz="2200" i="1" dirty="0" err="1"/>
              <a:t>A</a:t>
            </a:r>
            <a:r>
              <a:rPr lang="en-US" sz="2200" i="1" baseline="-25000" dirty="0" err="1"/>
              <a:t>i</a:t>
            </a:r>
            <a:r>
              <a:rPr lang="en-US" sz="2200" i="1" dirty="0" err="1"/>
              <a:t>B</a:t>
            </a:r>
            <a:r>
              <a:rPr lang="en-US" sz="2200" i="1" baseline="-25000" dirty="0" err="1"/>
              <a:t>i</a:t>
            </a:r>
            <a:r>
              <a:rPr lang="en-US" sz="2200" dirty="0"/>
              <a:t> = </a:t>
            </a:r>
            <a:r>
              <a:rPr lang="en-US" sz="2200" b="1" dirty="0">
                <a:solidFill>
                  <a:srgbClr val="FF0000"/>
                </a:solidFill>
              </a:rPr>
              <a:t>01</a:t>
            </a:r>
            <a:r>
              <a:rPr lang="en-US" sz="2200" dirty="0"/>
              <a:t>)</a:t>
            </a:r>
          </a:p>
          <a:p>
            <a:pPr marL="357188" indent="0">
              <a:spcBef>
                <a:spcPts val="1200"/>
              </a:spcBef>
              <a:buNone/>
            </a:pPr>
            <a:r>
              <a:rPr lang="en-US" sz="2200" b="1" dirty="0"/>
              <a:t>LT</a:t>
            </a:r>
            <a:r>
              <a:rPr lang="en-US" sz="2200" dirty="0"/>
              <a:t> indicates Less Than (output is </a:t>
            </a:r>
            <a:r>
              <a:rPr lang="en-US" sz="2200" b="1" dirty="0">
                <a:solidFill>
                  <a:srgbClr val="0000FF"/>
                </a:solidFill>
              </a:rPr>
              <a:t>01</a:t>
            </a:r>
            <a:r>
              <a:rPr lang="en-US" sz="2200" dirty="0"/>
              <a:t>)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Go to </a:t>
            </a:r>
            <a:r>
              <a:rPr lang="en-US" sz="2200" b="1" dirty="0"/>
              <a:t>GT</a:t>
            </a:r>
            <a:r>
              <a:rPr lang="en-US" sz="2200" dirty="0"/>
              <a:t> if </a:t>
            </a:r>
            <a:r>
              <a:rPr lang="en-US" sz="2200" i="1" dirty="0"/>
              <a:t>A</a:t>
            </a:r>
            <a:r>
              <a:rPr lang="en-US" sz="2200" i="1" baseline="-25000" dirty="0"/>
              <a:t>i</a:t>
            </a:r>
            <a:r>
              <a:rPr lang="en-US" sz="2200" dirty="0"/>
              <a:t> &gt; </a:t>
            </a:r>
            <a:r>
              <a:rPr lang="en-US" sz="2200" i="1" dirty="0"/>
              <a:t>B</a:t>
            </a:r>
            <a:r>
              <a:rPr lang="en-US" sz="2200" i="1" baseline="-25000" dirty="0"/>
              <a:t>i</a:t>
            </a:r>
            <a:r>
              <a:rPr lang="en-US" sz="2200" dirty="0"/>
              <a:t> (</a:t>
            </a:r>
            <a:r>
              <a:rPr lang="en-US" sz="2200" i="1" dirty="0" err="1"/>
              <a:t>A</a:t>
            </a:r>
            <a:r>
              <a:rPr lang="en-US" sz="2200" i="1" baseline="-25000" dirty="0" err="1"/>
              <a:t>i</a:t>
            </a:r>
            <a:r>
              <a:rPr lang="en-US" sz="2200" i="1" dirty="0" err="1"/>
              <a:t>B</a:t>
            </a:r>
            <a:r>
              <a:rPr lang="en-US" sz="2200" i="1" baseline="-25000" dirty="0" err="1"/>
              <a:t>i</a:t>
            </a:r>
            <a:r>
              <a:rPr lang="en-US" sz="2200" dirty="0"/>
              <a:t> = </a:t>
            </a:r>
            <a:r>
              <a:rPr lang="en-US" sz="2200" b="1" dirty="0">
                <a:solidFill>
                  <a:srgbClr val="FF0000"/>
                </a:solidFill>
              </a:rPr>
              <a:t>10</a:t>
            </a:r>
            <a:r>
              <a:rPr lang="en-US" sz="2200" dirty="0"/>
              <a:t>)</a:t>
            </a:r>
          </a:p>
          <a:p>
            <a:pPr marL="357188" indent="0">
              <a:spcBef>
                <a:spcPts val="1200"/>
              </a:spcBef>
              <a:buNone/>
            </a:pPr>
            <a:r>
              <a:rPr lang="en-US" sz="2200" b="1" dirty="0"/>
              <a:t>GT</a:t>
            </a:r>
            <a:r>
              <a:rPr lang="en-US" sz="2200" dirty="0"/>
              <a:t> is Greater Than (output is </a:t>
            </a:r>
            <a:r>
              <a:rPr lang="en-US" sz="2200" b="1" dirty="0">
                <a:solidFill>
                  <a:srgbClr val="0000FF"/>
                </a:solidFill>
              </a:rPr>
              <a:t>10</a:t>
            </a:r>
            <a:r>
              <a:rPr lang="en-US" sz="2200" dirty="0"/>
              <a:t>)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Complete the state diagram</a:t>
            </a:r>
          </a:p>
          <a:p>
            <a:pPr marL="357188" indent="0">
              <a:spcBef>
                <a:spcPts val="1200"/>
              </a:spcBef>
              <a:buNone/>
            </a:pPr>
            <a:r>
              <a:rPr lang="en-US" sz="2200" b="1" dirty="0"/>
              <a:t>LT</a:t>
            </a:r>
            <a:r>
              <a:rPr lang="en-US" sz="2200" dirty="0">
                <a:sym typeface="Wingdings" panose="05000000000000000000" pitchFamily="2" charset="2"/>
              </a:rPr>
              <a:t>  </a:t>
            </a:r>
            <a:r>
              <a:rPr lang="en-US" sz="2200" b="1" dirty="0"/>
              <a:t>GT</a:t>
            </a:r>
            <a:r>
              <a:rPr lang="en-US" sz="2200" dirty="0">
                <a:sym typeface="Wingdings" panose="05000000000000000000" pitchFamily="2" charset="2"/>
              </a:rPr>
              <a:t> and </a:t>
            </a:r>
            <a:r>
              <a:rPr lang="en-US" sz="2200" b="1" dirty="0"/>
              <a:t>GT</a:t>
            </a:r>
            <a:r>
              <a:rPr lang="en-US" sz="2200" dirty="0">
                <a:sym typeface="Wingdings" panose="05000000000000000000" pitchFamily="2" charset="2"/>
              </a:rPr>
              <a:t>  </a:t>
            </a:r>
            <a:r>
              <a:rPr lang="en-US" sz="2200" b="1" dirty="0"/>
              <a:t>LT</a:t>
            </a:r>
            <a:endParaRPr lang="en-US" sz="2200" b="1" baseline="-25000" dirty="0"/>
          </a:p>
          <a:p>
            <a:pPr marL="357188" indent="0">
              <a:spcBef>
                <a:spcPts val="1200"/>
              </a:spcBef>
              <a:buNone/>
            </a:pPr>
            <a:r>
              <a:rPr lang="en-US" sz="2200" b="1" dirty="0"/>
              <a:t>LT</a:t>
            </a:r>
            <a:r>
              <a:rPr lang="en-US" sz="2200" dirty="0"/>
              <a:t>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b="1" dirty="0"/>
              <a:t>LT</a:t>
            </a:r>
            <a:r>
              <a:rPr lang="en-US" sz="2200" dirty="0">
                <a:sym typeface="Wingdings" panose="05000000000000000000" pitchFamily="2" charset="2"/>
              </a:rPr>
              <a:t> and </a:t>
            </a:r>
            <a:r>
              <a:rPr lang="en-US" sz="2200" b="1" dirty="0"/>
              <a:t>GT</a:t>
            </a:r>
            <a:r>
              <a:rPr lang="en-US" sz="2200" dirty="0">
                <a:sym typeface="Wingdings" panose="05000000000000000000" pitchFamily="2" charset="2"/>
              </a:rPr>
              <a:t>  </a:t>
            </a:r>
            <a:r>
              <a:rPr lang="en-US" sz="2200" b="1" dirty="0"/>
              <a:t>GT</a:t>
            </a:r>
            <a:endParaRPr lang="en-US" sz="2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485618" y="1387783"/>
            <a:ext cx="2277145" cy="1814494"/>
            <a:chOff x="7221360" y="1223755"/>
            <a:chExt cx="2277145" cy="1814494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8193360" y="2570105"/>
              <a:ext cx="4651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7221360" y="2066249"/>
              <a:ext cx="972000" cy="972000"/>
              <a:chOff x="5853100" y="2078851"/>
              <a:chExt cx="540060" cy="63007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5853100" y="2078851"/>
                <a:ext cx="540060" cy="63007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spcAft>
                    <a:spcPts val="50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</a:rPr>
                  <a:t>EQ</a:t>
                </a:r>
                <a:endParaRPr lang="en-US" sz="2400" b="1" baseline="-25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1" dirty="0">
                    <a:solidFill>
                      <a:srgbClr val="0000FF"/>
                    </a:solidFill>
                  </a:rPr>
                  <a:t>00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941371" y="2411066"/>
                <a:ext cx="3710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8747822" y="2428045"/>
              <a:ext cx="750683" cy="28411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Reset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308331" y="1223755"/>
              <a:ext cx="813129" cy="1009113"/>
              <a:chOff x="6300111" y="1639601"/>
              <a:chExt cx="813129" cy="1009113"/>
            </a:xfrm>
          </p:grpSpPr>
          <p:sp>
            <p:nvSpPr>
              <p:cNvPr id="33" name="Arc 32"/>
              <p:cNvSpPr/>
              <p:nvPr/>
            </p:nvSpPr>
            <p:spPr>
              <a:xfrm>
                <a:off x="6537176" y="2070358"/>
                <a:ext cx="351039" cy="578356"/>
              </a:xfrm>
              <a:prstGeom prst="arc">
                <a:avLst>
                  <a:gd name="adj1" fmla="val 8029806"/>
                  <a:gd name="adj2" fmla="val 2656363"/>
                </a:avLst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00111" y="1639601"/>
                <a:ext cx="813129" cy="44355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00, 11</a:t>
                </a: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5477398" y="987909"/>
            <a:ext cx="3118685" cy="540060"/>
          </a:xfrm>
          <a:prstGeom prst="rect">
            <a:avLst/>
          </a:prstGeom>
          <a:noFill/>
          <a:ln w="25400"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Moore State Diagram</a:t>
            </a:r>
          </a:p>
        </p:txBody>
      </p:sp>
    </p:spTree>
    <p:extLst>
      <p:ext uri="{BB962C8B-B14F-4D97-AF65-F5344CB8AC3E}">
        <p14:creationId xmlns:p14="http://schemas.microsoft.com/office/powerpoint/2010/main" val="217709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Assignment and State Table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299" y="1194655"/>
            <a:ext cx="6429136" cy="2119131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200" dirty="0"/>
              <a:t>Three States </a:t>
            </a:r>
            <a:r>
              <a:rPr lang="en-US" sz="2200" dirty="0">
                <a:sym typeface="Wingdings" panose="05000000000000000000" pitchFamily="2" charset="2"/>
              </a:rPr>
              <a:t> Two Flip-Flops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>
                <a:sym typeface="Wingdings" panose="05000000000000000000" pitchFamily="2" charset="2"/>
              </a:rPr>
              <a:t>D-type Flip-Flops will be used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>
                <a:sym typeface="Wingdings" panose="05000000000000000000" pitchFamily="2" charset="2"/>
              </a:rPr>
              <a:t>State Assignment: </a:t>
            </a:r>
            <a:r>
              <a:rPr lang="en-US" sz="2200" b="1" dirty="0"/>
              <a:t>EQ</a:t>
            </a:r>
            <a:r>
              <a:rPr lang="en-US" sz="2200" dirty="0">
                <a:sym typeface="Wingdings" panose="05000000000000000000" pitchFamily="2" charset="2"/>
              </a:rPr>
              <a:t> = 00, </a:t>
            </a:r>
            <a:r>
              <a:rPr lang="en-US" sz="2200" b="1" dirty="0"/>
              <a:t>LT</a:t>
            </a:r>
            <a:r>
              <a:rPr lang="en-US" sz="2200" dirty="0">
                <a:sym typeface="Wingdings" panose="05000000000000000000" pitchFamily="2" charset="2"/>
              </a:rPr>
              <a:t> = 01, </a:t>
            </a:r>
            <a:r>
              <a:rPr lang="en-US" sz="2200" b="1" dirty="0"/>
              <a:t>GT</a:t>
            </a:r>
            <a:r>
              <a:rPr lang="en-US" sz="2200" dirty="0">
                <a:sym typeface="Wingdings" panose="05000000000000000000" pitchFamily="2" charset="2"/>
              </a:rPr>
              <a:t> = 10</a:t>
            </a:r>
            <a:endParaRPr lang="en-US" sz="22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200" dirty="0"/>
              <a:t>Output = Present State (</a:t>
            </a:r>
            <a:r>
              <a:rPr lang="en-US" sz="2200" b="1" dirty="0"/>
              <a:t>Q</a:t>
            </a:r>
            <a:r>
              <a:rPr lang="en-US" sz="2200" b="1" baseline="-25000" dirty="0"/>
              <a:t>1</a:t>
            </a:r>
            <a:r>
              <a:rPr lang="en-US" sz="2200" dirty="0"/>
              <a:t> and </a:t>
            </a:r>
            <a:r>
              <a:rPr lang="en-US" sz="2200" b="1" dirty="0"/>
              <a:t>Q</a:t>
            </a:r>
            <a:r>
              <a:rPr lang="en-US" sz="2200" b="1" baseline="-25000" dirty="0"/>
              <a:t>0</a:t>
            </a:r>
            <a:r>
              <a:rPr lang="en-US" sz="2200" dirty="0"/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48070" y="1223755"/>
            <a:ext cx="3762310" cy="4979174"/>
            <a:chOff x="5826205" y="1223755"/>
            <a:chExt cx="3762310" cy="4979174"/>
          </a:xfrm>
        </p:grpSpPr>
        <p:grpSp>
          <p:nvGrpSpPr>
            <p:cNvPr id="6" name="Group 5"/>
            <p:cNvGrpSpPr/>
            <p:nvPr/>
          </p:nvGrpSpPr>
          <p:grpSpPr>
            <a:xfrm>
              <a:off x="6771310" y="4213553"/>
              <a:ext cx="1866304" cy="1319881"/>
              <a:chOff x="6771310" y="4213553"/>
              <a:chExt cx="1866304" cy="1319881"/>
            </a:xfrm>
          </p:grpSpPr>
          <p:sp>
            <p:nvSpPr>
              <p:cNvPr id="34" name="Arc 33"/>
              <p:cNvSpPr/>
              <p:nvPr/>
            </p:nvSpPr>
            <p:spPr>
              <a:xfrm>
                <a:off x="6777106" y="4527420"/>
                <a:ext cx="1860508" cy="721880"/>
              </a:xfrm>
              <a:prstGeom prst="arc">
                <a:avLst>
                  <a:gd name="adj1" fmla="val 11580537"/>
                  <a:gd name="adj2" fmla="val 20930474"/>
                </a:avLst>
              </a:prstGeom>
              <a:ln w="25400">
                <a:solidFill>
                  <a:schemeClr val="tx1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514289" y="4213553"/>
                <a:ext cx="421247" cy="30674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01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508493" y="5226693"/>
                <a:ext cx="421247" cy="30674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37" name="Arc 36"/>
              <p:cNvSpPr/>
              <p:nvPr/>
            </p:nvSpPr>
            <p:spPr>
              <a:xfrm flipV="1">
                <a:off x="6771310" y="4497687"/>
                <a:ext cx="1860508" cy="721880"/>
              </a:xfrm>
              <a:prstGeom prst="arc">
                <a:avLst>
                  <a:gd name="adj1" fmla="val 11580537"/>
                  <a:gd name="adj2" fmla="val 20930474"/>
                </a:avLst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391490" y="5201000"/>
              <a:ext cx="1197025" cy="1001929"/>
              <a:chOff x="5796340" y="5397401"/>
              <a:chExt cx="1197025" cy="1001929"/>
            </a:xfrm>
          </p:grpSpPr>
          <p:sp>
            <p:nvSpPr>
              <p:cNvPr id="32" name="Arc 31"/>
              <p:cNvSpPr/>
              <p:nvPr/>
            </p:nvSpPr>
            <p:spPr>
              <a:xfrm flipV="1">
                <a:off x="6214940" y="5397401"/>
                <a:ext cx="351039" cy="578356"/>
              </a:xfrm>
              <a:prstGeom prst="arc">
                <a:avLst>
                  <a:gd name="adj1" fmla="val 8029806"/>
                  <a:gd name="adj2" fmla="val 2656363"/>
                </a:avLst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796340" y="5955775"/>
                <a:ext cx="1197025" cy="44355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00, 11, 10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826205" y="5190678"/>
              <a:ext cx="1197025" cy="1001929"/>
              <a:chOff x="5796340" y="5397401"/>
              <a:chExt cx="1197025" cy="1001929"/>
            </a:xfrm>
          </p:grpSpPr>
          <p:sp>
            <p:nvSpPr>
              <p:cNvPr id="30" name="Arc 29"/>
              <p:cNvSpPr/>
              <p:nvPr/>
            </p:nvSpPr>
            <p:spPr>
              <a:xfrm flipV="1">
                <a:off x="6214940" y="5397401"/>
                <a:ext cx="351039" cy="578356"/>
              </a:xfrm>
              <a:prstGeom prst="arc">
                <a:avLst>
                  <a:gd name="adj1" fmla="val 8029806"/>
                  <a:gd name="adj2" fmla="val 2656363"/>
                </a:avLst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796340" y="5955775"/>
                <a:ext cx="1197025" cy="44355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00, 11, 01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720915" y="2570105"/>
              <a:ext cx="1750695" cy="2783309"/>
              <a:chOff x="6712695" y="2985951"/>
              <a:chExt cx="1750695" cy="2783309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6712695" y="2985951"/>
                <a:ext cx="1030615" cy="187195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7491390" y="4797260"/>
                <a:ext cx="972000" cy="972000"/>
                <a:chOff x="5853100" y="2078851"/>
                <a:chExt cx="540060" cy="63007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5853100" y="2078851"/>
                  <a:ext cx="540060" cy="6300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spcAft>
                      <a:spcPts val="500"/>
                    </a:spcAft>
                  </a:pPr>
                  <a:r>
                    <a:rPr lang="en-US" sz="2400" b="1" dirty="0">
                      <a:solidFill>
                        <a:schemeClr val="tx1"/>
                      </a:solidFill>
                    </a:rPr>
                    <a:t>GT</a:t>
                  </a:r>
                  <a:endParaRPr lang="en-US" sz="2400" b="1" baseline="-250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b="1" dirty="0">
                      <a:solidFill>
                        <a:srgbClr val="0000FF"/>
                      </a:solidFill>
                    </a:rPr>
                    <a:t>10</a:t>
                  </a:r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5941371" y="2411066"/>
                  <a:ext cx="37108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26"/>
              <p:cNvSpPr txBox="1"/>
              <p:nvPr/>
            </p:nvSpPr>
            <p:spPr>
              <a:xfrm>
                <a:off x="7383270" y="3772836"/>
                <a:ext cx="338545" cy="44355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952435" y="2570104"/>
              <a:ext cx="1754925" cy="2783310"/>
              <a:chOff x="4944215" y="2985950"/>
              <a:chExt cx="1754925" cy="2783310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H="1">
                <a:off x="5673080" y="2985950"/>
                <a:ext cx="1026060" cy="187195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718085" y="3772836"/>
                <a:ext cx="338545" cy="44355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01</a:t>
                </a: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4944215" y="4797260"/>
                <a:ext cx="972000" cy="972000"/>
                <a:chOff x="5853100" y="2078851"/>
                <a:chExt cx="540060" cy="630070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5853100" y="2078851"/>
                  <a:ext cx="540060" cy="6300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spcAft>
                      <a:spcPts val="500"/>
                    </a:spcAft>
                  </a:pPr>
                  <a:r>
                    <a:rPr lang="en-US" sz="2400" b="1" dirty="0">
                      <a:solidFill>
                        <a:schemeClr val="tx1"/>
                      </a:solidFill>
                    </a:rPr>
                    <a:t>LT</a:t>
                  </a:r>
                  <a:endParaRPr lang="en-US" sz="2400" b="1" baseline="-250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b="1" dirty="0">
                      <a:solidFill>
                        <a:srgbClr val="0000FF"/>
                      </a:solidFill>
                    </a:rPr>
                    <a:t>01</a:t>
                  </a:r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941371" y="2411066"/>
                  <a:ext cx="37108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/>
            <p:cNvGrpSpPr/>
            <p:nvPr/>
          </p:nvGrpSpPr>
          <p:grpSpPr>
            <a:xfrm>
              <a:off x="7221360" y="1223755"/>
              <a:ext cx="2277145" cy="1814494"/>
              <a:chOff x="7221360" y="1223755"/>
              <a:chExt cx="2277145" cy="1814494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8193360" y="2570105"/>
                <a:ext cx="4651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7221360" y="2066249"/>
                <a:ext cx="972000" cy="972000"/>
                <a:chOff x="5853100" y="2078851"/>
                <a:chExt cx="540060" cy="63007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5853100" y="2078851"/>
                  <a:ext cx="540060" cy="6300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spcAft>
                      <a:spcPts val="500"/>
                    </a:spcAft>
                  </a:pPr>
                  <a:r>
                    <a:rPr lang="en-US" sz="2400" b="1" dirty="0">
                      <a:solidFill>
                        <a:schemeClr val="tx1"/>
                      </a:solidFill>
                    </a:rPr>
                    <a:t>EQ</a:t>
                  </a:r>
                  <a:endParaRPr lang="en-US" sz="2400" b="1" baseline="-250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sz="2400" b="1" dirty="0">
                      <a:solidFill>
                        <a:srgbClr val="0000FF"/>
                      </a:solidFill>
                    </a:rPr>
                    <a:t>00</a:t>
                  </a: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5941371" y="2411066"/>
                  <a:ext cx="37108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8747822" y="2428045"/>
                <a:ext cx="750683" cy="28411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Reset</a:t>
                </a: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7308331" y="1223755"/>
                <a:ext cx="813129" cy="1009113"/>
                <a:chOff x="6300111" y="1639601"/>
                <a:chExt cx="813129" cy="1009113"/>
              </a:xfrm>
            </p:grpSpPr>
            <p:sp>
              <p:nvSpPr>
                <p:cNvPr id="16" name="Arc 15"/>
                <p:cNvSpPr/>
                <p:nvPr/>
              </p:nvSpPr>
              <p:spPr>
                <a:xfrm>
                  <a:off x="6537176" y="2070358"/>
                  <a:ext cx="351039" cy="578356"/>
                </a:xfrm>
                <a:prstGeom prst="arc">
                  <a:avLst>
                    <a:gd name="adj1" fmla="val 8029806"/>
                    <a:gd name="adj2" fmla="val 2656363"/>
                  </a:avLst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300111" y="1639601"/>
                  <a:ext cx="813129" cy="44355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rgbClr val="FF0000"/>
                      </a:solidFill>
                      <a:latin typeface="+mn-lt"/>
                      <a:cs typeface="Times New Roman" panose="02020603050405020304" pitchFamily="18" charset="0"/>
                    </a:rPr>
                    <a:t>00, 11</a:t>
                  </a:r>
                </a:p>
              </p:txBody>
            </p:sp>
          </p:grpSp>
        </p:grpSp>
      </p:grp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57626"/>
              </p:ext>
            </p:extLst>
          </p:nvPr>
        </p:nvGraphicFramePr>
        <p:xfrm>
          <a:off x="481903" y="3158920"/>
          <a:ext cx="4337576" cy="3131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191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Present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Q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Q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Next State (D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D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en-US" sz="24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anchor="ctr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 B</a:t>
                      </a:r>
                      <a:endParaRPr lang="en-US" sz="2400" b="1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0 0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 B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0 1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 B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1 0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 B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1 1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258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latin typeface="Calibri" panose="020F0502020204030204" pitchFamily="34" charset="0"/>
                        </a:rPr>
                        <a:t>0   0</a:t>
                      </a:r>
                      <a:endParaRPr lang="en-US" sz="24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latin typeface="Calibri" panose="020F0502020204030204" pitchFamily="34" charset="0"/>
                        </a:rPr>
                        <a:t>0   0</a:t>
                      </a:r>
                    </a:p>
                  </a:txBody>
                  <a:tcPr marL="0" marR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latin typeface="Calibri" panose="020F0502020204030204" pitchFamily="34" charset="0"/>
                        </a:rPr>
                        <a:t>0   1</a:t>
                      </a:r>
                    </a:p>
                  </a:txBody>
                  <a:tcPr marL="0" marR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latin typeface="Calibri" panose="020F0502020204030204" pitchFamily="34" charset="0"/>
                        </a:rPr>
                        <a:t>1   0</a:t>
                      </a:r>
                    </a:p>
                  </a:txBody>
                  <a:tcPr marL="0" marR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latin typeface="Calibri" panose="020F0502020204030204" pitchFamily="34" charset="0"/>
                        </a:rPr>
                        <a:t>0   0</a:t>
                      </a:r>
                    </a:p>
                  </a:txBody>
                  <a:tcPr marL="0" marR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2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</a:rPr>
                        <a:t>0   1</a:t>
                      </a:r>
                      <a:endParaRPr lang="en-US" sz="24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latin typeface="Calibri" panose="020F0502020204030204" pitchFamily="34" charset="0"/>
                        </a:rPr>
                        <a:t>0   1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latin typeface="Calibri" panose="020F0502020204030204" pitchFamily="34" charset="0"/>
                        </a:rPr>
                        <a:t>0   1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latin typeface="Calibri" panose="020F0502020204030204" pitchFamily="34" charset="0"/>
                        </a:rPr>
                        <a:t>1   0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</a:rPr>
                        <a:t>0   1</a:t>
                      </a:r>
                      <a:endParaRPr lang="en-US" sz="24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2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</a:rPr>
                        <a:t>1   0</a:t>
                      </a:r>
                      <a:endParaRPr lang="en-US" sz="24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</a:rPr>
                        <a:t>1   0</a:t>
                      </a:r>
                      <a:endParaRPr lang="en-US" sz="24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</a:rPr>
                        <a:t>0   1</a:t>
                      </a:r>
                      <a:endParaRPr lang="en-US" sz="24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>
                          <a:latin typeface="Calibri" panose="020F0502020204030204" pitchFamily="34" charset="0"/>
                        </a:rPr>
                        <a:t>1   0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</a:rPr>
                        <a:t>1   0</a:t>
                      </a:r>
                      <a:endParaRPr lang="en-US" sz="24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2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</a:rPr>
                        <a:t>1   1</a:t>
                      </a:r>
                      <a:endParaRPr lang="en-US" sz="24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</a:rPr>
                        <a:t>X   </a:t>
                      </a:r>
                      <a:r>
                        <a:rPr lang="en-US" sz="2400" b="1" dirty="0" err="1">
                          <a:latin typeface="Calibri" panose="020F0502020204030204" pitchFamily="34" charset="0"/>
                        </a:rPr>
                        <a:t>X</a:t>
                      </a:r>
                      <a:endParaRPr lang="en-US" sz="24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</a:rPr>
                        <a:t>X   </a:t>
                      </a:r>
                      <a:r>
                        <a:rPr lang="en-US" sz="2400" b="1" dirty="0" err="1">
                          <a:latin typeface="Calibri" panose="020F0502020204030204" pitchFamily="34" charset="0"/>
                        </a:rPr>
                        <a:t>X</a:t>
                      </a:r>
                      <a:endParaRPr lang="en-US" sz="24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</a:rPr>
                        <a:t>X   </a:t>
                      </a:r>
                      <a:r>
                        <a:rPr lang="en-US" sz="2400" b="1" dirty="0" err="1">
                          <a:latin typeface="Calibri" panose="020F0502020204030204" pitchFamily="34" charset="0"/>
                        </a:rPr>
                        <a:t>X</a:t>
                      </a:r>
                      <a:endParaRPr lang="en-US" sz="24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latin typeface="Calibri" panose="020F0502020204030204" pitchFamily="34" charset="0"/>
                        </a:rPr>
                        <a:t>X   </a:t>
                      </a:r>
                      <a:r>
                        <a:rPr lang="en-US" sz="2400" b="1" baseline="0" dirty="0" err="1">
                          <a:latin typeface="Calibri" panose="020F0502020204030204" pitchFamily="34" charset="0"/>
                        </a:rPr>
                        <a:t>X</a:t>
                      </a:r>
                      <a:endParaRPr lang="en-US" sz="2400" b="1" baseline="0" dirty="0">
                        <a:latin typeface="Calibri" panose="020F0502020204030204" pitchFamily="34" charset="0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8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Next State Equations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20891" y="1113944"/>
            <a:ext cx="3514027" cy="254548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200" dirty="0"/>
              <a:t>State </a:t>
            </a:r>
            <a:r>
              <a:rPr lang="en-US" sz="2200" b="1" dirty="0"/>
              <a:t>11</a:t>
            </a:r>
            <a:r>
              <a:rPr lang="en-US" sz="2200" dirty="0"/>
              <a:t> is </a:t>
            </a:r>
            <a:r>
              <a:rPr lang="en-US" sz="2200" b="1" dirty="0">
                <a:solidFill>
                  <a:srgbClr val="FF0000"/>
                </a:solidFill>
              </a:rPr>
              <a:t>unused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200" dirty="0"/>
              <a:t>When present state is 11, </a:t>
            </a:r>
            <a:r>
              <a:rPr lang="en-US" sz="2200" b="1" dirty="0">
                <a:solidFill>
                  <a:srgbClr val="FF0000"/>
                </a:solidFill>
              </a:rPr>
              <a:t>don't cares </a:t>
            </a:r>
            <a:r>
              <a:rPr lang="en-US" sz="2200" dirty="0"/>
              <a:t>are used to fill the next state.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200" dirty="0"/>
              <a:t>Output = Present state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>
          <a:xfrm>
            <a:off x="193868" y="3429000"/>
            <a:ext cx="2470775" cy="2736885"/>
            <a:chOff x="6618185" y="3383581"/>
            <a:chExt cx="2745305" cy="3040983"/>
          </a:xfrm>
        </p:grpSpPr>
        <p:sp>
          <p:nvSpPr>
            <p:cNvPr id="6" name="Rectangle 5"/>
            <p:cNvSpPr/>
            <p:nvPr/>
          </p:nvSpPr>
          <p:spPr>
            <a:xfrm>
              <a:off x="7252478" y="4230842"/>
              <a:ext cx="2111012" cy="21937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398884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927020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8455923" y="3887578"/>
              <a:ext cx="283482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8984825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H="1">
              <a:off x="8312583" y="4233794"/>
              <a:ext cx="0" cy="21907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83679" y="4230842"/>
              <a:ext cx="1049374" cy="2193721"/>
              <a:chOff x="4203980" y="2816118"/>
              <a:chExt cx="1683742" cy="1687149"/>
            </a:xfrm>
          </p:grpSpPr>
          <p:sp>
            <p:nvSpPr>
              <p:cNvPr id="41" name="Line 17"/>
              <p:cNvSpPr>
                <a:spLocks noChangeShapeType="1"/>
              </p:cNvSpPr>
              <p:nvPr/>
            </p:nvSpPr>
            <p:spPr bwMode="auto">
              <a:xfrm>
                <a:off x="4203980" y="2818388"/>
                <a:ext cx="0" cy="16848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9"/>
              <p:cNvSpPr>
                <a:spLocks noChangeShapeType="1"/>
              </p:cNvSpPr>
              <p:nvPr/>
            </p:nvSpPr>
            <p:spPr bwMode="auto">
              <a:xfrm>
                <a:off x="5887722" y="2816118"/>
                <a:ext cx="0" cy="16871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6912815" y="434876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14" name="Line 108"/>
            <p:cNvSpPr>
              <a:spLocks noChangeShapeType="1"/>
            </p:cNvSpPr>
            <p:nvPr/>
          </p:nvSpPr>
          <p:spPr bwMode="auto">
            <a:xfrm>
              <a:off x="6753200" y="3804284"/>
              <a:ext cx="501577" cy="428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618185" y="3950694"/>
                  <a:ext cx="42438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dirty="0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en-US" sz="1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dirty="0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en-US" sz="18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8185" y="3950694"/>
                  <a:ext cx="424388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49206" r="-22222" b="-1818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6983730" y="3622431"/>
                  <a:ext cx="354535" cy="4103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altLang="en-US" sz="18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3730" y="3622431"/>
                  <a:ext cx="354535" cy="41036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4615" r="-1153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8013216" y="3383581"/>
                  <a:ext cx="585189" cy="5129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13216" y="3383581"/>
                  <a:ext cx="585189" cy="51296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302" b="-4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ine 41"/>
            <p:cNvSpPr>
              <a:spLocks noChangeShapeType="1"/>
            </p:cNvSpPr>
            <p:nvPr/>
          </p:nvSpPr>
          <p:spPr bwMode="auto">
            <a:xfrm flipV="1">
              <a:off x="7255050" y="5322857"/>
              <a:ext cx="210843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252478" y="4772003"/>
              <a:ext cx="2111012" cy="1101707"/>
              <a:chOff x="3351656" y="3979853"/>
              <a:chExt cx="3029011" cy="1548216"/>
            </a:xfrm>
          </p:grpSpPr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0253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1"/>
              <p:cNvSpPr>
                <a:spLocks noChangeShapeType="1"/>
              </p:cNvSpPr>
              <p:nvPr/>
            </p:nvSpPr>
            <p:spPr bwMode="auto">
              <a:xfrm flipV="1">
                <a:off x="3351656" y="5528069"/>
                <a:ext cx="30290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912815" y="4896069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6912815" y="5469970"/>
              <a:ext cx="283482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912815" y="601973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443509" y="6010278"/>
              <a:ext cx="1424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7443509" y="5456281"/>
              <a:ext cx="170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X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7443509" y="4354334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0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7443509" y="4908794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0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7967910" y="6010278"/>
              <a:ext cx="1424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0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7967910" y="5456281"/>
              <a:ext cx="170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X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7967910" y="4354334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0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7967910" y="4908794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0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8492311" y="6010278"/>
              <a:ext cx="1424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8492311" y="5456281"/>
              <a:ext cx="170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X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8492311" y="4354334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0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8492311" y="4908794"/>
              <a:ext cx="1424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0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9031112" y="6010278"/>
              <a:ext cx="1424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9031112" y="5456281"/>
              <a:ext cx="170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X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9031112" y="4354334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9031112" y="4908794"/>
              <a:ext cx="1424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2984178" y="3429000"/>
            <a:ext cx="2470775" cy="2736885"/>
            <a:chOff x="6618185" y="3383581"/>
            <a:chExt cx="2745305" cy="3040983"/>
          </a:xfrm>
        </p:grpSpPr>
        <p:sp>
          <p:nvSpPr>
            <p:cNvPr id="44" name="Rectangle 43"/>
            <p:cNvSpPr/>
            <p:nvPr/>
          </p:nvSpPr>
          <p:spPr>
            <a:xfrm>
              <a:off x="7252478" y="4230842"/>
              <a:ext cx="2111012" cy="21937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7398884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7927020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>
              <a:off x="8455923" y="3887578"/>
              <a:ext cx="283482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8984825" y="388757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49" name="Line 18"/>
            <p:cNvSpPr>
              <a:spLocks noChangeShapeType="1"/>
            </p:cNvSpPr>
            <p:nvPr/>
          </p:nvSpPr>
          <p:spPr bwMode="auto">
            <a:xfrm flipH="1">
              <a:off x="8312583" y="4233794"/>
              <a:ext cx="0" cy="219076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783679" y="4230842"/>
              <a:ext cx="1049374" cy="2193721"/>
              <a:chOff x="4203980" y="2816118"/>
              <a:chExt cx="1683742" cy="1687149"/>
            </a:xfrm>
          </p:grpSpPr>
          <p:sp>
            <p:nvSpPr>
              <p:cNvPr id="79" name="Line 17"/>
              <p:cNvSpPr>
                <a:spLocks noChangeShapeType="1"/>
              </p:cNvSpPr>
              <p:nvPr/>
            </p:nvSpPr>
            <p:spPr bwMode="auto">
              <a:xfrm>
                <a:off x="4203980" y="2818388"/>
                <a:ext cx="0" cy="168487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9"/>
              <p:cNvSpPr>
                <a:spLocks noChangeShapeType="1"/>
              </p:cNvSpPr>
              <p:nvPr/>
            </p:nvSpPr>
            <p:spPr bwMode="auto">
              <a:xfrm>
                <a:off x="5887722" y="2816118"/>
                <a:ext cx="0" cy="16871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6912815" y="434876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>
                  <a:solidFill>
                    <a:srgbClr val="000000"/>
                  </a:solidFill>
                </a:rPr>
                <a:t>00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2" name="Line 108"/>
            <p:cNvSpPr>
              <a:spLocks noChangeShapeType="1"/>
            </p:cNvSpPr>
            <p:nvPr/>
          </p:nvSpPr>
          <p:spPr bwMode="auto">
            <a:xfrm>
              <a:off x="6753200" y="3804284"/>
              <a:ext cx="501577" cy="428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Ctr="1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6618185" y="3950694"/>
                  <a:ext cx="424388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dirty="0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en-US" sz="1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dirty="0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en-US" sz="18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5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8185" y="3950694"/>
                  <a:ext cx="42438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9206" r="-22222" b="-1818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6983730" y="3622431"/>
                  <a:ext cx="354535" cy="4103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Ctr="1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</m:oMath>
                    </m:oMathPara>
                  </a14:m>
                  <a:endParaRPr lang="en-US" altLang="en-US" sz="18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 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3730" y="3622431"/>
                  <a:ext cx="354535" cy="41036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4615" r="-1153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8013216" y="3383581"/>
                  <a:ext cx="585189" cy="5129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 anchor="ctr" anchorCtr="0">
                  <a:spAutoFit/>
                </a:bodyPr>
                <a:lstStyle>
                  <a:lvl1pPr marL="285750" indent="-28575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indent="0"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4" name="Text 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13216" y="3383581"/>
                  <a:ext cx="585189" cy="51296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0465" b="-4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Line 41"/>
            <p:cNvSpPr>
              <a:spLocks noChangeShapeType="1"/>
            </p:cNvSpPr>
            <p:nvPr/>
          </p:nvSpPr>
          <p:spPr bwMode="auto">
            <a:xfrm flipV="1">
              <a:off x="7255050" y="5322857"/>
              <a:ext cx="210843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252478" y="4772003"/>
              <a:ext cx="2111012" cy="1101707"/>
              <a:chOff x="3351656" y="3979853"/>
              <a:chExt cx="3029011" cy="1548216"/>
            </a:xfrm>
          </p:grpSpPr>
          <p:sp>
            <p:nvSpPr>
              <p:cNvPr id="77" name="Line 41"/>
              <p:cNvSpPr>
                <a:spLocks noChangeShapeType="1"/>
              </p:cNvSpPr>
              <p:nvPr/>
            </p:nvSpPr>
            <p:spPr bwMode="auto">
              <a:xfrm flipV="1">
                <a:off x="3355346" y="3979853"/>
                <a:ext cx="302532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41"/>
              <p:cNvSpPr>
                <a:spLocks noChangeShapeType="1"/>
              </p:cNvSpPr>
              <p:nvPr/>
            </p:nvSpPr>
            <p:spPr bwMode="auto">
              <a:xfrm flipV="1">
                <a:off x="3351656" y="5528069"/>
                <a:ext cx="30290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6912815" y="4896069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>
                  <a:solidFill>
                    <a:srgbClr val="000000"/>
                  </a:solidFill>
                </a:rPr>
                <a:t>01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6912815" y="5469970"/>
              <a:ext cx="283482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>
                  <a:solidFill>
                    <a:srgbClr val="000000"/>
                  </a:solidFill>
                </a:rPr>
                <a:t>11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21"/>
            <p:cNvSpPr>
              <a:spLocks noChangeArrowheads="1"/>
            </p:cNvSpPr>
            <p:nvPr/>
          </p:nvSpPr>
          <p:spPr bwMode="auto">
            <a:xfrm>
              <a:off x="6912815" y="6019738"/>
              <a:ext cx="303756" cy="31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dirty="0">
                  <a:solidFill>
                    <a:srgbClr val="000000"/>
                  </a:solidFill>
                </a:rPr>
                <a:t>10</a:t>
              </a:r>
              <a:endParaRPr lang="en-US" altLang="en-US" b="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7443509" y="6010278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0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2" name="Rectangle 21"/>
            <p:cNvSpPr>
              <a:spLocks noChangeArrowheads="1"/>
            </p:cNvSpPr>
            <p:nvPr/>
          </p:nvSpPr>
          <p:spPr bwMode="auto">
            <a:xfrm>
              <a:off x="7443509" y="5456281"/>
              <a:ext cx="170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X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3" name="Rectangle 21"/>
            <p:cNvSpPr>
              <a:spLocks noChangeArrowheads="1"/>
            </p:cNvSpPr>
            <p:nvPr/>
          </p:nvSpPr>
          <p:spPr bwMode="auto">
            <a:xfrm>
              <a:off x="7443509" y="4354334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0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4" name="Rectangle 21"/>
            <p:cNvSpPr>
              <a:spLocks noChangeArrowheads="1"/>
            </p:cNvSpPr>
            <p:nvPr/>
          </p:nvSpPr>
          <p:spPr bwMode="auto">
            <a:xfrm>
              <a:off x="7443509" y="4908794"/>
              <a:ext cx="1424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7967910" y="6010278"/>
              <a:ext cx="1424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6" name="Rectangle 21"/>
            <p:cNvSpPr>
              <a:spLocks noChangeArrowheads="1"/>
            </p:cNvSpPr>
            <p:nvPr/>
          </p:nvSpPr>
          <p:spPr bwMode="auto">
            <a:xfrm>
              <a:off x="7967910" y="5456281"/>
              <a:ext cx="170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X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7" name="Rectangle 21"/>
            <p:cNvSpPr>
              <a:spLocks noChangeArrowheads="1"/>
            </p:cNvSpPr>
            <p:nvPr/>
          </p:nvSpPr>
          <p:spPr bwMode="auto">
            <a:xfrm>
              <a:off x="7967910" y="4354334"/>
              <a:ext cx="1424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8" name="Rectangle 21"/>
            <p:cNvSpPr>
              <a:spLocks noChangeArrowheads="1"/>
            </p:cNvSpPr>
            <p:nvPr/>
          </p:nvSpPr>
          <p:spPr bwMode="auto">
            <a:xfrm>
              <a:off x="7967910" y="4908794"/>
              <a:ext cx="1424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9" name="Rectangle 21"/>
            <p:cNvSpPr>
              <a:spLocks noChangeArrowheads="1"/>
            </p:cNvSpPr>
            <p:nvPr/>
          </p:nvSpPr>
          <p:spPr bwMode="auto">
            <a:xfrm>
              <a:off x="8492311" y="6010278"/>
              <a:ext cx="1424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0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Rectangle 21"/>
            <p:cNvSpPr>
              <a:spLocks noChangeArrowheads="1"/>
            </p:cNvSpPr>
            <p:nvPr/>
          </p:nvSpPr>
          <p:spPr bwMode="auto">
            <a:xfrm>
              <a:off x="8492311" y="5456281"/>
              <a:ext cx="170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X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Rectangle 21"/>
            <p:cNvSpPr>
              <a:spLocks noChangeArrowheads="1"/>
            </p:cNvSpPr>
            <p:nvPr/>
          </p:nvSpPr>
          <p:spPr bwMode="auto">
            <a:xfrm>
              <a:off x="8492311" y="4354334"/>
              <a:ext cx="1424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0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Rectangle 21"/>
            <p:cNvSpPr>
              <a:spLocks noChangeArrowheads="1"/>
            </p:cNvSpPr>
            <p:nvPr/>
          </p:nvSpPr>
          <p:spPr bwMode="auto">
            <a:xfrm>
              <a:off x="8492311" y="4908794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1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Rectangle 21"/>
            <p:cNvSpPr>
              <a:spLocks noChangeArrowheads="1"/>
            </p:cNvSpPr>
            <p:nvPr/>
          </p:nvSpPr>
          <p:spPr bwMode="auto">
            <a:xfrm>
              <a:off x="9031112" y="6010278"/>
              <a:ext cx="1424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0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Rectangle 21"/>
            <p:cNvSpPr>
              <a:spLocks noChangeArrowheads="1"/>
            </p:cNvSpPr>
            <p:nvPr/>
          </p:nvSpPr>
          <p:spPr bwMode="auto">
            <a:xfrm>
              <a:off x="9031112" y="5456281"/>
              <a:ext cx="170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X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Rectangle 21"/>
            <p:cNvSpPr>
              <a:spLocks noChangeArrowheads="1"/>
            </p:cNvSpPr>
            <p:nvPr/>
          </p:nvSpPr>
          <p:spPr bwMode="auto">
            <a:xfrm>
              <a:off x="9031112" y="4354334"/>
              <a:ext cx="1424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0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9031112" y="4908794"/>
              <a:ext cx="1424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Tx/>
              </a:pPr>
              <a:r>
                <a:rPr lang="en-US" altLang="en-US" b="0" i="0" dirty="0">
                  <a:solidFill>
                    <a:srgbClr val="000000"/>
                  </a:solidFill>
                  <a:latin typeface="+mn-lt"/>
                </a:rPr>
                <a:t>0</a:t>
              </a:r>
              <a:endParaRPr lang="en-US" alt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/>
              <p:cNvSpPr txBox="1">
                <a:spLocks/>
              </p:cNvSpPr>
              <p:nvPr/>
            </p:nvSpPr>
            <p:spPr bwMode="auto">
              <a:xfrm>
                <a:off x="5724140" y="4062677"/>
                <a:ext cx="3420380" cy="2114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7663" indent="-347663" algn="l" rtl="0" fontAlgn="base">
                  <a:spcBef>
                    <a:spcPct val="4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98513" indent="-336550" algn="l" rtl="0" fontAlgn="base">
                  <a:spcBef>
                    <a:spcPct val="40000"/>
                  </a:spcBef>
                  <a:spcAft>
                    <a:spcPct val="0"/>
                  </a:spcAft>
                  <a:buFont typeface="Wingdings" pitchFamily="2" charset="2"/>
                  <a:buChar char="²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4588" indent="-231775" algn="l" rtl="0" fontAlgn="base">
                  <a:spcBef>
                    <a:spcPct val="4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481138" indent="-222250" algn="l" rtl="0" fontAlgn="base">
                  <a:spcBef>
                    <a:spcPct val="4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18288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2860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7432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2004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6576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720725" indent="-720725">
                  <a:spcBef>
                    <a:spcPts val="1500"/>
                  </a:spcBef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kern="0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i="1" kern="0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kern="0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kern="0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kern="0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kern="0" dirty="0" smtClean="0">
                        <a:latin typeface="Cambria Math"/>
                      </a:rPr>
                      <m:t>𝐴</m:t>
                    </m:r>
                    <m:r>
                      <a:rPr lang="en-US" sz="2200" i="1" kern="0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kern="0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kern="0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kern="0" dirty="0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200" b="0" i="1" kern="0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200" b="0" i="1" kern="0" dirty="0" smtClean="0">
                        <a:latin typeface="Cambria Math"/>
                      </a:rPr>
                      <m:t>+</m:t>
                    </m:r>
                    <m:r>
                      <a:rPr lang="en-US" sz="2200" b="0" i="1" kern="0" dirty="0" smtClean="0">
                        <a:latin typeface="Cambria Math"/>
                      </a:rPr>
                      <m:t>𝐴𝐵</m:t>
                    </m:r>
                    <m:r>
                      <a:rPr lang="en-US" sz="2200" b="0" i="1" kern="0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200" i="1" kern="0" dirty="0">
                    <a:latin typeface="Cambria Math"/>
                  </a:rPr>
                  <a:t> </a:t>
                </a:r>
              </a:p>
              <a:p>
                <a:pPr marL="720725" indent="-720725">
                  <a:spcBef>
                    <a:spcPts val="15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kern="0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i="1" kern="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kern="0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kern="0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i="1" kern="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kern="0" dirty="0" smtClean="0">
                        <a:latin typeface="Cambria Math"/>
                      </a:rPr>
                      <m:t>(</m:t>
                    </m:r>
                    <m:r>
                      <a:rPr lang="en-US" sz="2200" i="1" kern="0" dirty="0">
                        <a:latin typeface="Cambria Math"/>
                      </a:rPr>
                      <m:t>𝐴</m:t>
                    </m:r>
                    <m:r>
                      <a:rPr lang="en-US" sz="2200" i="1" kern="0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2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0" dirty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200" i="1" kern="0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200" b="0" i="1" kern="0" dirty="0" smtClean="0">
                        <a:latin typeface="Cambria Math"/>
                      </a:rPr>
                      <m:t>)</m:t>
                    </m:r>
                    <m:r>
                      <a:rPr lang="en-US" sz="2200" i="1" kern="0" dirty="0">
                        <a:latin typeface="Cambria Math"/>
                      </a:rPr>
                      <m:t>+</m:t>
                    </m:r>
                    <m:r>
                      <a:rPr lang="en-US" sz="2200" i="1" kern="0" dirty="0">
                        <a:latin typeface="Cambria Math"/>
                      </a:rPr>
                      <m:t>𝐴𝐵</m:t>
                    </m:r>
                    <m:r>
                      <a:rPr lang="en-US" sz="2200" i="1" kern="0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sz="2200" i="1" kern="0" dirty="0">
                    <a:latin typeface="Cambria Math"/>
                  </a:rPr>
                  <a:t> </a:t>
                </a:r>
              </a:p>
              <a:p>
                <a:pPr marL="720725" indent="-720725">
                  <a:spcBef>
                    <a:spcPts val="15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kern="0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i="1" kern="0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i="1" kern="0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kern="0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kern="0" dirty="0" smtClean="0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kern="0" dirty="0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200" b="0" i="1" kern="0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200" b="0" i="1" kern="0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kern="0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kern="0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kern="0" dirty="0" smtClean="0">
                        <a:latin typeface="Cambria Math"/>
                      </a:rPr>
                      <m:t>𝐵</m:t>
                    </m:r>
                    <m:r>
                      <a:rPr lang="en-US" sz="2200" b="0" i="1" kern="0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200" b="0" i="1" kern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kern="0" dirty="0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200" b="0" i="1" kern="0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200" b="0" i="1" kern="0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200" kern="0" dirty="0"/>
                  <a:t> 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kern="0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i="1" kern="0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i="1" kern="0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kern="0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i="1" kern="0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kern="0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0" dirty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200" i="1" kern="0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200" i="1" kern="0" dirty="0">
                        <a:latin typeface="Cambria Math"/>
                      </a:rPr>
                      <m:t>+</m:t>
                    </m:r>
                    <m:r>
                      <a:rPr lang="en-US" sz="2200" i="1" kern="0" dirty="0">
                        <a:latin typeface="Cambria Math"/>
                      </a:rPr>
                      <m:t>𝐵</m:t>
                    </m:r>
                    <m:r>
                      <a:rPr lang="en-US" sz="2200" b="0" i="1" kern="0" dirty="0" smtClean="0">
                        <a:latin typeface="Cambria Math"/>
                      </a:rPr>
                      <m:t>)</m:t>
                    </m:r>
                    <m:r>
                      <a:rPr lang="en-US" sz="2200" i="1" kern="0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200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0" dirty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200" i="1" kern="0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200" i="1" kern="0" dirty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200" kern="0" dirty="0"/>
                  <a:t> </a:t>
                </a:r>
              </a:p>
            </p:txBody>
          </p:sp>
        </mc:Choice>
        <mc:Fallback xmlns="">
          <p:sp>
            <p:nvSpPr>
              <p:cNvPr id="8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140" y="4062677"/>
                <a:ext cx="3420380" cy="2114697"/>
              </a:xfrm>
              <a:prstGeom prst="rect">
                <a:avLst/>
              </a:prstGeom>
              <a:blipFill>
                <a:blip r:embed="rId8"/>
                <a:stretch>
                  <a:fillRect l="-1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374763"/>
              </p:ext>
            </p:extLst>
          </p:nvPr>
        </p:nvGraphicFramePr>
        <p:xfrm>
          <a:off x="481903" y="1110970"/>
          <a:ext cx="4770531" cy="245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604">
                <a:tc row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Present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Q</a:t>
                      </a:r>
                      <a:r>
                        <a:rPr lang="en-US" sz="22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Q</a:t>
                      </a:r>
                      <a:r>
                        <a:rPr lang="en-US" sz="22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Next State (D</a:t>
                      </a:r>
                      <a:r>
                        <a:rPr lang="en-US" sz="22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D</a:t>
                      </a:r>
                      <a:r>
                        <a:rPr lang="en-US" sz="22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en-US" sz="22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anchor="ctr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 B</a:t>
                      </a:r>
                      <a:endParaRPr lang="en-US" sz="2200" b="1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0 0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 B</a:t>
                      </a:r>
                    </a:p>
                    <a:p>
                      <a:pPr algn="ctr"/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 B</a:t>
                      </a:r>
                    </a:p>
                    <a:p>
                      <a:pPr algn="ctr"/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 B</a:t>
                      </a:r>
                    </a:p>
                    <a:p>
                      <a:pPr algn="ctr"/>
                      <a:r>
                        <a:rPr lang="en-US" sz="2200" b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83"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Calibri" panose="020F0502020204030204" pitchFamily="34" charset="0"/>
                        </a:rPr>
                        <a:t>0   0</a:t>
                      </a:r>
                      <a:endParaRPr lang="en-US" sz="22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Calibri" panose="020F0502020204030204" pitchFamily="34" charset="0"/>
                        </a:rPr>
                        <a:t>0   0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Calibri" panose="020F0502020204030204" pitchFamily="34" charset="0"/>
                        </a:rPr>
                        <a:t>0   1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Calibri" panose="020F0502020204030204" pitchFamily="34" charset="0"/>
                        </a:rPr>
                        <a:t>1   0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Calibri" panose="020F0502020204030204" pitchFamily="34" charset="0"/>
                        </a:rPr>
                        <a:t>0   0</a:t>
                      </a: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8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</a:rPr>
                        <a:t>0   1</a:t>
                      </a:r>
                      <a:endParaRPr lang="en-US" sz="22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Calibri" panose="020F0502020204030204" pitchFamily="34" charset="0"/>
                        </a:rPr>
                        <a:t>0   1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Calibri" panose="020F0502020204030204" pitchFamily="34" charset="0"/>
                        </a:rPr>
                        <a:t>0   1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Calibri" panose="020F0502020204030204" pitchFamily="34" charset="0"/>
                        </a:rPr>
                        <a:t>1   0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</a:rPr>
                        <a:t>0   1</a:t>
                      </a:r>
                      <a:endParaRPr lang="en-US" sz="22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08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</a:rPr>
                        <a:t>1   0</a:t>
                      </a:r>
                      <a:endParaRPr lang="en-US" sz="22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</a:rPr>
                        <a:t>1   0</a:t>
                      </a:r>
                      <a:endParaRPr lang="en-US" sz="22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</a:rPr>
                        <a:t>0   1</a:t>
                      </a:r>
                      <a:endParaRPr lang="en-US" sz="22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Calibri" panose="020F0502020204030204" pitchFamily="34" charset="0"/>
                        </a:rPr>
                        <a:t>1   0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</a:rPr>
                        <a:t>1   0</a:t>
                      </a:r>
                      <a:endParaRPr lang="en-US" sz="22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08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</a:rPr>
                        <a:t>1   1</a:t>
                      </a:r>
                      <a:endParaRPr lang="en-US" sz="22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</a:rPr>
                        <a:t>X   </a:t>
                      </a:r>
                      <a:r>
                        <a:rPr lang="en-US" sz="2200" b="1" dirty="0" err="1">
                          <a:latin typeface="Calibri" panose="020F0502020204030204" pitchFamily="34" charset="0"/>
                        </a:rPr>
                        <a:t>X</a:t>
                      </a:r>
                      <a:endParaRPr lang="en-US" sz="22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</a:rPr>
                        <a:t>X   </a:t>
                      </a:r>
                      <a:r>
                        <a:rPr lang="en-US" sz="2200" b="1" dirty="0" err="1">
                          <a:latin typeface="Calibri" panose="020F0502020204030204" pitchFamily="34" charset="0"/>
                        </a:rPr>
                        <a:t>X</a:t>
                      </a:r>
                      <a:endParaRPr lang="en-US" sz="22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Calibri" panose="020F0502020204030204" pitchFamily="34" charset="0"/>
                        </a:rPr>
                        <a:t>X   </a:t>
                      </a:r>
                      <a:r>
                        <a:rPr lang="en-US" sz="2200" b="1" dirty="0" err="1">
                          <a:latin typeface="Calibri" panose="020F0502020204030204" pitchFamily="34" charset="0"/>
                        </a:rPr>
                        <a:t>X</a:t>
                      </a:r>
                      <a:endParaRPr lang="en-US" sz="2200" b="1" baseline="-2500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>
                          <a:latin typeface="Calibri" panose="020F0502020204030204" pitchFamily="34" charset="0"/>
                        </a:rPr>
                        <a:t>X   </a:t>
                      </a:r>
                      <a:r>
                        <a:rPr lang="en-US" sz="2200" b="1" baseline="0" dirty="0" err="1">
                          <a:latin typeface="Calibri" panose="020F0502020204030204" pitchFamily="34" charset="0"/>
                        </a:rPr>
                        <a:t>X</a:t>
                      </a:r>
                      <a:endParaRPr lang="en-US" sz="2200" b="1" baseline="0" dirty="0"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3613465" y="4238550"/>
            <a:ext cx="1294300" cy="1890209"/>
            <a:chOff x="4142127" y="4562005"/>
            <a:chExt cx="1294300" cy="1890209"/>
          </a:xfrm>
        </p:grpSpPr>
        <p:sp>
          <p:nvSpPr>
            <p:cNvPr id="84" name="Rounded Rectangle 83"/>
            <p:cNvSpPr/>
            <p:nvPr/>
          </p:nvSpPr>
          <p:spPr>
            <a:xfrm>
              <a:off x="4616491" y="4562005"/>
              <a:ext cx="380896" cy="189020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142127" y="5048467"/>
              <a:ext cx="855259" cy="89020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658919" y="5089644"/>
              <a:ext cx="777508" cy="809273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98384" y="4238550"/>
            <a:ext cx="1862070" cy="1890209"/>
            <a:chOff x="1147026" y="4562005"/>
            <a:chExt cx="1862070" cy="1890209"/>
          </a:xfrm>
        </p:grpSpPr>
        <p:sp>
          <p:nvSpPr>
            <p:cNvPr id="88" name="Rounded Rectangle 87"/>
            <p:cNvSpPr/>
            <p:nvPr/>
          </p:nvSpPr>
          <p:spPr>
            <a:xfrm>
              <a:off x="2151167" y="5599078"/>
              <a:ext cx="756856" cy="788987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2599539" y="4562005"/>
              <a:ext cx="360040" cy="189020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2621169" y="5558999"/>
              <a:ext cx="387927" cy="866739"/>
            </a:xfrm>
            <a:custGeom>
              <a:avLst/>
              <a:gdLst>
                <a:gd name="connsiteX0" fmla="*/ 420624 w 426720"/>
                <a:gd name="connsiteY0" fmla="*/ 0 h 841248"/>
                <a:gd name="connsiteX1" fmla="*/ 0 w 426720"/>
                <a:gd name="connsiteY1" fmla="*/ 0 h 841248"/>
                <a:gd name="connsiteX2" fmla="*/ 0 w 426720"/>
                <a:gd name="connsiteY2" fmla="*/ 841248 h 841248"/>
                <a:gd name="connsiteX3" fmla="*/ 426720 w 426720"/>
                <a:gd name="connsiteY3" fmla="*/ 841248 h 84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720" h="841248">
                  <a:moveTo>
                    <a:pt x="420624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426720" y="841248"/>
                  </a:ln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 flipH="1">
              <a:off x="1147026" y="5558207"/>
              <a:ext cx="387927" cy="866739"/>
            </a:xfrm>
            <a:custGeom>
              <a:avLst/>
              <a:gdLst>
                <a:gd name="connsiteX0" fmla="*/ 420624 w 426720"/>
                <a:gd name="connsiteY0" fmla="*/ 0 h 841248"/>
                <a:gd name="connsiteX1" fmla="*/ 0 w 426720"/>
                <a:gd name="connsiteY1" fmla="*/ 0 h 841248"/>
                <a:gd name="connsiteX2" fmla="*/ 0 w 426720"/>
                <a:gd name="connsiteY2" fmla="*/ 841248 h 841248"/>
                <a:gd name="connsiteX3" fmla="*/ 426720 w 426720"/>
                <a:gd name="connsiteY3" fmla="*/ 841248 h 84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720" h="841248">
                  <a:moveTo>
                    <a:pt x="420624" y="0"/>
                  </a:moveTo>
                  <a:lnTo>
                    <a:pt x="0" y="0"/>
                  </a:lnTo>
                  <a:lnTo>
                    <a:pt x="0" y="841248"/>
                  </a:lnTo>
                  <a:lnTo>
                    <a:pt x="426720" y="841248"/>
                  </a:ln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700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Sequential Comparator Circuit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/>
              <p:cNvSpPr txBox="1">
                <a:spLocks/>
              </p:cNvSpPr>
              <p:nvPr/>
            </p:nvSpPr>
            <p:spPr bwMode="auto">
              <a:xfrm>
                <a:off x="618803" y="1121867"/>
                <a:ext cx="8100901" cy="521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7663" indent="-347663" algn="l" rtl="0" fontAlgn="base">
                  <a:spcBef>
                    <a:spcPct val="4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98513" indent="-336550" algn="l" rtl="0" fontAlgn="base">
                  <a:spcBef>
                    <a:spcPct val="40000"/>
                  </a:spcBef>
                  <a:spcAft>
                    <a:spcPct val="0"/>
                  </a:spcAft>
                  <a:buFont typeface="Wingdings" pitchFamily="2" charset="2"/>
                  <a:buChar char="²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4588" indent="-231775" algn="l" rtl="0" fontAlgn="base">
                  <a:spcBef>
                    <a:spcPct val="4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481138" indent="-222250" algn="l" rtl="0" fontAlgn="base">
                  <a:spcBef>
                    <a:spcPct val="4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18288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2860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7432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2004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6576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720725" indent="-720725">
                  <a:spcBef>
                    <a:spcPts val="15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 kern="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kern="0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 kern="0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kern="0" dirty="0" smtClean="0">
                        <a:latin typeface="Cambria Math"/>
                      </a:rPr>
                      <m:t>(</m:t>
                    </m:r>
                    <m:r>
                      <a:rPr lang="en-US" i="1" kern="0" dirty="0">
                        <a:latin typeface="Cambria Math"/>
                      </a:rPr>
                      <m:t>𝐴</m:t>
                    </m:r>
                    <m:r>
                      <a:rPr lang="en-US" i="1" kern="0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 kern="0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kern="0" dirty="0" smtClean="0">
                        <a:latin typeface="Cambria Math"/>
                      </a:rPr>
                      <m:t>)</m:t>
                    </m:r>
                    <m:r>
                      <a:rPr lang="en-US" i="1" kern="0" dirty="0">
                        <a:latin typeface="Cambria Math"/>
                      </a:rPr>
                      <m:t>+</m:t>
                    </m:r>
                    <m:r>
                      <a:rPr lang="en-US" i="1" kern="0" dirty="0">
                        <a:latin typeface="Cambria Math"/>
                      </a:rPr>
                      <m:t>𝐴𝐵</m:t>
                    </m:r>
                    <m:r>
                      <a:rPr lang="en-US" i="1" kern="0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i="1" kern="0" dirty="0">
                    <a:latin typeface="Cambria Math"/>
                  </a:rPr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 kern="0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kern="0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 kern="0" dirty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kern="0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 kern="0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kern="0" dirty="0">
                        <a:latin typeface="Cambria Math"/>
                      </a:rPr>
                      <m:t>+</m:t>
                    </m:r>
                    <m:r>
                      <a:rPr lang="en-US" i="1" kern="0" dirty="0">
                        <a:latin typeface="Cambria Math"/>
                      </a:rPr>
                      <m:t>𝐵</m:t>
                    </m:r>
                    <m:r>
                      <a:rPr lang="en-US" b="0" i="1" kern="0" dirty="0" smtClean="0">
                        <a:latin typeface="Cambria Math"/>
                      </a:rPr>
                      <m:t>)</m:t>
                    </m:r>
                    <m:r>
                      <a:rPr lang="en-US" i="1" kern="0" dirty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 kern="0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kern="0" dirty="0">
                        <a:latin typeface="Cambria Math"/>
                      </a:rPr>
                      <m:t>𝐵</m:t>
                    </m:r>
                  </m:oMath>
                </a14:m>
                <a:r>
                  <a:rPr lang="en-US" kern="0" dirty="0"/>
                  <a:t> </a:t>
                </a:r>
              </a:p>
            </p:txBody>
          </p:sp>
        </mc:Choice>
        <mc:Fallback xmlns="">
          <p:sp>
            <p:nvSpPr>
              <p:cNvPr id="6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803" y="1121867"/>
                <a:ext cx="8100901" cy="521316"/>
              </a:xfrm>
              <a:prstGeom prst="rect">
                <a:avLst/>
              </a:prstGeom>
              <a:blipFill>
                <a:blip r:embed="rId2"/>
                <a:stretch>
                  <a:fillRect l="-226" b="-58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16004"/>
            <a:ext cx="8229600" cy="436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Circuit Code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required to design a sequential circuit that detects the 3-bit codes </a:t>
            </a:r>
            <a:r>
              <a:rPr lang="en-US" dirty="0" smtClean="0">
                <a:solidFill>
                  <a:srgbClr val="FF0000"/>
                </a:solidFill>
              </a:rPr>
              <a:t>010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110</a:t>
            </a:r>
          </a:p>
          <a:p>
            <a:r>
              <a:rPr lang="en-US" dirty="0" smtClean="0"/>
              <a:t>Note that code detector is different from sequence detector</a:t>
            </a:r>
          </a:p>
          <a:p>
            <a:r>
              <a:rPr lang="en-US" dirty="0" smtClean="0"/>
              <a:t>Code detector checks the code </a:t>
            </a:r>
            <a:r>
              <a:rPr lang="en-US" dirty="0"/>
              <a:t>e</a:t>
            </a:r>
            <a:r>
              <a:rPr lang="en-US" dirty="0" smtClean="0"/>
              <a:t>very 3 bits in this example</a:t>
            </a:r>
            <a:endParaRPr lang="en-US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670969" y="3601822"/>
            <a:ext cx="3456420" cy="2534707"/>
            <a:chOff x="2832" y="2269"/>
            <a:chExt cx="1857" cy="1571"/>
          </a:xfrm>
        </p:grpSpPr>
        <p:sp>
          <p:nvSpPr>
            <p:cNvPr id="5" name="Oval 12"/>
            <p:cNvSpPr>
              <a:spLocks noChangeArrowheads="1"/>
            </p:cNvSpPr>
            <p:nvPr/>
          </p:nvSpPr>
          <p:spPr bwMode="auto">
            <a:xfrm>
              <a:off x="3840" y="2400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8" tIns="45702" rIns="91408" bIns="45702" anchor="ctr"/>
            <a:lstStyle>
              <a:lvl1pPr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>
                  <a:solidFill>
                    <a:srgbClr val="FF0000"/>
                  </a:solidFill>
                </a:rPr>
                <a:t>S0</a:t>
              </a:r>
            </a:p>
          </p:txBody>
        </p:sp>
        <p:sp>
          <p:nvSpPr>
            <p:cNvPr id="6" name="Oval 13"/>
            <p:cNvSpPr>
              <a:spLocks noChangeArrowheads="1"/>
            </p:cNvSpPr>
            <p:nvPr/>
          </p:nvSpPr>
          <p:spPr bwMode="auto">
            <a:xfrm>
              <a:off x="3840" y="2928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8" tIns="45702" rIns="91408" bIns="45702" anchor="ctr"/>
            <a:lstStyle>
              <a:lvl1pPr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 smtClean="0">
                  <a:solidFill>
                    <a:srgbClr val="FF0000"/>
                  </a:solidFill>
                </a:rPr>
                <a:t>S1</a:t>
              </a:r>
              <a:endParaRPr lang="en-US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14"/>
            <p:cNvSpPr>
              <a:spLocks noChangeArrowheads="1"/>
            </p:cNvSpPr>
            <p:nvPr/>
          </p:nvSpPr>
          <p:spPr bwMode="auto">
            <a:xfrm>
              <a:off x="3456" y="3312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8" tIns="45702" rIns="91408" bIns="45702" anchor="ctr"/>
            <a:lstStyle>
              <a:lvl1pPr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 smtClean="0">
                  <a:solidFill>
                    <a:srgbClr val="FF0000"/>
                  </a:solidFill>
                </a:rPr>
                <a:t>S2</a:t>
              </a:r>
              <a:endParaRPr lang="en-US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4224" y="3299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08" tIns="45702" rIns="91408" bIns="45702" anchor="ctr"/>
            <a:lstStyle>
              <a:lvl1pPr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dirty="0" smtClean="0">
                  <a:solidFill>
                    <a:srgbClr val="FF0000"/>
                  </a:solidFill>
                </a:rPr>
                <a:t>S3</a:t>
              </a:r>
              <a:endParaRPr lang="en-US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AutoShape 16"/>
            <p:cNvCxnSpPr>
              <a:cxnSpLocks noChangeShapeType="1"/>
              <a:stCxn id="6" idx="3"/>
              <a:endCxn id="7" idx="0"/>
            </p:cNvCxnSpPr>
            <p:nvPr/>
          </p:nvCxnSpPr>
          <p:spPr bwMode="auto">
            <a:xfrm flipH="1">
              <a:off x="3576" y="3133"/>
              <a:ext cx="299" cy="1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7"/>
            <p:cNvCxnSpPr>
              <a:cxnSpLocks noChangeShapeType="1"/>
              <a:stCxn id="6" idx="5"/>
              <a:endCxn id="8" idx="0"/>
            </p:cNvCxnSpPr>
            <p:nvPr/>
          </p:nvCxnSpPr>
          <p:spPr bwMode="auto">
            <a:xfrm>
              <a:off x="4045" y="3133"/>
              <a:ext cx="299" cy="16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8"/>
            <p:cNvCxnSpPr>
              <a:cxnSpLocks noChangeShapeType="1"/>
              <a:stCxn id="5" idx="4"/>
              <a:endCxn id="6" idx="0"/>
            </p:cNvCxnSpPr>
            <p:nvPr/>
          </p:nvCxnSpPr>
          <p:spPr bwMode="auto">
            <a:xfrm>
              <a:off x="3960" y="2640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9"/>
            <p:cNvCxnSpPr>
              <a:cxnSpLocks noChangeShapeType="1"/>
              <a:endCxn id="5" idx="1"/>
            </p:cNvCxnSpPr>
            <p:nvPr/>
          </p:nvCxnSpPr>
          <p:spPr bwMode="auto">
            <a:xfrm>
              <a:off x="3709" y="2269"/>
              <a:ext cx="166" cy="16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20"/>
            <p:cNvCxnSpPr>
              <a:cxnSpLocks noChangeShapeType="1"/>
              <a:stCxn id="14" idx="1"/>
              <a:endCxn id="5" idx="2"/>
            </p:cNvCxnSpPr>
            <p:nvPr/>
          </p:nvCxnSpPr>
          <p:spPr bwMode="auto">
            <a:xfrm rot="5400000" flipH="1" flipV="1">
              <a:off x="2682" y="2670"/>
              <a:ext cx="1307" cy="1008"/>
            </a:xfrm>
            <a:prstGeom prst="bentConnector4">
              <a:avLst>
                <a:gd name="adj1" fmla="val 99921"/>
                <a:gd name="adj2" fmla="val 8571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H="1">
              <a:off x="2832" y="3827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936" y="2675"/>
              <a:ext cx="2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8" tIns="45702" rIns="91408" bIns="45702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FF0000"/>
                  </a:solidFill>
                </a:rPr>
                <a:t>X/0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4128" y="3072"/>
              <a:ext cx="2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8" tIns="45702" rIns="91408" bIns="45702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FF0000"/>
                  </a:solidFill>
                </a:rPr>
                <a:t>1/0</a:t>
              </a: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4416" y="3552"/>
              <a:ext cx="2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8" tIns="45702" rIns="91408" bIns="45702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FF0000"/>
                  </a:solidFill>
                </a:rPr>
                <a:t>1/0</a:t>
              </a: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3936" y="3552"/>
              <a:ext cx="2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8" tIns="45702" rIns="91408" bIns="45702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FF0000"/>
                  </a:solidFill>
                </a:rPr>
                <a:t>0/1</a:t>
              </a:r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>
              <a:off x="3576" y="355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 flipH="1">
              <a:off x="4176" y="3491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4416" y="3491"/>
              <a:ext cx="9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3504" y="3072"/>
              <a:ext cx="2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8" tIns="45702" rIns="91408" bIns="45702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FF0000"/>
                  </a:solidFill>
                </a:rPr>
                <a:t>0/0</a:t>
              </a: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3552" y="3540"/>
              <a:ext cx="28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08" tIns="45702" rIns="91408" bIns="45702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FF0000"/>
                  </a:solidFill>
                </a:rPr>
                <a:t>X/0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77467" y="3429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 Design: Y = </a:t>
            </a:r>
            <a:r>
              <a:rPr lang="en-US" dirty="0" smtClean="0"/>
              <a:t>3*X </a:t>
            </a:r>
            <a:r>
              <a:rPr lang="en-US" dirty="0"/>
              <a:t>+ 1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input X and a single output Y. </a:t>
            </a:r>
          </a:p>
          <a:p>
            <a:r>
              <a:rPr lang="en-US" dirty="0"/>
              <a:t>The circuit receives an unsigned number serially through the input X from the least significant bit (LSB) to the most significant bit (MSB), and computes the equation Y=3*X+1 and generates the output serially from the least significant bit to the most significant bit.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80" y="3659428"/>
            <a:ext cx="7085393" cy="25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88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 Design: Y = 3*X + 1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7607628"/>
                  </p:ext>
                </p:extLst>
              </p:nvPr>
            </p:nvGraphicFramePr>
            <p:xfrm>
              <a:off x="5108573" y="3716404"/>
              <a:ext cx="3495917" cy="24588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69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94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22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22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505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1252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State</a:t>
                          </a:r>
                        </a:p>
                      </a:txBody>
                      <a:tcPr marL="0" marR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Next State</a:t>
                          </a: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Output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oMath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751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</a:rPr>
                            <a:t>0 </a:t>
                          </a:r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Calibri" panose="020F0502020204030204" pitchFamily="34" charset="0"/>
                            </a:rPr>
                            <a:t>0 </a:t>
                          </a:r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0 </a:t>
                          </a:r>
                          <a:r>
                            <a:rPr lang="en-US" sz="2000" b="1" dirty="0"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baseline="0" dirty="0">
                              <a:latin typeface="Calibri" panose="020F0502020204030204" pitchFamily="34" charset="0"/>
                            </a:rPr>
                            <a:t>1 1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baseline="0" dirty="0">
                              <a:latin typeface="Calibri" panose="020F0502020204030204" pitchFamily="34" charset="0"/>
                            </a:rPr>
                            <a:t>X </a:t>
                          </a:r>
                          <a:r>
                            <a:rPr lang="en-US" sz="2000" b="1" baseline="0" dirty="0" err="1">
                              <a:latin typeface="Calibri" panose="020F0502020204030204" pitchFamily="34" charset="0"/>
                            </a:rPr>
                            <a:t>X</a:t>
                          </a:r>
                          <a:endParaRPr lang="en-US" sz="2000" b="1" baseline="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baseline="0" dirty="0">
                              <a:latin typeface="Calibri" panose="020F0502020204030204" pitchFamily="34" charset="0"/>
                            </a:rPr>
                            <a:t>X </a:t>
                          </a:r>
                          <a:r>
                            <a:rPr lang="en-US" sz="2000" b="1" baseline="0" dirty="0" err="1">
                              <a:latin typeface="Calibri" panose="020F0502020204030204" pitchFamily="34" charset="0"/>
                            </a:rPr>
                            <a:t>X</a:t>
                          </a:r>
                          <a:endParaRPr lang="en-US" sz="2000" b="1" baseline="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baseline="0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X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baseline="0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X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7607628"/>
                  </p:ext>
                </p:extLst>
              </p:nvPr>
            </p:nvGraphicFramePr>
            <p:xfrm>
              <a:off x="5108573" y="3716404"/>
              <a:ext cx="3495917" cy="24588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69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94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22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22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505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1252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State</a:t>
                          </a:r>
                        </a:p>
                      </a:txBody>
                      <a:tcPr marL="0" marR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Next State</a:t>
                          </a: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5149" t="-5882" r="-1980" b="-5191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6364" t="-110769" r="-280909" b="-44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3107" t="-110769" r="-200000" b="-44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9615" t="-110769" r="-98077" b="-44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7755" t="-110769" r="-4082" b="-44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</a:rPr>
                            <a:t>0 </a:t>
                          </a:r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</a:rPr>
                            <a:t>0 1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Calibri" panose="020F0502020204030204" pitchFamily="34" charset="0"/>
                            </a:rPr>
                            <a:t>0 </a:t>
                          </a:r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0 </a:t>
                          </a:r>
                          <a:r>
                            <a:rPr lang="en-US" sz="2000" b="1" dirty="0"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>
                              <a:latin typeface="Calibri" panose="020F0502020204030204" pitchFamily="34" charset="0"/>
                            </a:rPr>
                            <a:t>0 0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latin typeface="Calibri" panose="020F0502020204030204" pitchFamily="34" charset="0"/>
                            </a:rPr>
                            <a:t>1 0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baseline="0" dirty="0">
                              <a:latin typeface="Calibri" panose="020F0502020204030204" pitchFamily="34" charset="0"/>
                            </a:rPr>
                            <a:t>1 1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baseline="0" dirty="0">
                              <a:latin typeface="Calibri" panose="020F0502020204030204" pitchFamily="34" charset="0"/>
                            </a:rPr>
                            <a:t>X </a:t>
                          </a:r>
                          <a:r>
                            <a:rPr lang="en-US" sz="2000" b="1" baseline="0" dirty="0" err="1">
                              <a:latin typeface="Calibri" panose="020F0502020204030204" pitchFamily="34" charset="0"/>
                            </a:rPr>
                            <a:t>X</a:t>
                          </a:r>
                          <a:endParaRPr lang="en-US" sz="2000" b="1" baseline="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baseline="0" dirty="0">
                              <a:latin typeface="Calibri" panose="020F0502020204030204" pitchFamily="34" charset="0"/>
                            </a:rPr>
                            <a:t>X </a:t>
                          </a:r>
                          <a:r>
                            <a:rPr lang="en-US" sz="2000" b="1" baseline="0" dirty="0" err="1">
                              <a:latin typeface="Calibri" panose="020F0502020204030204" pitchFamily="34" charset="0"/>
                            </a:rPr>
                            <a:t>X</a:t>
                          </a:r>
                          <a:endParaRPr lang="en-US" sz="2000" b="1" baseline="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baseline="0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X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baseline="0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X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457200" y="5272423"/>
            <a:ext cx="4057193" cy="8793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State Assignment</a:t>
            </a:r>
          </a:p>
          <a:p>
            <a:pPr algn="ctr">
              <a:lnSpc>
                <a:spcPct val="120000"/>
              </a:lnSpc>
            </a:pP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400" b="1" baseline="-25000" dirty="0" smtClean="0">
                <a:latin typeface="+mn-lt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= 00, S</a:t>
            </a:r>
            <a:r>
              <a:rPr lang="en-US" sz="2400" b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01, S</a:t>
            </a:r>
            <a:r>
              <a:rPr lang="en-US" sz="2400" b="1" baseline="-25000" dirty="0" smtClean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 = 10</a:t>
            </a:r>
            <a:endParaRPr lang="en-US" sz="24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96" y="1297541"/>
            <a:ext cx="4378132" cy="3058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6532580"/>
                  </p:ext>
                </p:extLst>
              </p:nvPr>
            </p:nvGraphicFramePr>
            <p:xfrm>
              <a:off x="5089186" y="1382676"/>
              <a:ext cx="3495917" cy="20463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69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94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22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22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505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1252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State</a:t>
                          </a:r>
                        </a:p>
                      </a:txBody>
                      <a:tcPr marL="0" marR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Next State</a:t>
                          </a: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Output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oMath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751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S2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baseline="0" dirty="0" smtClean="0">
                              <a:latin typeface="Calibri" panose="020F0502020204030204" pitchFamily="34" charset="0"/>
                            </a:rPr>
                            <a:t>S1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S2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S2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6532580"/>
                  </p:ext>
                </p:extLst>
              </p:nvPr>
            </p:nvGraphicFramePr>
            <p:xfrm>
              <a:off x="5089186" y="1382676"/>
              <a:ext cx="3495917" cy="20463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69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94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22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22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505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1252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State</a:t>
                          </a:r>
                        </a:p>
                      </a:txBody>
                      <a:tcPr marL="0" marR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Next State</a:t>
                          </a: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5149" t="-4412" r="-1980" b="-4191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5455" t="-109231" r="-281818" b="-3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9615" t="-109231" r="-198077" b="-3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9615" t="-109231" r="-98077" b="-3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87755" t="-109231" r="-4082" b="-33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S2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baseline="0" dirty="0" smtClean="0">
                              <a:latin typeface="Calibri" panose="020F0502020204030204" pitchFamily="34" charset="0"/>
                            </a:rPr>
                            <a:t>S1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S2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S2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5" name="TextBox 34"/>
          <p:cNvSpPr txBox="1"/>
          <p:nvPr/>
        </p:nvSpPr>
        <p:spPr>
          <a:xfrm>
            <a:off x="440123" y="4565800"/>
            <a:ext cx="3563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S0 (C=1), S1 (C=0), S2 (C=2)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 Design: Y = 3*X + 1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467" y="1066800"/>
            <a:ext cx="5287818" cy="5242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428" y="2276860"/>
            <a:ext cx="127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1 = F0’ 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8" y="2667118"/>
            <a:ext cx="2333625" cy="9429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7117" y="3693345"/>
            <a:ext cx="131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= F1’ X’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52" y="1199330"/>
            <a:ext cx="2314575" cy="971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17" y="4246510"/>
            <a:ext cx="2352675" cy="9429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5127" y="5373318"/>
            <a:ext cx="30378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 = F1’ F0’ X’ + F1 X + F0 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= </a:t>
            </a:r>
            <a:r>
              <a:rPr lang="en-US" dirty="0">
                <a:solidFill>
                  <a:srgbClr val="FF0000"/>
                </a:solidFill>
              </a:rPr>
              <a:t>F1’ F0’ X’ + </a:t>
            </a:r>
            <a:r>
              <a:rPr lang="en-US" dirty="0" smtClean="0">
                <a:solidFill>
                  <a:srgbClr val="FF0000"/>
                </a:solidFill>
              </a:rPr>
              <a:t>X (F1 </a:t>
            </a:r>
            <a:r>
              <a:rPr lang="en-US" dirty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F0)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= (X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 (F1+F0))’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 Design: Y = </a:t>
            </a:r>
            <a:r>
              <a:rPr lang="en-US" dirty="0" smtClean="0"/>
              <a:t>X -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 sequential circuit to compute the equation Y=X-1 serially.</a:t>
            </a:r>
          </a:p>
          <a:p>
            <a:r>
              <a:rPr lang="en-US" dirty="0" smtClean="0"/>
              <a:t>Note that -1=11..111. Thus, we will add 1 with every bit.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6913512"/>
                  </p:ext>
                </p:extLst>
              </p:nvPr>
            </p:nvGraphicFramePr>
            <p:xfrm>
              <a:off x="942759" y="2852930"/>
              <a:ext cx="3495917" cy="16338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69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94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22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22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505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1252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State</a:t>
                          </a:r>
                        </a:p>
                      </a:txBody>
                      <a:tcPr marL="0" marR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Next State</a:t>
                          </a: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Output</a:t>
                          </a:r>
                          <a:r>
                            <a:rPr lang="en-US" sz="2000" baseline="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751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= </a:t>
                          </a:r>
                          <a:r>
                            <a:rPr lang="en-US" sz="2000" b="1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0" marR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baseline="0" dirty="0" smtClean="0">
                              <a:latin typeface="Calibri" panose="020F0502020204030204" pitchFamily="34" charset="0"/>
                            </a:rPr>
                            <a:t>S1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6913512"/>
                  </p:ext>
                </p:extLst>
              </p:nvPr>
            </p:nvGraphicFramePr>
            <p:xfrm>
              <a:off x="942759" y="2852930"/>
              <a:ext cx="3495917" cy="16338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69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94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22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22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505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1252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Present</a:t>
                          </a:r>
                        </a:p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State</a:t>
                          </a:r>
                        </a:p>
                      </a:txBody>
                      <a:tcPr marL="0" marR="0"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Next State</a:t>
                          </a:r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5149" t="-5882" r="-1980" b="-3191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5455" t="-110769" r="-281818" b="-23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9615" t="-110769" r="-198077" b="-23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9615" t="-110769" r="-98077" b="-23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7755" t="-110769" r="-4082" b="-23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S0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25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baseline="0" dirty="0" smtClean="0">
                              <a:latin typeface="Calibri" panose="020F0502020204030204" pitchFamily="34" charset="0"/>
                            </a:rPr>
                            <a:t>S1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alibri" panose="020F0502020204030204" pitchFamily="34" charset="0"/>
                            </a:rPr>
                            <a:t>S1</a:t>
                          </a:r>
                          <a:endParaRPr lang="en-US" sz="2000" b="1" baseline="-25000" dirty="0"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</a:p>
                      </a:txBody>
                      <a:tcPr marL="0" marR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00FF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marL="0" marR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780840" y="3774642"/>
            <a:ext cx="2475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S0 (C=0), S1 (C=1))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353300"/>
              </p:ext>
            </p:extLst>
          </p:nvPr>
        </p:nvGraphicFramePr>
        <p:xfrm>
          <a:off x="924984" y="4822318"/>
          <a:ext cx="4262920" cy="1314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866">
                  <a:extLst>
                    <a:ext uri="{9D8B030D-6E8A-4147-A177-3AD203B41FA5}">
                      <a16:colId xmlns:a16="http://schemas.microsoft.com/office/drawing/2014/main" val="604353711"/>
                    </a:ext>
                  </a:extLst>
                </a:gridCol>
                <a:gridCol w="600411">
                  <a:extLst>
                    <a:ext uri="{9D8B030D-6E8A-4147-A177-3AD203B41FA5}">
                      <a16:colId xmlns:a16="http://schemas.microsoft.com/office/drawing/2014/main" val="2846316272"/>
                    </a:ext>
                  </a:extLst>
                </a:gridCol>
                <a:gridCol w="600411">
                  <a:extLst>
                    <a:ext uri="{9D8B030D-6E8A-4147-A177-3AD203B41FA5}">
                      <a16:colId xmlns:a16="http://schemas.microsoft.com/office/drawing/2014/main" val="240588594"/>
                    </a:ext>
                  </a:extLst>
                </a:gridCol>
                <a:gridCol w="600411">
                  <a:extLst>
                    <a:ext uri="{9D8B030D-6E8A-4147-A177-3AD203B41FA5}">
                      <a16:colId xmlns:a16="http://schemas.microsoft.com/office/drawing/2014/main" val="3084169422"/>
                    </a:ext>
                  </a:extLst>
                </a:gridCol>
                <a:gridCol w="600411">
                  <a:extLst>
                    <a:ext uri="{9D8B030D-6E8A-4147-A177-3AD203B41FA5}">
                      <a16:colId xmlns:a16="http://schemas.microsoft.com/office/drawing/2014/main" val="444808364"/>
                    </a:ext>
                  </a:extLst>
                </a:gridCol>
                <a:gridCol w="600410">
                  <a:extLst>
                    <a:ext uri="{9D8B030D-6E8A-4147-A177-3AD203B41FA5}">
                      <a16:colId xmlns:a16="http://schemas.microsoft.com/office/drawing/2014/main" val="1285594448"/>
                    </a:ext>
                  </a:extLst>
                </a:gridCol>
              </a:tblGrid>
              <a:tr h="33800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783078"/>
                  </a:ext>
                </a:extLst>
              </a:tr>
              <a:tr h="33800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Input (X)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602102"/>
                  </a:ext>
                </a:extLst>
              </a:tr>
              <a:tr h="5834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Output (Y)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29951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5688" y="5279726"/>
            <a:ext cx="155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Input: X=8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Output: Y=7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9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Cycle versus Clock Frequency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7973" y="1147907"/>
            <a:ext cx="7200800" cy="1244168"/>
            <a:chOff x="1532620" y="1200236"/>
            <a:chExt cx="7200800" cy="1532203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>
              <a:off x="1843903" y="1583795"/>
              <a:ext cx="18728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843903" y="1222352"/>
              <a:ext cx="5616840" cy="1351552"/>
              <a:chOff x="2846256" y="1327897"/>
              <a:chExt cx="5616840" cy="1655763"/>
            </a:xfrm>
          </p:grpSpPr>
          <p:sp>
            <p:nvSpPr>
              <p:cNvPr id="32" name="Line 3"/>
              <p:cNvSpPr>
                <a:spLocks noChangeShapeType="1"/>
              </p:cNvSpPr>
              <p:nvPr/>
            </p:nvSpPr>
            <p:spPr bwMode="auto">
              <a:xfrm>
                <a:off x="2846256" y="1327897"/>
                <a:ext cx="0" cy="1655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4"/>
              <p:cNvSpPr>
                <a:spLocks noChangeShapeType="1"/>
              </p:cNvSpPr>
              <p:nvPr/>
            </p:nvSpPr>
            <p:spPr bwMode="auto">
              <a:xfrm>
                <a:off x="4719109" y="1327897"/>
                <a:ext cx="0" cy="1655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5"/>
              <p:cNvSpPr>
                <a:spLocks noChangeShapeType="1"/>
              </p:cNvSpPr>
              <p:nvPr/>
            </p:nvSpPr>
            <p:spPr bwMode="auto">
              <a:xfrm>
                <a:off x="6590242" y="1327897"/>
                <a:ext cx="0" cy="1655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6"/>
              <p:cNvSpPr>
                <a:spLocks noChangeShapeType="1"/>
              </p:cNvSpPr>
              <p:nvPr/>
            </p:nvSpPr>
            <p:spPr bwMode="auto">
              <a:xfrm>
                <a:off x="8463096" y="1327897"/>
                <a:ext cx="0" cy="16557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1843903" y="1777922"/>
              <a:ext cx="935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1843903" y="1777922"/>
              <a:ext cx="0" cy="5525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2779470" y="1777922"/>
              <a:ext cx="0" cy="5525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2779470" y="2330440"/>
              <a:ext cx="935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1532620" y="2330440"/>
              <a:ext cx="31128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3716756" y="1777922"/>
              <a:ext cx="935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716756" y="1777922"/>
              <a:ext cx="0" cy="5525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4652323" y="1777922"/>
              <a:ext cx="0" cy="5525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4652323" y="2330440"/>
              <a:ext cx="935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5587889" y="1777922"/>
              <a:ext cx="935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5587889" y="1777922"/>
              <a:ext cx="0" cy="5525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6523456" y="1777922"/>
              <a:ext cx="0" cy="5525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6523456" y="2330440"/>
              <a:ext cx="935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7460743" y="1777922"/>
              <a:ext cx="0" cy="5525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7460743" y="1777922"/>
              <a:ext cx="3112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532620" y="1222351"/>
              <a:ext cx="6395907" cy="1351553"/>
              <a:chOff x="1532620" y="1500134"/>
              <a:chExt cx="6395907" cy="1444002"/>
            </a:xfrm>
          </p:grpSpPr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1532620" y="2944136"/>
                <a:ext cx="6395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 flipV="1">
                <a:off x="1532620" y="1500134"/>
                <a:ext cx="0" cy="1444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8043883" y="2393885"/>
              <a:ext cx="6895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40000"/>
                </a:spcBef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0000"/>
                </a:spcBef>
                <a:buFont typeface="Wingdings" pitchFamily="2" charset="2"/>
                <a:buChar char="²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0000"/>
                </a:spcBef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/>
                <a:t>Time</a:t>
              </a:r>
              <a:endParaRPr lang="en-AU" altLang="en-US" sz="1600" dirty="0"/>
            </a:p>
          </p:txBody>
        </p:sp>
        <p:sp>
          <p:nvSpPr>
            <p:cNvPr id="24" name="Rectangle 33"/>
            <p:cNvSpPr>
              <a:spLocks noChangeArrowheads="1"/>
            </p:cNvSpPr>
            <p:nvPr/>
          </p:nvSpPr>
          <p:spPr bwMode="auto">
            <a:xfrm>
              <a:off x="2156905" y="1222352"/>
              <a:ext cx="1246849" cy="2777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0000"/>
                </a:spcBef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0000"/>
                </a:spcBef>
                <a:buFont typeface="Wingdings" pitchFamily="2" charset="2"/>
                <a:buChar char="²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0000"/>
                </a:spcBef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" name="Text Box 34"/>
            <p:cNvSpPr txBox="1">
              <a:spLocks noChangeArrowheads="1"/>
            </p:cNvSpPr>
            <p:nvPr/>
          </p:nvSpPr>
          <p:spPr bwMode="auto">
            <a:xfrm>
              <a:off x="2177966" y="1200236"/>
              <a:ext cx="1289801" cy="41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40000"/>
                </a:spcBef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0000"/>
                </a:spcBef>
                <a:buFont typeface="Wingdings" pitchFamily="2" charset="2"/>
                <a:buChar char="²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0000"/>
                </a:spcBef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FF0000"/>
                  </a:solidFill>
                </a:rPr>
                <a:t>Clock </a:t>
              </a:r>
              <a:r>
                <a:rPr lang="en-US" altLang="en-US" sz="1600" dirty="0" smtClean="0">
                  <a:solidFill>
                    <a:srgbClr val="FF0000"/>
                  </a:solidFill>
                </a:rPr>
                <a:t>Cycle</a:t>
              </a:r>
              <a:endParaRPr lang="en-AU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6" name="Line 2"/>
            <p:cNvSpPr>
              <a:spLocks noChangeShapeType="1"/>
            </p:cNvSpPr>
            <p:nvPr/>
          </p:nvSpPr>
          <p:spPr bwMode="auto">
            <a:xfrm>
              <a:off x="3716843" y="1583795"/>
              <a:ext cx="18728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34"/>
            <p:cNvSpPr txBox="1">
              <a:spLocks noChangeArrowheads="1"/>
            </p:cNvSpPr>
            <p:nvPr/>
          </p:nvSpPr>
          <p:spPr bwMode="auto">
            <a:xfrm>
              <a:off x="4050906" y="1200236"/>
              <a:ext cx="1289801" cy="41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40000"/>
                </a:spcBef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0000"/>
                </a:spcBef>
                <a:buFont typeface="Wingdings" pitchFamily="2" charset="2"/>
                <a:buChar char="²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0000"/>
                </a:spcBef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FF0000"/>
                  </a:solidFill>
                </a:rPr>
                <a:t>Clock </a:t>
              </a:r>
              <a:r>
                <a:rPr lang="en-US" altLang="en-US" sz="1600" dirty="0" smtClean="0">
                  <a:solidFill>
                    <a:srgbClr val="FF0000"/>
                  </a:solidFill>
                </a:rPr>
                <a:t>Cycle</a:t>
              </a:r>
              <a:endParaRPr lang="en-AU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8" name="Line 2"/>
            <p:cNvSpPr>
              <a:spLocks noChangeShapeType="1"/>
            </p:cNvSpPr>
            <p:nvPr/>
          </p:nvSpPr>
          <p:spPr bwMode="auto">
            <a:xfrm>
              <a:off x="5589783" y="1583795"/>
              <a:ext cx="18728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5923846" y="1200236"/>
              <a:ext cx="1311867" cy="41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40000"/>
                </a:spcBef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40000"/>
                </a:spcBef>
                <a:buFont typeface="Wingdings" pitchFamily="2" charset="2"/>
                <a:buChar char="²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40000"/>
                </a:spcBef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4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4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FF0000"/>
                  </a:solidFill>
                </a:rPr>
                <a:t>Clock </a:t>
              </a:r>
              <a:r>
                <a:rPr lang="en-US" altLang="en-US" sz="1600" dirty="0" smtClean="0">
                  <a:solidFill>
                    <a:srgbClr val="FF0000"/>
                  </a:solidFill>
                </a:rPr>
                <a:t>Cycle</a:t>
              </a:r>
              <a:endParaRPr lang="en-AU" alt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2501" y="2530933"/>
            <a:ext cx="8234300" cy="3778417"/>
          </a:xfrm>
        </p:spPr>
        <p:txBody>
          <a:bodyPr/>
          <a:lstStyle/>
          <a:p>
            <a:pPr>
              <a:spcBef>
                <a:spcPts val="13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Clock </a:t>
            </a:r>
            <a:r>
              <a:rPr lang="en-US" altLang="en-US" sz="2000" dirty="0" smtClean="0">
                <a:solidFill>
                  <a:srgbClr val="FF0000"/>
                </a:solidFill>
              </a:rPr>
              <a:t>Cycle </a:t>
            </a:r>
            <a:r>
              <a:rPr lang="en-US" altLang="en-US" sz="2000" dirty="0"/>
              <a:t>(or period) is </a:t>
            </a:r>
            <a:r>
              <a:rPr lang="en-US" altLang="en-US" sz="2000" dirty="0" smtClean="0"/>
              <a:t>a time duration</a:t>
            </a:r>
          </a:p>
          <a:p>
            <a:pPr marL="627063" lvl="1">
              <a:spcBef>
                <a:spcPts val="1300"/>
              </a:spcBef>
            </a:pPr>
            <a:r>
              <a:rPr lang="en-US" altLang="en-US" dirty="0" smtClean="0"/>
              <a:t>Measured </a:t>
            </a:r>
            <a:r>
              <a:rPr lang="en-US" altLang="en-US" dirty="0"/>
              <a:t>in </a:t>
            </a:r>
            <a:r>
              <a:rPr lang="en-US" altLang="en-US" dirty="0" smtClean="0"/>
              <a:t>seconds, </a:t>
            </a:r>
            <a:r>
              <a:rPr lang="en-US" altLang="en-US" dirty="0" err="1" smtClean="0"/>
              <a:t>milli</a:t>
            </a:r>
            <a:r>
              <a:rPr lang="en-US" altLang="en-US" dirty="0" smtClean="0"/>
              <a:t>-, micro-, </a:t>
            </a:r>
            <a:r>
              <a:rPr lang="en-US" altLang="en-US" dirty="0" err="1" smtClean="0"/>
              <a:t>nano</a:t>
            </a:r>
            <a:r>
              <a:rPr lang="en-US" altLang="en-US" dirty="0" smtClean="0"/>
              <a:t>-, or </a:t>
            </a:r>
            <a:r>
              <a:rPr lang="en-US" altLang="en-US" dirty="0" err="1" smtClean="0"/>
              <a:t>pico</a:t>
            </a:r>
            <a:r>
              <a:rPr lang="en-US" altLang="en-US" dirty="0" smtClean="0"/>
              <a:t>-seconds</a:t>
            </a:r>
            <a:endParaRPr lang="en-US" altLang="en-US" dirty="0"/>
          </a:p>
          <a:p>
            <a:pPr marL="627063" lvl="1">
              <a:spcBef>
                <a:spcPts val="1300"/>
              </a:spcBef>
            </a:pPr>
            <a:r>
              <a:rPr lang="en-US" altLang="en-US" dirty="0"/>
              <a:t>1 </a:t>
            </a:r>
            <a:r>
              <a:rPr lang="en-US" altLang="en-US" dirty="0" err="1"/>
              <a:t>ms</a:t>
            </a:r>
            <a:r>
              <a:rPr lang="en-US" altLang="en-US" dirty="0"/>
              <a:t> = 10</a:t>
            </a:r>
            <a:r>
              <a:rPr lang="en-US" altLang="en-US" baseline="30000" dirty="0"/>
              <a:t>-3</a:t>
            </a:r>
            <a:r>
              <a:rPr lang="en-US" altLang="en-US" dirty="0"/>
              <a:t> sec, 1 µs = 10</a:t>
            </a:r>
            <a:r>
              <a:rPr lang="en-US" altLang="en-US" baseline="30000" dirty="0"/>
              <a:t>-6</a:t>
            </a:r>
            <a:r>
              <a:rPr lang="en-US" altLang="en-US" dirty="0"/>
              <a:t> sec, 1 ns = 10</a:t>
            </a:r>
            <a:r>
              <a:rPr lang="en-US" altLang="en-US" baseline="30000" dirty="0"/>
              <a:t>-9</a:t>
            </a:r>
            <a:r>
              <a:rPr lang="en-US" altLang="en-US" dirty="0"/>
              <a:t> sec, 1 </a:t>
            </a:r>
            <a:r>
              <a:rPr lang="en-US" altLang="en-US" dirty="0" err="1"/>
              <a:t>ps</a:t>
            </a:r>
            <a:r>
              <a:rPr lang="en-US" altLang="en-US" dirty="0"/>
              <a:t> = 10</a:t>
            </a:r>
            <a:r>
              <a:rPr lang="en-US" altLang="en-US" baseline="30000" dirty="0"/>
              <a:t>-12</a:t>
            </a:r>
            <a:r>
              <a:rPr lang="en-US" altLang="en-US" dirty="0"/>
              <a:t> sec</a:t>
            </a:r>
          </a:p>
          <a:p>
            <a:pPr>
              <a:spcBef>
                <a:spcPts val="13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Clock </a:t>
            </a:r>
            <a:r>
              <a:rPr lang="en-US" altLang="en-US" sz="2000" dirty="0" smtClean="0">
                <a:solidFill>
                  <a:srgbClr val="FF0000"/>
                </a:solidFill>
              </a:rPr>
              <a:t>Frequency </a:t>
            </a:r>
            <a:r>
              <a:rPr lang="en-US" altLang="en-US" sz="2000" dirty="0"/>
              <a:t>= number of cycles per second (Hertz)</a:t>
            </a:r>
          </a:p>
          <a:p>
            <a:pPr lvl="1">
              <a:spcBef>
                <a:spcPts val="1300"/>
              </a:spcBef>
            </a:pPr>
            <a:r>
              <a:rPr lang="en-US" altLang="en-US" dirty="0"/>
              <a:t>1 </a:t>
            </a:r>
            <a:r>
              <a:rPr lang="en-US" altLang="en-US" dirty="0" smtClean="0"/>
              <a:t>Hz=1 </a:t>
            </a:r>
            <a:r>
              <a:rPr lang="en-US" altLang="en-US" dirty="0"/>
              <a:t>cycle/sec, 1 </a:t>
            </a:r>
            <a:r>
              <a:rPr lang="en-US" altLang="en-US" dirty="0" smtClean="0"/>
              <a:t>KHz=10</a:t>
            </a:r>
            <a:r>
              <a:rPr lang="en-US" altLang="en-US" baseline="30000" dirty="0" smtClean="0"/>
              <a:t>3</a:t>
            </a:r>
            <a:r>
              <a:rPr lang="en-US" altLang="en-US" dirty="0" smtClean="0"/>
              <a:t> </a:t>
            </a:r>
            <a:r>
              <a:rPr lang="en-US" altLang="en-US" dirty="0"/>
              <a:t>Hz, 1 </a:t>
            </a:r>
            <a:r>
              <a:rPr lang="en-US" altLang="en-US" dirty="0" smtClean="0"/>
              <a:t>MHz=10</a:t>
            </a:r>
            <a:r>
              <a:rPr lang="en-US" altLang="en-US" baseline="30000" dirty="0" smtClean="0"/>
              <a:t>6</a:t>
            </a:r>
            <a:r>
              <a:rPr lang="en-US" altLang="en-US" dirty="0" smtClean="0"/>
              <a:t> </a:t>
            </a:r>
            <a:r>
              <a:rPr lang="en-US" altLang="en-US" dirty="0"/>
              <a:t>Hz, 1 </a:t>
            </a:r>
            <a:r>
              <a:rPr lang="en-US" altLang="en-US" dirty="0" smtClean="0"/>
              <a:t>GHz=10</a:t>
            </a:r>
            <a:r>
              <a:rPr lang="en-US" altLang="en-US" baseline="30000" dirty="0" smtClean="0"/>
              <a:t>9</a:t>
            </a:r>
            <a:r>
              <a:rPr lang="en-US" altLang="en-US" dirty="0" smtClean="0"/>
              <a:t> </a:t>
            </a:r>
            <a:r>
              <a:rPr lang="en-US" altLang="en-US" dirty="0"/>
              <a:t>Hz</a:t>
            </a:r>
          </a:p>
          <a:p>
            <a:pPr>
              <a:spcBef>
                <a:spcPts val="13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Clock </a:t>
            </a:r>
            <a:r>
              <a:rPr lang="en-US" altLang="en-US" sz="2000" dirty="0" smtClean="0">
                <a:solidFill>
                  <a:srgbClr val="FF0000"/>
                </a:solidFill>
              </a:rPr>
              <a:t>Frequency </a:t>
            </a:r>
            <a:r>
              <a:rPr lang="en-US" altLang="en-US" sz="2000" dirty="0">
                <a:solidFill>
                  <a:srgbClr val="FF0000"/>
                </a:solidFill>
              </a:rPr>
              <a:t>= 1 / Clock Cycle</a:t>
            </a:r>
          </a:p>
          <a:p>
            <a:pPr lvl="1">
              <a:spcBef>
                <a:spcPts val="1300"/>
              </a:spcBef>
            </a:pPr>
            <a:r>
              <a:rPr lang="en-US" altLang="en-US" dirty="0"/>
              <a:t>Example: </a:t>
            </a:r>
            <a:r>
              <a:rPr lang="en-US" altLang="en-US" dirty="0" smtClean="0"/>
              <a:t>Given the clock cycle=0.5 ns=0.5 </a:t>
            </a:r>
            <a:r>
              <a:rPr lang="en-US" altLang="en-US" dirty="0"/>
              <a:t>×</a:t>
            </a:r>
            <a:r>
              <a:rPr lang="en-US" altLang="en-US" dirty="0" smtClean="0"/>
              <a:t>10</a:t>
            </a:r>
            <a:r>
              <a:rPr lang="en-US" altLang="en-US" baseline="30000" dirty="0" smtClean="0"/>
              <a:t>-9</a:t>
            </a:r>
            <a:r>
              <a:rPr lang="en-US" altLang="en-US" dirty="0" smtClean="0"/>
              <a:t> sec</a:t>
            </a:r>
          </a:p>
          <a:p>
            <a:pPr lvl="1">
              <a:spcBef>
                <a:spcPts val="1300"/>
              </a:spcBef>
            </a:pPr>
            <a:r>
              <a:rPr lang="en-US" altLang="en-US" dirty="0" smtClean="0">
                <a:sym typeface="Wingdings" panose="05000000000000000000" pitchFamily="2" charset="2"/>
              </a:rPr>
              <a:t>Then, the clock f</a:t>
            </a:r>
            <a:r>
              <a:rPr lang="en-US" altLang="en-US" dirty="0" smtClean="0"/>
              <a:t>requency=1/(0.5×10</a:t>
            </a:r>
            <a:r>
              <a:rPr lang="en-US" altLang="en-US" baseline="30000" dirty="0" smtClean="0"/>
              <a:t>-9</a:t>
            </a:r>
            <a:r>
              <a:rPr lang="en-US" altLang="en-US" dirty="0" smtClean="0"/>
              <a:t>)=2×10</a:t>
            </a:r>
            <a:r>
              <a:rPr lang="en-US" altLang="en-US" baseline="30000" dirty="0" smtClean="0"/>
              <a:t>9</a:t>
            </a:r>
            <a:r>
              <a:rPr lang="en-US" altLang="en-US" dirty="0" smtClean="0"/>
              <a:t> Hz=2 </a:t>
            </a:r>
            <a:r>
              <a:rPr lang="en-US" altLang="en-US" dirty="0"/>
              <a:t>GHz</a:t>
            </a:r>
          </a:p>
        </p:txBody>
      </p:sp>
    </p:spTree>
    <p:extLst>
      <p:ext uri="{BB962C8B-B14F-4D97-AF65-F5344CB8AC3E}">
        <p14:creationId xmlns:p14="http://schemas.microsoft.com/office/powerpoint/2010/main" val="31577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BCD to Excess-3 Serial Code Converter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required to design a serial BCD to Excess-3 converter.</a:t>
            </a:r>
          </a:p>
          <a:p>
            <a:r>
              <a:rPr lang="en-US" dirty="0" smtClean="0"/>
              <a:t>Assume </a:t>
            </a:r>
            <a:r>
              <a:rPr lang="en-US" dirty="0"/>
              <a:t>that once the machine is reset, a continues stream of BCD digits will be transmitted serially and converted to Excess-3 digits.</a:t>
            </a:r>
          </a:p>
          <a:p>
            <a:endParaRPr lang="en-US" dirty="0"/>
          </a:p>
        </p:txBody>
      </p:sp>
      <p:pic>
        <p:nvPicPr>
          <p:cNvPr id="4" name="Picture 3" descr="AACXWYY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603336"/>
            <a:ext cx="5116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3198572"/>
            <a:ext cx="3021012" cy="297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8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BCD to Excess-3 Serial Code Converter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47875" y="1195388"/>
            <a:ext cx="2255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State Diagram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84913" y="1262063"/>
            <a:ext cx="180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State Table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9288"/>
            <a:ext cx="83439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323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BCD to Excess-3 Serial Code Converter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447944"/>
            <a:ext cx="67913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400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BCD to Excess-3 Serial Code Converter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3250" y="1123950"/>
            <a:ext cx="7783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Karnaugh maps for the encoded state bits and output bit (B</a:t>
            </a:r>
            <a:r>
              <a:rPr lang="en-US" altLang="en-US" sz="20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out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)</a:t>
            </a:r>
            <a:endParaRPr lang="en-US" altLang="en-US" sz="20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700790"/>
            <a:ext cx="75628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414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BCD to Excess-3 Serial Code Converter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285875"/>
            <a:ext cx="83058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04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memory element may be constructed using cascaded inverters</a:t>
            </a:r>
          </a:p>
          <a:p>
            <a:pPr lvl="1"/>
            <a:r>
              <a:rPr lang="en-US" dirty="0" smtClean="0"/>
              <a:t>Q will maintain the stored data</a:t>
            </a:r>
          </a:p>
          <a:p>
            <a:pPr lvl="1"/>
            <a:r>
              <a:rPr lang="en-US" dirty="0" smtClean="0"/>
              <a:t>However, there is no input to change</a:t>
            </a:r>
          </a:p>
          <a:p>
            <a:pPr marL="461963" lvl="1" indent="0">
              <a:buNone/>
            </a:pPr>
            <a:r>
              <a:rPr lang="en-US" dirty="0" smtClean="0"/>
              <a:t>    the stored data.</a:t>
            </a:r>
          </a:p>
          <a:p>
            <a:pPr marL="804863" lvl="1" indent="-342900"/>
            <a:r>
              <a:rPr lang="en-US" dirty="0" smtClean="0"/>
              <a:t>If we replace the inverters by two 2-input NOR gates we get a memory element where we can store a 1 (S=1, R=0) or 0 (S=0, R=1). Note that when (S=0, R=0), the stored value is preserved.</a:t>
            </a:r>
          </a:p>
          <a:p>
            <a:pPr marL="804863" lvl="1" indent="-342900"/>
            <a:r>
              <a:rPr lang="en-US" dirty="0" smtClean="0"/>
              <a:t>This is called </a:t>
            </a:r>
            <a:r>
              <a:rPr lang="en-US" dirty="0" smtClean="0">
                <a:solidFill>
                  <a:srgbClr val="FF0000"/>
                </a:solidFill>
              </a:rPr>
              <a:t>Set-Reset Latch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SR-Latch</a:t>
            </a:r>
            <a:r>
              <a:rPr lang="en-US" dirty="0" smtClean="0"/>
              <a:t>)</a:t>
            </a:r>
            <a:endParaRPr lang="en-US" dirty="0"/>
          </a:p>
          <a:p>
            <a:pPr marL="11113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354" y="1700790"/>
            <a:ext cx="2962275" cy="130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222" y="4773468"/>
            <a:ext cx="2890116" cy="1513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712" y="4696354"/>
            <a:ext cx="2724150" cy="15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15297</TotalTime>
  <Words>4808</Words>
  <Application>Microsoft Office PowerPoint</Application>
  <PresentationFormat>On-screen Show (4:3)</PresentationFormat>
  <Paragraphs>1275</Paragraphs>
  <Slides>84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  <vt:variant>
        <vt:lpstr>Custom Shows</vt:lpstr>
      </vt:variant>
      <vt:variant>
        <vt:i4>1</vt:i4>
      </vt:variant>
    </vt:vector>
  </HeadingPairs>
  <TitlesOfParts>
    <vt:vector size="97" baseType="lpstr">
      <vt:lpstr>ＭＳ Ｐゴシック</vt:lpstr>
      <vt:lpstr>Arial</vt:lpstr>
      <vt:lpstr>Arial Narrow</vt:lpstr>
      <vt:lpstr>Calibri</vt:lpstr>
      <vt:lpstr>Cambria Math</vt:lpstr>
      <vt:lpstr>Comic Sans MS</vt:lpstr>
      <vt:lpstr>Consolas</vt:lpstr>
      <vt:lpstr>Symbol</vt:lpstr>
      <vt:lpstr>Times New Roman</vt:lpstr>
      <vt:lpstr>Wingdings</vt:lpstr>
      <vt:lpstr>Default Design</vt:lpstr>
      <vt:lpstr>معادلة</vt:lpstr>
      <vt:lpstr>Sequential Circuit Analysis &amp; Design</vt:lpstr>
      <vt:lpstr>Outline</vt:lpstr>
      <vt:lpstr>Combinational vs. Sequential Circuits</vt:lpstr>
      <vt:lpstr>Sequential Circuit Model</vt:lpstr>
      <vt:lpstr>Synchronous vs. Asynchronous Sequential Circuits</vt:lpstr>
      <vt:lpstr>Synchronous Sequential Circuits</vt:lpstr>
      <vt:lpstr>The Clock</vt:lpstr>
      <vt:lpstr>Clock Cycle versus Clock Frequency</vt:lpstr>
      <vt:lpstr>Memory Elements</vt:lpstr>
      <vt:lpstr>Memory Elements</vt:lpstr>
      <vt:lpstr>SR Latch Operation</vt:lpstr>
      <vt:lpstr>SR Latch Operation</vt:lpstr>
      <vt:lpstr>SR Latch with NAND Gates</vt:lpstr>
      <vt:lpstr>SR Latch with a Clock Input</vt:lpstr>
      <vt:lpstr>SR Latch with a Clock Input</vt:lpstr>
      <vt:lpstr>D-Latch with a Clock Input</vt:lpstr>
      <vt:lpstr>Graphic Symbols for Latches</vt:lpstr>
      <vt:lpstr>Problem with Latches</vt:lpstr>
      <vt:lpstr>Flip-Flops</vt:lpstr>
      <vt:lpstr>Master Slave Rising (Positive) Edge-Trigerred D Flip Flop</vt:lpstr>
      <vt:lpstr>Master Slave Rising (Positive) Edge-Trigerred D Flip Flop</vt:lpstr>
      <vt:lpstr>Master Slave Falling (Negative) Edge-Trigerred D Flip Flop</vt:lpstr>
      <vt:lpstr>Graphic Symbols for Flip-Flops</vt:lpstr>
      <vt:lpstr>D Flip-Flop with Asynchronous Set/Reset</vt:lpstr>
      <vt:lpstr>Synchronous vs. Asynchronous Set/Reset</vt:lpstr>
      <vt:lpstr>Synchronous vs. Asynchronous Set/Reset</vt:lpstr>
      <vt:lpstr>Sequential Circuit Timing Constraints</vt:lpstr>
      <vt:lpstr>Sequential Circuit Timing Constraints</vt:lpstr>
      <vt:lpstr>Sequential Circuit Analysis</vt:lpstr>
      <vt:lpstr>Sequential Circuit Analysis</vt:lpstr>
      <vt:lpstr>Sequential Circuit Analysis</vt:lpstr>
      <vt:lpstr>Moore and Mealy Sequential Circuit Models</vt:lpstr>
      <vt:lpstr>Sequential Circuit Analysis Example</vt:lpstr>
      <vt:lpstr>Sequential Circuit Analysis Example</vt:lpstr>
      <vt:lpstr>Sequential Circuit Analysis Example</vt:lpstr>
      <vt:lpstr>Sequential Circuit Analysis Example</vt:lpstr>
      <vt:lpstr>Moore Sequential Circuit Analysis Example</vt:lpstr>
      <vt:lpstr>Mealy Machine</vt:lpstr>
      <vt:lpstr>Mealy State Diagram</vt:lpstr>
      <vt:lpstr>Tracing a Mealy State Diagram</vt:lpstr>
      <vt:lpstr>Tracing a Mealy State Diagram</vt:lpstr>
      <vt:lpstr>Moore Machine</vt:lpstr>
      <vt:lpstr>Moore State Diagram</vt:lpstr>
      <vt:lpstr>Tracing a Moore State Diagram</vt:lpstr>
      <vt:lpstr>Tracing a Moore State Diagram</vt:lpstr>
      <vt:lpstr>Sequential Circuit Analysis Example</vt:lpstr>
      <vt:lpstr>Sequential Circuit Analysis Example</vt:lpstr>
      <vt:lpstr>Sequential Circuit Design Procedure</vt:lpstr>
      <vt:lpstr>The State Diagram</vt:lpstr>
      <vt:lpstr>Example: Sequence Detector</vt:lpstr>
      <vt:lpstr>Example: Sequence Detector</vt:lpstr>
      <vt:lpstr>Example: Sequence Detector</vt:lpstr>
      <vt:lpstr>Example: Sequence Detector</vt:lpstr>
      <vt:lpstr>Example: Sequence Detector</vt:lpstr>
      <vt:lpstr>Example: Sequence Detector</vt:lpstr>
      <vt:lpstr>Example: Sequence Detector</vt:lpstr>
      <vt:lpstr>Example: Sequence Detector (Moore Model)</vt:lpstr>
      <vt:lpstr>Example: Sequence Detector (Mealy Model)</vt:lpstr>
      <vt:lpstr>Example: Sequence Detector (Mealy Model)</vt:lpstr>
      <vt:lpstr>Example: Sequence Detector (Mealy Model)</vt:lpstr>
      <vt:lpstr>Example: Sequence Detector (Mealy Model)</vt:lpstr>
      <vt:lpstr>Example: Sequence Detector (Moore Model)</vt:lpstr>
      <vt:lpstr>Example: Sequence Detector (Moore Model)</vt:lpstr>
      <vt:lpstr>Example: Sequence Detector (Moore Model)</vt:lpstr>
      <vt:lpstr>Example: Sequence Detector (Moore Model)</vt:lpstr>
      <vt:lpstr>Mealy versus Moore Sequence Detector</vt:lpstr>
      <vt:lpstr>Sequential Circuit Verification</vt:lpstr>
      <vt:lpstr>Verification Input Test Sequence</vt:lpstr>
      <vt:lpstr>Verifying the Mealy Sequence Detector</vt:lpstr>
      <vt:lpstr>Sequential Comparator</vt:lpstr>
      <vt:lpstr>Designing the State Diagram</vt:lpstr>
      <vt:lpstr>State Assignment and State Table</vt:lpstr>
      <vt:lpstr>Deriving the Next State Equations</vt:lpstr>
      <vt:lpstr>Sequential Comparator Circuit Diagram</vt:lpstr>
      <vt:lpstr>Sequential Circuit Code Detector</vt:lpstr>
      <vt:lpstr>Sequential Circuit Design: Y = 3*X + 1</vt:lpstr>
      <vt:lpstr>Sequential Circuit Design: Y = 3*X + 1</vt:lpstr>
      <vt:lpstr>Sequential Circuit Design: Y = 3*X + 1</vt:lpstr>
      <vt:lpstr>Sequential Circuit Design: Y = X - 1</vt:lpstr>
      <vt:lpstr>BCD to Excess-3 Serial Code Converter</vt:lpstr>
      <vt:lpstr>BCD to Excess-3 Serial Code Converter</vt:lpstr>
      <vt:lpstr>BCD to Excess-3 Serial Code Converter</vt:lpstr>
      <vt:lpstr>BCD to Excess-3 Serial Code Converter</vt:lpstr>
      <vt:lpstr>BCD to Excess-3 Serial Code Converter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Concepts</dc:title>
  <dc:creator>Dr. Muhamed Mudawar</dc:creator>
  <cp:lastModifiedBy>Aiman Helmi El-Maleh</cp:lastModifiedBy>
  <cp:revision>523</cp:revision>
  <dcterms:created xsi:type="dcterms:W3CDTF">2004-09-12T13:54:39Z</dcterms:created>
  <dcterms:modified xsi:type="dcterms:W3CDTF">2020-04-12T06:53:58Z</dcterms:modified>
</cp:coreProperties>
</file>