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62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7" r:id="rId24"/>
    <p:sldId id="365" r:id="rId25"/>
    <p:sldId id="43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366" r:id="rId44"/>
    <p:sldId id="394" r:id="rId45"/>
    <p:sldId id="368" r:id="rId46"/>
    <p:sldId id="378" r:id="rId47"/>
    <p:sldId id="369" r:id="rId48"/>
    <p:sldId id="381" r:id="rId49"/>
    <p:sldId id="370" r:id="rId50"/>
    <p:sldId id="371" r:id="rId51"/>
    <p:sldId id="372" r:id="rId52"/>
    <p:sldId id="395" r:id="rId53"/>
    <p:sldId id="373" r:id="rId54"/>
    <p:sldId id="393" r:id="rId55"/>
    <p:sldId id="374" r:id="rId56"/>
    <p:sldId id="375" r:id="rId57"/>
    <p:sldId id="376" r:id="rId58"/>
    <p:sldId id="377" r:id="rId59"/>
    <p:sldId id="380" r:id="rId60"/>
    <p:sldId id="390" r:id="rId61"/>
    <p:sldId id="391" r:id="rId62"/>
    <p:sldId id="392" r:id="rId63"/>
    <p:sldId id="432" r:id="rId64"/>
    <p:sldId id="431" r:id="rId65"/>
    <p:sldId id="433" r:id="rId66"/>
    <p:sldId id="434" r:id="rId67"/>
    <p:sldId id="429" r:id="rId68"/>
    <p:sldId id="430" r:id="rId69"/>
    <p:sldId id="436" r:id="rId70"/>
    <p:sldId id="437" r:id="rId71"/>
    <p:sldId id="416" r:id="rId72"/>
    <p:sldId id="417" r:id="rId73"/>
    <p:sldId id="418" r:id="rId74"/>
    <p:sldId id="419" r:id="rId75"/>
    <p:sldId id="420" r:id="rId76"/>
    <p:sldId id="440" r:id="rId77"/>
    <p:sldId id="441" r:id="rId78"/>
    <p:sldId id="382" r:id="rId79"/>
    <p:sldId id="383" r:id="rId80"/>
    <p:sldId id="384" r:id="rId81"/>
    <p:sldId id="385" r:id="rId82"/>
    <p:sldId id="438" r:id="rId83"/>
    <p:sldId id="439" r:id="rId84"/>
    <p:sldId id="386" r:id="rId85"/>
    <p:sldId id="387" r:id="rId86"/>
    <p:sldId id="388" r:id="rId87"/>
    <p:sldId id="425" r:id="rId88"/>
    <p:sldId id="426" r:id="rId89"/>
    <p:sldId id="427" r:id="rId90"/>
    <p:sldId id="428" r:id="rId91"/>
  </p:sldIdLst>
  <p:sldSz cx="9144000" cy="6858000" type="screen4x3"/>
  <p:notesSz cx="6858000" cy="9144000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AE5D"/>
    <a:srgbClr val="FFBA75"/>
    <a:srgbClr val="008000"/>
    <a:srgbClr val="FFCC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376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3FC046-F678-4AD6-A99F-CE4CE52D0662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43350" algn="ctr"/>
                <a:tab pos="8050213" algn="r"/>
              </a:tabLst>
            </a:pPr>
            <a:r>
              <a:rPr lang="en-US" sz="1000" i="1" dirty="0" smtClean="0"/>
              <a:t>Arithmetic Functions &amp; Circuits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	                           COE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202– Digital Logic  Design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– KFUPM                           	slide </a:t>
            </a:r>
            <a:fld id="{497C7F51-76D3-4B06-95E2-AD0B11897486}" type="slidenum">
              <a:rPr lang="ar-SA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3943350" algn="ctr"/>
                  <a:tab pos="8050213" algn="r"/>
                </a:tabLst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Arithmetic Functions &amp; Circuits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COE 202</a:t>
            </a:r>
          </a:p>
          <a:p>
            <a:r>
              <a:rPr lang="en-US" smtClean="0"/>
              <a:t>Digital Logic Design</a:t>
            </a:r>
          </a:p>
          <a:p>
            <a:r>
              <a:rPr lang="en-US" smtClean="0"/>
              <a:t>Dr. Aiman El-Maleh</a:t>
            </a:r>
          </a:p>
          <a:p>
            <a:r>
              <a:rPr lang="en-US" smtClean="0"/>
              <a:t>College of Computer Sciences and Engineering</a:t>
            </a:r>
          </a:p>
          <a:p>
            <a:r>
              <a:rPr lang="en-US" smtClean="0"/>
              <a:t>King Fahd University of Petroleum and Minerals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Simplification: Half-Adder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The K-map for S, C is: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By inspection:</a:t>
            </a:r>
          </a:p>
          <a:p>
            <a:pPr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8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and</a:t>
            </a:r>
          </a:p>
          <a:p>
            <a:pPr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These equations lead to several implementations. </a:t>
            </a:r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029200" y="1379538"/>
            <a:ext cx="3300413" cy="1497012"/>
            <a:chOff x="1252" y="61"/>
            <a:chExt cx="2079" cy="943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18" y="102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en-US" sz="240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461" y="333"/>
              <a:ext cx="657" cy="660"/>
            </a:xfrm>
            <a:custGeom>
              <a:avLst/>
              <a:gdLst>
                <a:gd name="T0" fmla="*/ 0 w 657"/>
                <a:gd name="T1" fmla="*/ 0 h 660"/>
                <a:gd name="T2" fmla="*/ 0 w 657"/>
                <a:gd name="T3" fmla="*/ 660 h 660"/>
                <a:gd name="T4" fmla="*/ 657 w 657"/>
                <a:gd name="T5" fmla="*/ 660 h 660"/>
                <a:gd name="T6" fmla="*/ 657 w 657"/>
                <a:gd name="T7" fmla="*/ 0 h 660"/>
                <a:gd name="T8" fmla="*/ 0 w 657"/>
                <a:gd name="T9" fmla="*/ 0 h 660"/>
                <a:gd name="T10" fmla="*/ 3 w 657"/>
                <a:gd name="T11" fmla="*/ 8 h 660"/>
                <a:gd name="T12" fmla="*/ 655 w 657"/>
                <a:gd name="T13" fmla="*/ 8 h 660"/>
                <a:gd name="T14" fmla="*/ 649 w 657"/>
                <a:gd name="T15" fmla="*/ 3 h 660"/>
                <a:gd name="T16" fmla="*/ 649 w 657"/>
                <a:gd name="T17" fmla="*/ 657 h 660"/>
                <a:gd name="T18" fmla="*/ 655 w 657"/>
                <a:gd name="T19" fmla="*/ 652 h 660"/>
                <a:gd name="T20" fmla="*/ 3 w 657"/>
                <a:gd name="T21" fmla="*/ 652 h 660"/>
                <a:gd name="T22" fmla="*/ 8 w 657"/>
                <a:gd name="T23" fmla="*/ 657 h 660"/>
                <a:gd name="T24" fmla="*/ 8 w 657"/>
                <a:gd name="T25" fmla="*/ 3 h 660"/>
                <a:gd name="T26" fmla="*/ 3 w 657"/>
                <a:gd name="T27" fmla="*/ 8 h 660"/>
                <a:gd name="T28" fmla="*/ 0 w 657"/>
                <a:gd name="T29" fmla="*/ 0 h 6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7"/>
                <a:gd name="T46" fmla="*/ 0 h 660"/>
                <a:gd name="T47" fmla="*/ 657 w 657"/>
                <a:gd name="T48" fmla="*/ 660 h 6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7" h="660">
                  <a:moveTo>
                    <a:pt x="0" y="0"/>
                  </a:moveTo>
                  <a:lnTo>
                    <a:pt x="0" y="660"/>
                  </a:lnTo>
                  <a:lnTo>
                    <a:pt x="657" y="660"/>
                  </a:lnTo>
                  <a:lnTo>
                    <a:pt x="657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55" y="8"/>
                  </a:lnTo>
                  <a:lnTo>
                    <a:pt x="649" y="3"/>
                  </a:lnTo>
                  <a:lnTo>
                    <a:pt x="649" y="657"/>
                  </a:lnTo>
                  <a:lnTo>
                    <a:pt x="655" y="652"/>
                  </a:lnTo>
                  <a:lnTo>
                    <a:pt x="3" y="652"/>
                  </a:lnTo>
                  <a:lnTo>
                    <a:pt x="8" y="657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63" y="721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US" sz="240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788" y="165"/>
              <a:ext cx="11" cy="839"/>
            </a:xfrm>
            <a:custGeom>
              <a:avLst/>
              <a:gdLst>
                <a:gd name="T0" fmla="*/ 11 w 11"/>
                <a:gd name="T1" fmla="*/ 6 h 839"/>
                <a:gd name="T2" fmla="*/ 11 w 11"/>
                <a:gd name="T3" fmla="*/ 3 h 839"/>
                <a:gd name="T4" fmla="*/ 9 w 11"/>
                <a:gd name="T5" fmla="*/ 3 h 839"/>
                <a:gd name="T6" fmla="*/ 9 w 11"/>
                <a:gd name="T7" fmla="*/ 0 h 839"/>
                <a:gd name="T8" fmla="*/ 3 w 11"/>
                <a:gd name="T9" fmla="*/ 0 h 839"/>
                <a:gd name="T10" fmla="*/ 3 w 11"/>
                <a:gd name="T11" fmla="*/ 3 h 839"/>
                <a:gd name="T12" fmla="*/ 0 w 11"/>
                <a:gd name="T13" fmla="*/ 3 h 839"/>
                <a:gd name="T14" fmla="*/ 0 w 11"/>
                <a:gd name="T15" fmla="*/ 836 h 839"/>
                <a:gd name="T16" fmla="*/ 3 w 11"/>
                <a:gd name="T17" fmla="*/ 836 h 839"/>
                <a:gd name="T18" fmla="*/ 3 w 11"/>
                <a:gd name="T19" fmla="*/ 839 h 839"/>
                <a:gd name="T20" fmla="*/ 9 w 11"/>
                <a:gd name="T21" fmla="*/ 839 h 839"/>
                <a:gd name="T22" fmla="*/ 9 w 11"/>
                <a:gd name="T23" fmla="*/ 836 h 839"/>
                <a:gd name="T24" fmla="*/ 11 w 11"/>
                <a:gd name="T25" fmla="*/ 836 h 839"/>
                <a:gd name="T26" fmla="*/ 11 w 11"/>
                <a:gd name="T27" fmla="*/ 833 h 839"/>
                <a:gd name="T28" fmla="*/ 11 w 11"/>
                <a:gd name="T29" fmla="*/ 6 h 8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839"/>
                <a:gd name="T47" fmla="*/ 11 w 11"/>
                <a:gd name="T48" fmla="*/ 839 h 8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839">
                  <a:moveTo>
                    <a:pt x="11" y="6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36"/>
                  </a:lnTo>
                  <a:lnTo>
                    <a:pt x="3" y="836"/>
                  </a:lnTo>
                  <a:lnTo>
                    <a:pt x="3" y="839"/>
                  </a:lnTo>
                  <a:lnTo>
                    <a:pt x="9" y="839"/>
                  </a:lnTo>
                  <a:lnTo>
                    <a:pt x="9" y="836"/>
                  </a:lnTo>
                  <a:lnTo>
                    <a:pt x="11" y="836"/>
                  </a:lnTo>
                  <a:lnTo>
                    <a:pt x="11" y="83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252" y="663"/>
              <a:ext cx="875" cy="11"/>
            </a:xfrm>
            <a:custGeom>
              <a:avLst/>
              <a:gdLst>
                <a:gd name="T0" fmla="*/ 6 w 875"/>
                <a:gd name="T1" fmla="*/ 0 h 11"/>
                <a:gd name="T2" fmla="*/ 3 w 875"/>
                <a:gd name="T3" fmla="*/ 0 h 11"/>
                <a:gd name="T4" fmla="*/ 3 w 875"/>
                <a:gd name="T5" fmla="*/ 3 h 11"/>
                <a:gd name="T6" fmla="*/ 0 w 875"/>
                <a:gd name="T7" fmla="*/ 3 h 11"/>
                <a:gd name="T8" fmla="*/ 0 w 875"/>
                <a:gd name="T9" fmla="*/ 8 h 11"/>
                <a:gd name="T10" fmla="*/ 3 w 875"/>
                <a:gd name="T11" fmla="*/ 8 h 11"/>
                <a:gd name="T12" fmla="*/ 3 w 875"/>
                <a:gd name="T13" fmla="*/ 11 h 11"/>
                <a:gd name="T14" fmla="*/ 872 w 875"/>
                <a:gd name="T15" fmla="*/ 11 h 11"/>
                <a:gd name="T16" fmla="*/ 872 w 875"/>
                <a:gd name="T17" fmla="*/ 8 h 11"/>
                <a:gd name="T18" fmla="*/ 875 w 875"/>
                <a:gd name="T19" fmla="*/ 8 h 11"/>
                <a:gd name="T20" fmla="*/ 875 w 875"/>
                <a:gd name="T21" fmla="*/ 3 h 11"/>
                <a:gd name="T22" fmla="*/ 872 w 875"/>
                <a:gd name="T23" fmla="*/ 3 h 11"/>
                <a:gd name="T24" fmla="*/ 872 w 875"/>
                <a:gd name="T25" fmla="*/ 0 h 11"/>
                <a:gd name="T26" fmla="*/ 869 w 875"/>
                <a:gd name="T27" fmla="*/ 0 h 11"/>
                <a:gd name="T28" fmla="*/ 6 w 875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5"/>
                <a:gd name="T46" fmla="*/ 0 h 11"/>
                <a:gd name="T47" fmla="*/ 875 w 875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5" h="11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872" y="11"/>
                  </a:lnTo>
                  <a:lnTo>
                    <a:pt x="872" y="8"/>
                  </a:lnTo>
                  <a:lnTo>
                    <a:pt x="875" y="8"/>
                  </a:lnTo>
                  <a:lnTo>
                    <a:pt x="875" y="3"/>
                  </a:lnTo>
                  <a:lnTo>
                    <a:pt x="872" y="3"/>
                  </a:lnTo>
                  <a:lnTo>
                    <a:pt x="872" y="0"/>
                  </a:lnTo>
                  <a:lnTo>
                    <a:pt x="86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711" y="53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041" y="53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041" y="82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711" y="82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588" y="699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918" y="410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258" y="61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n-US" sz="240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120" y="102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en-US" sz="240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663" y="333"/>
              <a:ext cx="657" cy="660"/>
            </a:xfrm>
            <a:custGeom>
              <a:avLst/>
              <a:gdLst>
                <a:gd name="T0" fmla="*/ 0 w 657"/>
                <a:gd name="T1" fmla="*/ 0 h 660"/>
                <a:gd name="T2" fmla="*/ 0 w 657"/>
                <a:gd name="T3" fmla="*/ 660 h 660"/>
                <a:gd name="T4" fmla="*/ 657 w 657"/>
                <a:gd name="T5" fmla="*/ 660 h 660"/>
                <a:gd name="T6" fmla="*/ 657 w 657"/>
                <a:gd name="T7" fmla="*/ 0 h 660"/>
                <a:gd name="T8" fmla="*/ 0 w 657"/>
                <a:gd name="T9" fmla="*/ 0 h 660"/>
                <a:gd name="T10" fmla="*/ 3 w 657"/>
                <a:gd name="T11" fmla="*/ 8 h 660"/>
                <a:gd name="T12" fmla="*/ 655 w 657"/>
                <a:gd name="T13" fmla="*/ 8 h 660"/>
                <a:gd name="T14" fmla="*/ 649 w 657"/>
                <a:gd name="T15" fmla="*/ 3 h 660"/>
                <a:gd name="T16" fmla="*/ 649 w 657"/>
                <a:gd name="T17" fmla="*/ 657 h 660"/>
                <a:gd name="T18" fmla="*/ 655 w 657"/>
                <a:gd name="T19" fmla="*/ 652 h 660"/>
                <a:gd name="T20" fmla="*/ 3 w 657"/>
                <a:gd name="T21" fmla="*/ 652 h 660"/>
                <a:gd name="T22" fmla="*/ 8 w 657"/>
                <a:gd name="T23" fmla="*/ 657 h 660"/>
                <a:gd name="T24" fmla="*/ 8 w 657"/>
                <a:gd name="T25" fmla="*/ 3 h 660"/>
                <a:gd name="T26" fmla="*/ 3 w 657"/>
                <a:gd name="T27" fmla="*/ 8 h 660"/>
                <a:gd name="T28" fmla="*/ 0 w 657"/>
                <a:gd name="T29" fmla="*/ 0 h 6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7"/>
                <a:gd name="T46" fmla="*/ 0 h 660"/>
                <a:gd name="T47" fmla="*/ 657 w 657"/>
                <a:gd name="T48" fmla="*/ 660 h 6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7" h="660">
                  <a:moveTo>
                    <a:pt x="0" y="0"/>
                  </a:moveTo>
                  <a:lnTo>
                    <a:pt x="0" y="660"/>
                  </a:lnTo>
                  <a:lnTo>
                    <a:pt x="657" y="660"/>
                  </a:lnTo>
                  <a:lnTo>
                    <a:pt x="657" y="0"/>
                  </a:lnTo>
                  <a:lnTo>
                    <a:pt x="0" y="0"/>
                  </a:lnTo>
                  <a:lnTo>
                    <a:pt x="3" y="8"/>
                  </a:lnTo>
                  <a:lnTo>
                    <a:pt x="655" y="8"/>
                  </a:lnTo>
                  <a:lnTo>
                    <a:pt x="649" y="3"/>
                  </a:lnTo>
                  <a:lnTo>
                    <a:pt x="649" y="657"/>
                  </a:lnTo>
                  <a:lnTo>
                    <a:pt x="655" y="652"/>
                  </a:lnTo>
                  <a:lnTo>
                    <a:pt x="3" y="652"/>
                  </a:lnTo>
                  <a:lnTo>
                    <a:pt x="8" y="657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465" y="721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US" sz="240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990" y="165"/>
              <a:ext cx="11" cy="839"/>
            </a:xfrm>
            <a:custGeom>
              <a:avLst/>
              <a:gdLst>
                <a:gd name="T0" fmla="*/ 11 w 11"/>
                <a:gd name="T1" fmla="*/ 6 h 839"/>
                <a:gd name="T2" fmla="*/ 11 w 11"/>
                <a:gd name="T3" fmla="*/ 3 h 839"/>
                <a:gd name="T4" fmla="*/ 9 w 11"/>
                <a:gd name="T5" fmla="*/ 3 h 839"/>
                <a:gd name="T6" fmla="*/ 9 w 11"/>
                <a:gd name="T7" fmla="*/ 0 h 839"/>
                <a:gd name="T8" fmla="*/ 3 w 11"/>
                <a:gd name="T9" fmla="*/ 0 h 839"/>
                <a:gd name="T10" fmla="*/ 3 w 11"/>
                <a:gd name="T11" fmla="*/ 3 h 839"/>
                <a:gd name="T12" fmla="*/ 0 w 11"/>
                <a:gd name="T13" fmla="*/ 3 h 839"/>
                <a:gd name="T14" fmla="*/ 0 w 11"/>
                <a:gd name="T15" fmla="*/ 836 h 839"/>
                <a:gd name="T16" fmla="*/ 3 w 11"/>
                <a:gd name="T17" fmla="*/ 836 h 839"/>
                <a:gd name="T18" fmla="*/ 3 w 11"/>
                <a:gd name="T19" fmla="*/ 839 h 839"/>
                <a:gd name="T20" fmla="*/ 9 w 11"/>
                <a:gd name="T21" fmla="*/ 839 h 839"/>
                <a:gd name="T22" fmla="*/ 9 w 11"/>
                <a:gd name="T23" fmla="*/ 836 h 839"/>
                <a:gd name="T24" fmla="*/ 11 w 11"/>
                <a:gd name="T25" fmla="*/ 836 h 839"/>
                <a:gd name="T26" fmla="*/ 11 w 11"/>
                <a:gd name="T27" fmla="*/ 833 h 839"/>
                <a:gd name="T28" fmla="*/ 11 w 11"/>
                <a:gd name="T29" fmla="*/ 6 h 8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839"/>
                <a:gd name="T47" fmla="*/ 11 w 11"/>
                <a:gd name="T48" fmla="*/ 839 h 8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839">
                  <a:moveTo>
                    <a:pt x="11" y="6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36"/>
                  </a:lnTo>
                  <a:lnTo>
                    <a:pt x="3" y="836"/>
                  </a:lnTo>
                  <a:lnTo>
                    <a:pt x="3" y="839"/>
                  </a:lnTo>
                  <a:lnTo>
                    <a:pt x="9" y="839"/>
                  </a:lnTo>
                  <a:lnTo>
                    <a:pt x="9" y="836"/>
                  </a:lnTo>
                  <a:lnTo>
                    <a:pt x="11" y="836"/>
                  </a:lnTo>
                  <a:lnTo>
                    <a:pt x="11" y="83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454" y="663"/>
              <a:ext cx="877" cy="11"/>
            </a:xfrm>
            <a:custGeom>
              <a:avLst/>
              <a:gdLst>
                <a:gd name="T0" fmla="*/ 6 w 877"/>
                <a:gd name="T1" fmla="*/ 0 h 11"/>
                <a:gd name="T2" fmla="*/ 3 w 877"/>
                <a:gd name="T3" fmla="*/ 0 h 11"/>
                <a:gd name="T4" fmla="*/ 3 w 877"/>
                <a:gd name="T5" fmla="*/ 3 h 11"/>
                <a:gd name="T6" fmla="*/ 0 w 877"/>
                <a:gd name="T7" fmla="*/ 3 h 11"/>
                <a:gd name="T8" fmla="*/ 0 w 877"/>
                <a:gd name="T9" fmla="*/ 8 h 11"/>
                <a:gd name="T10" fmla="*/ 3 w 877"/>
                <a:gd name="T11" fmla="*/ 8 h 11"/>
                <a:gd name="T12" fmla="*/ 3 w 877"/>
                <a:gd name="T13" fmla="*/ 11 h 11"/>
                <a:gd name="T14" fmla="*/ 875 w 877"/>
                <a:gd name="T15" fmla="*/ 11 h 11"/>
                <a:gd name="T16" fmla="*/ 875 w 877"/>
                <a:gd name="T17" fmla="*/ 8 h 11"/>
                <a:gd name="T18" fmla="*/ 877 w 877"/>
                <a:gd name="T19" fmla="*/ 8 h 11"/>
                <a:gd name="T20" fmla="*/ 877 w 877"/>
                <a:gd name="T21" fmla="*/ 3 h 11"/>
                <a:gd name="T22" fmla="*/ 875 w 877"/>
                <a:gd name="T23" fmla="*/ 3 h 11"/>
                <a:gd name="T24" fmla="*/ 875 w 877"/>
                <a:gd name="T25" fmla="*/ 0 h 11"/>
                <a:gd name="T26" fmla="*/ 872 w 877"/>
                <a:gd name="T27" fmla="*/ 0 h 11"/>
                <a:gd name="T28" fmla="*/ 6 w 877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7"/>
                <a:gd name="T46" fmla="*/ 0 h 11"/>
                <a:gd name="T47" fmla="*/ 877 w 877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7" h="11">
                  <a:moveTo>
                    <a:pt x="6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11"/>
                  </a:lnTo>
                  <a:lnTo>
                    <a:pt x="875" y="11"/>
                  </a:lnTo>
                  <a:lnTo>
                    <a:pt x="875" y="8"/>
                  </a:lnTo>
                  <a:lnTo>
                    <a:pt x="877" y="8"/>
                  </a:lnTo>
                  <a:lnTo>
                    <a:pt x="877" y="3"/>
                  </a:lnTo>
                  <a:lnTo>
                    <a:pt x="875" y="3"/>
                  </a:lnTo>
                  <a:lnTo>
                    <a:pt x="875" y="0"/>
                  </a:lnTo>
                  <a:lnTo>
                    <a:pt x="87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913" y="53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243" y="539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243" y="82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sz="2400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913" y="828"/>
              <a:ext cx="5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400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120" y="699"/>
              <a:ext cx="10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460" y="61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en-US" sz="2400"/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827545" y="2171460"/>
            <a:ext cx="3641725" cy="1027112"/>
            <a:chOff x="688" y="1676"/>
            <a:chExt cx="2294" cy="647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341" y="1709"/>
              <a:ext cx="1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715" y="1709"/>
              <a:ext cx="1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879" y="2062"/>
              <a:ext cx="2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2341" y="2062"/>
              <a:ext cx="23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510" y="2054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338" y="205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959" y="205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871" y="2054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684" y="2054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512" y="205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133" y="205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045" y="2054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688" y="2054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820" y="170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401" y="170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000" y="170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712" y="170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338" y="170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1050" y="170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688" y="1701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168" y="2029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1787" y="2029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1342" y="2029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 dirty="0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868" y="2029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2605" y="1676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2219" y="167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542" y="167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868" y="167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</p:grpSp>
      <p:grpSp>
        <p:nvGrpSpPr>
          <p:cNvPr id="59" name="Group 59"/>
          <p:cNvGrpSpPr>
            <a:grpSpLocks/>
          </p:cNvGrpSpPr>
          <p:nvPr/>
        </p:nvGrpSpPr>
        <p:grpSpPr bwMode="auto">
          <a:xfrm>
            <a:off x="1057973" y="4005070"/>
            <a:ext cx="1597025" cy="1027113"/>
            <a:chOff x="741" y="2674"/>
            <a:chExt cx="1006" cy="647"/>
          </a:xfrm>
        </p:grpSpPr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1222" y="3101"/>
              <a:ext cx="435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1139" y="3061"/>
              <a:ext cx="60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1672" y="305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1131" y="305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741" y="305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424" y="269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1137" y="269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741" y="269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1604" y="3095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1465" y="3095"/>
              <a:ext cx="1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1288" y="3095"/>
              <a:ext cx="12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1215" y="3095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1419" y="3075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954" y="3027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1335" y="2674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954" y="2674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Implementations: Half-Adder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can derive following sets of equivalent equations for the half-adder: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117600" y="2260528"/>
            <a:ext cx="3571875" cy="2298700"/>
            <a:chOff x="689" y="1382"/>
            <a:chExt cx="2250" cy="1448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1678" y="1416"/>
              <a:ext cx="15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052" y="1416"/>
              <a:ext cx="16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316" y="1881"/>
              <a:ext cx="15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695" y="1881"/>
              <a:ext cx="15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771" y="2386"/>
              <a:ext cx="12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018" y="2386"/>
              <a:ext cx="12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382" y="2346"/>
              <a:ext cx="83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692" y="256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05" y="256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009" y="256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154" y="2337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374" y="2337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017" y="2337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881" y="2337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71" y="2337"/>
              <a:ext cx="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89" y="2337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692" y="20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405" y="20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009" y="20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864" y="187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693" y="187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13" y="187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225" y="187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038" y="187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867" y="187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487" y="187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399" y="187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1042" y="1872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906" y="187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774" y="1872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b</a:t>
              </a:r>
              <a:endParaRPr lang="en-US" sz="2400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689" y="187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692" y="163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405" y="163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009" y="163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337" y="1407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050" y="1407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675" y="1407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388" y="1407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X</a:t>
              </a:r>
              <a:endParaRPr lang="en-US" sz="2400" dirty="0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026" y="1407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890" y="1407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771" y="1407"/>
              <a:ext cx="1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a</a:t>
              </a:r>
              <a:endParaRPr lang="en-US" sz="2400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89" y="1407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016" y="237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800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769" y="237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800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458" y="236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800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222" y="253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197" y="2312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1222" y="2071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2522" y="1847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1696" y="1847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57" name="Rectangle 58"/>
            <p:cNvSpPr>
              <a:spLocks noChangeArrowheads="1"/>
            </p:cNvSpPr>
            <p:nvPr/>
          </p:nvSpPr>
          <p:spPr bwMode="auto">
            <a:xfrm>
              <a:off x="1222" y="1847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1222" y="160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1879" y="1382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1205" y="1382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61" name="Rectangle 66"/>
            <p:cNvSpPr>
              <a:spLocks noChangeArrowheads="1"/>
            </p:cNvSpPr>
            <p:nvPr/>
          </p:nvSpPr>
          <p:spPr bwMode="auto">
            <a:xfrm>
              <a:off x="1624" y="2360"/>
              <a:ext cx="1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6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800"/>
            </a:p>
          </p:txBody>
        </p:sp>
      </p:grpSp>
      <p:grpSp>
        <p:nvGrpSpPr>
          <p:cNvPr id="62" name="Group 67"/>
          <p:cNvGrpSpPr>
            <a:grpSpLocks/>
          </p:cNvGrpSpPr>
          <p:nvPr/>
        </p:nvGrpSpPr>
        <p:grpSpPr bwMode="auto">
          <a:xfrm>
            <a:off x="5002213" y="2219253"/>
            <a:ext cx="2695575" cy="1560512"/>
            <a:chOff x="3136" y="1356"/>
            <a:chExt cx="1698" cy="983"/>
          </a:xfrm>
        </p:grpSpPr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4680" y="1390"/>
              <a:ext cx="14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>
              <a:off x="3464" y="1631"/>
              <a:ext cx="14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3937" y="1631"/>
              <a:ext cx="15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>
              <a:off x="4316" y="1631"/>
              <a:ext cx="154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72"/>
            <p:cNvSpPr>
              <a:spLocks noChangeArrowheads="1"/>
            </p:cNvSpPr>
            <p:nvPr/>
          </p:nvSpPr>
          <p:spPr bwMode="auto">
            <a:xfrm>
              <a:off x="4139" y="207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68" name="Rectangle 73"/>
            <p:cNvSpPr>
              <a:spLocks noChangeArrowheads="1"/>
            </p:cNvSpPr>
            <p:nvPr/>
          </p:nvSpPr>
          <p:spPr bwMode="auto">
            <a:xfrm>
              <a:off x="3852" y="207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3456" y="207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4246" y="184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3826" y="184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72" name="Rectangle 77"/>
            <p:cNvSpPr>
              <a:spLocks noChangeArrowheads="1"/>
            </p:cNvSpPr>
            <p:nvPr/>
          </p:nvSpPr>
          <p:spPr bwMode="auto">
            <a:xfrm>
              <a:off x="3464" y="1846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3328" y="1846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3218" y="1846"/>
              <a:ext cx="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e</a:t>
              </a:r>
              <a:endParaRPr lang="en-US" sz="2400"/>
            </a:p>
          </p:txBody>
        </p:sp>
        <p:sp>
          <p:nvSpPr>
            <p:cNvPr id="75" name="Rectangle 80"/>
            <p:cNvSpPr>
              <a:spLocks noChangeArrowheads="1"/>
            </p:cNvSpPr>
            <p:nvPr/>
          </p:nvSpPr>
          <p:spPr bwMode="auto">
            <a:xfrm>
              <a:off x="3136" y="1846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76" name="Rectangle 81"/>
            <p:cNvSpPr>
              <a:spLocks noChangeArrowheads="1"/>
            </p:cNvSpPr>
            <p:nvPr/>
          </p:nvSpPr>
          <p:spPr bwMode="auto">
            <a:xfrm>
              <a:off x="4485" y="162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77" name="Rectangle 82"/>
            <p:cNvSpPr>
              <a:spLocks noChangeArrowheads="1"/>
            </p:cNvSpPr>
            <p:nvPr/>
          </p:nvSpPr>
          <p:spPr bwMode="auto">
            <a:xfrm>
              <a:off x="4314" y="162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78" name="Rectangle 83"/>
            <p:cNvSpPr>
              <a:spLocks noChangeArrowheads="1"/>
            </p:cNvSpPr>
            <p:nvPr/>
          </p:nvSpPr>
          <p:spPr bwMode="auto">
            <a:xfrm>
              <a:off x="3934" y="162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79" name="Rectangle 84"/>
            <p:cNvSpPr>
              <a:spLocks noChangeArrowheads="1"/>
            </p:cNvSpPr>
            <p:nvPr/>
          </p:nvSpPr>
          <p:spPr bwMode="auto">
            <a:xfrm>
              <a:off x="3846" y="162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80" name="Rectangle 85"/>
            <p:cNvSpPr>
              <a:spLocks noChangeArrowheads="1"/>
            </p:cNvSpPr>
            <p:nvPr/>
          </p:nvSpPr>
          <p:spPr bwMode="auto">
            <a:xfrm>
              <a:off x="3456" y="1622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81" name="Rectangle 86"/>
            <p:cNvSpPr>
              <a:spLocks noChangeArrowheads="1"/>
            </p:cNvSpPr>
            <p:nvPr/>
          </p:nvSpPr>
          <p:spPr bwMode="auto">
            <a:xfrm>
              <a:off x="4672" y="138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C</a:t>
              </a:r>
              <a:endParaRPr lang="en-US" sz="2400" dirty="0"/>
            </a:p>
          </p:txBody>
        </p:sp>
        <p:sp>
          <p:nvSpPr>
            <p:cNvPr id="82" name="Rectangle 87"/>
            <p:cNvSpPr>
              <a:spLocks noChangeArrowheads="1"/>
            </p:cNvSpPr>
            <p:nvPr/>
          </p:nvSpPr>
          <p:spPr bwMode="auto">
            <a:xfrm>
              <a:off x="4485" y="1381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)</a:t>
              </a:r>
              <a:endParaRPr lang="en-US" sz="2400" dirty="0"/>
            </a:p>
          </p:txBody>
        </p:sp>
        <p:sp>
          <p:nvSpPr>
            <p:cNvPr id="83" name="Rectangle 88"/>
            <p:cNvSpPr>
              <a:spLocks noChangeArrowheads="1"/>
            </p:cNvSpPr>
            <p:nvPr/>
          </p:nvSpPr>
          <p:spPr bwMode="auto">
            <a:xfrm>
              <a:off x="4314" y="138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84" name="Rectangle 89"/>
            <p:cNvSpPr>
              <a:spLocks noChangeArrowheads="1"/>
            </p:cNvSpPr>
            <p:nvPr/>
          </p:nvSpPr>
          <p:spPr bwMode="auto">
            <a:xfrm>
              <a:off x="3934" y="138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85" name="Rectangle 90"/>
            <p:cNvSpPr>
              <a:spLocks noChangeArrowheads="1"/>
            </p:cNvSpPr>
            <p:nvPr/>
          </p:nvSpPr>
          <p:spPr bwMode="auto">
            <a:xfrm>
              <a:off x="3846" y="1381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86" name="Rectangle 91"/>
            <p:cNvSpPr>
              <a:spLocks noChangeArrowheads="1"/>
            </p:cNvSpPr>
            <p:nvPr/>
          </p:nvSpPr>
          <p:spPr bwMode="auto">
            <a:xfrm>
              <a:off x="3489" y="1381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87" name="Rectangle 92"/>
            <p:cNvSpPr>
              <a:spLocks noChangeArrowheads="1"/>
            </p:cNvSpPr>
            <p:nvPr/>
          </p:nvSpPr>
          <p:spPr bwMode="auto">
            <a:xfrm>
              <a:off x="3353" y="1381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88" name="Rectangle 93"/>
            <p:cNvSpPr>
              <a:spLocks noChangeArrowheads="1"/>
            </p:cNvSpPr>
            <p:nvPr/>
          </p:nvSpPr>
          <p:spPr bwMode="auto">
            <a:xfrm>
              <a:off x="3218" y="1381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d</a:t>
              </a:r>
              <a:endParaRPr lang="en-US" sz="2400"/>
            </a:p>
          </p:txBody>
        </p:sp>
        <p:sp>
          <p:nvSpPr>
            <p:cNvPr id="89" name="Rectangle 94"/>
            <p:cNvSpPr>
              <a:spLocks noChangeArrowheads="1"/>
            </p:cNvSpPr>
            <p:nvPr/>
          </p:nvSpPr>
          <p:spPr bwMode="auto">
            <a:xfrm>
              <a:off x="3136" y="1381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90" name="Rectangle 96"/>
            <p:cNvSpPr>
              <a:spLocks noChangeArrowheads="1"/>
            </p:cNvSpPr>
            <p:nvPr/>
          </p:nvSpPr>
          <p:spPr bwMode="auto">
            <a:xfrm>
              <a:off x="3669" y="2045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91" name="Rectangle 97"/>
            <p:cNvSpPr>
              <a:spLocks noChangeArrowheads="1"/>
            </p:cNvSpPr>
            <p:nvPr/>
          </p:nvSpPr>
          <p:spPr bwMode="auto">
            <a:xfrm>
              <a:off x="4030" y="1821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/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3644" y="1821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4143" y="1597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3669" y="1597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95" name="Rectangle 102"/>
            <p:cNvSpPr>
              <a:spLocks noChangeArrowheads="1"/>
            </p:cNvSpPr>
            <p:nvPr/>
          </p:nvSpPr>
          <p:spPr bwMode="auto">
            <a:xfrm>
              <a:off x="4143" y="135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96" name="Rectangle 103"/>
            <p:cNvSpPr>
              <a:spLocks noChangeArrowheads="1"/>
            </p:cNvSpPr>
            <p:nvPr/>
          </p:nvSpPr>
          <p:spPr bwMode="auto">
            <a:xfrm>
              <a:off x="3669" y="1356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</p:grpSp>
      <p:sp>
        <p:nvSpPr>
          <p:cNvPr id="97" name="Rectangle 104"/>
          <p:cNvSpPr>
            <a:spLocks noChangeArrowheads="1"/>
          </p:cNvSpPr>
          <p:nvPr/>
        </p:nvSpPr>
        <p:spPr bwMode="auto">
          <a:xfrm>
            <a:off x="4898254" y="3012957"/>
            <a:ext cx="2384425" cy="811213"/>
          </a:xfrm>
          <a:prstGeom prst="rect">
            <a:avLst/>
          </a:prstGeom>
          <a:solidFill>
            <a:srgbClr val="FFCC99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105"/>
          <p:cNvSpPr txBox="1">
            <a:spLocks noChangeArrowheads="1"/>
          </p:cNvSpPr>
          <p:nvPr/>
        </p:nvSpPr>
        <p:spPr bwMode="auto">
          <a:xfrm>
            <a:off x="5451475" y="395439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  <a:latin typeface="Arial" pitchFamily="34" charset="0"/>
              </a:rPr>
              <a:t>Most common implementation</a:t>
            </a:r>
          </a:p>
          <a:p>
            <a:r>
              <a:rPr lang="en-US" b="1" dirty="0">
                <a:solidFill>
                  <a:srgbClr val="CC0000"/>
                </a:solidFill>
                <a:latin typeface="Arial" pitchFamily="34" charset="0"/>
              </a:rPr>
              <a:t>For the half-adder</a:t>
            </a:r>
          </a:p>
        </p:txBody>
      </p:sp>
      <p:sp>
        <p:nvSpPr>
          <p:cNvPr id="99" name="Line 106"/>
          <p:cNvSpPr>
            <a:spLocks noChangeShapeType="1"/>
          </p:cNvSpPr>
          <p:nvPr/>
        </p:nvSpPr>
        <p:spPr bwMode="auto">
          <a:xfrm flipV="1">
            <a:off x="5297488" y="3641653"/>
            <a:ext cx="0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Implementations: Half-Adder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The most common half                                                        adder implementation is: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A NAND only implementation is:</a:t>
            </a:r>
            <a:endParaRPr lang="en-US" dirty="0"/>
          </a:p>
        </p:txBody>
      </p:sp>
      <p:grpSp>
        <p:nvGrpSpPr>
          <p:cNvPr id="110" name="Group 5"/>
          <p:cNvGrpSpPr>
            <a:grpSpLocks/>
          </p:cNvGrpSpPr>
          <p:nvPr/>
        </p:nvGrpSpPr>
        <p:grpSpPr bwMode="auto">
          <a:xfrm>
            <a:off x="1531938" y="2236788"/>
            <a:ext cx="1498600" cy="822325"/>
            <a:chOff x="965" y="1625"/>
            <a:chExt cx="944" cy="518"/>
          </a:xfrm>
        </p:grpSpPr>
        <p:sp>
          <p:nvSpPr>
            <p:cNvPr id="111" name="Rectangle 6"/>
            <p:cNvSpPr>
              <a:spLocks noChangeArrowheads="1"/>
            </p:cNvSpPr>
            <p:nvPr/>
          </p:nvSpPr>
          <p:spPr bwMode="auto">
            <a:xfrm>
              <a:off x="1651" y="187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Y</a:t>
              </a:r>
              <a:endParaRPr lang="en-US" sz="2400" dirty="0"/>
            </a:p>
          </p:txBody>
        </p:sp>
        <p:sp>
          <p:nvSpPr>
            <p:cNvPr id="112" name="Rectangle 7"/>
            <p:cNvSpPr>
              <a:spLocks noChangeArrowheads="1"/>
            </p:cNvSpPr>
            <p:nvPr/>
          </p:nvSpPr>
          <p:spPr bwMode="auto">
            <a:xfrm>
              <a:off x="1364" y="187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968" y="1874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1747" y="165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Y</a:t>
              </a:r>
              <a:endParaRPr lang="en-US" sz="2400" dirty="0"/>
            </a:p>
          </p:txBody>
        </p:sp>
        <p:sp>
          <p:nvSpPr>
            <p:cNvPr id="115" name="Rectangle 10"/>
            <p:cNvSpPr>
              <a:spLocks noChangeArrowheads="1"/>
            </p:cNvSpPr>
            <p:nvPr/>
          </p:nvSpPr>
          <p:spPr bwMode="auto">
            <a:xfrm>
              <a:off x="1327" y="165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116" name="Rectangle 11"/>
            <p:cNvSpPr>
              <a:spLocks noChangeArrowheads="1"/>
            </p:cNvSpPr>
            <p:nvPr/>
          </p:nvSpPr>
          <p:spPr bwMode="auto">
            <a:xfrm>
              <a:off x="965" y="1650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117" name="Rectangle 13"/>
            <p:cNvSpPr>
              <a:spLocks noChangeArrowheads="1"/>
            </p:cNvSpPr>
            <p:nvPr/>
          </p:nvSpPr>
          <p:spPr bwMode="auto">
            <a:xfrm>
              <a:off x="1181" y="1849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1531" y="1625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/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1145" y="1625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222" y="3889856"/>
            <a:ext cx="2235152" cy="103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0" name="Group 37"/>
          <p:cNvGrpSpPr>
            <a:grpSpLocks/>
          </p:cNvGrpSpPr>
          <p:nvPr/>
        </p:nvGrpSpPr>
        <p:grpSpPr bwMode="auto">
          <a:xfrm>
            <a:off x="4606925" y="1438275"/>
            <a:ext cx="3105150" cy="1384300"/>
            <a:chOff x="2902" y="906"/>
            <a:chExt cx="1956" cy="872"/>
          </a:xfrm>
        </p:grpSpPr>
        <p:sp>
          <p:nvSpPr>
            <p:cNvPr id="141" name="Freeform 38"/>
            <p:cNvSpPr>
              <a:spLocks noChangeAspect="1"/>
            </p:cNvSpPr>
            <p:nvPr/>
          </p:nvSpPr>
          <p:spPr bwMode="auto">
            <a:xfrm>
              <a:off x="3627" y="1190"/>
              <a:ext cx="46" cy="47"/>
            </a:xfrm>
            <a:custGeom>
              <a:avLst/>
              <a:gdLst>
                <a:gd name="T0" fmla="*/ 25 w 62"/>
                <a:gd name="T1" fmla="*/ 13 h 64"/>
                <a:gd name="T2" fmla="*/ 24 w 62"/>
                <a:gd name="T3" fmla="*/ 16 h 64"/>
                <a:gd name="T4" fmla="*/ 23 w 62"/>
                <a:gd name="T5" fmla="*/ 19 h 64"/>
                <a:gd name="T6" fmla="*/ 22 w 62"/>
                <a:gd name="T7" fmla="*/ 22 h 64"/>
                <a:gd name="T8" fmla="*/ 18 w 62"/>
                <a:gd name="T9" fmla="*/ 25 h 64"/>
                <a:gd name="T10" fmla="*/ 14 w 62"/>
                <a:gd name="T11" fmla="*/ 26 h 64"/>
                <a:gd name="T12" fmla="*/ 11 w 62"/>
                <a:gd name="T13" fmla="*/ 26 h 64"/>
                <a:gd name="T14" fmla="*/ 7 w 62"/>
                <a:gd name="T15" fmla="*/ 25 h 64"/>
                <a:gd name="T16" fmla="*/ 4 w 62"/>
                <a:gd name="T17" fmla="*/ 22 h 64"/>
                <a:gd name="T18" fmla="*/ 2 w 62"/>
                <a:gd name="T19" fmla="*/ 19 h 64"/>
                <a:gd name="T20" fmla="*/ 1 w 62"/>
                <a:gd name="T21" fmla="*/ 16 h 64"/>
                <a:gd name="T22" fmla="*/ 0 w 62"/>
                <a:gd name="T23" fmla="*/ 13 h 64"/>
                <a:gd name="T24" fmla="*/ 1 w 62"/>
                <a:gd name="T25" fmla="*/ 9 h 64"/>
                <a:gd name="T26" fmla="*/ 2 w 62"/>
                <a:gd name="T27" fmla="*/ 5 h 64"/>
                <a:gd name="T28" fmla="*/ 4 w 62"/>
                <a:gd name="T29" fmla="*/ 3 h 64"/>
                <a:gd name="T30" fmla="*/ 7 w 62"/>
                <a:gd name="T31" fmla="*/ 1 h 64"/>
                <a:gd name="T32" fmla="*/ 11 w 62"/>
                <a:gd name="T33" fmla="*/ 0 h 64"/>
                <a:gd name="T34" fmla="*/ 14 w 62"/>
                <a:gd name="T35" fmla="*/ 0 h 64"/>
                <a:gd name="T36" fmla="*/ 18 w 62"/>
                <a:gd name="T37" fmla="*/ 1 h 64"/>
                <a:gd name="T38" fmla="*/ 22 w 62"/>
                <a:gd name="T39" fmla="*/ 3 h 64"/>
                <a:gd name="T40" fmla="*/ 23 w 62"/>
                <a:gd name="T41" fmla="*/ 5 h 64"/>
                <a:gd name="T42" fmla="*/ 24 w 62"/>
                <a:gd name="T43" fmla="*/ 9 h 64"/>
                <a:gd name="T44" fmla="*/ 25 w 62"/>
                <a:gd name="T45" fmla="*/ 13 h 64"/>
                <a:gd name="T46" fmla="*/ 25 w 62"/>
                <a:gd name="T47" fmla="*/ 13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64"/>
                <a:gd name="T74" fmla="*/ 62 w 62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64">
                  <a:moveTo>
                    <a:pt x="62" y="32"/>
                  </a:moveTo>
                  <a:lnTo>
                    <a:pt x="61" y="41"/>
                  </a:lnTo>
                  <a:lnTo>
                    <a:pt x="57" y="49"/>
                  </a:lnTo>
                  <a:lnTo>
                    <a:pt x="52" y="56"/>
                  </a:lnTo>
                  <a:lnTo>
                    <a:pt x="44" y="62"/>
                  </a:lnTo>
                  <a:lnTo>
                    <a:pt x="35" y="64"/>
                  </a:lnTo>
                  <a:lnTo>
                    <a:pt x="27" y="64"/>
                  </a:lnTo>
                  <a:lnTo>
                    <a:pt x="18" y="62"/>
                  </a:lnTo>
                  <a:lnTo>
                    <a:pt x="10" y="56"/>
                  </a:lnTo>
                  <a:lnTo>
                    <a:pt x="5" y="49"/>
                  </a:lnTo>
                  <a:lnTo>
                    <a:pt x="1" y="41"/>
                  </a:lnTo>
                  <a:lnTo>
                    <a:pt x="0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4" y="2"/>
                  </a:lnTo>
                  <a:lnTo>
                    <a:pt x="52" y="8"/>
                  </a:lnTo>
                  <a:lnTo>
                    <a:pt x="57" y="14"/>
                  </a:lnTo>
                  <a:lnTo>
                    <a:pt x="61" y="2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AutoShape 39"/>
            <p:cNvSpPr>
              <a:spLocks noChangeAspect="1" noChangeArrowheads="1"/>
            </p:cNvSpPr>
            <p:nvPr/>
          </p:nvSpPr>
          <p:spPr bwMode="auto">
            <a:xfrm>
              <a:off x="3852" y="1488"/>
              <a:ext cx="357" cy="290"/>
            </a:xfrm>
            <a:prstGeom prst="flowChartDelay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" name="Group 40"/>
            <p:cNvGrpSpPr>
              <a:grpSpLocks noChangeAspect="1"/>
            </p:cNvGrpSpPr>
            <p:nvPr/>
          </p:nvGrpSpPr>
          <p:grpSpPr bwMode="auto">
            <a:xfrm>
              <a:off x="3814" y="1003"/>
              <a:ext cx="386" cy="287"/>
              <a:chOff x="750" y="2323"/>
              <a:chExt cx="774" cy="576"/>
            </a:xfrm>
          </p:grpSpPr>
          <p:sp>
            <p:nvSpPr>
              <p:cNvPr id="157" name="Freeform 41"/>
              <p:cNvSpPr>
                <a:spLocks noChangeAspect="1"/>
              </p:cNvSpPr>
              <p:nvPr/>
            </p:nvSpPr>
            <p:spPr bwMode="auto">
              <a:xfrm>
                <a:off x="816" y="2323"/>
                <a:ext cx="708" cy="576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08"/>
                  <a:gd name="T136" fmla="*/ 0 h 576"/>
                  <a:gd name="T137" fmla="*/ 708 w 708"/>
                  <a:gd name="T138" fmla="*/ 576 h 5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42"/>
              <p:cNvSpPr>
                <a:spLocks noChangeAspect="1"/>
              </p:cNvSpPr>
              <p:nvPr/>
            </p:nvSpPr>
            <p:spPr bwMode="auto">
              <a:xfrm>
                <a:off x="750" y="2326"/>
                <a:ext cx="76" cy="573"/>
              </a:xfrm>
              <a:custGeom>
                <a:avLst/>
                <a:gdLst>
                  <a:gd name="T0" fmla="*/ 3 w 76"/>
                  <a:gd name="T1" fmla="*/ 0 h 573"/>
                  <a:gd name="T2" fmla="*/ 30 w 76"/>
                  <a:gd name="T3" fmla="*/ 71 h 573"/>
                  <a:gd name="T4" fmla="*/ 48 w 76"/>
                  <a:gd name="T5" fmla="*/ 135 h 573"/>
                  <a:gd name="T6" fmla="*/ 62 w 76"/>
                  <a:gd name="T7" fmla="*/ 194 h 573"/>
                  <a:gd name="T8" fmla="*/ 75 w 76"/>
                  <a:gd name="T9" fmla="*/ 279 h 573"/>
                  <a:gd name="T10" fmla="*/ 66 w 76"/>
                  <a:gd name="T11" fmla="*/ 354 h 573"/>
                  <a:gd name="T12" fmla="*/ 54 w 76"/>
                  <a:gd name="T13" fmla="*/ 411 h 573"/>
                  <a:gd name="T14" fmla="*/ 35 w 76"/>
                  <a:gd name="T15" fmla="*/ 488 h 573"/>
                  <a:gd name="T16" fmla="*/ 0 w 76"/>
                  <a:gd name="T17" fmla="*/ 573 h 5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573"/>
                  <a:gd name="T29" fmla="*/ 76 w 76"/>
                  <a:gd name="T30" fmla="*/ 573 h 5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573">
                    <a:moveTo>
                      <a:pt x="3" y="0"/>
                    </a:moveTo>
                    <a:cubicBezTo>
                      <a:pt x="7" y="12"/>
                      <a:pt x="23" y="49"/>
                      <a:pt x="30" y="71"/>
                    </a:cubicBezTo>
                    <a:cubicBezTo>
                      <a:pt x="37" y="93"/>
                      <a:pt x="43" y="115"/>
                      <a:pt x="48" y="135"/>
                    </a:cubicBezTo>
                    <a:cubicBezTo>
                      <a:pt x="53" y="155"/>
                      <a:pt x="58" y="170"/>
                      <a:pt x="62" y="194"/>
                    </a:cubicBezTo>
                    <a:cubicBezTo>
                      <a:pt x="66" y="218"/>
                      <a:pt x="74" y="252"/>
                      <a:pt x="75" y="279"/>
                    </a:cubicBezTo>
                    <a:cubicBezTo>
                      <a:pt x="76" y="306"/>
                      <a:pt x="69" y="332"/>
                      <a:pt x="66" y="354"/>
                    </a:cubicBezTo>
                    <a:cubicBezTo>
                      <a:pt x="63" y="376"/>
                      <a:pt x="59" y="389"/>
                      <a:pt x="54" y="411"/>
                    </a:cubicBezTo>
                    <a:cubicBezTo>
                      <a:pt x="49" y="433"/>
                      <a:pt x="44" y="461"/>
                      <a:pt x="35" y="488"/>
                    </a:cubicBezTo>
                    <a:cubicBezTo>
                      <a:pt x="26" y="515"/>
                      <a:pt x="7" y="555"/>
                      <a:pt x="0" y="57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" name="Line 43"/>
            <p:cNvSpPr>
              <a:spLocks noChangeShapeType="1"/>
            </p:cNvSpPr>
            <p:nvPr/>
          </p:nvSpPr>
          <p:spPr bwMode="auto">
            <a:xfrm>
              <a:off x="4192" y="1152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44"/>
            <p:cNvSpPr>
              <a:spLocks noChangeShapeType="1"/>
            </p:cNvSpPr>
            <p:nvPr/>
          </p:nvSpPr>
          <p:spPr bwMode="auto">
            <a:xfrm>
              <a:off x="4200" y="1624"/>
              <a:ext cx="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45"/>
            <p:cNvSpPr>
              <a:spLocks noChangeShapeType="1"/>
            </p:cNvSpPr>
            <p:nvPr/>
          </p:nvSpPr>
          <p:spPr bwMode="auto">
            <a:xfrm>
              <a:off x="3136" y="1064"/>
              <a:ext cx="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46"/>
            <p:cNvSpPr>
              <a:spLocks noChangeShapeType="1"/>
            </p:cNvSpPr>
            <p:nvPr/>
          </p:nvSpPr>
          <p:spPr bwMode="auto">
            <a:xfrm>
              <a:off x="3136" y="1216"/>
              <a:ext cx="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47"/>
            <p:cNvSpPr>
              <a:spLocks noChangeShapeType="1"/>
            </p:cNvSpPr>
            <p:nvPr/>
          </p:nvSpPr>
          <p:spPr bwMode="auto">
            <a:xfrm flipH="1">
              <a:off x="3656" y="1552"/>
              <a:ext cx="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48"/>
            <p:cNvSpPr>
              <a:spLocks noChangeShapeType="1"/>
            </p:cNvSpPr>
            <p:nvPr/>
          </p:nvSpPr>
          <p:spPr bwMode="auto">
            <a:xfrm flipH="1">
              <a:off x="3424" y="1704"/>
              <a:ext cx="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49"/>
            <p:cNvSpPr>
              <a:spLocks noChangeShapeType="1"/>
            </p:cNvSpPr>
            <p:nvPr/>
          </p:nvSpPr>
          <p:spPr bwMode="auto">
            <a:xfrm flipV="1">
              <a:off x="3648" y="12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50"/>
            <p:cNvSpPr>
              <a:spLocks noChangeShapeType="1"/>
            </p:cNvSpPr>
            <p:nvPr/>
          </p:nvSpPr>
          <p:spPr bwMode="auto">
            <a:xfrm flipV="1">
              <a:off x="3424" y="1072"/>
              <a:ext cx="0" cy="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51"/>
            <p:cNvSpPr>
              <a:spLocks noChangeAspect="1"/>
            </p:cNvSpPr>
            <p:nvPr/>
          </p:nvSpPr>
          <p:spPr bwMode="auto">
            <a:xfrm>
              <a:off x="3403" y="1038"/>
              <a:ext cx="46" cy="47"/>
            </a:xfrm>
            <a:custGeom>
              <a:avLst/>
              <a:gdLst>
                <a:gd name="T0" fmla="*/ 25 w 62"/>
                <a:gd name="T1" fmla="*/ 13 h 64"/>
                <a:gd name="T2" fmla="*/ 24 w 62"/>
                <a:gd name="T3" fmla="*/ 16 h 64"/>
                <a:gd name="T4" fmla="*/ 23 w 62"/>
                <a:gd name="T5" fmla="*/ 19 h 64"/>
                <a:gd name="T6" fmla="*/ 22 w 62"/>
                <a:gd name="T7" fmla="*/ 22 h 64"/>
                <a:gd name="T8" fmla="*/ 18 w 62"/>
                <a:gd name="T9" fmla="*/ 25 h 64"/>
                <a:gd name="T10" fmla="*/ 14 w 62"/>
                <a:gd name="T11" fmla="*/ 26 h 64"/>
                <a:gd name="T12" fmla="*/ 11 w 62"/>
                <a:gd name="T13" fmla="*/ 26 h 64"/>
                <a:gd name="T14" fmla="*/ 7 w 62"/>
                <a:gd name="T15" fmla="*/ 25 h 64"/>
                <a:gd name="T16" fmla="*/ 4 w 62"/>
                <a:gd name="T17" fmla="*/ 22 h 64"/>
                <a:gd name="T18" fmla="*/ 2 w 62"/>
                <a:gd name="T19" fmla="*/ 19 h 64"/>
                <a:gd name="T20" fmla="*/ 1 w 62"/>
                <a:gd name="T21" fmla="*/ 16 h 64"/>
                <a:gd name="T22" fmla="*/ 0 w 62"/>
                <a:gd name="T23" fmla="*/ 13 h 64"/>
                <a:gd name="T24" fmla="*/ 1 w 62"/>
                <a:gd name="T25" fmla="*/ 9 h 64"/>
                <a:gd name="T26" fmla="*/ 2 w 62"/>
                <a:gd name="T27" fmla="*/ 5 h 64"/>
                <a:gd name="T28" fmla="*/ 4 w 62"/>
                <a:gd name="T29" fmla="*/ 3 h 64"/>
                <a:gd name="T30" fmla="*/ 7 w 62"/>
                <a:gd name="T31" fmla="*/ 1 h 64"/>
                <a:gd name="T32" fmla="*/ 11 w 62"/>
                <a:gd name="T33" fmla="*/ 0 h 64"/>
                <a:gd name="T34" fmla="*/ 14 w 62"/>
                <a:gd name="T35" fmla="*/ 0 h 64"/>
                <a:gd name="T36" fmla="*/ 18 w 62"/>
                <a:gd name="T37" fmla="*/ 1 h 64"/>
                <a:gd name="T38" fmla="*/ 22 w 62"/>
                <a:gd name="T39" fmla="*/ 3 h 64"/>
                <a:gd name="T40" fmla="*/ 23 w 62"/>
                <a:gd name="T41" fmla="*/ 5 h 64"/>
                <a:gd name="T42" fmla="*/ 24 w 62"/>
                <a:gd name="T43" fmla="*/ 9 h 64"/>
                <a:gd name="T44" fmla="*/ 25 w 62"/>
                <a:gd name="T45" fmla="*/ 13 h 64"/>
                <a:gd name="T46" fmla="*/ 25 w 62"/>
                <a:gd name="T47" fmla="*/ 13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64"/>
                <a:gd name="T74" fmla="*/ 62 w 62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64">
                  <a:moveTo>
                    <a:pt x="62" y="32"/>
                  </a:moveTo>
                  <a:lnTo>
                    <a:pt x="61" y="41"/>
                  </a:lnTo>
                  <a:lnTo>
                    <a:pt x="57" y="49"/>
                  </a:lnTo>
                  <a:lnTo>
                    <a:pt x="52" y="56"/>
                  </a:lnTo>
                  <a:lnTo>
                    <a:pt x="44" y="62"/>
                  </a:lnTo>
                  <a:lnTo>
                    <a:pt x="35" y="64"/>
                  </a:lnTo>
                  <a:lnTo>
                    <a:pt x="27" y="64"/>
                  </a:lnTo>
                  <a:lnTo>
                    <a:pt x="18" y="62"/>
                  </a:lnTo>
                  <a:lnTo>
                    <a:pt x="10" y="56"/>
                  </a:lnTo>
                  <a:lnTo>
                    <a:pt x="5" y="49"/>
                  </a:lnTo>
                  <a:lnTo>
                    <a:pt x="1" y="41"/>
                  </a:lnTo>
                  <a:lnTo>
                    <a:pt x="0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0" y="8"/>
                  </a:lnTo>
                  <a:lnTo>
                    <a:pt x="18" y="2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4" y="2"/>
                  </a:lnTo>
                  <a:lnTo>
                    <a:pt x="52" y="8"/>
                  </a:lnTo>
                  <a:lnTo>
                    <a:pt x="57" y="14"/>
                  </a:lnTo>
                  <a:lnTo>
                    <a:pt x="61" y="2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000000"/>
            </a:solidFill>
            <a:ln w="412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Text Box 52"/>
            <p:cNvSpPr txBox="1">
              <a:spLocks noChangeArrowheads="1"/>
            </p:cNvSpPr>
            <p:nvPr/>
          </p:nvSpPr>
          <p:spPr bwMode="auto">
            <a:xfrm>
              <a:off x="2902" y="90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154" name="Text Box 53"/>
            <p:cNvSpPr txBox="1">
              <a:spLocks noChangeArrowheads="1"/>
            </p:cNvSpPr>
            <p:nvPr/>
          </p:nvSpPr>
          <p:spPr bwMode="auto">
            <a:xfrm>
              <a:off x="2902" y="109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155" name="Text Box 54"/>
            <p:cNvSpPr txBox="1">
              <a:spLocks noChangeArrowheads="1"/>
            </p:cNvSpPr>
            <p:nvPr/>
          </p:nvSpPr>
          <p:spPr bwMode="auto">
            <a:xfrm>
              <a:off x="4614" y="148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</a:p>
          </p:txBody>
        </p:sp>
        <p:sp>
          <p:nvSpPr>
            <p:cNvPr id="156" name="Text Box 55"/>
            <p:cNvSpPr txBox="1">
              <a:spLocks noChangeArrowheads="1"/>
            </p:cNvSpPr>
            <p:nvPr/>
          </p:nvSpPr>
          <p:spPr bwMode="auto">
            <a:xfrm>
              <a:off x="4598" y="100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/>
                <a:t>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786" y="3889856"/>
            <a:ext cx="4080496" cy="19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Block: Full-Adder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 full adder is similar to a half adder, but </a:t>
            </a:r>
            <a:r>
              <a:rPr lang="en-US" dirty="0" smtClean="0">
                <a:solidFill>
                  <a:srgbClr val="FF0000"/>
                </a:solidFill>
              </a:rPr>
              <a:t>includes a carry-in bit from lower stages</a:t>
            </a:r>
            <a:r>
              <a:rPr lang="en-US" dirty="0" smtClean="0"/>
              <a:t>.   Like the half-adder, it computes a sum bit, S and a carry bit, C.</a:t>
            </a:r>
          </a:p>
          <a:p>
            <a:pPr lvl="1"/>
            <a:r>
              <a:rPr lang="en-US" sz="2400" dirty="0" smtClean="0"/>
              <a:t>For a carry-in (Z) of                                                            0, it is the same as                                                              the half-adder: </a:t>
            </a:r>
            <a:endParaRPr lang="en-US" sz="2400" dirty="0" smtClean="0">
              <a:sym typeface="Symbol" pitchFamily="18" charset="2"/>
            </a:endParaRP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For a carry- in</a:t>
            </a:r>
            <a:br>
              <a:rPr lang="en-US" sz="2400" dirty="0" smtClean="0"/>
            </a:br>
            <a:r>
              <a:rPr lang="en-US" sz="2400" dirty="0" smtClean="0"/>
              <a:t>(Z) of 1:            </a:t>
            </a:r>
          </a:p>
          <a:p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495800" y="2590800"/>
            <a:ext cx="4170363" cy="1674813"/>
            <a:chOff x="2518" y="1592"/>
            <a:chExt cx="2627" cy="1055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807" y="1592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Z</a:t>
              </a:r>
              <a:endParaRPr lang="en-US" sz="2400" b="1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368" y="159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45" y="159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97" y="159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037" y="1592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85" y="1859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X</a:t>
              </a:r>
              <a:endParaRPr lang="en-US" sz="2400" b="1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368" y="185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945" y="185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497" y="185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 b="1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037" y="1859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 b="1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629" y="2125"/>
              <a:ext cx="2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Y</a:t>
              </a:r>
              <a:endParaRPr lang="en-US" sz="2400" b="1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518" y="2344"/>
              <a:ext cx="41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518" y="2344"/>
              <a:ext cx="4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212" y="2125"/>
              <a:ext cx="2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+ 0</a:t>
              </a:r>
              <a:endParaRPr lang="en-US" sz="2400" b="1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67" y="2344"/>
              <a:ext cx="30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167" y="2344"/>
              <a:ext cx="3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788" y="2125"/>
              <a:ext cx="2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+ 1</a:t>
              </a:r>
              <a:endParaRPr lang="en-US" sz="2400" b="1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731" y="2344"/>
              <a:ext cx="322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731" y="2344"/>
              <a:ext cx="3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340" y="2125"/>
              <a:ext cx="2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+ 0</a:t>
              </a:r>
              <a:endParaRPr lang="en-US" sz="2400" b="1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295" y="2344"/>
              <a:ext cx="310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295" y="2344"/>
              <a:ext cx="3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881" y="2125"/>
              <a:ext cx="2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+ 1</a:t>
              </a:r>
              <a:endParaRPr lang="en-US" sz="2400" b="1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848" y="2344"/>
              <a:ext cx="29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4848" y="2344"/>
              <a:ext cx="29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641" y="2417"/>
              <a:ext cx="2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 S</a:t>
              </a:r>
              <a:endParaRPr lang="en-US" sz="2400" b="1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224" y="2417"/>
              <a:ext cx="1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 </a:t>
              </a:r>
              <a:endParaRPr lang="en-US" sz="2400" b="1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368" y="2417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801" y="2417"/>
              <a:ext cx="2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0 1</a:t>
              </a:r>
              <a:endParaRPr lang="en-US" sz="2400" b="1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353" y="2417"/>
              <a:ext cx="2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0 1</a:t>
              </a:r>
              <a:endParaRPr lang="en-US" sz="2400" b="1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893" y="2417"/>
              <a:ext cx="2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1 0</a:t>
              </a:r>
              <a:endParaRPr lang="en-US" sz="2400" b="1" dirty="0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495800" y="4572000"/>
            <a:ext cx="4168775" cy="1674813"/>
            <a:chOff x="2530" y="2793"/>
            <a:chExt cx="2626" cy="1055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818" y="2793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Z</a:t>
              </a:r>
              <a:endParaRPr lang="en-US" sz="2400" b="1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380" y="2793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 b="1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953" y="2793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 b="1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507" y="2793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 b="1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5049" y="2793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000000"/>
                  </a:solidFill>
                </a:rPr>
                <a:t>1</a:t>
              </a:r>
              <a:endParaRPr lang="en-US" sz="2400" b="1" dirty="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795" y="3060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X</a:t>
              </a:r>
              <a:endParaRPr lang="en-US" sz="2400" b="1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380" y="3060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953" y="3060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</a:t>
              </a:r>
              <a:endParaRPr lang="en-US" sz="2400" b="1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507" y="3060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 b="1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049" y="3060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 b="1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640" y="3328"/>
              <a:ext cx="2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Y</a:t>
              </a:r>
              <a:endParaRPr lang="en-US" sz="2400" b="1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530" y="3545"/>
              <a:ext cx="415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2530" y="3545"/>
              <a:ext cx="4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225" y="3328"/>
              <a:ext cx="2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+ 0</a:t>
              </a:r>
              <a:endParaRPr lang="en-US" sz="2400" b="1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180" y="3545"/>
              <a:ext cx="30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3180" y="3545"/>
              <a:ext cx="30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798" y="3328"/>
              <a:ext cx="2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+ 1</a:t>
              </a:r>
              <a:endParaRPr lang="en-US" sz="2400" b="1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742" y="3545"/>
              <a:ext cx="319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5"/>
            <p:cNvSpPr>
              <a:spLocks noChangeShapeType="1"/>
            </p:cNvSpPr>
            <p:nvPr/>
          </p:nvSpPr>
          <p:spPr bwMode="auto">
            <a:xfrm>
              <a:off x="3742" y="3545"/>
              <a:ext cx="3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4352" y="3328"/>
              <a:ext cx="2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+ 0</a:t>
              </a:r>
              <a:endParaRPr lang="en-US" sz="2400" b="1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306" y="3545"/>
              <a:ext cx="308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4306" y="3545"/>
              <a:ext cx="30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4894" y="3328"/>
              <a:ext cx="25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+ 1</a:t>
              </a:r>
              <a:endParaRPr lang="en-US" sz="2400" b="1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860" y="3545"/>
              <a:ext cx="296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>
              <a:off x="4860" y="3545"/>
              <a:ext cx="2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651" y="3618"/>
              <a:ext cx="29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C S</a:t>
              </a:r>
              <a:endParaRPr lang="en-US" sz="2400" b="1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3236" y="3618"/>
              <a:ext cx="2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0 1</a:t>
              </a:r>
              <a:endParaRPr lang="en-US" sz="2400" b="1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809" y="3618"/>
              <a:ext cx="2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1 0</a:t>
              </a:r>
              <a:endParaRPr lang="en-US" sz="2400" b="1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363" y="3618"/>
              <a:ext cx="24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1 0</a:t>
              </a:r>
              <a:endParaRPr lang="en-US" sz="2400" b="1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905" y="3618"/>
              <a:ext cx="1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 </a:t>
              </a:r>
              <a:endParaRPr lang="en-US" sz="2400" b="1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5049" y="3618"/>
              <a:ext cx="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1</a:t>
              </a:r>
              <a:endParaRPr lang="en-US" sz="2400" b="1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Logic Optimization: Full-Adder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184996" y="1643184"/>
            <a:ext cx="2477101" cy="2189066"/>
            <a:chOff x="3664" y="924"/>
            <a:chExt cx="1700" cy="165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742" y="931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017" y="931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297" y="931"/>
              <a:ext cx="11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Z</a:t>
              </a:r>
              <a:endParaRPr lang="en-US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645" y="931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096" y="931"/>
              <a:ext cx="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484" y="924"/>
              <a:ext cx="18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484" y="924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761" y="1129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036" y="1129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4311" y="1129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665" y="1129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101" y="1129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664" y="1105"/>
              <a:ext cx="276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664" y="1105"/>
              <a:ext cx="27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940" y="1105"/>
              <a:ext cx="17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940" y="1105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940" y="110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957" y="1105"/>
              <a:ext cx="258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3957" y="1105"/>
              <a:ext cx="25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215" y="1105"/>
              <a:ext cx="18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4215" y="110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215" y="110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233" y="1105"/>
              <a:ext cx="251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233" y="1105"/>
              <a:ext cx="2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484" y="1105"/>
              <a:ext cx="18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4484" y="1105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4502" y="1105"/>
              <a:ext cx="419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4502" y="1105"/>
              <a:ext cx="4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921" y="1105"/>
              <a:ext cx="18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4921" y="1105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921" y="1105"/>
              <a:ext cx="1" cy="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939" y="1105"/>
              <a:ext cx="425" cy="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4939" y="1105"/>
              <a:ext cx="4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4484" y="1122"/>
              <a:ext cx="18" cy="1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4484" y="1122"/>
              <a:ext cx="1" cy="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761" y="1292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036" y="1292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4311" y="1292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665" y="1292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01" y="1292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4484" y="1285"/>
              <a:ext cx="18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>
              <a:off x="4484" y="1285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761" y="1473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036" y="1473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311" y="1473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665" y="1473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5101" y="1473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484" y="1466"/>
              <a:ext cx="18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4484" y="1466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3761" y="165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036" y="165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311" y="165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665" y="165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101" y="165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4484" y="1647"/>
              <a:ext cx="18" cy="1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4484" y="1647"/>
              <a:ext cx="1" cy="1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3761" y="183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4036" y="183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4311" y="183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4665" y="183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5101" y="1834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4484" y="1827"/>
              <a:ext cx="18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4484" y="1827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3761" y="2015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4036" y="2015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4311" y="2015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4665" y="2015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5101" y="2015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4484" y="2008"/>
              <a:ext cx="18" cy="1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>
              <a:off x="4484" y="2008"/>
              <a:ext cx="1" cy="1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3761" y="219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4036" y="219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4311" y="219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4665" y="219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 dirty="0">
                  <a:solidFill>
                    <a:srgbClr val="0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5101" y="219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4484" y="2188"/>
              <a:ext cx="18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auto">
            <a:xfrm>
              <a:off x="4484" y="2188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3761" y="237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4036" y="237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4311" y="237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4665" y="237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5101" y="2376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4484" y="2369"/>
              <a:ext cx="18" cy="1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auto">
            <a:xfrm>
              <a:off x="4484" y="2369"/>
              <a:ext cx="1" cy="1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424296" y="3774642"/>
            <a:ext cx="5069416" cy="1660525"/>
            <a:chOff x="768" y="2736"/>
            <a:chExt cx="3320" cy="1046"/>
          </a:xfrm>
        </p:grpSpPr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979" y="2970"/>
              <a:ext cx="1164" cy="582"/>
            </a:xfrm>
            <a:custGeom>
              <a:avLst/>
              <a:gdLst>
                <a:gd name="T0" fmla="*/ 0 w 1164"/>
                <a:gd name="T1" fmla="*/ 0 h 582"/>
                <a:gd name="T2" fmla="*/ 0 w 1164"/>
                <a:gd name="T3" fmla="*/ 582 h 582"/>
                <a:gd name="T4" fmla="*/ 1164 w 1164"/>
                <a:gd name="T5" fmla="*/ 582 h 582"/>
                <a:gd name="T6" fmla="*/ 1164 w 1164"/>
                <a:gd name="T7" fmla="*/ 0 h 582"/>
                <a:gd name="T8" fmla="*/ 0 w 1164"/>
                <a:gd name="T9" fmla="*/ 0 h 582"/>
                <a:gd name="T10" fmla="*/ 6 w 1164"/>
                <a:gd name="T11" fmla="*/ 12 h 582"/>
                <a:gd name="T12" fmla="*/ 1158 w 1164"/>
                <a:gd name="T13" fmla="*/ 12 h 582"/>
                <a:gd name="T14" fmla="*/ 1152 w 1164"/>
                <a:gd name="T15" fmla="*/ 6 h 582"/>
                <a:gd name="T16" fmla="*/ 1152 w 1164"/>
                <a:gd name="T17" fmla="*/ 577 h 582"/>
                <a:gd name="T18" fmla="*/ 1158 w 1164"/>
                <a:gd name="T19" fmla="*/ 571 h 582"/>
                <a:gd name="T20" fmla="*/ 6 w 1164"/>
                <a:gd name="T21" fmla="*/ 571 h 582"/>
                <a:gd name="T22" fmla="*/ 12 w 1164"/>
                <a:gd name="T23" fmla="*/ 577 h 582"/>
                <a:gd name="T24" fmla="*/ 12 w 1164"/>
                <a:gd name="T25" fmla="*/ 6 h 582"/>
                <a:gd name="T26" fmla="*/ 6 w 1164"/>
                <a:gd name="T27" fmla="*/ 12 h 582"/>
                <a:gd name="T28" fmla="*/ 0 w 1164"/>
                <a:gd name="T29" fmla="*/ 0 h 5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4"/>
                <a:gd name="T46" fmla="*/ 0 h 582"/>
                <a:gd name="T47" fmla="*/ 1164 w 1164"/>
                <a:gd name="T48" fmla="*/ 582 h 5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4" h="582">
                  <a:moveTo>
                    <a:pt x="0" y="0"/>
                  </a:moveTo>
                  <a:lnTo>
                    <a:pt x="0" y="582"/>
                  </a:lnTo>
                  <a:lnTo>
                    <a:pt x="1164" y="582"/>
                  </a:lnTo>
                  <a:lnTo>
                    <a:pt x="1164" y="0"/>
                  </a:lnTo>
                  <a:lnTo>
                    <a:pt x="0" y="0"/>
                  </a:lnTo>
                  <a:lnTo>
                    <a:pt x="6" y="12"/>
                  </a:lnTo>
                  <a:lnTo>
                    <a:pt x="1158" y="12"/>
                  </a:lnTo>
                  <a:lnTo>
                    <a:pt x="1152" y="6"/>
                  </a:lnTo>
                  <a:lnTo>
                    <a:pt x="1152" y="577"/>
                  </a:lnTo>
                  <a:lnTo>
                    <a:pt x="1158" y="571"/>
                  </a:lnTo>
                  <a:lnTo>
                    <a:pt x="6" y="571"/>
                  </a:lnTo>
                  <a:lnTo>
                    <a:pt x="12" y="577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808" y="327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US" sz="2400" b="1"/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812" y="273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en-US" sz="2400" b="1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524" y="3600"/>
              <a:ext cx="9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pitchFamily="34" charset="0"/>
                </a:rPr>
                <a:t>Z</a:t>
              </a:r>
              <a:endParaRPr lang="en-US" sz="2400" b="1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1555" y="2826"/>
              <a:ext cx="12" cy="732"/>
            </a:xfrm>
            <a:custGeom>
              <a:avLst/>
              <a:gdLst>
                <a:gd name="T0" fmla="*/ 12 w 12"/>
                <a:gd name="T1" fmla="*/ 6 h 732"/>
                <a:gd name="T2" fmla="*/ 12 w 12"/>
                <a:gd name="T3" fmla="*/ 4 h 732"/>
                <a:gd name="T4" fmla="*/ 10 w 12"/>
                <a:gd name="T5" fmla="*/ 2 h 732"/>
                <a:gd name="T6" fmla="*/ 10 w 12"/>
                <a:gd name="T7" fmla="*/ 0 h 732"/>
                <a:gd name="T8" fmla="*/ 4 w 12"/>
                <a:gd name="T9" fmla="*/ 0 h 732"/>
                <a:gd name="T10" fmla="*/ 0 w 12"/>
                <a:gd name="T11" fmla="*/ 4 h 732"/>
                <a:gd name="T12" fmla="*/ 0 w 12"/>
                <a:gd name="T13" fmla="*/ 730 h 732"/>
                <a:gd name="T14" fmla="*/ 2 w 12"/>
                <a:gd name="T15" fmla="*/ 730 h 732"/>
                <a:gd name="T16" fmla="*/ 4 w 12"/>
                <a:gd name="T17" fmla="*/ 732 h 732"/>
                <a:gd name="T18" fmla="*/ 10 w 12"/>
                <a:gd name="T19" fmla="*/ 732 h 732"/>
                <a:gd name="T20" fmla="*/ 10 w 12"/>
                <a:gd name="T21" fmla="*/ 730 h 732"/>
                <a:gd name="T22" fmla="*/ 12 w 12"/>
                <a:gd name="T23" fmla="*/ 730 h 732"/>
                <a:gd name="T24" fmla="*/ 12 w 12"/>
                <a:gd name="T25" fmla="*/ 726 h 732"/>
                <a:gd name="T26" fmla="*/ 12 w 12"/>
                <a:gd name="T27" fmla="*/ 6 h 7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732"/>
                <a:gd name="T44" fmla="*/ 12 w 12"/>
                <a:gd name="T45" fmla="*/ 732 h 7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732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30"/>
                  </a:lnTo>
                  <a:lnTo>
                    <a:pt x="2" y="730"/>
                  </a:lnTo>
                  <a:lnTo>
                    <a:pt x="4" y="732"/>
                  </a:lnTo>
                  <a:lnTo>
                    <a:pt x="10" y="732"/>
                  </a:lnTo>
                  <a:lnTo>
                    <a:pt x="10" y="730"/>
                  </a:lnTo>
                  <a:lnTo>
                    <a:pt x="12" y="730"/>
                  </a:lnTo>
                  <a:lnTo>
                    <a:pt x="12" y="72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1267" y="2970"/>
              <a:ext cx="12" cy="732"/>
            </a:xfrm>
            <a:custGeom>
              <a:avLst/>
              <a:gdLst>
                <a:gd name="T0" fmla="*/ 12 w 12"/>
                <a:gd name="T1" fmla="*/ 6 h 732"/>
                <a:gd name="T2" fmla="*/ 12 w 12"/>
                <a:gd name="T3" fmla="*/ 4 h 732"/>
                <a:gd name="T4" fmla="*/ 10 w 12"/>
                <a:gd name="T5" fmla="*/ 2 h 732"/>
                <a:gd name="T6" fmla="*/ 10 w 12"/>
                <a:gd name="T7" fmla="*/ 0 h 732"/>
                <a:gd name="T8" fmla="*/ 4 w 12"/>
                <a:gd name="T9" fmla="*/ 0 h 732"/>
                <a:gd name="T10" fmla="*/ 0 w 12"/>
                <a:gd name="T11" fmla="*/ 4 h 732"/>
                <a:gd name="T12" fmla="*/ 0 w 12"/>
                <a:gd name="T13" fmla="*/ 730 h 732"/>
                <a:gd name="T14" fmla="*/ 2 w 12"/>
                <a:gd name="T15" fmla="*/ 730 h 732"/>
                <a:gd name="T16" fmla="*/ 4 w 12"/>
                <a:gd name="T17" fmla="*/ 732 h 732"/>
                <a:gd name="T18" fmla="*/ 10 w 12"/>
                <a:gd name="T19" fmla="*/ 732 h 732"/>
                <a:gd name="T20" fmla="*/ 10 w 12"/>
                <a:gd name="T21" fmla="*/ 730 h 732"/>
                <a:gd name="T22" fmla="*/ 12 w 12"/>
                <a:gd name="T23" fmla="*/ 730 h 732"/>
                <a:gd name="T24" fmla="*/ 12 w 12"/>
                <a:gd name="T25" fmla="*/ 726 h 732"/>
                <a:gd name="T26" fmla="*/ 12 w 12"/>
                <a:gd name="T27" fmla="*/ 6 h 7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732"/>
                <a:gd name="T44" fmla="*/ 12 w 12"/>
                <a:gd name="T45" fmla="*/ 732 h 7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732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30"/>
                  </a:lnTo>
                  <a:lnTo>
                    <a:pt x="2" y="730"/>
                  </a:lnTo>
                  <a:lnTo>
                    <a:pt x="4" y="732"/>
                  </a:lnTo>
                  <a:lnTo>
                    <a:pt x="10" y="732"/>
                  </a:lnTo>
                  <a:lnTo>
                    <a:pt x="10" y="730"/>
                  </a:lnTo>
                  <a:lnTo>
                    <a:pt x="12" y="730"/>
                  </a:lnTo>
                  <a:lnTo>
                    <a:pt x="12" y="72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799" y="3258"/>
              <a:ext cx="1344" cy="12"/>
            </a:xfrm>
            <a:custGeom>
              <a:avLst/>
              <a:gdLst>
                <a:gd name="T0" fmla="*/ 5 w 1344"/>
                <a:gd name="T1" fmla="*/ 0 h 12"/>
                <a:gd name="T2" fmla="*/ 3 w 1344"/>
                <a:gd name="T3" fmla="*/ 0 h 12"/>
                <a:gd name="T4" fmla="*/ 0 w 1344"/>
                <a:gd name="T5" fmla="*/ 4 h 12"/>
                <a:gd name="T6" fmla="*/ 0 w 1344"/>
                <a:gd name="T7" fmla="*/ 10 h 12"/>
                <a:gd name="T8" fmla="*/ 1 w 1344"/>
                <a:gd name="T9" fmla="*/ 10 h 12"/>
                <a:gd name="T10" fmla="*/ 3 w 1344"/>
                <a:gd name="T11" fmla="*/ 12 h 12"/>
                <a:gd name="T12" fmla="*/ 1342 w 1344"/>
                <a:gd name="T13" fmla="*/ 12 h 12"/>
                <a:gd name="T14" fmla="*/ 1342 w 1344"/>
                <a:gd name="T15" fmla="*/ 10 h 12"/>
                <a:gd name="T16" fmla="*/ 1344 w 1344"/>
                <a:gd name="T17" fmla="*/ 10 h 12"/>
                <a:gd name="T18" fmla="*/ 1344 w 1344"/>
                <a:gd name="T19" fmla="*/ 4 h 12"/>
                <a:gd name="T20" fmla="*/ 1342 w 1344"/>
                <a:gd name="T21" fmla="*/ 2 h 12"/>
                <a:gd name="T22" fmla="*/ 1342 w 1344"/>
                <a:gd name="T23" fmla="*/ 0 h 12"/>
                <a:gd name="T24" fmla="*/ 1338 w 1344"/>
                <a:gd name="T25" fmla="*/ 0 h 12"/>
                <a:gd name="T26" fmla="*/ 5 w 134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4"/>
                <a:gd name="T43" fmla="*/ 0 h 12"/>
                <a:gd name="T44" fmla="*/ 1344 w 134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4" h="12">
                  <a:moveTo>
                    <a:pt x="5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12"/>
                  </a:lnTo>
                  <a:lnTo>
                    <a:pt x="1342" y="12"/>
                  </a:lnTo>
                  <a:lnTo>
                    <a:pt x="1342" y="10"/>
                  </a:lnTo>
                  <a:lnTo>
                    <a:pt x="1344" y="10"/>
                  </a:lnTo>
                  <a:lnTo>
                    <a:pt x="1344" y="4"/>
                  </a:lnTo>
                  <a:lnTo>
                    <a:pt x="1342" y="2"/>
                  </a:lnTo>
                  <a:lnTo>
                    <a:pt x="1342" y="0"/>
                  </a:lnTo>
                  <a:lnTo>
                    <a:pt x="133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200" y="315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b="1"/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1488" y="315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1776" y="315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sz="2400" b="1"/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2064" y="315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400" b="1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1200" y="34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sz="2400" b="1"/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488" y="34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 sz="2400" b="1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1776" y="34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7</a:t>
              </a:r>
              <a:endParaRPr lang="en-US" sz="2400" b="1"/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2064" y="34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en-US" sz="2400" b="1"/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1092" y="329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1380" y="3003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1668" y="329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1956" y="3003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1849" y="2976"/>
              <a:ext cx="11" cy="732"/>
            </a:xfrm>
            <a:custGeom>
              <a:avLst/>
              <a:gdLst>
                <a:gd name="T0" fmla="*/ 11 w 11"/>
                <a:gd name="T1" fmla="*/ 6 h 732"/>
                <a:gd name="T2" fmla="*/ 11 w 11"/>
                <a:gd name="T3" fmla="*/ 4 h 732"/>
                <a:gd name="T4" fmla="*/ 10 w 11"/>
                <a:gd name="T5" fmla="*/ 2 h 732"/>
                <a:gd name="T6" fmla="*/ 10 w 11"/>
                <a:gd name="T7" fmla="*/ 0 h 732"/>
                <a:gd name="T8" fmla="*/ 4 w 11"/>
                <a:gd name="T9" fmla="*/ 0 h 732"/>
                <a:gd name="T10" fmla="*/ 0 w 11"/>
                <a:gd name="T11" fmla="*/ 4 h 732"/>
                <a:gd name="T12" fmla="*/ 0 w 11"/>
                <a:gd name="T13" fmla="*/ 730 h 732"/>
                <a:gd name="T14" fmla="*/ 2 w 11"/>
                <a:gd name="T15" fmla="*/ 730 h 732"/>
                <a:gd name="T16" fmla="*/ 4 w 11"/>
                <a:gd name="T17" fmla="*/ 732 h 732"/>
                <a:gd name="T18" fmla="*/ 10 w 11"/>
                <a:gd name="T19" fmla="*/ 732 h 732"/>
                <a:gd name="T20" fmla="*/ 10 w 11"/>
                <a:gd name="T21" fmla="*/ 730 h 732"/>
                <a:gd name="T22" fmla="*/ 11 w 11"/>
                <a:gd name="T23" fmla="*/ 730 h 732"/>
                <a:gd name="T24" fmla="*/ 11 w 11"/>
                <a:gd name="T25" fmla="*/ 726 h 732"/>
                <a:gd name="T26" fmla="*/ 11 w 11"/>
                <a:gd name="T27" fmla="*/ 6 h 7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732"/>
                <a:gd name="T44" fmla="*/ 11 w 11"/>
                <a:gd name="T45" fmla="*/ 732 h 7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732">
                  <a:moveTo>
                    <a:pt x="11" y="6"/>
                  </a:moveTo>
                  <a:lnTo>
                    <a:pt x="11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30"/>
                  </a:lnTo>
                  <a:lnTo>
                    <a:pt x="2" y="730"/>
                  </a:lnTo>
                  <a:lnTo>
                    <a:pt x="4" y="732"/>
                  </a:lnTo>
                  <a:lnTo>
                    <a:pt x="10" y="732"/>
                  </a:lnTo>
                  <a:lnTo>
                    <a:pt x="10" y="730"/>
                  </a:lnTo>
                  <a:lnTo>
                    <a:pt x="11" y="730"/>
                  </a:lnTo>
                  <a:lnTo>
                    <a:pt x="11" y="72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768" y="273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pitchFamily="34" charset="0"/>
                </a:rPr>
                <a:t>S</a:t>
              </a:r>
              <a:endParaRPr lang="en-US" sz="2400" b="1"/>
            </a:p>
          </p:txBody>
        </p:sp>
        <p:sp>
          <p:nvSpPr>
            <p:cNvPr id="113" name="Freeform 111"/>
            <p:cNvSpPr>
              <a:spLocks/>
            </p:cNvSpPr>
            <p:nvPr/>
          </p:nvSpPr>
          <p:spPr bwMode="auto">
            <a:xfrm>
              <a:off x="2924" y="2970"/>
              <a:ext cx="1164" cy="582"/>
            </a:xfrm>
            <a:custGeom>
              <a:avLst/>
              <a:gdLst>
                <a:gd name="T0" fmla="*/ 0 w 1164"/>
                <a:gd name="T1" fmla="*/ 0 h 582"/>
                <a:gd name="T2" fmla="*/ 0 w 1164"/>
                <a:gd name="T3" fmla="*/ 582 h 582"/>
                <a:gd name="T4" fmla="*/ 1164 w 1164"/>
                <a:gd name="T5" fmla="*/ 582 h 582"/>
                <a:gd name="T6" fmla="*/ 1164 w 1164"/>
                <a:gd name="T7" fmla="*/ 0 h 582"/>
                <a:gd name="T8" fmla="*/ 0 w 1164"/>
                <a:gd name="T9" fmla="*/ 0 h 582"/>
                <a:gd name="T10" fmla="*/ 6 w 1164"/>
                <a:gd name="T11" fmla="*/ 12 h 582"/>
                <a:gd name="T12" fmla="*/ 1158 w 1164"/>
                <a:gd name="T13" fmla="*/ 12 h 582"/>
                <a:gd name="T14" fmla="*/ 1152 w 1164"/>
                <a:gd name="T15" fmla="*/ 6 h 582"/>
                <a:gd name="T16" fmla="*/ 1152 w 1164"/>
                <a:gd name="T17" fmla="*/ 577 h 582"/>
                <a:gd name="T18" fmla="*/ 1158 w 1164"/>
                <a:gd name="T19" fmla="*/ 571 h 582"/>
                <a:gd name="T20" fmla="*/ 6 w 1164"/>
                <a:gd name="T21" fmla="*/ 571 h 582"/>
                <a:gd name="T22" fmla="*/ 12 w 1164"/>
                <a:gd name="T23" fmla="*/ 577 h 582"/>
                <a:gd name="T24" fmla="*/ 12 w 1164"/>
                <a:gd name="T25" fmla="*/ 6 h 582"/>
                <a:gd name="T26" fmla="*/ 6 w 1164"/>
                <a:gd name="T27" fmla="*/ 12 h 582"/>
                <a:gd name="T28" fmla="*/ 0 w 1164"/>
                <a:gd name="T29" fmla="*/ 0 h 5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4"/>
                <a:gd name="T46" fmla="*/ 0 h 582"/>
                <a:gd name="T47" fmla="*/ 1164 w 1164"/>
                <a:gd name="T48" fmla="*/ 582 h 5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4" h="582">
                  <a:moveTo>
                    <a:pt x="0" y="0"/>
                  </a:moveTo>
                  <a:lnTo>
                    <a:pt x="0" y="582"/>
                  </a:lnTo>
                  <a:lnTo>
                    <a:pt x="1164" y="582"/>
                  </a:lnTo>
                  <a:lnTo>
                    <a:pt x="1164" y="0"/>
                  </a:lnTo>
                  <a:lnTo>
                    <a:pt x="0" y="0"/>
                  </a:lnTo>
                  <a:lnTo>
                    <a:pt x="6" y="12"/>
                  </a:lnTo>
                  <a:lnTo>
                    <a:pt x="1158" y="12"/>
                  </a:lnTo>
                  <a:lnTo>
                    <a:pt x="1152" y="6"/>
                  </a:lnTo>
                  <a:lnTo>
                    <a:pt x="1152" y="577"/>
                  </a:lnTo>
                  <a:lnTo>
                    <a:pt x="1158" y="571"/>
                  </a:lnTo>
                  <a:lnTo>
                    <a:pt x="6" y="571"/>
                  </a:lnTo>
                  <a:lnTo>
                    <a:pt x="12" y="577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2753" y="327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pitchFamily="34" charset="0"/>
                </a:rPr>
                <a:t>X</a:t>
              </a:r>
              <a:endParaRPr lang="en-US" sz="2400" b="1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3758" y="2736"/>
              <a:ext cx="10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pitchFamily="34" charset="0"/>
                </a:rPr>
                <a:t>Y</a:t>
              </a:r>
              <a:endParaRPr lang="en-US" sz="2400" b="1"/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3470" y="3600"/>
              <a:ext cx="93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pitchFamily="34" charset="0"/>
                </a:rPr>
                <a:t>Z</a:t>
              </a:r>
              <a:endParaRPr lang="en-US" sz="2400" b="1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3500" y="2826"/>
              <a:ext cx="12" cy="732"/>
            </a:xfrm>
            <a:custGeom>
              <a:avLst/>
              <a:gdLst>
                <a:gd name="T0" fmla="*/ 12 w 12"/>
                <a:gd name="T1" fmla="*/ 6 h 732"/>
                <a:gd name="T2" fmla="*/ 12 w 12"/>
                <a:gd name="T3" fmla="*/ 4 h 732"/>
                <a:gd name="T4" fmla="*/ 10 w 12"/>
                <a:gd name="T5" fmla="*/ 2 h 732"/>
                <a:gd name="T6" fmla="*/ 10 w 12"/>
                <a:gd name="T7" fmla="*/ 0 h 732"/>
                <a:gd name="T8" fmla="*/ 4 w 12"/>
                <a:gd name="T9" fmla="*/ 0 h 732"/>
                <a:gd name="T10" fmla="*/ 0 w 12"/>
                <a:gd name="T11" fmla="*/ 4 h 732"/>
                <a:gd name="T12" fmla="*/ 0 w 12"/>
                <a:gd name="T13" fmla="*/ 730 h 732"/>
                <a:gd name="T14" fmla="*/ 2 w 12"/>
                <a:gd name="T15" fmla="*/ 730 h 732"/>
                <a:gd name="T16" fmla="*/ 4 w 12"/>
                <a:gd name="T17" fmla="*/ 732 h 732"/>
                <a:gd name="T18" fmla="*/ 10 w 12"/>
                <a:gd name="T19" fmla="*/ 732 h 732"/>
                <a:gd name="T20" fmla="*/ 10 w 12"/>
                <a:gd name="T21" fmla="*/ 730 h 732"/>
                <a:gd name="T22" fmla="*/ 12 w 12"/>
                <a:gd name="T23" fmla="*/ 730 h 732"/>
                <a:gd name="T24" fmla="*/ 12 w 12"/>
                <a:gd name="T25" fmla="*/ 726 h 732"/>
                <a:gd name="T26" fmla="*/ 12 w 12"/>
                <a:gd name="T27" fmla="*/ 6 h 7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732"/>
                <a:gd name="T44" fmla="*/ 12 w 12"/>
                <a:gd name="T45" fmla="*/ 732 h 7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732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30"/>
                  </a:lnTo>
                  <a:lnTo>
                    <a:pt x="2" y="730"/>
                  </a:lnTo>
                  <a:lnTo>
                    <a:pt x="4" y="732"/>
                  </a:lnTo>
                  <a:lnTo>
                    <a:pt x="10" y="732"/>
                  </a:lnTo>
                  <a:lnTo>
                    <a:pt x="10" y="730"/>
                  </a:lnTo>
                  <a:lnTo>
                    <a:pt x="12" y="730"/>
                  </a:lnTo>
                  <a:lnTo>
                    <a:pt x="12" y="72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6"/>
            <p:cNvSpPr>
              <a:spLocks/>
            </p:cNvSpPr>
            <p:nvPr/>
          </p:nvSpPr>
          <p:spPr bwMode="auto">
            <a:xfrm>
              <a:off x="3212" y="2970"/>
              <a:ext cx="12" cy="732"/>
            </a:xfrm>
            <a:custGeom>
              <a:avLst/>
              <a:gdLst>
                <a:gd name="T0" fmla="*/ 12 w 12"/>
                <a:gd name="T1" fmla="*/ 6 h 732"/>
                <a:gd name="T2" fmla="*/ 12 w 12"/>
                <a:gd name="T3" fmla="*/ 4 h 732"/>
                <a:gd name="T4" fmla="*/ 10 w 12"/>
                <a:gd name="T5" fmla="*/ 2 h 732"/>
                <a:gd name="T6" fmla="*/ 10 w 12"/>
                <a:gd name="T7" fmla="*/ 0 h 732"/>
                <a:gd name="T8" fmla="*/ 4 w 12"/>
                <a:gd name="T9" fmla="*/ 0 h 732"/>
                <a:gd name="T10" fmla="*/ 0 w 12"/>
                <a:gd name="T11" fmla="*/ 4 h 732"/>
                <a:gd name="T12" fmla="*/ 0 w 12"/>
                <a:gd name="T13" fmla="*/ 730 h 732"/>
                <a:gd name="T14" fmla="*/ 2 w 12"/>
                <a:gd name="T15" fmla="*/ 730 h 732"/>
                <a:gd name="T16" fmla="*/ 4 w 12"/>
                <a:gd name="T17" fmla="*/ 732 h 732"/>
                <a:gd name="T18" fmla="*/ 10 w 12"/>
                <a:gd name="T19" fmla="*/ 732 h 732"/>
                <a:gd name="T20" fmla="*/ 10 w 12"/>
                <a:gd name="T21" fmla="*/ 730 h 732"/>
                <a:gd name="T22" fmla="*/ 12 w 12"/>
                <a:gd name="T23" fmla="*/ 730 h 732"/>
                <a:gd name="T24" fmla="*/ 12 w 12"/>
                <a:gd name="T25" fmla="*/ 726 h 732"/>
                <a:gd name="T26" fmla="*/ 12 w 12"/>
                <a:gd name="T27" fmla="*/ 6 h 7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732"/>
                <a:gd name="T44" fmla="*/ 12 w 12"/>
                <a:gd name="T45" fmla="*/ 732 h 7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732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30"/>
                  </a:lnTo>
                  <a:lnTo>
                    <a:pt x="2" y="730"/>
                  </a:lnTo>
                  <a:lnTo>
                    <a:pt x="4" y="732"/>
                  </a:lnTo>
                  <a:lnTo>
                    <a:pt x="10" y="732"/>
                  </a:lnTo>
                  <a:lnTo>
                    <a:pt x="10" y="730"/>
                  </a:lnTo>
                  <a:lnTo>
                    <a:pt x="12" y="730"/>
                  </a:lnTo>
                  <a:lnTo>
                    <a:pt x="12" y="72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2744" y="3258"/>
              <a:ext cx="1344" cy="12"/>
            </a:xfrm>
            <a:custGeom>
              <a:avLst/>
              <a:gdLst>
                <a:gd name="T0" fmla="*/ 6 w 1344"/>
                <a:gd name="T1" fmla="*/ 0 h 12"/>
                <a:gd name="T2" fmla="*/ 4 w 1344"/>
                <a:gd name="T3" fmla="*/ 0 h 12"/>
                <a:gd name="T4" fmla="*/ 0 w 1344"/>
                <a:gd name="T5" fmla="*/ 4 h 12"/>
                <a:gd name="T6" fmla="*/ 0 w 1344"/>
                <a:gd name="T7" fmla="*/ 10 h 12"/>
                <a:gd name="T8" fmla="*/ 2 w 1344"/>
                <a:gd name="T9" fmla="*/ 10 h 12"/>
                <a:gd name="T10" fmla="*/ 4 w 1344"/>
                <a:gd name="T11" fmla="*/ 12 h 12"/>
                <a:gd name="T12" fmla="*/ 1342 w 1344"/>
                <a:gd name="T13" fmla="*/ 12 h 12"/>
                <a:gd name="T14" fmla="*/ 1342 w 1344"/>
                <a:gd name="T15" fmla="*/ 10 h 12"/>
                <a:gd name="T16" fmla="*/ 1344 w 1344"/>
                <a:gd name="T17" fmla="*/ 10 h 12"/>
                <a:gd name="T18" fmla="*/ 1344 w 1344"/>
                <a:gd name="T19" fmla="*/ 4 h 12"/>
                <a:gd name="T20" fmla="*/ 1342 w 1344"/>
                <a:gd name="T21" fmla="*/ 2 h 12"/>
                <a:gd name="T22" fmla="*/ 1342 w 1344"/>
                <a:gd name="T23" fmla="*/ 0 h 12"/>
                <a:gd name="T24" fmla="*/ 1338 w 1344"/>
                <a:gd name="T25" fmla="*/ 0 h 12"/>
                <a:gd name="T26" fmla="*/ 6 w 134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44"/>
                <a:gd name="T43" fmla="*/ 0 h 12"/>
                <a:gd name="T44" fmla="*/ 1344 w 134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44" h="12">
                  <a:moveTo>
                    <a:pt x="6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1342" y="12"/>
                  </a:lnTo>
                  <a:lnTo>
                    <a:pt x="1342" y="10"/>
                  </a:lnTo>
                  <a:lnTo>
                    <a:pt x="1344" y="10"/>
                  </a:lnTo>
                  <a:lnTo>
                    <a:pt x="1344" y="4"/>
                  </a:lnTo>
                  <a:lnTo>
                    <a:pt x="1342" y="2"/>
                  </a:lnTo>
                  <a:lnTo>
                    <a:pt x="1342" y="0"/>
                  </a:lnTo>
                  <a:lnTo>
                    <a:pt x="1338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3145" y="315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0</a:t>
              </a:r>
              <a:endParaRPr lang="en-US" sz="2400" b="1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3433" y="315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3721" y="315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3</a:t>
              </a:r>
              <a:endParaRPr lang="en-US" sz="2400" b="1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4009" y="3153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2</a:t>
              </a:r>
              <a:endParaRPr lang="en-US" sz="2400" b="1"/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3145" y="34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4</a:t>
              </a:r>
              <a:endParaRPr lang="en-US" sz="2400" b="1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3433" y="34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5</a:t>
              </a:r>
              <a:endParaRPr lang="en-US" sz="2400" b="1"/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3721" y="34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7</a:t>
              </a:r>
              <a:endParaRPr lang="en-US" sz="2400" b="1"/>
            </a:p>
          </p:txBody>
        </p:sp>
        <p:sp>
          <p:nvSpPr>
            <p:cNvPr id="127" name="Rectangle 125"/>
            <p:cNvSpPr>
              <a:spLocks noChangeArrowheads="1"/>
            </p:cNvSpPr>
            <p:nvPr/>
          </p:nvSpPr>
          <p:spPr bwMode="auto">
            <a:xfrm>
              <a:off x="4009" y="34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pitchFamily="34" charset="0"/>
                </a:rPr>
                <a:t>6</a:t>
              </a:r>
              <a:endParaRPr lang="en-US" sz="2400" b="1"/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3326" y="329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29" name="Rectangle 127"/>
            <p:cNvSpPr>
              <a:spLocks noChangeArrowheads="1"/>
            </p:cNvSpPr>
            <p:nvPr/>
          </p:nvSpPr>
          <p:spPr bwMode="auto">
            <a:xfrm>
              <a:off x="3902" y="329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3614" y="3291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31" name="Rectangle 129"/>
            <p:cNvSpPr>
              <a:spLocks noChangeArrowheads="1"/>
            </p:cNvSpPr>
            <p:nvPr/>
          </p:nvSpPr>
          <p:spPr bwMode="auto">
            <a:xfrm>
              <a:off x="3614" y="3003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Arial" pitchFamily="34" charset="0"/>
                </a:rPr>
                <a:t>1</a:t>
              </a:r>
              <a:endParaRPr lang="en-US" sz="2400" b="1"/>
            </a:p>
          </p:txBody>
        </p:sp>
        <p:sp>
          <p:nvSpPr>
            <p:cNvPr id="132" name="Freeform 130"/>
            <p:cNvSpPr>
              <a:spLocks/>
            </p:cNvSpPr>
            <p:nvPr/>
          </p:nvSpPr>
          <p:spPr bwMode="auto">
            <a:xfrm>
              <a:off x="3794" y="2976"/>
              <a:ext cx="12" cy="732"/>
            </a:xfrm>
            <a:custGeom>
              <a:avLst/>
              <a:gdLst>
                <a:gd name="T0" fmla="*/ 12 w 12"/>
                <a:gd name="T1" fmla="*/ 6 h 732"/>
                <a:gd name="T2" fmla="*/ 12 w 12"/>
                <a:gd name="T3" fmla="*/ 4 h 732"/>
                <a:gd name="T4" fmla="*/ 10 w 12"/>
                <a:gd name="T5" fmla="*/ 2 h 732"/>
                <a:gd name="T6" fmla="*/ 10 w 12"/>
                <a:gd name="T7" fmla="*/ 0 h 732"/>
                <a:gd name="T8" fmla="*/ 4 w 12"/>
                <a:gd name="T9" fmla="*/ 0 h 732"/>
                <a:gd name="T10" fmla="*/ 0 w 12"/>
                <a:gd name="T11" fmla="*/ 4 h 732"/>
                <a:gd name="T12" fmla="*/ 0 w 12"/>
                <a:gd name="T13" fmla="*/ 730 h 732"/>
                <a:gd name="T14" fmla="*/ 2 w 12"/>
                <a:gd name="T15" fmla="*/ 730 h 732"/>
                <a:gd name="T16" fmla="*/ 4 w 12"/>
                <a:gd name="T17" fmla="*/ 732 h 732"/>
                <a:gd name="T18" fmla="*/ 10 w 12"/>
                <a:gd name="T19" fmla="*/ 732 h 732"/>
                <a:gd name="T20" fmla="*/ 10 w 12"/>
                <a:gd name="T21" fmla="*/ 730 h 732"/>
                <a:gd name="T22" fmla="*/ 12 w 12"/>
                <a:gd name="T23" fmla="*/ 730 h 732"/>
                <a:gd name="T24" fmla="*/ 12 w 12"/>
                <a:gd name="T25" fmla="*/ 726 h 732"/>
                <a:gd name="T26" fmla="*/ 12 w 12"/>
                <a:gd name="T27" fmla="*/ 6 h 7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732"/>
                <a:gd name="T44" fmla="*/ 12 w 12"/>
                <a:gd name="T45" fmla="*/ 732 h 7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732">
                  <a:moveTo>
                    <a:pt x="12" y="6"/>
                  </a:move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30"/>
                  </a:lnTo>
                  <a:lnTo>
                    <a:pt x="2" y="730"/>
                  </a:lnTo>
                  <a:lnTo>
                    <a:pt x="4" y="732"/>
                  </a:lnTo>
                  <a:lnTo>
                    <a:pt x="10" y="732"/>
                  </a:lnTo>
                  <a:lnTo>
                    <a:pt x="10" y="730"/>
                  </a:lnTo>
                  <a:lnTo>
                    <a:pt x="12" y="730"/>
                  </a:lnTo>
                  <a:lnTo>
                    <a:pt x="12" y="72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Rectangle 131"/>
            <p:cNvSpPr>
              <a:spLocks noChangeArrowheads="1"/>
            </p:cNvSpPr>
            <p:nvPr/>
          </p:nvSpPr>
          <p:spPr bwMode="auto">
            <a:xfrm>
              <a:off x="2713" y="2736"/>
              <a:ext cx="110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1">
                  <a:solidFill>
                    <a:srgbClr val="000000"/>
                  </a:solidFill>
                  <a:latin typeface="Arial" pitchFamily="34" charset="0"/>
                </a:rPr>
                <a:t>C</a:t>
              </a:r>
              <a:endParaRPr lang="en-US" sz="2400" b="1"/>
            </a:p>
          </p:txBody>
        </p:sp>
        <p:sp>
          <p:nvSpPr>
            <p:cNvPr id="134" name="AutoShape 132"/>
            <p:cNvSpPr>
              <a:spLocks noChangeArrowheads="1"/>
            </p:cNvSpPr>
            <p:nvPr/>
          </p:nvSpPr>
          <p:spPr bwMode="auto">
            <a:xfrm>
              <a:off x="3248" y="3280"/>
              <a:ext cx="488" cy="21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 u="sng" baseline="-25000">
                <a:solidFill>
                  <a:schemeClr val="accent2"/>
                </a:solidFill>
              </a:endParaRPr>
            </a:p>
          </p:txBody>
        </p:sp>
        <p:sp>
          <p:nvSpPr>
            <p:cNvPr id="135" name="AutoShape 133"/>
            <p:cNvSpPr>
              <a:spLocks noChangeArrowheads="1"/>
            </p:cNvSpPr>
            <p:nvPr/>
          </p:nvSpPr>
          <p:spPr bwMode="auto">
            <a:xfrm>
              <a:off x="3560" y="3296"/>
              <a:ext cx="488" cy="21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 u="sng" baseline="-25000">
                <a:solidFill>
                  <a:schemeClr val="accent2"/>
                </a:solidFill>
              </a:endParaRPr>
            </a:p>
          </p:txBody>
        </p:sp>
        <p:sp>
          <p:nvSpPr>
            <p:cNvPr id="136" name="AutoShape 134"/>
            <p:cNvSpPr>
              <a:spLocks noChangeArrowheads="1"/>
            </p:cNvSpPr>
            <p:nvPr/>
          </p:nvSpPr>
          <p:spPr bwMode="auto">
            <a:xfrm rot="-5400000">
              <a:off x="3408" y="3144"/>
              <a:ext cx="488" cy="216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sz="3200" u="sng" baseline="-25000">
                <a:solidFill>
                  <a:schemeClr val="accent2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96" y="1124720"/>
            <a:ext cx="5048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TextBox 142"/>
          <p:cNvSpPr txBox="1"/>
          <p:nvPr/>
        </p:nvSpPr>
        <p:spPr>
          <a:xfrm>
            <a:off x="6012175" y="1182327"/>
            <a:ext cx="267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Full Adder Truth Table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634043" y="3256179"/>
            <a:ext cx="2294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Full Adder K-Maps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10" y="5445245"/>
            <a:ext cx="3053171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0288" y="5502852"/>
            <a:ext cx="207385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4568" y="4235498"/>
            <a:ext cx="2847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Equations: Full-Adder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Boolean functions for the sum and carry outputs can be manipulated to simplify the circuit, as shown below: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Thus the full adder can be implemented using two half adders and an OR gate as shown below: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8" y="2104039"/>
            <a:ext cx="37909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5249" y="2046432"/>
            <a:ext cx="33623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375775"/>
            <a:ext cx="5429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 1-bit Full Adder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4287622" cy="51435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dirty="0" smtClean="0"/>
              <a:t>The term X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·</a:t>
            </a:r>
            <a:r>
              <a:rPr lang="en-US" dirty="0" smtClean="0"/>
              <a:t>Y   is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i="1" dirty="0" smtClean="0">
                <a:solidFill>
                  <a:srgbClr val="FF0000"/>
                </a:solidFill>
              </a:rPr>
              <a:t>carry generate” </a:t>
            </a:r>
            <a:r>
              <a:rPr lang="en-US" i="1" dirty="0" smtClean="0"/>
              <a:t>at the bit position</a:t>
            </a:r>
            <a:r>
              <a:rPr lang="en-US" i="1" dirty="0" smtClean="0">
                <a:solidFill>
                  <a:srgbClr val="FF0000"/>
                </a:solidFill>
              </a:rPr>
              <a:t> (i.e. from X and Y)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The term X</a:t>
            </a:r>
            <a:r>
              <a:rPr lang="en-US" dirty="0" smtClean="0">
                <a:sym typeface="Symbol" pitchFamily="18" charset="2"/>
              </a:rPr>
              <a:t></a:t>
            </a:r>
            <a:r>
              <a:rPr lang="en-US" dirty="0" smtClean="0"/>
              <a:t>Y  is </a:t>
            </a:r>
            <a:r>
              <a:rPr lang="en-US" dirty="0" smtClean="0">
                <a:solidFill>
                  <a:srgbClr val="6600CC"/>
                </a:solidFill>
              </a:rPr>
              <a:t>“</a:t>
            </a:r>
            <a:r>
              <a:rPr lang="en-US" i="1" dirty="0" smtClean="0">
                <a:solidFill>
                  <a:srgbClr val="6600CC"/>
                </a:solidFill>
              </a:rPr>
              <a:t>carry propagate”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6600CC"/>
                </a:solidFill>
              </a:rPr>
              <a:t>(i.e. allow Z to be passed as carry out)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The Carry bit C is 1 if both X and Y are 1 (the sum is 2), or if the sum is 1 and a carry-in (Z) occurs.</a:t>
            </a:r>
            <a:endParaRPr lang="en-US" dirty="0" smtClean="0">
              <a:solidFill>
                <a:srgbClr val="6600CC"/>
              </a:solidFill>
            </a:endParaRPr>
          </a:p>
          <a:p>
            <a:endParaRPr lang="en-US" dirty="0"/>
          </a:p>
        </p:txBody>
      </p: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769938" y="4581140"/>
            <a:ext cx="3187700" cy="466725"/>
            <a:chOff x="1043" y="2971"/>
            <a:chExt cx="2008" cy="294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2790" y="2996"/>
              <a:ext cx="2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. Z</a:t>
              </a:r>
              <a:endParaRPr lang="en-US" sz="2400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2686" y="2996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)</a:t>
              </a:r>
              <a:endParaRPr lang="en-US" sz="2400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514" y="29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Y</a:t>
              </a:r>
              <a:endParaRPr lang="en-US" sz="2400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095" y="29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2007" y="2996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(</a:t>
              </a:r>
              <a:endParaRPr lang="en-US" sz="240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1638" y="29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Y</a:t>
              </a:r>
              <a:endParaRPr lang="en-US" sz="2400" dirty="0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439" y="29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1043" y="2996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2299" y="2971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 dirty="0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1842" y="2971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256" y="2971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214" y="1239934"/>
            <a:ext cx="4171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12331" y="5099603"/>
            <a:ext cx="2995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Times New Roman" pitchFamily="18" charset="0"/>
              </a:rPr>
              <a:t>C</a:t>
            </a:r>
            <a:r>
              <a:rPr lang="en-US" sz="2400" b="1" baseline="-25000" dirty="0" smtClean="0">
                <a:cs typeface="Times New Roman" pitchFamily="18" charset="0"/>
              </a:rPr>
              <a:t>i+1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=</a:t>
            </a:r>
            <a:r>
              <a:rPr lang="en-US" sz="2400" b="1" dirty="0" smtClean="0"/>
              <a:t> G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 + P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Symbol" pitchFamily="18" charset="2"/>
              </a:rPr>
              <a:t>· 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i</a:t>
            </a:r>
          </a:p>
          <a:p>
            <a:r>
              <a:rPr lang="en-US" sz="2400" b="1" dirty="0" smtClean="0"/>
              <a:t>G</a:t>
            </a:r>
            <a:r>
              <a:rPr lang="en-US" sz="2400" b="1" baseline="-25000" dirty="0" smtClean="0"/>
              <a:t>i = </a:t>
            </a:r>
            <a:r>
              <a:rPr lang="en-US" sz="2400" b="1" dirty="0" smtClean="0"/>
              <a:t>A</a:t>
            </a:r>
            <a:r>
              <a:rPr lang="en-US" sz="2400" b="1" baseline="-25000" dirty="0" smtClean="0"/>
              <a:t>i </a:t>
            </a:r>
            <a:r>
              <a:rPr lang="en-US" sz="2400" b="1" dirty="0" smtClean="0"/>
              <a:t>B</a:t>
            </a:r>
            <a:r>
              <a:rPr lang="en-US" sz="2400" b="1" baseline="-25000" dirty="0" smtClean="0"/>
              <a:t>i</a:t>
            </a:r>
          </a:p>
          <a:p>
            <a:r>
              <a:rPr lang="en-US" sz="2400" b="1" dirty="0" smtClean="0"/>
              <a:t>P</a:t>
            </a:r>
            <a:r>
              <a:rPr lang="en-US" sz="2400" b="1" baseline="-25000" dirty="0" smtClean="0"/>
              <a:t>i = </a:t>
            </a:r>
            <a:r>
              <a:rPr lang="en-US" sz="2400" b="1" dirty="0" smtClean="0"/>
              <a:t>A</a:t>
            </a:r>
            <a:r>
              <a:rPr lang="en-US" sz="2400" b="1" baseline="-25000" dirty="0" smtClean="0"/>
              <a:t>i </a:t>
            </a:r>
            <a:r>
              <a:rPr lang="en-US" sz="2400" b="1" dirty="0" smtClean="0">
                <a:sym typeface="Symbol"/>
              </a:rPr>
              <a:t> </a:t>
            </a:r>
            <a:r>
              <a:rPr lang="en-US" sz="2400" b="1" dirty="0" smtClean="0"/>
              <a:t>B</a:t>
            </a:r>
            <a:r>
              <a:rPr lang="en-US" sz="2400" b="1" baseline="-25000" dirty="0" smtClean="0"/>
              <a:t>i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77467" y="5618066"/>
            <a:ext cx="5415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Here X, Y, and Z, and C are A</a:t>
            </a:r>
            <a:r>
              <a:rPr lang="en-US" baseline="-25000" dirty="0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, B</a:t>
            </a:r>
            <a:r>
              <a:rPr lang="en-US" baseline="-25000" dirty="0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C</a:t>
            </a:r>
            <a:r>
              <a:rPr lang="en-US" baseline="-25000" dirty="0" err="1" smtClean="0">
                <a:solidFill>
                  <a:srgbClr val="000099"/>
                </a:solidFill>
              </a:rPr>
              <a:t>i</a:t>
            </a:r>
            <a:r>
              <a:rPr lang="en-US" dirty="0" smtClean="0">
                <a:solidFill>
                  <a:srgbClr val="000099"/>
                </a:solidFill>
              </a:rPr>
              <a:t> and C</a:t>
            </a:r>
            <a:r>
              <a:rPr lang="en-US" baseline="-25000" dirty="0" smtClean="0">
                <a:solidFill>
                  <a:srgbClr val="000099"/>
                </a:solidFill>
              </a:rPr>
              <a:t>i+1</a:t>
            </a:r>
            <a:r>
              <a:rPr lang="en-US" dirty="0" smtClean="0">
                <a:solidFill>
                  <a:srgbClr val="000099"/>
                </a:solidFill>
              </a:rPr>
              <a:t>,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respectively.</a:t>
            </a:r>
            <a:endParaRPr lang="en-US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4-bit Ripple-Carry Adder (RCA)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4-bit Ripple-Carry Adder </a:t>
            </a:r>
            <a:r>
              <a:rPr lang="en-US" dirty="0" smtClean="0"/>
              <a:t>made from four 1-bit Full Adders: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N-bit Ripple-Carry Adder</a:t>
            </a:r>
            <a:r>
              <a:rPr lang="en-US" dirty="0" smtClean="0"/>
              <a:t>:   </a:t>
            </a:r>
            <a:endParaRPr lang="en-US" dirty="0" smtClean="0">
              <a:sym typeface="Symbol" pitchFamily="18" charset="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Fig_5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973" y="1988825"/>
            <a:ext cx="7258482" cy="19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794" y="4581140"/>
            <a:ext cx="6600825" cy="16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4-bit RCA: Carry Propagation &amp; Delay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One problem with the addition of binary numbers is the length of time taken to </a:t>
            </a:r>
            <a:r>
              <a:rPr lang="en-US" dirty="0" smtClean="0">
                <a:solidFill>
                  <a:srgbClr val="CC0000"/>
                </a:solidFill>
                <a:cs typeface="Times New Roman" pitchFamily="18" charset="0"/>
              </a:rPr>
              <a:t>propagate the ripple carry</a:t>
            </a:r>
            <a:r>
              <a:rPr lang="en-US" dirty="0" smtClean="0">
                <a:cs typeface="Times New Roman" pitchFamily="18" charset="0"/>
              </a:rPr>
              <a:t> from the least significant bit to the most significant bit.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Gate-level propagation path for the 4-bit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     ripple carry adder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000099"/>
                </a:solidFill>
                <a:latin typeface="Arial" pitchFamily="34" charset="0"/>
              </a:rPr>
              <a:t>XOR = 3 gate delays)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346008" y="3198572"/>
            <a:ext cx="5978525" cy="2270125"/>
            <a:chOff x="1087" y="2030"/>
            <a:chExt cx="3766" cy="143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722" y="2030"/>
              <a:ext cx="17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A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3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44" y="2174"/>
              <a:ext cx="1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B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3</a:t>
              </a:r>
              <a:endParaRPr lang="en-US" sz="2400" b="1" baseline="-250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648" y="3258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S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3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870" y="2174"/>
              <a:ext cx="1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B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2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574" y="3258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S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2</a:t>
              </a:r>
              <a:endParaRPr lang="en-US" sz="2400" b="1" baseline="-250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796" y="2174"/>
              <a:ext cx="1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B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1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500" y="3258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S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1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388" y="3258"/>
              <a:ext cx="14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S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0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685" y="2174"/>
              <a:ext cx="16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B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0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648" y="2030"/>
              <a:ext cx="17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A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2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74" y="2030"/>
              <a:ext cx="17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A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1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4462" y="2030"/>
              <a:ext cx="17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  <a:latin typeface="SWISS" charset="0"/>
                </a:rPr>
                <a:t>A</a:t>
              </a:r>
              <a:r>
                <a:rPr lang="en-US" sz="2100" b="1" baseline="-25000">
                  <a:solidFill>
                    <a:srgbClr val="000000"/>
                  </a:solidFill>
                  <a:latin typeface="SWISS" charset="0"/>
                </a:rPr>
                <a:t>0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087" y="3090"/>
              <a:ext cx="1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" charset="0"/>
                </a:rPr>
                <a:t>C</a:t>
              </a:r>
              <a:r>
                <a:rPr lang="en-US" sz="1700" b="1" baseline="-25000">
                  <a:solidFill>
                    <a:srgbClr val="000000"/>
                  </a:solidFill>
                  <a:latin typeface="SWISS" charset="0"/>
                </a:rPr>
                <a:t>4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963" y="2598"/>
              <a:ext cx="1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" charset="0"/>
                </a:rPr>
                <a:t>C</a:t>
              </a:r>
              <a:r>
                <a:rPr lang="en-US" sz="1700" b="1" baseline="-25000">
                  <a:solidFill>
                    <a:srgbClr val="000000"/>
                  </a:solidFill>
                  <a:latin typeface="SWISS" charset="0"/>
                </a:rPr>
                <a:t>3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840" y="2624"/>
              <a:ext cx="1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" charset="0"/>
                </a:rPr>
                <a:t>C</a:t>
              </a:r>
              <a:r>
                <a:rPr lang="en-US" sz="1700" b="1" baseline="-25000">
                  <a:solidFill>
                    <a:srgbClr val="000000"/>
                  </a:solidFill>
                  <a:latin typeface="SWISS" charset="0"/>
                </a:rPr>
                <a:t>2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748" y="2629"/>
              <a:ext cx="1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" charset="0"/>
                </a:rPr>
                <a:t>C</a:t>
              </a:r>
              <a:r>
                <a:rPr lang="en-US" sz="1700" b="1" baseline="-25000">
                  <a:solidFill>
                    <a:srgbClr val="000000"/>
                  </a:solidFill>
                  <a:latin typeface="SWISS" charset="0"/>
                </a:rPr>
                <a:t>1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706" y="2685"/>
              <a:ext cx="14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000000"/>
                  </a:solidFill>
                  <a:latin typeface="SWISS" charset="0"/>
                </a:rPr>
                <a:t>C</a:t>
              </a:r>
              <a:r>
                <a:rPr lang="en-US" sz="1700" b="1" baseline="-25000">
                  <a:solidFill>
                    <a:srgbClr val="000000"/>
                  </a:solidFill>
                  <a:latin typeface="SWISS" charset="0"/>
                </a:rPr>
                <a:t>0</a:t>
              </a: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106" y="2840"/>
              <a:ext cx="23" cy="56"/>
            </a:xfrm>
            <a:custGeom>
              <a:avLst/>
              <a:gdLst>
                <a:gd name="T0" fmla="*/ 0 w 23"/>
                <a:gd name="T1" fmla="*/ 0 h 56"/>
                <a:gd name="T2" fmla="*/ 2 w 23"/>
                <a:gd name="T3" fmla="*/ 15 h 56"/>
                <a:gd name="T4" fmla="*/ 7 w 23"/>
                <a:gd name="T5" fmla="*/ 29 h 56"/>
                <a:gd name="T6" fmla="*/ 13 w 23"/>
                <a:gd name="T7" fmla="*/ 44 h 56"/>
                <a:gd name="T8" fmla="*/ 23 w 23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0" y="0"/>
                  </a:moveTo>
                  <a:lnTo>
                    <a:pt x="2" y="15"/>
                  </a:lnTo>
                  <a:lnTo>
                    <a:pt x="7" y="29"/>
                  </a:lnTo>
                  <a:lnTo>
                    <a:pt x="13" y="44"/>
                  </a:lnTo>
                  <a:lnTo>
                    <a:pt x="23" y="56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966" y="2843"/>
              <a:ext cx="161" cy="53"/>
            </a:xfrm>
            <a:custGeom>
              <a:avLst/>
              <a:gdLst>
                <a:gd name="T0" fmla="*/ 0 w 161"/>
                <a:gd name="T1" fmla="*/ 0 h 53"/>
                <a:gd name="T2" fmla="*/ 13 w 161"/>
                <a:gd name="T3" fmla="*/ 10 h 53"/>
                <a:gd name="T4" fmla="*/ 27 w 161"/>
                <a:gd name="T5" fmla="*/ 19 h 53"/>
                <a:gd name="T6" fmla="*/ 43 w 161"/>
                <a:gd name="T7" fmla="*/ 27 h 53"/>
                <a:gd name="T8" fmla="*/ 61 w 161"/>
                <a:gd name="T9" fmla="*/ 35 h 53"/>
                <a:gd name="T10" fmla="*/ 79 w 161"/>
                <a:gd name="T11" fmla="*/ 41 h 53"/>
                <a:gd name="T12" fmla="*/ 99 w 161"/>
                <a:gd name="T13" fmla="*/ 46 h 53"/>
                <a:gd name="T14" fmla="*/ 119 w 161"/>
                <a:gd name="T15" fmla="*/ 50 h 53"/>
                <a:gd name="T16" fmla="*/ 140 w 161"/>
                <a:gd name="T17" fmla="*/ 52 h 53"/>
                <a:gd name="T18" fmla="*/ 161 w 161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53"/>
                <a:gd name="T32" fmla="*/ 161 w 161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53">
                  <a:moveTo>
                    <a:pt x="0" y="0"/>
                  </a:moveTo>
                  <a:lnTo>
                    <a:pt x="13" y="10"/>
                  </a:lnTo>
                  <a:lnTo>
                    <a:pt x="27" y="19"/>
                  </a:lnTo>
                  <a:lnTo>
                    <a:pt x="43" y="27"/>
                  </a:lnTo>
                  <a:lnTo>
                    <a:pt x="61" y="35"/>
                  </a:lnTo>
                  <a:lnTo>
                    <a:pt x="79" y="41"/>
                  </a:lnTo>
                  <a:lnTo>
                    <a:pt x="99" y="46"/>
                  </a:lnTo>
                  <a:lnTo>
                    <a:pt x="119" y="50"/>
                  </a:lnTo>
                  <a:lnTo>
                    <a:pt x="140" y="52"/>
                  </a:lnTo>
                  <a:lnTo>
                    <a:pt x="161" y="53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104" y="2781"/>
              <a:ext cx="21" cy="56"/>
            </a:xfrm>
            <a:custGeom>
              <a:avLst/>
              <a:gdLst>
                <a:gd name="T0" fmla="*/ 0 w 21"/>
                <a:gd name="T1" fmla="*/ 56 h 56"/>
                <a:gd name="T2" fmla="*/ 3 w 21"/>
                <a:gd name="T3" fmla="*/ 41 h 56"/>
                <a:gd name="T4" fmla="*/ 7 w 21"/>
                <a:gd name="T5" fmla="*/ 27 h 56"/>
                <a:gd name="T6" fmla="*/ 13 w 21"/>
                <a:gd name="T7" fmla="*/ 12 h 56"/>
                <a:gd name="T8" fmla="*/ 21 w 2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6"/>
                <a:gd name="T17" fmla="*/ 21 w 2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6">
                  <a:moveTo>
                    <a:pt x="0" y="56"/>
                  </a:moveTo>
                  <a:lnTo>
                    <a:pt x="3" y="41"/>
                  </a:lnTo>
                  <a:lnTo>
                    <a:pt x="7" y="27"/>
                  </a:lnTo>
                  <a:lnTo>
                    <a:pt x="13" y="12"/>
                  </a:lnTo>
                  <a:lnTo>
                    <a:pt x="21" y="0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964" y="2782"/>
              <a:ext cx="159" cy="53"/>
            </a:xfrm>
            <a:custGeom>
              <a:avLst/>
              <a:gdLst>
                <a:gd name="T0" fmla="*/ 0 w 159"/>
                <a:gd name="T1" fmla="*/ 53 h 53"/>
                <a:gd name="T2" fmla="*/ 12 w 159"/>
                <a:gd name="T3" fmla="*/ 43 h 53"/>
                <a:gd name="T4" fmla="*/ 26 w 159"/>
                <a:gd name="T5" fmla="*/ 34 h 53"/>
                <a:gd name="T6" fmla="*/ 42 w 159"/>
                <a:gd name="T7" fmla="*/ 26 h 53"/>
                <a:gd name="T8" fmla="*/ 59 w 159"/>
                <a:gd name="T9" fmla="*/ 17 h 53"/>
                <a:gd name="T10" fmla="*/ 78 w 159"/>
                <a:gd name="T11" fmla="*/ 12 h 53"/>
                <a:gd name="T12" fmla="*/ 97 w 159"/>
                <a:gd name="T13" fmla="*/ 7 h 53"/>
                <a:gd name="T14" fmla="*/ 117 w 159"/>
                <a:gd name="T15" fmla="*/ 3 h 53"/>
                <a:gd name="T16" fmla="*/ 138 w 159"/>
                <a:gd name="T17" fmla="*/ 1 h 53"/>
                <a:gd name="T18" fmla="*/ 159 w 159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"/>
                <a:gd name="T31" fmla="*/ 0 h 53"/>
                <a:gd name="T32" fmla="*/ 159 w 159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" h="53">
                  <a:moveTo>
                    <a:pt x="0" y="53"/>
                  </a:moveTo>
                  <a:lnTo>
                    <a:pt x="12" y="43"/>
                  </a:lnTo>
                  <a:lnTo>
                    <a:pt x="26" y="34"/>
                  </a:lnTo>
                  <a:lnTo>
                    <a:pt x="42" y="26"/>
                  </a:lnTo>
                  <a:lnTo>
                    <a:pt x="59" y="17"/>
                  </a:lnTo>
                  <a:lnTo>
                    <a:pt x="78" y="12"/>
                  </a:lnTo>
                  <a:lnTo>
                    <a:pt x="97" y="7"/>
                  </a:lnTo>
                  <a:lnTo>
                    <a:pt x="117" y="3"/>
                  </a:lnTo>
                  <a:lnTo>
                    <a:pt x="138" y="1"/>
                  </a:lnTo>
                  <a:lnTo>
                    <a:pt x="159" y="0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4121" y="2877"/>
              <a:ext cx="66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4121" y="2793"/>
              <a:ext cx="75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3918" y="2840"/>
              <a:ext cx="42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537" y="2564"/>
              <a:ext cx="72" cy="20"/>
            </a:xfrm>
            <a:custGeom>
              <a:avLst/>
              <a:gdLst>
                <a:gd name="T0" fmla="*/ 0 w 72"/>
                <a:gd name="T1" fmla="*/ 20 h 20"/>
                <a:gd name="T2" fmla="*/ 19 w 72"/>
                <a:gd name="T3" fmla="*/ 18 h 20"/>
                <a:gd name="T4" fmla="*/ 38 w 72"/>
                <a:gd name="T5" fmla="*/ 13 h 20"/>
                <a:gd name="T6" fmla="*/ 55 w 72"/>
                <a:gd name="T7" fmla="*/ 8 h 20"/>
                <a:gd name="T8" fmla="*/ 72 w 7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20"/>
                <a:gd name="T17" fmla="*/ 72 w 7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20">
                  <a:moveTo>
                    <a:pt x="0" y="20"/>
                  </a:moveTo>
                  <a:lnTo>
                    <a:pt x="19" y="18"/>
                  </a:lnTo>
                  <a:lnTo>
                    <a:pt x="38" y="13"/>
                  </a:lnTo>
                  <a:lnTo>
                    <a:pt x="55" y="8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540" y="2567"/>
              <a:ext cx="68" cy="135"/>
            </a:xfrm>
            <a:custGeom>
              <a:avLst/>
              <a:gdLst>
                <a:gd name="T0" fmla="*/ 0 w 68"/>
                <a:gd name="T1" fmla="*/ 135 h 135"/>
                <a:gd name="T2" fmla="*/ 13 w 68"/>
                <a:gd name="T3" fmla="*/ 125 h 135"/>
                <a:gd name="T4" fmla="*/ 25 w 68"/>
                <a:gd name="T5" fmla="*/ 113 h 135"/>
                <a:gd name="T6" fmla="*/ 36 w 68"/>
                <a:gd name="T7" fmla="*/ 99 h 135"/>
                <a:gd name="T8" fmla="*/ 45 w 68"/>
                <a:gd name="T9" fmla="*/ 85 h 135"/>
                <a:gd name="T10" fmla="*/ 52 w 68"/>
                <a:gd name="T11" fmla="*/ 69 h 135"/>
                <a:gd name="T12" fmla="*/ 60 w 68"/>
                <a:gd name="T13" fmla="*/ 53 h 135"/>
                <a:gd name="T14" fmla="*/ 63 w 68"/>
                <a:gd name="T15" fmla="*/ 35 h 135"/>
                <a:gd name="T16" fmla="*/ 67 w 68"/>
                <a:gd name="T17" fmla="*/ 18 h 135"/>
                <a:gd name="T18" fmla="*/ 68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0" y="135"/>
                  </a:moveTo>
                  <a:lnTo>
                    <a:pt x="13" y="125"/>
                  </a:lnTo>
                  <a:lnTo>
                    <a:pt x="25" y="113"/>
                  </a:lnTo>
                  <a:lnTo>
                    <a:pt x="36" y="99"/>
                  </a:lnTo>
                  <a:lnTo>
                    <a:pt x="45" y="85"/>
                  </a:lnTo>
                  <a:lnTo>
                    <a:pt x="52" y="69"/>
                  </a:lnTo>
                  <a:lnTo>
                    <a:pt x="60" y="53"/>
                  </a:lnTo>
                  <a:lnTo>
                    <a:pt x="63" y="35"/>
                  </a:lnTo>
                  <a:lnTo>
                    <a:pt x="67" y="18"/>
                  </a:lnTo>
                  <a:lnTo>
                    <a:pt x="68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462" y="2566"/>
              <a:ext cx="72" cy="18"/>
            </a:xfrm>
            <a:custGeom>
              <a:avLst/>
              <a:gdLst>
                <a:gd name="T0" fmla="*/ 72 w 72"/>
                <a:gd name="T1" fmla="*/ 18 h 18"/>
                <a:gd name="T2" fmla="*/ 52 w 72"/>
                <a:gd name="T3" fmla="*/ 16 h 18"/>
                <a:gd name="T4" fmla="*/ 34 w 72"/>
                <a:gd name="T5" fmla="*/ 12 h 18"/>
                <a:gd name="T6" fmla="*/ 17 w 72"/>
                <a:gd name="T7" fmla="*/ 7 h 18"/>
                <a:gd name="T8" fmla="*/ 0 w 7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8"/>
                <a:gd name="T17" fmla="*/ 72 w 7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8">
                  <a:moveTo>
                    <a:pt x="72" y="18"/>
                  </a:moveTo>
                  <a:lnTo>
                    <a:pt x="52" y="16"/>
                  </a:lnTo>
                  <a:lnTo>
                    <a:pt x="34" y="12"/>
                  </a:lnTo>
                  <a:lnTo>
                    <a:pt x="17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462" y="2570"/>
              <a:ext cx="68" cy="135"/>
            </a:xfrm>
            <a:custGeom>
              <a:avLst/>
              <a:gdLst>
                <a:gd name="T0" fmla="*/ 68 w 68"/>
                <a:gd name="T1" fmla="*/ 135 h 135"/>
                <a:gd name="T2" fmla="*/ 56 w 68"/>
                <a:gd name="T3" fmla="*/ 125 h 135"/>
                <a:gd name="T4" fmla="*/ 44 w 68"/>
                <a:gd name="T5" fmla="*/ 113 h 135"/>
                <a:gd name="T6" fmla="*/ 33 w 68"/>
                <a:gd name="T7" fmla="*/ 99 h 135"/>
                <a:gd name="T8" fmla="*/ 24 w 68"/>
                <a:gd name="T9" fmla="*/ 85 h 135"/>
                <a:gd name="T10" fmla="*/ 17 w 68"/>
                <a:gd name="T11" fmla="*/ 69 h 135"/>
                <a:gd name="T12" fmla="*/ 9 w 68"/>
                <a:gd name="T13" fmla="*/ 53 h 135"/>
                <a:gd name="T14" fmla="*/ 5 w 68"/>
                <a:gd name="T15" fmla="*/ 35 h 135"/>
                <a:gd name="T16" fmla="*/ 2 w 68"/>
                <a:gd name="T17" fmla="*/ 18 h 135"/>
                <a:gd name="T18" fmla="*/ 0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68" y="135"/>
                  </a:moveTo>
                  <a:lnTo>
                    <a:pt x="56" y="125"/>
                  </a:lnTo>
                  <a:lnTo>
                    <a:pt x="44" y="113"/>
                  </a:lnTo>
                  <a:lnTo>
                    <a:pt x="33" y="99"/>
                  </a:lnTo>
                  <a:lnTo>
                    <a:pt x="24" y="85"/>
                  </a:lnTo>
                  <a:lnTo>
                    <a:pt x="17" y="69"/>
                  </a:lnTo>
                  <a:lnTo>
                    <a:pt x="9" y="53"/>
                  </a:lnTo>
                  <a:lnTo>
                    <a:pt x="5" y="35"/>
                  </a:lnTo>
                  <a:lnTo>
                    <a:pt x="2" y="18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585" y="2514"/>
              <a:ext cx="1" cy="5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4479" y="2507"/>
              <a:ext cx="1" cy="6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4537" y="2708"/>
              <a:ext cx="1" cy="3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4539" y="2531"/>
              <a:ext cx="72" cy="19"/>
            </a:xfrm>
            <a:custGeom>
              <a:avLst/>
              <a:gdLst>
                <a:gd name="T0" fmla="*/ 0 w 72"/>
                <a:gd name="T1" fmla="*/ 19 h 19"/>
                <a:gd name="T2" fmla="*/ 20 w 72"/>
                <a:gd name="T3" fmla="*/ 17 h 19"/>
                <a:gd name="T4" fmla="*/ 38 w 72"/>
                <a:gd name="T5" fmla="*/ 12 h 19"/>
                <a:gd name="T6" fmla="*/ 56 w 72"/>
                <a:gd name="T7" fmla="*/ 7 h 19"/>
                <a:gd name="T8" fmla="*/ 72 w 7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9"/>
                <a:gd name="T17" fmla="*/ 72 w 7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9">
                  <a:moveTo>
                    <a:pt x="0" y="19"/>
                  </a:moveTo>
                  <a:lnTo>
                    <a:pt x="20" y="17"/>
                  </a:lnTo>
                  <a:lnTo>
                    <a:pt x="38" y="12"/>
                  </a:lnTo>
                  <a:lnTo>
                    <a:pt x="56" y="7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464" y="2533"/>
              <a:ext cx="73" cy="19"/>
            </a:xfrm>
            <a:custGeom>
              <a:avLst/>
              <a:gdLst>
                <a:gd name="T0" fmla="*/ 73 w 73"/>
                <a:gd name="T1" fmla="*/ 19 h 19"/>
                <a:gd name="T2" fmla="*/ 53 w 73"/>
                <a:gd name="T3" fmla="*/ 17 h 19"/>
                <a:gd name="T4" fmla="*/ 34 w 73"/>
                <a:gd name="T5" fmla="*/ 12 h 19"/>
                <a:gd name="T6" fmla="*/ 17 w 73"/>
                <a:gd name="T7" fmla="*/ 7 h 19"/>
                <a:gd name="T8" fmla="*/ 0 w 7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9"/>
                <a:gd name="T17" fmla="*/ 73 w 7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9">
                  <a:moveTo>
                    <a:pt x="73" y="19"/>
                  </a:moveTo>
                  <a:lnTo>
                    <a:pt x="53" y="17"/>
                  </a:lnTo>
                  <a:lnTo>
                    <a:pt x="34" y="12"/>
                  </a:lnTo>
                  <a:lnTo>
                    <a:pt x="17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4439" y="2479"/>
              <a:ext cx="140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H="1" flipV="1">
              <a:off x="4477" y="2265"/>
              <a:ext cx="2" cy="24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446" y="2384"/>
              <a:ext cx="62" cy="50"/>
            </a:xfrm>
            <a:custGeom>
              <a:avLst/>
              <a:gdLst>
                <a:gd name="T0" fmla="*/ 62 w 62"/>
                <a:gd name="T1" fmla="*/ 25 h 50"/>
                <a:gd name="T2" fmla="*/ 61 w 62"/>
                <a:gd name="T3" fmla="*/ 32 h 50"/>
                <a:gd name="T4" fmla="*/ 57 w 62"/>
                <a:gd name="T5" fmla="*/ 39 h 50"/>
                <a:gd name="T6" fmla="*/ 51 w 62"/>
                <a:gd name="T7" fmla="*/ 44 h 50"/>
                <a:gd name="T8" fmla="*/ 44 w 62"/>
                <a:gd name="T9" fmla="*/ 48 h 50"/>
                <a:gd name="T10" fmla="*/ 36 w 62"/>
                <a:gd name="T11" fmla="*/ 50 h 50"/>
                <a:gd name="T12" fmla="*/ 26 w 62"/>
                <a:gd name="T13" fmla="*/ 50 h 50"/>
                <a:gd name="T14" fmla="*/ 19 w 62"/>
                <a:gd name="T15" fmla="*/ 48 h 50"/>
                <a:gd name="T16" fmla="*/ 12 w 62"/>
                <a:gd name="T17" fmla="*/ 44 h 50"/>
                <a:gd name="T18" fmla="*/ 5 w 62"/>
                <a:gd name="T19" fmla="*/ 39 h 50"/>
                <a:gd name="T20" fmla="*/ 2 w 62"/>
                <a:gd name="T21" fmla="*/ 32 h 50"/>
                <a:gd name="T22" fmla="*/ 0 w 62"/>
                <a:gd name="T23" fmla="*/ 25 h 50"/>
                <a:gd name="T24" fmla="*/ 2 w 62"/>
                <a:gd name="T25" fmla="*/ 18 h 50"/>
                <a:gd name="T26" fmla="*/ 5 w 62"/>
                <a:gd name="T27" fmla="*/ 12 h 50"/>
                <a:gd name="T28" fmla="*/ 12 w 62"/>
                <a:gd name="T29" fmla="*/ 7 h 50"/>
                <a:gd name="T30" fmla="*/ 19 w 62"/>
                <a:gd name="T31" fmla="*/ 3 h 50"/>
                <a:gd name="T32" fmla="*/ 26 w 62"/>
                <a:gd name="T33" fmla="*/ 0 h 50"/>
                <a:gd name="T34" fmla="*/ 36 w 62"/>
                <a:gd name="T35" fmla="*/ 0 h 50"/>
                <a:gd name="T36" fmla="*/ 44 w 62"/>
                <a:gd name="T37" fmla="*/ 3 h 50"/>
                <a:gd name="T38" fmla="*/ 51 w 62"/>
                <a:gd name="T39" fmla="*/ 7 h 50"/>
                <a:gd name="T40" fmla="*/ 57 w 62"/>
                <a:gd name="T41" fmla="*/ 12 h 50"/>
                <a:gd name="T42" fmla="*/ 61 w 62"/>
                <a:gd name="T43" fmla="*/ 18 h 50"/>
                <a:gd name="T44" fmla="*/ 62 w 62"/>
                <a:gd name="T45" fmla="*/ 25 h 50"/>
                <a:gd name="T46" fmla="*/ 62 w 62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50"/>
                <a:gd name="T74" fmla="*/ 62 w 62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50">
                  <a:moveTo>
                    <a:pt x="62" y="25"/>
                  </a:moveTo>
                  <a:lnTo>
                    <a:pt x="61" y="32"/>
                  </a:lnTo>
                  <a:lnTo>
                    <a:pt x="57" y="39"/>
                  </a:lnTo>
                  <a:lnTo>
                    <a:pt x="51" y="44"/>
                  </a:lnTo>
                  <a:lnTo>
                    <a:pt x="44" y="48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9" y="48"/>
                  </a:lnTo>
                  <a:lnTo>
                    <a:pt x="12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4" y="3"/>
                  </a:lnTo>
                  <a:lnTo>
                    <a:pt x="51" y="7"/>
                  </a:lnTo>
                  <a:lnTo>
                    <a:pt x="57" y="12"/>
                  </a:lnTo>
                  <a:lnTo>
                    <a:pt x="61" y="18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446" y="2384"/>
              <a:ext cx="62" cy="50"/>
            </a:xfrm>
            <a:custGeom>
              <a:avLst/>
              <a:gdLst>
                <a:gd name="T0" fmla="*/ 62 w 62"/>
                <a:gd name="T1" fmla="*/ 25 h 50"/>
                <a:gd name="T2" fmla="*/ 61 w 62"/>
                <a:gd name="T3" fmla="*/ 32 h 50"/>
                <a:gd name="T4" fmla="*/ 57 w 62"/>
                <a:gd name="T5" fmla="*/ 39 h 50"/>
                <a:gd name="T6" fmla="*/ 51 w 62"/>
                <a:gd name="T7" fmla="*/ 44 h 50"/>
                <a:gd name="T8" fmla="*/ 44 w 62"/>
                <a:gd name="T9" fmla="*/ 48 h 50"/>
                <a:gd name="T10" fmla="*/ 36 w 62"/>
                <a:gd name="T11" fmla="*/ 50 h 50"/>
                <a:gd name="T12" fmla="*/ 26 w 62"/>
                <a:gd name="T13" fmla="*/ 50 h 50"/>
                <a:gd name="T14" fmla="*/ 19 w 62"/>
                <a:gd name="T15" fmla="*/ 48 h 50"/>
                <a:gd name="T16" fmla="*/ 12 w 62"/>
                <a:gd name="T17" fmla="*/ 44 h 50"/>
                <a:gd name="T18" fmla="*/ 5 w 62"/>
                <a:gd name="T19" fmla="*/ 39 h 50"/>
                <a:gd name="T20" fmla="*/ 2 w 62"/>
                <a:gd name="T21" fmla="*/ 32 h 50"/>
                <a:gd name="T22" fmla="*/ 0 w 62"/>
                <a:gd name="T23" fmla="*/ 25 h 50"/>
                <a:gd name="T24" fmla="*/ 2 w 62"/>
                <a:gd name="T25" fmla="*/ 18 h 50"/>
                <a:gd name="T26" fmla="*/ 5 w 62"/>
                <a:gd name="T27" fmla="*/ 12 h 50"/>
                <a:gd name="T28" fmla="*/ 12 w 62"/>
                <a:gd name="T29" fmla="*/ 7 h 50"/>
                <a:gd name="T30" fmla="*/ 19 w 62"/>
                <a:gd name="T31" fmla="*/ 3 h 50"/>
                <a:gd name="T32" fmla="*/ 26 w 62"/>
                <a:gd name="T33" fmla="*/ 0 h 50"/>
                <a:gd name="T34" fmla="*/ 36 w 62"/>
                <a:gd name="T35" fmla="*/ 0 h 50"/>
                <a:gd name="T36" fmla="*/ 44 w 62"/>
                <a:gd name="T37" fmla="*/ 3 h 50"/>
                <a:gd name="T38" fmla="*/ 51 w 62"/>
                <a:gd name="T39" fmla="*/ 7 h 50"/>
                <a:gd name="T40" fmla="*/ 57 w 62"/>
                <a:gd name="T41" fmla="*/ 12 h 50"/>
                <a:gd name="T42" fmla="*/ 61 w 62"/>
                <a:gd name="T43" fmla="*/ 18 h 50"/>
                <a:gd name="T44" fmla="*/ 62 w 62"/>
                <a:gd name="T45" fmla="*/ 25 h 50"/>
                <a:gd name="T46" fmla="*/ 62 w 62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50"/>
                <a:gd name="T74" fmla="*/ 62 w 62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50">
                  <a:moveTo>
                    <a:pt x="62" y="25"/>
                  </a:moveTo>
                  <a:lnTo>
                    <a:pt x="61" y="32"/>
                  </a:lnTo>
                  <a:lnTo>
                    <a:pt x="57" y="39"/>
                  </a:lnTo>
                  <a:lnTo>
                    <a:pt x="51" y="44"/>
                  </a:lnTo>
                  <a:lnTo>
                    <a:pt x="44" y="48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9" y="48"/>
                  </a:lnTo>
                  <a:lnTo>
                    <a:pt x="12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12" y="7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4" y="3"/>
                  </a:lnTo>
                  <a:lnTo>
                    <a:pt x="51" y="7"/>
                  </a:lnTo>
                  <a:lnTo>
                    <a:pt x="57" y="12"/>
                  </a:lnTo>
                  <a:lnTo>
                    <a:pt x="61" y="18"/>
                  </a:lnTo>
                  <a:lnTo>
                    <a:pt x="62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546" y="2447"/>
              <a:ext cx="60" cy="50"/>
            </a:xfrm>
            <a:custGeom>
              <a:avLst/>
              <a:gdLst>
                <a:gd name="T0" fmla="*/ 60 w 60"/>
                <a:gd name="T1" fmla="*/ 25 h 50"/>
                <a:gd name="T2" fmla="*/ 58 w 60"/>
                <a:gd name="T3" fmla="*/ 32 h 50"/>
                <a:gd name="T4" fmla="*/ 55 w 60"/>
                <a:gd name="T5" fmla="*/ 39 h 50"/>
                <a:gd name="T6" fmla="*/ 50 w 60"/>
                <a:gd name="T7" fmla="*/ 44 h 50"/>
                <a:gd name="T8" fmla="*/ 42 w 60"/>
                <a:gd name="T9" fmla="*/ 48 h 50"/>
                <a:gd name="T10" fmla="*/ 34 w 60"/>
                <a:gd name="T11" fmla="*/ 50 h 50"/>
                <a:gd name="T12" fmla="*/ 26 w 60"/>
                <a:gd name="T13" fmla="*/ 50 h 50"/>
                <a:gd name="T14" fmla="*/ 18 w 60"/>
                <a:gd name="T15" fmla="*/ 48 h 50"/>
                <a:gd name="T16" fmla="*/ 10 w 60"/>
                <a:gd name="T17" fmla="*/ 44 h 50"/>
                <a:gd name="T18" fmla="*/ 5 w 60"/>
                <a:gd name="T19" fmla="*/ 39 h 50"/>
                <a:gd name="T20" fmla="*/ 2 w 60"/>
                <a:gd name="T21" fmla="*/ 32 h 50"/>
                <a:gd name="T22" fmla="*/ 0 w 60"/>
                <a:gd name="T23" fmla="*/ 25 h 50"/>
                <a:gd name="T24" fmla="*/ 2 w 60"/>
                <a:gd name="T25" fmla="*/ 18 h 50"/>
                <a:gd name="T26" fmla="*/ 5 w 60"/>
                <a:gd name="T27" fmla="*/ 12 h 50"/>
                <a:gd name="T28" fmla="*/ 10 w 60"/>
                <a:gd name="T29" fmla="*/ 7 h 50"/>
                <a:gd name="T30" fmla="*/ 18 w 60"/>
                <a:gd name="T31" fmla="*/ 2 h 50"/>
                <a:gd name="T32" fmla="*/ 26 w 60"/>
                <a:gd name="T33" fmla="*/ 0 h 50"/>
                <a:gd name="T34" fmla="*/ 34 w 60"/>
                <a:gd name="T35" fmla="*/ 0 h 50"/>
                <a:gd name="T36" fmla="*/ 42 w 60"/>
                <a:gd name="T37" fmla="*/ 2 h 50"/>
                <a:gd name="T38" fmla="*/ 50 w 60"/>
                <a:gd name="T39" fmla="*/ 7 h 50"/>
                <a:gd name="T40" fmla="*/ 55 w 60"/>
                <a:gd name="T41" fmla="*/ 12 h 50"/>
                <a:gd name="T42" fmla="*/ 58 w 60"/>
                <a:gd name="T43" fmla="*/ 18 h 50"/>
                <a:gd name="T44" fmla="*/ 60 w 60"/>
                <a:gd name="T45" fmla="*/ 25 h 50"/>
                <a:gd name="T46" fmla="*/ 60 w 60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50"/>
                <a:gd name="T74" fmla="*/ 60 w 6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50">
                  <a:moveTo>
                    <a:pt x="60" y="25"/>
                  </a:moveTo>
                  <a:lnTo>
                    <a:pt x="58" y="32"/>
                  </a:lnTo>
                  <a:lnTo>
                    <a:pt x="55" y="39"/>
                  </a:lnTo>
                  <a:lnTo>
                    <a:pt x="50" y="44"/>
                  </a:lnTo>
                  <a:lnTo>
                    <a:pt x="42" y="48"/>
                  </a:lnTo>
                  <a:lnTo>
                    <a:pt x="34" y="5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0" y="7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546" y="2447"/>
              <a:ext cx="60" cy="50"/>
            </a:xfrm>
            <a:custGeom>
              <a:avLst/>
              <a:gdLst>
                <a:gd name="T0" fmla="*/ 60 w 60"/>
                <a:gd name="T1" fmla="*/ 25 h 50"/>
                <a:gd name="T2" fmla="*/ 58 w 60"/>
                <a:gd name="T3" fmla="*/ 32 h 50"/>
                <a:gd name="T4" fmla="*/ 55 w 60"/>
                <a:gd name="T5" fmla="*/ 39 h 50"/>
                <a:gd name="T6" fmla="*/ 50 w 60"/>
                <a:gd name="T7" fmla="*/ 44 h 50"/>
                <a:gd name="T8" fmla="*/ 42 w 60"/>
                <a:gd name="T9" fmla="*/ 48 h 50"/>
                <a:gd name="T10" fmla="*/ 34 w 60"/>
                <a:gd name="T11" fmla="*/ 50 h 50"/>
                <a:gd name="T12" fmla="*/ 26 w 60"/>
                <a:gd name="T13" fmla="*/ 50 h 50"/>
                <a:gd name="T14" fmla="*/ 18 w 60"/>
                <a:gd name="T15" fmla="*/ 48 h 50"/>
                <a:gd name="T16" fmla="*/ 10 w 60"/>
                <a:gd name="T17" fmla="*/ 44 h 50"/>
                <a:gd name="T18" fmla="*/ 5 w 60"/>
                <a:gd name="T19" fmla="*/ 39 h 50"/>
                <a:gd name="T20" fmla="*/ 2 w 60"/>
                <a:gd name="T21" fmla="*/ 32 h 50"/>
                <a:gd name="T22" fmla="*/ 0 w 60"/>
                <a:gd name="T23" fmla="*/ 25 h 50"/>
                <a:gd name="T24" fmla="*/ 2 w 60"/>
                <a:gd name="T25" fmla="*/ 18 h 50"/>
                <a:gd name="T26" fmla="*/ 5 w 60"/>
                <a:gd name="T27" fmla="*/ 12 h 50"/>
                <a:gd name="T28" fmla="*/ 10 w 60"/>
                <a:gd name="T29" fmla="*/ 7 h 50"/>
                <a:gd name="T30" fmla="*/ 18 w 60"/>
                <a:gd name="T31" fmla="*/ 2 h 50"/>
                <a:gd name="T32" fmla="*/ 26 w 60"/>
                <a:gd name="T33" fmla="*/ 0 h 50"/>
                <a:gd name="T34" fmla="*/ 34 w 60"/>
                <a:gd name="T35" fmla="*/ 0 h 50"/>
                <a:gd name="T36" fmla="*/ 42 w 60"/>
                <a:gd name="T37" fmla="*/ 2 h 50"/>
                <a:gd name="T38" fmla="*/ 50 w 60"/>
                <a:gd name="T39" fmla="*/ 7 h 50"/>
                <a:gd name="T40" fmla="*/ 55 w 60"/>
                <a:gd name="T41" fmla="*/ 12 h 50"/>
                <a:gd name="T42" fmla="*/ 58 w 60"/>
                <a:gd name="T43" fmla="*/ 18 h 50"/>
                <a:gd name="T44" fmla="*/ 60 w 60"/>
                <a:gd name="T45" fmla="*/ 25 h 50"/>
                <a:gd name="T46" fmla="*/ 60 w 60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50"/>
                <a:gd name="T74" fmla="*/ 60 w 6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50">
                  <a:moveTo>
                    <a:pt x="60" y="25"/>
                  </a:moveTo>
                  <a:lnTo>
                    <a:pt x="58" y="32"/>
                  </a:lnTo>
                  <a:lnTo>
                    <a:pt x="55" y="39"/>
                  </a:lnTo>
                  <a:lnTo>
                    <a:pt x="50" y="44"/>
                  </a:lnTo>
                  <a:lnTo>
                    <a:pt x="42" y="48"/>
                  </a:lnTo>
                  <a:lnTo>
                    <a:pt x="34" y="5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0" y="7"/>
                  </a:lnTo>
                  <a:lnTo>
                    <a:pt x="55" y="12"/>
                  </a:lnTo>
                  <a:lnTo>
                    <a:pt x="58" y="18"/>
                  </a:lnTo>
                  <a:lnTo>
                    <a:pt x="60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586" y="3010"/>
              <a:ext cx="72" cy="19"/>
            </a:xfrm>
            <a:custGeom>
              <a:avLst/>
              <a:gdLst>
                <a:gd name="T0" fmla="*/ 0 w 72"/>
                <a:gd name="T1" fmla="*/ 19 h 19"/>
                <a:gd name="T2" fmla="*/ 20 w 72"/>
                <a:gd name="T3" fmla="*/ 17 h 19"/>
                <a:gd name="T4" fmla="*/ 38 w 72"/>
                <a:gd name="T5" fmla="*/ 13 h 19"/>
                <a:gd name="T6" fmla="*/ 55 w 72"/>
                <a:gd name="T7" fmla="*/ 8 h 19"/>
                <a:gd name="T8" fmla="*/ 72 w 7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9"/>
                <a:gd name="T17" fmla="*/ 72 w 7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9">
                  <a:moveTo>
                    <a:pt x="0" y="19"/>
                  </a:moveTo>
                  <a:lnTo>
                    <a:pt x="20" y="17"/>
                  </a:lnTo>
                  <a:lnTo>
                    <a:pt x="38" y="13"/>
                  </a:lnTo>
                  <a:lnTo>
                    <a:pt x="55" y="8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590" y="3013"/>
              <a:ext cx="66" cy="135"/>
            </a:xfrm>
            <a:custGeom>
              <a:avLst/>
              <a:gdLst>
                <a:gd name="T0" fmla="*/ 0 w 66"/>
                <a:gd name="T1" fmla="*/ 135 h 135"/>
                <a:gd name="T2" fmla="*/ 12 w 66"/>
                <a:gd name="T3" fmla="*/ 124 h 135"/>
                <a:gd name="T4" fmla="*/ 23 w 66"/>
                <a:gd name="T5" fmla="*/ 112 h 135"/>
                <a:gd name="T6" fmla="*/ 34 w 66"/>
                <a:gd name="T7" fmla="*/ 99 h 135"/>
                <a:gd name="T8" fmla="*/ 43 w 66"/>
                <a:gd name="T9" fmla="*/ 83 h 135"/>
                <a:gd name="T10" fmla="*/ 51 w 66"/>
                <a:gd name="T11" fmla="*/ 68 h 135"/>
                <a:gd name="T12" fmla="*/ 58 w 66"/>
                <a:gd name="T13" fmla="*/ 52 h 135"/>
                <a:gd name="T14" fmla="*/ 61 w 66"/>
                <a:gd name="T15" fmla="*/ 35 h 135"/>
                <a:gd name="T16" fmla="*/ 65 w 66"/>
                <a:gd name="T17" fmla="*/ 17 h 135"/>
                <a:gd name="T18" fmla="*/ 66 w 6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35"/>
                <a:gd name="T32" fmla="*/ 66 w 6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35">
                  <a:moveTo>
                    <a:pt x="0" y="135"/>
                  </a:moveTo>
                  <a:lnTo>
                    <a:pt x="12" y="124"/>
                  </a:lnTo>
                  <a:lnTo>
                    <a:pt x="23" y="112"/>
                  </a:lnTo>
                  <a:lnTo>
                    <a:pt x="34" y="99"/>
                  </a:lnTo>
                  <a:lnTo>
                    <a:pt x="43" y="83"/>
                  </a:lnTo>
                  <a:lnTo>
                    <a:pt x="51" y="68"/>
                  </a:lnTo>
                  <a:lnTo>
                    <a:pt x="58" y="52"/>
                  </a:lnTo>
                  <a:lnTo>
                    <a:pt x="61" y="35"/>
                  </a:lnTo>
                  <a:lnTo>
                    <a:pt x="65" y="17"/>
                  </a:lnTo>
                  <a:lnTo>
                    <a:pt x="66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512" y="3012"/>
              <a:ext cx="71" cy="17"/>
            </a:xfrm>
            <a:custGeom>
              <a:avLst/>
              <a:gdLst>
                <a:gd name="T0" fmla="*/ 71 w 71"/>
                <a:gd name="T1" fmla="*/ 17 h 17"/>
                <a:gd name="T2" fmla="*/ 53 w 71"/>
                <a:gd name="T3" fmla="*/ 15 h 17"/>
                <a:gd name="T4" fmla="*/ 34 w 71"/>
                <a:gd name="T5" fmla="*/ 12 h 17"/>
                <a:gd name="T6" fmla="*/ 16 w 71"/>
                <a:gd name="T7" fmla="*/ 7 h 17"/>
                <a:gd name="T8" fmla="*/ 0 w 71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7"/>
                <a:gd name="T17" fmla="*/ 71 w 71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7">
                  <a:moveTo>
                    <a:pt x="71" y="17"/>
                  </a:moveTo>
                  <a:lnTo>
                    <a:pt x="53" y="15"/>
                  </a:lnTo>
                  <a:lnTo>
                    <a:pt x="34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512" y="3016"/>
              <a:ext cx="68" cy="135"/>
            </a:xfrm>
            <a:custGeom>
              <a:avLst/>
              <a:gdLst>
                <a:gd name="T0" fmla="*/ 68 w 68"/>
                <a:gd name="T1" fmla="*/ 135 h 135"/>
                <a:gd name="T2" fmla="*/ 55 w 68"/>
                <a:gd name="T3" fmla="*/ 125 h 135"/>
                <a:gd name="T4" fmla="*/ 43 w 68"/>
                <a:gd name="T5" fmla="*/ 112 h 135"/>
                <a:gd name="T6" fmla="*/ 32 w 68"/>
                <a:gd name="T7" fmla="*/ 99 h 135"/>
                <a:gd name="T8" fmla="*/ 23 w 68"/>
                <a:gd name="T9" fmla="*/ 85 h 135"/>
                <a:gd name="T10" fmla="*/ 16 w 68"/>
                <a:gd name="T11" fmla="*/ 69 h 135"/>
                <a:gd name="T12" fmla="*/ 8 w 68"/>
                <a:gd name="T13" fmla="*/ 53 h 135"/>
                <a:gd name="T14" fmla="*/ 5 w 68"/>
                <a:gd name="T15" fmla="*/ 35 h 135"/>
                <a:gd name="T16" fmla="*/ 1 w 68"/>
                <a:gd name="T17" fmla="*/ 17 h 135"/>
                <a:gd name="T18" fmla="*/ 0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68" y="135"/>
                  </a:moveTo>
                  <a:lnTo>
                    <a:pt x="55" y="125"/>
                  </a:lnTo>
                  <a:lnTo>
                    <a:pt x="43" y="112"/>
                  </a:lnTo>
                  <a:lnTo>
                    <a:pt x="32" y="99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8" y="53"/>
                  </a:lnTo>
                  <a:lnTo>
                    <a:pt x="5" y="35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4633" y="2960"/>
              <a:ext cx="1" cy="5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4528" y="2953"/>
              <a:ext cx="1" cy="6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4586" y="3154"/>
              <a:ext cx="1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4588" y="2977"/>
              <a:ext cx="72" cy="18"/>
            </a:xfrm>
            <a:custGeom>
              <a:avLst/>
              <a:gdLst>
                <a:gd name="T0" fmla="*/ 0 w 72"/>
                <a:gd name="T1" fmla="*/ 18 h 18"/>
                <a:gd name="T2" fmla="*/ 19 w 72"/>
                <a:gd name="T3" fmla="*/ 16 h 18"/>
                <a:gd name="T4" fmla="*/ 37 w 72"/>
                <a:gd name="T5" fmla="*/ 12 h 18"/>
                <a:gd name="T6" fmla="*/ 56 w 72"/>
                <a:gd name="T7" fmla="*/ 7 h 18"/>
                <a:gd name="T8" fmla="*/ 72 w 7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8"/>
                <a:gd name="T17" fmla="*/ 72 w 7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8">
                  <a:moveTo>
                    <a:pt x="0" y="18"/>
                  </a:moveTo>
                  <a:lnTo>
                    <a:pt x="19" y="16"/>
                  </a:lnTo>
                  <a:lnTo>
                    <a:pt x="37" y="12"/>
                  </a:lnTo>
                  <a:lnTo>
                    <a:pt x="56" y="7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513" y="2979"/>
              <a:ext cx="72" cy="18"/>
            </a:xfrm>
            <a:custGeom>
              <a:avLst/>
              <a:gdLst>
                <a:gd name="T0" fmla="*/ 72 w 72"/>
                <a:gd name="T1" fmla="*/ 18 h 18"/>
                <a:gd name="T2" fmla="*/ 52 w 72"/>
                <a:gd name="T3" fmla="*/ 16 h 18"/>
                <a:gd name="T4" fmla="*/ 33 w 72"/>
                <a:gd name="T5" fmla="*/ 12 h 18"/>
                <a:gd name="T6" fmla="*/ 16 w 72"/>
                <a:gd name="T7" fmla="*/ 7 h 18"/>
                <a:gd name="T8" fmla="*/ 0 w 7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8"/>
                <a:gd name="T17" fmla="*/ 72 w 7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8">
                  <a:moveTo>
                    <a:pt x="72" y="18"/>
                  </a:moveTo>
                  <a:lnTo>
                    <a:pt x="52" y="16"/>
                  </a:lnTo>
                  <a:lnTo>
                    <a:pt x="33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auto">
            <a:xfrm>
              <a:off x="4443" y="2919"/>
              <a:ext cx="185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auto">
            <a:xfrm flipV="1">
              <a:off x="4525" y="2849"/>
              <a:ext cx="1" cy="9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auto">
            <a:xfrm>
              <a:off x="4441" y="2851"/>
              <a:ext cx="87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495" y="2822"/>
              <a:ext cx="61" cy="50"/>
            </a:xfrm>
            <a:custGeom>
              <a:avLst/>
              <a:gdLst>
                <a:gd name="T0" fmla="*/ 61 w 61"/>
                <a:gd name="T1" fmla="*/ 25 h 50"/>
                <a:gd name="T2" fmla="*/ 60 w 61"/>
                <a:gd name="T3" fmla="*/ 32 h 50"/>
                <a:gd name="T4" fmla="*/ 56 w 61"/>
                <a:gd name="T5" fmla="*/ 38 h 50"/>
                <a:gd name="T6" fmla="*/ 50 w 61"/>
                <a:gd name="T7" fmla="*/ 43 h 50"/>
                <a:gd name="T8" fmla="*/ 43 w 61"/>
                <a:gd name="T9" fmla="*/ 47 h 50"/>
                <a:gd name="T10" fmla="*/ 35 w 61"/>
                <a:gd name="T11" fmla="*/ 50 h 50"/>
                <a:gd name="T12" fmla="*/ 25 w 61"/>
                <a:gd name="T13" fmla="*/ 50 h 50"/>
                <a:gd name="T14" fmla="*/ 18 w 61"/>
                <a:gd name="T15" fmla="*/ 47 h 50"/>
                <a:gd name="T16" fmla="*/ 11 w 61"/>
                <a:gd name="T17" fmla="*/ 43 h 50"/>
                <a:gd name="T18" fmla="*/ 5 w 61"/>
                <a:gd name="T19" fmla="*/ 38 h 50"/>
                <a:gd name="T20" fmla="*/ 1 w 61"/>
                <a:gd name="T21" fmla="*/ 32 h 50"/>
                <a:gd name="T22" fmla="*/ 0 w 61"/>
                <a:gd name="T23" fmla="*/ 25 h 50"/>
                <a:gd name="T24" fmla="*/ 1 w 61"/>
                <a:gd name="T25" fmla="*/ 18 h 50"/>
                <a:gd name="T26" fmla="*/ 5 w 61"/>
                <a:gd name="T27" fmla="*/ 11 h 50"/>
                <a:gd name="T28" fmla="*/ 11 w 61"/>
                <a:gd name="T29" fmla="*/ 6 h 50"/>
                <a:gd name="T30" fmla="*/ 18 w 61"/>
                <a:gd name="T31" fmla="*/ 2 h 50"/>
                <a:gd name="T32" fmla="*/ 25 w 61"/>
                <a:gd name="T33" fmla="*/ 0 h 50"/>
                <a:gd name="T34" fmla="*/ 35 w 61"/>
                <a:gd name="T35" fmla="*/ 0 h 50"/>
                <a:gd name="T36" fmla="*/ 43 w 61"/>
                <a:gd name="T37" fmla="*/ 2 h 50"/>
                <a:gd name="T38" fmla="*/ 50 w 61"/>
                <a:gd name="T39" fmla="*/ 6 h 50"/>
                <a:gd name="T40" fmla="*/ 56 w 61"/>
                <a:gd name="T41" fmla="*/ 11 h 50"/>
                <a:gd name="T42" fmla="*/ 60 w 61"/>
                <a:gd name="T43" fmla="*/ 18 h 50"/>
                <a:gd name="T44" fmla="*/ 61 w 61"/>
                <a:gd name="T45" fmla="*/ 25 h 50"/>
                <a:gd name="T46" fmla="*/ 61 w 61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50"/>
                <a:gd name="T74" fmla="*/ 61 w 6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50">
                  <a:moveTo>
                    <a:pt x="61" y="25"/>
                  </a:moveTo>
                  <a:lnTo>
                    <a:pt x="60" y="32"/>
                  </a:lnTo>
                  <a:lnTo>
                    <a:pt x="56" y="38"/>
                  </a:lnTo>
                  <a:lnTo>
                    <a:pt x="50" y="43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25" y="50"/>
                  </a:lnTo>
                  <a:lnTo>
                    <a:pt x="18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50" y="6"/>
                  </a:lnTo>
                  <a:lnTo>
                    <a:pt x="56" y="11"/>
                  </a:lnTo>
                  <a:lnTo>
                    <a:pt x="60" y="18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495" y="2822"/>
              <a:ext cx="61" cy="50"/>
            </a:xfrm>
            <a:custGeom>
              <a:avLst/>
              <a:gdLst>
                <a:gd name="T0" fmla="*/ 61 w 61"/>
                <a:gd name="T1" fmla="*/ 25 h 50"/>
                <a:gd name="T2" fmla="*/ 60 w 61"/>
                <a:gd name="T3" fmla="*/ 32 h 50"/>
                <a:gd name="T4" fmla="*/ 56 w 61"/>
                <a:gd name="T5" fmla="*/ 38 h 50"/>
                <a:gd name="T6" fmla="*/ 50 w 61"/>
                <a:gd name="T7" fmla="*/ 43 h 50"/>
                <a:gd name="T8" fmla="*/ 43 w 61"/>
                <a:gd name="T9" fmla="*/ 47 h 50"/>
                <a:gd name="T10" fmla="*/ 35 w 61"/>
                <a:gd name="T11" fmla="*/ 50 h 50"/>
                <a:gd name="T12" fmla="*/ 25 w 61"/>
                <a:gd name="T13" fmla="*/ 50 h 50"/>
                <a:gd name="T14" fmla="*/ 18 w 61"/>
                <a:gd name="T15" fmla="*/ 47 h 50"/>
                <a:gd name="T16" fmla="*/ 11 w 61"/>
                <a:gd name="T17" fmla="*/ 43 h 50"/>
                <a:gd name="T18" fmla="*/ 5 w 61"/>
                <a:gd name="T19" fmla="*/ 38 h 50"/>
                <a:gd name="T20" fmla="*/ 1 w 61"/>
                <a:gd name="T21" fmla="*/ 32 h 50"/>
                <a:gd name="T22" fmla="*/ 0 w 61"/>
                <a:gd name="T23" fmla="*/ 25 h 50"/>
                <a:gd name="T24" fmla="*/ 1 w 61"/>
                <a:gd name="T25" fmla="*/ 18 h 50"/>
                <a:gd name="T26" fmla="*/ 5 w 61"/>
                <a:gd name="T27" fmla="*/ 11 h 50"/>
                <a:gd name="T28" fmla="*/ 11 w 61"/>
                <a:gd name="T29" fmla="*/ 6 h 50"/>
                <a:gd name="T30" fmla="*/ 18 w 61"/>
                <a:gd name="T31" fmla="*/ 2 h 50"/>
                <a:gd name="T32" fmla="*/ 25 w 61"/>
                <a:gd name="T33" fmla="*/ 0 h 50"/>
                <a:gd name="T34" fmla="*/ 35 w 61"/>
                <a:gd name="T35" fmla="*/ 0 h 50"/>
                <a:gd name="T36" fmla="*/ 43 w 61"/>
                <a:gd name="T37" fmla="*/ 2 h 50"/>
                <a:gd name="T38" fmla="*/ 50 w 61"/>
                <a:gd name="T39" fmla="*/ 6 h 50"/>
                <a:gd name="T40" fmla="*/ 56 w 61"/>
                <a:gd name="T41" fmla="*/ 11 h 50"/>
                <a:gd name="T42" fmla="*/ 60 w 61"/>
                <a:gd name="T43" fmla="*/ 18 h 50"/>
                <a:gd name="T44" fmla="*/ 61 w 61"/>
                <a:gd name="T45" fmla="*/ 25 h 50"/>
                <a:gd name="T46" fmla="*/ 61 w 61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50"/>
                <a:gd name="T74" fmla="*/ 61 w 6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50">
                  <a:moveTo>
                    <a:pt x="61" y="25"/>
                  </a:moveTo>
                  <a:lnTo>
                    <a:pt x="60" y="32"/>
                  </a:lnTo>
                  <a:lnTo>
                    <a:pt x="56" y="38"/>
                  </a:lnTo>
                  <a:lnTo>
                    <a:pt x="50" y="43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25" y="50"/>
                  </a:lnTo>
                  <a:lnTo>
                    <a:pt x="18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5" y="0"/>
                  </a:lnTo>
                  <a:lnTo>
                    <a:pt x="43" y="2"/>
                  </a:lnTo>
                  <a:lnTo>
                    <a:pt x="50" y="6"/>
                  </a:lnTo>
                  <a:lnTo>
                    <a:pt x="56" y="11"/>
                  </a:lnTo>
                  <a:lnTo>
                    <a:pt x="60" y="18"/>
                  </a:lnTo>
                  <a:lnTo>
                    <a:pt x="61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596" y="2894"/>
              <a:ext cx="57" cy="48"/>
            </a:xfrm>
            <a:custGeom>
              <a:avLst/>
              <a:gdLst>
                <a:gd name="T0" fmla="*/ 57 w 57"/>
                <a:gd name="T1" fmla="*/ 24 h 48"/>
                <a:gd name="T2" fmla="*/ 55 w 57"/>
                <a:gd name="T3" fmla="*/ 31 h 48"/>
                <a:gd name="T4" fmla="*/ 52 w 57"/>
                <a:gd name="T5" fmla="*/ 37 h 48"/>
                <a:gd name="T6" fmla="*/ 45 w 57"/>
                <a:gd name="T7" fmla="*/ 43 h 48"/>
                <a:gd name="T8" fmla="*/ 38 w 57"/>
                <a:gd name="T9" fmla="*/ 46 h 48"/>
                <a:gd name="T10" fmla="*/ 31 w 57"/>
                <a:gd name="T11" fmla="*/ 48 h 48"/>
                <a:gd name="T12" fmla="*/ 22 w 57"/>
                <a:gd name="T13" fmla="*/ 47 h 48"/>
                <a:gd name="T14" fmla="*/ 13 w 57"/>
                <a:gd name="T15" fmla="*/ 45 h 48"/>
                <a:gd name="T16" fmla="*/ 7 w 57"/>
                <a:gd name="T17" fmla="*/ 40 h 48"/>
                <a:gd name="T18" fmla="*/ 2 w 57"/>
                <a:gd name="T19" fmla="*/ 34 h 48"/>
                <a:gd name="T20" fmla="*/ 0 w 57"/>
                <a:gd name="T21" fmla="*/ 27 h 48"/>
                <a:gd name="T22" fmla="*/ 0 w 57"/>
                <a:gd name="T23" fmla="*/ 21 h 48"/>
                <a:gd name="T24" fmla="*/ 2 w 57"/>
                <a:gd name="T25" fmla="*/ 14 h 48"/>
                <a:gd name="T26" fmla="*/ 7 w 57"/>
                <a:gd name="T27" fmla="*/ 7 h 48"/>
                <a:gd name="T28" fmla="*/ 15 w 57"/>
                <a:gd name="T29" fmla="*/ 3 h 48"/>
                <a:gd name="T30" fmla="*/ 22 w 57"/>
                <a:gd name="T31" fmla="*/ 1 h 48"/>
                <a:gd name="T32" fmla="*/ 31 w 57"/>
                <a:gd name="T33" fmla="*/ 0 h 48"/>
                <a:gd name="T34" fmla="*/ 38 w 57"/>
                <a:gd name="T35" fmla="*/ 2 h 48"/>
                <a:gd name="T36" fmla="*/ 45 w 57"/>
                <a:gd name="T37" fmla="*/ 5 h 48"/>
                <a:gd name="T38" fmla="*/ 52 w 57"/>
                <a:gd name="T39" fmla="*/ 11 h 48"/>
                <a:gd name="T40" fmla="*/ 55 w 57"/>
                <a:gd name="T41" fmla="*/ 17 h 48"/>
                <a:gd name="T42" fmla="*/ 57 w 57"/>
                <a:gd name="T43" fmla="*/ 24 h 48"/>
                <a:gd name="T44" fmla="*/ 57 w 57"/>
                <a:gd name="T45" fmla="*/ 24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48"/>
                <a:gd name="T71" fmla="*/ 57 w 5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48">
                  <a:moveTo>
                    <a:pt x="57" y="24"/>
                  </a:moveTo>
                  <a:lnTo>
                    <a:pt x="55" y="31"/>
                  </a:lnTo>
                  <a:lnTo>
                    <a:pt x="52" y="37"/>
                  </a:lnTo>
                  <a:lnTo>
                    <a:pt x="45" y="43"/>
                  </a:lnTo>
                  <a:lnTo>
                    <a:pt x="38" y="46"/>
                  </a:lnTo>
                  <a:lnTo>
                    <a:pt x="31" y="48"/>
                  </a:lnTo>
                  <a:lnTo>
                    <a:pt x="22" y="47"/>
                  </a:lnTo>
                  <a:lnTo>
                    <a:pt x="13" y="45"/>
                  </a:lnTo>
                  <a:lnTo>
                    <a:pt x="7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5" y="5"/>
                  </a:lnTo>
                  <a:lnTo>
                    <a:pt x="52" y="11"/>
                  </a:lnTo>
                  <a:lnTo>
                    <a:pt x="55" y="17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596" y="2894"/>
              <a:ext cx="57" cy="48"/>
            </a:xfrm>
            <a:custGeom>
              <a:avLst/>
              <a:gdLst>
                <a:gd name="T0" fmla="*/ 57 w 57"/>
                <a:gd name="T1" fmla="*/ 24 h 48"/>
                <a:gd name="T2" fmla="*/ 55 w 57"/>
                <a:gd name="T3" fmla="*/ 31 h 48"/>
                <a:gd name="T4" fmla="*/ 52 w 57"/>
                <a:gd name="T5" fmla="*/ 37 h 48"/>
                <a:gd name="T6" fmla="*/ 45 w 57"/>
                <a:gd name="T7" fmla="*/ 43 h 48"/>
                <a:gd name="T8" fmla="*/ 38 w 57"/>
                <a:gd name="T9" fmla="*/ 46 h 48"/>
                <a:gd name="T10" fmla="*/ 31 w 57"/>
                <a:gd name="T11" fmla="*/ 48 h 48"/>
                <a:gd name="T12" fmla="*/ 22 w 57"/>
                <a:gd name="T13" fmla="*/ 47 h 48"/>
                <a:gd name="T14" fmla="*/ 13 w 57"/>
                <a:gd name="T15" fmla="*/ 45 h 48"/>
                <a:gd name="T16" fmla="*/ 7 w 57"/>
                <a:gd name="T17" fmla="*/ 40 h 48"/>
                <a:gd name="T18" fmla="*/ 2 w 57"/>
                <a:gd name="T19" fmla="*/ 34 h 48"/>
                <a:gd name="T20" fmla="*/ 0 w 57"/>
                <a:gd name="T21" fmla="*/ 27 h 48"/>
                <a:gd name="T22" fmla="*/ 0 w 57"/>
                <a:gd name="T23" fmla="*/ 21 h 48"/>
                <a:gd name="T24" fmla="*/ 2 w 57"/>
                <a:gd name="T25" fmla="*/ 14 h 48"/>
                <a:gd name="T26" fmla="*/ 7 w 57"/>
                <a:gd name="T27" fmla="*/ 7 h 48"/>
                <a:gd name="T28" fmla="*/ 15 w 57"/>
                <a:gd name="T29" fmla="*/ 3 h 48"/>
                <a:gd name="T30" fmla="*/ 22 w 57"/>
                <a:gd name="T31" fmla="*/ 1 h 48"/>
                <a:gd name="T32" fmla="*/ 31 w 57"/>
                <a:gd name="T33" fmla="*/ 0 h 48"/>
                <a:gd name="T34" fmla="*/ 38 w 57"/>
                <a:gd name="T35" fmla="*/ 2 h 48"/>
                <a:gd name="T36" fmla="*/ 45 w 57"/>
                <a:gd name="T37" fmla="*/ 5 h 48"/>
                <a:gd name="T38" fmla="*/ 52 w 57"/>
                <a:gd name="T39" fmla="*/ 11 h 48"/>
                <a:gd name="T40" fmla="*/ 55 w 57"/>
                <a:gd name="T41" fmla="*/ 17 h 48"/>
                <a:gd name="T42" fmla="*/ 57 w 57"/>
                <a:gd name="T43" fmla="*/ 24 h 48"/>
                <a:gd name="T44" fmla="*/ 57 w 57"/>
                <a:gd name="T45" fmla="*/ 24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48"/>
                <a:gd name="T71" fmla="*/ 57 w 5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48">
                  <a:moveTo>
                    <a:pt x="57" y="24"/>
                  </a:moveTo>
                  <a:lnTo>
                    <a:pt x="55" y="31"/>
                  </a:lnTo>
                  <a:lnTo>
                    <a:pt x="52" y="37"/>
                  </a:lnTo>
                  <a:lnTo>
                    <a:pt x="45" y="43"/>
                  </a:lnTo>
                  <a:lnTo>
                    <a:pt x="38" y="46"/>
                  </a:lnTo>
                  <a:lnTo>
                    <a:pt x="31" y="48"/>
                  </a:lnTo>
                  <a:lnTo>
                    <a:pt x="22" y="47"/>
                  </a:lnTo>
                  <a:lnTo>
                    <a:pt x="13" y="45"/>
                  </a:lnTo>
                  <a:lnTo>
                    <a:pt x="7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5" y="5"/>
                  </a:lnTo>
                  <a:lnTo>
                    <a:pt x="52" y="11"/>
                  </a:lnTo>
                  <a:lnTo>
                    <a:pt x="55" y="17"/>
                  </a:lnTo>
                  <a:lnTo>
                    <a:pt x="57" y="24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4583" y="3185"/>
              <a:ext cx="1" cy="38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4576" y="2327"/>
              <a:ext cx="1" cy="17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270" y="2398"/>
              <a:ext cx="54" cy="91"/>
            </a:xfrm>
            <a:custGeom>
              <a:avLst/>
              <a:gdLst>
                <a:gd name="T0" fmla="*/ 48 w 54"/>
                <a:gd name="T1" fmla="*/ 0 h 91"/>
                <a:gd name="T2" fmla="*/ 38 w 54"/>
                <a:gd name="T3" fmla="*/ 1 h 91"/>
                <a:gd name="T4" fmla="*/ 28 w 54"/>
                <a:gd name="T5" fmla="*/ 4 h 91"/>
                <a:gd name="T6" fmla="*/ 18 w 54"/>
                <a:gd name="T7" fmla="*/ 9 h 91"/>
                <a:gd name="T8" fmla="*/ 11 w 54"/>
                <a:gd name="T9" fmla="*/ 16 h 91"/>
                <a:gd name="T10" fmla="*/ 5 w 54"/>
                <a:gd name="T11" fmla="*/ 25 h 91"/>
                <a:gd name="T12" fmla="*/ 1 w 54"/>
                <a:gd name="T13" fmla="*/ 34 h 91"/>
                <a:gd name="T14" fmla="*/ 0 w 54"/>
                <a:gd name="T15" fmla="*/ 43 h 91"/>
                <a:gd name="T16" fmla="*/ 1 w 54"/>
                <a:gd name="T17" fmla="*/ 54 h 91"/>
                <a:gd name="T18" fmla="*/ 4 w 54"/>
                <a:gd name="T19" fmla="*/ 63 h 91"/>
                <a:gd name="T20" fmla="*/ 9 w 54"/>
                <a:gd name="T21" fmla="*/ 71 h 91"/>
                <a:gd name="T22" fmla="*/ 16 w 54"/>
                <a:gd name="T23" fmla="*/ 78 h 91"/>
                <a:gd name="T24" fmla="*/ 23 w 54"/>
                <a:gd name="T25" fmla="*/ 85 h 91"/>
                <a:gd name="T26" fmla="*/ 33 w 54"/>
                <a:gd name="T27" fmla="*/ 89 h 91"/>
                <a:gd name="T28" fmla="*/ 43 w 54"/>
                <a:gd name="T29" fmla="*/ 91 h 91"/>
                <a:gd name="T30" fmla="*/ 54 w 54"/>
                <a:gd name="T31" fmla="*/ 91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91"/>
                <a:gd name="T50" fmla="*/ 54 w 54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91">
                  <a:moveTo>
                    <a:pt x="48" y="0"/>
                  </a:moveTo>
                  <a:lnTo>
                    <a:pt x="38" y="1"/>
                  </a:lnTo>
                  <a:lnTo>
                    <a:pt x="28" y="4"/>
                  </a:lnTo>
                  <a:lnTo>
                    <a:pt x="18" y="9"/>
                  </a:lnTo>
                  <a:lnTo>
                    <a:pt x="11" y="16"/>
                  </a:lnTo>
                  <a:lnTo>
                    <a:pt x="5" y="25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1" y="54"/>
                  </a:lnTo>
                  <a:lnTo>
                    <a:pt x="4" y="63"/>
                  </a:lnTo>
                  <a:lnTo>
                    <a:pt x="9" y="71"/>
                  </a:lnTo>
                  <a:lnTo>
                    <a:pt x="16" y="78"/>
                  </a:lnTo>
                  <a:lnTo>
                    <a:pt x="23" y="85"/>
                  </a:lnTo>
                  <a:lnTo>
                    <a:pt x="33" y="89"/>
                  </a:lnTo>
                  <a:lnTo>
                    <a:pt x="43" y="91"/>
                  </a:lnTo>
                  <a:lnTo>
                    <a:pt x="54" y="91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4319" y="2394"/>
              <a:ext cx="9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>
              <a:off x="4323" y="2489"/>
              <a:ext cx="9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>
              <a:off x="4419" y="2394"/>
              <a:ext cx="1" cy="9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H="1">
              <a:off x="4208" y="2438"/>
              <a:ext cx="6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>
              <a:off x="4423" y="2407"/>
              <a:ext cx="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auto">
            <a:xfrm>
              <a:off x="4420" y="2478"/>
              <a:ext cx="65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262" y="2842"/>
              <a:ext cx="55" cy="88"/>
            </a:xfrm>
            <a:custGeom>
              <a:avLst/>
              <a:gdLst>
                <a:gd name="T0" fmla="*/ 49 w 55"/>
                <a:gd name="T1" fmla="*/ 0 h 88"/>
                <a:gd name="T2" fmla="*/ 39 w 55"/>
                <a:gd name="T3" fmla="*/ 1 h 88"/>
                <a:gd name="T4" fmla="*/ 29 w 55"/>
                <a:gd name="T5" fmla="*/ 4 h 88"/>
                <a:gd name="T6" fmla="*/ 19 w 55"/>
                <a:gd name="T7" fmla="*/ 9 h 88"/>
                <a:gd name="T8" fmla="*/ 12 w 55"/>
                <a:gd name="T9" fmla="*/ 15 h 88"/>
                <a:gd name="T10" fmla="*/ 5 w 55"/>
                <a:gd name="T11" fmla="*/ 23 h 88"/>
                <a:gd name="T12" fmla="*/ 2 w 55"/>
                <a:gd name="T13" fmla="*/ 33 h 88"/>
                <a:gd name="T14" fmla="*/ 0 w 55"/>
                <a:gd name="T15" fmla="*/ 42 h 88"/>
                <a:gd name="T16" fmla="*/ 2 w 55"/>
                <a:gd name="T17" fmla="*/ 51 h 88"/>
                <a:gd name="T18" fmla="*/ 4 w 55"/>
                <a:gd name="T19" fmla="*/ 60 h 88"/>
                <a:gd name="T20" fmla="*/ 9 w 55"/>
                <a:gd name="T21" fmla="*/ 70 h 88"/>
                <a:gd name="T22" fmla="*/ 17 w 55"/>
                <a:gd name="T23" fmla="*/ 77 h 88"/>
                <a:gd name="T24" fmla="*/ 24 w 55"/>
                <a:gd name="T25" fmla="*/ 82 h 88"/>
                <a:gd name="T26" fmla="*/ 34 w 55"/>
                <a:gd name="T27" fmla="*/ 86 h 88"/>
                <a:gd name="T28" fmla="*/ 44 w 55"/>
                <a:gd name="T29" fmla="*/ 88 h 88"/>
                <a:gd name="T30" fmla="*/ 55 w 55"/>
                <a:gd name="T31" fmla="*/ 88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88"/>
                <a:gd name="T50" fmla="*/ 55 w 55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88">
                  <a:moveTo>
                    <a:pt x="49" y="0"/>
                  </a:moveTo>
                  <a:lnTo>
                    <a:pt x="39" y="1"/>
                  </a:lnTo>
                  <a:lnTo>
                    <a:pt x="29" y="4"/>
                  </a:lnTo>
                  <a:lnTo>
                    <a:pt x="19" y="9"/>
                  </a:lnTo>
                  <a:lnTo>
                    <a:pt x="12" y="15"/>
                  </a:lnTo>
                  <a:lnTo>
                    <a:pt x="5" y="23"/>
                  </a:lnTo>
                  <a:lnTo>
                    <a:pt x="2" y="33"/>
                  </a:lnTo>
                  <a:lnTo>
                    <a:pt x="0" y="42"/>
                  </a:lnTo>
                  <a:lnTo>
                    <a:pt x="2" y="51"/>
                  </a:lnTo>
                  <a:lnTo>
                    <a:pt x="4" y="60"/>
                  </a:lnTo>
                  <a:lnTo>
                    <a:pt x="9" y="70"/>
                  </a:lnTo>
                  <a:lnTo>
                    <a:pt x="17" y="77"/>
                  </a:lnTo>
                  <a:lnTo>
                    <a:pt x="24" y="82"/>
                  </a:lnTo>
                  <a:lnTo>
                    <a:pt x="34" y="86"/>
                  </a:lnTo>
                  <a:lnTo>
                    <a:pt x="44" y="88"/>
                  </a:lnTo>
                  <a:lnTo>
                    <a:pt x="55" y="88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4312" y="2837"/>
              <a:ext cx="97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4316" y="2931"/>
              <a:ext cx="9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4412" y="2837"/>
              <a:ext cx="1" cy="9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 flipH="1">
              <a:off x="4201" y="2882"/>
              <a:ext cx="61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>
              <a:off x="4416" y="2851"/>
              <a:ext cx="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auto">
            <a:xfrm>
              <a:off x="4413" y="2921"/>
              <a:ext cx="64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auto">
            <a:xfrm flipV="1">
              <a:off x="4533" y="2731"/>
              <a:ext cx="1" cy="9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auto">
            <a:xfrm flipV="1">
              <a:off x="4197" y="2431"/>
              <a:ext cx="1" cy="362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3217" y="2840"/>
              <a:ext cx="23" cy="56"/>
            </a:xfrm>
            <a:custGeom>
              <a:avLst/>
              <a:gdLst>
                <a:gd name="T0" fmla="*/ 0 w 23"/>
                <a:gd name="T1" fmla="*/ 0 h 56"/>
                <a:gd name="T2" fmla="*/ 2 w 23"/>
                <a:gd name="T3" fmla="*/ 15 h 56"/>
                <a:gd name="T4" fmla="*/ 7 w 23"/>
                <a:gd name="T5" fmla="*/ 29 h 56"/>
                <a:gd name="T6" fmla="*/ 13 w 23"/>
                <a:gd name="T7" fmla="*/ 44 h 56"/>
                <a:gd name="T8" fmla="*/ 23 w 23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0" y="0"/>
                  </a:moveTo>
                  <a:lnTo>
                    <a:pt x="2" y="15"/>
                  </a:lnTo>
                  <a:lnTo>
                    <a:pt x="7" y="29"/>
                  </a:lnTo>
                  <a:lnTo>
                    <a:pt x="13" y="44"/>
                  </a:lnTo>
                  <a:lnTo>
                    <a:pt x="23" y="56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3077" y="2843"/>
              <a:ext cx="161" cy="53"/>
            </a:xfrm>
            <a:custGeom>
              <a:avLst/>
              <a:gdLst>
                <a:gd name="T0" fmla="*/ 0 w 161"/>
                <a:gd name="T1" fmla="*/ 0 h 53"/>
                <a:gd name="T2" fmla="*/ 13 w 161"/>
                <a:gd name="T3" fmla="*/ 10 h 53"/>
                <a:gd name="T4" fmla="*/ 28 w 161"/>
                <a:gd name="T5" fmla="*/ 19 h 53"/>
                <a:gd name="T6" fmla="*/ 44 w 161"/>
                <a:gd name="T7" fmla="*/ 27 h 53"/>
                <a:gd name="T8" fmla="*/ 61 w 161"/>
                <a:gd name="T9" fmla="*/ 35 h 53"/>
                <a:gd name="T10" fmla="*/ 79 w 161"/>
                <a:gd name="T11" fmla="*/ 41 h 53"/>
                <a:gd name="T12" fmla="*/ 99 w 161"/>
                <a:gd name="T13" fmla="*/ 46 h 53"/>
                <a:gd name="T14" fmla="*/ 119 w 161"/>
                <a:gd name="T15" fmla="*/ 50 h 53"/>
                <a:gd name="T16" fmla="*/ 140 w 161"/>
                <a:gd name="T17" fmla="*/ 52 h 53"/>
                <a:gd name="T18" fmla="*/ 161 w 161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53"/>
                <a:gd name="T32" fmla="*/ 161 w 161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53">
                  <a:moveTo>
                    <a:pt x="0" y="0"/>
                  </a:moveTo>
                  <a:lnTo>
                    <a:pt x="13" y="10"/>
                  </a:lnTo>
                  <a:lnTo>
                    <a:pt x="28" y="19"/>
                  </a:lnTo>
                  <a:lnTo>
                    <a:pt x="44" y="27"/>
                  </a:lnTo>
                  <a:lnTo>
                    <a:pt x="61" y="35"/>
                  </a:lnTo>
                  <a:lnTo>
                    <a:pt x="79" y="41"/>
                  </a:lnTo>
                  <a:lnTo>
                    <a:pt x="99" y="46"/>
                  </a:lnTo>
                  <a:lnTo>
                    <a:pt x="119" y="50"/>
                  </a:lnTo>
                  <a:lnTo>
                    <a:pt x="140" y="52"/>
                  </a:lnTo>
                  <a:lnTo>
                    <a:pt x="161" y="53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3216" y="2781"/>
              <a:ext cx="21" cy="56"/>
            </a:xfrm>
            <a:custGeom>
              <a:avLst/>
              <a:gdLst>
                <a:gd name="T0" fmla="*/ 0 w 21"/>
                <a:gd name="T1" fmla="*/ 56 h 56"/>
                <a:gd name="T2" fmla="*/ 2 w 21"/>
                <a:gd name="T3" fmla="*/ 41 h 56"/>
                <a:gd name="T4" fmla="*/ 6 w 21"/>
                <a:gd name="T5" fmla="*/ 27 h 56"/>
                <a:gd name="T6" fmla="*/ 12 w 21"/>
                <a:gd name="T7" fmla="*/ 12 h 56"/>
                <a:gd name="T8" fmla="*/ 21 w 2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6"/>
                <a:gd name="T17" fmla="*/ 21 w 2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6">
                  <a:moveTo>
                    <a:pt x="0" y="56"/>
                  </a:moveTo>
                  <a:lnTo>
                    <a:pt x="2" y="41"/>
                  </a:lnTo>
                  <a:lnTo>
                    <a:pt x="6" y="27"/>
                  </a:lnTo>
                  <a:lnTo>
                    <a:pt x="12" y="12"/>
                  </a:lnTo>
                  <a:lnTo>
                    <a:pt x="21" y="0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075" y="2782"/>
              <a:ext cx="159" cy="53"/>
            </a:xfrm>
            <a:custGeom>
              <a:avLst/>
              <a:gdLst>
                <a:gd name="T0" fmla="*/ 0 w 159"/>
                <a:gd name="T1" fmla="*/ 53 h 53"/>
                <a:gd name="T2" fmla="*/ 12 w 159"/>
                <a:gd name="T3" fmla="*/ 43 h 53"/>
                <a:gd name="T4" fmla="*/ 26 w 159"/>
                <a:gd name="T5" fmla="*/ 34 h 53"/>
                <a:gd name="T6" fmla="*/ 42 w 159"/>
                <a:gd name="T7" fmla="*/ 26 h 53"/>
                <a:gd name="T8" fmla="*/ 59 w 159"/>
                <a:gd name="T9" fmla="*/ 17 h 53"/>
                <a:gd name="T10" fmla="*/ 78 w 159"/>
                <a:gd name="T11" fmla="*/ 12 h 53"/>
                <a:gd name="T12" fmla="*/ 97 w 159"/>
                <a:gd name="T13" fmla="*/ 7 h 53"/>
                <a:gd name="T14" fmla="*/ 117 w 159"/>
                <a:gd name="T15" fmla="*/ 3 h 53"/>
                <a:gd name="T16" fmla="*/ 138 w 159"/>
                <a:gd name="T17" fmla="*/ 1 h 53"/>
                <a:gd name="T18" fmla="*/ 159 w 159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"/>
                <a:gd name="T31" fmla="*/ 0 h 53"/>
                <a:gd name="T32" fmla="*/ 159 w 159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" h="53">
                  <a:moveTo>
                    <a:pt x="0" y="53"/>
                  </a:moveTo>
                  <a:lnTo>
                    <a:pt x="12" y="43"/>
                  </a:lnTo>
                  <a:lnTo>
                    <a:pt x="26" y="34"/>
                  </a:lnTo>
                  <a:lnTo>
                    <a:pt x="42" y="26"/>
                  </a:lnTo>
                  <a:lnTo>
                    <a:pt x="59" y="17"/>
                  </a:lnTo>
                  <a:lnTo>
                    <a:pt x="78" y="12"/>
                  </a:lnTo>
                  <a:lnTo>
                    <a:pt x="97" y="7"/>
                  </a:lnTo>
                  <a:lnTo>
                    <a:pt x="117" y="3"/>
                  </a:lnTo>
                  <a:lnTo>
                    <a:pt x="138" y="1"/>
                  </a:lnTo>
                  <a:lnTo>
                    <a:pt x="159" y="0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 flipH="1">
              <a:off x="3232" y="2877"/>
              <a:ext cx="66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 flipH="1">
              <a:off x="3232" y="2793"/>
              <a:ext cx="75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 flipH="1">
              <a:off x="3029" y="2840"/>
              <a:ext cx="42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3648" y="2564"/>
              <a:ext cx="73" cy="20"/>
            </a:xfrm>
            <a:custGeom>
              <a:avLst/>
              <a:gdLst>
                <a:gd name="T0" fmla="*/ 0 w 73"/>
                <a:gd name="T1" fmla="*/ 20 h 20"/>
                <a:gd name="T2" fmla="*/ 19 w 73"/>
                <a:gd name="T3" fmla="*/ 18 h 20"/>
                <a:gd name="T4" fmla="*/ 38 w 73"/>
                <a:gd name="T5" fmla="*/ 13 h 20"/>
                <a:gd name="T6" fmla="*/ 55 w 73"/>
                <a:gd name="T7" fmla="*/ 8 h 20"/>
                <a:gd name="T8" fmla="*/ 73 w 7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20"/>
                <a:gd name="T17" fmla="*/ 73 w 7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20">
                  <a:moveTo>
                    <a:pt x="0" y="20"/>
                  </a:moveTo>
                  <a:lnTo>
                    <a:pt x="19" y="18"/>
                  </a:lnTo>
                  <a:lnTo>
                    <a:pt x="38" y="13"/>
                  </a:lnTo>
                  <a:lnTo>
                    <a:pt x="55" y="8"/>
                  </a:lnTo>
                  <a:lnTo>
                    <a:pt x="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3651" y="2567"/>
              <a:ext cx="68" cy="135"/>
            </a:xfrm>
            <a:custGeom>
              <a:avLst/>
              <a:gdLst>
                <a:gd name="T0" fmla="*/ 0 w 68"/>
                <a:gd name="T1" fmla="*/ 135 h 135"/>
                <a:gd name="T2" fmla="*/ 13 w 68"/>
                <a:gd name="T3" fmla="*/ 125 h 135"/>
                <a:gd name="T4" fmla="*/ 25 w 68"/>
                <a:gd name="T5" fmla="*/ 113 h 135"/>
                <a:gd name="T6" fmla="*/ 36 w 68"/>
                <a:gd name="T7" fmla="*/ 99 h 135"/>
                <a:gd name="T8" fmla="*/ 45 w 68"/>
                <a:gd name="T9" fmla="*/ 85 h 135"/>
                <a:gd name="T10" fmla="*/ 52 w 68"/>
                <a:gd name="T11" fmla="*/ 69 h 135"/>
                <a:gd name="T12" fmla="*/ 60 w 68"/>
                <a:gd name="T13" fmla="*/ 53 h 135"/>
                <a:gd name="T14" fmla="*/ 63 w 68"/>
                <a:gd name="T15" fmla="*/ 35 h 135"/>
                <a:gd name="T16" fmla="*/ 67 w 68"/>
                <a:gd name="T17" fmla="*/ 18 h 135"/>
                <a:gd name="T18" fmla="*/ 68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0" y="135"/>
                  </a:moveTo>
                  <a:lnTo>
                    <a:pt x="13" y="125"/>
                  </a:lnTo>
                  <a:lnTo>
                    <a:pt x="25" y="113"/>
                  </a:lnTo>
                  <a:lnTo>
                    <a:pt x="36" y="99"/>
                  </a:lnTo>
                  <a:lnTo>
                    <a:pt x="45" y="85"/>
                  </a:lnTo>
                  <a:lnTo>
                    <a:pt x="52" y="69"/>
                  </a:lnTo>
                  <a:lnTo>
                    <a:pt x="60" y="53"/>
                  </a:lnTo>
                  <a:lnTo>
                    <a:pt x="63" y="35"/>
                  </a:lnTo>
                  <a:lnTo>
                    <a:pt x="67" y="18"/>
                  </a:lnTo>
                  <a:lnTo>
                    <a:pt x="68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3574" y="2566"/>
              <a:ext cx="71" cy="18"/>
            </a:xfrm>
            <a:custGeom>
              <a:avLst/>
              <a:gdLst>
                <a:gd name="T0" fmla="*/ 71 w 71"/>
                <a:gd name="T1" fmla="*/ 18 h 18"/>
                <a:gd name="T2" fmla="*/ 51 w 71"/>
                <a:gd name="T3" fmla="*/ 16 h 18"/>
                <a:gd name="T4" fmla="*/ 33 w 71"/>
                <a:gd name="T5" fmla="*/ 12 h 18"/>
                <a:gd name="T6" fmla="*/ 16 w 71"/>
                <a:gd name="T7" fmla="*/ 7 h 18"/>
                <a:gd name="T8" fmla="*/ 0 w 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8"/>
                <a:gd name="T17" fmla="*/ 71 w 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8">
                  <a:moveTo>
                    <a:pt x="71" y="18"/>
                  </a:moveTo>
                  <a:lnTo>
                    <a:pt x="51" y="16"/>
                  </a:lnTo>
                  <a:lnTo>
                    <a:pt x="33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3574" y="2570"/>
              <a:ext cx="68" cy="135"/>
            </a:xfrm>
            <a:custGeom>
              <a:avLst/>
              <a:gdLst>
                <a:gd name="T0" fmla="*/ 68 w 68"/>
                <a:gd name="T1" fmla="*/ 135 h 135"/>
                <a:gd name="T2" fmla="*/ 55 w 68"/>
                <a:gd name="T3" fmla="*/ 125 h 135"/>
                <a:gd name="T4" fmla="*/ 43 w 68"/>
                <a:gd name="T5" fmla="*/ 113 h 135"/>
                <a:gd name="T6" fmla="*/ 32 w 68"/>
                <a:gd name="T7" fmla="*/ 99 h 135"/>
                <a:gd name="T8" fmla="*/ 23 w 68"/>
                <a:gd name="T9" fmla="*/ 85 h 135"/>
                <a:gd name="T10" fmla="*/ 16 w 68"/>
                <a:gd name="T11" fmla="*/ 69 h 135"/>
                <a:gd name="T12" fmla="*/ 8 w 68"/>
                <a:gd name="T13" fmla="*/ 53 h 135"/>
                <a:gd name="T14" fmla="*/ 5 w 68"/>
                <a:gd name="T15" fmla="*/ 35 h 135"/>
                <a:gd name="T16" fmla="*/ 1 w 68"/>
                <a:gd name="T17" fmla="*/ 18 h 135"/>
                <a:gd name="T18" fmla="*/ 0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68" y="135"/>
                  </a:moveTo>
                  <a:lnTo>
                    <a:pt x="55" y="125"/>
                  </a:lnTo>
                  <a:lnTo>
                    <a:pt x="43" y="113"/>
                  </a:lnTo>
                  <a:lnTo>
                    <a:pt x="32" y="99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8" y="53"/>
                  </a:lnTo>
                  <a:lnTo>
                    <a:pt x="5" y="35"/>
                  </a:lnTo>
                  <a:lnTo>
                    <a:pt x="1" y="18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auto">
            <a:xfrm>
              <a:off x="3696" y="2514"/>
              <a:ext cx="1" cy="5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auto">
            <a:xfrm>
              <a:off x="3590" y="2507"/>
              <a:ext cx="1" cy="6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auto">
            <a:xfrm>
              <a:off x="3648" y="2708"/>
              <a:ext cx="1" cy="3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3650" y="2531"/>
              <a:ext cx="72" cy="19"/>
            </a:xfrm>
            <a:custGeom>
              <a:avLst/>
              <a:gdLst>
                <a:gd name="T0" fmla="*/ 0 w 72"/>
                <a:gd name="T1" fmla="*/ 19 h 19"/>
                <a:gd name="T2" fmla="*/ 20 w 72"/>
                <a:gd name="T3" fmla="*/ 17 h 19"/>
                <a:gd name="T4" fmla="*/ 38 w 72"/>
                <a:gd name="T5" fmla="*/ 12 h 19"/>
                <a:gd name="T6" fmla="*/ 56 w 72"/>
                <a:gd name="T7" fmla="*/ 7 h 19"/>
                <a:gd name="T8" fmla="*/ 72 w 7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9"/>
                <a:gd name="T17" fmla="*/ 72 w 7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9">
                  <a:moveTo>
                    <a:pt x="0" y="19"/>
                  </a:moveTo>
                  <a:lnTo>
                    <a:pt x="20" y="17"/>
                  </a:lnTo>
                  <a:lnTo>
                    <a:pt x="38" y="12"/>
                  </a:lnTo>
                  <a:lnTo>
                    <a:pt x="56" y="7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3575" y="2533"/>
              <a:ext cx="73" cy="19"/>
            </a:xfrm>
            <a:custGeom>
              <a:avLst/>
              <a:gdLst>
                <a:gd name="T0" fmla="*/ 73 w 73"/>
                <a:gd name="T1" fmla="*/ 19 h 19"/>
                <a:gd name="T2" fmla="*/ 53 w 73"/>
                <a:gd name="T3" fmla="*/ 17 h 19"/>
                <a:gd name="T4" fmla="*/ 34 w 73"/>
                <a:gd name="T5" fmla="*/ 12 h 19"/>
                <a:gd name="T6" fmla="*/ 17 w 73"/>
                <a:gd name="T7" fmla="*/ 7 h 19"/>
                <a:gd name="T8" fmla="*/ 0 w 7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9"/>
                <a:gd name="T17" fmla="*/ 73 w 7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9">
                  <a:moveTo>
                    <a:pt x="73" y="19"/>
                  </a:moveTo>
                  <a:lnTo>
                    <a:pt x="53" y="17"/>
                  </a:lnTo>
                  <a:lnTo>
                    <a:pt x="34" y="12"/>
                  </a:lnTo>
                  <a:lnTo>
                    <a:pt x="17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auto">
            <a:xfrm>
              <a:off x="3550" y="2479"/>
              <a:ext cx="140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 flipH="1" flipV="1">
              <a:off x="3588" y="2265"/>
              <a:ext cx="2" cy="24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3558" y="2384"/>
              <a:ext cx="61" cy="50"/>
            </a:xfrm>
            <a:custGeom>
              <a:avLst/>
              <a:gdLst>
                <a:gd name="T0" fmla="*/ 61 w 61"/>
                <a:gd name="T1" fmla="*/ 25 h 50"/>
                <a:gd name="T2" fmla="*/ 60 w 61"/>
                <a:gd name="T3" fmla="*/ 32 h 50"/>
                <a:gd name="T4" fmla="*/ 56 w 61"/>
                <a:gd name="T5" fmla="*/ 39 h 50"/>
                <a:gd name="T6" fmla="*/ 50 w 61"/>
                <a:gd name="T7" fmla="*/ 44 h 50"/>
                <a:gd name="T8" fmla="*/ 43 w 61"/>
                <a:gd name="T9" fmla="*/ 48 h 50"/>
                <a:gd name="T10" fmla="*/ 35 w 61"/>
                <a:gd name="T11" fmla="*/ 50 h 50"/>
                <a:gd name="T12" fmla="*/ 26 w 61"/>
                <a:gd name="T13" fmla="*/ 50 h 50"/>
                <a:gd name="T14" fmla="*/ 18 w 61"/>
                <a:gd name="T15" fmla="*/ 48 h 50"/>
                <a:gd name="T16" fmla="*/ 11 w 61"/>
                <a:gd name="T17" fmla="*/ 44 h 50"/>
                <a:gd name="T18" fmla="*/ 5 w 61"/>
                <a:gd name="T19" fmla="*/ 39 h 50"/>
                <a:gd name="T20" fmla="*/ 1 w 61"/>
                <a:gd name="T21" fmla="*/ 32 h 50"/>
                <a:gd name="T22" fmla="*/ 0 w 61"/>
                <a:gd name="T23" fmla="*/ 25 h 50"/>
                <a:gd name="T24" fmla="*/ 1 w 61"/>
                <a:gd name="T25" fmla="*/ 18 h 50"/>
                <a:gd name="T26" fmla="*/ 5 w 61"/>
                <a:gd name="T27" fmla="*/ 12 h 50"/>
                <a:gd name="T28" fmla="*/ 11 w 61"/>
                <a:gd name="T29" fmla="*/ 7 h 50"/>
                <a:gd name="T30" fmla="*/ 18 w 61"/>
                <a:gd name="T31" fmla="*/ 3 h 50"/>
                <a:gd name="T32" fmla="*/ 26 w 61"/>
                <a:gd name="T33" fmla="*/ 0 h 50"/>
                <a:gd name="T34" fmla="*/ 35 w 61"/>
                <a:gd name="T35" fmla="*/ 0 h 50"/>
                <a:gd name="T36" fmla="*/ 43 w 61"/>
                <a:gd name="T37" fmla="*/ 3 h 50"/>
                <a:gd name="T38" fmla="*/ 50 w 61"/>
                <a:gd name="T39" fmla="*/ 7 h 50"/>
                <a:gd name="T40" fmla="*/ 56 w 61"/>
                <a:gd name="T41" fmla="*/ 12 h 50"/>
                <a:gd name="T42" fmla="*/ 60 w 61"/>
                <a:gd name="T43" fmla="*/ 18 h 50"/>
                <a:gd name="T44" fmla="*/ 61 w 61"/>
                <a:gd name="T45" fmla="*/ 25 h 50"/>
                <a:gd name="T46" fmla="*/ 61 w 61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50"/>
                <a:gd name="T74" fmla="*/ 61 w 6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50">
                  <a:moveTo>
                    <a:pt x="61" y="25"/>
                  </a:moveTo>
                  <a:lnTo>
                    <a:pt x="60" y="32"/>
                  </a:lnTo>
                  <a:lnTo>
                    <a:pt x="56" y="39"/>
                  </a:lnTo>
                  <a:lnTo>
                    <a:pt x="50" y="44"/>
                  </a:lnTo>
                  <a:lnTo>
                    <a:pt x="43" y="48"/>
                  </a:lnTo>
                  <a:lnTo>
                    <a:pt x="35" y="5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3"/>
                  </a:lnTo>
                  <a:lnTo>
                    <a:pt x="50" y="7"/>
                  </a:lnTo>
                  <a:lnTo>
                    <a:pt x="56" y="12"/>
                  </a:lnTo>
                  <a:lnTo>
                    <a:pt x="60" y="18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3558" y="2384"/>
              <a:ext cx="61" cy="50"/>
            </a:xfrm>
            <a:custGeom>
              <a:avLst/>
              <a:gdLst>
                <a:gd name="T0" fmla="*/ 61 w 61"/>
                <a:gd name="T1" fmla="*/ 25 h 50"/>
                <a:gd name="T2" fmla="*/ 60 w 61"/>
                <a:gd name="T3" fmla="*/ 32 h 50"/>
                <a:gd name="T4" fmla="*/ 56 w 61"/>
                <a:gd name="T5" fmla="*/ 39 h 50"/>
                <a:gd name="T6" fmla="*/ 50 w 61"/>
                <a:gd name="T7" fmla="*/ 44 h 50"/>
                <a:gd name="T8" fmla="*/ 43 w 61"/>
                <a:gd name="T9" fmla="*/ 48 h 50"/>
                <a:gd name="T10" fmla="*/ 35 w 61"/>
                <a:gd name="T11" fmla="*/ 50 h 50"/>
                <a:gd name="T12" fmla="*/ 26 w 61"/>
                <a:gd name="T13" fmla="*/ 50 h 50"/>
                <a:gd name="T14" fmla="*/ 18 w 61"/>
                <a:gd name="T15" fmla="*/ 48 h 50"/>
                <a:gd name="T16" fmla="*/ 11 w 61"/>
                <a:gd name="T17" fmla="*/ 44 h 50"/>
                <a:gd name="T18" fmla="*/ 5 w 61"/>
                <a:gd name="T19" fmla="*/ 39 h 50"/>
                <a:gd name="T20" fmla="*/ 1 w 61"/>
                <a:gd name="T21" fmla="*/ 32 h 50"/>
                <a:gd name="T22" fmla="*/ 0 w 61"/>
                <a:gd name="T23" fmla="*/ 25 h 50"/>
                <a:gd name="T24" fmla="*/ 1 w 61"/>
                <a:gd name="T25" fmla="*/ 18 h 50"/>
                <a:gd name="T26" fmla="*/ 5 w 61"/>
                <a:gd name="T27" fmla="*/ 12 h 50"/>
                <a:gd name="T28" fmla="*/ 11 w 61"/>
                <a:gd name="T29" fmla="*/ 7 h 50"/>
                <a:gd name="T30" fmla="*/ 18 w 61"/>
                <a:gd name="T31" fmla="*/ 3 h 50"/>
                <a:gd name="T32" fmla="*/ 26 w 61"/>
                <a:gd name="T33" fmla="*/ 0 h 50"/>
                <a:gd name="T34" fmla="*/ 35 w 61"/>
                <a:gd name="T35" fmla="*/ 0 h 50"/>
                <a:gd name="T36" fmla="*/ 43 w 61"/>
                <a:gd name="T37" fmla="*/ 3 h 50"/>
                <a:gd name="T38" fmla="*/ 50 w 61"/>
                <a:gd name="T39" fmla="*/ 7 h 50"/>
                <a:gd name="T40" fmla="*/ 56 w 61"/>
                <a:gd name="T41" fmla="*/ 12 h 50"/>
                <a:gd name="T42" fmla="*/ 60 w 61"/>
                <a:gd name="T43" fmla="*/ 18 h 50"/>
                <a:gd name="T44" fmla="*/ 61 w 61"/>
                <a:gd name="T45" fmla="*/ 25 h 50"/>
                <a:gd name="T46" fmla="*/ 61 w 61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50"/>
                <a:gd name="T74" fmla="*/ 61 w 6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50">
                  <a:moveTo>
                    <a:pt x="61" y="25"/>
                  </a:moveTo>
                  <a:lnTo>
                    <a:pt x="60" y="32"/>
                  </a:lnTo>
                  <a:lnTo>
                    <a:pt x="56" y="39"/>
                  </a:lnTo>
                  <a:lnTo>
                    <a:pt x="50" y="44"/>
                  </a:lnTo>
                  <a:lnTo>
                    <a:pt x="43" y="48"/>
                  </a:lnTo>
                  <a:lnTo>
                    <a:pt x="35" y="5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3" y="3"/>
                  </a:lnTo>
                  <a:lnTo>
                    <a:pt x="50" y="7"/>
                  </a:lnTo>
                  <a:lnTo>
                    <a:pt x="56" y="12"/>
                  </a:lnTo>
                  <a:lnTo>
                    <a:pt x="60" y="18"/>
                  </a:lnTo>
                  <a:lnTo>
                    <a:pt x="61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3658" y="2447"/>
              <a:ext cx="59" cy="50"/>
            </a:xfrm>
            <a:custGeom>
              <a:avLst/>
              <a:gdLst>
                <a:gd name="T0" fmla="*/ 59 w 59"/>
                <a:gd name="T1" fmla="*/ 25 h 50"/>
                <a:gd name="T2" fmla="*/ 58 w 59"/>
                <a:gd name="T3" fmla="*/ 32 h 50"/>
                <a:gd name="T4" fmla="*/ 54 w 59"/>
                <a:gd name="T5" fmla="*/ 39 h 50"/>
                <a:gd name="T6" fmla="*/ 49 w 59"/>
                <a:gd name="T7" fmla="*/ 44 h 50"/>
                <a:gd name="T8" fmla="*/ 42 w 59"/>
                <a:gd name="T9" fmla="*/ 48 h 50"/>
                <a:gd name="T10" fmla="*/ 33 w 59"/>
                <a:gd name="T11" fmla="*/ 50 h 50"/>
                <a:gd name="T12" fmla="*/ 26 w 59"/>
                <a:gd name="T13" fmla="*/ 50 h 50"/>
                <a:gd name="T14" fmla="*/ 17 w 59"/>
                <a:gd name="T15" fmla="*/ 48 h 50"/>
                <a:gd name="T16" fmla="*/ 9 w 59"/>
                <a:gd name="T17" fmla="*/ 44 h 50"/>
                <a:gd name="T18" fmla="*/ 5 w 59"/>
                <a:gd name="T19" fmla="*/ 39 h 50"/>
                <a:gd name="T20" fmla="*/ 1 w 59"/>
                <a:gd name="T21" fmla="*/ 32 h 50"/>
                <a:gd name="T22" fmla="*/ 0 w 59"/>
                <a:gd name="T23" fmla="*/ 25 h 50"/>
                <a:gd name="T24" fmla="*/ 1 w 59"/>
                <a:gd name="T25" fmla="*/ 18 h 50"/>
                <a:gd name="T26" fmla="*/ 5 w 59"/>
                <a:gd name="T27" fmla="*/ 12 h 50"/>
                <a:gd name="T28" fmla="*/ 9 w 59"/>
                <a:gd name="T29" fmla="*/ 7 h 50"/>
                <a:gd name="T30" fmla="*/ 17 w 59"/>
                <a:gd name="T31" fmla="*/ 2 h 50"/>
                <a:gd name="T32" fmla="*/ 26 w 59"/>
                <a:gd name="T33" fmla="*/ 0 h 50"/>
                <a:gd name="T34" fmla="*/ 33 w 59"/>
                <a:gd name="T35" fmla="*/ 0 h 50"/>
                <a:gd name="T36" fmla="*/ 42 w 59"/>
                <a:gd name="T37" fmla="*/ 2 h 50"/>
                <a:gd name="T38" fmla="*/ 49 w 59"/>
                <a:gd name="T39" fmla="*/ 7 h 50"/>
                <a:gd name="T40" fmla="*/ 54 w 59"/>
                <a:gd name="T41" fmla="*/ 12 h 50"/>
                <a:gd name="T42" fmla="*/ 58 w 59"/>
                <a:gd name="T43" fmla="*/ 18 h 50"/>
                <a:gd name="T44" fmla="*/ 59 w 59"/>
                <a:gd name="T45" fmla="*/ 25 h 50"/>
                <a:gd name="T46" fmla="*/ 59 w 59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50"/>
                <a:gd name="T74" fmla="*/ 59 w 5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50">
                  <a:moveTo>
                    <a:pt x="59" y="25"/>
                  </a:moveTo>
                  <a:lnTo>
                    <a:pt x="58" y="32"/>
                  </a:lnTo>
                  <a:lnTo>
                    <a:pt x="54" y="39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3" y="50"/>
                  </a:lnTo>
                  <a:lnTo>
                    <a:pt x="26" y="50"/>
                  </a:lnTo>
                  <a:lnTo>
                    <a:pt x="17" y="48"/>
                  </a:lnTo>
                  <a:lnTo>
                    <a:pt x="9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9" y="7"/>
                  </a:lnTo>
                  <a:lnTo>
                    <a:pt x="54" y="12"/>
                  </a:lnTo>
                  <a:lnTo>
                    <a:pt x="58" y="18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658" y="2447"/>
              <a:ext cx="59" cy="50"/>
            </a:xfrm>
            <a:custGeom>
              <a:avLst/>
              <a:gdLst>
                <a:gd name="T0" fmla="*/ 59 w 59"/>
                <a:gd name="T1" fmla="*/ 25 h 50"/>
                <a:gd name="T2" fmla="*/ 58 w 59"/>
                <a:gd name="T3" fmla="*/ 32 h 50"/>
                <a:gd name="T4" fmla="*/ 54 w 59"/>
                <a:gd name="T5" fmla="*/ 39 h 50"/>
                <a:gd name="T6" fmla="*/ 49 w 59"/>
                <a:gd name="T7" fmla="*/ 44 h 50"/>
                <a:gd name="T8" fmla="*/ 42 w 59"/>
                <a:gd name="T9" fmla="*/ 48 h 50"/>
                <a:gd name="T10" fmla="*/ 33 w 59"/>
                <a:gd name="T11" fmla="*/ 50 h 50"/>
                <a:gd name="T12" fmla="*/ 26 w 59"/>
                <a:gd name="T13" fmla="*/ 50 h 50"/>
                <a:gd name="T14" fmla="*/ 17 w 59"/>
                <a:gd name="T15" fmla="*/ 48 h 50"/>
                <a:gd name="T16" fmla="*/ 9 w 59"/>
                <a:gd name="T17" fmla="*/ 44 h 50"/>
                <a:gd name="T18" fmla="*/ 5 w 59"/>
                <a:gd name="T19" fmla="*/ 39 h 50"/>
                <a:gd name="T20" fmla="*/ 1 w 59"/>
                <a:gd name="T21" fmla="*/ 32 h 50"/>
                <a:gd name="T22" fmla="*/ 0 w 59"/>
                <a:gd name="T23" fmla="*/ 25 h 50"/>
                <a:gd name="T24" fmla="*/ 1 w 59"/>
                <a:gd name="T25" fmla="*/ 18 h 50"/>
                <a:gd name="T26" fmla="*/ 5 w 59"/>
                <a:gd name="T27" fmla="*/ 12 h 50"/>
                <a:gd name="T28" fmla="*/ 9 w 59"/>
                <a:gd name="T29" fmla="*/ 7 h 50"/>
                <a:gd name="T30" fmla="*/ 17 w 59"/>
                <a:gd name="T31" fmla="*/ 2 h 50"/>
                <a:gd name="T32" fmla="*/ 26 w 59"/>
                <a:gd name="T33" fmla="*/ 0 h 50"/>
                <a:gd name="T34" fmla="*/ 33 w 59"/>
                <a:gd name="T35" fmla="*/ 0 h 50"/>
                <a:gd name="T36" fmla="*/ 42 w 59"/>
                <a:gd name="T37" fmla="*/ 2 h 50"/>
                <a:gd name="T38" fmla="*/ 49 w 59"/>
                <a:gd name="T39" fmla="*/ 7 h 50"/>
                <a:gd name="T40" fmla="*/ 54 w 59"/>
                <a:gd name="T41" fmla="*/ 12 h 50"/>
                <a:gd name="T42" fmla="*/ 58 w 59"/>
                <a:gd name="T43" fmla="*/ 18 h 50"/>
                <a:gd name="T44" fmla="*/ 59 w 59"/>
                <a:gd name="T45" fmla="*/ 25 h 50"/>
                <a:gd name="T46" fmla="*/ 59 w 59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50"/>
                <a:gd name="T74" fmla="*/ 59 w 5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50">
                  <a:moveTo>
                    <a:pt x="59" y="25"/>
                  </a:moveTo>
                  <a:lnTo>
                    <a:pt x="58" y="32"/>
                  </a:lnTo>
                  <a:lnTo>
                    <a:pt x="54" y="39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3" y="50"/>
                  </a:lnTo>
                  <a:lnTo>
                    <a:pt x="26" y="50"/>
                  </a:lnTo>
                  <a:lnTo>
                    <a:pt x="17" y="48"/>
                  </a:lnTo>
                  <a:lnTo>
                    <a:pt x="9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9" y="7"/>
                  </a:lnTo>
                  <a:lnTo>
                    <a:pt x="54" y="12"/>
                  </a:lnTo>
                  <a:lnTo>
                    <a:pt x="58" y="18"/>
                  </a:lnTo>
                  <a:lnTo>
                    <a:pt x="59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697" y="3010"/>
              <a:ext cx="72" cy="19"/>
            </a:xfrm>
            <a:custGeom>
              <a:avLst/>
              <a:gdLst>
                <a:gd name="T0" fmla="*/ 0 w 72"/>
                <a:gd name="T1" fmla="*/ 19 h 19"/>
                <a:gd name="T2" fmla="*/ 20 w 72"/>
                <a:gd name="T3" fmla="*/ 17 h 19"/>
                <a:gd name="T4" fmla="*/ 38 w 72"/>
                <a:gd name="T5" fmla="*/ 13 h 19"/>
                <a:gd name="T6" fmla="*/ 56 w 72"/>
                <a:gd name="T7" fmla="*/ 8 h 19"/>
                <a:gd name="T8" fmla="*/ 72 w 7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9"/>
                <a:gd name="T17" fmla="*/ 72 w 7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9">
                  <a:moveTo>
                    <a:pt x="0" y="19"/>
                  </a:moveTo>
                  <a:lnTo>
                    <a:pt x="20" y="17"/>
                  </a:lnTo>
                  <a:lnTo>
                    <a:pt x="38" y="13"/>
                  </a:lnTo>
                  <a:lnTo>
                    <a:pt x="56" y="8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3701" y="3013"/>
              <a:ext cx="66" cy="135"/>
            </a:xfrm>
            <a:custGeom>
              <a:avLst/>
              <a:gdLst>
                <a:gd name="T0" fmla="*/ 0 w 66"/>
                <a:gd name="T1" fmla="*/ 135 h 135"/>
                <a:gd name="T2" fmla="*/ 12 w 66"/>
                <a:gd name="T3" fmla="*/ 124 h 135"/>
                <a:gd name="T4" fmla="*/ 23 w 66"/>
                <a:gd name="T5" fmla="*/ 112 h 135"/>
                <a:gd name="T6" fmla="*/ 34 w 66"/>
                <a:gd name="T7" fmla="*/ 99 h 135"/>
                <a:gd name="T8" fmla="*/ 43 w 66"/>
                <a:gd name="T9" fmla="*/ 83 h 135"/>
                <a:gd name="T10" fmla="*/ 52 w 66"/>
                <a:gd name="T11" fmla="*/ 68 h 135"/>
                <a:gd name="T12" fmla="*/ 58 w 66"/>
                <a:gd name="T13" fmla="*/ 52 h 135"/>
                <a:gd name="T14" fmla="*/ 62 w 66"/>
                <a:gd name="T15" fmla="*/ 35 h 135"/>
                <a:gd name="T16" fmla="*/ 65 w 66"/>
                <a:gd name="T17" fmla="*/ 17 h 135"/>
                <a:gd name="T18" fmla="*/ 66 w 6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35"/>
                <a:gd name="T32" fmla="*/ 66 w 6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35">
                  <a:moveTo>
                    <a:pt x="0" y="135"/>
                  </a:moveTo>
                  <a:lnTo>
                    <a:pt x="12" y="124"/>
                  </a:lnTo>
                  <a:lnTo>
                    <a:pt x="23" y="112"/>
                  </a:lnTo>
                  <a:lnTo>
                    <a:pt x="34" y="99"/>
                  </a:lnTo>
                  <a:lnTo>
                    <a:pt x="43" y="83"/>
                  </a:lnTo>
                  <a:lnTo>
                    <a:pt x="52" y="68"/>
                  </a:lnTo>
                  <a:lnTo>
                    <a:pt x="58" y="52"/>
                  </a:lnTo>
                  <a:lnTo>
                    <a:pt x="62" y="35"/>
                  </a:lnTo>
                  <a:lnTo>
                    <a:pt x="65" y="17"/>
                  </a:lnTo>
                  <a:lnTo>
                    <a:pt x="66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2"/>
            <p:cNvSpPr>
              <a:spLocks/>
            </p:cNvSpPr>
            <p:nvPr/>
          </p:nvSpPr>
          <p:spPr bwMode="auto">
            <a:xfrm>
              <a:off x="3623" y="3012"/>
              <a:ext cx="72" cy="17"/>
            </a:xfrm>
            <a:custGeom>
              <a:avLst/>
              <a:gdLst>
                <a:gd name="T0" fmla="*/ 72 w 72"/>
                <a:gd name="T1" fmla="*/ 17 h 17"/>
                <a:gd name="T2" fmla="*/ 53 w 72"/>
                <a:gd name="T3" fmla="*/ 15 h 17"/>
                <a:gd name="T4" fmla="*/ 35 w 72"/>
                <a:gd name="T5" fmla="*/ 12 h 17"/>
                <a:gd name="T6" fmla="*/ 16 w 72"/>
                <a:gd name="T7" fmla="*/ 7 h 17"/>
                <a:gd name="T8" fmla="*/ 0 w 7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7"/>
                <a:gd name="T17" fmla="*/ 72 w 7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7">
                  <a:moveTo>
                    <a:pt x="72" y="17"/>
                  </a:moveTo>
                  <a:lnTo>
                    <a:pt x="53" y="15"/>
                  </a:lnTo>
                  <a:lnTo>
                    <a:pt x="35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3623" y="3016"/>
              <a:ext cx="68" cy="135"/>
            </a:xfrm>
            <a:custGeom>
              <a:avLst/>
              <a:gdLst>
                <a:gd name="T0" fmla="*/ 68 w 68"/>
                <a:gd name="T1" fmla="*/ 135 h 135"/>
                <a:gd name="T2" fmla="*/ 56 w 68"/>
                <a:gd name="T3" fmla="*/ 125 h 135"/>
                <a:gd name="T4" fmla="*/ 43 w 68"/>
                <a:gd name="T5" fmla="*/ 112 h 135"/>
                <a:gd name="T6" fmla="*/ 32 w 68"/>
                <a:gd name="T7" fmla="*/ 99 h 135"/>
                <a:gd name="T8" fmla="*/ 23 w 68"/>
                <a:gd name="T9" fmla="*/ 85 h 135"/>
                <a:gd name="T10" fmla="*/ 16 w 68"/>
                <a:gd name="T11" fmla="*/ 69 h 135"/>
                <a:gd name="T12" fmla="*/ 9 w 68"/>
                <a:gd name="T13" fmla="*/ 53 h 135"/>
                <a:gd name="T14" fmla="*/ 5 w 68"/>
                <a:gd name="T15" fmla="*/ 35 h 135"/>
                <a:gd name="T16" fmla="*/ 1 w 68"/>
                <a:gd name="T17" fmla="*/ 17 h 135"/>
                <a:gd name="T18" fmla="*/ 0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68" y="135"/>
                  </a:moveTo>
                  <a:lnTo>
                    <a:pt x="56" y="125"/>
                  </a:lnTo>
                  <a:lnTo>
                    <a:pt x="43" y="112"/>
                  </a:lnTo>
                  <a:lnTo>
                    <a:pt x="32" y="99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5" y="35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>
              <a:off x="3744" y="2960"/>
              <a:ext cx="1" cy="5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3639" y="2953"/>
              <a:ext cx="1" cy="6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auto">
            <a:xfrm>
              <a:off x="3697" y="3154"/>
              <a:ext cx="1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3700" y="2977"/>
              <a:ext cx="71" cy="18"/>
            </a:xfrm>
            <a:custGeom>
              <a:avLst/>
              <a:gdLst>
                <a:gd name="T0" fmla="*/ 0 w 71"/>
                <a:gd name="T1" fmla="*/ 18 h 18"/>
                <a:gd name="T2" fmla="*/ 18 w 71"/>
                <a:gd name="T3" fmla="*/ 16 h 18"/>
                <a:gd name="T4" fmla="*/ 37 w 71"/>
                <a:gd name="T5" fmla="*/ 12 h 18"/>
                <a:gd name="T6" fmla="*/ 55 w 71"/>
                <a:gd name="T7" fmla="*/ 7 h 18"/>
                <a:gd name="T8" fmla="*/ 71 w 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8"/>
                <a:gd name="T17" fmla="*/ 71 w 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8">
                  <a:moveTo>
                    <a:pt x="0" y="18"/>
                  </a:moveTo>
                  <a:lnTo>
                    <a:pt x="18" y="16"/>
                  </a:lnTo>
                  <a:lnTo>
                    <a:pt x="37" y="12"/>
                  </a:lnTo>
                  <a:lnTo>
                    <a:pt x="55" y="7"/>
                  </a:lnTo>
                  <a:lnTo>
                    <a:pt x="7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3624" y="2979"/>
              <a:ext cx="72" cy="18"/>
            </a:xfrm>
            <a:custGeom>
              <a:avLst/>
              <a:gdLst>
                <a:gd name="T0" fmla="*/ 72 w 72"/>
                <a:gd name="T1" fmla="*/ 18 h 18"/>
                <a:gd name="T2" fmla="*/ 52 w 72"/>
                <a:gd name="T3" fmla="*/ 16 h 18"/>
                <a:gd name="T4" fmla="*/ 34 w 72"/>
                <a:gd name="T5" fmla="*/ 12 h 18"/>
                <a:gd name="T6" fmla="*/ 16 w 72"/>
                <a:gd name="T7" fmla="*/ 7 h 18"/>
                <a:gd name="T8" fmla="*/ 0 w 7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8"/>
                <a:gd name="T17" fmla="*/ 72 w 7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8">
                  <a:moveTo>
                    <a:pt x="72" y="18"/>
                  </a:moveTo>
                  <a:lnTo>
                    <a:pt x="52" y="16"/>
                  </a:lnTo>
                  <a:lnTo>
                    <a:pt x="34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3554" y="2919"/>
              <a:ext cx="185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 flipV="1">
              <a:off x="3637" y="2849"/>
              <a:ext cx="1" cy="9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3553" y="2851"/>
              <a:ext cx="86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2"/>
            <p:cNvSpPr>
              <a:spLocks/>
            </p:cNvSpPr>
            <p:nvPr/>
          </p:nvSpPr>
          <p:spPr bwMode="auto">
            <a:xfrm>
              <a:off x="3606" y="2822"/>
              <a:ext cx="61" cy="50"/>
            </a:xfrm>
            <a:custGeom>
              <a:avLst/>
              <a:gdLst>
                <a:gd name="T0" fmla="*/ 61 w 61"/>
                <a:gd name="T1" fmla="*/ 25 h 50"/>
                <a:gd name="T2" fmla="*/ 60 w 61"/>
                <a:gd name="T3" fmla="*/ 32 h 50"/>
                <a:gd name="T4" fmla="*/ 57 w 61"/>
                <a:gd name="T5" fmla="*/ 38 h 50"/>
                <a:gd name="T6" fmla="*/ 50 w 61"/>
                <a:gd name="T7" fmla="*/ 43 h 50"/>
                <a:gd name="T8" fmla="*/ 43 w 61"/>
                <a:gd name="T9" fmla="*/ 47 h 50"/>
                <a:gd name="T10" fmla="*/ 36 w 61"/>
                <a:gd name="T11" fmla="*/ 50 h 50"/>
                <a:gd name="T12" fmla="*/ 26 w 61"/>
                <a:gd name="T13" fmla="*/ 50 h 50"/>
                <a:gd name="T14" fmla="*/ 18 w 61"/>
                <a:gd name="T15" fmla="*/ 47 h 50"/>
                <a:gd name="T16" fmla="*/ 11 w 61"/>
                <a:gd name="T17" fmla="*/ 43 h 50"/>
                <a:gd name="T18" fmla="*/ 5 w 61"/>
                <a:gd name="T19" fmla="*/ 38 h 50"/>
                <a:gd name="T20" fmla="*/ 1 w 61"/>
                <a:gd name="T21" fmla="*/ 32 h 50"/>
                <a:gd name="T22" fmla="*/ 0 w 61"/>
                <a:gd name="T23" fmla="*/ 25 h 50"/>
                <a:gd name="T24" fmla="*/ 1 w 61"/>
                <a:gd name="T25" fmla="*/ 18 h 50"/>
                <a:gd name="T26" fmla="*/ 5 w 61"/>
                <a:gd name="T27" fmla="*/ 11 h 50"/>
                <a:gd name="T28" fmla="*/ 11 w 61"/>
                <a:gd name="T29" fmla="*/ 6 h 50"/>
                <a:gd name="T30" fmla="*/ 18 w 61"/>
                <a:gd name="T31" fmla="*/ 2 h 50"/>
                <a:gd name="T32" fmla="*/ 26 w 61"/>
                <a:gd name="T33" fmla="*/ 0 h 50"/>
                <a:gd name="T34" fmla="*/ 36 w 61"/>
                <a:gd name="T35" fmla="*/ 0 h 50"/>
                <a:gd name="T36" fmla="*/ 43 w 61"/>
                <a:gd name="T37" fmla="*/ 2 h 50"/>
                <a:gd name="T38" fmla="*/ 50 w 61"/>
                <a:gd name="T39" fmla="*/ 6 h 50"/>
                <a:gd name="T40" fmla="*/ 57 w 61"/>
                <a:gd name="T41" fmla="*/ 11 h 50"/>
                <a:gd name="T42" fmla="*/ 60 w 61"/>
                <a:gd name="T43" fmla="*/ 18 h 50"/>
                <a:gd name="T44" fmla="*/ 61 w 61"/>
                <a:gd name="T45" fmla="*/ 25 h 50"/>
                <a:gd name="T46" fmla="*/ 61 w 61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50"/>
                <a:gd name="T74" fmla="*/ 61 w 6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50">
                  <a:moveTo>
                    <a:pt x="61" y="25"/>
                  </a:moveTo>
                  <a:lnTo>
                    <a:pt x="60" y="32"/>
                  </a:lnTo>
                  <a:lnTo>
                    <a:pt x="57" y="38"/>
                  </a:lnTo>
                  <a:lnTo>
                    <a:pt x="50" y="43"/>
                  </a:lnTo>
                  <a:lnTo>
                    <a:pt x="43" y="47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8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0" y="6"/>
                  </a:lnTo>
                  <a:lnTo>
                    <a:pt x="57" y="11"/>
                  </a:lnTo>
                  <a:lnTo>
                    <a:pt x="60" y="18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/>
            </p:cNvSpPr>
            <p:nvPr/>
          </p:nvSpPr>
          <p:spPr bwMode="auto">
            <a:xfrm>
              <a:off x="3606" y="2822"/>
              <a:ext cx="61" cy="50"/>
            </a:xfrm>
            <a:custGeom>
              <a:avLst/>
              <a:gdLst>
                <a:gd name="T0" fmla="*/ 61 w 61"/>
                <a:gd name="T1" fmla="*/ 25 h 50"/>
                <a:gd name="T2" fmla="*/ 60 w 61"/>
                <a:gd name="T3" fmla="*/ 32 h 50"/>
                <a:gd name="T4" fmla="*/ 57 w 61"/>
                <a:gd name="T5" fmla="*/ 38 h 50"/>
                <a:gd name="T6" fmla="*/ 50 w 61"/>
                <a:gd name="T7" fmla="*/ 43 h 50"/>
                <a:gd name="T8" fmla="*/ 43 w 61"/>
                <a:gd name="T9" fmla="*/ 47 h 50"/>
                <a:gd name="T10" fmla="*/ 36 w 61"/>
                <a:gd name="T11" fmla="*/ 50 h 50"/>
                <a:gd name="T12" fmla="*/ 26 w 61"/>
                <a:gd name="T13" fmla="*/ 50 h 50"/>
                <a:gd name="T14" fmla="*/ 18 w 61"/>
                <a:gd name="T15" fmla="*/ 47 h 50"/>
                <a:gd name="T16" fmla="*/ 11 w 61"/>
                <a:gd name="T17" fmla="*/ 43 h 50"/>
                <a:gd name="T18" fmla="*/ 5 w 61"/>
                <a:gd name="T19" fmla="*/ 38 h 50"/>
                <a:gd name="T20" fmla="*/ 1 w 61"/>
                <a:gd name="T21" fmla="*/ 32 h 50"/>
                <a:gd name="T22" fmla="*/ 0 w 61"/>
                <a:gd name="T23" fmla="*/ 25 h 50"/>
                <a:gd name="T24" fmla="*/ 1 w 61"/>
                <a:gd name="T25" fmla="*/ 18 h 50"/>
                <a:gd name="T26" fmla="*/ 5 w 61"/>
                <a:gd name="T27" fmla="*/ 11 h 50"/>
                <a:gd name="T28" fmla="*/ 11 w 61"/>
                <a:gd name="T29" fmla="*/ 6 h 50"/>
                <a:gd name="T30" fmla="*/ 18 w 61"/>
                <a:gd name="T31" fmla="*/ 2 h 50"/>
                <a:gd name="T32" fmla="*/ 26 w 61"/>
                <a:gd name="T33" fmla="*/ 0 h 50"/>
                <a:gd name="T34" fmla="*/ 36 w 61"/>
                <a:gd name="T35" fmla="*/ 0 h 50"/>
                <a:gd name="T36" fmla="*/ 43 w 61"/>
                <a:gd name="T37" fmla="*/ 2 h 50"/>
                <a:gd name="T38" fmla="*/ 50 w 61"/>
                <a:gd name="T39" fmla="*/ 6 h 50"/>
                <a:gd name="T40" fmla="*/ 57 w 61"/>
                <a:gd name="T41" fmla="*/ 11 h 50"/>
                <a:gd name="T42" fmla="*/ 60 w 61"/>
                <a:gd name="T43" fmla="*/ 18 h 50"/>
                <a:gd name="T44" fmla="*/ 61 w 61"/>
                <a:gd name="T45" fmla="*/ 25 h 50"/>
                <a:gd name="T46" fmla="*/ 61 w 61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50"/>
                <a:gd name="T74" fmla="*/ 61 w 6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50">
                  <a:moveTo>
                    <a:pt x="61" y="25"/>
                  </a:moveTo>
                  <a:lnTo>
                    <a:pt x="60" y="32"/>
                  </a:lnTo>
                  <a:lnTo>
                    <a:pt x="57" y="38"/>
                  </a:lnTo>
                  <a:lnTo>
                    <a:pt x="50" y="43"/>
                  </a:lnTo>
                  <a:lnTo>
                    <a:pt x="43" y="47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8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0" y="6"/>
                  </a:lnTo>
                  <a:lnTo>
                    <a:pt x="57" y="11"/>
                  </a:lnTo>
                  <a:lnTo>
                    <a:pt x="60" y="18"/>
                  </a:lnTo>
                  <a:lnTo>
                    <a:pt x="61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/>
            </p:cNvSpPr>
            <p:nvPr/>
          </p:nvSpPr>
          <p:spPr bwMode="auto">
            <a:xfrm>
              <a:off x="3707" y="2894"/>
              <a:ext cx="57" cy="48"/>
            </a:xfrm>
            <a:custGeom>
              <a:avLst/>
              <a:gdLst>
                <a:gd name="T0" fmla="*/ 57 w 57"/>
                <a:gd name="T1" fmla="*/ 24 h 48"/>
                <a:gd name="T2" fmla="*/ 56 w 57"/>
                <a:gd name="T3" fmla="*/ 31 h 48"/>
                <a:gd name="T4" fmla="*/ 52 w 57"/>
                <a:gd name="T5" fmla="*/ 37 h 48"/>
                <a:gd name="T6" fmla="*/ 46 w 57"/>
                <a:gd name="T7" fmla="*/ 43 h 48"/>
                <a:gd name="T8" fmla="*/ 38 w 57"/>
                <a:gd name="T9" fmla="*/ 46 h 48"/>
                <a:gd name="T10" fmla="*/ 31 w 57"/>
                <a:gd name="T11" fmla="*/ 48 h 48"/>
                <a:gd name="T12" fmla="*/ 22 w 57"/>
                <a:gd name="T13" fmla="*/ 47 h 48"/>
                <a:gd name="T14" fmla="*/ 14 w 57"/>
                <a:gd name="T15" fmla="*/ 45 h 48"/>
                <a:gd name="T16" fmla="*/ 7 w 57"/>
                <a:gd name="T17" fmla="*/ 40 h 48"/>
                <a:gd name="T18" fmla="*/ 2 w 57"/>
                <a:gd name="T19" fmla="*/ 34 h 48"/>
                <a:gd name="T20" fmla="*/ 0 w 57"/>
                <a:gd name="T21" fmla="*/ 27 h 48"/>
                <a:gd name="T22" fmla="*/ 0 w 57"/>
                <a:gd name="T23" fmla="*/ 21 h 48"/>
                <a:gd name="T24" fmla="*/ 2 w 57"/>
                <a:gd name="T25" fmla="*/ 14 h 48"/>
                <a:gd name="T26" fmla="*/ 7 w 57"/>
                <a:gd name="T27" fmla="*/ 7 h 48"/>
                <a:gd name="T28" fmla="*/ 15 w 57"/>
                <a:gd name="T29" fmla="*/ 3 h 48"/>
                <a:gd name="T30" fmla="*/ 22 w 57"/>
                <a:gd name="T31" fmla="*/ 1 h 48"/>
                <a:gd name="T32" fmla="*/ 31 w 57"/>
                <a:gd name="T33" fmla="*/ 0 h 48"/>
                <a:gd name="T34" fmla="*/ 38 w 57"/>
                <a:gd name="T35" fmla="*/ 2 h 48"/>
                <a:gd name="T36" fmla="*/ 46 w 57"/>
                <a:gd name="T37" fmla="*/ 5 h 48"/>
                <a:gd name="T38" fmla="*/ 52 w 57"/>
                <a:gd name="T39" fmla="*/ 11 h 48"/>
                <a:gd name="T40" fmla="*/ 56 w 57"/>
                <a:gd name="T41" fmla="*/ 17 h 48"/>
                <a:gd name="T42" fmla="*/ 57 w 57"/>
                <a:gd name="T43" fmla="*/ 24 h 48"/>
                <a:gd name="T44" fmla="*/ 57 w 57"/>
                <a:gd name="T45" fmla="*/ 24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48"/>
                <a:gd name="T71" fmla="*/ 57 w 5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48">
                  <a:moveTo>
                    <a:pt x="57" y="24"/>
                  </a:moveTo>
                  <a:lnTo>
                    <a:pt x="56" y="31"/>
                  </a:lnTo>
                  <a:lnTo>
                    <a:pt x="52" y="37"/>
                  </a:lnTo>
                  <a:lnTo>
                    <a:pt x="46" y="43"/>
                  </a:lnTo>
                  <a:lnTo>
                    <a:pt x="38" y="46"/>
                  </a:lnTo>
                  <a:lnTo>
                    <a:pt x="31" y="48"/>
                  </a:lnTo>
                  <a:lnTo>
                    <a:pt x="22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7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5"/>
            <p:cNvSpPr>
              <a:spLocks/>
            </p:cNvSpPr>
            <p:nvPr/>
          </p:nvSpPr>
          <p:spPr bwMode="auto">
            <a:xfrm>
              <a:off x="3707" y="2894"/>
              <a:ext cx="57" cy="48"/>
            </a:xfrm>
            <a:custGeom>
              <a:avLst/>
              <a:gdLst>
                <a:gd name="T0" fmla="*/ 57 w 57"/>
                <a:gd name="T1" fmla="*/ 24 h 48"/>
                <a:gd name="T2" fmla="*/ 56 w 57"/>
                <a:gd name="T3" fmla="*/ 31 h 48"/>
                <a:gd name="T4" fmla="*/ 52 w 57"/>
                <a:gd name="T5" fmla="*/ 37 h 48"/>
                <a:gd name="T6" fmla="*/ 46 w 57"/>
                <a:gd name="T7" fmla="*/ 43 h 48"/>
                <a:gd name="T8" fmla="*/ 38 w 57"/>
                <a:gd name="T9" fmla="*/ 46 h 48"/>
                <a:gd name="T10" fmla="*/ 31 w 57"/>
                <a:gd name="T11" fmla="*/ 48 h 48"/>
                <a:gd name="T12" fmla="*/ 22 w 57"/>
                <a:gd name="T13" fmla="*/ 47 h 48"/>
                <a:gd name="T14" fmla="*/ 14 w 57"/>
                <a:gd name="T15" fmla="*/ 45 h 48"/>
                <a:gd name="T16" fmla="*/ 7 w 57"/>
                <a:gd name="T17" fmla="*/ 40 h 48"/>
                <a:gd name="T18" fmla="*/ 2 w 57"/>
                <a:gd name="T19" fmla="*/ 34 h 48"/>
                <a:gd name="T20" fmla="*/ 0 w 57"/>
                <a:gd name="T21" fmla="*/ 27 h 48"/>
                <a:gd name="T22" fmla="*/ 0 w 57"/>
                <a:gd name="T23" fmla="*/ 21 h 48"/>
                <a:gd name="T24" fmla="*/ 2 w 57"/>
                <a:gd name="T25" fmla="*/ 14 h 48"/>
                <a:gd name="T26" fmla="*/ 7 w 57"/>
                <a:gd name="T27" fmla="*/ 7 h 48"/>
                <a:gd name="T28" fmla="*/ 15 w 57"/>
                <a:gd name="T29" fmla="*/ 3 h 48"/>
                <a:gd name="T30" fmla="*/ 22 w 57"/>
                <a:gd name="T31" fmla="*/ 1 h 48"/>
                <a:gd name="T32" fmla="*/ 31 w 57"/>
                <a:gd name="T33" fmla="*/ 0 h 48"/>
                <a:gd name="T34" fmla="*/ 38 w 57"/>
                <a:gd name="T35" fmla="*/ 2 h 48"/>
                <a:gd name="T36" fmla="*/ 46 w 57"/>
                <a:gd name="T37" fmla="*/ 5 h 48"/>
                <a:gd name="T38" fmla="*/ 52 w 57"/>
                <a:gd name="T39" fmla="*/ 11 h 48"/>
                <a:gd name="T40" fmla="*/ 56 w 57"/>
                <a:gd name="T41" fmla="*/ 17 h 48"/>
                <a:gd name="T42" fmla="*/ 57 w 57"/>
                <a:gd name="T43" fmla="*/ 24 h 48"/>
                <a:gd name="T44" fmla="*/ 57 w 57"/>
                <a:gd name="T45" fmla="*/ 24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48"/>
                <a:gd name="T71" fmla="*/ 57 w 5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48">
                  <a:moveTo>
                    <a:pt x="57" y="24"/>
                  </a:moveTo>
                  <a:lnTo>
                    <a:pt x="56" y="31"/>
                  </a:lnTo>
                  <a:lnTo>
                    <a:pt x="52" y="37"/>
                  </a:lnTo>
                  <a:lnTo>
                    <a:pt x="46" y="43"/>
                  </a:lnTo>
                  <a:lnTo>
                    <a:pt x="38" y="46"/>
                  </a:lnTo>
                  <a:lnTo>
                    <a:pt x="31" y="48"/>
                  </a:lnTo>
                  <a:lnTo>
                    <a:pt x="22" y="47"/>
                  </a:lnTo>
                  <a:lnTo>
                    <a:pt x="14" y="45"/>
                  </a:lnTo>
                  <a:lnTo>
                    <a:pt x="7" y="40"/>
                  </a:lnTo>
                  <a:lnTo>
                    <a:pt x="2" y="3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7"/>
                  </a:lnTo>
                  <a:lnTo>
                    <a:pt x="57" y="24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auto">
            <a:xfrm>
              <a:off x="3695" y="3185"/>
              <a:ext cx="1" cy="38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 flipV="1">
              <a:off x="3687" y="2327"/>
              <a:ext cx="1" cy="17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3381" y="2398"/>
              <a:ext cx="54" cy="91"/>
            </a:xfrm>
            <a:custGeom>
              <a:avLst/>
              <a:gdLst>
                <a:gd name="T0" fmla="*/ 48 w 54"/>
                <a:gd name="T1" fmla="*/ 0 h 91"/>
                <a:gd name="T2" fmla="*/ 38 w 54"/>
                <a:gd name="T3" fmla="*/ 1 h 91"/>
                <a:gd name="T4" fmla="*/ 28 w 54"/>
                <a:gd name="T5" fmla="*/ 4 h 91"/>
                <a:gd name="T6" fmla="*/ 19 w 54"/>
                <a:gd name="T7" fmla="*/ 9 h 91"/>
                <a:gd name="T8" fmla="*/ 11 w 54"/>
                <a:gd name="T9" fmla="*/ 16 h 91"/>
                <a:gd name="T10" fmla="*/ 5 w 54"/>
                <a:gd name="T11" fmla="*/ 25 h 91"/>
                <a:gd name="T12" fmla="*/ 1 w 54"/>
                <a:gd name="T13" fmla="*/ 34 h 91"/>
                <a:gd name="T14" fmla="*/ 0 w 54"/>
                <a:gd name="T15" fmla="*/ 43 h 91"/>
                <a:gd name="T16" fmla="*/ 1 w 54"/>
                <a:gd name="T17" fmla="*/ 54 h 91"/>
                <a:gd name="T18" fmla="*/ 4 w 54"/>
                <a:gd name="T19" fmla="*/ 63 h 91"/>
                <a:gd name="T20" fmla="*/ 9 w 54"/>
                <a:gd name="T21" fmla="*/ 71 h 91"/>
                <a:gd name="T22" fmla="*/ 16 w 54"/>
                <a:gd name="T23" fmla="*/ 78 h 91"/>
                <a:gd name="T24" fmla="*/ 24 w 54"/>
                <a:gd name="T25" fmla="*/ 85 h 91"/>
                <a:gd name="T26" fmla="*/ 33 w 54"/>
                <a:gd name="T27" fmla="*/ 89 h 91"/>
                <a:gd name="T28" fmla="*/ 43 w 54"/>
                <a:gd name="T29" fmla="*/ 91 h 91"/>
                <a:gd name="T30" fmla="*/ 54 w 54"/>
                <a:gd name="T31" fmla="*/ 91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91"/>
                <a:gd name="T50" fmla="*/ 54 w 54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91">
                  <a:moveTo>
                    <a:pt x="48" y="0"/>
                  </a:moveTo>
                  <a:lnTo>
                    <a:pt x="38" y="1"/>
                  </a:lnTo>
                  <a:lnTo>
                    <a:pt x="28" y="4"/>
                  </a:lnTo>
                  <a:lnTo>
                    <a:pt x="19" y="9"/>
                  </a:lnTo>
                  <a:lnTo>
                    <a:pt x="11" y="16"/>
                  </a:lnTo>
                  <a:lnTo>
                    <a:pt x="5" y="25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1" y="54"/>
                  </a:lnTo>
                  <a:lnTo>
                    <a:pt x="4" y="63"/>
                  </a:lnTo>
                  <a:lnTo>
                    <a:pt x="9" y="71"/>
                  </a:lnTo>
                  <a:lnTo>
                    <a:pt x="16" y="78"/>
                  </a:lnTo>
                  <a:lnTo>
                    <a:pt x="24" y="85"/>
                  </a:lnTo>
                  <a:lnTo>
                    <a:pt x="33" y="89"/>
                  </a:lnTo>
                  <a:lnTo>
                    <a:pt x="43" y="91"/>
                  </a:lnTo>
                  <a:lnTo>
                    <a:pt x="54" y="91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auto">
            <a:xfrm>
              <a:off x="3430" y="2394"/>
              <a:ext cx="9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auto">
            <a:xfrm>
              <a:off x="3434" y="2489"/>
              <a:ext cx="9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3530" y="2394"/>
              <a:ext cx="1" cy="9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auto">
            <a:xfrm flipH="1">
              <a:off x="3319" y="2438"/>
              <a:ext cx="6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auto">
            <a:xfrm>
              <a:off x="3534" y="2407"/>
              <a:ext cx="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auto">
            <a:xfrm>
              <a:off x="3532" y="2478"/>
              <a:ext cx="64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3374" y="2842"/>
              <a:ext cx="54" cy="88"/>
            </a:xfrm>
            <a:custGeom>
              <a:avLst/>
              <a:gdLst>
                <a:gd name="T0" fmla="*/ 48 w 54"/>
                <a:gd name="T1" fmla="*/ 0 h 88"/>
                <a:gd name="T2" fmla="*/ 38 w 54"/>
                <a:gd name="T3" fmla="*/ 1 h 88"/>
                <a:gd name="T4" fmla="*/ 28 w 54"/>
                <a:gd name="T5" fmla="*/ 4 h 88"/>
                <a:gd name="T6" fmla="*/ 18 w 54"/>
                <a:gd name="T7" fmla="*/ 9 h 88"/>
                <a:gd name="T8" fmla="*/ 11 w 54"/>
                <a:gd name="T9" fmla="*/ 15 h 88"/>
                <a:gd name="T10" fmla="*/ 5 w 54"/>
                <a:gd name="T11" fmla="*/ 23 h 88"/>
                <a:gd name="T12" fmla="*/ 1 w 54"/>
                <a:gd name="T13" fmla="*/ 33 h 88"/>
                <a:gd name="T14" fmla="*/ 0 w 54"/>
                <a:gd name="T15" fmla="*/ 42 h 88"/>
                <a:gd name="T16" fmla="*/ 1 w 54"/>
                <a:gd name="T17" fmla="*/ 51 h 88"/>
                <a:gd name="T18" fmla="*/ 3 w 54"/>
                <a:gd name="T19" fmla="*/ 60 h 88"/>
                <a:gd name="T20" fmla="*/ 8 w 54"/>
                <a:gd name="T21" fmla="*/ 70 h 88"/>
                <a:gd name="T22" fmla="*/ 16 w 54"/>
                <a:gd name="T23" fmla="*/ 77 h 88"/>
                <a:gd name="T24" fmla="*/ 23 w 54"/>
                <a:gd name="T25" fmla="*/ 82 h 88"/>
                <a:gd name="T26" fmla="*/ 33 w 54"/>
                <a:gd name="T27" fmla="*/ 86 h 88"/>
                <a:gd name="T28" fmla="*/ 43 w 54"/>
                <a:gd name="T29" fmla="*/ 88 h 88"/>
                <a:gd name="T30" fmla="*/ 54 w 54"/>
                <a:gd name="T31" fmla="*/ 88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88"/>
                <a:gd name="T50" fmla="*/ 54 w 5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88">
                  <a:moveTo>
                    <a:pt x="48" y="0"/>
                  </a:moveTo>
                  <a:lnTo>
                    <a:pt x="38" y="1"/>
                  </a:lnTo>
                  <a:lnTo>
                    <a:pt x="28" y="4"/>
                  </a:lnTo>
                  <a:lnTo>
                    <a:pt x="18" y="9"/>
                  </a:lnTo>
                  <a:lnTo>
                    <a:pt x="11" y="15"/>
                  </a:lnTo>
                  <a:lnTo>
                    <a:pt x="5" y="23"/>
                  </a:lnTo>
                  <a:lnTo>
                    <a:pt x="1" y="33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3" y="60"/>
                  </a:lnTo>
                  <a:lnTo>
                    <a:pt x="8" y="70"/>
                  </a:lnTo>
                  <a:lnTo>
                    <a:pt x="16" y="77"/>
                  </a:lnTo>
                  <a:lnTo>
                    <a:pt x="23" y="82"/>
                  </a:lnTo>
                  <a:lnTo>
                    <a:pt x="33" y="86"/>
                  </a:lnTo>
                  <a:lnTo>
                    <a:pt x="43" y="88"/>
                  </a:lnTo>
                  <a:lnTo>
                    <a:pt x="54" y="88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auto">
            <a:xfrm>
              <a:off x="3423" y="2837"/>
              <a:ext cx="9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auto">
            <a:xfrm>
              <a:off x="3427" y="2931"/>
              <a:ext cx="9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auto">
            <a:xfrm>
              <a:off x="3523" y="2837"/>
              <a:ext cx="1" cy="9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auto">
            <a:xfrm flipH="1">
              <a:off x="3312" y="2882"/>
              <a:ext cx="6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auto">
            <a:xfrm>
              <a:off x="3527" y="2851"/>
              <a:ext cx="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auto">
            <a:xfrm>
              <a:off x="3524" y="2921"/>
              <a:ext cx="64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auto">
            <a:xfrm flipV="1">
              <a:off x="3644" y="2731"/>
              <a:ext cx="1" cy="9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auto">
            <a:xfrm flipV="1">
              <a:off x="3308" y="2431"/>
              <a:ext cx="1" cy="362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34"/>
            <p:cNvSpPr>
              <a:spLocks/>
            </p:cNvSpPr>
            <p:nvPr/>
          </p:nvSpPr>
          <p:spPr bwMode="auto">
            <a:xfrm>
              <a:off x="2328" y="2840"/>
              <a:ext cx="23" cy="56"/>
            </a:xfrm>
            <a:custGeom>
              <a:avLst/>
              <a:gdLst>
                <a:gd name="T0" fmla="*/ 0 w 23"/>
                <a:gd name="T1" fmla="*/ 0 h 56"/>
                <a:gd name="T2" fmla="*/ 3 w 23"/>
                <a:gd name="T3" fmla="*/ 15 h 56"/>
                <a:gd name="T4" fmla="*/ 7 w 23"/>
                <a:gd name="T5" fmla="*/ 29 h 56"/>
                <a:gd name="T6" fmla="*/ 14 w 23"/>
                <a:gd name="T7" fmla="*/ 44 h 56"/>
                <a:gd name="T8" fmla="*/ 23 w 23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56"/>
                <a:gd name="T17" fmla="*/ 23 w 23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56">
                  <a:moveTo>
                    <a:pt x="0" y="0"/>
                  </a:moveTo>
                  <a:lnTo>
                    <a:pt x="3" y="15"/>
                  </a:lnTo>
                  <a:lnTo>
                    <a:pt x="7" y="29"/>
                  </a:lnTo>
                  <a:lnTo>
                    <a:pt x="14" y="44"/>
                  </a:lnTo>
                  <a:lnTo>
                    <a:pt x="23" y="56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35"/>
            <p:cNvSpPr>
              <a:spLocks/>
            </p:cNvSpPr>
            <p:nvPr/>
          </p:nvSpPr>
          <p:spPr bwMode="auto">
            <a:xfrm>
              <a:off x="2189" y="2843"/>
              <a:ext cx="160" cy="53"/>
            </a:xfrm>
            <a:custGeom>
              <a:avLst/>
              <a:gdLst>
                <a:gd name="T0" fmla="*/ 0 w 160"/>
                <a:gd name="T1" fmla="*/ 0 h 53"/>
                <a:gd name="T2" fmla="*/ 12 w 160"/>
                <a:gd name="T3" fmla="*/ 10 h 53"/>
                <a:gd name="T4" fmla="*/ 27 w 160"/>
                <a:gd name="T5" fmla="*/ 19 h 53"/>
                <a:gd name="T6" fmla="*/ 43 w 160"/>
                <a:gd name="T7" fmla="*/ 27 h 53"/>
                <a:gd name="T8" fmla="*/ 60 w 160"/>
                <a:gd name="T9" fmla="*/ 35 h 53"/>
                <a:gd name="T10" fmla="*/ 79 w 160"/>
                <a:gd name="T11" fmla="*/ 41 h 53"/>
                <a:gd name="T12" fmla="*/ 98 w 160"/>
                <a:gd name="T13" fmla="*/ 46 h 53"/>
                <a:gd name="T14" fmla="*/ 118 w 160"/>
                <a:gd name="T15" fmla="*/ 50 h 53"/>
                <a:gd name="T16" fmla="*/ 139 w 160"/>
                <a:gd name="T17" fmla="*/ 52 h 53"/>
                <a:gd name="T18" fmla="*/ 160 w 160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53"/>
                <a:gd name="T32" fmla="*/ 160 w 160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53">
                  <a:moveTo>
                    <a:pt x="0" y="0"/>
                  </a:moveTo>
                  <a:lnTo>
                    <a:pt x="12" y="10"/>
                  </a:lnTo>
                  <a:lnTo>
                    <a:pt x="27" y="19"/>
                  </a:lnTo>
                  <a:lnTo>
                    <a:pt x="43" y="27"/>
                  </a:lnTo>
                  <a:lnTo>
                    <a:pt x="60" y="35"/>
                  </a:lnTo>
                  <a:lnTo>
                    <a:pt x="79" y="41"/>
                  </a:lnTo>
                  <a:lnTo>
                    <a:pt x="98" y="46"/>
                  </a:lnTo>
                  <a:lnTo>
                    <a:pt x="118" y="50"/>
                  </a:lnTo>
                  <a:lnTo>
                    <a:pt x="139" y="52"/>
                  </a:lnTo>
                  <a:lnTo>
                    <a:pt x="160" y="53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36"/>
            <p:cNvSpPr>
              <a:spLocks/>
            </p:cNvSpPr>
            <p:nvPr/>
          </p:nvSpPr>
          <p:spPr bwMode="auto">
            <a:xfrm>
              <a:off x="2327" y="2781"/>
              <a:ext cx="21" cy="56"/>
            </a:xfrm>
            <a:custGeom>
              <a:avLst/>
              <a:gdLst>
                <a:gd name="T0" fmla="*/ 0 w 21"/>
                <a:gd name="T1" fmla="*/ 56 h 56"/>
                <a:gd name="T2" fmla="*/ 2 w 21"/>
                <a:gd name="T3" fmla="*/ 41 h 56"/>
                <a:gd name="T4" fmla="*/ 6 w 21"/>
                <a:gd name="T5" fmla="*/ 27 h 56"/>
                <a:gd name="T6" fmla="*/ 12 w 21"/>
                <a:gd name="T7" fmla="*/ 12 h 56"/>
                <a:gd name="T8" fmla="*/ 21 w 2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6"/>
                <a:gd name="T17" fmla="*/ 21 w 2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6">
                  <a:moveTo>
                    <a:pt x="0" y="56"/>
                  </a:moveTo>
                  <a:lnTo>
                    <a:pt x="2" y="41"/>
                  </a:lnTo>
                  <a:lnTo>
                    <a:pt x="6" y="27"/>
                  </a:lnTo>
                  <a:lnTo>
                    <a:pt x="12" y="12"/>
                  </a:lnTo>
                  <a:lnTo>
                    <a:pt x="21" y="0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37"/>
            <p:cNvSpPr>
              <a:spLocks/>
            </p:cNvSpPr>
            <p:nvPr/>
          </p:nvSpPr>
          <p:spPr bwMode="auto">
            <a:xfrm>
              <a:off x="2186" y="2782"/>
              <a:ext cx="159" cy="53"/>
            </a:xfrm>
            <a:custGeom>
              <a:avLst/>
              <a:gdLst>
                <a:gd name="T0" fmla="*/ 0 w 159"/>
                <a:gd name="T1" fmla="*/ 53 h 53"/>
                <a:gd name="T2" fmla="*/ 12 w 159"/>
                <a:gd name="T3" fmla="*/ 43 h 53"/>
                <a:gd name="T4" fmla="*/ 26 w 159"/>
                <a:gd name="T5" fmla="*/ 34 h 53"/>
                <a:gd name="T6" fmla="*/ 42 w 159"/>
                <a:gd name="T7" fmla="*/ 26 h 53"/>
                <a:gd name="T8" fmla="*/ 59 w 159"/>
                <a:gd name="T9" fmla="*/ 17 h 53"/>
                <a:gd name="T10" fmla="*/ 78 w 159"/>
                <a:gd name="T11" fmla="*/ 12 h 53"/>
                <a:gd name="T12" fmla="*/ 98 w 159"/>
                <a:gd name="T13" fmla="*/ 7 h 53"/>
                <a:gd name="T14" fmla="*/ 117 w 159"/>
                <a:gd name="T15" fmla="*/ 3 h 53"/>
                <a:gd name="T16" fmla="*/ 138 w 159"/>
                <a:gd name="T17" fmla="*/ 1 h 53"/>
                <a:gd name="T18" fmla="*/ 159 w 159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"/>
                <a:gd name="T31" fmla="*/ 0 h 53"/>
                <a:gd name="T32" fmla="*/ 159 w 159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" h="53">
                  <a:moveTo>
                    <a:pt x="0" y="53"/>
                  </a:moveTo>
                  <a:lnTo>
                    <a:pt x="12" y="43"/>
                  </a:lnTo>
                  <a:lnTo>
                    <a:pt x="26" y="34"/>
                  </a:lnTo>
                  <a:lnTo>
                    <a:pt x="42" y="26"/>
                  </a:lnTo>
                  <a:lnTo>
                    <a:pt x="59" y="17"/>
                  </a:lnTo>
                  <a:lnTo>
                    <a:pt x="78" y="12"/>
                  </a:lnTo>
                  <a:lnTo>
                    <a:pt x="98" y="7"/>
                  </a:lnTo>
                  <a:lnTo>
                    <a:pt x="117" y="3"/>
                  </a:lnTo>
                  <a:lnTo>
                    <a:pt x="138" y="1"/>
                  </a:lnTo>
                  <a:lnTo>
                    <a:pt x="159" y="0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auto">
            <a:xfrm flipH="1">
              <a:off x="2343" y="2877"/>
              <a:ext cx="67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auto">
            <a:xfrm flipH="1">
              <a:off x="2343" y="2793"/>
              <a:ext cx="75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auto">
            <a:xfrm flipH="1">
              <a:off x="2140" y="2840"/>
              <a:ext cx="42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41"/>
            <p:cNvSpPr>
              <a:spLocks/>
            </p:cNvSpPr>
            <p:nvPr/>
          </p:nvSpPr>
          <p:spPr bwMode="auto">
            <a:xfrm>
              <a:off x="2759" y="2564"/>
              <a:ext cx="73" cy="20"/>
            </a:xfrm>
            <a:custGeom>
              <a:avLst/>
              <a:gdLst>
                <a:gd name="T0" fmla="*/ 0 w 73"/>
                <a:gd name="T1" fmla="*/ 20 h 20"/>
                <a:gd name="T2" fmla="*/ 20 w 73"/>
                <a:gd name="T3" fmla="*/ 18 h 20"/>
                <a:gd name="T4" fmla="*/ 38 w 73"/>
                <a:gd name="T5" fmla="*/ 13 h 20"/>
                <a:gd name="T6" fmla="*/ 55 w 73"/>
                <a:gd name="T7" fmla="*/ 8 h 20"/>
                <a:gd name="T8" fmla="*/ 73 w 7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20"/>
                <a:gd name="T17" fmla="*/ 73 w 7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20">
                  <a:moveTo>
                    <a:pt x="0" y="20"/>
                  </a:moveTo>
                  <a:lnTo>
                    <a:pt x="20" y="18"/>
                  </a:lnTo>
                  <a:lnTo>
                    <a:pt x="38" y="13"/>
                  </a:lnTo>
                  <a:lnTo>
                    <a:pt x="55" y="8"/>
                  </a:lnTo>
                  <a:lnTo>
                    <a:pt x="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42"/>
            <p:cNvSpPr>
              <a:spLocks/>
            </p:cNvSpPr>
            <p:nvPr/>
          </p:nvSpPr>
          <p:spPr bwMode="auto">
            <a:xfrm>
              <a:off x="2763" y="2567"/>
              <a:ext cx="67" cy="135"/>
            </a:xfrm>
            <a:custGeom>
              <a:avLst/>
              <a:gdLst>
                <a:gd name="T0" fmla="*/ 0 w 67"/>
                <a:gd name="T1" fmla="*/ 135 h 135"/>
                <a:gd name="T2" fmla="*/ 12 w 67"/>
                <a:gd name="T3" fmla="*/ 125 h 135"/>
                <a:gd name="T4" fmla="*/ 24 w 67"/>
                <a:gd name="T5" fmla="*/ 113 h 135"/>
                <a:gd name="T6" fmla="*/ 35 w 67"/>
                <a:gd name="T7" fmla="*/ 99 h 135"/>
                <a:gd name="T8" fmla="*/ 44 w 67"/>
                <a:gd name="T9" fmla="*/ 85 h 135"/>
                <a:gd name="T10" fmla="*/ 51 w 67"/>
                <a:gd name="T11" fmla="*/ 69 h 135"/>
                <a:gd name="T12" fmla="*/ 59 w 67"/>
                <a:gd name="T13" fmla="*/ 53 h 135"/>
                <a:gd name="T14" fmla="*/ 63 w 67"/>
                <a:gd name="T15" fmla="*/ 35 h 135"/>
                <a:gd name="T16" fmla="*/ 66 w 67"/>
                <a:gd name="T17" fmla="*/ 18 h 135"/>
                <a:gd name="T18" fmla="*/ 67 w 67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35"/>
                <a:gd name="T32" fmla="*/ 67 w 67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35">
                  <a:moveTo>
                    <a:pt x="0" y="135"/>
                  </a:moveTo>
                  <a:lnTo>
                    <a:pt x="12" y="125"/>
                  </a:lnTo>
                  <a:lnTo>
                    <a:pt x="24" y="113"/>
                  </a:lnTo>
                  <a:lnTo>
                    <a:pt x="35" y="99"/>
                  </a:lnTo>
                  <a:lnTo>
                    <a:pt x="44" y="85"/>
                  </a:lnTo>
                  <a:lnTo>
                    <a:pt x="51" y="69"/>
                  </a:lnTo>
                  <a:lnTo>
                    <a:pt x="59" y="53"/>
                  </a:lnTo>
                  <a:lnTo>
                    <a:pt x="63" y="35"/>
                  </a:lnTo>
                  <a:lnTo>
                    <a:pt x="66" y="18"/>
                  </a:lnTo>
                  <a:lnTo>
                    <a:pt x="6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43"/>
            <p:cNvSpPr>
              <a:spLocks/>
            </p:cNvSpPr>
            <p:nvPr/>
          </p:nvSpPr>
          <p:spPr bwMode="auto">
            <a:xfrm>
              <a:off x="2685" y="2566"/>
              <a:ext cx="71" cy="18"/>
            </a:xfrm>
            <a:custGeom>
              <a:avLst/>
              <a:gdLst>
                <a:gd name="T0" fmla="*/ 71 w 71"/>
                <a:gd name="T1" fmla="*/ 18 h 18"/>
                <a:gd name="T2" fmla="*/ 52 w 71"/>
                <a:gd name="T3" fmla="*/ 16 h 18"/>
                <a:gd name="T4" fmla="*/ 33 w 71"/>
                <a:gd name="T5" fmla="*/ 12 h 18"/>
                <a:gd name="T6" fmla="*/ 16 w 71"/>
                <a:gd name="T7" fmla="*/ 7 h 18"/>
                <a:gd name="T8" fmla="*/ 0 w 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8"/>
                <a:gd name="T17" fmla="*/ 71 w 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8">
                  <a:moveTo>
                    <a:pt x="71" y="18"/>
                  </a:moveTo>
                  <a:lnTo>
                    <a:pt x="52" y="16"/>
                  </a:lnTo>
                  <a:lnTo>
                    <a:pt x="33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44"/>
            <p:cNvSpPr>
              <a:spLocks/>
            </p:cNvSpPr>
            <p:nvPr/>
          </p:nvSpPr>
          <p:spPr bwMode="auto">
            <a:xfrm>
              <a:off x="2685" y="2570"/>
              <a:ext cx="68" cy="135"/>
            </a:xfrm>
            <a:custGeom>
              <a:avLst/>
              <a:gdLst>
                <a:gd name="T0" fmla="*/ 68 w 68"/>
                <a:gd name="T1" fmla="*/ 135 h 135"/>
                <a:gd name="T2" fmla="*/ 55 w 68"/>
                <a:gd name="T3" fmla="*/ 125 h 135"/>
                <a:gd name="T4" fmla="*/ 43 w 68"/>
                <a:gd name="T5" fmla="*/ 113 h 135"/>
                <a:gd name="T6" fmla="*/ 32 w 68"/>
                <a:gd name="T7" fmla="*/ 99 h 135"/>
                <a:gd name="T8" fmla="*/ 23 w 68"/>
                <a:gd name="T9" fmla="*/ 85 h 135"/>
                <a:gd name="T10" fmla="*/ 16 w 68"/>
                <a:gd name="T11" fmla="*/ 69 h 135"/>
                <a:gd name="T12" fmla="*/ 8 w 68"/>
                <a:gd name="T13" fmla="*/ 53 h 135"/>
                <a:gd name="T14" fmla="*/ 5 w 68"/>
                <a:gd name="T15" fmla="*/ 35 h 135"/>
                <a:gd name="T16" fmla="*/ 1 w 68"/>
                <a:gd name="T17" fmla="*/ 18 h 135"/>
                <a:gd name="T18" fmla="*/ 0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68" y="135"/>
                  </a:moveTo>
                  <a:lnTo>
                    <a:pt x="55" y="125"/>
                  </a:lnTo>
                  <a:lnTo>
                    <a:pt x="43" y="113"/>
                  </a:lnTo>
                  <a:lnTo>
                    <a:pt x="32" y="99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8" y="53"/>
                  </a:lnTo>
                  <a:lnTo>
                    <a:pt x="5" y="35"/>
                  </a:lnTo>
                  <a:lnTo>
                    <a:pt x="1" y="18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auto">
            <a:xfrm>
              <a:off x="2807" y="2514"/>
              <a:ext cx="1" cy="5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auto">
            <a:xfrm>
              <a:off x="2701" y="2507"/>
              <a:ext cx="1" cy="6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auto">
            <a:xfrm>
              <a:off x="2759" y="2708"/>
              <a:ext cx="1" cy="3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48"/>
            <p:cNvSpPr>
              <a:spLocks/>
            </p:cNvSpPr>
            <p:nvPr/>
          </p:nvSpPr>
          <p:spPr bwMode="auto">
            <a:xfrm>
              <a:off x="2761" y="2531"/>
              <a:ext cx="72" cy="19"/>
            </a:xfrm>
            <a:custGeom>
              <a:avLst/>
              <a:gdLst>
                <a:gd name="T0" fmla="*/ 0 w 72"/>
                <a:gd name="T1" fmla="*/ 19 h 19"/>
                <a:gd name="T2" fmla="*/ 20 w 72"/>
                <a:gd name="T3" fmla="*/ 17 h 19"/>
                <a:gd name="T4" fmla="*/ 39 w 72"/>
                <a:gd name="T5" fmla="*/ 12 h 19"/>
                <a:gd name="T6" fmla="*/ 56 w 72"/>
                <a:gd name="T7" fmla="*/ 7 h 19"/>
                <a:gd name="T8" fmla="*/ 72 w 7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9"/>
                <a:gd name="T17" fmla="*/ 72 w 7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9">
                  <a:moveTo>
                    <a:pt x="0" y="19"/>
                  </a:moveTo>
                  <a:lnTo>
                    <a:pt x="20" y="17"/>
                  </a:lnTo>
                  <a:lnTo>
                    <a:pt x="39" y="12"/>
                  </a:lnTo>
                  <a:lnTo>
                    <a:pt x="56" y="7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9"/>
            <p:cNvSpPr>
              <a:spLocks/>
            </p:cNvSpPr>
            <p:nvPr/>
          </p:nvSpPr>
          <p:spPr bwMode="auto">
            <a:xfrm>
              <a:off x="2686" y="2533"/>
              <a:ext cx="73" cy="19"/>
            </a:xfrm>
            <a:custGeom>
              <a:avLst/>
              <a:gdLst>
                <a:gd name="T0" fmla="*/ 73 w 73"/>
                <a:gd name="T1" fmla="*/ 19 h 19"/>
                <a:gd name="T2" fmla="*/ 53 w 73"/>
                <a:gd name="T3" fmla="*/ 17 h 19"/>
                <a:gd name="T4" fmla="*/ 35 w 73"/>
                <a:gd name="T5" fmla="*/ 12 h 19"/>
                <a:gd name="T6" fmla="*/ 17 w 73"/>
                <a:gd name="T7" fmla="*/ 7 h 19"/>
                <a:gd name="T8" fmla="*/ 0 w 7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9"/>
                <a:gd name="T17" fmla="*/ 73 w 7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9">
                  <a:moveTo>
                    <a:pt x="73" y="19"/>
                  </a:moveTo>
                  <a:lnTo>
                    <a:pt x="53" y="17"/>
                  </a:lnTo>
                  <a:lnTo>
                    <a:pt x="35" y="12"/>
                  </a:lnTo>
                  <a:lnTo>
                    <a:pt x="17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auto">
            <a:xfrm>
              <a:off x="2661" y="2479"/>
              <a:ext cx="140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auto">
            <a:xfrm flipH="1" flipV="1">
              <a:off x="2700" y="2265"/>
              <a:ext cx="1" cy="24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2"/>
            <p:cNvSpPr>
              <a:spLocks/>
            </p:cNvSpPr>
            <p:nvPr/>
          </p:nvSpPr>
          <p:spPr bwMode="auto">
            <a:xfrm>
              <a:off x="2669" y="2384"/>
              <a:ext cx="61" cy="50"/>
            </a:xfrm>
            <a:custGeom>
              <a:avLst/>
              <a:gdLst>
                <a:gd name="T0" fmla="*/ 61 w 61"/>
                <a:gd name="T1" fmla="*/ 25 h 50"/>
                <a:gd name="T2" fmla="*/ 60 w 61"/>
                <a:gd name="T3" fmla="*/ 32 h 50"/>
                <a:gd name="T4" fmla="*/ 57 w 61"/>
                <a:gd name="T5" fmla="*/ 39 h 50"/>
                <a:gd name="T6" fmla="*/ 50 w 61"/>
                <a:gd name="T7" fmla="*/ 44 h 50"/>
                <a:gd name="T8" fmla="*/ 43 w 61"/>
                <a:gd name="T9" fmla="*/ 48 h 50"/>
                <a:gd name="T10" fmla="*/ 36 w 61"/>
                <a:gd name="T11" fmla="*/ 50 h 50"/>
                <a:gd name="T12" fmla="*/ 26 w 61"/>
                <a:gd name="T13" fmla="*/ 50 h 50"/>
                <a:gd name="T14" fmla="*/ 18 w 61"/>
                <a:gd name="T15" fmla="*/ 48 h 50"/>
                <a:gd name="T16" fmla="*/ 11 w 61"/>
                <a:gd name="T17" fmla="*/ 44 h 50"/>
                <a:gd name="T18" fmla="*/ 5 w 61"/>
                <a:gd name="T19" fmla="*/ 39 h 50"/>
                <a:gd name="T20" fmla="*/ 1 w 61"/>
                <a:gd name="T21" fmla="*/ 32 h 50"/>
                <a:gd name="T22" fmla="*/ 0 w 61"/>
                <a:gd name="T23" fmla="*/ 25 h 50"/>
                <a:gd name="T24" fmla="*/ 1 w 61"/>
                <a:gd name="T25" fmla="*/ 18 h 50"/>
                <a:gd name="T26" fmla="*/ 5 w 61"/>
                <a:gd name="T27" fmla="*/ 12 h 50"/>
                <a:gd name="T28" fmla="*/ 11 w 61"/>
                <a:gd name="T29" fmla="*/ 7 h 50"/>
                <a:gd name="T30" fmla="*/ 18 w 61"/>
                <a:gd name="T31" fmla="*/ 3 h 50"/>
                <a:gd name="T32" fmla="*/ 26 w 61"/>
                <a:gd name="T33" fmla="*/ 0 h 50"/>
                <a:gd name="T34" fmla="*/ 36 w 61"/>
                <a:gd name="T35" fmla="*/ 0 h 50"/>
                <a:gd name="T36" fmla="*/ 43 w 61"/>
                <a:gd name="T37" fmla="*/ 3 h 50"/>
                <a:gd name="T38" fmla="*/ 50 w 61"/>
                <a:gd name="T39" fmla="*/ 7 h 50"/>
                <a:gd name="T40" fmla="*/ 57 w 61"/>
                <a:gd name="T41" fmla="*/ 12 h 50"/>
                <a:gd name="T42" fmla="*/ 60 w 61"/>
                <a:gd name="T43" fmla="*/ 18 h 50"/>
                <a:gd name="T44" fmla="*/ 61 w 61"/>
                <a:gd name="T45" fmla="*/ 25 h 50"/>
                <a:gd name="T46" fmla="*/ 61 w 61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50"/>
                <a:gd name="T74" fmla="*/ 61 w 6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50">
                  <a:moveTo>
                    <a:pt x="61" y="25"/>
                  </a:moveTo>
                  <a:lnTo>
                    <a:pt x="60" y="32"/>
                  </a:lnTo>
                  <a:lnTo>
                    <a:pt x="57" y="39"/>
                  </a:lnTo>
                  <a:lnTo>
                    <a:pt x="50" y="44"/>
                  </a:lnTo>
                  <a:lnTo>
                    <a:pt x="43" y="48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50" y="7"/>
                  </a:lnTo>
                  <a:lnTo>
                    <a:pt x="57" y="12"/>
                  </a:lnTo>
                  <a:lnTo>
                    <a:pt x="60" y="18"/>
                  </a:lnTo>
                  <a:lnTo>
                    <a:pt x="61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3"/>
            <p:cNvSpPr>
              <a:spLocks/>
            </p:cNvSpPr>
            <p:nvPr/>
          </p:nvSpPr>
          <p:spPr bwMode="auto">
            <a:xfrm>
              <a:off x="2669" y="2384"/>
              <a:ext cx="61" cy="50"/>
            </a:xfrm>
            <a:custGeom>
              <a:avLst/>
              <a:gdLst>
                <a:gd name="T0" fmla="*/ 61 w 61"/>
                <a:gd name="T1" fmla="*/ 25 h 50"/>
                <a:gd name="T2" fmla="*/ 60 w 61"/>
                <a:gd name="T3" fmla="*/ 32 h 50"/>
                <a:gd name="T4" fmla="*/ 57 w 61"/>
                <a:gd name="T5" fmla="*/ 39 h 50"/>
                <a:gd name="T6" fmla="*/ 50 w 61"/>
                <a:gd name="T7" fmla="*/ 44 h 50"/>
                <a:gd name="T8" fmla="*/ 43 w 61"/>
                <a:gd name="T9" fmla="*/ 48 h 50"/>
                <a:gd name="T10" fmla="*/ 36 w 61"/>
                <a:gd name="T11" fmla="*/ 50 h 50"/>
                <a:gd name="T12" fmla="*/ 26 w 61"/>
                <a:gd name="T13" fmla="*/ 50 h 50"/>
                <a:gd name="T14" fmla="*/ 18 w 61"/>
                <a:gd name="T15" fmla="*/ 48 h 50"/>
                <a:gd name="T16" fmla="*/ 11 w 61"/>
                <a:gd name="T17" fmla="*/ 44 h 50"/>
                <a:gd name="T18" fmla="*/ 5 w 61"/>
                <a:gd name="T19" fmla="*/ 39 h 50"/>
                <a:gd name="T20" fmla="*/ 1 w 61"/>
                <a:gd name="T21" fmla="*/ 32 h 50"/>
                <a:gd name="T22" fmla="*/ 0 w 61"/>
                <a:gd name="T23" fmla="*/ 25 h 50"/>
                <a:gd name="T24" fmla="*/ 1 w 61"/>
                <a:gd name="T25" fmla="*/ 18 h 50"/>
                <a:gd name="T26" fmla="*/ 5 w 61"/>
                <a:gd name="T27" fmla="*/ 12 h 50"/>
                <a:gd name="T28" fmla="*/ 11 w 61"/>
                <a:gd name="T29" fmla="*/ 7 h 50"/>
                <a:gd name="T30" fmla="*/ 18 w 61"/>
                <a:gd name="T31" fmla="*/ 3 h 50"/>
                <a:gd name="T32" fmla="*/ 26 w 61"/>
                <a:gd name="T33" fmla="*/ 0 h 50"/>
                <a:gd name="T34" fmla="*/ 36 w 61"/>
                <a:gd name="T35" fmla="*/ 0 h 50"/>
                <a:gd name="T36" fmla="*/ 43 w 61"/>
                <a:gd name="T37" fmla="*/ 3 h 50"/>
                <a:gd name="T38" fmla="*/ 50 w 61"/>
                <a:gd name="T39" fmla="*/ 7 h 50"/>
                <a:gd name="T40" fmla="*/ 57 w 61"/>
                <a:gd name="T41" fmla="*/ 12 h 50"/>
                <a:gd name="T42" fmla="*/ 60 w 61"/>
                <a:gd name="T43" fmla="*/ 18 h 50"/>
                <a:gd name="T44" fmla="*/ 61 w 61"/>
                <a:gd name="T45" fmla="*/ 25 h 50"/>
                <a:gd name="T46" fmla="*/ 61 w 61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1"/>
                <a:gd name="T73" fmla="*/ 0 h 50"/>
                <a:gd name="T74" fmla="*/ 61 w 61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1" h="50">
                  <a:moveTo>
                    <a:pt x="61" y="25"/>
                  </a:moveTo>
                  <a:lnTo>
                    <a:pt x="60" y="32"/>
                  </a:lnTo>
                  <a:lnTo>
                    <a:pt x="57" y="39"/>
                  </a:lnTo>
                  <a:lnTo>
                    <a:pt x="50" y="44"/>
                  </a:lnTo>
                  <a:lnTo>
                    <a:pt x="43" y="48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1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11" y="7"/>
                  </a:lnTo>
                  <a:lnTo>
                    <a:pt x="18" y="3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50" y="7"/>
                  </a:lnTo>
                  <a:lnTo>
                    <a:pt x="57" y="12"/>
                  </a:lnTo>
                  <a:lnTo>
                    <a:pt x="60" y="18"/>
                  </a:lnTo>
                  <a:lnTo>
                    <a:pt x="61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4"/>
            <p:cNvSpPr>
              <a:spLocks/>
            </p:cNvSpPr>
            <p:nvPr/>
          </p:nvSpPr>
          <p:spPr bwMode="auto">
            <a:xfrm>
              <a:off x="2769" y="2447"/>
              <a:ext cx="59" cy="50"/>
            </a:xfrm>
            <a:custGeom>
              <a:avLst/>
              <a:gdLst>
                <a:gd name="T0" fmla="*/ 59 w 59"/>
                <a:gd name="T1" fmla="*/ 25 h 50"/>
                <a:gd name="T2" fmla="*/ 58 w 59"/>
                <a:gd name="T3" fmla="*/ 32 h 50"/>
                <a:gd name="T4" fmla="*/ 54 w 59"/>
                <a:gd name="T5" fmla="*/ 39 h 50"/>
                <a:gd name="T6" fmla="*/ 49 w 59"/>
                <a:gd name="T7" fmla="*/ 44 h 50"/>
                <a:gd name="T8" fmla="*/ 42 w 59"/>
                <a:gd name="T9" fmla="*/ 48 h 50"/>
                <a:gd name="T10" fmla="*/ 33 w 59"/>
                <a:gd name="T11" fmla="*/ 50 h 50"/>
                <a:gd name="T12" fmla="*/ 26 w 59"/>
                <a:gd name="T13" fmla="*/ 50 h 50"/>
                <a:gd name="T14" fmla="*/ 17 w 59"/>
                <a:gd name="T15" fmla="*/ 48 h 50"/>
                <a:gd name="T16" fmla="*/ 10 w 59"/>
                <a:gd name="T17" fmla="*/ 44 h 50"/>
                <a:gd name="T18" fmla="*/ 5 w 59"/>
                <a:gd name="T19" fmla="*/ 39 h 50"/>
                <a:gd name="T20" fmla="*/ 1 w 59"/>
                <a:gd name="T21" fmla="*/ 32 h 50"/>
                <a:gd name="T22" fmla="*/ 0 w 59"/>
                <a:gd name="T23" fmla="*/ 25 h 50"/>
                <a:gd name="T24" fmla="*/ 1 w 59"/>
                <a:gd name="T25" fmla="*/ 18 h 50"/>
                <a:gd name="T26" fmla="*/ 5 w 59"/>
                <a:gd name="T27" fmla="*/ 12 h 50"/>
                <a:gd name="T28" fmla="*/ 10 w 59"/>
                <a:gd name="T29" fmla="*/ 7 h 50"/>
                <a:gd name="T30" fmla="*/ 17 w 59"/>
                <a:gd name="T31" fmla="*/ 2 h 50"/>
                <a:gd name="T32" fmla="*/ 26 w 59"/>
                <a:gd name="T33" fmla="*/ 0 h 50"/>
                <a:gd name="T34" fmla="*/ 33 w 59"/>
                <a:gd name="T35" fmla="*/ 0 h 50"/>
                <a:gd name="T36" fmla="*/ 42 w 59"/>
                <a:gd name="T37" fmla="*/ 2 h 50"/>
                <a:gd name="T38" fmla="*/ 49 w 59"/>
                <a:gd name="T39" fmla="*/ 7 h 50"/>
                <a:gd name="T40" fmla="*/ 54 w 59"/>
                <a:gd name="T41" fmla="*/ 12 h 50"/>
                <a:gd name="T42" fmla="*/ 58 w 59"/>
                <a:gd name="T43" fmla="*/ 18 h 50"/>
                <a:gd name="T44" fmla="*/ 59 w 59"/>
                <a:gd name="T45" fmla="*/ 25 h 50"/>
                <a:gd name="T46" fmla="*/ 59 w 59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50"/>
                <a:gd name="T74" fmla="*/ 59 w 5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50">
                  <a:moveTo>
                    <a:pt x="59" y="25"/>
                  </a:moveTo>
                  <a:lnTo>
                    <a:pt x="58" y="32"/>
                  </a:lnTo>
                  <a:lnTo>
                    <a:pt x="54" y="39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3" y="50"/>
                  </a:lnTo>
                  <a:lnTo>
                    <a:pt x="26" y="50"/>
                  </a:lnTo>
                  <a:lnTo>
                    <a:pt x="17" y="48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9" y="7"/>
                  </a:lnTo>
                  <a:lnTo>
                    <a:pt x="54" y="12"/>
                  </a:lnTo>
                  <a:lnTo>
                    <a:pt x="58" y="18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5"/>
            <p:cNvSpPr>
              <a:spLocks/>
            </p:cNvSpPr>
            <p:nvPr/>
          </p:nvSpPr>
          <p:spPr bwMode="auto">
            <a:xfrm>
              <a:off x="2769" y="2447"/>
              <a:ext cx="59" cy="50"/>
            </a:xfrm>
            <a:custGeom>
              <a:avLst/>
              <a:gdLst>
                <a:gd name="T0" fmla="*/ 59 w 59"/>
                <a:gd name="T1" fmla="*/ 25 h 50"/>
                <a:gd name="T2" fmla="*/ 58 w 59"/>
                <a:gd name="T3" fmla="*/ 32 h 50"/>
                <a:gd name="T4" fmla="*/ 54 w 59"/>
                <a:gd name="T5" fmla="*/ 39 h 50"/>
                <a:gd name="T6" fmla="*/ 49 w 59"/>
                <a:gd name="T7" fmla="*/ 44 h 50"/>
                <a:gd name="T8" fmla="*/ 42 w 59"/>
                <a:gd name="T9" fmla="*/ 48 h 50"/>
                <a:gd name="T10" fmla="*/ 33 w 59"/>
                <a:gd name="T11" fmla="*/ 50 h 50"/>
                <a:gd name="T12" fmla="*/ 26 w 59"/>
                <a:gd name="T13" fmla="*/ 50 h 50"/>
                <a:gd name="T14" fmla="*/ 17 w 59"/>
                <a:gd name="T15" fmla="*/ 48 h 50"/>
                <a:gd name="T16" fmla="*/ 10 w 59"/>
                <a:gd name="T17" fmla="*/ 44 h 50"/>
                <a:gd name="T18" fmla="*/ 5 w 59"/>
                <a:gd name="T19" fmla="*/ 39 h 50"/>
                <a:gd name="T20" fmla="*/ 1 w 59"/>
                <a:gd name="T21" fmla="*/ 32 h 50"/>
                <a:gd name="T22" fmla="*/ 0 w 59"/>
                <a:gd name="T23" fmla="*/ 25 h 50"/>
                <a:gd name="T24" fmla="*/ 1 w 59"/>
                <a:gd name="T25" fmla="*/ 18 h 50"/>
                <a:gd name="T26" fmla="*/ 5 w 59"/>
                <a:gd name="T27" fmla="*/ 12 h 50"/>
                <a:gd name="T28" fmla="*/ 10 w 59"/>
                <a:gd name="T29" fmla="*/ 7 h 50"/>
                <a:gd name="T30" fmla="*/ 17 w 59"/>
                <a:gd name="T31" fmla="*/ 2 h 50"/>
                <a:gd name="T32" fmla="*/ 26 w 59"/>
                <a:gd name="T33" fmla="*/ 0 h 50"/>
                <a:gd name="T34" fmla="*/ 33 w 59"/>
                <a:gd name="T35" fmla="*/ 0 h 50"/>
                <a:gd name="T36" fmla="*/ 42 w 59"/>
                <a:gd name="T37" fmla="*/ 2 h 50"/>
                <a:gd name="T38" fmla="*/ 49 w 59"/>
                <a:gd name="T39" fmla="*/ 7 h 50"/>
                <a:gd name="T40" fmla="*/ 54 w 59"/>
                <a:gd name="T41" fmla="*/ 12 h 50"/>
                <a:gd name="T42" fmla="*/ 58 w 59"/>
                <a:gd name="T43" fmla="*/ 18 h 50"/>
                <a:gd name="T44" fmla="*/ 59 w 59"/>
                <a:gd name="T45" fmla="*/ 25 h 50"/>
                <a:gd name="T46" fmla="*/ 59 w 59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50"/>
                <a:gd name="T74" fmla="*/ 59 w 5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50">
                  <a:moveTo>
                    <a:pt x="59" y="25"/>
                  </a:moveTo>
                  <a:lnTo>
                    <a:pt x="58" y="32"/>
                  </a:lnTo>
                  <a:lnTo>
                    <a:pt x="54" y="39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3" y="50"/>
                  </a:lnTo>
                  <a:lnTo>
                    <a:pt x="26" y="50"/>
                  </a:lnTo>
                  <a:lnTo>
                    <a:pt x="17" y="48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2" y="2"/>
                  </a:lnTo>
                  <a:lnTo>
                    <a:pt x="49" y="7"/>
                  </a:lnTo>
                  <a:lnTo>
                    <a:pt x="54" y="12"/>
                  </a:lnTo>
                  <a:lnTo>
                    <a:pt x="58" y="18"/>
                  </a:lnTo>
                  <a:lnTo>
                    <a:pt x="59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6"/>
            <p:cNvSpPr>
              <a:spLocks/>
            </p:cNvSpPr>
            <p:nvPr/>
          </p:nvSpPr>
          <p:spPr bwMode="auto">
            <a:xfrm>
              <a:off x="2808" y="3010"/>
              <a:ext cx="72" cy="19"/>
            </a:xfrm>
            <a:custGeom>
              <a:avLst/>
              <a:gdLst>
                <a:gd name="T0" fmla="*/ 0 w 72"/>
                <a:gd name="T1" fmla="*/ 19 h 19"/>
                <a:gd name="T2" fmla="*/ 20 w 72"/>
                <a:gd name="T3" fmla="*/ 17 h 19"/>
                <a:gd name="T4" fmla="*/ 39 w 72"/>
                <a:gd name="T5" fmla="*/ 13 h 19"/>
                <a:gd name="T6" fmla="*/ 56 w 72"/>
                <a:gd name="T7" fmla="*/ 8 h 19"/>
                <a:gd name="T8" fmla="*/ 72 w 7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9"/>
                <a:gd name="T17" fmla="*/ 72 w 7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9">
                  <a:moveTo>
                    <a:pt x="0" y="19"/>
                  </a:moveTo>
                  <a:lnTo>
                    <a:pt x="20" y="17"/>
                  </a:lnTo>
                  <a:lnTo>
                    <a:pt x="39" y="13"/>
                  </a:lnTo>
                  <a:lnTo>
                    <a:pt x="56" y="8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7"/>
            <p:cNvSpPr>
              <a:spLocks/>
            </p:cNvSpPr>
            <p:nvPr/>
          </p:nvSpPr>
          <p:spPr bwMode="auto">
            <a:xfrm>
              <a:off x="2812" y="3013"/>
              <a:ext cx="67" cy="135"/>
            </a:xfrm>
            <a:custGeom>
              <a:avLst/>
              <a:gdLst>
                <a:gd name="T0" fmla="*/ 0 w 67"/>
                <a:gd name="T1" fmla="*/ 135 h 135"/>
                <a:gd name="T2" fmla="*/ 12 w 67"/>
                <a:gd name="T3" fmla="*/ 124 h 135"/>
                <a:gd name="T4" fmla="*/ 23 w 67"/>
                <a:gd name="T5" fmla="*/ 112 h 135"/>
                <a:gd name="T6" fmla="*/ 35 w 67"/>
                <a:gd name="T7" fmla="*/ 99 h 135"/>
                <a:gd name="T8" fmla="*/ 43 w 67"/>
                <a:gd name="T9" fmla="*/ 83 h 135"/>
                <a:gd name="T10" fmla="*/ 52 w 67"/>
                <a:gd name="T11" fmla="*/ 68 h 135"/>
                <a:gd name="T12" fmla="*/ 58 w 67"/>
                <a:gd name="T13" fmla="*/ 52 h 135"/>
                <a:gd name="T14" fmla="*/ 62 w 67"/>
                <a:gd name="T15" fmla="*/ 35 h 135"/>
                <a:gd name="T16" fmla="*/ 65 w 67"/>
                <a:gd name="T17" fmla="*/ 17 h 135"/>
                <a:gd name="T18" fmla="*/ 67 w 67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35"/>
                <a:gd name="T32" fmla="*/ 67 w 67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35">
                  <a:moveTo>
                    <a:pt x="0" y="135"/>
                  </a:moveTo>
                  <a:lnTo>
                    <a:pt x="12" y="124"/>
                  </a:lnTo>
                  <a:lnTo>
                    <a:pt x="23" y="112"/>
                  </a:lnTo>
                  <a:lnTo>
                    <a:pt x="35" y="99"/>
                  </a:lnTo>
                  <a:lnTo>
                    <a:pt x="43" y="83"/>
                  </a:lnTo>
                  <a:lnTo>
                    <a:pt x="52" y="68"/>
                  </a:lnTo>
                  <a:lnTo>
                    <a:pt x="58" y="52"/>
                  </a:lnTo>
                  <a:lnTo>
                    <a:pt x="62" y="35"/>
                  </a:lnTo>
                  <a:lnTo>
                    <a:pt x="65" y="17"/>
                  </a:lnTo>
                  <a:lnTo>
                    <a:pt x="6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2734" y="3012"/>
              <a:ext cx="72" cy="17"/>
            </a:xfrm>
            <a:custGeom>
              <a:avLst/>
              <a:gdLst>
                <a:gd name="T0" fmla="*/ 72 w 72"/>
                <a:gd name="T1" fmla="*/ 17 h 17"/>
                <a:gd name="T2" fmla="*/ 53 w 72"/>
                <a:gd name="T3" fmla="*/ 15 h 17"/>
                <a:gd name="T4" fmla="*/ 35 w 72"/>
                <a:gd name="T5" fmla="*/ 12 h 17"/>
                <a:gd name="T6" fmla="*/ 16 w 72"/>
                <a:gd name="T7" fmla="*/ 7 h 17"/>
                <a:gd name="T8" fmla="*/ 0 w 7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7"/>
                <a:gd name="T17" fmla="*/ 72 w 7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7">
                  <a:moveTo>
                    <a:pt x="72" y="17"/>
                  </a:moveTo>
                  <a:lnTo>
                    <a:pt x="53" y="15"/>
                  </a:lnTo>
                  <a:lnTo>
                    <a:pt x="35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2734" y="3016"/>
              <a:ext cx="68" cy="135"/>
            </a:xfrm>
            <a:custGeom>
              <a:avLst/>
              <a:gdLst>
                <a:gd name="T0" fmla="*/ 68 w 68"/>
                <a:gd name="T1" fmla="*/ 135 h 135"/>
                <a:gd name="T2" fmla="*/ 56 w 68"/>
                <a:gd name="T3" fmla="*/ 125 h 135"/>
                <a:gd name="T4" fmla="*/ 43 w 68"/>
                <a:gd name="T5" fmla="*/ 112 h 135"/>
                <a:gd name="T6" fmla="*/ 32 w 68"/>
                <a:gd name="T7" fmla="*/ 99 h 135"/>
                <a:gd name="T8" fmla="*/ 24 w 68"/>
                <a:gd name="T9" fmla="*/ 85 h 135"/>
                <a:gd name="T10" fmla="*/ 16 w 68"/>
                <a:gd name="T11" fmla="*/ 69 h 135"/>
                <a:gd name="T12" fmla="*/ 9 w 68"/>
                <a:gd name="T13" fmla="*/ 53 h 135"/>
                <a:gd name="T14" fmla="*/ 5 w 68"/>
                <a:gd name="T15" fmla="*/ 35 h 135"/>
                <a:gd name="T16" fmla="*/ 1 w 68"/>
                <a:gd name="T17" fmla="*/ 17 h 135"/>
                <a:gd name="T18" fmla="*/ 0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68" y="135"/>
                  </a:moveTo>
                  <a:lnTo>
                    <a:pt x="56" y="125"/>
                  </a:lnTo>
                  <a:lnTo>
                    <a:pt x="43" y="112"/>
                  </a:lnTo>
                  <a:lnTo>
                    <a:pt x="32" y="99"/>
                  </a:lnTo>
                  <a:lnTo>
                    <a:pt x="24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5" y="35"/>
                  </a:lnTo>
                  <a:lnTo>
                    <a:pt x="1" y="1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auto">
            <a:xfrm>
              <a:off x="2855" y="2960"/>
              <a:ext cx="1" cy="5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auto">
            <a:xfrm>
              <a:off x="2750" y="2953"/>
              <a:ext cx="1" cy="6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auto">
            <a:xfrm>
              <a:off x="2808" y="3154"/>
              <a:ext cx="1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2811" y="2977"/>
              <a:ext cx="71" cy="18"/>
            </a:xfrm>
            <a:custGeom>
              <a:avLst/>
              <a:gdLst>
                <a:gd name="T0" fmla="*/ 0 w 71"/>
                <a:gd name="T1" fmla="*/ 18 h 18"/>
                <a:gd name="T2" fmla="*/ 18 w 71"/>
                <a:gd name="T3" fmla="*/ 16 h 18"/>
                <a:gd name="T4" fmla="*/ 37 w 71"/>
                <a:gd name="T5" fmla="*/ 12 h 18"/>
                <a:gd name="T6" fmla="*/ 55 w 71"/>
                <a:gd name="T7" fmla="*/ 7 h 18"/>
                <a:gd name="T8" fmla="*/ 71 w 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8"/>
                <a:gd name="T17" fmla="*/ 71 w 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8">
                  <a:moveTo>
                    <a:pt x="0" y="18"/>
                  </a:moveTo>
                  <a:lnTo>
                    <a:pt x="18" y="16"/>
                  </a:lnTo>
                  <a:lnTo>
                    <a:pt x="37" y="12"/>
                  </a:lnTo>
                  <a:lnTo>
                    <a:pt x="55" y="7"/>
                  </a:lnTo>
                  <a:lnTo>
                    <a:pt x="7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2735" y="2979"/>
              <a:ext cx="72" cy="18"/>
            </a:xfrm>
            <a:custGeom>
              <a:avLst/>
              <a:gdLst>
                <a:gd name="T0" fmla="*/ 72 w 72"/>
                <a:gd name="T1" fmla="*/ 18 h 18"/>
                <a:gd name="T2" fmla="*/ 52 w 72"/>
                <a:gd name="T3" fmla="*/ 16 h 18"/>
                <a:gd name="T4" fmla="*/ 34 w 72"/>
                <a:gd name="T5" fmla="*/ 12 h 18"/>
                <a:gd name="T6" fmla="*/ 16 w 72"/>
                <a:gd name="T7" fmla="*/ 7 h 18"/>
                <a:gd name="T8" fmla="*/ 0 w 7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8"/>
                <a:gd name="T17" fmla="*/ 72 w 7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8">
                  <a:moveTo>
                    <a:pt x="72" y="18"/>
                  </a:moveTo>
                  <a:lnTo>
                    <a:pt x="52" y="16"/>
                  </a:lnTo>
                  <a:lnTo>
                    <a:pt x="34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auto">
            <a:xfrm>
              <a:off x="2665" y="2919"/>
              <a:ext cx="185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auto">
            <a:xfrm flipV="1">
              <a:off x="2748" y="2849"/>
              <a:ext cx="1" cy="9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auto">
            <a:xfrm>
              <a:off x="2664" y="2851"/>
              <a:ext cx="86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2717" y="2822"/>
              <a:ext cx="62" cy="50"/>
            </a:xfrm>
            <a:custGeom>
              <a:avLst/>
              <a:gdLst>
                <a:gd name="T0" fmla="*/ 62 w 62"/>
                <a:gd name="T1" fmla="*/ 25 h 50"/>
                <a:gd name="T2" fmla="*/ 60 w 62"/>
                <a:gd name="T3" fmla="*/ 32 h 50"/>
                <a:gd name="T4" fmla="*/ 57 w 62"/>
                <a:gd name="T5" fmla="*/ 38 h 50"/>
                <a:gd name="T6" fmla="*/ 51 w 62"/>
                <a:gd name="T7" fmla="*/ 43 h 50"/>
                <a:gd name="T8" fmla="*/ 43 w 62"/>
                <a:gd name="T9" fmla="*/ 47 h 50"/>
                <a:gd name="T10" fmla="*/ 36 w 62"/>
                <a:gd name="T11" fmla="*/ 50 h 50"/>
                <a:gd name="T12" fmla="*/ 26 w 62"/>
                <a:gd name="T13" fmla="*/ 50 h 50"/>
                <a:gd name="T14" fmla="*/ 18 w 62"/>
                <a:gd name="T15" fmla="*/ 47 h 50"/>
                <a:gd name="T16" fmla="*/ 11 w 62"/>
                <a:gd name="T17" fmla="*/ 43 h 50"/>
                <a:gd name="T18" fmla="*/ 5 w 62"/>
                <a:gd name="T19" fmla="*/ 38 h 50"/>
                <a:gd name="T20" fmla="*/ 1 w 62"/>
                <a:gd name="T21" fmla="*/ 32 h 50"/>
                <a:gd name="T22" fmla="*/ 0 w 62"/>
                <a:gd name="T23" fmla="*/ 25 h 50"/>
                <a:gd name="T24" fmla="*/ 1 w 62"/>
                <a:gd name="T25" fmla="*/ 18 h 50"/>
                <a:gd name="T26" fmla="*/ 5 w 62"/>
                <a:gd name="T27" fmla="*/ 11 h 50"/>
                <a:gd name="T28" fmla="*/ 11 w 62"/>
                <a:gd name="T29" fmla="*/ 6 h 50"/>
                <a:gd name="T30" fmla="*/ 18 w 62"/>
                <a:gd name="T31" fmla="*/ 2 h 50"/>
                <a:gd name="T32" fmla="*/ 26 w 62"/>
                <a:gd name="T33" fmla="*/ 0 h 50"/>
                <a:gd name="T34" fmla="*/ 36 w 62"/>
                <a:gd name="T35" fmla="*/ 0 h 50"/>
                <a:gd name="T36" fmla="*/ 43 w 62"/>
                <a:gd name="T37" fmla="*/ 2 h 50"/>
                <a:gd name="T38" fmla="*/ 51 w 62"/>
                <a:gd name="T39" fmla="*/ 6 h 50"/>
                <a:gd name="T40" fmla="*/ 57 w 62"/>
                <a:gd name="T41" fmla="*/ 11 h 50"/>
                <a:gd name="T42" fmla="*/ 60 w 62"/>
                <a:gd name="T43" fmla="*/ 18 h 50"/>
                <a:gd name="T44" fmla="*/ 62 w 62"/>
                <a:gd name="T45" fmla="*/ 25 h 50"/>
                <a:gd name="T46" fmla="*/ 62 w 62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50"/>
                <a:gd name="T74" fmla="*/ 62 w 62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50">
                  <a:moveTo>
                    <a:pt x="62" y="25"/>
                  </a:moveTo>
                  <a:lnTo>
                    <a:pt x="60" y="32"/>
                  </a:lnTo>
                  <a:lnTo>
                    <a:pt x="57" y="38"/>
                  </a:lnTo>
                  <a:lnTo>
                    <a:pt x="51" y="43"/>
                  </a:lnTo>
                  <a:lnTo>
                    <a:pt x="43" y="47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8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1" y="6"/>
                  </a:lnTo>
                  <a:lnTo>
                    <a:pt x="57" y="11"/>
                  </a:lnTo>
                  <a:lnTo>
                    <a:pt x="60" y="18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2717" y="2822"/>
              <a:ext cx="62" cy="50"/>
            </a:xfrm>
            <a:custGeom>
              <a:avLst/>
              <a:gdLst>
                <a:gd name="T0" fmla="*/ 62 w 62"/>
                <a:gd name="T1" fmla="*/ 25 h 50"/>
                <a:gd name="T2" fmla="*/ 60 w 62"/>
                <a:gd name="T3" fmla="*/ 32 h 50"/>
                <a:gd name="T4" fmla="*/ 57 w 62"/>
                <a:gd name="T5" fmla="*/ 38 h 50"/>
                <a:gd name="T6" fmla="*/ 51 w 62"/>
                <a:gd name="T7" fmla="*/ 43 h 50"/>
                <a:gd name="T8" fmla="*/ 43 w 62"/>
                <a:gd name="T9" fmla="*/ 47 h 50"/>
                <a:gd name="T10" fmla="*/ 36 w 62"/>
                <a:gd name="T11" fmla="*/ 50 h 50"/>
                <a:gd name="T12" fmla="*/ 26 w 62"/>
                <a:gd name="T13" fmla="*/ 50 h 50"/>
                <a:gd name="T14" fmla="*/ 18 w 62"/>
                <a:gd name="T15" fmla="*/ 47 h 50"/>
                <a:gd name="T16" fmla="*/ 11 w 62"/>
                <a:gd name="T17" fmla="*/ 43 h 50"/>
                <a:gd name="T18" fmla="*/ 5 w 62"/>
                <a:gd name="T19" fmla="*/ 38 h 50"/>
                <a:gd name="T20" fmla="*/ 1 w 62"/>
                <a:gd name="T21" fmla="*/ 32 h 50"/>
                <a:gd name="T22" fmla="*/ 0 w 62"/>
                <a:gd name="T23" fmla="*/ 25 h 50"/>
                <a:gd name="T24" fmla="*/ 1 w 62"/>
                <a:gd name="T25" fmla="*/ 18 h 50"/>
                <a:gd name="T26" fmla="*/ 5 w 62"/>
                <a:gd name="T27" fmla="*/ 11 h 50"/>
                <a:gd name="T28" fmla="*/ 11 w 62"/>
                <a:gd name="T29" fmla="*/ 6 h 50"/>
                <a:gd name="T30" fmla="*/ 18 w 62"/>
                <a:gd name="T31" fmla="*/ 2 h 50"/>
                <a:gd name="T32" fmla="*/ 26 w 62"/>
                <a:gd name="T33" fmla="*/ 0 h 50"/>
                <a:gd name="T34" fmla="*/ 36 w 62"/>
                <a:gd name="T35" fmla="*/ 0 h 50"/>
                <a:gd name="T36" fmla="*/ 43 w 62"/>
                <a:gd name="T37" fmla="*/ 2 h 50"/>
                <a:gd name="T38" fmla="*/ 51 w 62"/>
                <a:gd name="T39" fmla="*/ 6 h 50"/>
                <a:gd name="T40" fmla="*/ 57 w 62"/>
                <a:gd name="T41" fmla="*/ 11 h 50"/>
                <a:gd name="T42" fmla="*/ 60 w 62"/>
                <a:gd name="T43" fmla="*/ 18 h 50"/>
                <a:gd name="T44" fmla="*/ 62 w 62"/>
                <a:gd name="T45" fmla="*/ 25 h 50"/>
                <a:gd name="T46" fmla="*/ 62 w 62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50"/>
                <a:gd name="T74" fmla="*/ 62 w 62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50">
                  <a:moveTo>
                    <a:pt x="62" y="25"/>
                  </a:moveTo>
                  <a:lnTo>
                    <a:pt x="60" y="32"/>
                  </a:lnTo>
                  <a:lnTo>
                    <a:pt x="57" y="38"/>
                  </a:lnTo>
                  <a:lnTo>
                    <a:pt x="51" y="43"/>
                  </a:lnTo>
                  <a:lnTo>
                    <a:pt x="43" y="47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8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1" y="6"/>
                  </a:lnTo>
                  <a:lnTo>
                    <a:pt x="57" y="11"/>
                  </a:lnTo>
                  <a:lnTo>
                    <a:pt x="60" y="18"/>
                  </a:lnTo>
                  <a:lnTo>
                    <a:pt x="62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0"/>
            <p:cNvSpPr>
              <a:spLocks/>
            </p:cNvSpPr>
            <p:nvPr/>
          </p:nvSpPr>
          <p:spPr bwMode="auto">
            <a:xfrm>
              <a:off x="2818" y="2894"/>
              <a:ext cx="57" cy="48"/>
            </a:xfrm>
            <a:custGeom>
              <a:avLst/>
              <a:gdLst>
                <a:gd name="T0" fmla="*/ 57 w 57"/>
                <a:gd name="T1" fmla="*/ 24 h 48"/>
                <a:gd name="T2" fmla="*/ 56 w 57"/>
                <a:gd name="T3" fmla="*/ 31 h 48"/>
                <a:gd name="T4" fmla="*/ 52 w 57"/>
                <a:gd name="T5" fmla="*/ 37 h 48"/>
                <a:gd name="T6" fmla="*/ 46 w 57"/>
                <a:gd name="T7" fmla="*/ 43 h 48"/>
                <a:gd name="T8" fmla="*/ 38 w 57"/>
                <a:gd name="T9" fmla="*/ 46 h 48"/>
                <a:gd name="T10" fmla="*/ 31 w 57"/>
                <a:gd name="T11" fmla="*/ 48 h 48"/>
                <a:gd name="T12" fmla="*/ 22 w 57"/>
                <a:gd name="T13" fmla="*/ 47 h 48"/>
                <a:gd name="T14" fmla="*/ 14 w 57"/>
                <a:gd name="T15" fmla="*/ 45 h 48"/>
                <a:gd name="T16" fmla="*/ 8 w 57"/>
                <a:gd name="T17" fmla="*/ 40 h 48"/>
                <a:gd name="T18" fmla="*/ 3 w 57"/>
                <a:gd name="T19" fmla="*/ 34 h 48"/>
                <a:gd name="T20" fmla="*/ 0 w 57"/>
                <a:gd name="T21" fmla="*/ 27 h 48"/>
                <a:gd name="T22" fmla="*/ 0 w 57"/>
                <a:gd name="T23" fmla="*/ 21 h 48"/>
                <a:gd name="T24" fmla="*/ 3 w 57"/>
                <a:gd name="T25" fmla="*/ 14 h 48"/>
                <a:gd name="T26" fmla="*/ 8 w 57"/>
                <a:gd name="T27" fmla="*/ 7 h 48"/>
                <a:gd name="T28" fmla="*/ 15 w 57"/>
                <a:gd name="T29" fmla="*/ 3 h 48"/>
                <a:gd name="T30" fmla="*/ 22 w 57"/>
                <a:gd name="T31" fmla="*/ 1 h 48"/>
                <a:gd name="T32" fmla="*/ 31 w 57"/>
                <a:gd name="T33" fmla="*/ 0 h 48"/>
                <a:gd name="T34" fmla="*/ 38 w 57"/>
                <a:gd name="T35" fmla="*/ 2 h 48"/>
                <a:gd name="T36" fmla="*/ 46 w 57"/>
                <a:gd name="T37" fmla="*/ 5 h 48"/>
                <a:gd name="T38" fmla="*/ 52 w 57"/>
                <a:gd name="T39" fmla="*/ 11 h 48"/>
                <a:gd name="T40" fmla="*/ 56 w 57"/>
                <a:gd name="T41" fmla="*/ 17 h 48"/>
                <a:gd name="T42" fmla="*/ 57 w 57"/>
                <a:gd name="T43" fmla="*/ 24 h 48"/>
                <a:gd name="T44" fmla="*/ 57 w 57"/>
                <a:gd name="T45" fmla="*/ 24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48"/>
                <a:gd name="T71" fmla="*/ 57 w 5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48">
                  <a:moveTo>
                    <a:pt x="57" y="24"/>
                  </a:moveTo>
                  <a:lnTo>
                    <a:pt x="56" y="31"/>
                  </a:lnTo>
                  <a:lnTo>
                    <a:pt x="52" y="37"/>
                  </a:lnTo>
                  <a:lnTo>
                    <a:pt x="46" y="43"/>
                  </a:lnTo>
                  <a:lnTo>
                    <a:pt x="38" y="46"/>
                  </a:lnTo>
                  <a:lnTo>
                    <a:pt x="31" y="48"/>
                  </a:lnTo>
                  <a:lnTo>
                    <a:pt x="22" y="47"/>
                  </a:lnTo>
                  <a:lnTo>
                    <a:pt x="14" y="45"/>
                  </a:lnTo>
                  <a:lnTo>
                    <a:pt x="8" y="40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8" y="7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7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1"/>
            <p:cNvSpPr>
              <a:spLocks/>
            </p:cNvSpPr>
            <p:nvPr/>
          </p:nvSpPr>
          <p:spPr bwMode="auto">
            <a:xfrm>
              <a:off x="2818" y="2894"/>
              <a:ext cx="57" cy="48"/>
            </a:xfrm>
            <a:custGeom>
              <a:avLst/>
              <a:gdLst>
                <a:gd name="T0" fmla="*/ 57 w 57"/>
                <a:gd name="T1" fmla="*/ 24 h 48"/>
                <a:gd name="T2" fmla="*/ 56 w 57"/>
                <a:gd name="T3" fmla="*/ 31 h 48"/>
                <a:gd name="T4" fmla="*/ 52 w 57"/>
                <a:gd name="T5" fmla="*/ 37 h 48"/>
                <a:gd name="T6" fmla="*/ 46 w 57"/>
                <a:gd name="T7" fmla="*/ 43 h 48"/>
                <a:gd name="T8" fmla="*/ 38 w 57"/>
                <a:gd name="T9" fmla="*/ 46 h 48"/>
                <a:gd name="T10" fmla="*/ 31 w 57"/>
                <a:gd name="T11" fmla="*/ 48 h 48"/>
                <a:gd name="T12" fmla="*/ 22 w 57"/>
                <a:gd name="T13" fmla="*/ 47 h 48"/>
                <a:gd name="T14" fmla="*/ 14 w 57"/>
                <a:gd name="T15" fmla="*/ 45 h 48"/>
                <a:gd name="T16" fmla="*/ 8 w 57"/>
                <a:gd name="T17" fmla="*/ 40 h 48"/>
                <a:gd name="T18" fmla="*/ 3 w 57"/>
                <a:gd name="T19" fmla="*/ 34 h 48"/>
                <a:gd name="T20" fmla="*/ 0 w 57"/>
                <a:gd name="T21" fmla="*/ 27 h 48"/>
                <a:gd name="T22" fmla="*/ 0 w 57"/>
                <a:gd name="T23" fmla="*/ 21 h 48"/>
                <a:gd name="T24" fmla="*/ 3 w 57"/>
                <a:gd name="T25" fmla="*/ 14 h 48"/>
                <a:gd name="T26" fmla="*/ 8 w 57"/>
                <a:gd name="T27" fmla="*/ 7 h 48"/>
                <a:gd name="T28" fmla="*/ 15 w 57"/>
                <a:gd name="T29" fmla="*/ 3 h 48"/>
                <a:gd name="T30" fmla="*/ 22 w 57"/>
                <a:gd name="T31" fmla="*/ 1 h 48"/>
                <a:gd name="T32" fmla="*/ 31 w 57"/>
                <a:gd name="T33" fmla="*/ 0 h 48"/>
                <a:gd name="T34" fmla="*/ 38 w 57"/>
                <a:gd name="T35" fmla="*/ 2 h 48"/>
                <a:gd name="T36" fmla="*/ 46 w 57"/>
                <a:gd name="T37" fmla="*/ 5 h 48"/>
                <a:gd name="T38" fmla="*/ 52 w 57"/>
                <a:gd name="T39" fmla="*/ 11 h 48"/>
                <a:gd name="T40" fmla="*/ 56 w 57"/>
                <a:gd name="T41" fmla="*/ 17 h 48"/>
                <a:gd name="T42" fmla="*/ 57 w 57"/>
                <a:gd name="T43" fmla="*/ 24 h 48"/>
                <a:gd name="T44" fmla="*/ 57 w 57"/>
                <a:gd name="T45" fmla="*/ 24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48"/>
                <a:gd name="T71" fmla="*/ 57 w 5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48">
                  <a:moveTo>
                    <a:pt x="57" y="24"/>
                  </a:moveTo>
                  <a:lnTo>
                    <a:pt x="56" y="31"/>
                  </a:lnTo>
                  <a:lnTo>
                    <a:pt x="52" y="37"/>
                  </a:lnTo>
                  <a:lnTo>
                    <a:pt x="46" y="43"/>
                  </a:lnTo>
                  <a:lnTo>
                    <a:pt x="38" y="46"/>
                  </a:lnTo>
                  <a:lnTo>
                    <a:pt x="31" y="48"/>
                  </a:lnTo>
                  <a:lnTo>
                    <a:pt x="22" y="47"/>
                  </a:lnTo>
                  <a:lnTo>
                    <a:pt x="14" y="45"/>
                  </a:lnTo>
                  <a:lnTo>
                    <a:pt x="8" y="40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8" y="7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31" y="0"/>
                  </a:lnTo>
                  <a:lnTo>
                    <a:pt x="38" y="2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7"/>
                  </a:lnTo>
                  <a:lnTo>
                    <a:pt x="57" y="24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auto">
            <a:xfrm>
              <a:off x="2806" y="3185"/>
              <a:ext cx="1" cy="38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auto">
            <a:xfrm flipV="1">
              <a:off x="2798" y="2327"/>
              <a:ext cx="1" cy="17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4"/>
            <p:cNvSpPr>
              <a:spLocks/>
            </p:cNvSpPr>
            <p:nvPr/>
          </p:nvSpPr>
          <p:spPr bwMode="auto">
            <a:xfrm>
              <a:off x="2492" y="2398"/>
              <a:ext cx="55" cy="91"/>
            </a:xfrm>
            <a:custGeom>
              <a:avLst/>
              <a:gdLst>
                <a:gd name="T0" fmla="*/ 48 w 55"/>
                <a:gd name="T1" fmla="*/ 0 h 91"/>
                <a:gd name="T2" fmla="*/ 38 w 55"/>
                <a:gd name="T3" fmla="*/ 1 h 91"/>
                <a:gd name="T4" fmla="*/ 29 w 55"/>
                <a:gd name="T5" fmla="*/ 4 h 91"/>
                <a:gd name="T6" fmla="*/ 19 w 55"/>
                <a:gd name="T7" fmla="*/ 9 h 91"/>
                <a:gd name="T8" fmla="*/ 11 w 55"/>
                <a:gd name="T9" fmla="*/ 16 h 91"/>
                <a:gd name="T10" fmla="*/ 5 w 55"/>
                <a:gd name="T11" fmla="*/ 25 h 91"/>
                <a:gd name="T12" fmla="*/ 1 w 55"/>
                <a:gd name="T13" fmla="*/ 34 h 91"/>
                <a:gd name="T14" fmla="*/ 0 w 55"/>
                <a:gd name="T15" fmla="*/ 43 h 91"/>
                <a:gd name="T16" fmla="*/ 1 w 55"/>
                <a:gd name="T17" fmla="*/ 54 h 91"/>
                <a:gd name="T18" fmla="*/ 4 w 55"/>
                <a:gd name="T19" fmla="*/ 63 h 91"/>
                <a:gd name="T20" fmla="*/ 9 w 55"/>
                <a:gd name="T21" fmla="*/ 71 h 91"/>
                <a:gd name="T22" fmla="*/ 16 w 55"/>
                <a:gd name="T23" fmla="*/ 78 h 91"/>
                <a:gd name="T24" fmla="*/ 24 w 55"/>
                <a:gd name="T25" fmla="*/ 85 h 91"/>
                <a:gd name="T26" fmla="*/ 34 w 55"/>
                <a:gd name="T27" fmla="*/ 89 h 91"/>
                <a:gd name="T28" fmla="*/ 43 w 55"/>
                <a:gd name="T29" fmla="*/ 91 h 91"/>
                <a:gd name="T30" fmla="*/ 55 w 55"/>
                <a:gd name="T31" fmla="*/ 91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91"/>
                <a:gd name="T50" fmla="*/ 55 w 55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91">
                  <a:moveTo>
                    <a:pt x="48" y="0"/>
                  </a:moveTo>
                  <a:lnTo>
                    <a:pt x="38" y="1"/>
                  </a:lnTo>
                  <a:lnTo>
                    <a:pt x="29" y="4"/>
                  </a:lnTo>
                  <a:lnTo>
                    <a:pt x="19" y="9"/>
                  </a:lnTo>
                  <a:lnTo>
                    <a:pt x="11" y="16"/>
                  </a:lnTo>
                  <a:lnTo>
                    <a:pt x="5" y="25"/>
                  </a:lnTo>
                  <a:lnTo>
                    <a:pt x="1" y="34"/>
                  </a:lnTo>
                  <a:lnTo>
                    <a:pt x="0" y="43"/>
                  </a:lnTo>
                  <a:lnTo>
                    <a:pt x="1" y="54"/>
                  </a:lnTo>
                  <a:lnTo>
                    <a:pt x="4" y="63"/>
                  </a:lnTo>
                  <a:lnTo>
                    <a:pt x="9" y="71"/>
                  </a:lnTo>
                  <a:lnTo>
                    <a:pt x="16" y="78"/>
                  </a:lnTo>
                  <a:lnTo>
                    <a:pt x="24" y="85"/>
                  </a:lnTo>
                  <a:lnTo>
                    <a:pt x="34" y="89"/>
                  </a:lnTo>
                  <a:lnTo>
                    <a:pt x="43" y="91"/>
                  </a:lnTo>
                  <a:lnTo>
                    <a:pt x="55" y="91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auto">
            <a:xfrm>
              <a:off x="2542" y="2394"/>
              <a:ext cx="97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auto">
            <a:xfrm>
              <a:off x="2545" y="2489"/>
              <a:ext cx="9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auto">
            <a:xfrm>
              <a:off x="2642" y="2394"/>
              <a:ext cx="1" cy="9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auto">
            <a:xfrm flipH="1">
              <a:off x="2430" y="2438"/>
              <a:ext cx="6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auto">
            <a:xfrm>
              <a:off x="2645" y="2407"/>
              <a:ext cx="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auto">
            <a:xfrm>
              <a:off x="2643" y="2478"/>
              <a:ext cx="64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2485" y="2842"/>
              <a:ext cx="54" cy="88"/>
            </a:xfrm>
            <a:custGeom>
              <a:avLst/>
              <a:gdLst>
                <a:gd name="T0" fmla="*/ 48 w 54"/>
                <a:gd name="T1" fmla="*/ 0 h 88"/>
                <a:gd name="T2" fmla="*/ 38 w 54"/>
                <a:gd name="T3" fmla="*/ 1 h 88"/>
                <a:gd name="T4" fmla="*/ 28 w 54"/>
                <a:gd name="T5" fmla="*/ 4 h 88"/>
                <a:gd name="T6" fmla="*/ 18 w 54"/>
                <a:gd name="T7" fmla="*/ 9 h 88"/>
                <a:gd name="T8" fmla="*/ 11 w 54"/>
                <a:gd name="T9" fmla="*/ 15 h 88"/>
                <a:gd name="T10" fmla="*/ 5 w 54"/>
                <a:gd name="T11" fmla="*/ 23 h 88"/>
                <a:gd name="T12" fmla="*/ 1 w 54"/>
                <a:gd name="T13" fmla="*/ 33 h 88"/>
                <a:gd name="T14" fmla="*/ 0 w 54"/>
                <a:gd name="T15" fmla="*/ 42 h 88"/>
                <a:gd name="T16" fmla="*/ 1 w 54"/>
                <a:gd name="T17" fmla="*/ 51 h 88"/>
                <a:gd name="T18" fmla="*/ 4 w 54"/>
                <a:gd name="T19" fmla="*/ 60 h 88"/>
                <a:gd name="T20" fmla="*/ 8 w 54"/>
                <a:gd name="T21" fmla="*/ 70 h 88"/>
                <a:gd name="T22" fmla="*/ 16 w 54"/>
                <a:gd name="T23" fmla="*/ 77 h 88"/>
                <a:gd name="T24" fmla="*/ 23 w 54"/>
                <a:gd name="T25" fmla="*/ 82 h 88"/>
                <a:gd name="T26" fmla="*/ 33 w 54"/>
                <a:gd name="T27" fmla="*/ 86 h 88"/>
                <a:gd name="T28" fmla="*/ 43 w 54"/>
                <a:gd name="T29" fmla="*/ 88 h 88"/>
                <a:gd name="T30" fmla="*/ 54 w 54"/>
                <a:gd name="T31" fmla="*/ 88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88"/>
                <a:gd name="T50" fmla="*/ 54 w 5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88">
                  <a:moveTo>
                    <a:pt x="48" y="0"/>
                  </a:moveTo>
                  <a:lnTo>
                    <a:pt x="38" y="1"/>
                  </a:lnTo>
                  <a:lnTo>
                    <a:pt x="28" y="4"/>
                  </a:lnTo>
                  <a:lnTo>
                    <a:pt x="18" y="9"/>
                  </a:lnTo>
                  <a:lnTo>
                    <a:pt x="11" y="15"/>
                  </a:lnTo>
                  <a:lnTo>
                    <a:pt x="5" y="23"/>
                  </a:lnTo>
                  <a:lnTo>
                    <a:pt x="1" y="33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4" y="60"/>
                  </a:lnTo>
                  <a:lnTo>
                    <a:pt x="8" y="70"/>
                  </a:lnTo>
                  <a:lnTo>
                    <a:pt x="16" y="77"/>
                  </a:lnTo>
                  <a:lnTo>
                    <a:pt x="23" y="82"/>
                  </a:lnTo>
                  <a:lnTo>
                    <a:pt x="33" y="86"/>
                  </a:lnTo>
                  <a:lnTo>
                    <a:pt x="43" y="88"/>
                  </a:lnTo>
                  <a:lnTo>
                    <a:pt x="54" y="88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82"/>
            <p:cNvSpPr>
              <a:spLocks noChangeShapeType="1"/>
            </p:cNvSpPr>
            <p:nvPr/>
          </p:nvSpPr>
          <p:spPr bwMode="auto">
            <a:xfrm>
              <a:off x="2534" y="2837"/>
              <a:ext cx="9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83"/>
            <p:cNvSpPr>
              <a:spLocks noChangeShapeType="1"/>
            </p:cNvSpPr>
            <p:nvPr/>
          </p:nvSpPr>
          <p:spPr bwMode="auto">
            <a:xfrm>
              <a:off x="2538" y="2931"/>
              <a:ext cx="9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84"/>
            <p:cNvSpPr>
              <a:spLocks noChangeShapeType="1"/>
            </p:cNvSpPr>
            <p:nvPr/>
          </p:nvSpPr>
          <p:spPr bwMode="auto">
            <a:xfrm>
              <a:off x="2634" y="2837"/>
              <a:ext cx="1" cy="9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85"/>
            <p:cNvSpPr>
              <a:spLocks noChangeShapeType="1"/>
            </p:cNvSpPr>
            <p:nvPr/>
          </p:nvSpPr>
          <p:spPr bwMode="auto">
            <a:xfrm flipH="1">
              <a:off x="2423" y="2882"/>
              <a:ext cx="6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86"/>
            <p:cNvSpPr>
              <a:spLocks noChangeShapeType="1"/>
            </p:cNvSpPr>
            <p:nvPr/>
          </p:nvSpPr>
          <p:spPr bwMode="auto">
            <a:xfrm>
              <a:off x="2638" y="2851"/>
              <a:ext cx="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87"/>
            <p:cNvSpPr>
              <a:spLocks noChangeShapeType="1"/>
            </p:cNvSpPr>
            <p:nvPr/>
          </p:nvSpPr>
          <p:spPr bwMode="auto">
            <a:xfrm>
              <a:off x="2635" y="2921"/>
              <a:ext cx="65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88"/>
            <p:cNvSpPr>
              <a:spLocks noChangeShapeType="1"/>
            </p:cNvSpPr>
            <p:nvPr/>
          </p:nvSpPr>
          <p:spPr bwMode="auto">
            <a:xfrm flipV="1">
              <a:off x="2755" y="2731"/>
              <a:ext cx="1" cy="9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89"/>
            <p:cNvSpPr>
              <a:spLocks noChangeShapeType="1"/>
            </p:cNvSpPr>
            <p:nvPr/>
          </p:nvSpPr>
          <p:spPr bwMode="auto">
            <a:xfrm flipV="1">
              <a:off x="2419" y="2431"/>
              <a:ext cx="1" cy="362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90"/>
            <p:cNvSpPr>
              <a:spLocks/>
            </p:cNvSpPr>
            <p:nvPr/>
          </p:nvSpPr>
          <p:spPr bwMode="auto">
            <a:xfrm>
              <a:off x="1439" y="2809"/>
              <a:ext cx="24" cy="56"/>
            </a:xfrm>
            <a:custGeom>
              <a:avLst/>
              <a:gdLst>
                <a:gd name="T0" fmla="*/ 0 w 24"/>
                <a:gd name="T1" fmla="*/ 0 h 56"/>
                <a:gd name="T2" fmla="*/ 3 w 24"/>
                <a:gd name="T3" fmla="*/ 15 h 56"/>
                <a:gd name="T4" fmla="*/ 8 w 24"/>
                <a:gd name="T5" fmla="*/ 29 h 56"/>
                <a:gd name="T6" fmla="*/ 14 w 24"/>
                <a:gd name="T7" fmla="*/ 44 h 56"/>
                <a:gd name="T8" fmla="*/ 24 w 24"/>
                <a:gd name="T9" fmla="*/ 5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56"/>
                <a:gd name="T17" fmla="*/ 24 w 2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56">
                  <a:moveTo>
                    <a:pt x="0" y="0"/>
                  </a:moveTo>
                  <a:lnTo>
                    <a:pt x="3" y="15"/>
                  </a:lnTo>
                  <a:lnTo>
                    <a:pt x="8" y="29"/>
                  </a:lnTo>
                  <a:lnTo>
                    <a:pt x="14" y="44"/>
                  </a:lnTo>
                  <a:lnTo>
                    <a:pt x="24" y="56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1"/>
            <p:cNvSpPr>
              <a:spLocks/>
            </p:cNvSpPr>
            <p:nvPr/>
          </p:nvSpPr>
          <p:spPr bwMode="auto">
            <a:xfrm>
              <a:off x="1300" y="2812"/>
              <a:ext cx="160" cy="53"/>
            </a:xfrm>
            <a:custGeom>
              <a:avLst/>
              <a:gdLst>
                <a:gd name="T0" fmla="*/ 0 w 160"/>
                <a:gd name="T1" fmla="*/ 0 h 53"/>
                <a:gd name="T2" fmla="*/ 12 w 160"/>
                <a:gd name="T3" fmla="*/ 10 h 53"/>
                <a:gd name="T4" fmla="*/ 27 w 160"/>
                <a:gd name="T5" fmla="*/ 19 h 53"/>
                <a:gd name="T6" fmla="*/ 43 w 160"/>
                <a:gd name="T7" fmla="*/ 28 h 53"/>
                <a:gd name="T8" fmla="*/ 60 w 160"/>
                <a:gd name="T9" fmla="*/ 35 h 53"/>
                <a:gd name="T10" fmla="*/ 79 w 160"/>
                <a:gd name="T11" fmla="*/ 41 h 53"/>
                <a:gd name="T12" fmla="*/ 98 w 160"/>
                <a:gd name="T13" fmla="*/ 46 h 53"/>
                <a:gd name="T14" fmla="*/ 118 w 160"/>
                <a:gd name="T15" fmla="*/ 50 h 53"/>
                <a:gd name="T16" fmla="*/ 139 w 160"/>
                <a:gd name="T17" fmla="*/ 52 h 53"/>
                <a:gd name="T18" fmla="*/ 160 w 160"/>
                <a:gd name="T19" fmla="*/ 53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0"/>
                <a:gd name="T31" fmla="*/ 0 h 53"/>
                <a:gd name="T32" fmla="*/ 160 w 160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0" h="53">
                  <a:moveTo>
                    <a:pt x="0" y="0"/>
                  </a:moveTo>
                  <a:lnTo>
                    <a:pt x="12" y="10"/>
                  </a:lnTo>
                  <a:lnTo>
                    <a:pt x="27" y="19"/>
                  </a:lnTo>
                  <a:lnTo>
                    <a:pt x="43" y="28"/>
                  </a:lnTo>
                  <a:lnTo>
                    <a:pt x="60" y="35"/>
                  </a:lnTo>
                  <a:lnTo>
                    <a:pt x="79" y="41"/>
                  </a:lnTo>
                  <a:lnTo>
                    <a:pt x="98" y="46"/>
                  </a:lnTo>
                  <a:lnTo>
                    <a:pt x="118" y="50"/>
                  </a:lnTo>
                  <a:lnTo>
                    <a:pt x="139" y="52"/>
                  </a:lnTo>
                  <a:lnTo>
                    <a:pt x="160" y="53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2"/>
            <p:cNvSpPr>
              <a:spLocks/>
            </p:cNvSpPr>
            <p:nvPr/>
          </p:nvSpPr>
          <p:spPr bwMode="auto">
            <a:xfrm>
              <a:off x="1438" y="2750"/>
              <a:ext cx="21" cy="56"/>
            </a:xfrm>
            <a:custGeom>
              <a:avLst/>
              <a:gdLst>
                <a:gd name="T0" fmla="*/ 0 w 21"/>
                <a:gd name="T1" fmla="*/ 56 h 56"/>
                <a:gd name="T2" fmla="*/ 2 w 21"/>
                <a:gd name="T3" fmla="*/ 41 h 56"/>
                <a:gd name="T4" fmla="*/ 6 w 21"/>
                <a:gd name="T5" fmla="*/ 27 h 56"/>
                <a:gd name="T6" fmla="*/ 12 w 21"/>
                <a:gd name="T7" fmla="*/ 12 h 56"/>
                <a:gd name="T8" fmla="*/ 21 w 21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56"/>
                <a:gd name="T17" fmla="*/ 21 w 21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56">
                  <a:moveTo>
                    <a:pt x="0" y="56"/>
                  </a:moveTo>
                  <a:lnTo>
                    <a:pt x="2" y="41"/>
                  </a:lnTo>
                  <a:lnTo>
                    <a:pt x="6" y="27"/>
                  </a:lnTo>
                  <a:lnTo>
                    <a:pt x="12" y="12"/>
                  </a:lnTo>
                  <a:lnTo>
                    <a:pt x="21" y="0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3"/>
            <p:cNvSpPr>
              <a:spLocks/>
            </p:cNvSpPr>
            <p:nvPr/>
          </p:nvSpPr>
          <p:spPr bwMode="auto">
            <a:xfrm>
              <a:off x="1297" y="2751"/>
              <a:ext cx="159" cy="53"/>
            </a:xfrm>
            <a:custGeom>
              <a:avLst/>
              <a:gdLst>
                <a:gd name="T0" fmla="*/ 0 w 159"/>
                <a:gd name="T1" fmla="*/ 53 h 53"/>
                <a:gd name="T2" fmla="*/ 13 w 159"/>
                <a:gd name="T3" fmla="*/ 43 h 53"/>
                <a:gd name="T4" fmla="*/ 26 w 159"/>
                <a:gd name="T5" fmla="*/ 34 h 53"/>
                <a:gd name="T6" fmla="*/ 42 w 159"/>
                <a:gd name="T7" fmla="*/ 26 h 53"/>
                <a:gd name="T8" fmla="*/ 59 w 159"/>
                <a:gd name="T9" fmla="*/ 17 h 53"/>
                <a:gd name="T10" fmla="*/ 78 w 159"/>
                <a:gd name="T11" fmla="*/ 12 h 53"/>
                <a:gd name="T12" fmla="*/ 98 w 159"/>
                <a:gd name="T13" fmla="*/ 7 h 53"/>
                <a:gd name="T14" fmla="*/ 118 w 159"/>
                <a:gd name="T15" fmla="*/ 3 h 53"/>
                <a:gd name="T16" fmla="*/ 138 w 159"/>
                <a:gd name="T17" fmla="*/ 1 h 53"/>
                <a:gd name="T18" fmla="*/ 159 w 159"/>
                <a:gd name="T19" fmla="*/ 0 h 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"/>
                <a:gd name="T31" fmla="*/ 0 h 53"/>
                <a:gd name="T32" fmla="*/ 159 w 159"/>
                <a:gd name="T33" fmla="*/ 53 h 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" h="53">
                  <a:moveTo>
                    <a:pt x="0" y="53"/>
                  </a:moveTo>
                  <a:lnTo>
                    <a:pt x="13" y="43"/>
                  </a:lnTo>
                  <a:lnTo>
                    <a:pt x="26" y="34"/>
                  </a:lnTo>
                  <a:lnTo>
                    <a:pt x="42" y="26"/>
                  </a:lnTo>
                  <a:lnTo>
                    <a:pt x="59" y="17"/>
                  </a:lnTo>
                  <a:lnTo>
                    <a:pt x="78" y="12"/>
                  </a:lnTo>
                  <a:lnTo>
                    <a:pt x="98" y="7"/>
                  </a:lnTo>
                  <a:lnTo>
                    <a:pt x="118" y="3"/>
                  </a:lnTo>
                  <a:lnTo>
                    <a:pt x="138" y="1"/>
                  </a:lnTo>
                  <a:lnTo>
                    <a:pt x="159" y="0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94"/>
            <p:cNvSpPr>
              <a:spLocks noChangeShapeType="1"/>
            </p:cNvSpPr>
            <p:nvPr/>
          </p:nvSpPr>
          <p:spPr bwMode="auto">
            <a:xfrm flipH="1">
              <a:off x="1454" y="2846"/>
              <a:ext cx="67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95"/>
            <p:cNvSpPr>
              <a:spLocks noChangeShapeType="1"/>
            </p:cNvSpPr>
            <p:nvPr/>
          </p:nvSpPr>
          <p:spPr bwMode="auto">
            <a:xfrm flipH="1">
              <a:off x="1454" y="2762"/>
              <a:ext cx="75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96"/>
            <p:cNvSpPr>
              <a:spLocks noChangeShapeType="1"/>
            </p:cNvSpPr>
            <p:nvPr/>
          </p:nvSpPr>
          <p:spPr bwMode="auto">
            <a:xfrm flipH="1">
              <a:off x="1252" y="2809"/>
              <a:ext cx="42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7"/>
            <p:cNvSpPr>
              <a:spLocks/>
            </p:cNvSpPr>
            <p:nvPr/>
          </p:nvSpPr>
          <p:spPr bwMode="auto">
            <a:xfrm>
              <a:off x="1870" y="2533"/>
              <a:ext cx="73" cy="20"/>
            </a:xfrm>
            <a:custGeom>
              <a:avLst/>
              <a:gdLst>
                <a:gd name="T0" fmla="*/ 0 w 73"/>
                <a:gd name="T1" fmla="*/ 20 h 20"/>
                <a:gd name="T2" fmla="*/ 20 w 73"/>
                <a:gd name="T3" fmla="*/ 18 h 20"/>
                <a:gd name="T4" fmla="*/ 38 w 73"/>
                <a:gd name="T5" fmla="*/ 13 h 20"/>
                <a:gd name="T6" fmla="*/ 56 w 73"/>
                <a:gd name="T7" fmla="*/ 8 h 20"/>
                <a:gd name="T8" fmla="*/ 73 w 7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20"/>
                <a:gd name="T17" fmla="*/ 73 w 7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20">
                  <a:moveTo>
                    <a:pt x="0" y="20"/>
                  </a:moveTo>
                  <a:lnTo>
                    <a:pt x="20" y="18"/>
                  </a:lnTo>
                  <a:lnTo>
                    <a:pt x="38" y="13"/>
                  </a:lnTo>
                  <a:lnTo>
                    <a:pt x="56" y="8"/>
                  </a:lnTo>
                  <a:lnTo>
                    <a:pt x="73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8"/>
            <p:cNvSpPr>
              <a:spLocks/>
            </p:cNvSpPr>
            <p:nvPr/>
          </p:nvSpPr>
          <p:spPr bwMode="auto">
            <a:xfrm>
              <a:off x="1874" y="2536"/>
              <a:ext cx="68" cy="135"/>
            </a:xfrm>
            <a:custGeom>
              <a:avLst/>
              <a:gdLst>
                <a:gd name="T0" fmla="*/ 0 w 68"/>
                <a:gd name="T1" fmla="*/ 135 h 135"/>
                <a:gd name="T2" fmla="*/ 12 w 68"/>
                <a:gd name="T3" fmla="*/ 125 h 135"/>
                <a:gd name="T4" fmla="*/ 24 w 68"/>
                <a:gd name="T5" fmla="*/ 113 h 135"/>
                <a:gd name="T6" fmla="*/ 36 w 68"/>
                <a:gd name="T7" fmla="*/ 99 h 135"/>
                <a:gd name="T8" fmla="*/ 44 w 68"/>
                <a:gd name="T9" fmla="*/ 85 h 135"/>
                <a:gd name="T10" fmla="*/ 52 w 68"/>
                <a:gd name="T11" fmla="*/ 69 h 135"/>
                <a:gd name="T12" fmla="*/ 59 w 68"/>
                <a:gd name="T13" fmla="*/ 53 h 135"/>
                <a:gd name="T14" fmla="*/ 63 w 68"/>
                <a:gd name="T15" fmla="*/ 35 h 135"/>
                <a:gd name="T16" fmla="*/ 66 w 68"/>
                <a:gd name="T17" fmla="*/ 18 h 135"/>
                <a:gd name="T18" fmla="*/ 68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0" y="135"/>
                  </a:moveTo>
                  <a:lnTo>
                    <a:pt x="12" y="125"/>
                  </a:lnTo>
                  <a:lnTo>
                    <a:pt x="24" y="113"/>
                  </a:lnTo>
                  <a:lnTo>
                    <a:pt x="36" y="99"/>
                  </a:lnTo>
                  <a:lnTo>
                    <a:pt x="44" y="85"/>
                  </a:lnTo>
                  <a:lnTo>
                    <a:pt x="52" y="69"/>
                  </a:lnTo>
                  <a:lnTo>
                    <a:pt x="59" y="53"/>
                  </a:lnTo>
                  <a:lnTo>
                    <a:pt x="63" y="35"/>
                  </a:lnTo>
                  <a:lnTo>
                    <a:pt x="66" y="18"/>
                  </a:lnTo>
                  <a:lnTo>
                    <a:pt x="68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9"/>
            <p:cNvSpPr>
              <a:spLocks/>
            </p:cNvSpPr>
            <p:nvPr/>
          </p:nvSpPr>
          <p:spPr bwMode="auto">
            <a:xfrm>
              <a:off x="1796" y="2535"/>
              <a:ext cx="72" cy="18"/>
            </a:xfrm>
            <a:custGeom>
              <a:avLst/>
              <a:gdLst>
                <a:gd name="T0" fmla="*/ 72 w 72"/>
                <a:gd name="T1" fmla="*/ 18 h 18"/>
                <a:gd name="T2" fmla="*/ 52 w 72"/>
                <a:gd name="T3" fmla="*/ 16 h 18"/>
                <a:gd name="T4" fmla="*/ 33 w 72"/>
                <a:gd name="T5" fmla="*/ 13 h 18"/>
                <a:gd name="T6" fmla="*/ 16 w 72"/>
                <a:gd name="T7" fmla="*/ 7 h 18"/>
                <a:gd name="T8" fmla="*/ 0 w 72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8"/>
                <a:gd name="T17" fmla="*/ 72 w 7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8">
                  <a:moveTo>
                    <a:pt x="72" y="18"/>
                  </a:moveTo>
                  <a:lnTo>
                    <a:pt x="52" y="16"/>
                  </a:lnTo>
                  <a:lnTo>
                    <a:pt x="33" y="13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200"/>
            <p:cNvSpPr>
              <a:spLocks/>
            </p:cNvSpPr>
            <p:nvPr/>
          </p:nvSpPr>
          <p:spPr bwMode="auto">
            <a:xfrm>
              <a:off x="1796" y="2539"/>
              <a:ext cx="68" cy="135"/>
            </a:xfrm>
            <a:custGeom>
              <a:avLst/>
              <a:gdLst>
                <a:gd name="T0" fmla="*/ 68 w 68"/>
                <a:gd name="T1" fmla="*/ 135 h 135"/>
                <a:gd name="T2" fmla="*/ 56 w 68"/>
                <a:gd name="T3" fmla="*/ 125 h 135"/>
                <a:gd name="T4" fmla="*/ 43 w 68"/>
                <a:gd name="T5" fmla="*/ 113 h 135"/>
                <a:gd name="T6" fmla="*/ 32 w 68"/>
                <a:gd name="T7" fmla="*/ 99 h 135"/>
                <a:gd name="T8" fmla="*/ 23 w 68"/>
                <a:gd name="T9" fmla="*/ 85 h 135"/>
                <a:gd name="T10" fmla="*/ 16 w 68"/>
                <a:gd name="T11" fmla="*/ 69 h 135"/>
                <a:gd name="T12" fmla="*/ 9 w 68"/>
                <a:gd name="T13" fmla="*/ 53 h 135"/>
                <a:gd name="T14" fmla="*/ 5 w 68"/>
                <a:gd name="T15" fmla="*/ 35 h 135"/>
                <a:gd name="T16" fmla="*/ 1 w 68"/>
                <a:gd name="T17" fmla="*/ 18 h 135"/>
                <a:gd name="T18" fmla="*/ 0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68" y="135"/>
                  </a:moveTo>
                  <a:lnTo>
                    <a:pt x="56" y="125"/>
                  </a:lnTo>
                  <a:lnTo>
                    <a:pt x="43" y="113"/>
                  </a:lnTo>
                  <a:lnTo>
                    <a:pt x="32" y="99"/>
                  </a:lnTo>
                  <a:lnTo>
                    <a:pt x="23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5" y="35"/>
                  </a:lnTo>
                  <a:lnTo>
                    <a:pt x="1" y="18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01"/>
            <p:cNvSpPr>
              <a:spLocks noChangeShapeType="1"/>
            </p:cNvSpPr>
            <p:nvPr/>
          </p:nvSpPr>
          <p:spPr bwMode="auto">
            <a:xfrm>
              <a:off x="1918" y="2484"/>
              <a:ext cx="1" cy="5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02"/>
            <p:cNvSpPr>
              <a:spLocks noChangeShapeType="1"/>
            </p:cNvSpPr>
            <p:nvPr/>
          </p:nvSpPr>
          <p:spPr bwMode="auto">
            <a:xfrm>
              <a:off x="1812" y="2476"/>
              <a:ext cx="1" cy="6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03"/>
            <p:cNvSpPr>
              <a:spLocks noChangeShapeType="1"/>
            </p:cNvSpPr>
            <p:nvPr/>
          </p:nvSpPr>
          <p:spPr bwMode="auto">
            <a:xfrm>
              <a:off x="1870" y="2678"/>
              <a:ext cx="1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1873" y="2500"/>
              <a:ext cx="71" cy="19"/>
            </a:xfrm>
            <a:custGeom>
              <a:avLst/>
              <a:gdLst>
                <a:gd name="T0" fmla="*/ 0 w 71"/>
                <a:gd name="T1" fmla="*/ 19 h 19"/>
                <a:gd name="T2" fmla="*/ 19 w 71"/>
                <a:gd name="T3" fmla="*/ 17 h 19"/>
                <a:gd name="T4" fmla="*/ 38 w 71"/>
                <a:gd name="T5" fmla="*/ 12 h 19"/>
                <a:gd name="T6" fmla="*/ 55 w 71"/>
                <a:gd name="T7" fmla="*/ 7 h 19"/>
                <a:gd name="T8" fmla="*/ 71 w 7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9"/>
                <a:gd name="T17" fmla="*/ 71 w 7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9">
                  <a:moveTo>
                    <a:pt x="0" y="19"/>
                  </a:moveTo>
                  <a:lnTo>
                    <a:pt x="19" y="17"/>
                  </a:lnTo>
                  <a:lnTo>
                    <a:pt x="38" y="12"/>
                  </a:lnTo>
                  <a:lnTo>
                    <a:pt x="55" y="7"/>
                  </a:lnTo>
                  <a:lnTo>
                    <a:pt x="7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205"/>
            <p:cNvSpPr>
              <a:spLocks/>
            </p:cNvSpPr>
            <p:nvPr/>
          </p:nvSpPr>
          <p:spPr bwMode="auto">
            <a:xfrm>
              <a:off x="1797" y="2502"/>
              <a:ext cx="73" cy="19"/>
            </a:xfrm>
            <a:custGeom>
              <a:avLst/>
              <a:gdLst>
                <a:gd name="T0" fmla="*/ 73 w 73"/>
                <a:gd name="T1" fmla="*/ 19 h 19"/>
                <a:gd name="T2" fmla="*/ 53 w 73"/>
                <a:gd name="T3" fmla="*/ 17 h 19"/>
                <a:gd name="T4" fmla="*/ 35 w 73"/>
                <a:gd name="T5" fmla="*/ 12 h 19"/>
                <a:gd name="T6" fmla="*/ 17 w 73"/>
                <a:gd name="T7" fmla="*/ 7 h 19"/>
                <a:gd name="T8" fmla="*/ 0 w 7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9"/>
                <a:gd name="T17" fmla="*/ 73 w 7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9">
                  <a:moveTo>
                    <a:pt x="73" y="19"/>
                  </a:moveTo>
                  <a:lnTo>
                    <a:pt x="53" y="17"/>
                  </a:lnTo>
                  <a:lnTo>
                    <a:pt x="35" y="12"/>
                  </a:lnTo>
                  <a:lnTo>
                    <a:pt x="17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06"/>
            <p:cNvSpPr>
              <a:spLocks noChangeShapeType="1"/>
            </p:cNvSpPr>
            <p:nvPr/>
          </p:nvSpPr>
          <p:spPr bwMode="auto">
            <a:xfrm>
              <a:off x="1773" y="2448"/>
              <a:ext cx="139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07"/>
            <p:cNvSpPr>
              <a:spLocks noChangeShapeType="1"/>
            </p:cNvSpPr>
            <p:nvPr/>
          </p:nvSpPr>
          <p:spPr bwMode="auto">
            <a:xfrm flipH="1" flipV="1">
              <a:off x="1811" y="2234"/>
              <a:ext cx="1" cy="24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08"/>
            <p:cNvSpPr>
              <a:spLocks/>
            </p:cNvSpPr>
            <p:nvPr/>
          </p:nvSpPr>
          <p:spPr bwMode="auto">
            <a:xfrm>
              <a:off x="1780" y="2354"/>
              <a:ext cx="62" cy="49"/>
            </a:xfrm>
            <a:custGeom>
              <a:avLst/>
              <a:gdLst>
                <a:gd name="T0" fmla="*/ 62 w 62"/>
                <a:gd name="T1" fmla="*/ 24 h 49"/>
                <a:gd name="T2" fmla="*/ 60 w 62"/>
                <a:gd name="T3" fmla="*/ 32 h 49"/>
                <a:gd name="T4" fmla="*/ 57 w 62"/>
                <a:gd name="T5" fmla="*/ 38 h 49"/>
                <a:gd name="T6" fmla="*/ 51 w 62"/>
                <a:gd name="T7" fmla="*/ 43 h 49"/>
                <a:gd name="T8" fmla="*/ 43 w 62"/>
                <a:gd name="T9" fmla="*/ 47 h 49"/>
                <a:gd name="T10" fmla="*/ 36 w 62"/>
                <a:gd name="T11" fmla="*/ 49 h 49"/>
                <a:gd name="T12" fmla="*/ 26 w 62"/>
                <a:gd name="T13" fmla="*/ 49 h 49"/>
                <a:gd name="T14" fmla="*/ 18 w 62"/>
                <a:gd name="T15" fmla="*/ 47 h 49"/>
                <a:gd name="T16" fmla="*/ 11 w 62"/>
                <a:gd name="T17" fmla="*/ 43 h 49"/>
                <a:gd name="T18" fmla="*/ 5 w 62"/>
                <a:gd name="T19" fmla="*/ 38 h 49"/>
                <a:gd name="T20" fmla="*/ 1 w 62"/>
                <a:gd name="T21" fmla="*/ 32 h 49"/>
                <a:gd name="T22" fmla="*/ 0 w 62"/>
                <a:gd name="T23" fmla="*/ 24 h 49"/>
                <a:gd name="T24" fmla="*/ 1 w 62"/>
                <a:gd name="T25" fmla="*/ 17 h 49"/>
                <a:gd name="T26" fmla="*/ 5 w 62"/>
                <a:gd name="T27" fmla="*/ 11 h 49"/>
                <a:gd name="T28" fmla="*/ 11 w 62"/>
                <a:gd name="T29" fmla="*/ 6 h 49"/>
                <a:gd name="T30" fmla="*/ 18 w 62"/>
                <a:gd name="T31" fmla="*/ 2 h 49"/>
                <a:gd name="T32" fmla="*/ 26 w 62"/>
                <a:gd name="T33" fmla="*/ 0 h 49"/>
                <a:gd name="T34" fmla="*/ 36 w 62"/>
                <a:gd name="T35" fmla="*/ 0 h 49"/>
                <a:gd name="T36" fmla="*/ 43 w 62"/>
                <a:gd name="T37" fmla="*/ 2 h 49"/>
                <a:gd name="T38" fmla="*/ 51 w 62"/>
                <a:gd name="T39" fmla="*/ 6 h 49"/>
                <a:gd name="T40" fmla="*/ 57 w 62"/>
                <a:gd name="T41" fmla="*/ 11 h 49"/>
                <a:gd name="T42" fmla="*/ 60 w 62"/>
                <a:gd name="T43" fmla="*/ 17 h 49"/>
                <a:gd name="T44" fmla="*/ 62 w 62"/>
                <a:gd name="T45" fmla="*/ 24 h 49"/>
                <a:gd name="T46" fmla="*/ 62 w 62"/>
                <a:gd name="T47" fmla="*/ 24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49"/>
                <a:gd name="T74" fmla="*/ 62 w 62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49">
                  <a:moveTo>
                    <a:pt x="62" y="24"/>
                  </a:moveTo>
                  <a:lnTo>
                    <a:pt x="60" y="32"/>
                  </a:lnTo>
                  <a:lnTo>
                    <a:pt x="57" y="38"/>
                  </a:lnTo>
                  <a:lnTo>
                    <a:pt x="51" y="43"/>
                  </a:lnTo>
                  <a:lnTo>
                    <a:pt x="43" y="47"/>
                  </a:lnTo>
                  <a:lnTo>
                    <a:pt x="36" y="49"/>
                  </a:lnTo>
                  <a:lnTo>
                    <a:pt x="26" y="49"/>
                  </a:lnTo>
                  <a:lnTo>
                    <a:pt x="18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1" y="6"/>
                  </a:lnTo>
                  <a:lnTo>
                    <a:pt x="57" y="11"/>
                  </a:lnTo>
                  <a:lnTo>
                    <a:pt x="60" y="17"/>
                  </a:lnTo>
                  <a:lnTo>
                    <a:pt x="62" y="24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209"/>
            <p:cNvSpPr>
              <a:spLocks/>
            </p:cNvSpPr>
            <p:nvPr/>
          </p:nvSpPr>
          <p:spPr bwMode="auto">
            <a:xfrm>
              <a:off x="1780" y="2354"/>
              <a:ext cx="62" cy="49"/>
            </a:xfrm>
            <a:custGeom>
              <a:avLst/>
              <a:gdLst>
                <a:gd name="T0" fmla="*/ 62 w 62"/>
                <a:gd name="T1" fmla="*/ 24 h 49"/>
                <a:gd name="T2" fmla="*/ 60 w 62"/>
                <a:gd name="T3" fmla="*/ 32 h 49"/>
                <a:gd name="T4" fmla="*/ 57 w 62"/>
                <a:gd name="T5" fmla="*/ 38 h 49"/>
                <a:gd name="T6" fmla="*/ 51 w 62"/>
                <a:gd name="T7" fmla="*/ 43 h 49"/>
                <a:gd name="T8" fmla="*/ 43 w 62"/>
                <a:gd name="T9" fmla="*/ 47 h 49"/>
                <a:gd name="T10" fmla="*/ 36 w 62"/>
                <a:gd name="T11" fmla="*/ 49 h 49"/>
                <a:gd name="T12" fmla="*/ 26 w 62"/>
                <a:gd name="T13" fmla="*/ 49 h 49"/>
                <a:gd name="T14" fmla="*/ 18 w 62"/>
                <a:gd name="T15" fmla="*/ 47 h 49"/>
                <a:gd name="T16" fmla="*/ 11 w 62"/>
                <a:gd name="T17" fmla="*/ 43 h 49"/>
                <a:gd name="T18" fmla="*/ 5 w 62"/>
                <a:gd name="T19" fmla="*/ 38 h 49"/>
                <a:gd name="T20" fmla="*/ 1 w 62"/>
                <a:gd name="T21" fmla="*/ 32 h 49"/>
                <a:gd name="T22" fmla="*/ 0 w 62"/>
                <a:gd name="T23" fmla="*/ 24 h 49"/>
                <a:gd name="T24" fmla="*/ 1 w 62"/>
                <a:gd name="T25" fmla="*/ 17 h 49"/>
                <a:gd name="T26" fmla="*/ 5 w 62"/>
                <a:gd name="T27" fmla="*/ 11 h 49"/>
                <a:gd name="T28" fmla="*/ 11 w 62"/>
                <a:gd name="T29" fmla="*/ 6 h 49"/>
                <a:gd name="T30" fmla="*/ 18 w 62"/>
                <a:gd name="T31" fmla="*/ 2 h 49"/>
                <a:gd name="T32" fmla="*/ 26 w 62"/>
                <a:gd name="T33" fmla="*/ 0 h 49"/>
                <a:gd name="T34" fmla="*/ 36 w 62"/>
                <a:gd name="T35" fmla="*/ 0 h 49"/>
                <a:gd name="T36" fmla="*/ 43 w 62"/>
                <a:gd name="T37" fmla="*/ 2 h 49"/>
                <a:gd name="T38" fmla="*/ 51 w 62"/>
                <a:gd name="T39" fmla="*/ 6 h 49"/>
                <a:gd name="T40" fmla="*/ 57 w 62"/>
                <a:gd name="T41" fmla="*/ 11 h 49"/>
                <a:gd name="T42" fmla="*/ 60 w 62"/>
                <a:gd name="T43" fmla="*/ 17 h 49"/>
                <a:gd name="T44" fmla="*/ 62 w 62"/>
                <a:gd name="T45" fmla="*/ 24 h 49"/>
                <a:gd name="T46" fmla="*/ 62 w 62"/>
                <a:gd name="T47" fmla="*/ 24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49"/>
                <a:gd name="T74" fmla="*/ 62 w 62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49">
                  <a:moveTo>
                    <a:pt x="62" y="24"/>
                  </a:moveTo>
                  <a:lnTo>
                    <a:pt x="60" y="32"/>
                  </a:lnTo>
                  <a:lnTo>
                    <a:pt x="57" y="38"/>
                  </a:lnTo>
                  <a:lnTo>
                    <a:pt x="51" y="43"/>
                  </a:lnTo>
                  <a:lnTo>
                    <a:pt x="43" y="47"/>
                  </a:lnTo>
                  <a:lnTo>
                    <a:pt x="36" y="49"/>
                  </a:lnTo>
                  <a:lnTo>
                    <a:pt x="26" y="49"/>
                  </a:lnTo>
                  <a:lnTo>
                    <a:pt x="18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1" y="6"/>
                  </a:lnTo>
                  <a:lnTo>
                    <a:pt x="57" y="11"/>
                  </a:lnTo>
                  <a:lnTo>
                    <a:pt x="60" y="17"/>
                  </a:lnTo>
                  <a:lnTo>
                    <a:pt x="62" y="24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210"/>
            <p:cNvSpPr>
              <a:spLocks/>
            </p:cNvSpPr>
            <p:nvPr/>
          </p:nvSpPr>
          <p:spPr bwMode="auto">
            <a:xfrm>
              <a:off x="1880" y="2416"/>
              <a:ext cx="59" cy="50"/>
            </a:xfrm>
            <a:custGeom>
              <a:avLst/>
              <a:gdLst>
                <a:gd name="T0" fmla="*/ 59 w 59"/>
                <a:gd name="T1" fmla="*/ 25 h 50"/>
                <a:gd name="T2" fmla="*/ 58 w 59"/>
                <a:gd name="T3" fmla="*/ 32 h 50"/>
                <a:gd name="T4" fmla="*/ 54 w 59"/>
                <a:gd name="T5" fmla="*/ 39 h 50"/>
                <a:gd name="T6" fmla="*/ 49 w 59"/>
                <a:gd name="T7" fmla="*/ 44 h 50"/>
                <a:gd name="T8" fmla="*/ 42 w 59"/>
                <a:gd name="T9" fmla="*/ 48 h 50"/>
                <a:gd name="T10" fmla="*/ 33 w 59"/>
                <a:gd name="T11" fmla="*/ 50 h 50"/>
                <a:gd name="T12" fmla="*/ 26 w 59"/>
                <a:gd name="T13" fmla="*/ 50 h 50"/>
                <a:gd name="T14" fmla="*/ 17 w 59"/>
                <a:gd name="T15" fmla="*/ 48 h 50"/>
                <a:gd name="T16" fmla="*/ 10 w 59"/>
                <a:gd name="T17" fmla="*/ 44 h 50"/>
                <a:gd name="T18" fmla="*/ 5 w 59"/>
                <a:gd name="T19" fmla="*/ 39 h 50"/>
                <a:gd name="T20" fmla="*/ 1 w 59"/>
                <a:gd name="T21" fmla="*/ 32 h 50"/>
                <a:gd name="T22" fmla="*/ 0 w 59"/>
                <a:gd name="T23" fmla="*/ 25 h 50"/>
                <a:gd name="T24" fmla="*/ 1 w 59"/>
                <a:gd name="T25" fmla="*/ 18 h 50"/>
                <a:gd name="T26" fmla="*/ 5 w 59"/>
                <a:gd name="T27" fmla="*/ 12 h 50"/>
                <a:gd name="T28" fmla="*/ 10 w 59"/>
                <a:gd name="T29" fmla="*/ 7 h 50"/>
                <a:gd name="T30" fmla="*/ 17 w 59"/>
                <a:gd name="T31" fmla="*/ 3 h 50"/>
                <a:gd name="T32" fmla="*/ 26 w 59"/>
                <a:gd name="T33" fmla="*/ 0 h 50"/>
                <a:gd name="T34" fmla="*/ 33 w 59"/>
                <a:gd name="T35" fmla="*/ 0 h 50"/>
                <a:gd name="T36" fmla="*/ 42 w 59"/>
                <a:gd name="T37" fmla="*/ 3 h 50"/>
                <a:gd name="T38" fmla="*/ 49 w 59"/>
                <a:gd name="T39" fmla="*/ 7 h 50"/>
                <a:gd name="T40" fmla="*/ 54 w 59"/>
                <a:gd name="T41" fmla="*/ 12 h 50"/>
                <a:gd name="T42" fmla="*/ 58 w 59"/>
                <a:gd name="T43" fmla="*/ 18 h 50"/>
                <a:gd name="T44" fmla="*/ 59 w 59"/>
                <a:gd name="T45" fmla="*/ 25 h 50"/>
                <a:gd name="T46" fmla="*/ 59 w 59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50"/>
                <a:gd name="T74" fmla="*/ 59 w 5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50">
                  <a:moveTo>
                    <a:pt x="59" y="25"/>
                  </a:moveTo>
                  <a:lnTo>
                    <a:pt x="58" y="32"/>
                  </a:lnTo>
                  <a:lnTo>
                    <a:pt x="54" y="39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3" y="50"/>
                  </a:lnTo>
                  <a:lnTo>
                    <a:pt x="26" y="50"/>
                  </a:lnTo>
                  <a:lnTo>
                    <a:pt x="17" y="48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4" y="12"/>
                  </a:lnTo>
                  <a:lnTo>
                    <a:pt x="58" y="18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11"/>
            <p:cNvSpPr>
              <a:spLocks/>
            </p:cNvSpPr>
            <p:nvPr/>
          </p:nvSpPr>
          <p:spPr bwMode="auto">
            <a:xfrm>
              <a:off x="1880" y="2416"/>
              <a:ext cx="59" cy="50"/>
            </a:xfrm>
            <a:custGeom>
              <a:avLst/>
              <a:gdLst>
                <a:gd name="T0" fmla="*/ 59 w 59"/>
                <a:gd name="T1" fmla="*/ 25 h 50"/>
                <a:gd name="T2" fmla="*/ 58 w 59"/>
                <a:gd name="T3" fmla="*/ 32 h 50"/>
                <a:gd name="T4" fmla="*/ 54 w 59"/>
                <a:gd name="T5" fmla="*/ 39 h 50"/>
                <a:gd name="T6" fmla="*/ 49 w 59"/>
                <a:gd name="T7" fmla="*/ 44 h 50"/>
                <a:gd name="T8" fmla="*/ 42 w 59"/>
                <a:gd name="T9" fmla="*/ 48 h 50"/>
                <a:gd name="T10" fmla="*/ 33 w 59"/>
                <a:gd name="T11" fmla="*/ 50 h 50"/>
                <a:gd name="T12" fmla="*/ 26 w 59"/>
                <a:gd name="T13" fmla="*/ 50 h 50"/>
                <a:gd name="T14" fmla="*/ 17 w 59"/>
                <a:gd name="T15" fmla="*/ 48 h 50"/>
                <a:gd name="T16" fmla="*/ 10 w 59"/>
                <a:gd name="T17" fmla="*/ 44 h 50"/>
                <a:gd name="T18" fmla="*/ 5 w 59"/>
                <a:gd name="T19" fmla="*/ 39 h 50"/>
                <a:gd name="T20" fmla="*/ 1 w 59"/>
                <a:gd name="T21" fmla="*/ 32 h 50"/>
                <a:gd name="T22" fmla="*/ 0 w 59"/>
                <a:gd name="T23" fmla="*/ 25 h 50"/>
                <a:gd name="T24" fmla="*/ 1 w 59"/>
                <a:gd name="T25" fmla="*/ 18 h 50"/>
                <a:gd name="T26" fmla="*/ 5 w 59"/>
                <a:gd name="T27" fmla="*/ 12 h 50"/>
                <a:gd name="T28" fmla="*/ 10 w 59"/>
                <a:gd name="T29" fmla="*/ 7 h 50"/>
                <a:gd name="T30" fmla="*/ 17 w 59"/>
                <a:gd name="T31" fmla="*/ 3 h 50"/>
                <a:gd name="T32" fmla="*/ 26 w 59"/>
                <a:gd name="T33" fmla="*/ 0 h 50"/>
                <a:gd name="T34" fmla="*/ 33 w 59"/>
                <a:gd name="T35" fmla="*/ 0 h 50"/>
                <a:gd name="T36" fmla="*/ 42 w 59"/>
                <a:gd name="T37" fmla="*/ 3 h 50"/>
                <a:gd name="T38" fmla="*/ 49 w 59"/>
                <a:gd name="T39" fmla="*/ 7 h 50"/>
                <a:gd name="T40" fmla="*/ 54 w 59"/>
                <a:gd name="T41" fmla="*/ 12 h 50"/>
                <a:gd name="T42" fmla="*/ 58 w 59"/>
                <a:gd name="T43" fmla="*/ 18 h 50"/>
                <a:gd name="T44" fmla="*/ 59 w 59"/>
                <a:gd name="T45" fmla="*/ 25 h 50"/>
                <a:gd name="T46" fmla="*/ 59 w 59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50"/>
                <a:gd name="T74" fmla="*/ 59 w 59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50">
                  <a:moveTo>
                    <a:pt x="59" y="25"/>
                  </a:moveTo>
                  <a:lnTo>
                    <a:pt x="58" y="32"/>
                  </a:lnTo>
                  <a:lnTo>
                    <a:pt x="54" y="39"/>
                  </a:lnTo>
                  <a:lnTo>
                    <a:pt x="49" y="44"/>
                  </a:lnTo>
                  <a:lnTo>
                    <a:pt x="42" y="48"/>
                  </a:lnTo>
                  <a:lnTo>
                    <a:pt x="33" y="50"/>
                  </a:lnTo>
                  <a:lnTo>
                    <a:pt x="26" y="50"/>
                  </a:lnTo>
                  <a:lnTo>
                    <a:pt x="17" y="48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7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2" y="3"/>
                  </a:lnTo>
                  <a:lnTo>
                    <a:pt x="49" y="7"/>
                  </a:lnTo>
                  <a:lnTo>
                    <a:pt x="54" y="12"/>
                  </a:lnTo>
                  <a:lnTo>
                    <a:pt x="58" y="18"/>
                  </a:lnTo>
                  <a:lnTo>
                    <a:pt x="59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2"/>
            <p:cNvSpPr>
              <a:spLocks/>
            </p:cNvSpPr>
            <p:nvPr/>
          </p:nvSpPr>
          <p:spPr bwMode="auto">
            <a:xfrm>
              <a:off x="1919" y="2979"/>
              <a:ext cx="72" cy="19"/>
            </a:xfrm>
            <a:custGeom>
              <a:avLst/>
              <a:gdLst>
                <a:gd name="T0" fmla="*/ 0 w 72"/>
                <a:gd name="T1" fmla="*/ 19 h 19"/>
                <a:gd name="T2" fmla="*/ 20 w 72"/>
                <a:gd name="T3" fmla="*/ 17 h 19"/>
                <a:gd name="T4" fmla="*/ 39 w 72"/>
                <a:gd name="T5" fmla="*/ 13 h 19"/>
                <a:gd name="T6" fmla="*/ 56 w 72"/>
                <a:gd name="T7" fmla="*/ 8 h 19"/>
                <a:gd name="T8" fmla="*/ 72 w 72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9"/>
                <a:gd name="T17" fmla="*/ 72 w 7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9">
                  <a:moveTo>
                    <a:pt x="0" y="19"/>
                  </a:moveTo>
                  <a:lnTo>
                    <a:pt x="20" y="17"/>
                  </a:lnTo>
                  <a:lnTo>
                    <a:pt x="39" y="13"/>
                  </a:lnTo>
                  <a:lnTo>
                    <a:pt x="56" y="8"/>
                  </a:lnTo>
                  <a:lnTo>
                    <a:pt x="72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213"/>
            <p:cNvSpPr>
              <a:spLocks/>
            </p:cNvSpPr>
            <p:nvPr/>
          </p:nvSpPr>
          <p:spPr bwMode="auto">
            <a:xfrm>
              <a:off x="1923" y="2982"/>
              <a:ext cx="67" cy="135"/>
            </a:xfrm>
            <a:custGeom>
              <a:avLst/>
              <a:gdLst>
                <a:gd name="T0" fmla="*/ 0 w 67"/>
                <a:gd name="T1" fmla="*/ 135 h 135"/>
                <a:gd name="T2" fmla="*/ 12 w 67"/>
                <a:gd name="T3" fmla="*/ 124 h 135"/>
                <a:gd name="T4" fmla="*/ 24 w 67"/>
                <a:gd name="T5" fmla="*/ 112 h 135"/>
                <a:gd name="T6" fmla="*/ 35 w 67"/>
                <a:gd name="T7" fmla="*/ 99 h 135"/>
                <a:gd name="T8" fmla="*/ 43 w 67"/>
                <a:gd name="T9" fmla="*/ 83 h 135"/>
                <a:gd name="T10" fmla="*/ 52 w 67"/>
                <a:gd name="T11" fmla="*/ 68 h 135"/>
                <a:gd name="T12" fmla="*/ 58 w 67"/>
                <a:gd name="T13" fmla="*/ 53 h 135"/>
                <a:gd name="T14" fmla="*/ 62 w 67"/>
                <a:gd name="T15" fmla="*/ 35 h 135"/>
                <a:gd name="T16" fmla="*/ 66 w 67"/>
                <a:gd name="T17" fmla="*/ 17 h 135"/>
                <a:gd name="T18" fmla="*/ 67 w 67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7"/>
                <a:gd name="T31" fmla="*/ 0 h 135"/>
                <a:gd name="T32" fmla="*/ 67 w 67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7" h="135">
                  <a:moveTo>
                    <a:pt x="0" y="135"/>
                  </a:moveTo>
                  <a:lnTo>
                    <a:pt x="12" y="124"/>
                  </a:lnTo>
                  <a:lnTo>
                    <a:pt x="24" y="112"/>
                  </a:lnTo>
                  <a:lnTo>
                    <a:pt x="35" y="99"/>
                  </a:lnTo>
                  <a:lnTo>
                    <a:pt x="43" y="83"/>
                  </a:lnTo>
                  <a:lnTo>
                    <a:pt x="52" y="68"/>
                  </a:lnTo>
                  <a:lnTo>
                    <a:pt x="58" y="53"/>
                  </a:lnTo>
                  <a:lnTo>
                    <a:pt x="62" y="35"/>
                  </a:lnTo>
                  <a:lnTo>
                    <a:pt x="66" y="17"/>
                  </a:lnTo>
                  <a:lnTo>
                    <a:pt x="67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214"/>
            <p:cNvSpPr>
              <a:spLocks/>
            </p:cNvSpPr>
            <p:nvPr/>
          </p:nvSpPr>
          <p:spPr bwMode="auto">
            <a:xfrm>
              <a:off x="1845" y="2981"/>
              <a:ext cx="72" cy="17"/>
            </a:xfrm>
            <a:custGeom>
              <a:avLst/>
              <a:gdLst>
                <a:gd name="T0" fmla="*/ 72 w 72"/>
                <a:gd name="T1" fmla="*/ 17 h 17"/>
                <a:gd name="T2" fmla="*/ 53 w 72"/>
                <a:gd name="T3" fmla="*/ 15 h 17"/>
                <a:gd name="T4" fmla="*/ 35 w 72"/>
                <a:gd name="T5" fmla="*/ 12 h 17"/>
                <a:gd name="T6" fmla="*/ 16 w 72"/>
                <a:gd name="T7" fmla="*/ 7 h 17"/>
                <a:gd name="T8" fmla="*/ 0 w 72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17"/>
                <a:gd name="T17" fmla="*/ 72 w 7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17">
                  <a:moveTo>
                    <a:pt x="72" y="17"/>
                  </a:moveTo>
                  <a:lnTo>
                    <a:pt x="53" y="15"/>
                  </a:lnTo>
                  <a:lnTo>
                    <a:pt x="35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215"/>
            <p:cNvSpPr>
              <a:spLocks/>
            </p:cNvSpPr>
            <p:nvPr/>
          </p:nvSpPr>
          <p:spPr bwMode="auto">
            <a:xfrm>
              <a:off x="1845" y="2985"/>
              <a:ext cx="68" cy="135"/>
            </a:xfrm>
            <a:custGeom>
              <a:avLst/>
              <a:gdLst>
                <a:gd name="T0" fmla="*/ 68 w 68"/>
                <a:gd name="T1" fmla="*/ 135 h 135"/>
                <a:gd name="T2" fmla="*/ 56 w 68"/>
                <a:gd name="T3" fmla="*/ 125 h 135"/>
                <a:gd name="T4" fmla="*/ 44 w 68"/>
                <a:gd name="T5" fmla="*/ 112 h 135"/>
                <a:gd name="T6" fmla="*/ 32 w 68"/>
                <a:gd name="T7" fmla="*/ 99 h 135"/>
                <a:gd name="T8" fmla="*/ 24 w 68"/>
                <a:gd name="T9" fmla="*/ 85 h 135"/>
                <a:gd name="T10" fmla="*/ 16 w 68"/>
                <a:gd name="T11" fmla="*/ 69 h 135"/>
                <a:gd name="T12" fmla="*/ 9 w 68"/>
                <a:gd name="T13" fmla="*/ 53 h 135"/>
                <a:gd name="T14" fmla="*/ 5 w 68"/>
                <a:gd name="T15" fmla="*/ 35 h 135"/>
                <a:gd name="T16" fmla="*/ 2 w 68"/>
                <a:gd name="T17" fmla="*/ 18 h 135"/>
                <a:gd name="T18" fmla="*/ 0 w 68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35"/>
                <a:gd name="T32" fmla="*/ 68 w 68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35">
                  <a:moveTo>
                    <a:pt x="68" y="135"/>
                  </a:moveTo>
                  <a:lnTo>
                    <a:pt x="56" y="125"/>
                  </a:lnTo>
                  <a:lnTo>
                    <a:pt x="44" y="112"/>
                  </a:lnTo>
                  <a:lnTo>
                    <a:pt x="32" y="99"/>
                  </a:lnTo>
                  <a:lnTo>
                    <a:pt x="24" y="85"/>
                  </a:lnTo>
                  <a:lnTo>
                    <a:pt x="16" y="69"/>
                  </a:lnTo>
                  <a:lnTo>
                    <a:pt x="9" y="53"/>
                  </a:lnTo>
                  <a:lnTo>
                    <a:pt x="5" y="35"/>
                  </a:lnTo>
                  <a:lnTo>
                    <a:pt x="2" y="18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16"/>
            <p:cNvSpPr>
              <a:spLocks noChangeShapeType="1"/>
            </p:cNvSpPr>
            <p:nvPr/>
          </p:nvSpPr>
          <p:spPr bwMode="auto">
            <a:xfrm>
              <a:off x="1966" y="2929"/>
              <a:ext cx="1" cy="5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17"/>
            <p:cNvSpPr>
              <a:spLocks noChangeShapeType="1"/>
            </p:cNvSpPr>
            <p:nvPr/>
          </p:nvSpPr>
          <p:spPr bwMode="auto">
            <a:xfrm>
              <a:off x="1861" y="2922"/>
              <a:ext cx="1" cy="6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18"/>
            <p:cNvSpPr>
              <a:spLocks noChangeShapeType="1"/>
            </p:cNvSpPr>
            <p:nvPr/>
          </p:nvSpPr>
          <p:spPr bwMode="auto">
            <a:xfrm>
              <a:off x="1919" y="3123"/>
              <a:ext cx="1" cy="3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219"/>
            <p:cNvSpPr>
              <a:spLocks/>
            </p:cNvSpPr>
            <p:nvPr/>
          </p:nvSpPr>
          <p:spPr bwMode="auto">
            <a:xfrm>
              <a:off x="1922" y="2946"/>
              <a:ext cx="71" cy="18"/>
            </a:xfrm>
            <a:custGeom>
              <a:avLst/>
              <a:gdLst>
                <a:gd name="T0" fmla="*/ 0 w 71"/>
                <a:gd name="T1" fmla="*/ 18 h 18"/>
                <a:gd name="T2" fmla="*/ 18 w 71"/>
                <a:gd name="T3" fmla="*/ 16 h 18"/>
                <a:gd name="T4" fmla="*/ 37 w 71"/>
                <a:gd name="T5" fmla="*/ 12 h 18"/>
                <a:gd name="T6" fmla="*/ 55 w 71"/>
                <a:gd name="T7" fmla="*/ 7 h 18"/>
                <a:gd name="T8" fmla="*/ 71 w 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8"/>
                <a:gd name="T17" fmla="*/ 71 w 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8">
                  <a:moveTo>
                    <a:pt x="0" y="18"/>
                  </a:moveTo>
                  <a:lnTo>
                    <a:pt x="18" y="16"/>
                  </a:lnTo>
                  <a:lnTo>
                    <a:pt x="37" y="12"/>
                  </a:lnTo>
                  <a:lnTo>
                    <a:pt x="55" y="7"/>
                  </a:lnTo>
                  <a:lnTo>
                    <a:pt x="71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220"/>
            <p:cNvSpPr>
              <a:spLocks/>
            </p:cNvSpPr>
            <p:nvPr/>
          </p:nvSpPr>
          <p:spPr bwMode="auto">
            <a:xfrm>
              <a:off x="1847" y="2948"/>
              <a:ext cx="71" cy="18"/>
            </a:xfrm>
            <a:custGeom>
              <a:avLst/>
              <a:gdLst>
                <a:gd name="T0" fmla="*/ 71 w 71"/>
                <a:gd name="T1" fmla="*/ 18 h 18"/>
                <a:gd name="T2" fmla="*/ 51 w 71"/>
                <a:gd name="T3" fmla="*/ 16 h 18"/>
                <a:gd name="T4" fmla="*/ 33 w 71"/>
                <a:gd name="T5" fmla="*/ 12 h 18"/>
                <a:gd name="T6" fmla="*/ 16 w 71"/>
                <a:gd name="T7" fmla="*/ 7 h 18"/>
                <a:gd name="T8" fmla="*/ 0 w 71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18"/>
                <a:gd name="T17" fmla="*/ 71 w 7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18">
                  <a:moveTo>
                    <a:pt x="71" y="18"/>
                  </a:moveTo>
                  <a:lnTo>
                    <a:pt x="51" y="16"/>
                  </a:lnTo>
                  <a:lnTo>
                    <a:pt x="33" y="12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21"/>
            <p:cNvSpPr>
              <a:spLocks noChangeShapeType="1"/>
            </p:cNvSpPr>
            <p:nvPr/>
          </p:nvSpPr>
          <p:spPr bwMode="auto">
            <a:xfrm>
              <a:off x="1776" y="2888"/>
              <a:ext cx="185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22"/>
            <p:cNvSpPr>
              <a:spLocks noChangeShapeType="1"/>
            </p:cNvSpPr>
            <p:nvPr/>
          </p:nvSpPr>
          <p:spPr bwMode="auto">
            <a:xfrm flipV="1">
              <a:off x="1859" y="2818"/>
              <a:ext cx="1" cy="9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23"/>
            <p:cNvSpPr>
              <a:spLocks noChangeShapeType="1"/>
            </p:cNvSpPr>
            <p:nvPr/>
          </p:nvSpPr>
          <p:spPr bwMode="auto">
            <a:xfrm>
              <a:off x="1775" y="2820"/>
              <a:ext cx="86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4"/>
            <p:cNvSpPr>
              <a:spLocks/>
            </p:cNvSpPr>
            <p:nvPr/>
          </p:nvSpPr>
          <p:spPr bwMode="auto">
            <a:xfrm>
              <a:off x="1828" y="2791"/>
              <a:ext cx="62" cy="50"/>
            </a:xfrm>
            <a:custGeom>
              <a:avLst/>
              <a:gdLst>
                <a:gd name="T0" fmla="*/ 62 w 62"/>
                <a:gd name="T1" fmla="*/ 25 h 50"/>
                <a:gd name="T2" fmla="*/ 61 w 62"/>
                <a:gd name="T3" fmla="*/ 32 h 50"/>
                <a:gd name="T4" fmla="*/ 57 w 62"/>
                <a:gd name="T5" fmla="*/ 38 h 50"/>
                <a:gd name="T6" fmla="*/ 51 w 62"/>
                <a:gd name="T7" fmla="*/ 43 h 50"/>
                <a:gd name="T8" fmla="*/ 43 w 62"/>
                <a:gd name="T9" fmla="*/ 47 h 50"/>
                <a:gd name="T10" fmla="*/ 36 w 62"/>
                <a:gd name="T11" fmla="*/ 50 h 50"/>
                <a:gd name="T12" fmla="*/ 26 w 62"/>
                <a:gd name="T13" fmla="*/ 50 h 50"/>
                <a:gd name="T14" fmla="*/ 19 w 62"/>
                <a:gd name="T15" fmla="*/ 47 h 50"/>
                <a:gd name="T16" fmla="*/ 11 w 62"/>
                <a:gd name="T17" fmla="*/ 43 h 50"/>
                <a:gd name="T18" fmla="*/ 5 w 62"/>
                <a:gd name="T19" fmla="*/ 38 h 50"/>
                <a:gd name="T20" fmla="*/ 1 w 62"/>
                <a:gd name="T21" fmla="*/ 32 h 50"/>
                <a:gd name="T22" fmla="*/ 0 w 62"/>
                <a:gd name="T23" fmla="*/ 25 h 50"/>
                <a:gd name="T24" fmla="*/ 1 w 62"/>
                <a:gd name="T25" fmla="*/ 18 h 50"/>
                <a:gd name="T26" fmla="*/ 5 w 62"/>
                <a:gd name="T27" fmla="*/ 11 h 50"/>
                <a:gd name="T28" fmla="*/ 11 w 62"/>
                <a:gd name="T29" fmla="*/ 6 h 50"/>
                <a:gd name="T30" fmla="*/ 19 w 62"/>
                <a:gd name="T31" fmla="*/ 2 h 50"/>
                <a:gd name="T32" fmla="*/ 26 w 62"/>
                <a:gd name="T33" fmla="*/ 0 h 50"/>
                <a:gd name="T34" fmla="*/ 36 w 62"/>
                <a:gd name="T35" fmla="*/ 0 h 50"/>
                <a:gd name="T36" fmla="*/ 43 w 62"/>
                <a:gd name="T37" fmla="*/ 2 h 50"/>
                <a:gd name="T38" fmla="*/ 51 w 62"/>
                <a:gd name="T39" fmla="*/ 6 h 50"/>
                <a:gd name="T40" fmla="*/ 57 w 62"/>
                <a:gd name="T41" fmla="*/ 11 h 50"/>
                <a:gd name="T42" fmla="*/ 61 w 62"/>
                <a:gd name="T43" fmla="*/ 18 h 50"/>
                <a:gd name="T44" fmla="*/ 62 w 62"/>
                <a:gd name="T45" fmla="*/ 25 h 50"/>
                <a:gd name="T46" fmla="*/ 62 w 62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50"/>
                <a:gd name="T74" fmla="*/ 62 w 62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50">
                  <a:moveTo>
                    <a:pt x="62" y="25"/>
                  </a:moveTo>
                  <a:lnTo>
                    <a:pt x="61" y="32"/>
                  </a:lnTo>
                  <a:lnTo>
                    <a:pt x="57" y="38"/>
                  </a:lnTo>
                  <a:lnTo>
                    <a:pt x="51" y="43"/>
                  </a:lnTo>
                  <a:lnTo>
                    <a:pt x="43" y="47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1" y="6"/>
                  </a:lnTo>
                  <a:lnTo>
                    <a:pt x="57" y="11"/>
                  </a:lnTo>
                  <a:lnTo>
                    <a:pt x="61" y="18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5"/>
            <p:cNvSpPr>
              <a:spLocks/>
            </p:cNvSpPr>
            <p:nvPr/>
          </p:nvSpPr>
          <p:spPr bwMode="auto">
            <a:xfrm>
              <a:off x="1828" y="2791"/>
              <a:ext cx="62" cy="50"/>
            </a:xfrm>
            <a:custGeom>
              <a:avLst/>
              <a:gdLst>
                <a:gd name="T0" fmla="*/ 62 w 62"/>
                <a:gd name="T1" fmla="*/ 25 h 50"/>
                <a:gd name="T2" fmla="*/ 61 w 62"/>
                <a:gd name="T3" fmla="*/ 32 h 50"/>
                <a:gd name="T4" fmla="*/ 57 w 62"/>
                <a:gd name="T5" fmla="*/ 38 h 50"/>
                <a:gd name="T6" fmla="*/ 51 w 62"/>
                <a:gd name="T7" fmla="*/ 43 h 50"/>
                <a:gd name="T8" fmla="*/ 43 w 62"/>
                <a:gd name="T9" fmla="*/ 47 h 50"/>
                <a:gd name="T10" fmla="*/ 36 w 62"/>
                <a:gd name="T11" fmla="*/ 50 h 50"/>
                <a:gd name="T12" fmla="*/ 26 w 62"/>
                <a:gd name="T13" fmla="*/ 50 h 50"/>
                <a:gd name="T14" fmla="*/ 19 w 62"/>
                <a:gd name="T15" fmla="*/ 47 h 50"/>
                <a:gd name="T16" fmla="*/ 11 w 62"/>
                <a:gd name="T17" fmla="*/ 43 h 50"/>
                <a:gd name="T18" fmla="*/ 5 w 62"/>
                <a:gd name="T19" fmla="*/ 38 h 50"/>
                <a:gd name="T20" fmla="*/ 1 w 62"/>
                <a:gd name="T21" fmla="*/ 32 h 50"/>
                <a:gd name="T22" fmla="*/ 0 w 62"/>
                <a:gd name="T23" fmla="*/ 25 h 50"/>
                <a:gd name="T24" fmla="*/ 1 w 62"/>
                <a:gd name="T25" fmla="*/ 18 h 50"/>
                <a:gd name="T26" fmla="*/ 5 w 62"/>
                <a:gd name="T27" fmla="*/ 11 h 50"/>
                <a:gd name="T28" fmla="*/ 11 w 62"/>
                <a:gd name="T29" fmla="*/ 6 h 50"/>
                <a:gd name="T30" fmla="*/ 19 w 62"/>
                <a:gd name="T31" fmla="*/ 2 h 50"/>
                <a:gd name="T32" fmla="*/ 26 w 62"/>
                <a:gd name="T33" fmla="*/ 0 h 50"/>
                <a:gd name="T34" fmla="*/ 36 w 62"/>
                <a:gd name="T35" fmla="*/ 0 h 50"/>
                <a:gd name="T36" fmla="*/ 43 w 62"/>
                <a:gd name="T37" fmla="*/ 2 h 50"/>
                <a:gd name="T38" fmla="*/ 51 w 62"/>
                <a:gd name="T39" fmla="*/ 6 h 50"/>
                <a:gd name="T40" fmla="*/ 57 w 62"/>
                <a:gd name="T41" fmla="*/ 11 h 50"/>
                <a:gd name="T42" fmla="*/ 61 w 62"/>
                <a:gd name="T43" fmla="*/ 18 h 50"/>
                <a:gd name="T44" fmla="*/ 62 w 62"/>
                <a:gd name="T45" fmla="*/ 25 h 50"/>
                <a:gd name="T46" fmla="*/ 62 w 62"/>
                <a:gd name="T47" fmla="*/ 25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"/>
                <a:gd name="T73" fmla="*/ 0 h 50"/>
                <a:gd name="T74" fmla="*/ 62 w 62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" h="50">
                  <a:moveTo>
                    <a:pt x="62" y="25"/>
                  </a:moveTo>
                  <a:lnTo>
                    <a:pt x="61" y="32"/>
                  </a:lnTo>
                  <a:lnTo>
                    <a:pt x="57" y="38"/>
                  </a:lnTo>
                  <a:lnTo>
                    <a:pt x="51" y="43"/>
                  </a:lnTo>
                  <a:lnTo>
                    <a:pt x="43" y="47"/>
                  </a:lnTo>
                  <a:lnTo>
                    <a:pt x="36" y="50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1" y="43"/>
                  </a:lnTo>
                  <a:lnTo>
                    <a:pt x="5" y="38"/>
                  </a:lnTo>
                  <a:lnTo>
                    <a:pt x="1" y="32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1"/>
                  </a:lnTo>
                  <a:lnTo>
                    <a:pt x="11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2"/>
                  </a:lnTo>
                  <a:lnTo>
                    <a:pt x="51" y="6"/>
                  </a:lnTo>
                  <a:lnTo>
                    <a:pt x="57" y="11"/>
                  </a:lnTo>
                  <a:lnTo>
                    <a:pt x="61" y="18"/>
                  </a:lnTo>
                  <a:lnTo>
                    <a:pt x="62" y="25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6"/>
            <p:cNvSpPr>
              <a:spLocks/>
            </p:cNvSpPr>
            <p:nvPr/>
          </p:nvSpPr>
          <p:spPr bwMode="auto">
            <a:xfrm>
              <a:off x="1929" y="2863"/>
              <a:ext cx="57" cy="48"/>
            </a:xfrm>
            <a:custGeom>
              <a:avLst/>
              <a:gdLst>
                <a:gd name="T0" fmla="*/ 57 w 57"/>
                <a:gd name="T1" fmla="*/ 24 h 48"/>
                <a:gd name="T2" fmla="*/ 56 w 57"/>
                <a:gd name="T3" fmla="*/ 31 h 48"/>
                <a:gd name="T4" fmla="*/ 52 w 57"/>
                <a:gd name="T5" fmla="*/ 37 h 48"/>
                <a:gd name="T6" fmla="*/ 46 w 57"/>
                <a:gd name="T7" fmla="*/ 43 h 48"/>
                <a:gd name="T8" fmla="*/ 39 w 57"/>
                <a:gd name="T9" fmla="*/ 46 h 48"/>
                <a:gd name="T10" fmla="*/ 31 w 57"/>
                <a:gd name="T11" fmla="*/ 48 h 48"/>
                <a:gd name="T12" fmla="*/ 23 w 57"/>
                <a:gd name="T13" fmla="*/ 47 h 48"/>
                <a:gd name="T14" fmla="*/ 14 w 57"/>
                <a:gd name="T15" fmla="*/ 45 h 48"/>
                <a:gd name="T16" fmla="*/ 8 w 57"/>
                <a:gd name="T17" fmla="*/ 40 h 48"/>
                <a:gd name="T18" fmla="*/ 3 w 57"/>
                <a:gd name="T19" fmla="*/ 34 h 48"/>
                <a:gd name="T20" fmla="*/ 0 w 57"/>
                <a:gd name="T21" fmla="*/ 27 h 48"/>
                <a:gd name="T22" fmla="*/ 0 w 57"/>
                <a:gd name="T23" fmla="*/ 21 h 48"/>
                <a:gd name="T24" fmla="*/ 3 w 57"/>
                <a:gd name="T25" fmla="*/ 14 h 48"/>
                <a:gd name="T26" fmla="*/ 8 w 57"/>
                <a:gd name="T27" fmla="*/ 7 h 48"/>
                <a:gd name="T28" fmla="*/ 15 w 57"/>
                <a:gd name="T29" fmla="*/ 3 h 48"/>
                <a:gd name="T30" fmla="*/ 23 w 57"/>
                <a:gd name="T31" fmla="*/ 1 h 48"/>
                <a:gd name="T32" fmla="*/ 31 w 57"/>
                <a:gd name="T33" fmla="*/ 0 h 48"/>
                <a:gd name="T34" fmla="*/ 39 w 57"/>
                <a:gd name="T35" fmla="*/ 2 h 48"/>
                <a:gd name="T36" fmla="*/ 46 w 57"/>
                <a:gd name="T37" fmla="*/ 5 h 48"/>
                <a:gd name="T38" fmla="*/ 52 w 57"/>
                <a:gd name="T39" fmla="*/ 11 h 48"/>
                <a:gd name="T40" fmla="*/ 56 w 57"/>
                <a:gd name="T41" fmla="*/ 17 h 48"/>
                <a:gd name="T42" fmla="*/ 57 w 57"/>
                <a:gd name="T43" fmla="*/ 24 h 48"/>
                <a:gd name="T44" fmla="*/ 57 w 57"/>
                <a:gd name="T45" fmla="*/ 24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48"/>
                <a:gd name="T71" fmla="*/ 57 w 5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48">
                  <a:moveTo>
                    <a:pt x="57" y="24"/>
                  </a:moveTo>
                  <a:lnTo>
                    <a:pt x="56" y="31"/>
                  </a:lnTo>
                  <a:lnTo>
                    <a:pt x="52" y="37"/>
                  </a:lnTo>
                  <a:lnTo>
                    <a:pt x="46" y="43"/>
                  </a:lnTo>
                  <a:lnTo>
                    <a:pt x="39" y="46"/>
                  </a:lnTo>
                  <a:lnTo>
                    <a:pt x="31" y="48"/>
                  </a:lnTo>
                  <a:lnTo>
                    <a:pt x="23" y="47"/>
                  </a:lnTo>
                  <a:lnTo>
                    <a:pt x="14" y="45"/>
                  </a:lnTo>
                  <a:lnTo>
                    <a:pt x="8" y="40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8" y="7"/>
                  </a:lnTo>
                  <a:lnTo>
                    <a:pt x="15" y="3"/>
                  </a:lnTo>
                  <a:lnTo>
                    <a:pt x="23" y="1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7"/>
                  </a:lnTo>
                  <a:lnTo>
                    <a:pt x="57" y="24"/>
                  </a:lnTo>
                  <a:close/>
                </a:path>
              </a:pathLst>
            </a:custGeom>
            <a:solidFill>
              <a:srgbClr val="000000"/>
            </a:solidFill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7"/>
            <p:cNvSpPr>
              <a:spLocks/>
            </p:cNvSpPr>
            <p:nvPr/>
          </p:nvSpPr>
          <p:spPr bwMode="auto">
            <a:xfrm>
              <a:off x="1929" y="2863"/>
              <a:ext cx="57" cy="48"/>
            </a:xfrm>
            <a:custGeom>
              <a:avLst/>
              <a:gdLst>
                <a:gd name="T0" fmla="*/ 57 w 57"/>
                <a:gd name="T1" fmla="*/ 24 h 48"/>
                <a:gd name="T2" fmla="*/ 56 w 57"/>
                <a:gd name="T3" fmla="*/ 31 h 48"/>
                <a:gd name="T4" fmla="*/ 52 w 57"/>
                <a:gd name="T5" fmla="*/ 37 h 48"/>
                <a:gd name="T6" fmla="*/ 46 w 57"/>
                <a:gd name="T7" fmla="*/ 43 h 48"/>
                <a:gd name="T8" fmla="*/ 39 w 57"/>
                <a:gd name="T9" fmla="*/ 46 h 48"/>
                <a:gd name="T10" fmla="*/ 31 w 57"/>
                <a:gd name="T11" fmla="*/ 48 h 48"/>
                <a:gd name="T12" fmla="*/ 23 w 57"/>
                <a:gd name="T13" fmla="*/ 47 h 48"/>
                <a:gd name="T14" fmla="*/ 14 w 57"/>
                <a:gd name="T15" fmla="*/ 45 h 48"/>
                <a:gd name="T16" fmla="*/ 8 w 57"/>
                <a:gd name="T17" fmla="*/ 40 h 48"/>
                <a:gd name="T18" fmla="*/ 3 w 57"/>
                <a:gd name="T19" fmla="*/ 34 h 48"/>
                <a:gd name="T20" fmla="*/ 0 w 57"/>
                <a:gd name="T21" fmla="*/ 27 h 48"/>
                <a:gd name="T22" fmla="*/ 0 w 57"/>
                <a:gd name="T23" fmla="*/ 21 h 48"/>
                <a:gd name="T24" fmla="*/ 3 w 57"/>
                <a:gd name="T25" fmla="*/ 14 h 48"/>
                <a:gd name="T26" fmla="*/ 8 w 57"/>
                <a:gd name="T27" fmla="*/ 7 h 48"/>
                <a:gd name="T28" fmla="*/ 15 w 57"/>
                <a:gd name="T29" fmla="*/ 3 h 48"/>
                <a:gd name="T30" fmla="*/ 23 w 57"/>
                <a:gd name="T31" fmla="*/ 1 h 48"/>
                <a:gd name="T32" fmla="*/ 31 w 57"/>
                <a:gd name="T33" fmla="*/ 0 h 48"/>
                <a:gd name="T34" fmla="*/ 39 w 57"/>
                <a:gd name="T35" fmla="*/ 2 h 48"/>
                <a:gd name="T36" fmla="*/ 46 w 57"/>
                <a:gd name="T37" fmla="*/ 5 h 48"/>
                <a:gd name="T38" fmla="*/ 52 w 57"/>
                <a:gd name="T39" fmla="*/ 11 h 48"/>
                <a:gd name="T40" fmla="*/ 56 w 57"/>
                <a:gd name="T41" fmla="*/ 17 h 48"/>
                <a:gd name="T42" fmla="*/ 57 w 57"/>
                <a:gd name="T43" fmla="*/ 24 h 48"/>
                <a:gd name="T44" fmla="*/ 57 w 57"/>
                <a:gd name="T45" fmla="*/ 24 h 4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48"/>
                <a:gd name="T71" fmla="*/ 57 w 57"/>
                <a:gd name="T72" fmla="*/ 48 h 4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48">
                  <a:moveTo>
                    <a:pt x="57" y="24"/>
                  </a:moveTo>
                  <a:lnTo>
                    <a:pt x="56" y="31"/>
                  </a:lnTo>
                  <a:lnTo>
                    <a:pt x="52" y="37"/>
                  </a:lnTo>
                  <a:lnTo>
                    <a:pt x="46" y="43"/>
                  </a:lnTo>
                  <a:lnTo>
                    <a:pt x="39" y="46"/>
                  </a:lnTo>
                  <a:lnTo>
                    <a:pt x="31" y="48"/>
                  </a:lnTo>
                  <a:lnTo>
                    <a:pt x="23" y="47"/>
                  </a:lnTo>
                  <a:lnTo>
                    <a:pt x="14" y="45"/>
                  </a:lnTo>
                  <a:lnTo>
                    <a:pt x="8" y="40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3" y="14"/>
                  </a:lnTo>
                  <a:lnTo>
                    <a:pt x="8" y="7"/>
                  </a:lnTo>
                  <a:lnTo>
                    <a:pt x="15" y="3"/>
                  </a:lnTo>
                  <a:lnTo>
                    <a:pt x="23" y="1"/>
                  </a:lnTo>
                  <a:lnTo>
                    <a:pt x="31" y="0"/>
                  </a:lnTo>
                  <a:lnTo>
                    <a:pt x="39" y="2"/>
                  </a:lnTo>
                  <a:lnTo>
                    <a:pt x="46" y="5"/>
                  </a:lnTo>
                  <a:lnTo>
                    <a:pt x="52" y="11"/>
                  </a:lnTo>
                  <a:lnTo>
                    <a:pt x="56" y="17"/>
                  </a:lnTo>
                  <a:lnTo>
                    <a:pt x="57" y="24"/>
                  </a:lnTo>
                </a:path>
              </a:pathLst>
            </a:cu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28"/>
            <p:cNvSpPr>
              <a:spLocks noChangeShapeType="1"/>
            </p:cNvSpPr>
            <p:nvPr/>
          </p:nvSpPr>
          <p:spPr bwMode="auto">
            <a:xfrm>
              <a:off x="1917" y="3154"/>
              <a:ext cx="1" cy="38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29"/>
            <p:cNvSpPr>
              <a:spLocks noChangeShapeType="1"/>
            </p:cNvSpPr>
            <p:nvPr/>
          </p:nvSpPr>
          <p:spPr bwMode="auto">
            <a:xfrm flipV="1">
              <a:off x="1910" y="2296"/>
              <a:ext cx="1" cy="17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0"/>
            <p:cNvSpPr>
              <a:spLocks/>
            </p:cNvSpPr>
            <p:nvPr/>
          </p:nvSpPr>
          <p:spPr bwMode="auto">
            <a:xfrm>
              <a:off x="1603" y="2367"/>
              <a:ext cx="55" cy="91"/>
            </a:xfrm>
            <a:custGeom>
              <a:avLst/>
              <a:gdLst>
                <a:gd name="T0" fmla="*/ 49 w 55"/>
                <a:gd name="T1" fmla="*/ 0 h 91"/>
                <a:gd name="T2" fmla="*/ 39 w 55"/>
                <a:gd name="T3" fmla="*/ 1 h 91"/>
                <a:gd name="T4" fmla="*/ 29 w 55"/>
                <a:gd name="T5" fmla="*/ 4 h 91"/>
                <a:gd name="T6" fmla="*/ 19 w 55"/>
                <a:gd name="T7" fmla="*/ 9 h 91"/>
                <a:gd name="T8" fmla="*/ 12 w 55"/>
                <a:gd name="T9" fmla="*/ 16 h 91"/>
                <a:gd name="T10" fmla="*/ 5 w 55"/>
                <a:gd name="T11" fmla="*/ 25 h 91"/>
                <a:gd name="T12" fmla="*/ 2 w 55"/>
                <a:gd name="T13" fmla="*/ 34 h 91"/>
                <a:gd name="T14" fmla="*/ 0 w 55"/>
                <a:gd name="T15" fmla="*/ 43 h 91"/>
                <a:gd name="T16" fmla="*/ 2 w 55"/>
                <a:gd name="T17" fmla="*/ 54 h 91"/>
                <a:gd name="T18" fmla="*/ 4 w 55"/>
                <a:gd name="T19" fmla="*/ 63 h 91"/>
                <a:gd name="T20" fmla="*/ 9 w 55"/>
                <a:gd name="T21" fmla="*/ 71 h 91"/>
                <a:gd name="T22" fmla="*/ 16 w 55"/>
                <a:gd name="T23" fmla="*/ 78 h 91"/>
                <a:gd name="T24" fmla="*/ 24 w 55"/>
                <a:gd name="T25" fmla="*/ 85 h 91"/>
                <a:gd name="T26" fmla="*/ 34 w 55"/>
                <a:gd name="T27" fmla="*/ 89 h 91"/>
                <a:gd name="T28" fmla="*/ 44 w 55"/>
                <a:gd name="T29" fmla="*/ 91 h 91"/>
                <a:gd name="T30" fmla="*/ 55 w 55"/>
                <a:gd name="T31" fmla="*/ 91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91"/>
                <a:gd name="T50" fmla="*/ 55 w 55"/>
                <a:gd name="T51" fmla="*/ 91 h 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91">
                  <a:moveTo>
                    <a:pt x="49" y="0"/>
                  </a:moveTo>
                  <a:lnTo>
                    <a:pt x="39" y="1"/>
                  </a:lnTo>
                  <a:lnTo>
                    <a:pt x="29" y="4"/>
                  </a:lnTo>
                  <a:lnTo>
                    <a:pt x="19" y="9"/>
                  </a:lnTo>
                  <a:lnTo>
                    <a:pt x="12" y="16"/>
                  </a:lnTo>
                  <a:lnTo>
                    <a:pt x="5" y="25"/>
                  </a:lnTo>
                  <a:lnTo>
                    <a:pt x="2" y="34"/>
                  </a:lnTo>
                  <a:lnTo>
                    <a:pt x="0" y="43"/>
                  </a:lnTo>
                  <a:lnTo>
                    <a:pt x="2" y="54"/>
                  </a:lnTo>
                  <a:lnTo>
                    <a:pt x="4" y="63"/>
                  </a:lnTo>
                  <a:lnTo>
                    <a:pt x="9" y="71"/>
                  </a:lnTo>
                  <a:lnTo>
                    <a:pt x="16" y="78"/>
                  </a:lnTo>
                  <a:lnTo>
                    <a:pt x="24" y="85"/>
                  </a:lnTo>
                  <a:lnTo>
                    <a:pt x="34" y="89"/>
                  </a:lnTo>
                  <a:lnTo>
                    <a:pt x="44" y="91"/>
                  </a:lnTo>
                  <a:lnTo>
                    <a:pt x="55" y="91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31"/>
            <p:cNvSpPr>
              <a:spLocks noChangeShapeType="1"/>
            </p:cNvSpPr>
            <p:nvPr/>
          </p:nvSpPr>
          <p:spPr bwMode="auto">
            <a:xfrm>
              <a:off x="1653" y="2363"/>
              <a:ext cx="97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32"/>
            <p:cNvSpPr>
              <a:spLocks noChangeShapeType="1"/>
            </p:cNvSpPr>
            <p:nvPr/>
          </p:nvSpPr>
          <p:spPr bwMode="auto">
            <a:xfrm>
              <a:off x="1656" y="2458"/>
              <a:ext cx="9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33"/>
            <p:cNvSpPr>
              <a:spLocks noChangeShapeType="1"/>
            </p:cNvSpPr>
            <p:nvPr/>
          </p:nvSpPr>
          <p:spPr bwMode="auto">
            <a:xfrm>
              <a:off x="1753" y="2363"/>
              <a:ext cx="1" cy="9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34"/>
            <p:cNvSpPr>
              <a:spLocks noChangeShapeType="1"/>
            </p:cNvSpPr>
            <p:nvPr/>
          </p:nvSpPr>
          <p:spPr bwMode="auto">
            <a:xfrm flipH="1">
              <a:off x="1542" y="2407"/>
              <a:ext cx="61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35"/>
            <p:cNvSpPr>
              <a:spLocks noChangeShapeType="1"/>
            </p:cNvSpPr>
            <p:nvPr/>
          </p:nvSpPr>
          <p:spPr bwMode="auto">
            <a:xfrm>
              <a:off x="1756" y="2376"/>
              <a:ext cx="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36"/>
            <p:cNvSpPr>
              <a:spLocks noChangeShapeType="1"/>
            </p:cNvSpPr>
            <p:nvPr/>
          </p:nvSpPr>
          <p:spPr bwMode="auto">
            <a:xfrm>
              <a:off x="1754" y="2447"/>
              <a:ext cx="64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237"/>
            <p:cNvSpPr>
              <a:spLocks/>
            </p:cNvSpPr>
            <p:nvPr/>
          </p:nvSpPr>
          <p:spPr bwMode="auto">
            <a:xfrm>
              <a:off x="1596" y="2811"/>
              <a:ext cx="54" cy="88"/>
            </a:xfrm>
            <a:custGeom>
              <a:avLst/>
              <a:gdLst>
                <a:gd name="T0" fmla="*/ 48 w 54"/>
                <a:gd name="T1" fmla="*/ 0 h 88"/>
                <a:gd name="T2" fmla="*/ 38 w 54"/>
                <a:gd name="T3" fmla="*/ 1 h 88"/>
                <a:gd name="T4" fmla="*/ 28 w 54"/>
                <a:gd name="T5" fmla="*/ 4 h 88"/>
                <a:gd name="T6" fmla="*/ 19 w 54"/>
                <a:gd name="T7" fmla="*/ 9 h 88"/>
                <a:gd name="T8" fmla="*/ 11 w 54"/>
                <a:gd name="T9" fmla="*/ 15 h 88"/>
                <a:gd name="T10" fmla="*/ 5 w 54"/>
                <a:gd name="T11" fmla="*/ 23 h 88"/>
                <a:gd name="T12" fmla="*/ 1 w 54"/>
                <a:gd name="T13" fmla="*/ 33 h 88"/>
                <a:gd name="T14" fmla="*/ 0 w 54"/>
                <a:gd name="T15" fmla="*/ 42 h 88"/>
                <a:gd name="T16" fmla="*/ 1 w 54"/>
                <a:gd name="T17" fmla="*/ 51 h 88"/>
                <a:gd name="T18" fmla="*/ 4 w 54"/>
                <a:gd name="T19" fmla="*/ 61 h 88"/>
                <a:gd name="T20" fmla="*/ 9 w 54"/>
                <a:gd name="T21" fmla="*/ 70 h 88"/>
                <a:gd name="T22" fmla="*/ 16 w 54"/>
                <a:gd name="T23" fmla="*/ 77 h 88"/>
                <a:gd name="T24" fmla="*/ 23 w 54"/>
                <a:gd name="T25" fmla="*/ 82 h 88"/>
                <a:gd name="T26" fmla="*/ 33 w 54"/>
                <a:gd name="T27" fmla="*/ 86 h 88"/>
                <a:gd name="T28" fmla="*/ 43 w 54"/>
                <a:gd name="T29" fmla="*/ 88 h 88"/>
                <a:gd name="T30" fmla="*/ 54 w 54"/>
                <a:gd name="T31" fmla="*/ 88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88"/>
                <a:gd name="T50" fmla="*/ 54 w 54"/>
                <a:gd name="T51" fmla="*/ 88 h 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88">
                  <a:moveTo>
                    <a:pt x="48" y="0"/>
                  </a:moveTo>
                  <a:lnTo>
                    <a:pt x="38" y="1"/>
                  </a:lnTo>
                  <a:lnTo>
                    <a:pt x="28" y="4"/>
                  </a:lnTo>
                  <a:lnTo>
                    <a:pt x="19" y="9"/>
                  </a:lnTo>
                  <a:lnTo>
                    <a:pt x="11" y="15"/>
                  </a:lnTo>
                  <a:lnTo>
                    <a:pt x="5" y="23"/>
                  </a:lnTo>
                  <a:lnTo>
                    <a:pt x="1" y="33"/>
                  </a:lnTo>
                  <a:lnTo>
                    <a:pt x="0" y="42"/>
                  </a:lnTo>
                  <a:lnTo>
                    <a:pt x="1" y="51"/>
                  </a:lnTo>
                  <a:lnTo>
                    <a:pt x="4" y="61"/>
                  </a:lnTo>
                  <a:lnTo>
                    <a:pt x="9" y="70"/>
                  </a:lnTo>
                  <a:lnTo>
                    <a:pt x="16" y="77"/>
                  </a:lnTo>
                  <a:lnTo>
                    <a:pt x="23" y="82"/>
                  </a:lnTo>
                  <a:lnTo>
                    <a:pt x="33" y="86"/>
                  </a:lnTo>
                  <a:lnTo>
                    <a:pt x="43" y="88"/>
                  </a:lnTo>
                  <a:lnTo>
                    <a:pt x="54" y="88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38"/>
            <p:cNvSpPr>
              <a:spLocks noChangeShapeType="1"/>
            </p:cNvSpPr>
            <p:nvPr/>
          </p:nvSpPr>
          <p:spPr bwMode="auto">
            <a:xfrm>
              <a:off x="1645" y="2806"/>
              <a:ext cx="98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39"/>
            <p:cNvSpPr>
              <a:spLocks noChangeShapeType="1"/>
            </p:cNvSpPr>
            <p:nvPr/>
          </p:nvSpPr>
          <p:spPr bwMode="auto">
            <a:xfrm>
              <a:off x="1649" y="2900"/>
              <a:ext cx="9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40"/>
            <p:cNvSpPr>
              <a:spLocks noChangeShapeType="1"/>
            </p:cNvSpPr>
            <p:nvPr/>
          </p:nvSpPr>
          <p:spPr bwMode="auto">
            <a:xfrm>
              <a:off x="1745" y="2806"/>
              <a:ext cx="1" cy="9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41"/>
            <p:cNvSpPr>
              <a:spLocks noChangeShapeType="1"/>
            </p:cNvSpPr>
            <p:nvPr/>
          </p:nvSpPr>
          <p:spPr bwMode="auto">
            <a:xfrm flipH="1">
              <a:off x="1534" y="2851"/>
              <a:ext cx="62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42"/>
            <p:cNvSpPr>
              <a:spLocks noChangeShapeType="1"/>
            </p:cNvSpPr>
            <p:nvPr/>
          </p:nvSpPr>
          <p:spPr bwMode="auto">
            <a:xfrm>
              <a:off x="1749" y="2820"/>
              <a:ext cx="6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43"/>
            <p:cNvSpPr>
              <a:spLocks noChangeShapeType="1"/>
            </p:cNvSpPr>
            <p:nvPr/>
          </p:nvSpPr>
          <p:spPr bwMode="auto">
            <a:xfrm>
              <a:off x="1747" y="2890"/>
              <a:ext cx="64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44"/>
            <p:cNvSpPr>
              <a:spLocks noChangeShapeType="1"/>
            </p:cNvSpPr>
            <p:nvPr/>
          </p:nvSpPr>
          <p:spPr bwMode="auto">
            <a:xfrm flipV="1">
              <a:off x="1866" y="2700"/>
              <a:ext cx="1" cy="96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45"/>
            <p:cNvSpPr>
              <a:spLocks noChangeShapeType="1"/>
            </p:cNvSpPr>
            <p:nvPr/>
          </p:nvSpPr>
          <p:spPr bwMode="auto">
            <a:xfrm flipV="1">
              <a:off x="1531" y="2400"/>
              <a:ext cx="1" cy="362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46"/>
            <p:cNvSpPr>
              <a:spLocks noChangeShapeType="1"/>
            </p:cNvSpPr>
            <p:nvPr/>
          </p:nvSpPr>
          <p:spPr bwMode="auto">
            <a:xfrm>
              <a:off x="4637" y="2909"/>
              <a:ext cx="176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47"/>
            <p:cNvSpPr>
              <a:spLocks noChangeShapeType="1"/>
            </p:cNvSpPr>
            <p:nvPr/>
          </p:nvSpPr>
          <p:spPr bwMode="auto">
            <a:xfrm>
              <a:off x="3745" y="2902"/>
              <a:ext cx="156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48"/>
            <p:cNvSpPr>
              <a:spLocks noChangeShapeType="1"/>
            </p:cNvSpPr>
            <p:nvPr/>
          </p:nvSpPr>
          <p:spPr bwMode="auto">
            <a:xfrm flipV="1">
              <a:off x="3901" y="2837"/>
              <a:ext cx="1" cy="65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49"/>
            <p:cNvSpPr>
              <a:spLocks noChangeShapeType="1"/>
            </p:cNvSpPr>
            <p:nvPr/>
          </p:nvSpPr>
          <p:spPr bwMode="auto">
            <a:xfrm>
              <a:off x="2847" y="2914"/>
              <a:ext cx="162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50"/>
            <p:cNvSpPr>
              <a:spLocks noChangeShapeType="1"/>
            </p:cNvSpPr>
            <p:nvPr/>
          </p:nvSpPr>
          <p:spPr bwMode="auto">
            <a:xfrm flipV="1">
              <a:off x="3009" y="2837"/>
              <a:ext cx="1" cy="65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251"/>
            <p:cNvSpPr>
              <a:spLocks noChangeShapeType="1"/>
            </p:cNvSpPr>
            <p:nvPr/>
          </p:nvSpPr>
          <p:spPr bwMode="auto">
            <a:xfrm>
              <a:off x="1948" y="2879"/>
              <a:ext cx="170" cy="1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252"/>
            <p:cNvSpPr>
              <a:spLocks noChangeShapeType="1"/>
            </p:cNvSpPr>
            <p:nvPr/>
          </p:nvSpPr>
          <p:spPr bwMode="auto">
            <a:xfrm flipV="1">
              <a:off x="2118" y="2844"/>
              <a:ext cx="1" cy="23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53"/>
            <p:cNvSpPr>
              <a:spLocks noChangeShapeType="1"/>
            </p:cNvSpPr>
            <p:nvPr/>
          </p:nvSpPr>
          <p:spPr bwMode="auto">
            <a:xfrm>
              <a:off x="1240" y="2808"/>
              <a:ext cx="1" cy="237"/>
            </a:xfrm>
            <a:prstGeom prst="line">
              <a:avLst/>
            </a:prstGeom>
            <a:noFill/>
            <a:ln w="396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4"/>
            <p:cNvSpPr>
              <a:spLocks/>
            </p:cNvSpPr>
            <p:nvPr/>
          </p:nvSpPr>
          <p:spPr bwMode="auto">
            <a:xfrm>
              <a:off x="1872" y="3213"/>
              <a:ext cx="96" cy="81"/>
            </a:xfrm>
            <a:custGeom>
              <a:avLst/>
              <a:gdLst>
                <a:gd name="T0" fmla="*/ 96 w 96"/>
                <a:gd name="T1" fmla="*/ 0 h 81"/>
                <a:gd name="T2" fmla="*/ 48 w 96"/>
                <a:gd name="T3" fmla="*/ 81 h 81"/>
                <a:gd name="T4" fmla="*/ 0 w 96"/>
                <a:gd name="T5" fmla="*/ 0 h 81"/>
                <a:gd name="T6" fmla="*/ 96 w 96"/>
                <a:gd name="T7" fmla="*/ 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81"/>
                <a:gd name="T14" fmla="*/ 96 w 96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81">
                  <a:moveTo>
                    <a:pt x="96" y="0"/>
                  </a:moveTo>
                  <a:lnTo>
                    <a:pt x="48" y="81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5"/>
            <p:cNvSpPr>
              <a:spLocks/>
            </p:cNvSpPr>
            <p:nvPr/>
          </p:nvSpPr>
          <p:spPr bwMode="auto">
            <a:xfrm>
              <a:off x="1872" y="2176"/>
              <a:ext cx="2692" cy="822"/>
            </a:xfrm>
            <a:custGeom>
              <a:avLst/>
              <a:gdLst>
                <a:gd name="T0" fmla="*/ 1645 w 3444"/>
                <a:gd name="T1" fmla="*/ 0 h 702"/>
                <a:gd name="T2" fmla="*/ 1627 w 3444"/>
                <a:gd name="T3" fmla="*/ 198 h 702"/>
                <a:gd name="T4" fmla="*/ 1627 w 3444"/>
                <a:gd name="T5" fmla="*/ 546 h 702"/>
                <a:gd name="T6" fmla="*/ 1574 w 3444"/>
                <a:gd name="T7" fmla="*/ 945 h 702"/>
                <a:gd name="T8" fmla="*/ 1362 w 3444"/>
                <a:gd name="T9" fmla="*/ 945 h 702"/>
                <a:gd name="T10" fmla="*/ 1238 w 3444"/>
                <a:gd name="T11" fmla="*/ 994 h 702"/>
                <a:gd name="T12" fmla="*/ 619 w 3444"/>
                <a:gd name="T13" fmla="*/ 994 h 702"/>
                <a:gd name="T14" fmla="*/ 424 w 3444"/>
                <a:gd name="T15" fmla="*/ 945 h 702"/>
                <a:gd name="T16" fmla="*/ 177 w 3444"/>
                <a:gd name="T17" fmla="*/ 945 h 702"/>
                <a:gd name="T18" fmla="*/ 53 w 3444"/>
                <a:gd name="T19" fmla="*/ 844 h 702"/>
                <a:gd name="T20" fmla="*/ 0 w 3444"/>
                <a:gd name="T21" fmla="*/ 893 h 702"/>
                <a:gd name="T22" fmla="*/ 0 w 3444"/>
                <a:gd name="T23" fmla="*/ 1128 h 7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44"/>
                <a:gd name="T37" fmla="*/ 0 h 702"/>
                <a:gd name="T38" fmla="*/ 3444 w 3444"/>
                <a:gd name="T39" fmla="*/ 702 h 7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44" h="702">
                  <a:moveTo>
                    <a:pt x="3444" y="0"/>
                  </a:moveTo>
                  <a:lnTo>
                    <a:pt x="3407" y="123"/>
                  </a:lnTo>
                  <a:lnTo>
                    <a:pt x="3407" y="340"/>
                  </a:lnTo>
                  <a:lnTo>
                    <a:pt x="3296" y="588"/>
                  </a:lnTo>
                  <a:lnTo>
                    <a:pt x="2852" y="588"/>
                  </a:lnTo>
                  <a:lnTo>
                    <a:pt x="2593" y="619"/>
                  </a:lnTo>
                  <a:lnTo>
                    <a:pt x="1296" y="619"/>
                  </a:lnTo>
                  <a:lnTo>
                    <a:pt x="889" y="588"/>
                  </a:lnTo>
                  <a:lnTo>
                    <a:pt x="370" y="588"/>
                  </a:lnTo>
                  <a:lnTo>
                    <a:pt x="111" y="526"/>
                  </a:lnTo>
                  <a:lnTo>
                    <a:pt x="0" y="557"/>
                  </a:lnTo>
                  <a:lnTo>
                    <a:pt x="0" y="702"/>
                  </a:lnTo>
                </a:path>
              </a:pathLst>
            </a:custGeom>
            <a:noFill/>
            <a:ln w="77788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256"/>
            <p:cNvSpPr>
              <a:spLocks noChangeShapeType="1"/>
            </p:cNvSpPr>
            <p:nvPr/>
          </p:nvSpPr>
          <p:spPr bwMode="auto">
            <a:xfrm>
              <a:off x="1896" y="2992"/>
              <a:ext cx="32" cy="24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0" name="Text Box 263"/>
          <p:cNvSpPr txBox="1">
            <a:spLocks noChangeArrowheads="1"/>
          </p:cNvSpPr>
          <p:nvPr/>
        </p:nvSpPr>
        <p:spPr bwMode="auto">
          <a:xfrm>
            <a:off x="6012175" y="2680109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Critical (longest) delay path</a:t>
            </a:r>
          </a:p>
          <a:p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(Worst case scenario)</a:t>
            </a:r>
          </a:p>
        </p:txBody>
      </p:sp>
      <p:sp>
        <p:nvSpPr>
          <p:cNvPr id="261" name="Text Box 265"/>
          <p:cNvSpPr txBox="1">
            <a:spLocks noChangeArrowheads="1"/>
          </p:cNvSpPr>
          <p:nvPr/>
        </p:nvSpPr>
        <p:spPr bwMode="auto">
          <a:xfrm>
            <a:off x="193868" y="4523533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CC"/>
                </a:solidFill>
              </a:rPr>
              <a:t>Why not </a:t>
            </a:r>
          </a:p>
          <a:p>
            <a:r>
              <a:rPr lang="en-US" dirty="0">
                <a:solidFill>
                  <a:srgbClr val="6600CC"/>
                </a:solidFill>
              </a:rPr>
              <a:t>to C4?</a:t>
            </a:r>
          </a:p>
        </p:txBody>
      </p:sp>
      <p:sp>
        <p:nvSpPr>
          <p:cNvPr id="262" name="Text Box 264"/>
          <p:cNvSpPr txBox="1">
            <a:spLocks noChangeArrowheads="1"/>
          </p:cNvSpPr>
          <p:nvPr/>
        </p:nvSpPr>
        <p:spPr bwMode="auto">
          <a:xfrm>
            <a:off x="7478713" y="4005070"/>
            <a:ext cx="1054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CC"/>
                </a:solidFill>
              </a:rPr>
              <a:t>Why not </a:t>
            </a:r>
          </a:p>
          <a:p>
            <a:r>
              <a:rPr lang="en-US" dirty="0">
                <a:solidFill>
                  <a:srgbClr val="6600CC"/>
                </a:solidFill>
              </a:rPr>
              <a:t>from C0?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21047" y="5560459"/>
            <a:ext cx="9155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Longest Total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Carry Ripple Delay from inputs to S3 = </a:t>
            </a:r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0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+ 2(n-1)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gate delays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cs typeface="Times New Roman" pitchFamily="18" charset="0"/>
              </a:rPr>
              <a:t>where n is the number of stages (= 4 here) </a:t>
            </a:r>
            <a:r>
              <a:rPr lang="en-US" sz="2000" dirty="0" smtClean="0">
                <a:cs typeface="Times New Roman" pitchFamily="18" charset="0"/>
                <a:sym typeface="Wingdings" pitchFamily="2" charset="2"/>
              </a:rPr>
              <a:t> 12 gate delays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 (CLA)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Defining the equations for the Full Adder in terms of the P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G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ripple carry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adder: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P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S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 obtained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locally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at each bit cell of the adder (i.e. limited to that bit)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carry </a:t>
            </a:r>
            <a:r>
              <a:rPr lang="en-US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lookahead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adder, in order to reduce the length of the ripple carry chain, </a:t>
            </a:r>
            <a:r>
              <a:rPr lang="en-US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aseline="-25000" dirty="0" err="1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is changed to a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global function</a:t>
            </a:r>
            <a:r>
              <a:rPr lang="en-US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spanning multiple cells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69963" y="2198688"/>
            <a:ext cx="4918075" cy="531812"/>
            <a:chOff x="1123" y="1374"/>
            <a:chExt cx="3098" cy="33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72" y="149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922" y="149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436" y="149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204" y="149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725" y="149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239" y="149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013" y="1399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B</a:t>
              </a:r>
              <a:endParaRPr lang="en-US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747" y="139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A</a:t>
              </a:r>
              <a:endParaRPr lang="en-US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252" y="1399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G</a:t>
              </a:r>
              <a:endParaRPr lang="en-US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046" y="1399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B</a:t>
              </a:r>
              <a:endParaRPr lang="en-US" sz="24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550" y="139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A</a:t>
              </a:r>
              <a:endParaRPr lang="en-US" sz="24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123" y="1399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</a:rPr>
                <a:t>P</a:t>
              </a:r>
              <a:endParaRPr lang="en-US" sz="2400" dirty="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565" y="1374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833" y="1374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68" y="1374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</p:grp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768350" y="2814638"/>
            <a:ext cx="6238875" cy="623887"/>
          </a:xfrm>
          <a:prstGeom prst="rect">
            <a:avLst/>
          </a:prstGeom>
          <a:solidFill>
            <a:schemeClr val="accent1">
              <a:alpha val="1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7100" y="1622425"/>
            <a:ext cx="1866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900113" y="2809875"/>
            <a:ext cx="5673725" cy="531813"/>
            <a:chOff x="1098" y="1944"/>
            <a:chExt cx="3574" cy="335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4623" y="206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4358" y="206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961" y="206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443" y="2068"/>
              <a:ext cx="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285" y="206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141" y="206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656" y="206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1231" y="2068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4456" y="196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242" y="1969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P</a:t>
              </a:r>
              <a:endParaRPr lang="en-US" sz="2400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3777" y="1969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G</a:t>
              </a:r>
              <a:endParaRPr lang="en-US" sz="2400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3119" y="196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1974" y="1969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C</a:t>
              </a:r>
              <a:endParaRPr lang="en-US" sz="2400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540" y="1969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P</a:t>
              </a:r>
              <a:endParaRPr lang="en-US" sz="2400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1098" y="1969"/>
              <a:ext cx="1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</a:rPr>
                <a:t>S</a:t>
              </a:r>
              <a:endParaRPr lang="en-US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074" y="1944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3600" y="1944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 dirty="0"/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764" y="1944"/>
              <a:ext cx="17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Å</a:t>
              </a:r>
              <a:endParaRPr lang="en-US" sz="2400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1360" y="1944"/>
              <a:ext cx="1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2400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3344" y="2048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Hierarchical Design</a:t>
            </a:r>
          </a:p>
          <a:p>
            <a:r>
              <a:rPr lang="en-US" dirty="0" smtClean="0"/>
              <a:t>Iterative Arithmetic Combinational Circuits</a:t>
            </a:r>
          </a:p>
          <a:p>
            <a:r>
              <a:rPr lang="en-US" dirty="0" smtClean="0"/>
              <a:t>Functional Blocks: Half-Adder, Full Adder</a:t>
            </a:r>
          </a:p>
          <a:p>
            <a:r>
              <a:rPr lang="en-US" dirty="0" smtClean="0"/>
              <a:t>4-bit Ripple-Carry Adder (RCA)</a:t>
            </a:r>
          </a:p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Adder (CLA)</a:t>
            </a:r>
          </a:p>
          <a:p>
            <a:r>
              <a:rPr lang="en-US" dirty="0" smtClean="0"/>
              <a:t>Iterative Design Examples</a:t>
            </a:r>
          </a:p>
          <a:p>
            <a:r>
              <a:rPr lang="en-US" dirty="0" smtClean="0"/>
              <a:t>Signed Number Representation</a:t>
            </a:r>
          </a:p>
          <a:p>
            <a:r>
              <a:rPr lang="en-US" dirty="0" smtClean="0"/>
              <a:t>Adder/</a:t>
            </a:r>
            <a:r>
              <a:rPr lang="en-US" dirty="0" err="1" smtClean="0"/>
              <a:t>Subtractor</a:t>
            </a:r>
            <a:r>
              <a:rPr lang="en-US" dirty="0" smtClean="0"/>
              <a:t> for Signed 2’s Complement</a:t>
            </a:r>
          </a:p>
          <a:p>
            <a:r>
              <a:rPr lang="en-US" dirty="0" smtClean="0"/>
              <a:t>BCD Adder </a:t>
            </a:r>
          </a:p>
          <a:p>
            <a:r>
              <a:rPr lang="en-US" dirty="0" smtClean="0"/>
              <a:t>Binary Multiplier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i+1</a:t>
            </a:r>
            <a:r>
              <a:rPr lang="en-US" dirty="0" smtClean="0"/>
              <a:t> can be </a:t>
            </a:r>
            <a:r>
              <a:rPr lang="en-US" dirty="0" smtClean="0">
                <a:solidFill>
                  <a:srgbClr val="FF0000"/>
                </a:solidFill>
              </a:rPr>
              <a:t>removed from the cells</a:t>
            </a:r>
            <a:r>
              <a:rPr lang="en-US" dirty="0" smtClean="0"/>
              <a:t> and used to derive a set of carry equations spanning multiple cells. </a:t>
            </a:r>
          </a:p>
          <a:p>
            <a:r>
              <a:rPr lang="en-US" dirty="0" smtClean="0"/>
              <a:t>Beginning at the cell 0 with carry in C</a:t>
            </a:r>
            <a:r>
              <a:rPr lang="en-US" baseline="-25000" dirty="0" smtClean="0"/>
              <a:t>0</a:t>
            </a:r>
            <a:r>
              <a:rPr lang="en-US" dirty="0" smtClean="0"/>
              <a:t>: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11213" y="3028082"/>
            <a:ext cx="2213748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 = G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CC0000"/>
                </a:solidFill>
              </a:rPr>
              <a:t>C</a:t>
            </a:r>
            <a:r>
              <a:rPr lang="en-US" sz="2400" b="1" baseline="-25000" dirty="0">
                <a:solidFill>
                  <a:srgbClr val="CC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11213" y="3499569"/>
            <a:ext cx="5232202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 = G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 C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 =  G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(G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C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    = G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G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P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CC0000"/>
                </a:solidFill>
              </a:rPr>
              <a:t>C</a:t>
            </a:r>
            <a:r>
              <a:rPr lang="en-US" sz="2400" b="1" baseline="-25000" dirty="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39090" y="4353043"/>
            <a:ext cx="7246937" cy="80021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400" b="1" dirty="0">
                <a:solidFill>
                  <a:srgbClr val="000000"/>
                </a:solidFill>
              </a:rPr>
              <a:t> = G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 C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 =  G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(G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G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P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C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)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     </a:t>
            </a:r>
            <a:r>
              <a:rPr lang="en-US" sz="2400" b="1" dirty="0">
                <a:solidFill>
                  <a:srgbClr val="000000"/>
                </a:solidFill>
              </a:rPr>
              <a:t>= G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G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P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G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2</a:t>
            </a:r>
            <a:r>
              <a:rPr lang="en-US" sz="2400" b="1" dirty="0">
                <a:solidFill>
                  <a:srgbClr val="000000"/>
                </a:solidFill>
              </a:rPr>
              <a:t>P</a:t>
            </a:r>
            <a:r>
              <a:rPr lang="en-US" sz="2400" b="1" baseline="-25000" dirty="0">
                <a:solidFill>
                  <a:srgbClr val="000000"/>
                </a:solidFill>
              </a:rPr>
              <a:t>1</a:t>
            </a:r>
            <a:r>
              <a:rPr lang="en-US" sz="2400" b="1" dirty="0">
                <a:solidFill>
                  <a:srgbClr val="000000"/>
                </a:solidFill>
              </a:rPr>
              <a:t>P</a:t>
            </a:r>
            <a:r>
              <a:rPr lang="en-US" sz="2400" b="1" baseline="-25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CC0000"/>
                </a:solidFill>
              </a:rPr>
              <a:t>C</a:t>
            </a:r>
            <a:r>
              <a:rPr lang="en-US" sz="2400" b="1" baseline="-25000" dirty="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8485" y="5332362"/>
            <a:ext cx="8694040" cy="8617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C</a:t>
            </a:r>
            <a:r>
              <a:rPr lang="en-US" sz="2400" b="1" baseline="-25000" dirty="0">
                <a:solidFill>
                  <a:srgbClr val="000000"/>
                </a:solidFill>
              </a:rPr>
              <a:t>4</a:t>
            </a:r>
            <a:r>
              <a:rPr lang="en-US" sz="2400" b="1" dirty="0">
                <a:solidFill>
                  <a:srgbClr val="000000"/>
                </a:solidFill>
              </a:rPr>
              <a:t> = G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400" b="1" dirty="0">
                <a:solidFill>
                  <a:srgbClr val="000000"/>
                </a:solidFill>
              </a:rPr>
              <a:t> + P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400" b="1" dirty="0">
                <a:solidFill>
                  <a:srgbClr val="000000"/>
                </a:solidFill>
              </a:rPr>
              <a:t> C</a:t>
            </a:r>
            <a:r>
              <a:rPr lang="en-US" sz="2400" b="1" baseline="-25000" dirty="0">
                <a:solidFill>
                  <a:srgbClr val="000000"/>
                </a:solidFill>
              </a:rPr>
              <a:t>3</a:t>
            </a:r>
            <a:r>
              <a:rPr lang="en-US" sz="2400" b="1" dirty="0">
                <a:solidFill>
                  <a:srgbClr val="000000"/>
                </a:solidFill>
              </a:rPr>
              <a:t> = </a:t>
            </a:r>
            <a:r>
              <a:rPr lang="en-US" sz="2400" b="1" dirty="0">
                <a:solidFill>
                  <a:srgbClr val="6600CC"/>
                </a:solidFill>
              </a:rPr>
              <a:t>G</a:t>
            </a:r>
            <a:r>
              <a:rPr lang="en-US" sz="2400" b="1" baseline="-25000" dirty="0">
                <a:solidFill>
                  <a:srgbClr val="6600CC"/>
                </a:solidFill>
              </a:rPr>
              <a:t>3</a:t>
            </a:r>
            <a:r>
              <a:rPr lang="en-US" sz="2400" b="1" dirty="0">
                <a:solidFill>
                  <a:srgbClr val="6600CC"/>
                </a:solidFill>
              </a:rPr>
              <a:t> + P</a:t>
            </a:r>
            <a:r>
              <a:rPr lang="en-US" sz="2400" b="1" baseline="-25000" dirty="0">
                <a:solidFill>
                  <a:srgbClr val="6600CC"/>
                </a:solidFill>
              </a:rPr>
              <a:t>3</a:t>
            </a:r>
            <a:r>
              <a:rPr lang="en-US" sz="2400" b="1" dirty="0">
                <a:solidFill>
                  <a:srgbClr val="6600CC"/>
                </a:solidFill>
              </a:rPr>
              <a:t>G</a:t>
            </a:r>
            <a:r>
              <a:rPr lang="en-US" sz="2400" b="1" baseline="-25000" dirty="0">
                <a:solidFill>
                  <a:srgbClr val="6600CC"/>
                </a:solidFill>
              </a:rPr>
              <a:t>2</a:t>
            </a:r>
            <a:r>
              <a:rPr lang="en-US" sz="2400" b="1" dirty="0">
                <a:solidFill>
                  <a:srgbClr val="6600CC"/>
                </a:solidFill>
              </a:rPr>
              <a:t> + P</a:t>
            </a:r>
            <a:r>
              <a:rPr lang="en-US" sz="2400" b="1" baseline="-25000" dirty="0">
                <a:solidFill>
                  <a:srgbClr val="6600CC"/>
                </a:solidFill>
              </a:rPr>
              <a:t>3</a:t>
            </a:r>
            <a:r>
              <a:rPr lang="en-US" sz="2400" b="1" dirty="0">
                <a:solidFill>
                  <a:srgbClr val="6600CC"/>
                </a:solidFill>
              </a:rPr>
              <a:t>P</a:t>
            </a:r>
            <a:r>
              <a:rPr lang="en-US" sz="2400" b="1" baseline="-25000" dirty="0">
                <a:solidFill>
                  <a:srgbClr val="6600CC"/>
                </a:solidFill>
              </a:rPr>
              <a:t>2</a:t>
            </a:r>
            <a:r>
              <a:rPr lang="en-US" sz="2400" b="1" dirty="0">
                <a:solidFill>
                  <a:srgbClr val="6600CC"/>
                </a:solidFill>
              </a:rPr>
              <a:t>G</a:t>
            </a:r>
            <a:r>
              <a:rPr lang="en-US" sz="2400" b="1" baseline="-25000" dirty="0">
                <a:solidFill>
                  <a:srgbClr val="6600CC"/>
                </a:solidFill>
              </a:rPr>
              <a:t>1</a:t>
            </a:r>
            <a:r>
              <a:rPr lang="en-US" sz="2400" b="1" dirty="0">
                <a:solidFill>
                  <a:srgbClr val="6600CC"/>
                </a:solidFill>
              </a:rPr>
              <a:t>+ P</a:t>
            </a:r>
            <a:r>
              <a:rPr lang="en-US" sz="2400" b="1" baseline="-25000" dirty="0">
                <a:solidFill>
                  <a:srgbClr val="6600CC"/>
                </a:solidFill>
              </a:rPr>
              <a:t>3</a:t>
            </a:r>
            <a:r>
              <a:rPr lang="en-US" sz="2400" b="1" dirty="0">
                <a:solidFill>
                  <a:srgbClr val="6600CC"/>
                </a:solidFill>
              </a:rPr>
              <a:t>P</a:t>
            </a:r>
            <a:r>
              <a:rPr lang="en-US" sz="2400" b="1" baseline="-25000" dirty="0">
                <a:solidFill>
                  <a:srgbClr val="6600CC"/>
                </a:solidFill>
              </a:rPr>
              <a:t>2</a:t>
            </a:r>
            <a:r>
              <a:rPr lang="en-US" sz="2400" b="1" dirty="0">
                <a:solidFill>
                  <a:srgbClr val="6600CC"/>
                </a:solidFill>
              </a:rPr>
              <a:t>P</a:t>
            </a:r>
            <a:r>
              <a:rPr lang="en-US" sz="2400" b="1" baseline="-25000" dirty="0">
                <a:solidFill>
                  <a:srgbClr val="6600CC"/>
                </a:solidFill>
              </a:rPr>
              <a:t>1</a:t>
            </a:r>
            <a:r>
              <a:rPr lang="en-US" sz="2400" b="1" dirty="0">
                <a:solidFill>
                  <a:srgbClr val="6600CC"/>
                </a:solidFill>
              </a:rPr>
              <a:t>G</a:t>
            </a:r>
            <a:r>
              <a:rPr lang="en-US" sz="2400" b="1" baseline="-25000" dirty="0">
                <a:solidFill>
                  <a:srgbClr val="6600CC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+</a:t>
            </a:r>
            <a:r>
              <a:rPr lang="en-US" sz="2400" b="1" dirty="0" smtClean="0">
                <a:solidFill>
                  <a:srgbClr val="008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3</a:t>
            </a:r>
            <a:r>
              <a:rPr lang="en-US" sz="2400" b="1" dirty="0" smtClean="0">
                <a:solidFill>
                  <a:srgbClr val="008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2</a:t>
            </a:r>
            <a:r>
              <a:rPr lang="en-US" sz="2400" b="1" dirty="0" smtClean="0">
                <a:solidFill>
                  <a:srgbClr val="008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1</a:t>
            </a:r>
            <a:r>
              <a:rPr lang="en-US" sz="2400" b="1" dirty="0" smtClean="0">
                <a:solidFill>
                  <a:srgbClr val="008000"/>
                </a:solidFill>
              </a:rPr>
              <a:t>P</a:t>
            </a:r>
            <a:r>
              <a:rPr lang="en-US" sz="2400" b="1" baseline="-25000" dirty="0" smtClean="0">
                <a:solidFill>
                  <a:srgbClr val="008000"/>
                </a:solidFill>
              </a:rPr>
              <a:t>0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CC0000"/>
                </a:solidFill>
              </a:rPr>
              <a:t>C</a:t>
            </a:r>
            <a:r>
              <a:rPr lang="en-US" sz="2400" b="1" baseline="-25000" dirty="0">
                <a:solidFill>
                  <a:srgbClr val="CC0000"/>
                </a:solidFill>
              </a:rPr>
              <a:t>0</a:t>
            </a:r>
          </a:p>
          <a:p>
            <a:r>
              <a:rPr lang="en-US" sz="2400" b="1" baseline="-25000" dirty="0" smtClean="0">
                <a:solidFill>
                  <a:srgbClr val="CC0000"/>
                </a:solidFill>
              </a:rPr>
              <a:t>     </a:t>
            </a:r>
            <a:r>
              <a:rPr lang="en-US" sz="2400" b="1" dirty="0" smtClean="0">
                <a:solidFill>
                  <a:srgbClr val="CC0000"/>
                </a:solidFill>
              </a:rPr>
              <a:t>                       </a:t>
            </a:r>
            <a:r>
              <a:rPr lang="en-US" sz="2400" b="1" dirty="0">
                <a:solidFill>
                  <a:srgbClr val="CC0000"/>
                </a:solidFill>
              </a:rPr>
              <a:t>= </a:t>
            </a:r>
            <a:r>
              <a:rPr lang="en-US" sz="2400" b="1" dirty="0">
                <a:solidFill>
                  <a:srgbClr val="6600CC"/>
                </a:solidFill>
              </a:rPr>
              <a:t>G</a:t>
            </a:r>
            <a:r>
              <a:rPr lang="en-US" sz="2400" b="1" baseline="-25000" dirty="0">
                <a:solidFill>
                  <a:srgbClr val="6600CC"/>
                </a:solidFill>
              </a:rPr>
              <a:t>0-3</a:t>
            </a:r>
            <a:r>
              <a:rPr lang="en-US" sz="2400" b="1" dirty="0">
                <a:solidFill>
                  <a:srgbClr val="CC0000"/>
                </a:solidFill>
              </a:rPr>
              <a:t> + </a:t>
            </a:r>
            <a:r>
              <a:rPr lang="en-US" sz="2400" b="1" dirty="0">
                <a:solidFill>
                  <a:srgbClr val="008000"/>
                </a:solidFill>
              </a:rPr>
              <a:t>P</a:t>
            </a:r>
            <a:r>
              <a:rPr lang="en-US" sz="2400" b="1" baseline="-25000" dirty="0">
                <a:solidFill>
                  <a:srgbClr val="008000"/>
                </a:solidFill>
              </a:rPr>
              <a:t>0-3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smtClean="0">
                <a:solidFill>
                  <a:srgbClr val="CC0000"/>
                </a:solidFill>
              </a:rPr>
              <a:t>C</a:t>
            </a:r>
            <a:r>
              <a:rPr lang="en-US" sz="2400" b="1" baseline="-25000" dirty="0" smtClean="0">
                <a:solidFill>
                  <a:srgbClr val="CC0000"/>
                </a:solidFill>
              </a:rPr>
              <a:t>0 </a:t>
            </a:r>
            <a:r>
              <a:rPr lang="en-US" sz="2400" b="1" dirty="0">
                <a:solidFill>
                  <a:srgbClr val="CC0000"/>
                </a:solidFill>
              </a:rPr>
              <a:t> = </a:t>
            </a:r>
            <a:r>
              <a:rPr lang="en-US" sz="2400" b="1" dirty="0" smtClean="0">
                <a:solidFill>
                  <a:srgbClr val="6600CC"/>
                </a:solidFill>
              </a:rPr>
              <a:t>GG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>
                <a:solidFill>
                  <a:srgbClr val="CC0000"/>
                </a:solidFill>
              </a:rPr>
              <a:t>+ </a:t>
            </a:r>
            <a:r>
              <a:rPr lang="en-US" sz="2400" b="1" dirty="0" smtClean="0">
                <a:solidFill>
                  <a:srgbClr val="008000"/>
                </a:solidFill>
              </a:rPr>
              <a:t>GP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  <a:r>
              <a:rPr lang="en-US" sz="2400" b="1" dirty="0">
                <a:solidFill>
                  <a:srgbClr val="CC0000"/>
                </a:solidFill>
              </a:rPr>
              <a:t>C</a:t>
            </a:r>
            <a:r>
              <a:rPr lang="en-US" sz="2400" b="1" baseline="-25000" dirty="0">
                <a:solidFill>
                  <a:srgbClr val="CC0000"/>
                </a:solidFill>
              </a:rPr>
              <a:t>0</a:t>
            </a:r>
          </a:p>
          <a:p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498850" y="2449681"/>
            <a:ext cx="5645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66"/>
                </a:solidFill>
                <a:latin typeface="Arial" pitchFamily="34" charset="0"/>
              </a:rPr>
              <a:t>Carry does not ripple anymore!</a:t>
            </a:r>
          </a:p>
          <a:p>
            <a:r>
              <a:rPr lang="en-US" dirty="0">
                <a:solidFill>
                  <a:srgbClr val="000066"/>
                </a:solidFill>
                <a:latin typeface="Arial" pitchFamily="34" charset="0"/>
              </a:rPr>
              <a:t>All 4 carry outputs can be generated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</a:rPr>
              <a:t>in one go</a:t>
            </a:r>
            <a:r>
              <a:rPr lang="en-US" dirty="0">
                <a:solidFill>
                  <a:srgbClr val="000066"/>
                </a:solidFill>
                <a:latin typeface="Arial" pitchFamily="34" charset="0"/>
              </a:rPr>
              <a:t> from:  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 The </a:t>
            </a:r>
            <a:r>
              <a:rPr lang="en-US" dirty="0">
                <a:solidFill>
                  <a:srgbClr val="000066"/>
                </a:solidFill>
                <a:latin typeface="Arial" pitchFamily="34" charset="0"/>
              </a:rPr>
              <a:t>C0 and the two input numbers A,B  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765925" y="3601821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CC"/>
                </a:solidFill>
                <a:latin typeface="Arial" pitchFamily="34" charset="0"/>
              </a:rPr>
              <a:t>2-Level logic</a:t>
            </a:r>
          </a:p>
          <a:p>
            <a:r>
              <a:rPr lang="en-US">
                <a:solidFill>
                  <a:srgbClr val="6600CC"/>
                </a:solidFill>
                <a:latin typeface="Arial" pitchFamily="34" charset="0"/>
              </a:rPr>
              <a:t>(Only 2 gate delays)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6748463" y="3749723"/>
            <a:ext cx="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514393" y="3889856"/>
            <a:ext cx="1377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Rippling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Partial Full adder (PFA), (excludes carry handling stuff) to allow use of ripple or </a:t>
            </a:r>
            <a:r>
              <a:rPr lang="en-US" dirty="0" err="1" smtClean="0"/>
              <a:t>lookahead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4-bit Ripple-Carry adder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21" y="2680109"/>
            <a:ext cx="8834918" cy="270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Development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9" y="1182327"/>
            <a:ext cx="8525836" cy="508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</a:t>
            </a:r>
            <a:r>
              <a:rPr lang="en-US" dirty="0" err="1" smtClean="0"/>
              <a:t>Lookahead</a:t>
            </a:r>
            <a:r>
              <a:rPr lang="en-US" dirty="0" smtClean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39761" cy="5143500"/>
          </a:xfrm>
        </p:spPr>
        <p:txBody>
          <a:bodyPr/>
          <a:lstStyle/>
          <a:p>
            <a:r>
              <a:rPr lang="en-US" dirty="0" smtClean="0"/>
              <a:t>The 4-bit carry look-ahead (CLA) adder consists of 3 levels of logic: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First level</a:t>
            </a:r>
            <a:r>
              <a:rPr lang="en-US" dirty="0" smtClean="0"/>
              <a:t>: Generates all the P &amp; G signals. Four sets of P &amp; G logic (each consists of an XOR gate and an AND gate).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Second level</a:t>
            </a:r>
            <a:r>
              <a:rPr lang="en-US" dirty="0" smtClean="0"/>
              <a:t>: The Carry Look-Ahead (CLA) logic block which consists of four 2-level implementation logic circuits. It generates the carry signals (C</a:t>
            </a:r>
            <a:r>
              <a:rPr lang="en-US" baseline="30000" dirty="0" smtClean="0"/>
              <a:t>1</a:t>
            </a:r>
            <a:r>
              <a:rPr lang="en-US" dirty="0" smtClean="0"/>
              <a:t>, C</a:t>
            </a:r>
            <a:r>
              <a:rPr lang="en-US" baseline="30000" dirty="0" smtClean="0"/>
              <a:t>2</a:t>
            </a:r>
            <a:r>
              <a:rPr lang="en-US" dirty="0" smtClean="0"/>
              <a:t>, C</a:t>
            </a:r>
            <a:r>
              <a:rPr lang="en-US" baseline="30000" dirty="0" smtClean="0"/>
              <a:t>3</a:t>
            </a:r>
            <a:r>
              <a:rPr lang="en-US" dirty="0" smtClean="0"/>
              <a:t>, and C</a:t>
            </a:r>
            <a:r>
              <a:rPr lang="en-US" baseline="30000" dirty="0" smtClean="0"/>
              <a:t>4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Third level</a:t>
            </a:r>
            <a:r>
              <a:rPr lang="en-US" dirty="0" smtClean="0"/>
              <a:t>: Four XOR gates which generate the sum signals (S</a:t>
            </a:r>
            <a:r>
              <a:rPr lang="en-US" baseline="30000" dirty="0" smtClean="0"/>
              <a:t>i</a:t>
            </a:r>
            <a:r>
              <a:rPr lang="en-US" dirty="0" smtClean="0"/>
              <a:t>) (S</a:t>
            </a:r>
            <a:r>
              <a:rPr lang="en-US" baseline="30000" dirty="0" smtClean="0"/>
              <a:t>i </a:t>
            </a:r>
            <a:r>
              <a:rPr lang="en-US" dirty="0" smtClean="0"/>
              <a:t>= P</a:t>
            </a:r>
            <a:r>
              <a:rPr lang="en-US" baseline="30000" dirty="0" smtClean="0"/>
              <a:t>i </a:t>
            </a:r>
            <a:r>
              <a:rPr lang="en-US" dirty="0" smtClean="0"/>
              <a:t>⊕ </a:t>
            </a:r>
            <a:r>
              <a:rPr lang="en-US" dirty="0" err="1" smtClean="0"/>
              <a:t>C</a:t>
            </a:r>
            <a:r>
              <a:rPr lang="en-US" baseline="30000" dirty="0" err="1" smtClean="0"/>
              <a:t>i</a:t>
            </a:r>
            <a:r>
              <a:rPr lang="en-US" dirty="0" smtClean="0"/>
              <a:t>), (S</a:t>
            </a:r>
            <a:r>
              <a:rPr lang="en-US" baseline="30000" dirty="0" smtClean="0"/>
              <a:t>0</a:t>
            </a:r>
            <a:r>
              <a:rPr lang="en-US" dirty="0" smtClean="0"/>
              <a:t>, S</a:t>
            </a:r>
            <a:r>
              <a:rPr lang="en-US" baseline="30000" dirty="0" smtClean="0"/>
              <a:t>1</a:t>
            </a:r>
            <a:r>
              <a:rPr lang="en-US" dirty="0" smtClean="0"/>
              <a:t>, S</a:t>
            </a:r>
            <a:r>
              <a:rPr lang="en-US" baseline="30000" dirty="0" smtClean="0"/>
              <a:t>2</a:t>
            </a:r>
            <a:r>
              <a:rPr lang="en-US" dirty="0" smtClean="0"/>
              <a:t>, and S</a:t>
            </a:r>
            <a:r>
              <a:rPr lang="en-US" baseline="30000" dirty="0" smtClean="0"/>
              <a:t>3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824" y="1124720"/>
            <a:ext cx="3252522" cy="507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for the 4-bit CLA Adder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9550" y="1260475"/>
            <a:ext cx="8934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7663" marR="0" lvl="0" indent="-347663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 rot="5400000">
            <a:off x="1636713" y="3990975"/>
            <a:ext cx="693738" cy="515937"/>
            <a:chOff x="750" y="2323"/>
            <a:chExt cx="774" cy="576"/>
          </a:xfrm>
        </p:grpSpPr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816" y="2323"/>
              <a:ext cx="708" cy="576"/>
            </a:xfrm>
            <a:custGeom>
              <a:avLst/>
              <a:gdLst>
                <a:gd name="T0" fmla="*/ 0 w 708"/>
                <a:gd name="T1" fmla="*/ 0 h 576"/>
                <a:gd name="T2" fmla="*/ 17 w 708"/>
                <a:gd name="T3" fmla="*/ 40 h 576"/>
                <a:gd name="T4" fmla="*/ 39 w 708"/>
                <a:gd name="T5" fmla="*/ 95 h 576"/>
                <a:gd name="T6" fmla="*/ 54 w 708"/>
                <a:gd name="T7" fmla="*/ 157 h 576"/>
                <a:gd name="T8" fmla="*/ 66 w 708"/>
                <a:gd name="T9" fmla="*/ 227 h 576"/>
                <a:gd name="T10" fmla="*/ 74 w 708"/>
                <a:gd name="T11" fmla="*/ 284 h 576"/>
                <a:gd name="T12" fmla="*/ 69 w 708"/>
                <a:gd name="T13" fmla="*/ 338 h 576"/>
                <a:gd name="T14" fmla="*/ 58 w 708"/>
                <a:gd name="T15" fmla="*/ 399 h 576"/>
                <a:gd name="T16" fmla="*/ 45 w 708"/>
                <a:gd name="T17" fmla="*/ 458 h 576"/>
                <a:gd name="T18" fmla="*/ 28 w 708"/>
                <a:gd name="T19" fmla="*/ 512 h 576"/>
                <a:gd name="T20" fmla="*/ 0 w 708"/>
                <a:gd name="T21" fmla="*/ 572 h 576"/>
                <a:gd name="T22" fmla="*/ 210 w 708"/>
                <a:gd name="T23" fmla="*/ 576 h 576"/>
                <a:gd name="T24" fmla="*/ 297 w 708"/>
                <a:gd name="T25" fmla="*/ 570 h 576"/>
                <a:gd name="T26" fmla="*/ 342 w 708"/>
                <a:gd name="T27" fmla="*/ 567 h 576"/>
                <a:gd name="T28" fmla="*/ 375 w 708"/>
                <a:gd name="T29" fmla="*/ 559 h 576"/>
                <a:gd name="T30" fmla="*/ 409 w 708"/>
                <a:gd name="T31" fmla="*/ 549 h 576"/>
                <a:gd name="T32" fmla="*/ 445 w 708"/>
                <a:gd name="T33" fmla="*/ 533 h 576"/>
                <a:gd name="T34" fmla="*/ 486 w 708"/>
                <a:gd name="T35" fmla="*/ 515 h 576"/>
                <a:gd name="T36" fmla="*/ 526 w 708"/>
                <a:gd name="T37" fmla="*/ 490 h 576"/>
                <a:gd name="T38" fmla="*/ 552 w 708"/>
                <a:gd name="T39" fmla="*/ 470 h 576"/>
                <a:gd name="T40" fmla="*/ 577 w 708"/>
                <a:gd name="T41" fmla="*/ 447 h 576"/>
                <a:gd name="T42" fmla="*/ 604 w 708"/>
                <a:gd name="T43" fmla="*/ 420 h 576"/>
                <a:gd name="T44" fmla="*/ 628 w 708"/>
                <a:gd name="T45" fmla="*/ 398 h 576"/>
                <a:gd name="T46" fmla="*/ 651 w 708"/>
                <a:gd name="T47" fmla="*/ 370 h 576"/>
                <a:gd name="T48" fmla="*/ 680 w 708"/>
                <a:gd name="T49" fmla="*/ 333 h 576"/>
                <a:gd name="T50" fmla="*/ 708 w 708"/>
                <a:gd name="T51" fmla="*/ 286 h 576"/>
                <a:gd name="T52" fmla="*/ 682 w 708"/>
                <a:gd name="T53" fmla="*/ 245 h 576"/>
                <a:gd name="T54" fmla="*/ 658 w 708"/>
                <a:gd name="T55" fmla="*/ 210 h 576"/>
                <a:gd name="T56" fmla="*/ 638 w 708"/>
                <a:gd name="T57" fmla="*/ 185 h 576"/>
                <a:gd name="T58" fmla="*/ 616 w 708"/>
                <a:gd name="T59" fmla="*/ 161 h 576"/>
                <a:gd name="T60" fmla="*/ 592 w 708"/>
                <a:gd name="T61" fmla="*/ 138 h 576"/>
                <a:gd name="T62" fmla="*/ 572 w 708"/>
                <a:gd name="T63" fmla="*/ 120 h 576"/>
                <a:gd name="T64" fmla="*/ 552 w 708"/>
                <a:gd name="T65" fmla="*/ 103 h 576"/>
                <a:gd name="T66" fmla="*/ 528 w 708"/>
                <a:gd name="T67" fmla="*/ 85 h 576"/>
                <a:gd name="T68" fmla="*/ 506 w 708"/>
                <a:gd name="T69" fmla="*/ 72 h 576"/>
                <a:gd name="T70" fmla="*/ 480 w 708"/>
                <a:gd name="T71" fmla="*/ 58 h 576"/>
                <a:gd name="T72" fmla="*/ 451 w 708"/>
                <a:gd name="T73" fmla="*/ 43 h 576"/>
                <a:gd name="T74" fmla="*/ 415 w 708"/>
                <a:gd name="T75" fmla="*/ 29 h 576"/>
                <a:gd name="T76" fmla="*/ 385 w 708"/>
                <a:gd name="T77" fmla="*/ 20 h 576"/>
                <a:gd name="T78" fmla="*/ 350 w 708"/>
                <a:gd name="T79" fmla="*/ 11 h 576"/>
                <a:gd name="T80" fmla="*/ 313 w 708"/>
                <a:gd name="T81" fmla="*/ 5 h 576"/>
                <a:gd name="T82" fmla="*/ 278 w 708"/>
                <a:gd name="T83" fmla="*/ 1 h 576"/>
                <a:gd name="T84" fmla="*/ 253 w 708"/>
                <a:gd name="T85" fmla="*/ 1 h 576"/>
                <a:gd name="T86" fmla="*/ 227 w 708"/>
                <a:gd name="T87" fmla="*/ 0 h 576"/>
                <a:gd name="T88" fmla="*/ 0 w 708"/>
                <a:gd name="T89" fmla="*/ 0 h 5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8"/>
                <a:gd name="T136" fmla="*/ 0 h 576"/>
                <a:gd name="T137" fmla="*/ 708 w 708"/>
                <a:gd name="T138" fmla="*/ 576 h 5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8" h="576">
                  <a:moveTo>
                    <a:pt x="0" y="0"/>
                  </a:moveTo>
                  <a:lnTo>
                    <a:pt x="17" y="40"/>
                  </a:lnTo>
                  <a:lnTo>
                    <a:pt x="39" y="95"/>
                  </a:lnTo>
                  <a:lnTo>
                    <a:pt x="54" y="157"/>
                  </a:lnTo>
                  <a:lnTo>
                    <a:pt x="66" y="227"/>
                  </a:lnTo>
                  <a:lnTo>
                    <a:pt x="74" y="284"/>
                  </a:lnTo>
                  <a:lnTo>
                    <a:pt x="69" y="338"/>
                  </a:lnTo>
                  <a:lnTo>
                    <a:pt x="58" y="399"/>
                  </a:lnTo>
                  <a:lnTo>
                    <a:pt x="45" y="458"/>
                  </a:lnTo>
                  <a:lnTo>
                    <a:pt x="28" y="512"/>
                  </a:lnTo>
                  <a:lnTo>
                    <a:pt x="0" y="572"/>
                  </a:lnTo>
                  <a:lnTo>
                    <a:pt x="210" y="576"/>
                  </a:lnTo>
                  <a:lnTo>
                    <a:pt x="297" y="570"/>
                  </a:lnTo>
                  <a:lnTo>
                    <a:pt x="342" y="567"/>
                  </a:lnTo>
                  <a:lnTo>
                    <a:pt x="375" y="559"/>
                  </a:lnTo>
                  <a:lnTo>
                    <a:pt x="409" y="549"/>
                  </a:lnTo>
                  <a:lnTo>
                    <a:pt x="445" y="533"/>
                  </a:lnTo>
                  <a:lnTo>
                    <a:pt x="486" y="515"/>
                  </a:lnTo>
                  <a:lnTo>
                    <a:pt x="526" y="490"/>
                  </a:lnTo>
                  <a:lnTo>
                    <a:pt x="552" y="470"/>
                  </a:lnTo>
                  <a:lnTo>
                    <a:pt x="577" y="447"/>
                  </a:lnTo>
                  <a:lnTo>
                    <a:pt x="604" y="420"/>
                  </a:lnTo>
                  <a:lnTo>
                    <a:pt x="628" y="398"/>
                  </a:lnTo>
                  <a:lnTo>
                    <a:pt x="651" y="370"/>
                  </a:lnTo>
                  <a:lnTo>
                    <a:pt x="680" y="333"/>
                  </a:lnTo>
                  <a:lnTo>
                    <a:pt x="708" y="286"/>
                  </a:lnTo>
                  <a:lnTo>
                    <a:pt x="682" y="245"/>
                  </a:lnTo>
                  <a:lnTo>
                    <a:pt x="658" y="210"/>
                  </a:lnTo>
                  <a:lnTo>
                    <a:pt x="638" y="185"/>
                  </a:lnTo>
                  <a:lnTo>
                    <a:pt x="616" y="161"/>
                  </a:lnTo>
                  <a:lnTo>
                    <a:pt x="592" y="138"/>
                  </a:lnTo>
                  <a:lnTo>
                    <a:pt x="572" y="120"/>
                  </a:lnTo>
                  <a:lnTo>
                    <a:pt x="552" y="103"/>
                  </a:lnTo>
                  <a:lnTo>
                    <a:pt x="528" y="85"/>
                  </a:lnTo>
                  <a:lnTo>
                    <a:pt x="506" y="72"/>
                  </a:lnTo>
                  <a:lnTo>
                    <a:pt x="480" y="58"/>
                  </a:lnTo>
                  <a:lnTo>
                    <a:pt x="451" y="43"/>
                  </a:lnTo>
                  <a:lnTo>
                    <a:pt x="415" y="29"/>
                  </a:lnTo>
                  <a:lnTo>
                    <a:pt x="385" y="20"/>
                  </a:lnTo>
                  <a:lnTo>
                    <a:pt x="350" y="11"/>
                  </a:lnTo>
                  <a:lnTo>
                    <a:pt x="313" y="5"/>
                  </a:lnTo>
                  <a:lnTo>
                    <a:pt x="278" y="1"/>
                  </a:lnTo>
                  <a:lnTo>
                    <a:pt x="253" y="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 noChangeAspect="1"/>
            </p:cNvSpPr>
            <p:nvPr/>
          </p:nvSpPr>
          <p:spPr bwMode="auto">
            <a:xfrm>
              <a:off x="750" y="2326"/>
              <a:ext cx="76" cy="573"/>
            </a:xfrm>
            <a:custGeom>
              <a:avLst/>
              <a:gdLst>
                <a:gd name="T0" fmla="*/ 3 w 76"/>
                <a:gd name="T1" fmla="*/ 0 h 573"/>
                <a:gd name="T2" fmla="*/ 30 w 76"/>
                <a:gd name="T3" fmla="*/ 71 h 573"/>
                <a:gd name="T4" fmla="*/ 48 w 76"/>
                <a:gd name="T5" fmla="*/ 135 h 573"/>
                <a:gd name="T6" fmla="*/ 62 w 76"/>
                <a:gd name="T7" fmla="*/ 194 h 573"/>
                <a:gd name="T8" fmla="*/ 75 w 76"/>
                <a:gd name="T9" fmla="*/ 279 h 573"/>
                <a:gd name="T10" fmla="*/ 66 w 76"/>
                <a:gd name="T11" fmla="*/ 354 h 573"/>
                <a:gd name="T12" fmla="*/ 54 w 76"/>
                <a:gd name="T13" fmla="*/ 411 h 573"/>
                <a:gd name="T14" fmla="*/ 35 w 76"/>
                <a:gd name="T15" fmla="*/ 488 h 573"/>
                <a:gd name="T16" fmla="*/ 0 w 76"/>
                <a:gd name="T17" fmla="*/ 573 h 5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573"/>
                <a:gd name="T29" fmla="*/ 76 w 76"/>
                <a:gd name="T30" fmla="*/ 573 h 5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573">
                  <a:moveTo>
                    <a:pt x="3" y="0"/>
                  </a:moveTo>
                  <a:cubicBezTo>
                    <a:pt x="7" y="12"/>
                    <a:pt x="23" y="49"/>
                    <a:pt x="30" y="71"/>
                  </a:cubicBezTo>
                  <a:cubicBezTo>
                    <a:pt x="37" y="93"/>
                    <a:pt x="43" y="115"/>
                    <a:pt x="48" y="135"/>
                  </a:cubicBezTo>
                  <a:cubicBezTo>
                    <a:pt x="53" y="155"/>
                    <a:pt x="58" y="170"/>
                    <a:pt x="62" y="194"/>
                  </a:cubicBezTo>
                  <a:cubicBezTo>
                    <a:pt x="66" y="218"/>
                    <a:pt x="74" y="252"/>
                    <a:pt x="75" y="279"/>
                  </a:cubicBezTo>
                  <a:cubicBezTo>
                    <a:pt x="76" y="306"/>
                    <a:pt x="69" y="332"/>
                    <a:pt x="66" y="354"/>
                  </a:cubicBezTo>
                  <a:cubicBezTo>
                    <a:pt x="63" y="376"/>
                    <a:pt x="59" y="389"/>
                    <a:pt x="54" y="411"/>
                  </a:cubicBezTo>
                  <a:cubicBezTo>
                    <a:pt x="49" y="433"/>
                    <a:pt x="44" y="461"/>
                    <a:pt x="35" y="488"/>
                  </a:cubicBezTo>
                  <a:cubicBezTo>
                    <a:pt x="26" y="515"/>
                    <a:pt x="7" y="555"/>
                    <a:pt x="0" y="5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7"/>
          <p:cNvSpPr>
            <a:spLocks noChangeAspect="1" noChangeArrowheads="1"/>
          </p:cNvSpPr>
          <p:nvPr/>
        </p:nvSpPr>
        <p:spPr bwMode="auto">
          <a:xfrm flipH="1">
            <a:off x="844550" y="3297238"/>
            <a:ext cx="631825" cy="514350"/>
          </a:xfrm>
          <a:prstGeom prst="flowChartDe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u="sng" baseline="-25000"/>
          </a:p>
        </p:txBody>
      </p:sp>
      <p:sp>
        <p:nvSpPr>
          <p:cNvPr id="11" name="Freeform 8"/>
          <p:cNvSpPr>
            <a:spLocks noChangeAspect="1"/>
          </p:cNvSpPr>
          <p:nvPr/>
        </p:nvSpPr>
        <p:spPr bwMode="auto">
          <a:xfrm rot="5400000">
            <a:off x="242887" y="4022726"/>
            <a:ext cx="631825" cy="514350"/>
          </a:xfrm>
          <a:custGeom>
            <a:avLst/>
            <a:gdLst>
              <a:gd name="T0" fmla="*/ 0 w 708"/>
              <a:gd name="T1" fmla="*/ 0 h 576"/>
              <a:gd name="T2" fmla="*/ 2147483647 w 708"/>
              <a:gd name="T3" fmla="*/ 2147483647 h 576"/>
              <a:gd name="T4" fmla="*/ 2147483647 w 708"/>
              <a:gd name="T5" fmla="*/ 2147483647 h 576"/>
              <a:gd name="T6" fmla="*/ 2147483647 w 708"/>
              <a:gd name="T7" fmla="*/ 2147483647 h 576"/>
              <a:gd name="T8" fmla="*/ 2147483647 w 708"/>
              <a:gd name="T9" fmla="*/ 2147483647 h 576"/>
              <a:gd name="T10" fmla="*/ 2147483647 w 708"/>
              <a:gd name="T11" fmla="*/ 2147483647 h 576"/>
              <a:gd name="T12" fmla="*/ 2147483647 w 708"/>
              <a:gd name="T13" fmla="*/ 2147483647 h 576"/>
              <a:gd name="T14" fmla="*/ 2147483647 w 708"/>
              <a:gd name="T15" fmla="*/ 2147483647 h 576"/>
              <a:gd name="T16" fmla="*/ 2147483647 w 708"/>
              <a:gd name="T17" fmla="*/ 2147483647 h 576"/>
              <a:gd name="T18" fmla="*/ 2147483647 w 708"/>
              <a:gd name="T19" fmla="*/ 2147483647 h 576"/>
              <a:gd name="T20" fmla="*/ 0 w 708"/>
              <a:gd name="T21" fmla="*/ 2147483647 h 576"/>
              <a:gd name="T22" fmla="*/ 2147483647 w 708"/>
              <a:gd name="T23" fmla="*/ 2147483647 h 576"/>
              <a:gd name="T24" fmla="*/ 2147483647 w 708"/>
              <a:gd name="T25" fmla="*/ 2147483647 h 576"/>
              <a:gd name="T26" fmla="*/ 2147483647 w 708"/>
              <a:gd name="T27" fmla="*/ 2147483647 h 576"/>
              <a:gd name="T28" fmla="*/ 2147483647 w 708"/>
              <a:gd name="T29" fmla="*/ 2147483647 h 576"/>
              <a:gd name="T30" fmla="*/ 2147483647 w 708"/>
              <a:gd name="T31" fmla="*/ 2147483647 h 576"/>
              <a:gd name="T32" fmla="*/ 2147483647 w 708"/>
              <a:gd name="T33" fmla="*/ 2147483647 h 576"/>
              <a:gd name="T34" fmla="*/ 2147483647 w 708"/>
              <a:gd name="T35" fmla="*/ 2147483647 h 576"/>
              <a:gd name="T36" fmla="*/ 2147483647 w 708"/>
              <a:gd name="T37" fmla="*/ 2147483647 h 576"/>
              <a:gd name="T38" fmla="*/ 2147483647 w 708"/>
              <a:gd name="T39" fmla="*/ 2147483647 h 576"/>
              <a:gd name="T40" fmla="*/ 2147483647 w 708"/>
              <a:gd name="T41" fmla="*/ 2147483647 h 576"/>
              <a:gd name="T42" fmla="*/ 2147483647 w 708"/>
              <a:gd name="T43" fmla="*/ 2147483647 h 576"/>
              <a:gd name="T44" fmla="*/ 2147483647 w 708"/>
              <a:gd name="T45" fmla="*/ 2147483647 h 576"/>
              <a:gd name="T46" fmla="*/ 2147483647 w 708"/>
              <a:gd name="T47" fmla="*/ 2147483647 h 576"/>
              <a:gd name="T48" fmla="*/ 2147483647 w 708"/>
              <a:gd name="T49" fmla="*/ 2147483647 h 576"/>
              <a:gd name="T50" fmla="*/ 2147483647 w 708"/>
              <a:gd name="T51" fmla="*/ 2147483647 h 576"/>
              <a:gd name="T52" fmla="*/ 2147483647 w 708"/>
              <a:gd name="T53" fmla="*/ 2147483647 h 576"/>
              <a:gd name="T54" fmla="*/ 2147483647 w 708"/>
              <a:gd name="T55" fmla="*/ 2147483647 h 576"/>
              <a:gd name="T56" fmla="*/ 2147483647 w 708"/>
              <a:gd name="T57" fmla="*/ 2147483647 h 576"/>
              <a:gd name="T58" fmla="*/ 2147483647 w 708"/>
              <a:gd name="T59" fmla="*/ 2147483647 h 576"/>
              <a:gd name="T60" fmla="*/ 2147483647 w 708"/>
              <a:gd name="T61" fmla="*/ 2147483647 h 576"/>
              <a:gd name="T62" fmla="*/ 2147483647 w 708"/>
              <a:gd name="T63" fmla="*/ 2147483647 h 576"/>
              <a:gd name="T64" fmla="*/ 2147483647 w 708"/>
              <a:gd name="T65" fmla="*/ 2147483647 h 576"/>
              <a:gd name="T66" fmla="*/ 2147483647 w 708"/>
              <a:gd name="T67" fmla="*/ 2147483647 h 576"/>
              <a:gd name="T68" fmla="*/ 2147483647 w 708"/>
              <a:gd name="T69" fmla="*/ 2147483647 h 576"/>
              <a:gd name="T70" fmla="*/ 2147483647 w 708"/>
              <a:gd name="T71" fmla="*/ 2147483647 h 576"/>
              <a:gd name="T72" fmla="*/ 2147483647 w 708"/>
              <a:gd name="T73" fmla="*/ 2147483647 h 576"/>
              <a:gd name="T74" fmla="*/ 2147483647 w 708"/>
              <a:gd name="T75" fmla="*/ 2147483647 h 576"/>
              <a:gd name="T76" fmla="*/ 2147483647 w 708"/>
              <a:gd name="T77" fmla="*/ 2147483647 h 576"/>
              <a:gd name="T78" fmla="*/ 2147483647 w 708"/>
              <a:gd name="T79" fmla="*/ 2147483647 h 576"/>
              <a:gd name="T80" fmla="*/ 2147483647 w 708"/>
              <a:gd name="T81" fmla="*/ 2147483647 h 576"/>
              <a:gd name="T82" fmla="*/ 2147483647 w 708"/>
              <a:gd name="T83" fmla="*/ 712071955 h 576"/>
              <a:gd name="T84" fmla="*/ 2147483647 w 708"/>
              <a:gd name="T85" fmla="*/ 712071955 h 576"/>
              <a:gd name="T86" fmla="*/ 2147483647 w 708"/>
              <a:gd name="T87" fmla="*/ 0 h 576"/>
              <a:gd name="T88" fmla="*/ 0 w 708"/>
              <a:gd name="T89" fmla="*/ 0 h 57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08"/>
              <a:gd name="T136" fmla="*/ 0 h 576"/>
              <a:gd name="T137" fmla="*/ 708 w 708"/>
              <a:gd name="T138" fmla="*/ 576 h 57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08" h="576">
                <a:moveTo>
                  <a:pt x="0" y="0"/>
                </a:moveTo>
                <a:lnTo>
                  <a:pt x="17" y="40"/>
                </a:lnTo>
                <a:lnTo>
                  <a:pt x="39" y="95"/>
                </a:lnTo>
                <a:lnTo>
                  <a:pt x="54" y="157"/>
                </a:lnTo>
                <a:lnTo>
                  <a:pt x="66" y="227"/>
                </a:lnTo>
                <a:lnTo>
                  <a:pt x="74" y="284"/>
                </a:lnTo>
                <a:lnTo>
                  <a:pt x="69" y="338"/>
                </a:lnTo>
                <a:lnTo>
                  <a:pt x="58" y="399"/>
                </a:lnTo>
                <a:lnTo>
                  <a:pt x="45" y="458"/>
                </a:lnTo>
                <a:lnTo>
                  <a:pt x="28" y="512"/>
                </a:lnTo>
                <a:lnTo>
                  <a:pt x="0" y="572"/>
                </a:lnTo>
                <a:lnTo>
                  <a:pt x="210" y="576"/>
                </a:lnTo>
                <a:lnTo>
                  <a:pt x="297" y="570"/>
                </a:lnTo>
                <a:lnTo>
                  <a:pt x="342" y="567"/>
                </a:lnTo>
                <a:lnTo>
                  <a:pt x="375" y="559"/>
                </a:lnTo>
                <a:lnTo>
                  <a:pt x="409" y="549"/>
                </a:lnTo>
                <a:lnTo>
                  <a:pt x="445" y="533"/>
                </a:lnTo>
                <a:lnTo>
                  <a:pt x="486" y="515"/>
                </a:lnTo>
                <a:lnTo>
                  <a:pt x="526" y="490"/>
                </a:lnTo>
                <a:lnTo>
                  <a:pt x="552" y="470"/>
                </a:lnTo>
                <a:lnTo>
                  <a:pt x="577" y="447"/>
                </a:lnTo>
                <a:lnTo>
                  <a:pt x="604" y="420"/>
                </a:lnTo>
                <a:lnTo>
                  <a:pt x="628" y="398"/>
                </a:lnTo>
                <a:lnTo>
                  <a:pt x="651" y="370"/>
                </a:lnTo>
                <a:lnTo>
                  <a:pt x="680" y="333"/>
                </a:lnTo>
                <a:lnTo>
                  <a:pt x="708" y="286"/>
                </a:lnTo>
                <a:lnTo>
                  <a:pt x="682" y="245"/>
                </a:lnTo>
                <a:lnTo>
                  <a:pt x="658" y="210"/>
                </a:lnTo>
                <a:lnTo>
                  <a:pt x="638" y="185"/>
                </a:lnTo>
                <a:lnTo>
                  <a:pt x="616" y="161"/>
                </a:lnTo>
                <a:lnTo>
                  <a:pt x="592" y="138"/>
                </a:lnTo>
                <a:lnTo>
                  <a:pt x="572" y="120"/>
                </a:lnTo>
                <a:lnTo>
                  <a:pt x="552" y="103"/>
                </a:lnTo>
                <a:lnTo>
                  <a:pt x="528" y="85"/>
                </a:lnTo>
                <a:lnTo>
                  <a:pt x="506" y="72"/>
                </a:lnTo>
                <a:lnTo>
                  <a:pt x="480" y="58"/>
                </a:lnTo>
                <a:lnTo>
                  <a:pt x="451" y="43"/>
                </a:lnTo>
                <a:lnTo>
                  <a:pt x="415" y="29"/>
                </a:lnTo>
                <a:lnTo>
                  <a:pt x="385" y="20"/>
                </a:lnTo>
                <a:lnTo>
                  <a:pt x="350" y="11"/>
                </a:lnTo>
                <a:lnTo>
                  <a:pt x="313" y="5"/>
                </a:lnTo>
                <a:lnTo>
                  <a:pt x="278" y="1"/>
                </a:lnTo>
                <a:lnTo>
                  <a:pt x="253" y="1"/>
                </a:lnTo>
                <a:lnTo>
                  <a:pt x="227" y="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9"/>
          <p:cNvSpPr>
            <a:spLocks noChangeAspect="1" noChangeArrowheads="1"/>
          </p:cNvSpPr>
          <p:nvPr/>
        </p:nvSpPr>
        <p:spPr bwMode="auto">
          <a:xfrm flipH="1">
            <a:off x="844550" y="2028825"/>
            <a:ext cx="631825" cy="514350"/>
          </a:xfrm>
          <a:prstGeom prst="flowChartDelay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u="sng" baseline="-25000"/>
          </a:p>
        </p:txBody>
      </p:sp>
      <p:grpSp>
        <p:nvGrpSpPr>
          <p:cNvPr id="13" name="Group 10"/>
          <p:cNvGrpSpPr>
            <a:grpSpLocks noChangeAspect="1"/>
          </p:cNvGrpSpPr>
          <p:nvPr/>
        </p:nvGrpSpPr>
        <p:grpSpPr bwMode="auto">
          <a:xfrm rot="5400000">
            <a:off x="1493838" y="2652713"/>
            <a:ext cx="693737" cy="515937"/>
            <a:chOff x="750" y="2323"/>
            <a:chExt cx="774" cy="576"/>
          </a:xfrm>
        </p:grpSpPr>
        <p:sp>
          <p:nvSpPr>
            <p:cNvPr id="14" name="Freeform 11"/>
            <p:cNvSpPr>
              <a:spLocks noChangeAspect="1"/>
            </p:cNvSpPr>
            <p:nvPr/>
          </p:nvSpPr>
          <p:spPr bwMode="auto">
            <a:xfrm>
              <a:off x="816" y="2323"/>
              <a:ext cx="708" cy="576"/>
            </a:xfrm>
            <a:custGeom>
              <a:avLst/>
              <a:gdLst>
                <a:gd name="T0" fmla="*/ 0 w 708"/>
                <a:gd name="T1" fmla="*/ 0 h 576"/>
                <a:gd name="T2" fmla="*/ 17 w 708"/>
                <a:gd name="T3" fmla="*/ 40 h 576"/>
                <a:gd name="T4" fmla="*/ 39 w 708"/>
                <a:gd name="T5" fmla="*/ 95 h 576"/>
                <a:gd name="T6" fmla="*/ 54 w 708"/>
                <a:gd name="T7" fmla="*/ 157 h 576"/>
                <a:gd name="T8" fmla="*/ 66 w 708"/>
                <a:gd name="T9" fmla="*/ 227 h 576"/>
                <a:gd name="T10" fmla="*/ 74 w 708"/>
                <a:gd name="T11" fmla="*/ 284 h 576"/>
                <a:gd name="T12" fmla="*/ 69 w 708"/>
                <a:gd name="T13" fmla="*/ 338 h 576"/>
                <a:gd name="T14" fmla="*/ 58 w 708"/>
                <a:gd name="T15" fmla="*/ 399 h 576"/>
                <a:gd name="T16" fmla="*/ 45 w 708"/>
                <a:gd name="T17" fmla="*/ 458 h 576"/>
                <a:gd name="T18" fmla="*/ 28 w 708"/>
                <a:gd name="T19" fmla="*/ 512 h 576"/>
                <a:gd name="T20" fmla="*/ 0 w 708"/>
                <a:gd name="T21" fmla="*/ 572 h 576"/>
                <a:gd name="T22" fmla="*/ 210 w 708"/>
                <a:gd name="T23" fmla="*/ 576 h 576"/>
                <a:gd name="T24" fmla="*/ 297 w 708"/>
                <a:gd name="T25" fmla="*/ 570 h 576"/>
                <a:gd name="T26" fmla="*/ 342 w 708"/>
                <a:gd name="T27" fmla="*/ 567 h 576"/>
                <a:gd name="T28" fmla="*/ 375 w 708"/>
                <a:gd name="T29" fmla="*/ 559 h 576"/>
                <a:gd name="T30" fmla="*/ 409 w 708"/>
                <a:gd name="T31" fmla="*/ 549 h 576"/>
                <a:gd name="T32" fmla="*/ 445 w 708"/>
                <a:gd name="T33" fmla="*/ 533 h 576"/>
                <a:gd name="T34" fmla="*/ 486 w 708"/>
                <a:gd name="T35" fmla="*/ 515 h 576"/>
                <a:gd name="T36" fmla="*/ 526 w 708"/>
                <a:gd name="T37" fmla="*/ 490 h 576"/>
                <a:gd name="T38" fmla="*/ 552 w 708"/>
                <a:gd name="T39" fmla="*/ 470 h 576"/>
                <a:gd name="T40" fmla="*/ 577 w 708"/>
                <a:gd name="T41" fmla="*/ 447 h 576"/>
                <a:gd name="T42" fmla="*/ 604 w 708"/>
                <a:gd name="T43" fmla="*/ 420 h 576"/>
                <a:gd name="T44" fmla="*/ 628 w 708"/>
                <a:gd name="T45" fmla="*/ 398 h 576"/>
                <a:gd name="T46" fmla="*/ 651 w 708"/>
                <a:gd name="T47" fmla="*/ 370 h 576"/>
                <a:gd name="T48" fmla="*/ 680 w 708"/>
                <a:gd name="T49" fmla="*/ 333 h 576"/>
                <a:gd name="T50" fmla="*/ 708 w 708"/>
                <a:gd name="T51" fmla="*/ 286 h 576"/>
                <a:gd name="T52" fmla="*/ 682 w 708"/>
                <a:gd name="T53" fmla="*/ 245 h 576"/>
                <a:gd name="T54" fmla="*/ 658 w 708"/>
                <a:gd name="T55" fmla="*/ 210 h 576"/>
                <a:gd name="T56" fmla="*/ 638 w 708"/>
                <a:gd name="T57" fmla="*/ 185 h 576"/>
                <a:gd name="T58" fmla="*/ 616 w 708"/>
                <a:gd name="T59" fmla="*/ 161 h 576"/>
                <a:gd name="T60" fmla="*/ 592 w 708"/>
                <a:gd name="T61" fmla="*/ 138 h 576"/>
                <a:gd name="T62" fmla="*/ 572 w 708"/>
                <a:gd name="T63" fmla="*/ 120 h 576"/>
                <a:gd name="T64" fmla="*/ 552 w 708"/>
                <a:gd name="T65" fmla="*/ 103 h 576"/>
                <a:gd name="T66" fmla="*/ 528 w 708"/>
                <a:gd name="T67" fmla="*/ 85 h 576"/>
                <a:gd name="T68" fmla="*/ 506 w 708"/>
                <a:gd name="T69" fmla="*/ 72 h 576"/>
                <a:gd name="T70" fmla="*/ 480 w 708"/>
                <a:gd name="T71" fmla="*/ 58 h 576"/>
                <a:gd name="T72" fmla="*/ 451 w 708"/>
                <a:gd name="T73" fmla="*/ 43 h 576"/>
                <a:gd name="T74" fmla="*/ 415 w 708"/>
                <a:gd name="T75" fmla="*/ 29 h 576"/>
                <a:gd name="T76" fmla="*/ 385 w 708"/>
                <a:gd name="T77" fmla="*/ 20 h 576"/>
                <a:gd name="T78" fmla="*/ 350 w 708"/>
                <a:gd name="T79" fmla="*/ 11 h 576"/>
                <a:gd name="T80" fmla="*/ 313 w 708"/>
                <a:gd name="T81" fmla="*/ 5 h 576"/>
                <a:gd name="T82" fmla="*/ 278 w 708"/>
                <a:gd name="T83" fmla="*/ 1 h 576"/>
                <a:gd name="T84" fmla="*/ 253 w 708"/>
                <a:gd name="T85" fmla="*/ 1 h 576"/>
                <a:gd name="T86" fmla="*/ 227 w 708"/>
                <a:gd name="T87" fmla="*/ 0 h 576"/>
                <a:gd name="T88" fmla="*/ 0 w 708"/>
                <a:gd name="T89" fmla="*/ 0 h 5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8"/>
                <a:gd name="T136" fmla="*/ 0 h 576"/>
                <a:gd name="T137" fmla="*/ 708 w 708"/>
                <a:gd name="T138" fmla="*/ 576 h 5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8" h="576">
                  <a:moveTo>
                    <a:pt x="0" y="0"/>
                  </a:moveTo>
                  <a:lnTo>
                    <a:pt x="17" y="40"/>
                  </a:lnTo>
                  <a:lnTo>
                    <a:pt x="39" y="95"/>
                  </a:lnTo>
                  <a:lnTo>
                    <a:pt x="54" y="157"/>
                  </a:lnTo>
                  <a:lnTo>
                    <a:pt x="66" y="227"/>
                  </a:lnTo>
                  <a:lnTo>
                    <a:pt x="74" y="284"/>
                  </a:lnTo>
                  <a:lnTo>
                    <a:pt x="69" y="338"/>
                  </a:lnTo>
                  <a:lnTo>
                    <a:pt x="58" y="399"/>
                  </a:lnTo>
                  <a:lnTo>
                    <a:pt x="45" y="458"/>
                  </a:lnTo>
                  <a:lnTo>
                    <a:pt x="28" y="512"/>
                  </a:lnTo>
                  <a:lnTo>
                    <a:pt x="0" y="572"/>
                  </a:lnTo>
                  <a:lnTo>
                    <a:pt x="210" y="576"/>
                  </a:lnTo>
                  <a:lnTo>
                    <a:pt x="297" y="570"/>
                  </a:lnTo>
                  <a:lnTo>
                    <a:pt x="342" y="567"/>
                  </a:lnTo>
                  <a:lnTo>
                    <a:pt x="375" y="559"/>
                  </a:lnTo>
                  <a:lnTo>
                    <a:pt x="409" y="549"/>
                  </a:lnTo>
                  <a:lnTo>
                    <a:pt x="445" y="533"/>
                  </a:lnTo>
                  <a:lnTo>
                    <a:pt x="486" y="515"/>
                  </a:lnTo>
                  <a:lnTo>
                    <a:pt x="526" y="490"/>
                  </a:lnTo>
                  <a:lnTo>
                    <a:pt x="552" y="470"/>
                  </a:lnTo>
                  <a:lnTo>
                    <a:pt x="577" y="447"/>
                  </a:lnTo>
                  <a:lnTo>
                    <a:pt x="604" y="420"/>
                  </a:lnTo>
                  <a:lnTo>
                    <a:pt x="628" y="398"/>
                  </a:lnTo>
                  <a:lnTo>
                    <a:pt x="651" y="370"/>
                  </a:lnTo>
                  <a:lnTo>
                    <a:pt x="680" y="333"/>
                  </a:lnTo>
                  <a:lnTo>
                    <a:pt x="708" y="286"/>
                  </a:lnTo>
                  <a:lnTo>
                    <a:pt x="682" y="245"/>
                  </a:lnTo>
                  <a:lnTo>
                    <a:pt x="658" y="210"/>
                  </a:lnTo>
                  <a:lnTo>
                    <a:pt x="638" y="185"/>
                  </a:lnTo>
                  <a:lnTo>
                    <a:pt x="616" y="161"/>
                  </a:lnTo>
                  <a:lnTo>
                    <a:pt x="592" y="138"/>
                  </a:lnTo>
                  <a:lnTo>
                    <a:pt x="572" y="120"/>
                  </a:lnTo>
                  <a:lnTo>
                    <a:pt x="552" y="103"/>
                  </a:lnTo>
                  <a:lnTo>
                    <a:pt x="528" y="85"/>
                  </a:lnTo>
                  <a:lnTo>
                    <a:pt x="506" y="72"/>
                  </a:lnTo>
                  <a:lnTo>
                    <a:pt x="480" y="58"/>
                  </a:lnTo>
                  <a:lnTo>
                    <a:pt x="451" y="43"/>
                  </a:lnTo>
                  <a:lnTo>
                    <a:pt x="415" y="29"/>
                  </a:lnTo>
                  <a:lnTo>
                    <a:pt x="385" y="20"/>
                  </a:lnTo>
                  <a:lnTo>
                    <a:pt x="350" y="11"/>
                  </a:lnTo>
                  <a:lnTo>
                    <a:pt x="313" y="5"/>
                  </a:lnTo>
                  <a:lnTo>
                    <a:pt x="278" y="1"/>
                  </a:lnTo>
                  <a:lnTo>
                    <a:pt x="253" y="1"/>
                  </a:lnTo>
                  <a:lnTo>
                    <a:pt x="22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ChangeAspect="1"/>
            </p:cNvSpPr>
            <p:nvPr/>
          </p:nvSpPr>
          <p:spPr bwMode="auto">
            <a:xfrm>
              <a:off x="750" y="2326"/>
              <a:ext cx="76" cy="573"/>
            </a:xfrm>
            <a:custGeom>
              <a:avLst/>
              <a:gdLst>
                <a:gd name="T0" fmla="*/ 3 w 76"/>
                <a:gd name="T1" fmla="*/ 0 h 573"/>
                <a:gd name="T2" fmla="*/ 30 w 76"/>
                <a:gd name="T3" fmla="*/ 71 h 573"/>
                <a:gd name="T4" fmla="*/ 48 w 76"/>
                <a:gd name="T5" fmla="*/ 135 h 573"/>
                <a:gd name="T6" fmla="*/ 62 w 76"/>
                <a:gd name="T7" fmla="*/ 194 h 573"/>
                <a:gd name="T8" fmla="*/ 75 w 76"/>
                <a:gd name="T9" fmla="*/ 279 h 573"/>
                <a:gd name="T10" fmla="*/ 66 w 76"/>
                <a:gd name="T11" fmla="*/ 354 h 573"/>
                <a:gd name="T12" fmla="*/ 54 w 76"/>
                <a:gd name="T13" fmla="*/ 411 h 573"/>
                <a:gd name="T14" fmla="*/ 35 w 76"/>
                <a:gd name="T15" fmla="*/ 488 h 573"/>
                <a:gd name="T16" fmla="*/ 0 w 76"/>
                <a:gd name="T17" fmla="*/ 573 h 5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573"/>
                <a:gd name="T29" fmla="*/ 76 w 76"/>
                <a:gd name="T30" fmla="*/ 573 h 5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573">
                  <a:moveTo>
                    <a:pt x="3" y="0"/>
                  </a:moveTo>
                  <a:cubicBezTo>
                    <a:pt x="7" y="12"/>
                    <a:pt x="23" y="49"/>
                    <a:pt x="30" y="71"/>
                  </a:cubicBezTo>
                  <a:cubicBezTo>
                    <a:pt x="37" y="93"/>
                    <a:pt x="43" y="115"/>
                    <a:pt x="48" y="135"/>
                  </a:cubicBezTo>
                  <a:cubicBezTo>
                    <a:pt x="53" y="155"/>
                    <a:pt x="58" y="170"/>
                    <a:pt x="62" y="194"/>
                  </a:cubicBezTo>
                  <a:cubicBezTo>
                    <a:pt x="66" y="218"/>
                    <a:pt x="74" y="252"/>
                    <a:pt x="75" y="279"/>
                  </a:cubicBezTo>
                  <a:cubicBezTo>
                    <a:pt x="76" y="306"/>
                    <a:pt x="69" y="332"/>
                    <a:pt x="66" y="354"/>
                  </a:cubicBezTo>
                  <a:cubicBezTo>
                    <a:pt x="63" y="376"/>
                    <a:pt x="59" y="389"/>
                    <a:pt x="54" y="411"/>
                  </a:cubicBezTo>
                  <a:cubicBezTo>
                    <a:pt x="49" y="433"/>
                    <a:pt x="44" y="461"/>
                    <a:pt x="35" y="488"/>
                  </a:cubicBezTo>
                  <a:cubicBezTo>
                    <a:pt x="26" y="515"/>
                    <a:pt x="7" y="555"/>
                    <a:pt x="0" y="57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Line 13"/>
          <p:cNvSpPr>
            <a:spLocks noChangeAspect="1" noChangeShapeType="1"/>
          </p:cNvSpPr>
          <p:nvPr/>
        </p:nvSpPr>
        <p:spPr bwMode="auto">
          <a:xfrm>
            <a:off x="563563" y="4603750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"/>
          <p:cNvSpPr>
            <a:spLocks noChangeAspect="1" noChangeShapeType="1"/>
          </p:cNvSpPr>
          <p:nvPr/>
        </p:nvSpPr>
        <p:spPr bwMode="auto">
          <a:xfrm>
            <a:off x="1992313" y="4594225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5"/>
          <p:cNvSpPr>
            <a:spLocks noChangeAspect="1" noChangeShapeType="1"/>
          </p:cNvSpPr>
          <p:nvPr/>
        </p:nvSpPr>
        <p:spPr bwMode="auto">
          <a:xfrm>
            <a:off x="1839913" y="3259138"/>
            <a:ext cx="0" cy="735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19" name="Line 16"/>
          <p:cNvSpPr>
            <a:spLocks noChangeAspect="1" noChangeShapeType="1"/>
          </p:cNvSpPr>
          <p:nvPr/>
        </p:nvSpPr>
        <p:spPr bwMode="auto">
          <a:xfrm>
            <a:off x="2116138" y="3678238"/>
            <a:ext cx="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0" name="Line 17"/>
          <p:cNvSpPr>
            <a:spLocks noChangeAspect="1" noChangeShapeType="1"/>
          </p:cNvSpPr>
          <p:nvPr/>
        </p:nvSpPr>
        <p:spPr bwMode="auto">
          <a:xfrm>
            <a:off x="1487488" y="3687763"/>
            <a:ext cx="973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1" name="Line 18"/>
          <p:cNvSpPr>
            <a:spLocks noChangeAspect="1" noChangeShapeType="1"/>
          </p:cNvSpPr>
          <p:nvPr/>
        </p:nvSpPr>
        <p:spPr bwMode="auto">
          <a:xfrm>
            <a:off x="1477963" y="3402013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2" name="Line 19"/>
          <p:cNvSpPr>
            <a:spLocks noChangeAspect="1" noChangeShapeType="1"/>
          </p:cNvSpPr>
          <p:nvPr/>
        </p:nvSpPr>
        <p:spPr bwMode="auto">
          <a:xfrm flipV="1">
            <a:off x="687388" y="3544888"/>
            <a:ext cx="0" cy="45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3" name="Line 20"/>
          <p:cNvSpPr>
            <a:spLocks noChangeAspect="1" noChangeShapeType="1"/>
          </p:cNvSpPr>
          <p:nvPr/>
        </p:nvSpPr>
        <p:spPr bwMode="auto">
          <a:xfrm flipV="1">
            <a:off x="420688" y="2278063"/>
            <a:ext cx="0" cy="172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Aspect="1" noChangeShapeType="1"/>
          </p:cNvSpPr>
          <p:nvPr/>
        </p:nvSpPr>
        <p:spPr bwMode="auto">
          <a:xfrm>
            <a:off x="420688" y="2278063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Aspect="1" noChangeShapeType="1"/>
          </p:cNvSpPr>
          <p:nvPr/>
        </p:nvSpPr>
        <p:spPr bwMode="auto">
          <a:xfrm flipH="1">
            <a:off x="677863" y="3535363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6" name="Line 23"/>
          <p:cNvSpPr>
            <a:spLocks noChangeAspect="1" noChangeShapeType="1"/>
          </p:cNvSpPr>
          <p:nvPr/>
        </p:nvSpPr>
        <p:spPr bwMode="auto">
          <a:xfrm flipV="1">
            <a:off x="1697038" y="1819275"/>
            <a:ext cx="0" cy="849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Aspect="1" noChangeShapeType="1"/>
          </p:cNvSpPr>
          <p:nvPr/>
        </p:nvSpPr>
        <p:spPr bwMode="auto">
          <a:xfrm flipV="1">
            <a:off x="1982788" y="1819275"/>
            <a:ext cx="0" cy="830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Aspect="1" noChangeShapeType="1"/>
          </p:cNvSpPr>
          <p:nvPr/>
        </p:nvSpPr>
        <p:spPr bwMode="auto">
          <a:xfrm>
            <a:off x="1468438" y="212407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6"/>
          <p:cNvSpPr>
            <a:spLocks noChangeAspect="1" noChangeShapeType="1"/>
          </p:cNvSpPr>
          <p:nvPr/>
        </p:nvSpPr>
        <p:spPr bwMode="auto">
          <a:xfrm>
            <a:off x="1468438" y="2420938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7"/>
          <p:cNvSpPr txBox="1">
            <a:spLocks noChangeAspect="1" noChangeArrowheads="1"/>
          </p:cNvSpPr>
          <p:nvPr/>
        </p:nvSpPr>
        <p:spPr bwMode="auto">
          <a:xfrm>
            <a:off x="1450975" y="1357313"/>
            <a:ext cx="614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A</a:t>
            </a:r>
            <a:r>
              <a:rPr lang="en-US" sz="2400" baseline="-25000" dirty="0"/>
              <a:t>3</a:t>
            </a:r>
          </a:p>
        </p:txBody>
      </p:sp>
      <p:sp>
        <p:nvSpPr>
          <p:cNvPr id="31" name="Text Box 28"/>
          <p:cNvSpPr txBox="1">
            <a:spLocks noChangeAspect="1" noChangeArrowheads="1"/>
          </p:cNvSpPr>
          <p:nvPr/>
        </p:nvSpPr>
        <p:spPr bwMode="auto">
          <a:xfrm>
            <a:off x="1809750" y="1357313"/>
            <a:ext cx="588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B</a:t>
            </a:r>
            <a:r>
              <a:rPr lang="en-US" sz="2400" baseline="-25000" dirty="0"/>
              <a:t>3</a:t>
            </a:r>
          </a:p>
        </p:txBody>
      </p:sp>
      <p:sp>
        <p:nvSpPr>
          <p:cNvPr id="32" name="Text Box 29"/>
          <p:cNvSpPr txBox="1">
            <a:spLocks noChangeAspect="1" noChangeArrowheads="1"/>
          </p:cNvSpPr>
          <p:nvPr/>
        </p:nvSpPr>
        <p:spPr bwMode="auto">
          <a:xfrm>
            <a:off x="2447925" y="3473450"/>
            <a:ext cx="563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</a:t>
            </a:r>
            <a:r>
              <a:rPr lang="en-US" sz="2400" baseline="-25000"/>
              <a:t>3</a:t>
            </a:r>
          </a:p>
        </p:txBody>
      </p:sp>
      <p:sp>
        <p:nvSpPr>
          <p:cNvPr id="33" name="Text Box 30"/>
          <p:cNvSpPr txBox="1">
            <a:spLocks noChangeAspect="1" noChangeArrowheads="1"/>
          </p:cNvSpPr>
          <p:nvPr/>
        </p:nvSpPr>
        <p:spPr bwMode="auto">
          <a:xfrm>
            <a:off x="246063" y="4856163"/>
            <a:ext cx="744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C</a:t>
            </a:r>
            <a:r>
              <a:rPr lang="en-US" sz="2400" baseline="-25000" dirty="0"/>
              <a:t>4</a:t>
            </a:r>
          </a:p>
        </p:txBody>
      </p:sp>
      <p:sp>
        <p:nvSpPr>
          <p:cNvPr id="34" name="Text Box 31"/>
          <p:cNvSpPr txBox="1">
            <a:spLocks noChangeAspect="1" noChangeArrowheads="1"/>
          </p:cNvSpPr>
          <p:nvPr/>
        </p:nvSpPr>
        <p:spPr bwMode="auto">
          <a:xfrm>
            <a:off x="182563" y="1706563"/>
            <a:ext cx="58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6600CC"/>
                </a:solidFill>
              </a:rPr>
              <a:t>G</a:t>
            </a:r>
            <a:r>
              <a:rPr lang="en-US" sz="2400" baseline="-25000" dirty="0">
                <a:solidFill>
                  <a:srgbClr val="6600CC"/>
                </a:solidFill>
              </a:rPr>
              <a:t>3</a:t>
            </a:r>
          </a:p>
        </p:txBody>
      </p:sp>
      <p:sp>
        <p:nvSpPr>
          <p:cNvPr id="35" name="Text Box 32"/>
          <p:cNvSpPr txBox="1">
            <a:spLocks noChangeAspect="1" noChangeArrowheads="1"/>
          </p:cNvSpPr>
          <p:nvPr/>
        </p:nvSpPr>
        <p:spPr bwMode="auto">
          <a:xfrm>
            <a:off x="1876425" y="3159125"/>
            <a:ext cx="542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8000"/>
                </a:solidFill>
              </a:rPr>
              <a:t>P</a:t>
            </a:r>
            <a:r>
              <a:rPr lang="en-US" sz="2400" baseline="-2500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36" name="Freeform 33"/>
          <p:cNvSpPr>
            <a:spLocks noChangeAspect="1"/>
          </p:cNvSpPr>
          <p:nvPr/>
        </p:nvSpPr>
        <p:spPr bwMode="auto">
          <a:xfrm>
            <a:off x="1662113" y="2093913"/>
            <a:ext cx="65087" cy="57150"/>
          </a:xfrm>
          <a:custGeom>
            <a:avLst/>
            <a:gdLst>
              <a:gd name="T0" fmla="*/ 2147483647 w 95"/>
              <a:gd name="T1" fmla="*/ 2147483647 h 94"/>
              <a:gd name="T2" fmla="*/ 2147483647 w 95"/>
              <a:gd name="T3" fmla="*/ 2147483647 h 94"/>
              <a:gd name="T4" fmla="*/ 2147483647 w 95"/>
              <a:gd name="T5" fmla="*/ 2147483647 h 94"/>
              <a:gd name="T6" fmla="*/ 2147483647 w 95"/>
              <a:gd name="T7" fmla="*/ 2147483647 h 94"/>
              <a:gd name="T8" fmla="*/ 2147483647 w 95"/>
              <a:gd name="T9" fmla="*/ 2147483647 h 94"/>
              <a:gd name="T10" fmla="*/ 2147483647 w 95"/>
              <a:gd name="T11" fmla="*/ 2147483647 h 94"/>
              <a:gd name="T12" fmla="*/ 2147483647 w 95"/>
              <a:gd name="T13" fmla="*/ 2147483647 h 94"/>
              <a:gd name="T14" fmla="*/ 2147483647 w 95"/>
              <a:gd name="T15" fmla="*/ 2147483647 h 94"/>
              <a:gd name="T16" fmla="*/ 2147483647 w 95"/>
              <a:gd name="T17" fmla="*/ 2147483647 h 94"/>
              <a:gd name="T18" fmla="*/ 2147483647 w 95"/>
              <a:gd name="T19" fmla="*/ 2147483647 h 94"/>
              <a:gd name="T20" fmla="*/ 2147483647 w 95"/>
              <a:gd name="T21" fmla="*/ 2147483647 h 94"/>
              <a:gd name="T22" fmla="*/ 1929695330 w 95"/>
              <a:gd name="T23" fmla="*/ 2147483647 h 94"/>
              <a:gd name="T24" fmla="*/ 643075283 w 95"/>
              <a:gd name="T25" fmla="*/ 2147483647 h 94"/>
              <a:gd name="T26" fmla="*/ 0 w 95"/>
              <a:gd name="T27" fmla="*/ 2147483647 h 94"/>
              <a:gd name="T28" fmla="*/ 643075283 w 95"/>
              <a:gd name="T29" fmla="*/ 2147483647 h 94"/>
              <a:gd name="T30" fmla="*/ 1929695330 w 95"/>
              <a:gd name="T31" fmla="*/ 2147483647 h 94"/>
              <a:gd name="T32" fmla="*/ 2147483647 w 95"/>
              <a:gd name="T33" fmla="*/ 2147483647 h 94"/>
              <a:gd name="T34" fmla="*/ 2147483647 w 95"/>
              <a:gd name="T35" fmla="*/ 1797919569 h 94"/>
              <a:gd name="T36" fmla="*/ 2147483647 w 95"/>
              <a:gd name="T37" fmla="*/ 674219914 h 94"/>
              <a:gd name="T38" fmla="*/ 2147483647 w 95"/>
              <a:gd name="T39" fmla="*/ 0 h 94"/>
              <a:gd name="T40" fmla="*/ 2147483647 w 95"/>
              <a:gd name="T41" fmla="*/ 0 h 94"/>
              <a:gd name="T42" fmla="*/ 2147483647 w 95"/>
              <a:gd name="T43" fmla="*/ 674219914 h 94"/>
              <a:gd name="T44" fmla="*/ 2147483647 w 95"/>
              <a:gd name="T45" fmla="*/ 1797919569 h 94"/>
              <a:gd name="T46" fmla="*/ 2147483647 w 95"/>
              <a:gd name="T47" fmla="*/ 2147483647 h 94"/>
              <a:gd name="T48" fmla="*/ 2147483647 w 95"/>
              <a:gd name="T49" fmla="*/ 2147483647 h 94"/>
              <a:gd name="T50" fmla="*/ 2147483647 w 95"/>
              <a:gd name="T51" fmla="*/ 2147483647 h 94"/>
              <a:gd name="T52" fmla="*/ 2147483647 w 95"/>
              <a:gd name="T53" fmla="*/ 2147483647 h 94"/>
              <a:gd name="T54" fmla="*/ 2147483647 w 95"/>
              <a:gd name="T55" fmla="*/ 2147483647 h 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5"/>
              <a:gd name="T85" fmla="*/ 0 h 94"/>
              <a:gd name="T86" fmla="*/ 95 w 95"/>
              <a:gd name="T87" fmla="*/ 94 h 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5" h="94">
                <a:moveTo>
                  <a:pt x="95" y="47"/>
                </a:moveTo>
                <a:lnTo>
                  <a:pt x="94" y="58"/>
                </a:lnTo>
                <a:lnTo>
                  <a:pt x="89" y="69"/>
                </a:lnTo>
                <a:lnTo>
                  <a:pt x="82" y="78"/>
                </a:lnTo>
                <a:lnTo>
                  <a:pt x="74" y="85"/>
                </a:lnTo>
                <a:lnTo>
                  <a:pt x="64" y="91"/>
                </a:lnTo>
                <a:lnTo>
                  <a:pt x="53" y="94"/>
                </a:lnTo>
                <a:lnTo>
                  <a:pt x="42" y="94"/>
                </a:lnTo>
                <a:lnTo>
                  <a:pt x="31" y="91"/>
                </a:lnTo>
                <a:lnTo>
                  <a:pt x="21" y="85"/>
                </a:lnTo>
                <a:lnTo>
                  <a:pt x="13" y="78"/>
                </a:lnTo>
                <a:lnTo>
                  <a:pt x="6" y="69"/>
                </a:lnTo>
                <a:lnTo>
                  <a:pt x="2" y="58"/>
                </a:lnTo>
                <a:lnTo>
                  <a:pt x="0" y="47"/>
                </a:lnTo>
                <a:lnTo>
                  <a:pt x="2" y="36"/>
                </a:lnTo>
                <a:lnTo>
                  <a:pt x="6" y="25"/>
                </a:lnTo>
                <a:lnTo>
                  <a:pt x="13" y="15"/>
                </a:lnTo>
                <a:lnTo>
                  <a:pt x="21" y="8"/>
                </a:lnTo>
                <a:lnTo>
                  <a:pt x="31" y="3"/>
                </a:lnTo>
                <a:lnTo>
                  <a:pt x="42" y="0"/>
                </a:lnTo>
                <a:lnTo>
                  <a:pt x="53" y="0"/>
                </a:lnTo>
                <a:lnTo>
                  <a:pt x="64" y="3"/>
                </a:lnTo>
                <a:lnTo>
                  <a:pt x="74" y="8"/>
                </a:lnTo>
                <a:lnTo>
                  <a:pt x="82" y="15"/>
                </a:lnTo>
                <a:lnTo>
                  <a:pt x="89" y="25"/>
                </a:lnTo>
                <a:lnTo>
                  <a:pt x="94" y="36"/>
                </a:lnTo>
                <a:lnTo>
                  <a:pt x="95" y="47"/>
                </a:lnTo>
                <a:close/>
              </a:path>
            </a:pathLst>
          </a:custGeom>
          <a:solidFill>
            <a:srgbClr val="000000"/>
          </a:solidFill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4"/>
          <p:cNvSpPr>
            <a:spLocks noChangeAspect="1"/>
          </p:cNvSpPr>
          <p:nvPr/>
        </p:nvSpPr>
        <p:spPr bwMode="auto">
          <a:xfrm>
            <a:off x="1949450" y="2398713"/>
            <a:ext cx="63500" cy="57150"/>
          </a:xfrm>
          <a:custGeom>
            <a:avLst/>
            <a:gdLst>
              <a:gd name="T0" fmla="*/ 2147483647 w 95"/>
              <a:gd name="T1" fmla="*/ 2147483647 h 94"/>
              <a:gd name="T2" fmla="*/ 2147483647 w 95"/>
              <a:gd name="T3" fmla="*/ 2147483647 h 94"/>
              <a:gd name="T4" fmla="*/ 2147483647 w 95"/>
              <a:gd name="T5" fmla="*/ 2147483647 h 94"/>
              <a:gd name="T6" fmla="*/ 2147483647 w 95"/>
              <a:gd name="T7" fmla="*/ 2147483647 h 94"/>
              <a:gd name="T8" fmla="*/ 2147483647 w 95"/>
              <a:gd name="T9" fmla="*/ 2147483647 h 94"/>
              <a:gd name="T10" fmla="*/ 2147483647 w 95"/>
              <a:gd name="T11" fmla="*/ 2147483647 h 94"/>
              <a:gd name="T12" fmla="*/ 2147483647 w 95"/>
              <a:gd name="T13" fmla="*/ 2147483647 h 94"/>
              <a:gd name="T14" fmla="*/ 2147483647 w 95"/>
              <a:gd name="T15" fmla="*/ 2147483647 h 94"/>
              <a:gd name="T16" fmla="*/ 2147483647 w 95"/>
              <a:gd name="T17" fmla="*/ 2147483647 h 94"/>
              <a:gd name="T18" fmla="*/ 2147483647 w 95"/>
              <a:gd name="T19" fmla="*/ 2147483647 h 94"/>
              <a:gd name="T20" fmla="*/ 2147483647 w 95"/>
              <a:gd name="T21" fmla="*/ 2147483647 h 94"/>
              <a:gd name="T22" fmla="*/ 1792060998 w 95"/>
              <a:gd name="T23" fmla="*/ 2147483647 h 94"/>
              <a:gd name="T24" fmla="*/ 597353833 w 95"/>
              <a:gd name="T25" fmla="*/ 2147483647 h 94"/>
              <a:gd name="T26" fmla="*/ 0 w 95"/>
              <a:gd name="T27" fmla="*/ 2147483647 h 94"/>
              <a:gd name="T28" fmla="*/ 597353833 w 95"/>
              <a:gd name="T29" fmla="*/ 2147483647 h 94"/>
              <a:gd name="T30" fmla="*/ 1792060998 w 95"/>
              <a:gd name="T31" fmla="*/ 2147483647 h 94"/>
              <a:gd name="T32" fmla="*/ 2147483647 w 95"/>
              <a:gd name="T33" fmla="*/ 2147483647 h 94"/>
              <a:gd name="T34" fmla="*/ 2147483647 w 95"/>
              <a:gd name="T35" fmla="*/ 1797919569 h 94"/>
              <a:gd name="T36" fmla="*/ 2147483647 w 95"/>
              <a:gd name="T37" fmla="*/ 674219914 h 94"/>
              <a:gd name="T38" fmla="*/ 2147483647 w 95"/>
              <a:gd name="T39" fmla="*/ 0 h 94"/>
              <a:gd name="T40" fmla="*/ 2147483647 w 95"/>
              <a:gd name="T41" fmla="*/ 0 h 94"/>
              <a:gd name="T42" fmla="*/ 2147483647 w 95"/>
              <a:gd name="T43" fmla="*/ 674219914 h 94"/>
              <a:gd name="T44" fmla="*/ 2147483647 w 95"/>
              <a:gd name="T45" fmla="*/ 1797919569 h 94"/>
              <a:gd name="T46" fmla="*/ 2147483647 w 95"/>
              <a:gd name="T47" fmla="*/ 2147483647 h 94"/>
              <a:gd name="T48" fmla="*/ 2147483647 w 95"/>
              <a:gd name="T49" fmla="*/ 2147483647 h 94"/>
              <a:gd name="T50" fmla="*/ 2147483647 w 95"/>
              <a:gd name="T51" fmla="*/ 2147483647 h 94"/>
              <a:gd name="T52" fmla="*/ 2147483647 w 95"/>
              <a:gd name="T53" fmla="*/ 2147483647 h 94"/>
              <a:gd name="T54" fmla="*/ 2147483647 w 95"/>
              <a:gd name="T55" fmla="*/ 2147483647 h 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5"/>
              <a:gd name="T85" fmla="*/ 0 h 94"/>
              <a:gd name="T86" fmla="*/ 95 w 95"/>
              <a:gd name="T87" fmla="*/ 94 h 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5" h="94">
                <a:moveTo>
                  <a:pt x="95" y="47"/>
                </a:moveTo>
                <a:lnTo>
                  <a:pt x="94" y="58"/>
                </a:lnTo>
                <a:lnTo>
                  <a:pt x="89" y="69"/>
                </a:lnTo>
                <a:lnTo>
                  <a:pt x="82" y="78"/>
                </a:lnTo>
                <a:lnTo>
                  <a:pt x="74" y="85"/>
                </a:lnTo>
                <a:lnTo>
                  <a:pt x="64" y="91"/>
                </a:lnTo>
                <a:lnTo>
                  <a:pt x="53" y="94"/>
                </a:lnTo>
                <a:lnTo>
                  <a:pt x="42" y="94"/>
                </a:lnTo>
                <a:lnTo>
                  <a:pt x="31" y="91"/>
                </a:lnTo>
                <a:lnTo>
                  <a:pt x="21" y="85"/>
                </a:lnTo>
                <a:lnTo>
                  <a:pt x="13" y="78"/>
                </a:lnTo>
                <a:lnTo>
                  <a:pt x="6" y="69"/>
                </a:lnTo>
                <a:lnTo>
                  <a:pt x="2" y="58"/>
                </a:lnTo>
                <a:lnTo>
                  <a:pt x="0" y="47"/>
                </a:lnTo>
                <a:lnTo>
                  <a:pt x="2" y="36"/>
                </a:lnTo>
                <a:lnTo>
                  <a:pt x="6" y="25"/>
                </a:lnTo>
                <a:lnTo>
                  <a:pt x="13" y="15"/>
                </a:lnTo>
                <a:lnTo>
                  <a:pt x="21" y="8"/>
                </a:lnTo>
                <a:lnTo>
                  <a:pt x="31" y="3"/>
                </a:lnTo>
                <a:lnTo>
                  <a:pt x="42" y="0"/>
                </a:lnTo>
                <a:lnTo>
                  <a:pt x="53" y="0"/>
                </a:lnTo>
                <a:lnTo>
                  <a:pt x="64" y="3"/>
                </a:lnTo>
                <a:lnTo>
                  <a:pt x="74" y="8"/>
                </a:lnTo>
                <a:lnTo>
                  <a:pt x="82" y="15"/>
                </a:lnTo>
                <a:lnTo>
                  <a:pt x="89" y="25"/>
                </a:lnTo>
                <a:lnTo>
                  <a:pt x="94" y="36"/>
                </a:lnTo>
                <a:lnTo>
                  <a:pt x="95" y="47"/>
                </a:lnTo>
                <a:close/>
              </a:path>
            </a:pathLst>
          </a:custGeom>
          <a:solidFill>
            <a:srgbClr val="000000"/>
          </a:solidFill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35"/>
          <p:cNvSpPr>
            <a:spLocks noChangeAspect="1"/>
          </p:cNvSpPr>
          <p:nvPr/>
        </p:nvSpPr>
        <p:spPr bwMode="auto">
          <a:xfrm>
            <a:off x="1804988" y="3381375"/>
            <a:ext cx="65087" cy="57150"/>
          </a:xfrm>
          <a:custGeom>
            <a:avLst/>
            <a:gdLst>
              <a:gd name="T0" fmla="*/ 2147483647 w 95"/>
              <a:gd name="T1" fmla="*/ 2147483647 h 94"/>
              <a:gd name="T2" fmla="*/ 2147483647 w 95"/>
              <a:gd name="T3" fmla="*/ 2147483647 h 94"/>
              <a:gd name="T4" fmla="*/ 2147483647 w 95"/>
              <a:gd name="T5" fmla="*/ 2147483647 h 94"/>
              <a:gd name="T6" fmla="*/ 2147483647 w 95"/>
              <a:gd name="T7" fmla="*/ 2147483647 h 94"/>
              <a:gd name="T8" fmla="*/ 2147483647 w 95"/>
              <a:gd name="T9" fmla="*/ 2147483647 h 94"/>
              <a:gd name="T10" fmla="*/ 2147483647 w 95"/>
              <a:gd name="T11" fmla="*/ 2147483647 h 94"/>
              <a:gd name="T12" fmla="*/ 2147483647 w 95"/>
              <a:gd name="T13" fmla="*/ 2147483647 h 94"/>
              <a:gd name="T14" fmla="*/ 2147483647 w 95"/>
              <a:gd name="T15" fmla="*/ 2147483647 h 94"/>
              <a:gd name="T16" fmla="*/ 2147483647 w 95"/>
              <a:gd name="T17" fmla="*/ 2147483647 h 94"/>
              <a:gd name="T18" fmla="*/ 2147483647 w 95"/>
              <a:gd name="T19" fmla="*/ 2147483647 h 94"/>
              <a:gd name="T20" fmla="*/ 2147483647 w 95"/>
              <a:gd name="T21" fmla="*/ 2147483647 h 94"/>
              <a:gd name="T22" fmla="*/ 1929695330 w 95"/>
              <a:gd name="T23" fmla="*/ 2147483647 h 94"/>
              <a:gd name="T24" fmla="*/ 643075283 w 95"/>
              <a:gd name="T25" fmla="*/ 2147483647 h 94"/>
              <a:gd name="T26" fmla="*/ 0 w 95"/>
              <a:gd name="T27" fmla="*/ 2147483647 h 94"/>
              <a:gd name="T28" fmla="*/ 643075283 w 95"/>
              <a:gd name="T29" fmla="*/ 2147483647 h 94"/>
              <a:gd name="T30" fmla="*/ 1929695330 w 95"/>
              <a:gd name="T31" fmla="*/ 2147483647 h 94"/>
              <a:gd name="T32" fmla="*/ 2147483647 w 95"/>
              <a:gd name="T33" fmla="*/ 2147483647 h 94"/>
              <a:gd name="T34" fmla="*/ 2147483647 w 95"/>
              <a:gd name="T35" fmla="*/ 1797919569 h 94"/>
              <a:gd name="T36" fmla="*/ 2147483647 w 95"/>
              <a:gd name="T37" fmla="*/ 674219914 h 94"/>
              <a:gd name="T38" fmla="*/ 2147483647 w 95"/>
              <a:gd name="T39" fmla="*/ 0 h 94"/>
              <a:gd name="T40" fmla="*/ 2147483647 w 95"/>
              <a:gd name="T41" fmla="*/ 0 h 94"/>
              <a:gd name="T42" fmla="*/ 2147483647 w 95"/>
              <a:gd name="T43" fmla="*/ 674219914 h 94"/>
              <a:gd name="T44" fmla="*/ 2147483647 w 95"/>
              <a:gd name="T45" fmla="*/ 1797919569 h 94"/>
              <a:gd name="T46" fmla="*/ 2147483647 w 95"/>
              <a:gd name="T47" fmla="*/ 2147483647 h 94"/>
              <a:gd name="T48" fmla="*/ 2147483647 w 95"/>
              <a:gd name="T49" fmla="*/ 2147483647 h 94"/>
              <a:gd name="T50" fmla="*/ 2147483647 w 95"/>
              <a:gd name="T51" fmla="*/ 2147483647 h 94"/>
              <a:gd name="T52" fmla="*/ 2147483647 w 95"/>
              <a:gd name="T53" fmla="*/ 2147483647 h 94"/>
              <a:gd name="T54" fmla="*/ 2147483647 w 95"/>
              <a:gd name="T55" fmla="*/ 2147483647 h 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5"/>
              <a:gd name="T85" fmla="*/ 0 h 94"/>
              <a:gd name="T86" fmla="*/ 95 w 95"/>
              <a:gd name="T87" fmla="*/ 94 h 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5" h="94">
                <a:moveTo>
                  <a:pt x="95" y="47"/>
                </a:moveTo>
                <a:lnTo>
                  <a:pt x="94" y="58"/>
                </a:lnTo>
                <a:lnTo>
                  <a:pt x="89" y="69"/>
                </a:lnTo>
                <a:lnTo>
                  <a:pt x="82" y="78"/>
                </a:lnTo>
                <a:lnTo>
                  <a:pt x="74" y="85"/>
                </a:lnTo>
                <a:lnTo>
                  <a:pt x="64" y="91"/>
                </a:lnTo>
                <a:lnTo>
                  <a:pt x="53" y="94"/>
                </a:lnTo>
                <a:lnTo>
                  <a:pt x="42" y="94"/>
                </a:lnTo>
                <a:lnTo>
                  <a:pt x="31" y="91"/>
                </a:lnTo>
                <a:lnTo>
                  <a:pt x="21" y="85"/>
                </a:lnTo>
                <a:lnTo>
                  <a:pt x="13" y="78"/>
                </a:lnTo>
                <a:lnTo>
                  <a:pt x="6" y="69"/>
                </a:lnTo>
                <a:lnTo>
                  <a:pt x="2" y="58"/>
                </a:lnTo>
                <a:lnTo>
                  <a:pt x="0" y="47"/>
                </a:lnTo>
                <a:lnTo>
                  <a:pt x="2" y="36"/>
                </a:lnTo>
                <a:lnTo>
                  <a:pt x="6" y="25"/>
                </a:lnTo>
                <a:lnTo>
                  <a:pt x="13" y="15"/>
                </a:lnTo>
                <a:lnTo>
                  <a:pt x="21" y="8"/>
                </a:lnTo>
                <a:lnTo>
                  <a:pt x="31" y="3"/>
                </a:lnTo>
                <a:lnTo>
                  <a:pt x="42" y="0"/>
                </a:lnTo>
                <a:lnTo>
                  <a:pt x="53" y="0"/>
                </a:lnTo>
                <a:lnTo>
                  <a:pt x="64" y="3"/>
                </a:lnTo>
                <a:lnTo>
                  <a:pt x="74" y="8"/>
                </a:lnTo>
                <a:lnTo>
                  <a:pt x="82" y="15"/>
                </a:lnTo>
                <a:lnTo>
                  <a:pt x="89" y="25"/>
                </a:lnTo>
                <a:lnTo>
                  <a:pt x="94" y="36"/>
                </a:lnTo>
                <a:lnTo>
                  <a:pt x="95" y="47"/>
                </a:lnTo>
                <a:close/>
              </a:path>
            </a:pathLst>
          </a:custGeom>
          <a:solidFill>
            <a:srgbClr val="000000"/>
          </a:solidFill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9" name="Freeform 36"/>
          <p:cNvSpPr>
            <a:spLocks noChangeAspect="1"/>
          </p:cNvSpPr>
          <p:nvPr/>
        </p:nvSpPr>
        <p:spPr bwMode="auto">
          <a:xfrm>
            <a:off x="2082800" y="3667125"/>
            <a:ext cx="63500" cy="57150"/>
          </a:xfrm>
          <a:custGeom>
            <a:avLst/>
            <a:gdLst>
              <a:gd name="T0" fmla="*/ 2147483647 w 95"/>
              <a:gd name="T1" fmla="*/ 2147483647 h 94"/>
              <a:gd name="T2" fmla="*/ 2147483647 w 95"/>
              <a:gd name="T3" fmla="*/ 2147483647 h 94"/>
              <a:gd name="T4" fmla="*/ 2147483647 w 95"/>
              <a:gd name="T5" fmla="*/ 2147483647 h 94"/>
              <a:gd name="T6" fmla="*/ 2147483647 w 95"/>
              <a:gd name="T7" fmla="*/ 2147483647 h 94"/>
              <a:gd name="T8" fmla="*/ 2147483647 w 95"/>
              <a:gd name="T9" fmla="*/ 2147483647 h 94"/>
              <a:gd name="T10" fmla="*/ 2147483647 w 95"/>
              <a:gd name="T11" fmla="*/ 2147483647 h 94"/>
              <a:gd name="T12" fmla="*/ 2147483647 w 95"/>
              <a:gd name="T13" fmla="*/ 2147483647 h 94"/>
              <a:gd name="T14" fmla="*/ 2147483647 w 95"/>
              <a:gd name="T15" fmla="*/ 2147483647 h 94"/>
              <a:gd name="T16" fmla="*/ 2147483647 w 95"/>
              <a:gd name="T17" fmla="*/ 2147483647 h 94"/>
              <a:gd name="T18" fmla="*/ 2147483647 w 95"/>
              <a:gd name="T19" fmla="*/ 2147483647 h 94"/>
              <a:gd name="T20" fmla="*/ 2147483647 w 95"/>
              <a:gd name="T21" fmla="*/ 2147483647 h 94"/>
              <a:gd name="T22" fmla="*/ 1792060998 w 95"/>
              <a:gd name="T23" fmla="*/ 2147483647 h 94"/>
              <a:gd name="T24" fmla="*/ 597353833 w 95"/>
              <a:gd name="T25" fmla="*/ 2147483647 h 94"/>
              <a:gd name="T26" fmla="*/ 0 w 95"/>
              <a:gd name="T27" fmla="*/ 2147483647 h 94"/>
              <a:gd name="T28" fmla="*/ 597353833 w 95"/>
              <a:gd name="T29" fmla="*/ 2147483647 h 94"/>
              <a:gd name="T30" fmla="*/ 1792060998 w 95"/>
              <a:gd name="T31" fmla="*/ 2147483647 h 94"/>
              <a:gd name="T32" fmla="*/ 2147483647 w 95"/>
              <a:gd name="T33" fmla="*/ 2147483647 h 94"/>
              <a:gd name="T34" fmla="*/ 2147483647 w 95"/>
              <a:gd name="T35" fmla="*/ 1797919569 h 94"/>
              <a:gd name="T36" fmla="*/ 2147483647 w 95"/>
              <a:gd name="T37" fmla="*/ 674219914 h 94"/>
              <a:gd name="T38" fmla="*/ 2147483647 w 95"/>
              <a:gd name="T39" fmla="*/ 0 h 94"/>
              <a:gd name="T40" fmla="*/ 2147483647 w 95"/>
              <a:gd name="T41" fmla="*/ 0 h 94"/>
              <a:gd name="T42" fmla="*/ 2147483647 w 95"/>
              <a:gd name="T43" fmla="*/ 674219914 h 94"/>
              <a:gd name="T44" fmla="*/ 2147483647 w 95"/>
              <a:gd name="T45" fmla="*/ 1797919569 h 94"/>
              <a:gd name="T46" fmla="*/ 2147483647 w 95"/>
              <a:gd name="T47" fmla="*/ 2147483647 h 94"/>
              <a:gd name="T48" fmla="*/ 2147483647 w 95"/>
              <a:gd name="T49" fmla="*/ 2147483647 h 94"/>
              <a:gd name="T50" fmla="*/ 2147483647 w 95"/>
              <a:gd name="T51" fmla="*/ 2147483647 h 94"/>
              <a:gd name="T52" fmla="*/ 2147483647 w 95"/>
              <a:gd name="T53" fmla="*/ 2147483647 h 94"/>
              <a:gd name="T54" fmla="*/ 2147483647 w 95"/>
              <a:gd name="T55" fmla="*/ 2147483647 h 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5"/>
              <a:gd name="T85" fmla="*/ 0 h 94"/>
              <a:gd name="T86" fmla="*/ 95 w 95"/>
              <a:gd name="T87" fmla="*/ 94 h 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5" h="94">
                <a:moveTo>
                  <a:pt x="95" y="47"/>
                </a:moveTo>
                <a:lnTo>
                  <a:pt x="94" y="58"/>
                </a:lnTo>
                <a:lnTo>
                  <a:pt x="89" y="69"/>
                </a:lnTo>
                <a:lnTo>
                  <a:pt x="82" y="78"/>
                </a:lnTo>
                <a:lnTo>
                  <a:pt x="74" y="85"/>
                </a:lnTo>
                <a:lnTo>
                  <a:pt x="64" y="91"/>
                </a:lnTo>
                <a:lnTo>
                  <a:pt x="53" y="94"/>
                </a:lnTo>
                <a:lnTo>
                  <a:pt x="42" y="94"/>
                </a:lnTo>
                <a:lnTo>
                  <a:pt x="31" y="91"/>
                </a:lnTo>
                <a:lnTo>
                  <a:pt x="21" y="85"/>
                </a:lnTo>
                <a:lnTo>
                  <a:pt x="13" y="78"/>
                </a:lnTo>
                <a:lnTo>
                  <a:pt x="6" y="69"/>
                </a:lnTo>
                <a:lnTo>
                  <a:pt x="2" y="58"/>
                </a:lnTo>
                <a:lnTo>
                  <a:pt x="0" y="47"/>
                </a:lnTo>
                <a:lnTo>
                  <a:pt x="2" y="36"/>
                </a:lnTo>
                <a:lnTo>
                  <a:pt x="6" y="25"/>
                </a:lnTo>
                <a:lnTo>
                  <a:pt x="13" y="15"/>
                </a:lnTo>
                <a:lnTo>
                  <a:pt x="21" y="8"/>
                </a:lnTo>
                <a:lnTo>
                  <a:pt x="31" y="3"/>
                </a:lnTo>
                <a:lnTo>
                  <a:pt x="42" y="0"/>
                </a:lnTo>
                <a:lnTo>
                  <a:pt x="53" y="0"/>
                </a:lnTo>
                <a:lnTo>
                  <a:pt x="64" y="3"/>
                </a:lnTo>
                <a:lnTo>
                  <a:pt x="74" y="8"/>
                </a:lnTo>
                <a:lnTo>
                  <a:pt x="82" y="15"/>
                </a:lnTo>
                <a:lnTo>
                  <a:pt x="89" y="25"/>
                </a:lnTo>
                <a:lnTo>
                  <a:pt x="94" y="36"/>
                </a:lnTo>
                <a:lnTo>
                  <a:pt x="95" y="47"/>
                </a:lnTo>
                <a:close/>
              </a:path>
            </a:pathLst>
          </a:custGeom>
          <a:solidFill>
            <a:srgbClr val="000000"/>
          </a:solidFill>
          <a:ln w="444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400"/>
          </a:p>
        </p:txBody>
      </p:sp>
      <p:sp>
        <p:nvSpPr>
          <p:cNvPr id="40" name="Text Box 37"/>
          <p:cNvSpPr txBox="1">
            <a:spLocks noChangeAspect="1" noChangeArrowheads="1"/>
          </p:cNvSpPr>
          <p:nvPr/>
        </p:nvSpPr>
        <p:spPr bwMode="auto">
          <a:xfrm>
            <a:off x="1711325" y="4857750"/>
            <a:ext cx="563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3</a:t>
            </a:r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2825750" y="1376363"/>
            <a:ext cx="631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 Delay from {</a:t>
            </a:r>
            <a:r>
              <a:rPr lang="en-US" dirty="0" smtClean="0">
                <a:latin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</a:rPr>
              <a:t>,B</a:t>
            </a:r>
            <a:r>
              <a:rPr lang="en-US" baseline="-25000" dirty="0" smtClean="0">
                <a:latin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</a:rPr>
              <a:t>, C</a:t>
            </a:r>
            <a:r>
              <a:rPr lang="en-US" baseline="-25000" dirty="0" smtClean="0">
                <a:latin typeface="Arial" pitchFamily="34" charset="0"/>
              </a:rPr>
              <a:t>3</a:t>
            </a:r>
            <a:r>
              <a:rPr lang="en-US" dirty="0" smtClean="0">
                <a:latin typeface="Arial" pitchFamily="34" charset="0"/>
              </a:rPr>
              <a:t>} </a:t>
            </a:r>
            <a:r>
              <a:rPr lang="en-US" dirty="0">
                <a:latin typeface="Arial" pitchFamily="34" charset="0"/>
              </a:rPr>
              <a:t>to S</a:t>
            </a:r>
            <a:r>
              <a:rPr lang="en-US" baseline="-25000" dirty="0">
                <a:latin typeface="Arial" pitchFamily="34" charset="0"/>
              </a:rPr>
              <a:t>3</a:t>
            </a:r>
            <a:r>
              <a:rPr lang="en-US" dirty="0">
                <a:latin typeface="Arial" pitchFamily="34" charset="0"/>
              </a:rPr>
              <a:t> (sum from last bit) is </a:t>
            </a:r>
          </a:p>
          <a:p>
            <a:r>
              <a:rPr lang="en-US" dirty="0">
                <a:latin typeface="Arial" pitchFamily="34" charset="0"/>
              </a:rPr>
              <a:t>  3 gate delays (XOR) + max (delay in P3, Delay in C3)</a:t>
            </a:r>
          </a:p>
          <a:p>
            <a:pPr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 </a:t>
            </a:r>
          </a:p>
          <a:p>
            <a:endParaRPr lang="en-US" dirty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2443163" y="2082800"/>
            <a:ext cx="6505575" cy="677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C</a:t>
            </a:r>
            <a:r>
              <a:rPr lang="en-US" sz="2000" b="1" baseline="-25000" dirty="0">
                <a:solidFill>
                  <a:srgbClr val="000000"/>
                </a:solidFill>
              </a:rPr>
              <a:t>3</a:t>
            </a:r>
            <a:r>
              <a:rPr lang="en-US" sz="2000" b="1" dirty="0">
                <a:solidFill>
                  <a:srgbClr val="000000"/>
                </a:solidFill>
              </a:rPr>
              <a:t> = G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 + P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 C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 =  G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 + P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(G</a:t>
            </a:r>
            <a:r>
              <a:rPr lang="en-US" sz="2000" b="1" baseline="-25000" dirty="0">
                <a:solidFill>
                  <a:srgbClr val="000000"/>
                </a:solidFill>
              </a:rPr>
              <a:t>1</a:t>
            </a:r>
            <a:r>
              <a:rPr lang="en-US" sz="2000" b="1" dirty="0">
                <a:solidFill>
                  <a:srgbClr val="000000"/>
                </a:solidFill>
              </a:rPr>
              <a:t> + P</a:t>
            </a:r>
            <a:r>
              <a:rPr lang="en-US" sz="2000" b="1" baseline="-25000" dirty="0">
                <a:solidFill>
                  <a:srgbClr val="000000"/>
                </a:solidFill>
              </a:rPr>
              <a:t>1</a:t>
            </a:r>
            <a:r>
              <a:rPr lang="en-US" sz="2000" b="1" dirty="0">
                <a:solidFill>
                  <a:srgbClr val="000000"/>
                </a:solidFill>
              </a:rPr>
              <a:t>G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+ P</a:t>
            </a:r>
            <a:r>
              <a:rPr lang="en-US" sz="2000" b="1" baseline="-25000" dirty="0">
                <a:solidFill>
                  <a:srgbClr val="000000"/>
                </a:solidFill>
              </a:rPr>
              <a:t>1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C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)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    </a:t>
            </a:r>
            <a:r>
              <a:rPr lang="en-US" sz="2000" b="1" dirty="0">
                <a:solidFill>
                  <a:srgbClr val="000000"/>
                </a:solidFill>
              </a:rPr>
              <a:t>= G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 + P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G</a:t>
            </a:r>
            <a:r>
              <a:rPr lang="en-US" sz="2000" b="1" baseline="-25000" dirty="0">
                <a:solidFill>
                  <a:srgbClr val="000000"/>
                </a:solidFill>
              </a:rPr>
              <a:t>1</a:t>
            </a:r>
            <a:r>
              <a:rPr lang="en-US" sz="2000" b="1" dirty="0">
                <a:solidFill>
                  <a:srgbClr val="000000"/>
                </a:solidFill>
              </a:rPr>
              <a:t> + P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b="1" baseline="-25000" dirty="0">
                <a:solidFill>
                  <a:srgbClr val="000000"/>
                </a:solidFill>
              </a:rPr>
              <a:t>1</a:t>
            </a:r>
            <a:r>
              <a:rPr lang="en-US" sz="2000" b="1" dirty="0">
                <a:solidFill>
                  <a:srgbClr val="000000"/>
                </a:solidFill>
              </a:rPr>
              <a:t>G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+ P</a:t>
            </a:r>
            <a:r>
              <a:rPr lang="en-US" sz="2000" b="1" baseline="-25000" dirty="0">
                <a:solidFill>
                  <a:srgbClr val="000000"/>
                </a:solidFill>
              </a:rPr>
              <a:t>2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b="1" baseline="-25000" dirty="0">
                <a:solidFill>
                  <a:srgbClr val="000000"/>
                </a:solidFill>
              </a:rPr>
              <a:t>1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b="1" baseline="-25000" dirty="0">
                <a:solidFill>
                  <a:srgbClr val="000000"/>
                </a:solidFill>
              </a:rPr>
              <a:t>0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CC0000"/>
                </a:solidFill>
              </a:rPr>
              <a:t>C</a:t>
            </a:r>
            <a:r>
              <a:rPr lang="en-US" sz="2000" b="1" baseline="-25000" dirty="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>
            <a:off x="6069783" y="2795323"/>
            <a:ext cx="403248" cy="4608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6100763" y="3256179"/>
            <a:ext cx="27686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</a:rPr>
              <a:t>P’s need 3 gate delays</a:t>
            </a:r>
          </a:p>
          <a:p>
            <a:r>
              <a:rPr lang="en-US" dirty="0">
                <a:latin typeface="Arial" pitchFamily="34" charset="0"/>
              </a:rPr>
              <a:t>+ 1 for the AND (Product)</a:t>
            </a:r>
          </a:p>
          <a:p>
            <a:r>
              <a:rPr lang="en-US" dirty="0">
                <a:latin typeface="Arial" pitchFamily="34" charset="0"/>
              </a:rPr>
              <a:t>+ 1 for the OR (Sum)</a:t>
            </a:r>
          </a:p>
          <a:p>
            <a:endParaRPr lang="en-US" dirty="0">
              <a:latin typeface="Arial" pitchFamily="34" charset="0"/>
            </a:endParaRPr>
          </a:p>
          <a:p>
            <a:r>
              <a:rPr lang="en-US" dirty="0">
                <a:latin typeface="Arial" pitchFamily="34" charset="0"/>
              </a:rPr>
              <a:t>5 Gates</a:t>
            </a:r>
          </a:p>
        </p:txBody>
      </p:sp>
      <p:sp>
        <p:nvSpPr>
          <p:cNvPr id="45" name="Oval 42"/>
          <p:cNvSpPr>
            <a:spLocks noChangeArrowheads="1"/>
          </p:cNvSpPr>
          <p:nvPr/>
        </p:nvSpPr>
        <p:spPr bwMode="auto">
          <a:xfrm>
            <a:off x="1284288" y="3113088"/>
            <a:ext cx="1644650" cy="2233612"/>
          </a:xfrm>
          <a:prstGeom prst="ellipse">
            <a:avLst/>
          </a:prstGeom>
          <a:solidFill>
            <a:srgbClr val="FF00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1401763" y="53832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Critical delay path</a:t>
            </a:r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6238875" y="4235498"/>
            <a:ext cx="213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H="1">
            <a:off x="5436104" y="4638748"/>
            <a:ext cx="686883" cy="2304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4095750" y="4869175"/>
            <a:ext cx="5048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= 3 + max (3,5) = 3 + 5 = </a:t>
            </a:r>
            <a:r>
              <a:rPr lang="en-US" b="1" dirty="0">
                <a:solidFill>
                  <a:srgbClr val="CC0000"/>
                </a:solidFill>
                <a:latin typeface="Arial" pitchFamily="34" charset="0"/>
              </a:rPr>
              <a:t>8</a:t>
            </a:r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 gate delays </a:t>
            </a:r>
          </a:p>
          <a:p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Vs </a:t>
            </a:r>
            <a:r>
              <a:rPr lang="en-US" b="1" dirty="0">
                <a:solidFill>
                  <a:srgbClr val="CC0000"/>
                </a:solidFill>
                <a:latin typeface="Arial" pitchFamily="34" charset="0"/>
              </a:rPr>
              <a:t>12</a:t>
            </a:r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 gate delays for the carry ripple adder</a:t>
            </a:r>
          </a:p>
          <a:p>
            <a:endParaRPr lang="en-US" dirty="0">
              <a:solidFill>
                <a:srgbClr val="CC0000"/>
              </a:solidFill>
              <a:latin typeface="Arial" pitchFamily="34" charset="0"/>
            </a:endParaRPr>
          </a:p>
          <a:p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More significant improvements for wider adders,</a:t>
            </a:r>
          </a:p>
          <a:p>
            <a:r>
              <a:rPr lang="en-US" dirty="0">
                <a:solidFill>
                  <a:srgbClr val="CC0000"/>
                </a:solidFill>
                <a:latin typeface="Arial" pitchFamily="34" charset="0"/>
              </a:rPr>
              <a:t>e.g. 16-bit, 32-bit, and 64-bit </a:t>
            </a: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3425826" y="2060575"/>
            <a:ext cx="1318996" cy="27509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0" y="5373688"/>
            <a:ext cx="1333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Lower delay</a:t>
            </a:r>
          </a:p>
        </p:txBody>
      </p:sp>
      <p:sp>
        <p:nvSpPr>
          <p:cNvPr id="52" name="Text Box 49"/>
          <p:cNvSpPr txBox="1">
            <a:spLocks noChangeArrowheads="1"/>
          </p:cNvSpPr>
          <p:nvPr/>
        </p:nvSpPr>
        <p:spPr bwMode="auto">
          <a:xfrm>
            <a:off x="227013" y="5784850"/>
            <a:ext cx="335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CC"/>
                </a:solidFill>
                <a:latin typeface="Arial" pitchFamily="34" charset="0"/>
              </a:rPr>
              <a:t>Last of the 4-bit adder stages</a:t>
            </a: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1533573" y="1857375"/>
            <a:ext cx="42863" cy="1393825"/>
          </a:xfrm>
          <a:custGeom>
            <a:avLst/>
            <a:gdLst>
              <a:gd name="T0" fmla="*/ 337978026 w 128"/>
              <a:gd name="T1" fmla="*/ 0 h 1737"/>
              <a:gd name="T2" fmla="*/ 337978026 w 128"/>
              <a:gd name="T3" fmla="*/ 2147483647 h 1737"/>
              <a:gd name="T4" fmla="*/ 2147483647 w 128"/>
              <a:gd name="T5" fmla="*/ 2147483647 h 1737"/>
              <a:gd name="T6" fmla="*/ 2147483647 w 128"/>
              <a:gd name="T7" fmla="*/ 2147483647 h 1737"/>
              <a:gd name="T8" fmla="*/ 2147483647 w 128"/>
              <a:gd name="T9" fmla="*/ 2147483647 h 17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"/>
              <a:gd name="T16" fmla="*/ 0 h 1737"/>
              <a:gd name="T17" fmla="*/ 128 w 128"/>
              <a:gd name="T18" fmla="*/ 1737 h 17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" h="1737">
                <a:moveTo>
                  <a:pt x="9" y="0"/>
                </a:moveTo>
                <a:cubicBezTo>
                  <a:pt x="4" y="331"/>
                  <a:pt x="0" y="662"/>
                  <a:pt x="9" y="814"/>
                </a:cubicBezTo>
                <a:cubicBezTo>
                  <a:pt x="18" y="966"/>
                  <a:pt x="47" y="807"/>
                  <a:pt x="64" y="915"/>
                </a:cubicBezTo>
                <a:cubicBezTo>
                  <a:pt x="81" y="1023"/>
                  <a:pt x="98" y="1326"/>
                  <a:pt x="109" y="1463"/>
                </a:cubicBezTo>
                <a:cubicBezTo>
                  <a:pt x="120" y="1600"/>
                  <a:pt x="125" y="1694"/>
                  <a:pt x="128" y="1737"/>
                </a:cubicBezTo>
              </a:path>
            </a:pathLst>
          </a:cu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53"/>
          <p:cNvSpPr>
            <a:spLocks noChangeShapeType="1"/>
          </p:cNvSpPr>
          <p:nvPr/>
        </p:nvSpPr>
        <p:spPr bwMode="auto">
          <a:xfrm flipH="1">
            <a:off x="2468563" y="3440113"/>
            <a:ext cx="725487" cy="0"/>
          </a:xfrm>
          <a:prstGeom prst="line">
            <a:avLst/>
          </a:prstGeom>
          <a:noFill/>
          <a:ln w="3810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5" name="Text Box 55"/>
          <p:cNvSpPr txBox="1">
            <a:spLocks noChangeArrowheads="1"/>
          </p:cNvSpPr>
          <p:nvPr/>
        </p:nvSpPr>
        <p:spPr bwMode="auto">
          <a:xfrm>
            <a:off x="1838325" y="40878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700213" y="27162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600CC"/>
                </a:solidFill>
              </a:rPr>
              <a:t>3</a:t>
            </a:r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3179763" y="32702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16-Bit Carry </a:t>
            </a:r>
            <a:r>
              <a:rPr lang="en-US" dirty="0" err="1"/>
              <a:t>Lookahead</a:t>
            </a:r>
            <a:r>
              <a:rPr lang="en-US" dirty="0"/>
              <a:t> 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sz="2000" dirty="0"/>
              <a:t>Designed with Four 4-bit Carry </a:t>
            </a:r>
            <a:r>
              <a:rPr lang="en-US" sz="2000" dirty="0" err="1"/>
              <a:t>Lookahead</a:t>
            </a:r>
            <a:r>
              <a:rPr lang="en-US" sz="2000" dirty="0"/>
              <a:t> Adders (CLA) 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</a:rPr>
              <a:t>Second-Level</a:t>
            </a:r>
            <a:r>
              <a:rPr lang="en-US" sz="2000" dirty="0"/>
              <a:t> </a:t>
            </a:r>
            <a:r>
              <a:rPr lang="en-US" sz="2000" b="1" dirty="0" err="1"/>
              <a:t>Lookahead</a:t>
            </a:r>
            <a:r>
              <a:rPr lang="en-US" sz="2000" b="1" dirty="0"/>
              <a:t> Carry Unit</a:t>
            </a:r>
            <a:r>
              <a:rPr lang="en-US" sz="2000" dirty="0"/>
              <a:t> is required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Uses </a:t>
            </a:r>
            <a:r>
              <a:rPr lang="en-US" sz="2000" b="1" dirty="0">
                <a:solidFill>
                  <a:srgbClr val="FF0000"/>
                </a:solidFill>
              </a:rPr>
              <a:t>Group Generate </a:t>
            </a:r>
            <a:r>
              <a:rPr lang="en-US" sz="2000" dirty="0"/>
              <a:t>(</a:t>
            </a:r>
            <a:r>
              <a:rPr lang="en-US" sz="2000" i="1" dirty="0"/>
              <a:t>GG</a:t>
            </a:r>
            <a:r>
              <a:rPr lang="en-US" sz="2000" dirty="0"/>
              <a:t>) and </a:t>
            </a:r>
            <a:r>
              <a:rPr lang="en-US" sz="2000" b="1" dirty="0">
                <a:solidFill>
                  <a:srgbClr val="FF0000"/>
                </a:solidFill>
              </a:rPr>
              <a:t>Group Propagate </a:t>
            </a:r>
            <a:r>
              <a:rPr lang="en-US" sz="2000" dirty="0"/>
              <a:t>(</a:t>
            </a:r>
            <a:r>
              <a:rPr lang="en-US" sz="2000" i="1" dirty="0"/>
              <a:t>GP</a:t>
            </a:r>
            <a:r>
              <a:rPr lang="en-US" sz="2000" dirty="0"/>
              <a:t>) signals</a:t>
            </a:r>
          </a:p>
          <a:p>
            <a:endParaRPr lang="en-US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80109"/>
            <a:ext cx="8229600" cy="36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61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Design Examples: Y=3X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want to design an iterative circuit to compute the equation Y=3X</a:t>
            </a:r>
          </a:p>
          <a:p>
            <a:r>
              <a:rPr lang="en-US" dirty="0" smtClean="0"/>
              <a:t>First, we need to determine what information we should pass between cells</a:t>
            </a:r>
          </a:p>
          <a:p>
            <a:r>
              <a:rPr lang="en-US" dirty="0" smtClean="0"/>
              <a:t>In this case, we can think of 3X as X+X+X. Thus, we need to pass carry information</a:t>
            </a:r>
          </a:p>
          <a:p>
            <a:r>
              <a:rPr lang="en-US" dirty="0" smtClean="0"/>
              <a:t>We need to determine what is the maximum carry value that we need to pass between cells</a:t>
            </a:r>
          </a:p>
          <a:p>
            <a:r>
              <a:rPr lang="en-US" dirty="0" smtClean="0"/>
              <a:t>We start with the first cell with carry-in=0 and consider when X=1. Then, the result will be 3*1=3 which is in binary is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. Thus, the </a:t>
            </a:r>
            <a:r>
              <a:rPr lang="en-US" dirty="0" smtClean="0">
                <a:solidFill>
                  <a:srgbClr val="0070C0"/>
                </a:solidFill>
              </a:rPr>
              <a:t>output will be 1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carry-out=1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Y=3X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continue the process but now having carry-in=1 and X=1. Thus, the result will be 3*1+1=4, which is in binary is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0070C0"/>
                </a:solidFill>
              </a:rPr>
              <a:t>0</a:t>
            </a:r>
            <a:r>
              <a:rPr lang="en-US" dirty="0" smtClean="0"/>
              <a:t>. The </a:t>
            </a:r>
            <a:r>
              <a:rPr lang="en-US" dirty="0" smtClean="0">
                <a:solidFill>
                  <a:srgbClr val="0070C0"/>
                </a:solidFill>
              </a:rPr>
              <a:t>output will be 0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carry-out=2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).</a:t>
            </a:r>
          </a:p>
          <a:p>
            <a:r>
              <a:rPr lang="en-US" dirty="0"/>
              <a:t>We continue the process but now having </a:t>
            </a:r>
            <a:r>
              <a:rPr lang="en-US" dirty="0" smtClean="0"/>
              <a:t>carry-in=2 </a:t>
            </a:r>
            <a:r>
              <a:rPr lang="en-US" dirty="0"/>
              <a:t>and X=1. Thus, the result will be </a:t>
            </a:r>
            <a:r>
              <a:rPr lang="en-US" dirty="0" smtClean="0"/>
              <a:t>3*1+2=5, </a:t>
            </a:r>
            <a:r>
              <a:rPr lang="en-US" dirty="0"/>
              <a:t>which is in binary is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. </a:t>
            </a: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output will be </a:t>
            </a:r>
            <a:r>
              <a:rPr lang="en-US" dirty="0" smtClean="0">
                <a:solidFill>
                  <a:srgbClr val="0070C0"/>
                </a:solidFill>
              </a:rPr>
              <a:t>1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carry-out=2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Since carry-in=2 produced carry-out=2, this means that the maximum carry-out we will get is 2. </a:t>
            </a:r>
          </a:p>
          <a:p>
            <a:r>
              <a:rPr lang="en-US" dirty="0" smtClean="0"/>
              <a:t>Thus, we need only 2 bits for representing the information that we need to pass among cells.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2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Y=3X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97" y="1124720"/>
            <a:ext cx="8229600" cy="5143500"/>
          </a:xfrm>
        </p:spPr>
        <p:txBody>
          <a:bodyPr/>
          <a:lstStyle/>
          <a:p>
            <a:r>
              <a:rPr lang="en-US" dirty="0" smtClean="0"/>
              <a:t>Thus, the single bit cell interface is as shown:</a:t>
            </a:r>
          </a:p>
          <a:p>
            <a:r>
              <a:rPr lang="en-US" dirty="0" smtClean="0"/>
              <a:t>We next create the truth table.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51319" y="1653410"/>
            <a:ext cx="3174783" cy="2121232"/>
            <a:chOff x="5551319" y="1389065"/>
            <a:chExt cx="3174783" cy="2121232"/>
          </a:xfrm>
        </p:grpSpPr>
        <p:sp>
          <p:nvSpPr>
            <p:cNvPr id="4" name="Rectangle 3"/>
            <p:cNvSpPr/>
            <p:nvPr/>
          </p:nvSpPr>
          <p:spPr>
            <a:xfrm>
              <a:off x="6703459" y="2104039"/>
              <a:ext cx="921712" cy="7488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164315" y="1816004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221922" y="2852930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642563" y="2334467"/>
              <a:ext cx="385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7625171" y="2680109"/>
              <a:ext cx="385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33887" y="1389065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Xi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91494" y="3140965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Yi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43932" y="2104039"/>
              <a:ext cx="675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Cin1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50330" y="2495443"/>
              <a:ext cx="675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Cin0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6317602" y="2392074"/>
              <a:ext cx="385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300210" y="2737716"/>
              <a:ext cx="385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51319" y="2161646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Cout1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51319" y="2553050"/>
              <a:ext cx="806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Cout0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2976" y="2310777"/>
              <a:ext cx="781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Y=3X</a:t>
              </a:r>
              <a:endParaRPr lang="en-US" dirty="0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40783"/>
              </p:ext>
            </p:extLst>
          </p:nvPr>
        </p:nvGraphicFramePr>
        <p:xfrm>
          <a:off x="597117" y="2334467"/>
          <a:ext cx="468807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Cin1 Cin0 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Cout1 Cout0 Yi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7720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0    0 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0    0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0    0 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1    1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0    1 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0    0    1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0    1 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1    0    0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0    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1    0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1    0 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0    1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1    1    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   </a:t>
                      </a:r>
                      <a:r>
                        <a:rPr lang="en-US" baseline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x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1    1 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   </a:t>
                      </a:r>
                      <a:r>
                        <a:rPr lang="en-US" baseline="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x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337135" y="4764188"/>
            <a:ext cx="31935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 that since we not get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Carry=3, the output in this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Case is don’t care.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Y=3X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700790"/>
            <a:ext cx="2333625" cy="9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60" y="1967460"/>
            <a:ext cx="1791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Yi = Cin0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 Xi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31" y="3025751"/>
            <a:ext cx="2343150" cy="942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60" y="3268230"/>
            <a:ext cx="376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Cin0 =  Cin1’ Cin0’ Xi + Cin1 Xi’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31" y="4454645"/>
            <a:ext cx="2343150" cy="99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9860" y="4699493"/>
            <a:ext cx="5200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Cin1 =  Cin1  Xi + Cin0 Xi = Xi (Cin1 + Cin0)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consider the design of a 4-bit Equal Comparator</a:t>
            </a:r>
          </a:p>
          <a:p>
            <a:r>
              <a:rPr lang="en-US" dirty="0" smtClean="0"/>
              <a:t>Direct implementation</a:t>
            </a:r>
          </a:p>
          <a:p>
            <a:pPr lvl="1"/>
            <a:r>
              <a:rPr lang="en-US" dirty="0" smtClean="0"/>
              <a:t>8 input variables</a:t>
            </a:r>
          </a:p>
          <a:p>
            <a:pPr lvl="1"/>
            <a:r>
              <a:rPr lang="en-US" dirty="0" smtClean="0"/>
              <a:t>Truth table: 256 rows</a:t>
            </a:r>
          </a:p>
          <a:p>
            <a:pPr lvl="1"/>
            <a:r>
              <a:rPr lang="en-US" dirty="0" smtClean="0"/>
              <a:t>8-variable K-map!!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 hierarchical</a:t>
            </a:r>
            <a:r>
              <a:rPr lang="en-US" dirty="0" smtClean="0"/>
              <a:t>: Solve a large problem as  a set of smaller problems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4 </a:t>
            </a:r>
            <a:r>
              <a:rPr lang="en-US" smtClean="0">
                <a:sym typeface="Wingdings" pitchFamily="2" charset="2"/>
              </a:rPr>
              <a:t>X 1-bit </a:t>
            </a:r>
            <a:r>
              <a:rPr lang="en-US" dirty="0" smtClean="0">
                <a:sym typeface="Wingdings" pitchFamily="2" charset="2"/>
              </a:rPr>
              <a:t>comparators</a:t>
            </a:r>
          </a:p>
          <a:p>
            <a:pPr lvl="1"/>
            <a:r>
              <a:rPr lang="en-US" dirty="0" smtClean="0"/>
              <a:t> + 1 Final comparator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Handle simpler problem, Use fewer symbols, Repeated use</a:t>
            </a:r>
          </a:p>
          <a:p>
            <a:endParaRPr lang="en-US" dirty="0" smtClean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875626" y="2253457"/>
            <a:ext cx="1857375" cy="42227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7269451" y="1716882"/>
            <a:ext cx="0" cy="522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377276" y="1708944"/>
            <a:ext cx="0" cy="522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6790026" y="2688432"/>
            <a:ext cx="0" cy="538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608926" y="1769269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bits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344064" y="1821657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 bits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86864" y="2737716"/>
            <a:ext cx="97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</a:rPr>
              <a:t>E = 1</a:t>
            </a:r>
          </a:p>
          <a:p>
            <a:r>
              <a:rPr lang="en-US" b="1" dirty="0">
                <a:latin typeface="Arial" pitchFamily="34" charset="0"/>
              </a:rPr>
              <a:t>If A = B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958176" y="1527969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A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359939" y="1527969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Arial" pitchFamily="34" charset="0"/>
              </a:rPr>
              <a:t>B</a:t>
            </a:r>
            <a:endParaRPr lang="en-US" sz="2000" b="1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Y=3X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4287621" cy="253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5" y="1412754"/>
            <a:ext cx="3911802" cy="2304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43" y="3831985"/>
            <a:ext cx="3753957" cy="2570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439" y="3916763"/>
            <a:ext cx="3906286" cy="24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Y=3X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8229600" cy="253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1" y="3717035"/>
            <a:ext cx="7826164" cy="25923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5848" y="3889856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3*5=15=0xF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248" y="1239934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3*1=3=0x3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Y=3X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811"/>
            <a:ext cx="8089683" cy="2746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9856"/>
            <a:ext cx="8229600" cy="2507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6961" y="1239934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3*6=18=0x12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5848" y="3889856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3*15=45=0x2D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</a:t>
            </a:r>
            <a:r>
              <a:rPr lang="en-US" dirty="0" smtClean="0"/>
              <a:t>Y=3X+C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implementing the equation Y=3X+C, where C is a constant, this should follow the same principle as the constant C should be connected to the first cell only.</a:t>
            </a:r>
          </a:p>
          <a:p>
            <a:r>
              <a:rPr lang="en-US" dirty="0" smtClean="0"/>
              <a:t>Thus, we repeat the analysis we did but starting with carry-in connected to the first cell to be C instead of 0.</a:t>
            </a:r>
          </a:p>
          <a:p>
            <a:r>
              <a:rPr lang="en-US" dirty="0" smtClean="0"/>
              <a:t>Thus, for implementing Y=3X+1 or 3X+2, the same circuit design used for Y=3X should be used with just connecting the carry-in to 1 and 2 instead of 0.</a:t>
            </a:r>
          </a:p>
          <a:p>
            <a:r>
              <a:rPr lang="en-US" dirty="0" smtClean="0"/>
              <a:t>However, for Y=3X+3 we need to </a:t>
            </a:r>
            <a:r>
              <a:rPr lang="en-US" dirty="0" err="1" smtClean="0"/>
              <a:t>reimplement</a:t>
            </a:r>
            <a:r>
              <a:rPr lang="en-US" dirty="0" smtClean="0"/>
              <a:t> the equations as we considered carry-in=3 don’t care.</a:t>
            </a:r>
          </a:p>
          <a:p>
            <a:r>
              <a:rPr lang="en-US" dirty="0" smtClean="0"/>
              <a:t>For Y=3X+4 we need 3 bits to represent carry information. So, the whole truth table has to be redone.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Y=3X+C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23" y="1066800"/>
            <a:ext cx="8239077" cy="28806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961" y="1239934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3*3+1=10=0xA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97" y="3947463"/>
            <a:ext cx="8285103" cy="2361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9361" y="3889856"/>
            <a:ext cx="2208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3*3+2=11=0xB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</a:t>
            </a:r>
            <a:r>
              <a:rPr lang="en-US" dirty="0" smtClean="0"/>
              <a:t>Z=X-Y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implement the equation Z=X-Y, we need to pass here whether a cell borrows from the next cell or not</a:t>
            </a:r>
          </a:p>
          <a:p>
            <a:r>
              <a:rPr lang="en-US" dirty="0" smtClean="0"/>
              <a:t>Thus, the cell interface is as shown:</a:t>
            </a:r>
          </a:p>
          <a:p>
            <a:r>
              <a:rPr lang="en-US" dirty="0" smtClean="0"/>
              <a:t>Truth Table: 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672931" y="2104039"/>
            <a:ext cx="3046773" cy="2131459"/>
            <a:chOff x="5672931" y="2104039"/>
            <a:chExt cx="3046773" cy="2131459"/>
          </a:xfrm>
        </p:grpSpPr>
        <p:sp>
          <p:nvSpPr>
            <p:cNvPr id="6" name="Rectangle 5"/>
            <p:cNvSpPr/>
            <p:nvPr/>
          </p:nvSpPr>
          <p:spPr>
            <a:xfrm>
              <a:off x="6703459" y="2829240"/>
              <a:ext cx="921712" cy="7488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6933887" y="2541205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7221922" y="3578131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642563" y="3198572"/>
              <a:ext cx="385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703459" y="2114266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Xi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1494" y="3866166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Zi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43932" y="3002061"/>
              <a:ext cx="675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Bin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6317602" y="3198572"/>
              <a:ext cx="385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672931" y="3025751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Bout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2976" y="3035978"/>
              <a:ext cx="89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Z=X-Y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434958" y="2530978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204530" y="2104039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Yi</a:t>
              </a:r>
              <a:endParaRPr lang="en-US" dirty="0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284299"/>
              </p:ext>
            </p:extLst>
          </p:nvPr>
        </p:nvGraphicFramePr>
        <p:xfrm>
          <a:off x="597117" y="2968144"/>
          <a:ext cx="468807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Bin Xi 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Bout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Zi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7720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0   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1   1   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6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Z=X-Y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10" y="1239934"/>
            <a:ext cx="2324100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9004" y="1527969"/>
            <a:ext cx="538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Zi</a:t>
            </a:r>
            <a:r>
              <a:rPr lang="en-US" sz="2000" dirty="0" smtClean="0">
                <a:solidFill>
                  <a:srgbClr val="FF0000"/>
                </a:solidFill>
              </a:rPr>
              <a:t> = Bin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 Xi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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Yi =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(Bin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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Xi’)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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Yi)’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0" y="2449681"/>
            <a:ext cx="2343150" cy="962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2660" y="2449681"/>
            <a:ext cx="5804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Bout = Bin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Xi’ + Bin Yi + </a:t>
            </a:r>
            <a:r>
              <a:rPr lang="en-US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Xi’Yi</a:t>
            </a:r>
            <a:endParaRPr lang="en-US" sz="2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= </a:t>
            </a:r>
            <a:r>
              <a:rPr lang="en-US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Xi’Yi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Bin </a:t>
            </a:r>
            <a:r>
              <a:rPr lang="en-US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Xi’Yi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’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+ Bin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Xi Yi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=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Xi’Yi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Bin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Xi’Yi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’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+ Xi Yi) =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=</a:t>
            </a:r>
            <a:r>
              <a:rPr lang="en-US" sz="2000" dirty="0" err="1">
                <a:solidFill>
                  <a:srgbClr val="FF0000"/>
                </a:solidFill>
                <a:sym typeface="Symbol" panose="05050102010706020507" pitchFamily="18" charset="2"/>
              </a:rPr>
              <a:t>Xi’Yi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000" dirty="0">
                <a:solidFill>
                  <a:srgbClr val="FF0000"/>
                </a:solidFill>
              </a:rPr>
              <a:t>Bin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Xi’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 </a:t>
            </a:r>
            <a:r>
              <a:rPr lang="en-US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Yi)  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4393" y="4244916"/>
            <a:ext cx="3214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Note that the obtained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Circuit is similar to the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Full Adder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10" y="3575315"/>
            <a:ext cx="3682783" cy="26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Examples: Z=X-Y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8"/>
            <a:ext cx="8262777" cy="25347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37136" y="167710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4-3=1, Bout=0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5" y="3796108"/>
            <a:ext cx="8152865" cy="24556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37136" y="4096594"/>
            <a:ext cx="174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5-6=7, Bout=1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5+8-6=7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0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Iterative Design Examples</a:t>
            </a:r>
            <a:r>
              <a:rPr lang="en-US" sz="3200" dirty="0" smtClean="0"/>
              <a:t>: Comparator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design a circuit to compare two numbers whether (X&gt;Y, X=Y, X&lt;Y)</a:t>
            </a:r>
          </a:p>
          <a:p>
            <a:r>
              <a:rPr lang="en-US" dirty="0" smtClean="0"/>
              <a:t>It is sufficient to pass two bits between cells to pass the results of comparison so far as shown in the table below: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 that for comparators, we can process bits from least significant to most significant or from most significant to least significant.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60070"/>
              </p:ext>
            </p:extLst>
          </p:nvPr>
        </p:nvGraphicFramePr>
        <p:xfrm>
          <a:off x="1230794" y="3083358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024346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003778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4110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86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X=Y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31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X&lt;y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94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X&gt;Y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9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Unused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39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Iterative Design Examples: Comparator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bits from most significant to least significant results in smaller area.</a:t>
            </a:r>
          </a:p>
          <a:p>
            <a:r>
              <a:rPr lang="en-US" dirty="0" smtClean="0"/>
              <a:t>The cell interface is as follows:</a:t>
            </a:r>
          </a:p>
          <a:p>
            <a:r>
              <a:rPr lang="en-US" dirty="0"/>
              <a:t>Truth Table: </a:t>
            </a:r>
          </a:p>
          <a:p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5603438" y="1494052"/>
            <a:ext cx="3173873" cy="1358878"/>
            <a:chOff x="5603438" y="1839694"/>
            <a:chExt cx="3173873" cy="1358878"/>
          </a:xfrm>
        </p:grpSpPr>
        <p:sp>
          <p:nvSpPr>
            <p:cNvPr id="5" name="Rectangle 4"/>
            <p:cNvSpPr/>
            <p:nvPr/>
          </p:nvSpPr>
          <p:spPr>
            <a:xfrm>
              <a:off x="6703459" y="2449681"/>
              <a:ext cx="921712" cy="7488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933887" y="2161646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703459" y="1849921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Xi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3438" y="2473371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Gi+1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2976" y="2656419"/>
              <a:ext cx="899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Z=X-Y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7434958" y="2151419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04530" y="1839694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Yi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300210" y="2646192"/>
              <a:ext cx="4032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300210" y="2991834"/>
              <a:ext cx="4032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608926" y="279532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Li+1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625171" y="2646192"/>
              <a:ext cx="4032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625171" y="2991834"/>
              <a:ext cx="4032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971723" y="2473371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Gi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77211" y="2795323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</a:t>
              </a:r>
              <a:endParaRPr lang="en-US" dirty="0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45453"/>
              </p:ext>
            </p:extLst>
          </p:nvPr>
        </p:nvGraphicFramePr>
        <p:xfrm>
          <a:off x="597118" y="2968144"/>
          <a:ext cx="391727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Gi+1 Li+1 Xi 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Gi  Li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7720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0   0   0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0   0   0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0   0   1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0   0   1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0   1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0   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0   1   0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0   1   1   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0   1   1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97455"/>
              </p:ext>
            </p:extLst>
          </p:nvPr>
        </p:nvGraphicFramePr>
        <p:xfrm>
          <a:off x="4744821" y="2966698"/>
          <a:ext cx="3917276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Gi+1 Li+1 Xi Yi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Gi  Li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7720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1   0   0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1   0   0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1   0   1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1   0   1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1   1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0   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   x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1   1   0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   x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1   1   1   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   x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1   1   1   </a:t>
                      </a:r>
                      <a:r>
                        <a:rPr lang="en-US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    x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84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Design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66" y="1585576"/>
            <a:ext cx="3619500" cy="42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42" y="1470362"/>
            <a:ext cx="2914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856" y="3947463"/>
            <a:ext cx="238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/>
          <p:cNvCxnSpPr>
            <a:endCxn id="1027" idx="1"/>
          </p:cNvCxnSpPr>
          <p:nvPr/>
        </p:nvCxnSpPr>
        <p:spPr>
          <a:xfrm>
            <a:off x="2037292" y="2161646"/>
            <a:ext cx="2880350" cy="1707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07895" y="3774642"/>
            <a:ext cx="1440175" cy="576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Iterative Design Examples: Comparator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49" y="1220271"/>
            <a:ext cx="2447925" cy="1438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17642" y="2666703"/>
            <a:ext cx="2905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</a:t>
            </a:r>
            <a:r>
              <a:rPr lang="en-US" sz="2000" dirty="0" smtClean="0">
                <a:solidFill>
                  <a:srgbClr val="FF0000"/>
                </a:solidFill>
              </a:rPr>
              <a:t>i = Gi+1 +  Li+1’ Xi Yi’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03" y="1270866"/>
            <a:ext cx="2419350" cy="1466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6460" y="2741727"/>
            <a:ext cx="2905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 = Li+1 +  Gi+1’ Xi’ Yi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292" y="3333209"/>
            <a:ext cx="4630593" cy="29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Iterative Design Examples: Comparator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4720"/>
            <a:ext cx="8229599" cy="2699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706"/>
            <a:ext cx="8229599" cy="23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Iterative Design Examples: Comparator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4720"/>
            <a:ext cx="8229600" cy="2748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07247"/>
            <a:ext cx="8229600" cy="21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5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Number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represent signed numbers, the most significant bit is used to indicate the sign of the number: </a:t>
            </a:r>
            <a:r>
              <a:rPr lang="en-US" dirty="0" smtClean="0">
                <a:solidFill>
                  <a:srgbClr val="FF0000"/>
                </a:solidFill>
              </a:rPr>
              <a:t>0 (+), 1 (-).</a:t>
            </a:r>
          </a:p>
          <a:p>
            <a:r>
              <a:rPr lang="en-US" dirty="0" smtClean="0"/>
              <a:t>There are three representations for signed numbers: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Sign-Magnitude Representation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1’s complement Representation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2’s complement Representation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Sign-Magnitude Representation</a:t>
            </a:r>
          </a:p>
          <a:p>
            <a:pPr lvl="1"/>
            <a:r>
              <a:rPr lang="en-US" dirty="0" smtClean="0"/>
              <a:t>The most significant bit is the sign bit and the remaining bits represent the value in binary format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00" y="5041997"/>
            <a:ext cx="4908466" cy="1244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Sign-Magnitude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lvl="1" indent="-347663">
              <a:buFont typeface="Wingdings" pitchFamily="2" charset="2"/>
              <a:buChar char="v"/>
            </a:pPr>
            <a:r>
              <a:rPr lang="en-US" altLang="en-US" dirty="0"/>
              <a:t>Leftmost bit is the sign bit: 0 is positive and 1 is </a:t>
            </a:r>
            <a:r>
              <a:rPr lang="en-US" altLang="en-US" dirty="0" smtClean="0"/>
              <a:t>negative</a:t>
            </a:r>
            <a:endParaRPr lang="en-US" dirty="0" smtClean="0"/>
          </a:p>
          <a:p>
            <a:pPr marL="347663" lvl="1" indent="-347663">
              <a:buFont typeface="Wingdings" pitchFamily="2" charset="2"/>
              <a:buChar char="v"/>
            </a:pPr>
            <a:r>
              <a:rPr lang="en-US" dirty="0" smtClean="0"/>
              <a:t>e.g</a:t>
            </a:r>
            <a:r>
              <a:rPr lang="en-US" dirty="0"/>
              <a:t>. +9 is represented as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1001,  -9 is represented as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1001 </a:t>
            </a:r>
            <a:endParaRPr lang="en-US" dirty="0" smtClean="0"/>
          </a:p>
          <a:p>
            <a:pPr marL="347663" lvl="1" indent="-347663">
              <a:buFont typeface="Wingdings" pitchFamily="2" charset="2"/>
              <a:buChar char="v"/>
            </a:pPr>
            <a:endParaRPr lang="en-US" b="1" dirty="0">
              <a:solidFill>
                <a:srgbClr val="FF0000"/>
              </a:solidFill>
            </a:endParaRPr>
          </a:p>
          <a:p>
            <a:pPr marL="347663" lvl="1" indent="-347663">
              <a:buFont typeface="Wingdings" pitchFamily="2" charset="2"/>
              <a:buChar char="v"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7663" lvl="1" indent="-347663">
              <a:buFont typeface="Wingdings" pitchFamily="2" charset="2"/>
              <a:buChar char="v"/>
            </a:pPr>
            <a:endParaRPr lang="en-US" b="1" dirty="0">
              <a:solidFill>
                <a:srgbClr val="FF0000"/>
              </a:solidFill>
            </a:endParaRPr>
          </a:p>
          <a:p>
            <a:pPr marL="347663" lvl="1" indent="-347663">
              <a:buFont typeface="Wingdings" pitchFamily="2" charset="2"/>
              <a:buChar char="v"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7663" lvl="1" indent="-347663">
              <a:buFont typeface="Wingdings" pitchFamily="2" charset="2"/>
              <a:buChar char="v"/>
            </a:pPr>
            <a:endParaRPr lang="en-US" b="1" dirty="0" smtClean="0">
              <a:solidFill>
                <a:srgbClr val="FF0000"/>
              </a:solidFill>
            </a:endParaRPr>
          </a:p>
          <a:p>
            <a:pPr marL="347663" lvl="1" indent="-347663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</a:rPr>
              <a:t>Range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Using </a:t>
            </a:r>
            <a:r>
              <a:rPr lang="en-US" b="1" dirty="0"/>
              <a:t>n</a:t>
            </a:r>
            <a:r>
              <a:rPr lang="en-US" dirty="0"/>
              <a:t> bits, the range of numbers that can be represented is from -(2</a:t>
            </a:r>
            <a:r>
              <a:rPr lang="en-US" baseline="30000" dirty="0"/>
              <a:t>n-1</a:t>
            </a:r>
            <a:r>
              <a:rPr lang="en-US" dirty="0"/>
              <a:t> - 1) to +2</a:t>
            </a:r>
            <a:r>
              <a:rPr lang="en-US" baseline="30000" dirty="0"/>
              <a:t>n-1</a:t>
            </a:r>
            <a:r>
              <a:rPr lang="en-US" dirty="0"/>
              <a:t> - 1 </a:t>
            </a:r>
            <a:endParaRPr lang="en-US" dirty="0" smtClean="0"/>
          </a:p>
          <a:p>
            <a:pPr marL="347663" lvl="1" indent="-347663">
              <a:buFont typeface="Wingdings" pitchFamily="2" charset="2"/>
              <a:buChar char="v"/>
            </a:pPr>
            <a:r>
              <a:rPr lang="en-US" altLang="en-US" dirty="0"/>
              <a:t>For example, if </a:t>
            </a:r>
            <a:r>
              <a:rPr lang="en-US" altLang="en-US" i="1" dirty="0"/>
              <a:t>n</a:t>
            </a:r>
            <a:r>
              <a:rPr lang="en-US" altLang="en-US" dirty="0"/>
              <a:t> = 8 bits then range is -127 to +127</a:t>
            </a:r>
          </a:p>
          <a:p>
            <a:pPr marL="347663" lvl="1" indent="-347663">
              <a:buFont typeface="Wingdings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69938" y="3255891"/>
            <a:ext cx="3494617" cy="403225"/>
            <a:chOff x="594" y="3539"/>
            <a:chExt cx="2032" cy="254"/>
          </a:xfrm>
        </p:grpSpPr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2372" y="3539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2118" y="3539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0</a:t>
              </a:r>
            </a:p>
          </p:txBody>
        </p:sp>
        <p:sp>
          <p:nvSpPr>
            <p:cNvPr id="7" name="Text Box 20"/>
            <p:cNvSpPr txBox="1">
              <a:spLocks noChangeArrowheads="1"/>
            </p:cNvSpPr>
            <p:nvPr/>
          </p:nvSpPr>
          <p:spPr bwMode="auto">
            <a:xfrm>
              <a:off x="1864" y="3539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1610" y="3539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1356" y="3539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0</a:t>
              </a: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1102" y="3539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848" y="3539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0</a:t>
              </a:r>
            </a:p>
          </p:txBody>
        </p:sp>
        <p:sp>
          <p:nvSpPr>
            <p:cNvPr id="12" name="Text Box 25"/>
            <p:cNvSpPr txBox="1">
              <a:spLocks noChangeArrowheads="1"/>
            </p:cNvSpPr>
            <p:nvPr/>
          </p:nvSpPr>
          <p:spPr bwMode="auto">
            <a:xfrm>
              <a:off x="594" y="3539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 b="1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200121" y="3255891"/>
            <a:ext cx="3494617" cy="403225"/>
            <a:chOff x="3170" y="3466"/>
            <a:chExt cx="2032" cy="254"/>
          </a:xfrm>
        </p:grpSpPr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4948" y="3466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>
              <a:off x="4694" y="3466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0</a:t>
              </a:r>
            </a:p>
          </p:txBody>
        </p:sp>
        <p:sp>
          <p:nvSpPr>
            <p:cNvPr id="16" name="Text Box 30"/>
            <p:cNvSpPr txBox="1">
              <a:spLocks noChangeArrowheads="1"/>
            </p:cNvSpPr>
            <p:nvPr/>
          </p:nvSpPr>
          <p:spPr bwMode="auto">
            <a:xfrm>
              <a:off x="4440" y="3466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4186" y="3466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3932" y="3466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0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3678" y="3466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20" name="Text Box 34"/>
            <p:cNvSpPr txBox="1">
              <a:spLocks noChangeArrowheads="1"/>
            </p:cNvSpPr>
            <p:nvPr/>
          </p:nvSpPr>
          <p:spPr bwMode="auto">
            <a:xfrm>
              <a:off x="3424" y="3466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/>
                <a:t>0</a:t>
              </a: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3170" y="3466"/>
              <a:ext cx="254" cy="2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 b="1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769938" y="2219253"/>
            <a:ext cx="3494617" cy="919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en-US" sz="2000" dirty="0"/>
              <a:t>Sign-magnitude</a:t>
            </a:r>
          </a:p>
          <a:p>
            <a:pPr algn="ctr"/>
            <a:r>
              <a:rPr lang="en-US" altLang="en-US" sz="2000" dirty="0"/>
              <a:t>8-bit representation of </a:t>
            </a:r>
            <a:r>
              <a:rPr lang="en-US" altLang="en-US" sz="2000" dirty="0">
                <a:solidFill>
                  <a:srgbClr val="FF0000"/>
                </a:solidFill>
              </a:rPr>
              <a:t>+45</a:t>
            </a: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5200121" y="2219253"/>
            <a:ext cx="3494617" cy="919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/>
            <a:r>
              <a:rPr lang="en-US" altLang="en-US" sz="2000" dirty="0"/>
              <a:t>Sign-magnitude</a:t>
            </a:r>
          </a:p>
          <a:p>
            <a:pPr algn="ctr"/>
            <a:r>
              <a:rPr lang="en-US" altLang="en-US" sz="2000" dirty="0"/>
              <a:t>8-bit representation of </a:t>
            </a:r>
            <a:r>
              <a:rPr lang="en-US" altLang="en-US" sz="2000" dirty="0">
                <a:solidFill>
                  <a:srgbClr val="FF0000"/>
                </a:solidFill>
              </a:rPr>
              <a:t>-45</a:t>
            </a:r>
          </a:p>
        </p:txBody>
      </p:sp>
    </p:spTree>
    <p:extLst>
      <p:ext uri="{BB962C8B-B14F-4D97-AF65-F5344CB8AC3E}">
        <p14:creationId xmlns:p14="http://schemas.microsoft.com/office/powerpoint/2010/main" val="36713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Sign-Magnitude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612582" cy="5143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Advantages</a:t>
            </a:r>
            <a:r>
              <a:rPr lang="en-US" b="1" dirty="0" smtClean="0"/>
              <a:t>:</a:t>
            </a:r>
            <a:r>
              <a:rPr lang="en-US" dirty="0" smtClean="0"/>
              <a:t> Simple (number representation is straight forward).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Has the problem of double representing the 0 (-0 and +0), </a:t>
            </a:r>
          </a:p>
          <a:p>
            <a:pPr lvl="1"/>
            <a:r>
              <a:rPr lang="en-US" dirty="0" smtClean="0"/>
              <a:t>Harder to implement addition/subtraction</a:t>
            </a:r>
          </a:p>
          <a:p>
            <a:pPr lvl="2"/>
            <a:r>
              <a:rPr lang="en-US" dirty="0" smtClean="0"/>
              <a:t>The sign and magnitude parts have to be processed independently.</a:t>
            </a:r>
          </a:p>
          <a:p>
            <a:pPr lvl="2"/>
            <a:r>
              <a:rPr lang="en-US" dirty="0" smtClean="0"/>
              <a:t>Sign bits of the operands have to be examined to determine the actual operation (addition or subtraction).</a:t>
            </a:r>
          </a:p>
          <a:p>
            <a:pPr lvl="2"/>
            <a:r>
              <a:rPr lang="en-US" dirty="0" smtClean="0"/>
              <a:t>Separate circuits are required to perform the addition and subtraction operations.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75" y="1182327"/>
            <a:ext cx="2600325" cy="455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Signed-Magnitude Addition/Subtraction</a:t>
            </a:r>
            <a:endParaRPr lang="en-US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9082" y="1100017"/>
            <a:ext cx="8698658" cy="57607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Eight cases for Sign-Magnitude Addition / Subtraction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421297"/>
              </p:ext>
            </p:extLst>
          </p:nvPr>
        </p:nvGraphicFramePr>
        <p:xfrm>
          <a:off x="457199" y="1585576"/>
          <a:ext cx="8204897" cy="469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7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ADD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Magnitudes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Subtract Magnitudes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  <a:sym typeface="Symbol"/>
                        </a:rPr>
                        <a:t>&gt;=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 &lt; 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(+A)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(+B)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+(A+B)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(+A)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(-B)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+(A–B)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-(B–A)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(-A)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(+B)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-(A–B)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+(B–A)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(-A)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(-B)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-(A+B)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(+A)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–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(+B)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+(A–B)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-(B–A)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(+A)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–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(-B)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+(A+B)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(-A)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–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(+B)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-(A+B)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(-A)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–</a:t>
                      </a:r>
                      <a:r>
                        <a:rPr lang="en-US" sz="2400" b="1" dirty="0">
                          <a:latin typeface="+mn-lt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(-B)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-(A–B)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+(B–A)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39761" cy="5143500"/>
          </a:xfrm>
        </p:spPr>
        <p:txBody>
          <a:bodyPr/>
          <a:lstStyle/>
          <a:p>
            <a:r>
              <a:rPr lang="en-US" dirty="0" smtClean="0"/>
              <a:t>Positive numbers are represented using normal binary equivalent .</a:t>
            </a:r>
          </a:p>
          <a:p>
            <a:r>
              <a:rPr lang="en-US" dirty="0" smtClean="0"/>
              <a:t>Negative numbers are represented by the </a:t>
            </a:r>
            <a:r>
              <a:rPr lang="en-US" dirty="0" smtClean="0">
                <a:solidFill>
                  <a:srgbClr val="FF0000"/>
                </a:solidFill>
              </a:rPr>
              <a:t>1's complement </a:t>
            </a:r>
            <a:r>
              <a:rPr lang="en-US" dirty="0" smtClean="0"/>
              <a:t>(complement) of the normal binary representation of the magnitude.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+9 is represented as 01001 </a:t>
            </a:r>
          </a:p>
          <a:p>
            <a:pPr lvl="1"/>
            <a:r>
              <a:rPr lang="en-US" dirty="0" smtClean="0"/>
              <a:t>-9 is represented as 10110 (obtained by complementing the binary representation of 9).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354" y="1239933"/>
            <a:ext cx="2995564" cy="489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called “one’s complement?”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546225" algn="l"/>
                <a:tab pos="4403725" algn="l"/>
              </a:tabLst>
            </a:pPr>
            <a:r>
              <a:rPr lang="en-US" dirty="0" smtClean="0"/>
              <a:t>Complementing a single bit is equivalent to subtracting it from 1.</a:t>
            </a:r>
          </a:p>
          <a:p>
            <a:pPr>
              <a:spcBef>
                <a:spcPct val="80000"/>
              </a:spcBef>
              <a:spcAft>
                <a:spcPct val="60000"/>
              </a:spcAft>
              <a:buFontTx/>
              <a:buNone/>
              <a:tabLst>
                <a:tab pos="1546225" algn="l"/>
                <a:tab pos="4403725" algn="l"/>
              </a:tabLst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3333FF"/>
                </a:solidFill>
              </a:rPr>
              <a:t>0</a:t>
            </a:r>
            <a:r>
              <a:rPr lang="en-US" dirty="0" smtClean="0"/>
              <a:t>’ = </a:t>
            </a:r>
            <a:r>
              <a:rPr lang="en-US" dirty="0" smtClean="0">
                <a:solidFill>
                  <a:srgbClr val="FF33CC"/>
                </a:solidFill>
              </a:rPr>
              <a:t>1</a:t>
            </a:r>
            <a:r>
              <a:rPr lang="en-US" dirty="0" smtClean="0"/>
              <a:t>, and 1 - </a:t>
            </a:r>
            <a:r>
              <a:rPr lang="en-US" dirty="0" smtClean="0">
                <a:solidFill>
                  <a:srgbClr val="3333FF"/>
                </a:solidFill>
              </a:rPr>
              <a:t>0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33CC"/>
                </a:solidFill>
              </a:rPr>
              <a:t>1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3333FF"/>
                </a:solidFill>
              </a:rPr>
              <a:t>1</a:t>
            </a:r>
            <a:r>
              <a:rPr lang="en-US" dirty="0" smtClean="0"/>
              <a:t>’ = </a:t>
            </a:r>
            <a:r>
              <a:rPr lang="en-US" dirty="0" smtClean="0">
                <a:solidFill>
                  <a:srgbClr val="FF33CC"/>
                </a:solidFill>
              </a:rPr>
              <a:t>0</a:t>
            </a:r>
            <a:r>
              <a:rPr lang="en-US" dirty="0" smtClean="0"/>
              <a:t>, and 1 - </a:t>
            </a:r>
            <a:r>
              <a:rPr lang="en-US" dirty="0" smtClean="0">
                <a:solidFill>
                  <a:srgbClr val="3333FF"/>
                </a:solidFill>
              </a:rPr>
              <a:t>1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FF33CC"/>
                </a:solidFill>
              </a:rPr>
              <a:t>0</a:t>
            </a:r>
            <a:endParaRPr lang="en-US" dirty="0" smtClean="0"/>
          </a:p>
          <a:p>
            <a:pPr>
              <a:tabLst>
                <a:tab pos="1546225" algn="l"/>
                <a:tab pos="4403725" algn="l"/>
              </a:tabLst>
            </a:pPr>
            <a:r>
              <a:rPr lang="en-US" dirty="0" smtClean="0"/>
              <a:t>Similarly, complementing each bit of an n-bit number is equivalent to subtracting that number from 2</a:t>
            </a:r>
            <a:r>
              <a:rPr lang="en-US" baseline="40000" dirty="0" smtClean="0"/>
              <a:t>n</a:t>
            </a:r>
            <a:r>
              <a:rPr lang="en-US" dirty="0" smtClean="0"/>
              <a:t>-1.</a:t>
            </a:r>
          </a:p>
          <a:p>
            <a:pPr>
              <a:tabLst>
                <a:tab pos="1546225" algn="l"/>
                <a:tab pos="4403725" algn="l"/>
              </a:tabLst>
            </a:pPr>
            <a:r>
              <a:rPr lang="en-US" dirty="0" smtClean="0"/>
              <a:t>For example, we can negate the 5-bit number </a:t>
            </a:r>
            <a:r>
              <a:rPr lang="en-US" dirty="0" smtClean="0">
                <a:solidFill>
                  <a:srgbClr val="3333FF"/>
                </a:solidFill>
              </a:rPr>
              <a:t>01101</a:t>
            </a:r>
            <a:r>
              <a:rPr lang="en-US" dirty="0" smtClean="0"/>
              <a:t>.</a:t>
            </a:r>
          </a:p>
          <a:p>
            <a:pPr lvl="1">
              <a:tabLst>
                <a:tab pos="1546225" algn="l"/>
                <a:tab pos="4403725" algn="l"/>
              </a:tabLst>
            </a:pPr>
            <a:r>
              <a:rPr lang="en-US" dirty="0" smtClean="0"/>
              <a:t>Here n=5, and 2</a:t>
            </a:r>
            <a:r>
              <a:rPr lang="en-US" baseline="40000" dirty="0" smtClean="0"/>
              <a:t>n</a:t>
            </a:r>
            <a:r>
              <a:rPr lang="en-US" dirty="0" smtClean="0"/>
              <a:t>-1 = 31</a:t>
            </a:r>
            <a:r>
              <a:rPr lang="en-US" baseline="-25000" dirty="0" smtClean="0"/>
              <a:t>10</a:t>
            </a:r>
            <a:r>
              <a:rPr lang="en-US" dirty="0" smtClean="0"/>
              <a:t> = 11111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lvl="1">
              <a:tabLst>
                <a:tab pos="1546225" algn="l"/>
                <a:tab pos="4403725" algn="l"/>
              </a:tabLst>
            </a:pPr>
            <a:r>
              <a:rPr lang="en-US" dirty="0" smtClean="0"/>
              <a:t>Subtracting </a:t>
            </a:r>
            <a:r>
              <a:rPr lang="en-US" dirty="0" smtClean="0">
                <a:solidFill>
                  <a:srgbClr val="3333FF"/>
                </a:solidFill>
              </a:rPr>
              <a:t>01101</a:t>
            </a:r>
            <a:r>
              <a:rPr lang="en-US" dirty="0" smtClean="0"/>
              <a:t> from 11111 yields </a:t>
            </a:r>
            <a:r>
              <a:rPr lang="en-US" dirty="0" smtClean="0">
                <a:solidFill>
                  <a:srgbClr val="FF33CC"/>
                </a:solidFill>
              </a:rPr>
              <a:t>10010</a:t>
            </a:r>
            <a:r>
              <a:rPr lang="en-US" dirty="0" smtClean="0"/>
              <a:t>:</a:t>
            </a:r>
          </a:p>
          <a:p>
            <a:pPr>
              <a:tabLst>
                <a:tab pos="1546225" algn="l"/>
                <a:tab pos="4403725" algn="l"/>
              </a:tabLst>
            </a:pPr>
            <a:endParaRPr lang="en-US" dirty="0" smtClean="0"/>
          </a:p>
          <a:p>
            <a:pPr>
              <a:tabLst>
                <a:tab pos="1546225" algn="l"/>
                <a:tab pos="4403725" algn="l"/>
              </a:tabLst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576436" y="5272424"/>
            <a:ext cx="1468438" cy="942975"/>
            <a:chOff x="1968" y="1968"/>
            <a:chExt cx="925" cy="594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968" y="1968"/>
              <a:ext cx="925" cy="594"/>
            </a:xfrm>
            <a:prstGeom prst="rect">
              <a:avLst/>
            </a:prstGeom>
            <a:noFill/>
            <a:ln w="254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>
                <a:tabLst>
                  <a:tab pos="227013" algn="l"/>
                  <a:tab pos="454025" algn="l"/>
                  <a:tab pos="681038" algn="l"/>
                  <a:tab pos="917575" algn="l"/>
                  <a:tab pos="1144588" algn="l"/>
                </a:tabLst>
              </a:pPr>
              <a:r>
                <a:rPr lang="en-US" dirty="0"/>
                <a:t>	1	1	1	1	1</a:t>
              </a:r>
            </a:p>
            <a:p>
              <a:pPr algn="l">
                <a:tabLst>
                  <a:tab pos="227013" algn="l"/>
                  <a:tab pos="454025" algn="l"/>
                  <a:tab pos="681038" algn="l"/>
                  <a:tab pos="917575" algn="l"/>
                  <a:tab pos="1144588" algn="l"/>
                </a:tabLst>
              </a:pPr>
              <a:r>
                <a:rPr lang="en-US" dirty="0"/>
                <a:t>-	</a:t>
              </a:r>
              <a:r>
                <a:rPr lang="en-US" dirty="0">
                  <a:solidFill>
                    <a:srgbClr val="3333FF"/>
                  </a:solidFill>
                </a:rPr>
                <a:t>0	1	1	0	1</a:t>
              </a:r>
              <a:endParaRPr lang="en-US" dirty="0"/>
            </a:p>
            <a:p>
              <a:pPr algn="l">
                <a:spcBef>
                  <a:spcPct val="10000"/>
                </a:spcBef>
                <a:tabLst>
                  <a:tab pos="227013" algn="l"/>
                  <a:tab pos="454025" algn="l"/>
                  <a:tab pos="681038" algn="l"/>
                  <a:tab pos="917575" algn="l"/>
                  <a:tab pos="1144588" algn="l"/>
                </a:tabLst>
              </a:pPr>
              <a:r>
                <a:rPr lang="en-US" dirty="0"/>
                <a:t>	</a:t>
              </a:r>
              <a:r>
                <a:rPr lang="en-US" dirty="0">
                  <a:solidFill>
                    <a:srgbClr val="FF33CC"/>
                  </a:solidFill>
                </a:rPr>
                <a:t>1	0	0	1	0</a:t>
              </a:r>
              <a:endParaRPr lang="en-US" dirty="0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016" y="2352"/>
              <a:ext cx="8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Range</a:t>
            </a:r>
            <a:r>
              <a:rPr lang="en-US" dirty="0" smtClean="0"/>
              <a:t>: Using n bits, the range of numbers that can be represented is from -(2</a:t>
            </a:r>
            <a:r>
              <a:rPr lang="en-US" baseline="30000" dirty="0" smtClean="0"/>
              <a:t>n-1</a:t>
            </a:r>
            <a:r>
              <a:rPr lang="en-US" dirty="0" smtClean="0"/>
              <a:t> - 1) to +2</a:t>
            </a:r>
            <a:r>
              <a:rPr lang="en-US" baseline="30000" dirty="0" smtClean="0"/>
              <a:t>n-1</a:t>
            </a:r>
            <a:r>
              <a:rPr lang="en-US" dirty="0" smtClean="0"/>
              <a:t> - 1 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Advantages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Still relatively simple to represent the numbers, </a:t>
            </a:r>
          </a:p>
          <a:p>
            <a:pPr lvl="1"/>
            <a:r>
              <a:rPr lang="en-US" dirty="0" smtClean="0"/>
              <a:t>Simpler Add/Subtract circuit design (subtracting a number from another involves complementing the subtracted and then adding it to the other number). </a:t>
            </a:r>
            <a:r>
              <a:rPr lang="en-US" dirty="0" smtClean="0">
                <a:solidFill>
                  <a:srgbClr val="FF0000"/>
                </a:solidFill>
              </a:rPr>
              <a:t>A-B=A+B’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Has the problem of double representing the 0 (-0 and +0), </a:t>
            </a:r>
          </a:p>
          <a:p>
            <a:pPr lvl="1"/>
            <a:r>
              <a:rPr lang="en-US" dirty="0" smtClean="0"/>
              <a:t>It may require two addition operations as if there is a carry out it has to be added to get the correct result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Overflow</a:t>
            </a:r>
            <a:r>
              <a:rPr lang="en-US" dirty="0" smtClean="0"/>
              <a:t>: occurs when the result is out of range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of the Hierarchical Approach to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Simpler representation of complex systems:</a:t>
            </a:r>
          </a:p>
          <a:p>
            <a:pPr lvl="1"/>
            <a:r>
              <a:rPr lang="en-US" dirty="0" smtClean="0"/>
              <a:t>5 interconnected blocks in the hierarchical design</a:t>
            </a:r>
          </a:p>
          <a:p>
            <a:pPr lvl="1"/>
            <a:r>
              <a:rPr lang="en-US" dirty="0" smtClean="0"/>
              <a:t>Versus 21 interconnected gates in a flat approach </a:t>
            </a:r>
          </a:p>
          <a:p>
            <a:r>
              <a:rPr lang="en-US" dirty="0" smtClean="0"/>
              <a:t>Shielding of complexity: Details of further complexity stop at the symbol of a predefined block (leaf)</a:t>
            </a:r>
          </a:p>
          <a:p>
            <a:r>
              <a:rPr lang="en-US" dirty="0" smtClean="0"/>
              <a:t>Reusability reduces the design effort required (fewer different  functional blocks to be designed):</a:t>
            </a:r>
          </a:p>
          <a:p>
            <a:pPr lvl="1"/>
            <a:r>
              <a:rPr lang="en-US" dirty="0" smtClean="0"/>
              <a:t>(Only 1 MX and 1 ME)</a:t>
            </a:r>
          </a:p>
          <a:p>
            <a:r>
              <a:rPr lang="en-US" dirty="0" smtClean="0"/>
              <a:t>Easy to upgrade design later by using improved predefined blocks</a:t>
            </a:r>
          </a:p>
          <a:p>
            <a:r>
              <a:rPr lang="en-US" dirty="0" smtClean="0"/>
              <a:t>Different teams can work simultaneously and independently on different parts</a:t>
            </a:r>
            <a:r>
              <a:rPr lang="en-US" dirty="0" smtClean="0">
                <a:sym typeface="Wingdings" pitchFamily="2" charset="2"/>
              </a:rPr>
              <a:t> Speed up the design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One’s Complement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Example 1: Adding 0111 </a:t>
            </a:r>
            <a:r>
              <a:rPr lang="en-US" dirty="0" smtClean="0">
                <a:solidFill>
                  <a:srgbClr val="FF0000"/>
                </a:solidFill>
              </a:rPr>
              <a:t>(+7)</a:t>
            </a:r>
            <a:r>
              <a:rPr lang="en-US" dirty="0" smtClean="0">
                <a:solidFill>
                  <a:srgbClr val="000099"/>
                </a:solidFill>
              </a:rPr>
              <a:t> + 0111 </a:t>
            </a:r>
            <a:r>
              <a:rPr lang="en-US" dirty="0" smtClean="0">
                <a:solidFill>
                  <a:srgbClr val="FF0000"/>
                </a:solidFill>
              </a:rPr>
              <a:t>(+7)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The result is </a:t>
            </a:r>
            <a:r>
              <a:rPr lang="en-US" dirty="0" smtClean="0">
                <a:solidFill>
                  <a:srgbClr val="FF0000"/>
                </a:solidFill>
              </a:rPr>
              <a:t>1110</a:t>
            </a:r>
            <a:r>
              <a:rPr lang="en-US" dirty="0" smtClean="0"/>
              <a:t> and the carry out is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, hence an </a:t>
            </a:r>
            <a:r>
              <a:rPr lang="en-US" dirty="0" smtClean="0">
                <a:solidFill>
                  <a:srgbClr val="FF0000"/>
                </a:solidFill>
              </a:rPr>
              <a:t>overflow</a:t>
            </a:r>
            <a:r>
              <a:rPr lang="en-US" dirty="0" smtClean="0"/>
              <a:t> has occurred (adding two positive numbers resulted in a negative number, -1 in this case).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Example 2: Subtracting 0001 </a:t>
            </a:r>
            <a:r>
              <a:rPr lang="en-US" dirty="0" smtClean="0">
                <a:solidFill>
                  <a:srgbClr val="FF0000"/>
                </a:solidFill>
              </a:rPr>
              <a:t>(+1)</a:t>
            </a:r>
            <a:r>
              <a:rPr lang="en-US" dirty="0" smtClean="0">
                <a:solidFill>
                  <a:srgbClr val="000099"/>
                </a:solidFill>
              </a:rPr>
              <a:t> – 0111 </a:t>
            </a:r>
            <a:r>
              <a:rPr lang="en-US" dirty="0" smtClean="0">
                <a:solidFill>
                  <a:srgbClr val="FF0000"/>
                </a:solidFill>
              </a:rPr>
              <a:t>(+7) </a:t>
            </a:r>
          </a:p>
          <a:p>
            <a:pPr lvl="1"/>
            <a:r>
              <a:rPr lang="en-US" dirty="0" smtClean="0"/>
              <a:t>0001 (+1) + 1000 (-7) = 1001 (-6)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result is 1001 with no end carry. The result represents -6 (the correct result) and no further addition is required.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Example 3: Subtracting 0111 </a:t>
            </a:r>
            <a:r>
              <a:rPr lang="en-US" dirty="0" smtClean="0">
                <a:solidFill>
                  <a:srgbClr val="FF0000"/>
                </a:solidFill>
              </a:rPr>
              <a:t>(+7) </a:t>
            </a:r>
            <a:r>
              <a:rPr lang="en-US" dirty="0" smtClean="0">
                <a:solidFill>
                  <a:srgbClr val="000099"/>
                </a:solidFill>
              </a:rPr>
              <a:t>- 0001 </a:t>
            </a:r>
            <a:r>
              <a:rPr lang="en-US" dirty="0" smtClean="0">
                <a:solidFill>
                  <a:srgbClr val="FF0000"/>
                </a:solidFill>
              </a:rPr>
              <a:t>(+1)</a:t>
            </a:r>
          </a:p>
          <a:p>
            <a:pPr lvl="1"/>
            <a:r>
              <a:rPr lang="en-US" dirty="0" smtClean="0"/>
              <a:t>0111 (+7) + 1110 (-1) = 0101 (+5) with carry out=1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result is 0101 with an end carry of 1. This carry has to be added to the previous result and yields 0110 (+6), the correct answer).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6073439" cy="5143500"/>
          </a:xfrm>
        </p:spPr>
        <p:txBody>
          <a:bodyPr/>
          <a:lstStyle/>
          <a:p>
            <a:r>
              <a:rPr lang="en-US" dirty="0" smtClean="0"/>
              <a:t>Positive numbers are represented using normal binary equivalent.</a:t>
            </a:r>
          </a:p>
          <a:p>
            <a:r>
              <a:rPr lang="en-US" dirty="0" smtClean="0"/>
              <a:t>Negative numbers are represented by the </a:t>
            </a:r>
            <a:r>
              <a:rPr lang="en-US" dirty="0" smtClean="0">
                <a:solidFill>
                  <a:srgbClr val="FF0000"/>
                </a:solidFill>
              </a:rPr>
              <a:t>2's complement </a:t>
            </a:r>
            <a:r>
              <a:rPr lang="en-US" dirty="0" smtClean="0"/>
              <a:t>of the normal binary representation of the magnitude. </a:t>
            </a:r>
          </a:p>
          <a:p>
            <a:r>
              <a:rPr lang="en-US" dirty="0" smtClean="0"/>
              <a:t>The 2's complement of a binary number equals its 1's complement + 1. </a:t>
            </a:r>
          </a:p>
          <a:p>
            <a:r>
              <a:rPr lang="en-US" dirty="0" smtClean="0"/>
              <a:t>Another easy way to obtain the 2's complement of a binary number:</a:t>
            </a:r>
          </a:p>
          <a:p>
            <a:pPr lvl="1"/>
            <a:r>
              <a:rPr lang="en-US" dirty="0" smtClean="0"/>
              <a:t> start at the LSB, leaving all the 0s unchanged, look for the first occurrence of a 1. Leave this 1 unchanged and complement all the bits after it.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464" y="1470362"/>
            <a:ext cx="2581275" cy="437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Computing the 2's Complement</a:t>
            </a: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1903" y="4350712"/>
            <a:ext cx="5015803" cy="17859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37160"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sym typeface="Symbol" pitchFamily="18" charset="2"/>
              </a:rPr>
              <a:t>Another way to obtain the 2's complement: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99"/>
                </a:solidFill>
                <a:sym typeface="Symbol" pitchFamily="18" charset="2"/>
              </a:rPr>
              <a:t>Start at the least significant 1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sym typeface="Symbol" pitchFamily="18" charset="2"/>
              </a:rPr>
              <a:t>Leave all the 0s to its right unchanged</a:t>
            </a:r>
          </a:p>
          <a:p>
            <a:pPr>
              <a:spcBef>
                <a:spcPct val="20000"/>
              </a:spcBef>
            </a:pPr>
            <a:r>
              <a:rPr lang="en-US" altLang="en-US" sz="2000">
                <a:solidFill>
                  <a:srgbClr val="000099"/>
                </a:solidFill>
                <a:sym typeface="Symbol" pitchFamily="18" charset="2"/>
              </a:rPr>
              <a:t>Complement all the bits to its left</a:t>
            </a:r>
          </a:p>
        </p:txBody>
      </p:sp>
      <p:graphicFrame>
        <p:nvGraphicFramePr>
          <p:cNvPr id="5" name="Group 4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85306389"/>
              </p:ext>
            </p:extLst>
          </p:nvPr>
        </p:nvGraphicFramePr>
        <p:xfrm>
          <a:off x="481903" y="1240053"/>
          <a:ext cx="8163983" cy="2016126"/>
        </p:xfrm>
        <a:graphic>
          <a:graphicData uri="http://schemas.openxmlformats.org/drawingml/2006/table">
            <a:tbl>
              <a:tblPr/>
              <a:tblGrid>
                <a:gridCol w="5406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starting value</a:t>
                      </a:r>
                    </a:p>
                  </a:txBody>
                  <a:tcPr marL="97500" marR="975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00100100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+36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step1: Invert the bits (1's complement)</a:t>
                      </a:r>
                    </a:p>
                  </a:txBody>
                  <a:tcPr marL="97500" marR="975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11011011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step 2: Add 1 to the value from step 1</a:t>
                      </a:r>
                    </a:p>
                  </a:txBody>
                  <a:tcPr marL="97500" marR="975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      1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 = 2's complement representation</a:t>
                      </a:r>
                    </a:p>
                  </a:txBody>
                  <a:tcPr marL="97500" marR="975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61963">
                        <a:spcBef>
                          <a:spcPct val="4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2813">
                        <a:spcBef>
                          <a:spcPct val="4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25888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595438">
                        <a:spcBef>
                          <a:spcPct val="4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0526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5098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29670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424238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11011100</a:t>
                      </a:r>
                      <a:r>
                        <a:rPr kumimoji="0" lang="en-US" altLang="en-US" sz="20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= -36</a:t>
                      </a:r>
                    </a:p>
                  </a:txBody>
                  <a:tcPr marL="97500" marR="975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5934533" y="4350712"/>
            <a:ext cx="2934565" cy="1787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Binary Value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= 00100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00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2's Complement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en-US" sz="2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11011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solidFill>
                  <a:srgbClr val="000099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sz="20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>
                <a:latin typeface="Courier New" pitchFamily="49" charset="0"/>
                <a:cs typeface="Courier New" pitchFamily="49" charset="0"/>
              </a:rPr>
              <a:t>00</a:t>
            </a:r>
          </a:p>
        </p:txBody>
      </p:sp>
      <p:sp>
        <p:nvSpPr>
          <p:cNvPr id="7" name="AutoShape 50"/>
          <p:cNvSpPr>
            <a:spLocks noChangeArrowheads="1"/>
          </p:cNvSpPr>
          <p:nvPr/>
        </p:nvSpPr>
        <p:spPr bwMode="auto">
          <a:xfrm>
            <a:off x="7101152" y="5784224"/>
            <a:ext cx="270007" cy="2889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7101152" y="4696787"/>
            <a:ext cx="1767946" cy="460375"/>
            <a:chOff x="4392" y="2995"/>
            <a:chExt cx="1028" cy="290"/>
          </a:xfrm>
        </p:grpSpPr>
        <p:sp>
          <p:nvSpPr>
            <p:cNvPr id="9" name="AutoShape 49"/>
            <p:cNvSpPr>
              <a:spLocks noChangeArrowheads="1"/>
            </p:cNvSpPr>
            <p:nvPr/>
          </p:nvSpPr>
          <p:spPr bwMode="auto">
            <a:xfrm>
              <a:off x="4392" y="3103"/>
              <a:ext cx="157" cy="182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2"/>
            <p:cNvSpPr txBox="1">
              <a:spLocks noChangeArrowheads="1"/>
            </p:cNvSpPr>
            <p:nvPr/>
          </p:nvSpPr>
          <p:spPr bwMode="auto">
            <a:xfrm>
              <a:off x="4803" y="2995"/>
              <a:ext cx="61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/>
              <a:r>
                <a:rPr lang="en-US" altLang="en-US" sz="1200" b="1">
                  <a:solidFill>
                    <a:srgbClr val="000099"/>
                  </a:solidFill>
                </a:rPr>
                <a:t>least</a:t>
              </a:r>
            </a:p>
            <a:p>
              <a:pPr algn="ctr"/>
              <a:r>
                <a:rPr lang="en-US" altLang="en-US" sz="1200" b="1">
                  <a:solidFill>
                    <a:srgbClr val="000099"/>
                  </a:solidFill>
                </a:rPr>
                <a:t>significant 1</a:t>
              </a:r>
            </a:p>
          </p:txBody>
        </p:sp>
        <p:sp>
          <p:nvSpPr>
            <p:cNvPr id="11" name="Freeform 53"/>
            <p:cNvSpPr>
              <a:spLocks/>
            </p:cNvSpPr>
            <p:nvPr/>
          </p:nvSpPr>
          <p:spPr bwMode="auto">
            <a:xfrm>
              <a:off x="4541" y="3075"/>
              <a:ext cx="363" cy="36"/>
            </a:xfrm>
            <a:custGeom>
              <a:avLst/>
              <a:gdLst>
                <a:gd name="T0" fmla="*/ 363 w 363"/>
                <a:gd name="T1" fmla="*/ 0 h 36"/>
                <a:gd name="T2" fmla="*/ 37 w 363"/>
                <a:gd name="T3" fmla="*/ 0 h 36"/>
                <a:gd name="T4" fmla="*/ 0 w 36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36">
                  <a:moveTo>
                    <a:pt x="363" y="0"/>
                  </a:moveTo>
                  <a:lnTo>
                    <a:pt x="37" y="0"/>
                  </a:lnTo>
                  <a:lnTo>
                    <a:pt x="0" y="36"/>
                  </a:lnTo>
                </a:path>
              </a:pathLst>
            </a:custGeom>
            <a:noFill/>
            <a:ln w="19050" cmpd="sng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55"/>
          <p:cNvSpPr txBox="1">
            <a:spLocks noChangeArrowheads="1"/>
          </p:cNvSpPr>
          <p:nvPr/>
        </p:nvSpPr>
        <p:spPr bwMode="auto">
          <a:xfrm>
            <a:off x="522817" y="3255963"/>
            <a:ext cx="88603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37160" rIns="0" bIns="13716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2’s complement of 11011100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(-36) = 00100011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+ 1 = 00100100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= +36</a:t>
            </a:r>
            <a:endParaRPr lang="en-US" altLang="en-US" sz="2000" baseline="-25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en-US" sz="2000" dirty="0"/>
              <a:t>The 2’s complement of </a:t>
            </a:r>
            <a:r>
              <a:rPr lang="en-US" altLang="en-US" sz="2000" i="1" dirty="0"/>
              <a:t>A</a:t>
            </a:r>
            <a:r>
              <a:rPr lang="en-US" altLang="en-US" sz="2000" dirty="0"/>
              <a:t> is the </a:t>
            </a:r>
            <a:r>
              <a:rPr lang="en-US" altLang="en-US" sz="2000" b="1" dirty="0">
                <a:solidFill>
                  <a:srgbClr val="FF0000"/>
                </a:solidFill>
              </a:rPr>
              <a:t>negative of </a:t>
            </a:r>
            <a:r>
              <a:rPr lang="en-US" altLang="en-US" sz="2000" b="1" i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983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allAtOnce" animBg="1"/>
      <p:bldP spid="7" grpId="0" animBg="1"/>
      <p:bldP spid="12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Example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+9 is represented as 01001 </a:t>
            </a:r>
          </a:p>
          <a:p>
            <a:pPr lvl="1"/>
            <a:r>
              <a:rPr lang="en-US" dirty="0" smtClean="0"/>
              <a:t>To represent -9, first obtain the binary equivalent of +9: 01001. Now leave the LSB 1 unchanged and complement all the remaining bits to get 10111, which represents -9 in 2's complement.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Range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Using </a:t>
            </a:r>
            <a:r>
              <a:rPr lang="en-US" b="1" dirty="0" smtClean="0"/>
              <a:t>n</a:t>
            </a:r>
            <a:r>
              <a:rPr lang="en-US" dirty="0" smtClean="0"/>
              <a:t> bits, the range of numbers that can be represented is from -2</a:t>
            </a:r>
            <a:r>
              <a:rPr lang="en-US" baseline="30000" dirty="0" smtClean="0"/>
              <a:t>n-1</a:t>
            </a:r>
            <a:r>
              <a:rPr lang="en-US" dirty="0" smtClean="0"/>
              <a:t> to +2</a:t>
            </a:r>
            <a:r>
              <a:rPr lang="en-US" baseline="30000" dirty="0" smtClean="0"/>
              <a:t>n-1</a:t>
            </a:r>
            <a:r>
              <a:rPr lang="en-US" dirty="0" smtClean="0"/>
              <a:t> - 1. </a:t>
            </a:r>
          </a:p>
          <a:p>
            <a:pPr lvl="1"/>
            <a:r>
              <a:rPr lang="en-US" dirty="0" smtClean="0"/>
              <a:t>The -2</a:t>
            </a:r>
            <a:r>
              <a:rPr lang="en-US" baseline="30000" dirty="0" smtClean="0"/>
              <a:t>n-1</a:t>
            </a:r>
            <a:r>
              <a:rPr lang="en-US" dirty="0" smtClean="0"/>
              <a:t> is represented by the 1000..000 code, which has no 2's complement, hence the unsymmetrical range. E.g. if 8 bits are used, the range of numbers that can be represented is from       -128 to +127.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find the value of a number represented in two’s complement, check the sign bit</a:t>
            </a:r>
          </a:p>
          <a:p>
            <a:pPr lvl="1"/>
            <a:r>
              <a:rPr lang="en-US" dirty="0" smtClean="0"/>
              <a:t>If the sign bit is 0, the number is positive and find its value using weighted method</a:t>
            </a:r>
          </a:p>
          <a:p>
            <a:pPr lvl="1"/>
            <a:r>
              <a:rPr lang="en-US" dirty="0" smtClean="0"/>
              <a:t>If the sign is 1, the number is negative and you can find value in two ways</a:t>
            </a:r>
          </a:p>
          <a:p>
            <a:pPr lvl="2"/>
            <a:r>
              <a:rPr lang="en-US" dirty="0" smtClean="0"/>
              <a:t>Take the 2’s complement, you will get the corresponding positive value, then add a minus sign to it</a:t>
            </a:r>
          </a:p>
          <a:p>
            <a:pPr lvl="2"/>
            <a:r>
              <a:rPr lang="en-US" dirty="0" smtClean="0"/>
              <a:t>Use the weighted method using a negative weight for the sign bit</a:t>
            </a:r>
          </a:p>
          <a:p>
            <a:r>
              <a:rPr lang="en-US" dirty="0" smtClean="0"/>
              <a:t>Example: Find the value of the 4-bit number 1011</a:t>
            </a:r>
          </a:p>
          <a:p>
            <a:pPr lvl="1"/>
            <a:r>
              <a:rPr lang="en-US" dirty="0" smtClean="0"/>
              <a:t>Take the 2’s complement-&gt; 0101 = +5; thus 1011 represents -5</a:t>
            </a:r>
          </a:p>
          <a:p>
            <a:pPr lvl="1"/>
            <a:r>
              <a:rPr lang="en-US" dirty="0" smtClean="0"/>
              <a:t>Using the weighted method-&gt; -8+2+1=-5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Advantages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No double representation of 0 (the 2's complement of 0 is still 0), </a:t>
            </a:r>
          </a:p>
          <a:p>
            <a:pPr lvl="1"/>
            <a:r>
              <a:rPr lang="en-US" dirty="0" smtClean="0"/>
              <a:t>Simplest Add/Subtract circuit design (subtracting a number from another involves 2's complementing the subtracted and then adding it to the other number), </a:t>
            </a:r>
          </a:p>
          <a:p>
            <a:pPr lvl="1"/>
            <a:r>
              <a:rPr lang="en-US" dirty="0" smtClean="0"/>
              <a:t>Add/Subtract operations is done in one-step</a:t>
            </a:r>
          </a:p>
          <a:p>
            <a:pPr lvl="1"/>
            <a:r>
              <a:rPr lang="en-US" dirty="0" smtClean="0"/>
              <a:t>The end result is already represented in 2's complement (only if there is no overflow). </a:t>
            </a:r>
          </a:p>
          <a:p>
            <a:r>
              <a:rPr lang="en-US" dirty="0" smtClean="0"/>
              <a:t>That is why this is the most preferred method for signed-number representations in computers.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Disadvantages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unsymmetrical range, which is not a serious problem, </a:t>
            </a:r>
          </a:p>
          <a:p>
            <a:pPr lvl="1"/>
            <a:r>
              <a:rPr lang="en-US" dirty="0" smtClean="0"/>
              <a:t>It is slightly more complex to obtain the 2's complement (it involves complementing and adding 1). However this can be accomplished very easily during the Add/Subtract operations (by making the first carry in 1 and complementing the subtrahend).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Overflow</a:t>
            </a:r>
            <a:r>
              <a:rPr lang="en-US" dirty="0" smtClean="0"/>
              <a:t>: occurs if the result is out of range</a:t>
            </a:r>
          </a:p>
          <a:p>
            <a:pPr lvl="1"/>
            <a:r>
              <a:rPr lang="en-US" dirty="0" smtClean="0"/>
              <a:t>Adding two positive numbers and getting a negative number</a:t>
            </a:r>
          </a:p>
          <a:p>
            <a:pPr lvl="1"/>
            <a:r>
              <a:rPr lang="en-US" dirty="0" smtClean="0"/>
              <a:t>Adding two negative numbers and getting a positive number </a:t>
            </a:r>
          </a:p>
          <a:p>
            <a:pPr lvl="1"/>
            <a:r>
              <a:rPr lang="en-US" dirty="0" smtClean="0"/>
              <a:t>If the last two carries are </a:t>
            </a:r>
            <a:r>
              <a:rPr lang="en-US" dirty="0" smtClean="0">
                <a:solidFill>
                  <a:srgbClr val="FF0000"/>
                </a:solidFill>
              </a:rPr>
              <a:t>not equal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Two’s Complement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Example 1: Adding 0111 </a:t>
            </a:r>
            <a:r>
              <a:rPr lang="en-US" dirty="0" smtClean="0">
                <a:solidFill>
                  <a:srgbClr val="FF0000"/>
                </a:solidFill>
              </a:rPr>
              <a:t>(+7) </a:t>
            </a:r>
            <a:r>
              <a:rPr lang="en-US" dirty="0" smtClean="0">
                <a:solidFill>
                  <a:srgbClr val="000099"/>
                </a:solidFill>
              </a:rPr>
              <a:t>+ 0111 </a:t>
            </a:r>
            <a:r>
              <a:rPr lang="en-US" dirty="0" smtClean="0">
                <a:solidFill>
                  <a:srgbClr val="FF0000"/>
                </a:solidFill>
              </a:rPr>
              <a:t>(+7) </a:t>
            </a:r>
          </a:p>
          <a:p>
            <a:pPr lvl="1"/>
            <a:r>
              <a:rPr lang="en-US" dirty="0" smtClean="0"/>
              <a:t>The result is </a:t>
            </a:r>
            <a:r>
              <a:rPr lang="en-US" dirty="0" smtClean="0">
                <a:solidFill>
                  <a:srgbClr val="FF0000"/>
                </a:solidFill>
              </a:rPr>
              <a:t>1110 (-2), </a:t>
            </a:r>
            <a:r>
              <a:rPr lang="en-US" dirty="0" smtClean="0"/>
              <a:t>hence an overflow has occurred (adding two positive numbers resulted in a negative number).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Example 2: Subtracting 0001 </a:t>
            </a:r>
            <a:r>
              <a:rPr lang="en-US" dirty="0" smtClean="0">
                <a:solidFill>
                  <a:srgbClr val="FF0000"/>
                </a:solidFill>
              </a:rPr>
              <a:t>(+1)</a:t>
            </a:r>
            <a:r>
              <a:rPr lang="en-US" dirty="0" smtClean="0">
                <a:solidFill>
                  <a:srgbClr val="000099"/>
                </a:solidFill>
              </a:rPr>
              <a:t> - 0111 </a:t>
            </a:r>
            <a:r>
              <a:rPr lang="en-US" dirty="0" smtClean="0">
                <a:solidFill>
                  <a:srgbClr val="FF0000"/>
                </a:solidFill>
              </a:rPr>
              <a:t>(+7)</a:t>
            </a:r>
          </a:p>
          <a:p>
            <a:pPr lvl="1"/>
            <a:r>
              <a:rPr lang="en-US" dirty="0">
                <a:solidFill>
                  <a:srgbClr val="000099"/>
                </a:solidFill>
              </a:rPr>
              <a:t>0001 (+1) - 0111 </a:t>
            </a:r>
            <a:r>
              <a:rPr lang="en-US" dirty="0" smtClean="0">
                <a:solidFill>
                  <a:srgbClr val="000099"/>
                </a:solidFill>
              </a:rPr>
              <a:t>(+7)</a:t>
            </a:r>
            <a:r>
              <a:rPr lang="en-US" dirty="0" smtClean="0"/>
              <a:t> = </a:t>
            </a:r>
            <a:r>
              <a:rPr lang="en-US" dirty="0">
                <a:solidFill>
                  <a:srgbClr val="000099"/>
                </a:solidFill>
              </a:rPr>
              <a:t>0001 (+1) </a:t>
            </a:r>
            <a:r>
              <a:rPr lang="en-US" dirty="0" smtClean="0">
                <a:solidFill>
                  <a:srgbClr val="000099"/>
                </a:solidFill>
              </a:rPr>
              <a:t>+ 1001 </a:t>
            </a:r>
            <a:r>
              <a:rPr lang="en-US" dirty="0">
                <a:solidFill>
                  <a:srgbClr val="000099"/>
                </a:solidFill>
              </a:rPr>
              <a:t>(-7)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= </a:t>
            </a:r>
            <a:r>
              <a:rPr lang="en-US" dirty="0" smtClean="0">
                <a:solidFill>
                  <a:srgbClr val="000099"/>
                </a:solidFill>
              </a:rPr>
              <a:t>1010 (-6)</a:t>
            </a:r>
            <a:endParaRPr lang="en-US" dirty="0">
              <a:solidFill>
                <a:srgbClr val="000099"/>
              </a:solidFill>
            </a:endParaRPr>
          </a:p>
          <a:p>
            <a:pPr lvl="1"/>
            <a:r>
              <a:rPr lang="en-US" dirty="0" smtClean="0"/>
              <a:t>The result represents -6 in 2's complement (the correct result) and no further operation is required. 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Example 3: Subtracting 0111 </a:t>
            </a:r>
            <a:r>
              <a:rPr lang="en-US" dirty="0" smtClean="0">
                <a:solidFill>
                  <a:srgbClr val="FF0000"/>
                </a:solidFill>
              </a:rPr>
              <a:t>(+7) </a:t>
            </a:r>
            <a:r>
              <a:rPr lang="en-US" dirty="0" smtClean="0">
                <a:solidFill>
                  <a:srgbClr val="000099"/>
                </a:solidFill>
              </a:rPr>
              <a:t>– 0001 </a:t>
            </a:r>
            <a:r>
              <a:rPr lang="en-US" dirty="0" smtClean="0">
                <a:solidFill>
                  <a:srgbClr val="FF0000"/>
                </a:solidFill>
              </a:rPr>
              <a:t>(+1) </a:t>
            </a:r>
          </a:p>
          <a:p>
            <a:pPr lvl="1"/>
            <a:r>
              <a:rPr lang="en-US" dirty="0">
                <a:solidFill>
                  <a:srgbClr val="000099"/>
                </a:solidFill>
              </a:rPr>
              <a:t>0111 (+7) – 0001 (+1) = 0111 (+7) + 1111 (-1) </a:t>
            </a:r>
            <a:r>
              <a:rPr lang="en-US" dirty="0" smtClean="0">
                <a:solidFill>
                  <a:srgbClr val="000099"/>
                </a:solidFill>
              </a:rPr>
              <a:t>= 0110</a:t>
            </a:r>
            <a:endParaRPr lang="en-US" dirty="0">
              <a:solidFill>
                <a:srgbClr val="000099"/>
              </a:solidFill>
            </a:endParaRPr>
          </a:p>
          <a:p>
            <a:pPr lvl="1"/>
            <a:r>
              <a:rPr lang="en-US" dirty="0"/>
              <a:t>T</a:t>
            </a:r>
            <a:r>
              <a:rPr lang="en-US" dirty="0" smtClean="0"/>
              <a:t>he result is </a:t>
            </a:r>
            <a:r>
              <a:rPr lang="en-US" dirty="0" smtClean="0">
                <a:solidFill>
                  <a:srgbClr val="FF0000"/>
                </a:solidFill>
              </a:rPr>
              <a:t>0110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+6</a:t>
            </a:r>
            <a:r>
              <a:rPr lang="en-US" dirty="0" smtClean="0"/>
              <a:t>, the correct result). Since the last two carries being 1 no overflow has occurred and no further operations are required.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Number Representation (n=4)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76" y="1257299"/>
            <a:ext cx="8046913" cy="496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Adder/</a:t>
            </a:r>
            <a:r>
              <a:rPr lang="en-US" dirty="0" err="1" smtClean="0"/>
              <a:t>Subtractor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Signed 2’s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One circuit computes A + B or A </a:t>
            </a:r>
            <a:r>
              <a:rPr lang="en-US" dirty="0" smtClean="0"/>
              <a:t> –</a:t>
            </a:r>
            <a:r>
              <a:rPr lang="en-US" dirty="0" smtClean="0">
                <a:cs typeface="Times New Roman" pitchFamily="18" charset="0"/>
              </a:rPr>
              <a:t> B: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Subtraction is done by the addition of the 2's Complement 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S = </a:t>
            </a:r>
            <a:r>
              <a:rPr lang="en-US" dirty="0" smtClean="0">
                <a:solidFill>
                  <a:srgbClr val="CC0000"/>
                </a:solidFill>
                <a:cs typeface="Times New Roman" pitchFamily="18" charset="0"/>
              </a:rPr>
              <a:t>0 (add):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	B is passed through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to the adder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unchanged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For S </a:t>
            </a:r>
            <a:r>
              <a:rPr lang="en-US" dirty="0" smtClean="0">
                <a:solidFill>
                  <a:srgbClr val="6600CC"/>
                </a:solidFill>
                <a:cs typeface="Times New Roman" pitchFamily="18" charset="0"/>
              </a:rPr>
              <a:t>= 1 (subtract):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cs typeface="Times New Roman" pitchFamily="18" charset="0"/>
              </a:rPr>
              <a:t>2’s complement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of B is obtained using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XORs to form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the 1’s comp + 1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applied to C</a:t>
            </a:r>
            <a:r>
              <a:rPr lang="en-US" baseline="-25000" dirty="0" smtClean="0">
                <a:cs typeface="Times New Roman" pitchFamily="18" charset="0"/>
              </a:rPr>
              <a:t>0 </a:t>
            </a:r>
            <a:r>
              <a:rPr lang="en-US" dirty="0" smtClean="0">
                <a:cs typeface="Times New Roman" pitchFamily="18" charset="0"/>
              </a:rPr>
              <a:t>of 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Times New Roman" pitchFamily="18" charset="0"/>
              </a:rPr>
              <a:t>	1</a:t>
            </a:r>
            <a:r>
              <a:rPr lang="en-US" baseline="30000" dirty="0" smtClean="0">
                <a:cs typeface="Times New Roman" pitchFamily="18" charset="0"/>
              </a:rPr>
              <a:t>st</a:t>
            </a:r>
            <a:r>
              <a:rPr lang="en-US" dirty="0" smtClean="0">
                <a:cs typeface="Times New Roman" pitchFamily="18" charset="0"/>
              </a:rPr>
              <a:t> stage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2’s comp. added to A</a:t>
            </a:r>
            <a:endParaRPr lang="en-US" sz="2800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786" y="2334467"/>
            <a:ext cx="4493346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43634" y="2449681"/>
            <a:ext cx="1172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Subtract</a:t>
            </a:r>
            <a:r>
              <a:rPr lang="en-US" sz="1600" dirty="0" smtClean="0"/>
              <a:t>/</a:t>
            </a:r>
          </a:p>
          <a:p>
            <a:r>
              <a:rPr lang="en-US" sz="1600" dirty="0" smtClean="0"/>
              <a:t>Add</a:t>
            </a:r>
            <a:endParaRPr lang="en-US" sz="16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8228253" y="2737716"/>
            <a:ext cx="376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94743" y="5618066"/>
            <a:ext cx="155683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correction</a:t>
            </a:r>
          </a:p>
          <a:p>
            <a:r>
              <a:rPr lang="en-US" dirty="0">
                <a:solidFill>
                  <a:srgbClr val="FF0000"/>
                </a:solidFill>
              </a:rPr>
              <a:t>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(Repetitive) </a:t>
            </a:r>
            <a:br>
              <a:rPr lang="en-US" dirty="0" smtClean="0"/>
            </a:br>
            <a:r>
              <a:rPr lang="en-US" dirty="0" smtClean="0"/>
              <a:t>Arithmetic Combinational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Arithmetic Functions:</a:t>
            </a:r>
          </a:p>
          <a:p>
            <a:pPr lvl="1"/>
            <a:r>
              <a:rPr lang="en-US" dirty="0" smtClean="0"/>
              <a:t>Operate on binary bit vectors (e.g. a 32-bit adder adds two 32-bit numbers and produces a 32-bit number)</a:t>
            </a:r>
          </a:p>
          <a:p>
            <a:pPr lvl="1"/>
            <a:r>
              <a:rPr lang="en-US" dirty="0" smtClean="0"/>
              <a:t>Same basic </a:t>
            </a:r>
            <a:r>
              <a:rPr lang="en-US" dirty="0" err="1" smtClean="0"/>
              <a:t>subfunction</a:t>
            </a:r>
            <a:r>
              <a:rPr lang="en-US" dirty="0" smtClean="0"/>
              <a:t> is used in each bit position</a:t>
            </a:r>
          </a:p>
          <a:p>
            <a:r>
              <a:rPr lang="en-US" dirty="0" smtClean="0"/>
              <a:t>Designing for the input vectors directly can be very difficult (huge # of inputs &amp; outputs!) (Huge truth tables/Maps!) </a:t>
            </a:r>
          </a:p>
          <a:p>
            <a:r>
              <a:rPr lang="en-US" dirty="0" smtClean="0"/>
              <a:t>Solution: Design functional block for </a:t>
            </a:r>
            <a:r>
              <a:rPr lang="en-US" dirty="0" err="1" smtClean="0"/>
              <a:t>subfunction</a:t>
            </a:r>
            <a:r>
              <a:rPr lang="en-US" dirty="0" smtClean="0"/>
              <a:t>  (e.g. for a bit) and repeat it (iterate it) to obtain a functional block for the overall operation</a:t>
            </a:r>
          </a:p>
          <a:p>
            <a:r>
              <a:rPr lang="en-US" dirty="0" smtClean="0"/>
              <a:t>Cell = </a:t>
            </a:r>
            <a:r>
              <a:rPr lang="en-US" dirty="0" err="1" smtClean="0"/>
              <a:t>subfunction</a:t>
            </a:r>
            <a:r>
              <a:rPr lang="en-US" dirty="0" smtClean="0"/>
              <a:t> block</a:t>
            </a:r>
          </a:p>
          <a:p>
            <a:r>
              <a:rPr lang="en-US" dirty="0" smtClean="0"/>
              <a:t>Iterative array = An array of interconnected cells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Carry and Overflow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Carry is important when …</a:t>
            </a:r>
          </a:p>
          <a:p>
            <a:pPr lvl="1"/>
            <a:r>
              <a:rPr lang="en-US" altLang="en-US" dirty="0"/>
              <a:t>Adding or subtracting </a:t>
            </a:r>
            <a:r>
              <a:rPr lang="en-US" altLang="en-US" dirty="0">
                <a:solidFill>
                  <a:srgbClr val="FF0000"/>
                </a:solidFill>
              </a:rPr>
              <a:t>unsigned integers</a:t>
            </a:r>
          </a:p>
          <a:p>
            <a:pPr lvl="1"/>
            <a:r>
              <a:rPr lang="en-US" altLang="en-US" dirty="0"/>
              <a:t>Indicates that the </a:t>
            </a:r>
            <a:r>
              <a:rPr lang="en-US" altLang="en-US" dirty="0">
                <a:solidFill>
                  <a:srgbClr val="FF0000"/>
                </a:solidFill>
              </a:rPr>
              <a:t>unsigned sum</a:t>
            </a:r>
            <a:r>
              <a:rPr lang="en-US" altLang="en-US" dirty="0"/>
              <a:t> is out of range</a:t>
            </a:r>
          </a:p>
          <a:p>
            <a:r>
              <a:rPr lang="en-US" altLang="en-US" dirty="0" smtClean="0"/>
              <a:t>Overflow </a:t>
            </a:r>
            <a:r>
              <a:rPr lang="en-US" altLang="en-US" dirty="0"/>
              <a:t>is important when …</a:t>
            </a:r>
          </a:p>
          <a:p>
            <a:pPr lvl="1"/>
            <a:r>
              <a:rPr lang="en-US" altLang="en-US" dirty="0"/>
              <a:t>Adding or subtracting </a:t>
            </a:r>
            <a:r>
              <a:rPr lang="en-US" altLang="en-US" dirty="0">
                <a:solidFill>
                  <a:srgbClr val="FF0000"/>
                </a:solidFill>
              </a:rPr>
              <a:t>signed integers</a:t>
            </a:r>
          </a:p>
          <a:p>
            <a:pPr lvl="1"/>
            <a:r>
              <a:rPr lang="en-US" altLang="en-US" dirty="0"/>
              <a:t>Indicates that the </a:t>
            </a:r>
            <a:r>
              <a:rPr lang="en-US" altLang="en-US" dirty="0">
                <a:solidFill>
                  <a:srgbClr val="FF0000"/>
                </a:solidFill>
              </a:rPr>
              <a:t>signed sum</a:t>
            </a:r>
            <a:r>
              <a:rPr lang="en-US" altLang="en-US" dirty="0"/>
              <a:t> is out of range</a:t>
            </a:r>
          </a:p>
          <a:p>
            <a:r>
              <a:rPr lang="en-US" altLang="en-US" dirty="0"/>
              <a:t>Overflow occurs when</a:t>
            </a:r>
          </a:p>
          <a:p>
            <a:pPr lvl="1"/>
            <a:r>
              <a:rPr lang="en-US" altLang="en-US" dirty="0"/>
              <a:t>Adding two positive numbers and the sum is negative</a:t>
            </a:r>
          </a:p>
          <a:p>
            <a:pPr lvl="1"/>
            <a:r>
              <a:rPr lang="en-US" altLang="en-US" dirty="0"/>
              <a:t>Adding two negative numbers and the sum is positive</a:t>
            </a:r>
          </a:p>
          <a:p>
            <a:pPr>
              <a:spcBef>
                <a:spcPts val="1200"/>
              </a:spcBef>
            </a:pPr>
            <a:r>
              <a:rPr lang="en-US" altLang="en-US" dirty="0"/>
              <a:t>Simplest way to detect Overflow: </a:t>
            </a:r>
            <a:r>
              <a:rPr lang="en-US" altLang="en-US" b="1" i="1" dirty="0"/>
              <a:t>V</a:t>
            </a:r>
            <a:r>
              <a:rPr lang="en-US" altLang="en-US" b="1" dirty="0"/>
              <a:t> = </a:t>
            </a:r>
            <a:r>
              <a:rPr lang="en-US" altLang="en-US" b="1" i="1" dirty="0"/>
              <a:t>C</a:t>
            </a:r>
            <a:r>
              <a:rPr lang="en-US" altLang="en-US" b="1" i="1" baseline="-25000" dirty="0"/>
              <a:t>n</a:t>
            </a:r>
            <a:r>
              <a:rPr lang="en-US" altLang="en-US" b="1" baseline="-25000" dirty="0"/>
              <a:t>–1</a:t>
            </a:r>
            <a:r>
              <a:rPr lang="en-US" altLang="en-US" b="1" dirty="0"/>
              <a:t> </a:t>
            </a:r>
            <a:r>
              <a:rPr lang="en-US" altLang="en-US" b="1" dirty="0">
                <a:sym typeface="Symbol"/>
              </a:rPr>
              <a:t></a:t>
            </a:r>
            <a:r>
              <a:rPr lang="en-US" altLang="en-US" b="1" dirty="0"/>
              <a:t> </a:t>
            </a:r>
            <a:r>
              <a:rPr lang="en-US" altLang="en-US" b="1" i="1" dirty="0"/>
              <a:t>C</a:t>
            </a:r>
            <a:r>
              <a:rPr lang="en-US" altLang="en-US" b="1" i="1" baseline="-25000" dirty="0"/>
              <a:t>n</a:t>
            </a:r>
            <a:endParaRPr lang="en-US" altLang="en-US" i="1" dirty="0"/>
          </a:p>
          <a:p>
            <a:pPr lvl="1">
              <a:spcBef>
                <a:spcPts val="1200"/>
              </a:spcBef>
            </a:pPr>
            <a:r>
              <a:rPr lang="en-US" altLang="en-US" b="1" i="1" dirty="0"/>
              <a:t>C</a:t>
            </a:r>
            <a:r>
              <a:rPr lang="en-US" altLang="en-US" b="1" i="1" baseline="-25000" dirty="0"/>
              <a:t>n</a:t>
            </a:r>
            <a:r>
              <a:rPr lang="en-US" altLang="en-US" b="1" baseline="-25000" dirty="0"/>
              <a:t>-1</a:t>
            </a:r>
            <a:r>
              <a:rPr lang="en-US" altLang="en-US" dirty="0"/>
              <a:t> and </a:t>
            </a:r>
            <a:r>
              <a:rPr lang="en-US" altLang="en-US" b="1" i="1" dirty="0"/>
              <a:t>C</a:t>
            </a:r>
            <a:r>
              <a:rPr lang="en-US" altLang="en-US" b="1" i="1" baseline="-25000" dirty="0"/>
              <a:t>n</a:t>
            </a:r>
            <a:r>
              <a:rPr lang="en-US" altLang="en-US" dirty="0"/>
              <a:t> are the carry-in and carry-out of </a:t>
            </a:r>
            <a:r>
              <a:rPr lang="en-US" altLang="en-US" dirty="0" smtClean="0"/>
              <a:t>most-significant </a:t>
            </a:r>
            <a:r>
              <a:rPr lang="en-US" altLang="en-US" dirty="0"/>
              <a:t>bit</a:t>
            </a:r>
          </a:p>
        </p:txBody>
      </p:sp>
    </p:spTree>
    <p:extLst>
      <p:ext uri="{BB962C8B-B14F-4D97-AF65-F5344CB8AC3E}">
        <p14:creationId xmlns:p14="http://schemas.microsoft.com/office/powerpoint/2010/main" val="74526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948" name="Group 340"/>
          <p:cNvGrpSpPr>
            <a:grpSpLocks/>
          </p:cNvGrpSpPr>
          <p:nvPr/>
        </p:nvGrpSpPr>
        <p:grpSpPr bwMode="auto">
          <a:xfrm>
            <a:off x="482600" y="4235450"/>
            <a:ext cx="4032250" cy="2016125"/>
            <a:chOff x="2953" y="1398"/>
            <a:chExt cx="2540" cy="1270"/>
          </a:xfrm>
        </p:grpSpPr>
        <p:sp>
          <p:nvSpPr>
            <p:cNvPr id="196949" name="AutoShape 341"/>
            <p:cNvSpPr>
              <a:spLocks noChangeAspect="1" noChangeArrowheads="1" noTextEdit="1"/>
            </p:cNvSpPr>
            <p:nvPr/>
          </p:nvSpPr>
          <p:spPr bwMode="auto">
            <a:xfrm>
              <a:off x="2953" y="1398"/>
              <a:ext cx="2540" cy="12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50" name="Rectangle 342"/>
            <p:cNvSpPr>
              <a:spLocks noChangeArrowheads="1"/>
            </p:cNvSpPr>
            <p:nvPr/>
          </p:nvSpPr>
          <p:spPr bwMode="auto">
            <a:xfrm>
              <a:off x="3152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1" name="Rectangle 343"/>
            <p:cNvSpPr>
              <a:spLocks noChangeArrowheads="1"/>
            </p:cNvSpPr>
            <p:nvPr/>
          </p:nvSpPr>
          <p:spPr bwMode="auto">
            <a:xfrm>
              <a:off x="3227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52" name="Rectangle 344"/>
            <p:cNvSpPr>
              <a:spLocks noChangeArrowheads="1"/>
            </p:cNvSpPr>
            <p:nvPr/>
          </p:nvSpPr>
          <p:spPr bwMode="auto">
            <a:xfrm>
              <a:off x="3369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3" name="Rectangle 345"/>
            <p:cNvSpPr>
              <a:spLocks noChangeArrowheads="1"/>
            </p:cNvSpPr>
            <p:nvPr/>
          </p:nvSpPr>
          <p:spPr bwMode="auto">
            <a:xfrm>
              <a:off x="3444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54" name="Rectangle 346"/>
            <p:cNvSpPr>
              <a:spLocks noChangeArrowheads="1"/>
            </p:cNvSpPr>
            <p:nvPr/>
          </p:nvSpPr>
          <p:spPr bwMode="auto">
            <a:xfrm>
              <a:off x="3586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5" name="Rectangle 347"/>
            <p:cNvSpPr>
              <a:spLocks noChangeArrowheads="1"/>
            </p:cNvSpPr>
            <p:nvPr/>
          </p:nvSpPr>
          <p:spPr bwMode="auto">
            <a:xfrm>
              <a:off x="3661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56" name="Rectangle 348"/>
            <p:cNvSpPr>
              <a:spLocks noChangeArrowheads="1"/>
            </p:cNvSpPr>
            <p:nvPr/>
          </p:nvSpPr>
          <p:spPr bwMode="auto">
            <a:xfrm>
              <a:off x="3803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7" name="Rectangle 349"/>
            <p:cNvSpPr>
              <a:spLocks noChangeArrowheads="1"/>
            </p:cNvSpPr>
            <p:nvPr/>
          </p:nvSpPr>
          <p:spPr bwMode="auto">
            <a:xfrm>
              <a:off x="3878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58" name="Rectangle 350"/>
            <p:cNvSpPr>
              <a:spLocks noChangeArrowheads="1"/>
            </p:cNvSpPr>
            <p:nvPr/>
          </p:nvSpPr>
          <p:spPr bwMode="auto">
            <a:xfrm>
              <a:off x="4020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9" name="Rectangle 351"/>
            <p:cNvSpPr>
              <a:spLocks noChangeArrowheads="1"/>
            </p:cNvSpPr>
            <p:nvPr/>
          </p:nvSpPr>
          <p:spPr bwMode="auto">
            <a:xfrm>
              <a:off x="4095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60" name="Rectangle 352"/>
            <p:cNvSpPr>
              <a:spLocks noChangeArrowheads="1"/>
            </p:cNvSpPr>
            <p:nvPr/>
          </p:nvSpPr>
          <p:spPr bwMode="auto">
            <a:xfrm>
              <a:off x="4237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1" name="Rectangle 353"/>
            <p:cNvSpPr>
              <a:spLocks noChangeArrowheads="1"/>
            </p:cNvSpPr>
            <p:nvPr/>
          </p:nvSpPr>
          <p:spPr bwMode="auto">
            <a:xfrm>
              <a:off x="4312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62" name="Rectangle 354"/>
            <p:cNvSpPr>
              <a:spLocks noChangeArrowheads="1"/>
            </p:cNvSpPr>
            <p:nvPr/>
          </p:nvSpPr>
          <p:spPr bwMode="auto">
            <a:xfrm>
              <a:off x="4454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3" name="Rectangle 355"/>
            <p:cNvSpPr>
              <a:spLocks noChangeArrowheads="1"/>
            </p:cNvSpPr>
            <p:nvPr/>
          </p:nvSpPr>
          <p:spPr bwMode="auto">
            <a:xfrm>
              <a:off x="4529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64" name="Rectangle 356"/>
            <p:cNvSpPr>
              <a:spLocks noChangeArrowheads="1"/>
            </p:cNvSpPr>
            <p:nvPr/>
          </p:nvSpPr>
          <p:spPr bwMode="auto">
            <a:xfrm>
              <a:off x="4671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5" name="Rectangle 357"/>
            <p:cNvSpPr>
              <a:spLocks noChangeArrowheads="1"/>
            </p:cNvSpPr>
            <p:nvPr/>
          </p:nvSpPr>
          <p:spPr bwMode="auto">
            <a:xfrm>
              <a:off x="4746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66" name="Rectangle 358"/>
            <p:cNvSpPr>
              <a:spLocks noChangeArrowheads="1"/>
            </p:cNvSpPr>
            <p:nvPr/>
          </p:nvSpPr>
          <p:spPr bwMode="auto">
            <a:xfrm>
              <a:off x="3152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7" name="Rectangle 359"/>
            <p:cNvSpPr>
              <a:spLocks noChangeArrowheads="1"/>
            </p:cNvSpPr>
            <p:nvPr/>
          </p:nvSpPr>
          <p:spPr bwMode="auto">
            <a:xfrm>
              <a:off x="3227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68" name="Rectangle 360"/>
            <p:cNvSpPr>
              <a:spLocks noChangeArrowheads="1"/>
            </p:cNvSpPr>
            <p:nvPr/>
          </p:nvSpPr>
          <p:spPr bwMode="auto">
            <a:xfrm>
              <a:off x="3369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9" name="Rectangle 361"/>
            <p:cNvSpPr>
              <a:spLocks noChangeArrowheads="1"/>
            </p:cNvSpPr>
            <p:nvPr/>
          </p:nvSpPr>
          <p:spPr bwMode="auto">
            <a:xfrm>
              <a:off x="3444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70" name="Rectangle 362"/>
            <p:cNvSpPr>
              <a:spLocks noChangeArrowheads="1"/>
            </p:cNvSpPr>
            <p:nvPr/>
          </p:nvSpPr>
          <p:spPr bwMode="auto">
            <a:xfrm>
              <a:off x="3586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1" name="Rectangle 363"/>
            <p:cNvSpPr>
              <a:spLocks noChangeArrowheads="1"/>
            </p:cNvSpPr>
            <p:nvPr/>
          </p:nvSpPr>
          <p:spPr bwMode="auto">
            <a:xfrm>
              <a:off x="3661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72" name="Rectangle 364"/>
            <p:cNvSpPr>
              <a:spLocks noChangeArrowheads="1"/>
            </p:cNvSpPr>
            <p:nvPr/>
          </p:nvSpPr>
          <p:spPr bwMode="auto">
            <a:xfrm>
              <a:off x="3803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3" name="Rectangle 365"/>
            <p:cNvSpPr>
              <a:spLocks noChangeArrowheads="1"/>
            </p:cNvSpPr>
            <p:nvPr/>
          </p:nvSpPr>
          <p:spPr bwMode="auto">
            <a:xfrm>
              <a:off x="3878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74" name="Rectangle 366"/>
            <p:cNvSpPr>
              <a:spLocks noChangeArrowheads="1"/>
            </p:cNvSpPr>
            <p:nvPr/>
          </p:nvSpPr>
          <p:spPr bwMode="auto">
            <a:xfrm>
              <a:off x="4020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5" name="Rectangle 367"/>
            <p:cNvSpPr>
              <a:spLocks noChangeArrowheads="1"/>
            </p:cNvSpPr>
            <p:nvPr/>
          </p:nvSpPr>
          <p:spPr bwMode="auto">
            <a:xfrm>
              <a:off x="4095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76" name="Rectangle 368"/>
            <p:cNvSpPr>
              <a:spLocks noChangeArrowheads="1"/>
            </p:cNvSpPr>
            <p:nvPr/>
          </p:nvSpPr>
          <p:spPr bwMode="auto">
            <a:xfrm>
              <a:off x="4237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7" name="Rectangle 369"/>
            <p:cNvSpPr>
              <a:spLocks noChangeArrowheads="1"/>
            </p:cNvSpPr>
            <p:nvPr/>
          </p:nvSpPr>
          <p:spPr bwMode="auto">
            <a:xfrm>
              <a:off x="4312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78" name="Rectangle 370"/>
            <p:cNvSpPr>
              <a:spLocks noChangeArrowheads="1"/>
            </p:cNvSpPr>
            <p:nvPr/>
          </p:nvSpPr>
          <p:spPr bwMode="auto">
            <a:xfrm>
              <a:off x="4454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9" name="Rectangle 371"/>
            <p:cNvSpPr>
              <a:spLocks noChangeArrowheads="1"/>
            </p:cNvSpPr>
            <p:nvPr/>
          </p:nvSpPr>
          <p:spPr bwMode="auto">
            <a:xfrm>
              <a:off x="4529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80" name="Rectangle 372"/>
            <p:cNvSpPr>
              <a:spLocks noChangeArrowheads="1"/>
            </p:cNvSpPr>
            <p:nvPr/>
          </p:nvSpPr>
          <p:spPr bwMode="auto">
            <a:xfrm>
              <a:off x="4671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1" name="Rectangle 373"/>
            <p:cNvSpPr>
              <a:spLocks noChangeArrowheads="1"/>
            </p:cNvSpPr>
            <p:nvPr/>
          </p:nvSpPr>
          <p:spPr bwMode="auto">
            <a:xfrm>
              <a:off x="4746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82" name="Line 374"/>
            <p:cNvSpPr>
              <a:spLocks noChangeShapeType="1"/>
            </p:cNvSpPr>
            <p:nvPr/>
          </p:nvSpPr>
          <p:spPr bwMode="auto">
            <a:xfrm>
              <a:off x="3098" y="2123"/>
              <a:ext cx="2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83" name="Rectangle 375"/>
            <p:cNvSpPr>
              <a:spLocks noChangeArrowheads="1"/>
            </p:cNvSpPr>
            <p:nvPr/>
          </p:nvSpPr>
          <p:spPr bwMode="auto">
            <a:xfrm>
              <a:off x="3014" y="1733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/>
            </a:p>
          </p:txBody>
        </p:sp>
        <p:sp>
          <p:nvSpPr>
            <p:cNvPr id="196984" name="Rectangle 376"/>
            <p:cNvSpPr>
              <a:spLocks noChangeArrowheads="1"/>
            </p:cNvSpPr>
            <p:nvPr/>
          </p:nvSpPr>
          <p:spPr bwMode="auto">
            <a:xfrm>
              <a:off x="3152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5" name="Rectangle 377"/>
            <p:cNvSpPr>
              <a:spLocks noChangeArrowheads="1"/>
            </p:cNvSpPr>
            <p:nvPr/>
          </p:nvSpPr>
          <p:spPr bwMode="auto">
            <a:xfrm>
              <a:off x="3227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86" name="Rectangle 378"/>
            <p:cNvSpPr>
              <a:spLocks noChangeArrowheads="1"/>
            </p:cNvSpPr>
            <p:nvPr/>
          </p:nvSpPr>
          <p:spPr bwMode="auto">
            <a:xfrm>
              <a:off x="3369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7" name="Rectangle 379"/>
            <p:cNvSpPr>
              <a:spLocks noChangeArrowheads="1"/>
            </p:cNvSpPr>
            <p:nvPr/>
          </p:nvSpPr>
          <p:spPr bwMode="auto">
            <a:xfrm>
              <a:off x="3444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88" name="Rectangle 380"/>
            <p:cNvSpPr>
              <a:spLocks noChangeArrowheads="1"/>
            </p:cNvSpPr>
            <p:nvPr/>
          </p:nvSpPr>
          <p:spPr bwMode="auto">
            <a:xfrm>
              <a:off x="3586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9" name="Rectangle 381"/>
            <p:cNvSpPr>
              <a:spLocks noChangeArrowheads="1"/>
            </p:cNvSpPr>
            <p:nvPr/>
          </p:nvSpPr>
          <p:spPr bwMode="auto">
            <a:xfrm>
              <a:off x="3661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90" name="Rectangle 382"/>
            <p:cNvSpPr>
              <a:spLocks noChangeArrowheads="1"/>
            </p:cNvSpPr>
            <p:nvPr/>
          </p:nvSpPr>
          <p:spPr bwMode="auto">
            <a:xfrm>
              <a:off x="3803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1" name="Rectangle 383"/>
            <p:cNvSpPr>
              <a:spLocks noChangeArrowheads="1"/>
            </p:cNvSpPr>
            <p:nvPr/>
          </p:nvSpPr>
          <p:spPr bwMode="auto">
            <a:xfrm>
              <a:off x="3878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92" name="Rectangle 384"/>
            <p:cNvSpPr>
              <a:spLocks noChangeArrowheads="1"/>
            </p:cNvSpPr>
            <p:nvPr/>
          </p:nvSpPr>
          <p:spPr bwMode="auto">
            <a:xfrm>
              <a:off x="4020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3" name="Rectangle 385"/>
            <p:cNvSpPr>
              <a:spLocks noChangeArrowheads="1"/>
            </p:cNvSpPr>
            <p:nvPr/>
          </p:nvSpPr>
          <p:spPr bwMode="auto">
            <a:xfrm>
              <a:off x="4095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94" name="Rectangle 386"/>
            <p:cNvSpPr>
              <a:spLocks noChangeArrowheads="1"/>
            </p:cNvSpPr>
            <p:nvPr/>
          </p:nvSpPr>
          <p:spPr bwMode="auto">
            <a:xfrm>
              <a:off x="4237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5" name="Rectangle 387"/>
            <p:cNvSpPr>
              <a:spLocks noChangeArrowheads="1"/>
            </p:cNvSpPr>
            <p:nvPr/>
          </p:nvSpPr>
          <p:spPr bwMode="auto">
            <a:xfrm>
              <a:off x="4312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96" name="Rectangle 388"/>
            <p:cNvSpPr>
              <a:spLocks noChangeArrowheads="1"/>
            </p:cNvSpPr>
            <p:nvPr/>
          </p:nvSpPr>
          <p:spPr bwMode="auto">
            <a:xfrm>
              <a:off x="4454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7" name="Rectangle 389"/>
            <p:cNvSpPr>
              <a:spLocks noChangeArrowheads="1"/>
            </p:cNvSpPr>
            <p:nvPr/>
          </p:nvSpPr>
          <p:spPr bwMode="auto">
            <a:xfrm>
              <a:off x="4529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98" name="Rectangle 390"/>
            <p:cNvSpPr>
              <a:spLocks noChangeArrowheads="1"/>
            </p:cNvSpPr>
            <p:nvPr/>
          </p:nvSpPr>
          <p:spPr bwMode="auto">
            <a:xfrm>
              <a:off x="4671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9" name="Rectangle 391"/>
            <p:cNvSpPr>
              <a:spLocks noChangeArrowheads="1"/>
            </p:cNvSpPr>
            <p:nvPr/>
          </p:nvSpPr>
          <p:spPr bwMode="auto">
            <a:xfrm>
              <a:off x="4746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00" name="Rectangle 392"/>
            <p:cNvSpPr>
              <a:spLocks noChangeArrowheads="1"/>
            </p:cNvSpPr>
            <p:nvPr/>
          </p:nvSpPr>
          <p:spPr bwMode="auto">
            <a:xfrm>
              <a:off x="409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7001" name="Rectangle 393"/>
            <p:cNvSpPr>
              <a:spLocks noChangeArrowheads="1"/>
            </p:cNvSpPr>
            <p:nvPr/>
          </p:nvSpPr>
          <p:spPr bwMode="auto">
            <a:xfrm>
              <a:off x="4913" y="1616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79</a:t>
              </a:r>
              <a:endParaRPr lang="en-US" altLang="en-US"/>
            </a:p>
          </p:txBody>
        </p:sp>
        <p:sp>
          <p:nvSpPr>
            <p:cNvPr id="197002" name="Rectangle 394"/>
            <p:cNvSpPr>
              <a:spLocks noChangeArrowheads="1"/>
            </p:cNvSpPr>
            <p:nvPr/>
          </p:nvSpPr>
          <p:spPr bwMode="auto">
            <a:xfrm>
              <a:off x="4913" y="1894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64</a:t>
              </a:r>
              <a:endParaRPr lang="en-US" altLang="en-US"/>
            </a:p>
          </p:txBody>
        </p:sp>
        <p:sp>
          <p:nvSpPr>
            <p:cNvPr id="197003" name="Rectangle 395"/>
            <p:cNvSpPr>
              <a:spLocks noChangeArrowheads="1"/>
            </p:cNvSpPr>
            <p:nvPr/>
          </p:nvSpPr>
          <p:spPr bwMode="auto">
            <a:xfrm>
              <a:off x="4913" y="2198"/>
              <a:ext cx="5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143</a:t>
              </a:r>
            </a:p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(-113)</a:t>
              </a:r>
              <a:endParaRPr lang="en-US" altLang="en-US"/>
            </a:p>
          </p:txBody>
        </p:sp>
        <p:sp>
          <p:nvSpPr>
            <p:cNvPr id="197004" name="Rectangle 396"/>
            <p:cNvSpPr>
              <a:spLocks noChangeArrowheads="1"/>
            </p:cNvSpPr>
            <p:nvPr/>
          </p:nvSpPr>
          <p:spPr bwMode="auto">
            <a:xfrm>
              <a:off x="3062" y="2464"/>
              <a:ext cx="18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Carry = 0    Overflow = 1</a:t>
              </a:r>
              <a:endParaRPr lang="en-US" altLang="en-US" sz="1600"/>
            </a:p>
          </p:txBody>
        </p:sp>
        <p:sp>
          <p:nvSpPr>
            <p:cNvPr id="197005" name="Rectangle 397"/>
            <p:cNvSpPr>
              <a:spLocks noChangeArrowheads="1"/>
            </p:cNvSpPr>
            <p:nvPr/>
          </p:nvSpPr>
          <p:spPr bwMode="auto">
            <a:xfrm>
              <a:off x="431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7006" name="Rectangle 398"/>
            <p:cNvSpPr>
              <a:spLocks noChangeArrowheads="1"/>
            </p:cNvSpPr>
            <p:nvPr/>
          </p:nvSpPr>
          <p:spPr bwMode="auto">
            <a:xfrm>
              <a:off x="453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7007" name="Rectangle 399"/>
            <p:cNvSpPr>
              <a:spLocks noChangeArrowheads="1"/>
            </p:cNvSpPr>
            <p:nvPr/>
          </p:nvSpPr>
          <p:spPr bwMode="auto">
            <a:xfrm>
              <a:off x="3880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7008" name="Rectangle 400"/>
            <p:cNvSpPr>
              <a:spLocks noChangeArrowheads="1"/>
            </p:cNvSpPr>
            <p:nvPr/>
          </p:nvSpPr>
          <p:spPr bwMode="auto">
            <a:xfrm>
              <a:off x="3662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  <p:sp>
          <p:nvSpPr>
            <p:cNvPr id="197009" name="Rectangle 401"/>
            <p:cNvSpPr>
              <a:spLocks noChangeArrowheads="1"/>
            </p:cNvSpPr>
            <p:nvPr/>
          </p:nvSpPr>
          <p:spPr bwMode="auto">
            <a:xfrm>
              <a:off x="3444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  <p:sp>
          <p:nvSpPr>
            <p:cNvPr id="197010" name="Rectangle 402"/>
            <p:cNvSpPr>
              <a:spLocks noChangeArrowheads="1"/>
            </p:cNvSpPr>
            <p:nvPr/>
          </p:nvSpPr>
          <p:spPr bwMode="auto">
            <a:xfrm>
              <a:off x="3226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/>
                <a:t>1</a:t>
              </a:r>
            </a:p>
          </p:txBody>
        </p:sp>
        <p:sp>
          <p:nvSpPr>
            <p:cNvPr id="197011" name="Rectangle 403"/>
            <p:cNvSpPr>
              <a:spLocks noChangeArrowheads="1"/>
            </p:cNvSpPr>
            <p:nvPr/>
          </p:nvSpPr>
          <p:spPr bwMode="auto">
            <a:xfrm>
              <a:off x="3026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</p:grpSp>
      <p:grpSp>
        <p:nvGrpSpPr>
          <p:cNvPr id="196884" name="Group 276"/>
          <p:cNvGrpSpPr>
            <a:grpSpLocks/>
          </p:cNvGrpSpPr>
          <p:nvPr/>
        </p:nvGrpSpPr>
        <p:grpSpPr bwMode="auto">
          <a:xfrm>
            <a:off x="4629150" y="4235450"/>
            <a:ext cx="4032250" cy="2016125"/>
            <a:chOff x="2953" y="1398"/>
            <a:chExt cx="2540" cy="1270"/>
          </a:xfrm>
        </p:grpSpPr>
        <p:sp>
          <p:nvSpPr>
            <p:cNvPr id="196885" name="AutoShape 277"/>
            <p:cNvSpPr>
              <a:spLocks noChangeAspect="1" noChangeArrowheads="1" noTextEdit="1"/>
            </p:cNvSpPr>
            <p:nvPr/>
          </p:nvSpPr>
          <p:spPr bwMode="auto">
            <a:xfrm>
              <a:off x="2953" y="1398"/>
              <a:ext cx="2540" cy="12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886" name="Rectangle 278"/>
            <p:cNvSpPr>
              <a:spLocks noChangeArrowheads="1"/>
            </p:cNvSpPr>
            <p:nvPr/>
          </p:nvSpPr>
          <p:spPr bwMode="auto">
            <a:xfrm>
              <a:off x="3152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7" name="Rectangle 279"/>
            <p:cNvSpPr>
              <a:spLocks noChangeArrowheads="1"/>
            </p:cNvSpPr>
            <p:nvPr/>
          </p:nvSpPr>
          <p:spPr bwMode="auto">
            <a:xfrm>
              <a:off x="3227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888" name="Rectangle 280"/>
            <p:cNvSpPr>
              <a:spLocks noChangeArrowheads="1"/>
            </p:cNvSpPr>
            <p:nvPr/>
          </p:nvSpPr>
          <p:spPr bwMode="auto">
            <a:xfrm>
              <a:off x="3369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9" name="Rectangle 281"/>
            <p:cNvSpPr>
              <a:spLocks noChangeArrowheads="1"/>
            </p:cNvSpPr>
            <p:nvPr/>
          </p:nvSpPr>
          <p:spPr bwMode="auto">
            <a:xfrm>
              <a:off x="3444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890" name="Rectangle 282"/>
            <p:cNvSpPr>
              <a:spLocks noChangeArrowheads="1"/>
            </p:cNvSpPr>
            <p:nvPr/>
          </p:nvSpPr>
          <p:spPr bwMode="auto">
            <a:xfrm>
              <a:off x="3586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1" name="Rectangle 283"/>
            <p:cNvSpPr>
              <a:spLocks noChangeArrowheads="1"/>
            </p:cNvSpPr>
            <p:nvPr/>
          </p:nvSpPr>
          <p:spPr bwMode="auto">
            <a:xfrm>
              <a:off x="3661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892" name="Rectangle 284"/>
            <p:cNvSpPr>
              <a:spLocks noChangeArrowheads="1"/>
            </p:cNvSpPr>
            <p:nvPr/>
          </p:nvSpPr>
          <p:spPr bwMode="auto">
            <a:xfrm>
              <a:off x="3803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3" name="Rectangle 285"/>
            <p:cNvSpPr>
              <a:spLocks noChangeArrowheads="1"/>
            </p:cNvSpPr>
            <p:nvPr/>
          </p:nvSpPr>
          <p:spPr bwMode="auto">
            <a:xfrm>
              <a:off x="3878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894" name="Rectangle 286"/>
            <p:cNvSpPr>
              <a:spLocks noChangeArrowheads="1"/>
            </p:cNvSpPr>
            <p:nvPr/>
          </p:nvSpPr>
          <p:spPr bwMode="auto">
            <a:xfrm>
              <a:off x="4020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5" name="Rectangle 287"/>
            <p:cNvSpPr>
              <a:spLocks noChangeArrowheads="1"/>
            </p:cNvSpPr>
            <p:nvPr/>
          </p:nvSpPr>
          <p:spPr bwMode="auto">
            <a:xfrm>
              <a:off x="4095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896" name="Rectangle 288"/>
            <p:cNvSpPr>
              <a:spLocks noChangeArrowheads="1"/>
            </p:cNvSpPr>
            <p:nvPr/>
          </p:nvSpPr>
          <p:spPr bwMode="auto">
            <a:xfrm>
              <a:off x="4237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7" name="Rectangle 289"/>
            <p:cNvSpPr>
              <a:spLocks noChangeArrowheads="1"/>
            </p:cNvSpPr>
            <p:nvPr/>
          </p:nvSpPr>
          <p:spPr bwMode="auto">
            <a:xfrm>
              <a:off x="4312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898" name="Rectangle 290"/>
            <p:cNvSpPr>
              <a:spLocks noChangeArrowheads="1"/>
            </p:cNvSpPr>
            <p:nvPr/>
          </p:nvSpPr>
          <p:spPr bwMode="auto">
            <a:xfrm>
              <a:off x="4454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9" name="Rectangle 291"/>
            <p:cNvSpPr>
              <a:spLocks noChangeArrowheads="1"/>
            </p:cNvSpPr>
            <p:nvPr/>
          </p:nvSpPr>
          <p:spPr bwMode="auto">
            <a:xfrm>
              <a:off x="4529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00" name="Rectangle 292"/>
            <p:cNvSpPr>
              <a:spLocks noChangeArrowheads="1"/>
            </p:cNvSpPr>
            <p:nvPr/>
          </p:nvSpPr>
          <p:spPr bwMode="auto">
            <a:xfrm>
              <a:off x="4671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1" name="Rectangle 293"/>
            <p:cNvSpPr>
              <a:spLocks noChangeArrowheads="1"/>
            </p:cNvSpPr>
            <p:nvPr/>
          </p:nvSpPr>
          <p:spPr bwMode="auto">
            <a:xfrm>
              <a:off x="4746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02" name="Rectangle 294"/>
            <p:cNvSpPr>
              <a:spLocks noChangeArrowheads="1"/>
            </p:cNvSpPr>
            <p:nvPr/>
          </p:nvSpPr>
          <p:spPr bwMode="auto">
            <a:xfrm>
              <a:off x="3152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3" name="Rectangle 295"/>
            <p:cNvSpPr>
              <a:spLocks noChangeArrowheads="1"/>
            </p:cNvSpPr>
            <p:nvPr/>
          </p:nvSpPr>
          <p:spPr bwMode="auto">
            <a:xfrm>
              <a:off x="3227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04" name="Rectangle 296"/>
            <p:cNvSpPr>
              <a:spLocks noChangeArrowheads="1"/>
            </p:cNvSpPr>
            <p:nvPr/>
          </p:nvSpPr>
          <p:spPr bwMode="auto">
            <a:xfrm>
              <a:off x="3369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5" name="Rectangle 297"/>
            <p:cNvSpPr>
              <a:spLocks noChangeArrowheads="1"/>
            </p:cNvSpPr>
            <p:nvPr/>
          </p:nvSpPr>
          <p:spPr bwMode="auto">
            <a:xfrm>
              <a:off x="3444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06" name="Rectangle 298"/>
            <p:cNvSpPr>
              <a:spLocks noChangeArrowheads="1"/>
            </p:cNvSpPr>
            <p:nvPr/>
          </p:nvSpPr>
          <p:spPr bwMode="auto">
            <a:xfrm>
              <a:off x="3586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7" name="Rectangle 299"/>
            <p:cNvSpPr>
              <a:spLocks noChangeArrowheads="1"/>
            </p:cNvSpPr>
            <p:nvPr/>
          </p:nvSpPr>
          <p:spPr bwMode="auto">
            <a:xfrm>
              <a:off x="3661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08" name="Rectangle 300"/>
            <p:cNvSpPr>
              <a:spLocks noChangeArrowheads="1"/>
            </p:cNvSpPr>
            <p:nvPr/>
          </p:nvSpPr>
          <p:spPr bwMode="auto">
            <a:xfrm>
              <a:off x="3803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9" name="Rectangle 301"/>
            <p:cNvSpPr>
              <a:spLocks noChangeArrowheads="1"/>
            </p:cNvSpPr>
            <p:nvPr/>
          </p:nvSpPr>
          <p:spPr bwMode="auto">
            <a:xfrm>
              <a:off x="3878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10" name="Rectangle 302"/>
            <p:cNvSpPr>
              <a:spLocks noChangeArrowheads="1"/>
            </p:cNvSpPr>
            <p:nvPr/>
          </p:nvSpPr>
          <p:spPr bwMode="auto">
            <a:xfrm>
              <a:off x="4020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1" name="Rectangle 303"/>
            <p:cNvSpPr>
              <a:spLocks noChangeArrowheads="1"/>
            </p:cNvSpPr>
            <p:nvPr/>
          </p:nvSpPr>
          <p:spPr bwMode="auto">
            <a:xfrm>
              <a:off x="4095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12" name="Rectangle 304"/>
            <p:cNvSpPr>
              <a:spLocks noChangeArrowheads="1"/>
            </p:cNvSpPr>
            <p:nvPr/>
          </p:nvSpPr>
          <p:spPr bwMode="auto">
            <a:xfrm>
              <a:off x="4237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3" name="Rectangle 305"/>
            <p:cNvSpPr>
              <a:spLocks noChangeArrowheads="1"/>
            </p:cNvSpPr>
            <p:nvPr/>
          </p:nvSpPr>
          <p:spPr bwMode="auto">
            <a:xfrm>
              <a:off x="4312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14" name="Rectangle 306"/>
            <p:cNvSpPr>
              <a:spLocks noChangeArrowheads="1"/>
            </p:cNvSpPr>
            <p:nvPr/>
          </p:nvSpPr>
          <p:spPr bwMode="auto">
            <a:xfrm>
              <a:off x="4454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5" name="Rectangle 307"/>
            <p:cNvSpPr>
              <a:spLocks noChangeArrowheads="1"/>
            </p:cNvSpPr>
            <p:nvPr/>
          </p:nvSpPr>
          <p:spPr bwMode="auto">
            <a:xfrm>
              <a:off x="4529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16" name="Rectangle 308"/>
            <p:cNvSpPr>
              <a:spLocks noChangeArrowheads="1"/>
            </p:cNvSpPr>
            <p:nvPr/>
          </p:nvSpPr>
          <p:spPr bwMode="auto">
            <a:xfrm>
              <a:off x="4671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7" name="Rectangle 309"/>
            <p:cNvSpPr>
              <a:spLocks noChangeArrowheads="1"/>
            </p:cNvSpPr>
            <p:nvPr/>
          </p:nvSpPr>
          <p:spPr bwMode="auto">
            <a:xfrm>
              <a:off x="4746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18" name="Line 310"/>
            <p:cNvSpPr>
              <a:spLocks noChangeShapeType="1"/>
            </p:cNvSpPr>
            <p:nvPr/>
          </p:nvSpPr>
          <p:spPr bwMode="auto">
            <a:xfrm>
              <a:off x="3098" y="2123"/>
              <a:ext cx="2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919" name="Rectangle 311"/>
            <p:cNvSpPr>
              <a:spLocks noChangeArrowheads="1"/>
            </p:cNvSpPr>
            <p:nvPr/>
          </p:nvSpPr>
          <p:spPr bwMode="auto">
            <a:xfrm>
              <a:off x="3014" y="1733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/>
            </a:p>
          </p:txBody>
        </p:sp>
        <p:sp>
          <p:nvSpPr>
            <p:cNvPr id="196920" name="Rectangle 312"/>
            <p:cNvSpPr>
              <a:spLocks noChangeArrowheads="1"/>
            </p:cNvSpPr>
            <p:nvPr/>
          </p:nvSpPr>
          <p:spPr bwMode="auto">
            <a:xfrm>
              <a:off x="3152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1" name="Rectangle 313"/>
            <p:cNvSpPr>
              <a:spLocks noChangeArrowheads="1"/>
            </p:cNvSpPr>
            <p:nvPr/>
          </p:nvSpPr>
          <p:spPr bwMode="auto">
            <a:xfrm>
              <a:off x="3227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22" name="Rectangle 314"/>
            <p:cNvSpPr>
              <a:spLocks noChangeArrowheads="1"/>
            </p:cNvSpPr>
            <p:nvPr/>
          </p:nvSpPr>
          <p:spPr bwMode="auto">
            <a:xfrm>
              <a:off x="3369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3" name="Rectangle 315"/>
            <p:cNvSpPr>
              <a:spLocks noChangeArrowheads="1"/>
            </p:cNvSpPr>
            <p:nvPr/>
          </p:nvSpPr>
          <p:spPr bwMode="auto">
            <a:xfrm>
              <a:off x="3444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24" name="Rectangle 316"/>
            <p:cNvSpPr>
              <a:spLocks noChangeArrowheads="1"/>
            </p:cNvSpPr>
            <p:nvPr/>
          </p:nvSpPr>
          <p:spPr bwMode="auto">
            <a:xfrm>
              <a:off x="3586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5" name="Rectangle 317"/>
            <p:cNvSpPr>
              <a:spLocks noChangeArrowheads="1"/>
            </p:cNvSpPr>
            <p:nvPr/>
          </p:nvSpPr>
          <p:spPr bwMode="auto">
            <a:xfrm>
              <a:off x="3661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26" name="Rectangle 318"/>
            <p:cNvSpPr>
              <a:spLocks noChangeArrowheads="1"/>
            </p:cNvSpPr>
            <p:nvPr/>
          </p:nvSpPr>
          <p:spPr bwMode="auto">
            <a:xfrm>
              <a:off x="3803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7" name="Rectangle 319"/>
            <p:cNvSpPr>
              <a:spLocks noChangeArrowheads="1"/>
            </p:cNvSpPr>
            <p:nvPr/>
          </p:nvSpPr>
          <p:spPr bwMode="auto">
            <a:xfrm>
              <a:off x="3878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28" name="Rectangle 320"/>
            <p:cNvSpPr>
              <a:spLocks noChangeArrowheads="1"/>
            </p:cNvSpPr>
            <p:nvPr/>
          </p:nvSpPr>
          <p:spPr bwMode="auto">
            <a:xfrm>
              <a:off x="4020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9" name="Rectangle 321"/>
            <p:cNvSpPr>
              <a:spLocks noChangeArrowheads="1"/>
            </p:cNvSpPr>
            <p:nvPr/>
          </p:nvSpPr>
          <p:spPr bwMode="auto">
            <a:xfrm>
              <a:off x="4095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930" name="Rectangle 322"/>
            <p:cNvSpPr>
              <a:spLocks noChangeArrowheads="1"/>
            </p:cNvSpPr>
            <p:nvPr/>
          </p:nvSpPr>
          <p:spPr bwMode="auto">
            <a:xfrm>
              <a:off x="4237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1" name="Rectangle 323"/>
            <p:cNvSpPr>
              <a:spLocks noChangeArrowheads="1"/>
            </p:cNvSpPr>
            <p:nvPr/>
          </p:nvSpPr>
          <p:spPr bwMode="auto">
            <a:xfrm>
              <a:off x="4312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32" name="Rectangle 324"/>
            <p:cNvSpPr>
              <a:spLocks noChangeArrowheads="1"/>
            </p:cNvSpPr>
            <p:nvPr/>
          </p:nvSpPr>
          <p:spPr bwMode="auto">
            <a:xfrm>
              <a:off x="4454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3" name="Rectangle 325"/>
            <p:cNvSpPr>
              <a:spLocks noChangeArrowheads="1"/>
            </p:cNvSpPr>
            <p:nvPr/>
          </p:nvSpPr>
          <p:spPr bwMode="auto">
            <a:xfrm>
              <a:off x="4529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34" name="Rectangle 326"/>
            <p:cNvSpPr>
              <a:spLocks noChangeArrowheads="1"/>
            </p:cNvSpPr>
            <p:nvPr/>
          </p:nvSpPr>
          <p:spPr bwMode="auto">
            <a:xfrm>
              <a:off x="4671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5" name="Rectangle 327"/>
            <p:cNvSpPr>
              <a:spLocks noChangeArrowheads="1"/>
            </p:cNvSpPr>
            <p:nvPr/>
          </p:nvSpPr>
          <p:spPr bwMode="auto">
            <a:xfrm>
              <a:off x="4746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936" name="Rectangle 328"/>
            <p:cNvSpPr>
              <a:spLocks noChangeArrowheads="1"/>
            </p:cNvSpPr>
            <p:nvPr/>
          </p:nvSpPr>
          <p:spPr bwMode="auto">
            <a:xfrm>
              <a:off x="409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6937" name="Rectangle 329"/>
            <p:cNvSpPr>
              <a:spLocks noChangeArrowheads="1"/>
            </p:cNvSpPr>
            <p:nvPr/>
          </p:nvSpPr>
          <p:spPr bwMode="auto">
            <a:xfrm>
              <a:off x="4913" y="1616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218 (-38)</a:t>
              </a:r>
              <a:endParaRPr lang="en-US" altLang="en-US"/>
            </a:p>
          </p:txBody>
        </p:sp>
        <p:sp>
          <p:nvSpPr>
            <p:cNvPr id="196938" name="Rectangle 330"/>
            <p:cNvSpPr>
              <a:spLocks noChangeArrowheads="1"/>
            </p:cNvSpPr>
            <p:nvPr/>
          </p:nvSpPr>
          <p:spPr bwMode="auto">
            <a:xfrm>
              <a:off x="4913" y="1894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157 (-99)</a:t>
              </a:r>
              <a:endParaRPr lang="en-US" altLang="en-US"/>
            </a:p>
          </p:txBody>
        </p:sp>
        <p:sp>
          <p:nvSpPr>
            <p:cNvPr id="196939" name="Rectangle 331"/>
            <p:cNvSpPr>
              <a:spLocks noChangeArrowheads="1"/>
            </p:cNvSpPr>
            <p:nvPr/>
          </p:nvSpPr>
          <p:spPr bwMode="auto">
            <a:xfrm>
              <a:off x="4913" y="2198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119</a:t>
              </a:r>
              <a:endParaRPr lang="en-US" altLang="en-US"/>
            </a:p>
          </p:txBody>
        </p:sp>
        <p:sp>
          <p:nvSpPr>
            <p:cNvPr id="196940" name="Rectangle 332"/>
            <p:cNvSpPr>
              <a:spLocks noChangeArrowheads="1"/>
            </p:cNvSpPr>
            <p:nvPr/>
          </p:nvSpPr>
          <p:spPr bwMode="auto">
            <a:xfrm>
              <a:off x="3062" y="2464"/>
              <a:ext cx="18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Carry = 1    Overflow = 1</a:t>
              </a:r>
              <a:endParaRPr lang="en-US" altLang="en-US" sz="1600"/>
            </a:p>
          </p:txBody>
        </p:sp>
        <p:sp>
          <p:nvSpPr>
            <p:cNvPr id="196941" name="Rectangle 333"/>
            <p:cNvSpPr>
              <a:spLocks noChangeArrowheads="1"/>
            </p:cNvSpPr>
            <p:nvPr/>
          </p:nvSpPr>
          <p:spPr bwMode="auto">
            <a:xfrm>
              <a:off x="431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6942" name="Rectangle 334"/>
            <p:cNvSpPr>
              <a:spLocks noChangeArrowheads="1"/>
            </p:cNvSpPr>
            <p:nvPr/>
          </p:nvSpPr>
          <p:spPr bwMode="auto">
            <a:xfrm>
              <a:off x="453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6943" name="Rectangle 335"/>
            <p:cNvSpPr>
              <a:spLocks noChangeArrowheads="1"/>
            </p:cNvSpPr>
            <p:nvPr/>
          </p:nvSpPr>
          <p:spPr bwMode="auto">
            <a:xfrm>
              <a:off x="3880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b="1"/>
            </a:p>
          </p:txBody>
        </p:sp>
        <p:sp>
          <p:nvSpPr>
            <p:cNvPr id="196944" name="Rectangle 336"/>
            <p:cNvSpPr>
              <a:spLocks noChangeArrowheads="1"/>
            </p:cNvSpPr>
            <p:nvPr/>
          </p:nvSpPr>
          <p:spPr bwMode="auto">
            <a:xfrm>
              <a:off x="3662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/>
                <a:t>1</a:t>
              </a:r>
            </a:p>
          </p:txBody>
        </p:sp>
        <p:sp>
          <p:nvSpPr>
            <p:cNvPr id="196945" name="Rectangle 337"/>
            <p:cNvSpPr>
              <a:spLocks noChangeArrowheads="1"/>
            </p:cNvSpPr>
            <p:nvPr/>
          </p:nvSpPr>
          <p:spPr bwMode="auto">
            <a:xfrm>
              <a:off x="3444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  <p:sp>
          <p:nvSpPr>
            <p:cNvPr id="196946" name="Rectangle 338"/>
            <p:cNvSpPr>
              <a:spLocks noChangeArrowheads="1"/>
            </p:cNvSpPr>
            <p:nvPr/>
          </p:nvSpPr>
          <p:spPr bwMode="auto">
            <a:xfrm>
              <a:off x="3226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  <p:sp>
          <p:nvSpPr>
            <p:cNvPr id="196947" name="Rectangle 339"/>
            <p:cNvSpPr>
              <a:spLocks noChangeArrowheads="1"/>
            </p:cNvSpPr>
            <p:nvPr/>
          </p:nvSpPr>
          <p:spPr bwMode="auto">
            <a:xfrm>
              <a:off x="3026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/>
                <a:t>1</a:t>
              </a:r>
            </a:p>
          </p:txBody>
        </p:sp>
      </p:grp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Carry and Overflow Examples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903288"/>
          </a:xfrm>
          <a:noFill/>
          <a:ln/>
        </p:spPr>
        <p:txBody>
          <a:bodyPr lIns="0" rIns="0"/>
          <a:lstStyle/>
          <a:p>
            <a:pPr>
              <a:lnSpc>
                <a:spcPct val="90000"/>
              </a:lnSpc>
            </a:pPr>
            <a:r>
              <a:rPr lang="en-US" altLang="en-US"/>
              <a:t>We can have carry without overflow and vice-versa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Four cases are possible (Examples are 8-bit numbers)</a:t>
            </a:r>
          </a:p>
        </p:txBody>
      </p:sp>
      <p:grpSp>
        <p:nvGrpSpPr>
          <p:cNvPr id="196819" name="Group 211"/>
          <p:cNvGrpSpPr>
            <a:grpSpLocks/>
          </p:cNvGrpSpPr>
          <p:nvPr/>
        </p:nvGrpSpPr>
        <p:grpSpPr bwMode="auto">
          <a:xfrm>
            <a:off x="4629150" y="2103438"/>
            <a:ext cx="4032250" cy="2016125"/>
            <a:chOff x="2953" y="1398"/>
            <a:chExt cx="2540" cy="1270"/>
          </a:xfrm>
        </p:grpSpPr>
        <p:sp>
          <p:nvSpPr>
            <p:cNvPr id="196755" name="AutoShape 147"/>
            <p:cNvSpPr>
              <a:spLocks noChangeAspect="1" noChangeArrowheads="1" noTextEdit="1"/>
            </p:cNvSpPr>
            <p:nvPr/>
          </p:nvSpPr>
          <p:spPr bwMode="auto">
            <a:xfrm>
              <a:off x="2953" y="1398"/>
              <a:ext cx="2540" cy="12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56" name="Rectangle 148"/>
            <p:cNvSpPr>
              <a:spLocks noChangeArrowheads="1"/>
            </p:cNvSpPr>
            <p:nvPr/>
          </p:nvSpPr>
          <p:spPr bwMode="auto">
            <a:xfrm>
              <a:off x="3152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7" name="Rectangle 149"/>
            <p:cNvSpPr>
              <a:spLocks noChangeArrowheads="1"/>
            </p:cNvSpPr>
            <p:nvPr/>
          </p:nvSpPr>
          <p:spPr bwMode="auto">
            <a:xfrm>
              <a:off x="3227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58" name="Rectangle 150"/>
            <p:cNvSpPr>
              <a:spLocks noChangeArrowheads="1"/>
            </p:cNvSpPr>
            <p:nvPr/>
          </p:nvSpPr>
          <p:spPr bwMode="auto">
            <a:xfrm>
              <a:off x="3369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9" name="Rectangle 151"/>
            <p:cNvSpPr>
              <a:spLocks noChangeArrowheads="1"/>
            </p:cNvSpPr>
            <p:nvPr/>
          </p:nvSpPr>
          <p:spPr bwMode="auto">
            <a:xfrm>
              <a:off x="3444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60" name="Rectangle 152"/>
            <p:cNvSpPr>
              <a:spLocks noChangeArrowheads="1"/>
            </p:cNvSpPr>
            <p:nvPr/>
          </p:nvSpPr>
          <p:spPr bwMode="auto">
            <a:xfrm>
              <a:off x="3586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1" name="Rectangle 153"/>
            <p:cNvSpPr>
              <a:spLocks noChangeArrowheads="1"/>
            </p:cNvSpPr>
            <p:nvPr/>
          </p:nvSpPr>
          <p:spPr bwMode="auto">
            <a:xfrm>
              <a:off x="3661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62" name="Rectangle 154"/>
            <p:cNvSpPr>
              <a:spLocks noChangeArrowheads="1"/>
            </p:cNvSpPr>
            <p:nvPr/>
          </p:nvSpPr>
          <p:spPr bwMode="auto">
            <a:xfrm>
              <a:off x="3803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3" name="Rectangle 155"/>
            <p:cNvSpPr>
              <a:spLocks noChangeArrowheads="1"/>
            </p:cNvSpPr>
            <p:nvPr/>
          </p:nvSpPr>
          <p:spPr bwMode="auto">
            <a:xfrm>
              <a:off x="3878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64" name="Rectangle 156"/>
            <p:cNvSpPr>
              <a:spLocks noChangeArrowheads="1"/>
            </p:cNvSpPr>
            <p:nvPr/>
          </p:nvSpPr>
          <p:spPr bwMode="auto">
            <a:xfrm>
              <a:off x="4020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5" name="Rectangle 157"/>
            <p:cNvSpPr>
              <a:spLocks noChangeArrowheads="1"/>
            </p:cNvSpPr>
            <p:nvPr/>
          </p:nvSpPr>
          <p:spPr bwMode="auto">
            <a:xfrm>
              <a:off x="4095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66" name="Rectangle 158"/>
            <p:cNvSpPr>
              <a:spLocks noChangeArrowheads="1"/>
            </p:cNvSpPr>
            <p:nvPr/>
          </p:nvSpPr>
          <p:spPr bwMode="auto">
            <a:xfrm>
              <a:off x="4237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7" name="Rectangle 159"/>
            <p:cNvSpPr>
              <a:spLocks noChangeArrowheads="1"/>
            </p:cNvSpPr>
            <p:nvPr/>
          </p:nvSpPr>
          <p:spPr bwMode="auto">
            <a:xfrm>
              <a:off x="4312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68" name="Rectangle 160"/>
            <p:cNvSpPr>
              <a:spLocks noChangeArrowheads="1"/>
            </p:cNvSpPr>
            <p:nvPr/>
          </p:nvSpPr>
          <p:spPr bwMode="auto">
            <a:xfrm>
              <a:off x="4454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9" name="Rectangle 161"/>
            <p:cNvSpPr>
              <a:spLocks noChangeArrowheads="1"/>
            </p:cNvSpPr>
            <p:nvPr/>
          </p:nvSpPr>
          <p:spPr bwMode="auto">
            <a:xfrm>
              <a:off x="4529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70" name="Rectangle 162"/>
            <p:cNvSpPr>
              <a:spLocks noChangeArrowheads="1"/>
            </p:cNvSpPr>
            <p:nvPr/>
          </p:nvSpPr>
          <p:spPr bwMode="auto">
            <a:xfrm>
              <a:off x="4671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1" name="Rectangle 163"/>
            <p:cNvSpPr>
              <a:spLocks noChangeArrowheads="1"/>
            </p:cNvSpPr>
            <p:nvPr/>
          </p:nvSpPr>
          <p:spPr bwMode="auto">
            <a:xfrm>
              <a:off x="4746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72" name="Rectangle 164"/>
            <p:cNvSpPr>
              <a:spLocks noChangeArrowheads="1"/>
            </p:cNvSpPr>
            <p:nvPr/>
          </p:nvSpPr>
          <p:spPr bwMode="auto">
            <a:xfrm>
              <a:off x="3152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3" name="Rectangle 165"/>
            <p:cNvSpPr>
              <a:spLocks noChangeArrowheads="1"/>
            </p:cNvSpPr>
            <p:nvPr/>
          </p:nvSpPr>
          <p:spPr bwMode="auto">
            <a:xfrm>
              <a:off x="3227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74" name="Rectangle 166"/>
            <p:cNvSpPr>
              <a:spLocks noChangeArrowheads="1"/>
            </p:cNvSpPr>
            <p:nvPr/>
          </p:nvSpPr>
          <p:spPr bwMode="auto">
            <a:xfrm>
              <a:off x="3369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5" name="Rectangle 167"/>
            <p:cNvSpPr>
              <a:spLocks noChangeArrowheads="1"/>
            </p:cNvSpPr>
            <p:nvPr/>
          </p:nvSpPr>
          <p:spPr bwMode="auto">
            <a:xfrm>
              <a:off x="3444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76" name="Rectangle 168"/>
            <p:cNvSpPr>
              <a:spLocks noChangeArrowheads="1"/>
            </p:cNvSpPr>
            <p:nvPr/>
          </p:nvSpPr>
          <p:spPr bwMode="auto">
            <a:xfrm>
              <a:off x="3586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7" name="Rectangle 169"/>
            <p:cNvSpPr>
              <a:spLocks noChangeArrowheads="1"/>
            </p:cNvSpPr>
            <p:nvPr/>
          </p:nvSpPr>
          <p:spPr bwMode="auto">
            <a:xfrm>
              <a:off x="3661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78" name="Rectangle 170"/>
            <p:cNvSpPr>
              <a:spLocks noChangeArrowheads="1"/>
            </p:cNvSpPr>
            <p:nvPr/>
          </p:nvSpPr>
          <p:spPr bwMode="auto">
            <a:xfrm>
              <a:off x="3803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9" name="Rectangle 171"/>
            <p:cNvSpPr>
              <a:spLocks noChangeArrowheads="1"/>
            </p:cNvSpPr>
            <p:nvPr/>
          </p:nvSpPr>
          <p:spPr bwMode="auto">
            <a:xfrm>
              <a:off x="3878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80" name="Rectangle 172"/>
            <p:cNvSpPr>
              <a:spLocks noChangeArrowheads="1"/>
            </p:cNvSpPr>
            <p:nvPr/>
          </p:nvSpPr>
          <p:spPr bwMode="auto">
            <a:xfrm>
              <a:off x="4020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1" name="Rectangle 173"/>
            <p:cNvSpPr>
              <a:spLocks noChangeArrowheads="1"/>
            </p:cNvSpPr>
            <p:nvPr/>
          </p:nvSpPr>
          <p:spPr bwMode="auto">
            <a:xfrm>
              <a:off x="4095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82" name="Rectangle 174"/>
            <p:cNvSpPr>
              <a:spLocks noChangeArrowheads="1"/>
            </p:cNvSpPr>
            <p:nvPr/>
          </p:nvSpPr>
          <p:spPr bwMode="auto">
            <a:xfrm>
              <a:off x="4237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3" name="Rectangle 175"/>
            <p:cNvSpPr>
              <a:spLocks noChangeArrowheads="1"/>
            </p:cNvSpPr>
            <p:nvPr/>
          </p:nvSpPr>
          <p:spPr bwMode="auto">
            <a:xfrm>
              <a:off x="4312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84" name="Rectangle 176"/>
            <p:cNvSpPr>
              <a:spLocks noChangeArrowheads="1"/>
            </p:cNvSpPr>
            <p:nvPr/>
          </p:nvSpPr>
          <p:spPr bwMode="auto">
            <a:xfrm>
              <a:off x="4454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5" name="Rectangle 177"/>
            <p:cNvSpPr>
              <a:spLocks noChangeArrowheads="1"/>
            </p:cNvSpPr>
            <p:nvPr/>
          </p:nvSpPr>
          <p:spPr bwMode="auto">
            <a:xfrm>
              <a:off x="4529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86" name="Rectangle 178"/>
            <p:cNvSpPr>
              <a:spLocks noChangeArrowheads="1"/>
            </p:cNvSpPr>
            <p:nvPr/>
          </p:nvSpPr>
          <p:spPr bwMode="auto">
            <a:xfrm>
              <a:off x="4671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7" name="Rectangle 179"/>
            <p:cNvSpPr>
              <a:spLocks noChangeArrowheads="1"/>
            </p:cNvSpPr>
            <p:nvPr/>
          </p:nvSpPr>
          <p:spPr bwMode="auto">
            <a:xfrm>
              <a:off x="4746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788" name="Line 180"/>
            <p:cNvSpPr>
              <a:spLocks noChangeShapeType="1"/>
            </p:cNvSpPr>
            <p:nvPr/>
          </p:nvSpPr>
          <p:spPr bwMode="auto">
            <a:xfrm>
              <a:off x="3098" y="2123"/>
              <a:ext cx="2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789" name="Rectangle 181"/>
            <p:cNvSpPr>
              <a:spLocks noChangeArrowheads="1"/>
            </p:cNvSpPr>
            <p:nvPr/>
          </p:nvSpPr>
          <p:spPr bwMode="auto">
            <a:xfrm>
              <a:off x="3014" y="1733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/>
            </a:p>
          </p:txBody>
        </p:sp>
        <p:sp>
          <p:nvSpPr>
            <p:cNvPr id="196790" name="Rectangle 182"/>
            <p:cNvSpPr>
              <a:spLocks noChangeArrowheads="1"/>
            </p:cNvSpPr>
            <p:nvPr/>
          </p:nvSpPr>
          <p:spPr bwMode="auto">
            <a:xfrm>
              <a:off x="3152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1" name="Rectangle 183"/>
            <p:cNvSpPr>
              <a:spLocks noChangeArrowheads="1"/>
            </p:cNvSpPr>
            <p:nvPr/>
          </p:nvSpPr>
          <p:spPr bwMode="auto">
            <a:xfrm>
              <a:off x="3227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92" name="Rectangle 184"/>
            <p:cNvSpPr>
              <a:spLocks noChangeArrowheads="1"/>
            </p:cNvSpPr>
            <p:nvPr/>
          </p:nvSpPr>
          <p:spPr bwMode="auto">
            <a:xfrm>
              <a:off x="3369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3" name="Rectangle 185"/>
            <p:cNvSpPr>
              <a:spLocks noChangeArrowheads="1"/>
            </p:cNvSpPr>
            <p:nvPr/>
          </p:nvSpPr>
          <p:spPr bwMode="auto">
            <a:xfrm>
              <a:off x="3444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94" name="Rectangle 186"/>
            <p:cNvSpPr>
              <a:spLocks noChangeArrowheads="1"/>
            </p:cNvSpPr>
            <p:nvPr/>
          </p:nvSpPr>
          <p:spPr bwMode="auto">
            <a:xfrm>
              <a:off x="3586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5" name="Rectangle 187"/>
            <p:cNvSpPr>
              <a:spLocks noChangeArrowheads="1"/>
            </p:cNvSpPr>
            <p:nvPr/>
          </p:nvSpPr>
          <p:spPr bwMode="auto">
            <a:xfrm>
              <a:off x="3661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96" name="Rectangle 188"/>
            <p:cNvSpPr>
              <a:spLocks noChangeArrowheads="1"/>
            </p:cNvSpPr>
            <p:nvPr/>
          </p:nvSpPr>
          <p:spPr bwMode="auto">
            <a:xfrm>
              <a:off x="3803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7" name="Rectangle 189"/>
            <p:cNvSpPr>
              <a:spLocks noChangeArrowheads="1"/>
            </p:cNvSpPr>
            <p:nvPr/>
          </p:nvSpPr>
          <p:spPr bwMode="auto">
            <a:xfrm>
              <a:off x="3878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798" name="Rectangle 190"/>
            <p:cNvSpPr>
              <a:spLocks noChangeArrowheads="1"/>
            </p:cNvSpPr>
            <p:nvPr/>
          </p:nvSpPr>
          <p:spPr bwMode="auto">
            <a:xfrm>
              <a:off x="4020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9" name="Rectangle 191"/>
            <p:cNvSpPr>
              <a:spLocks noChangeArrowheads="1"/>
            </p:cNvSpPr>
            <p:nvPr/>
          </p:nvSpPr>
          <p:spPr bwMode="auto">
            <a:xfrm>
              <a:off x="4095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6800" name="Rectangle 192"/>
            <p:cNvSpPr>
              <a:spLocks noChangeArrowheads="1"/>
            </p:cNvSpPr>
            <p:nvPr/>
          </p:nvSpPr>
          <p:spPr bwMode="auto">
            <a:xfrm>
              <a:off x="4237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1" name="Rectangle 193"/>
            <p:cNvSpPr>
              <a:spLocks noChangeArrowheads="1"/>
            </p:cNvSpPr>
            <p:nvPr/>
          </p:nvSpPr>
          <p:spPr bwMode="auto">
            <a:xfrm>
              <a:off x="4312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802" name="Rectangle 194"/>
            <p:cNvSpPr>
              <a:spLocks noChangeArrowheads="1"/>
            </p:cNvSpPr>
            <p:nvPr/>
          </p:nvSpPr>
          <p:spPr bwMode="auto">
            <a:xfrm>
              <a:off x="4454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3" name="Rectangle 195"/>
            <p:cNvSpPr>
              <a:spLocks noChangeArrowheads="1"/>
            </p:cNvSpPr>
            <p:nvPr/>
          </p:nvSpPr>
          <p:spPr bwMode="auto">
            <a:xfrm>
              <a:off x="4529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804" name="Rectangle 196"/>
            <p:cNvSpPr>
              <a:spLocks noChangeArrowheads="1"/>
            </p:cNvSpPr>
            <p:nvPr/>
          </p:nvSpPr>
          <p:spPr bwMode="auto">
            <a:xfrm>
              <a:off x="4671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5" name="Rectangle 197"/>
            <p:cNvSpPr>
              <a:spLocks noChangeArrowheads="1"/>
            </p:cNvSpPr>
            <p:nvPr/>
          </p:nvSpPr>
          <p:spPr bwMode="auto">
            <a:xfrm>
              <a:off x="4746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6806" name="Rectangle 198"/>
            <p:cNvSpPr>
              <a:spLocks noChangeArrowheads="1"/>
            </p:cNvSpPr>
            <p:nvPr/>
          </p:nvSpPr>
          <p:spPr bwMode="auto">
            <a:xfrm>
              <a:off x="409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6807" name="Rectangle 199"/>
            <p:cNvSpPr>
              <a:spLocks noChangeArrowheads="1"/>
            </p:cNvSpPr>
            <p:nvPr/>
          </p:nvSpPr>
          <p:spPr bwMode="auto">
            <a:xfrm>
              <a:off x="4913" y="1616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15</a:t>
              </a:r>
              <a:endParaRPr lang="en-US" altLang="en-US"/>
            </a:p>
          </p:txBody>
        </p:sp>
        <p:sp>
          <p:nvSpPr>
            <p:cNvPr id="196808" name="Rectangle 200"/>
            <p:cNvSpPr>
              <a:spLocks noChangeArrowheads="1"/>
            </p:cNvSpPr>
            <p:nvPr/>
          </p:nvSpPr>
          <p:spPr bwMode="auto">
            <a:xfrm>
              <a:off x="4913" y="1894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248 (-8)</a:t>
              </a:r>
              <a:endParaRPr lang="en-US" altLang="en-US"/>
            </a:p>
          </p:txBody>
        </p:sp>
        <p:sp>
          <p:nvSpPr>
            <p:cNvPr id="196809" name="Rectangle 201"/>
            <p:cNvSpPr>
              <a:spLocks noChangeArrowheads="1"/>
            </p:cNvSpPr>
            <p:nvPr/>
          </p:nvSpPr>
          <p:spPr bwMode="auto">
            <a:xfrm>
              <a:off x="4913" y="2198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7</a:t>
              </a:r>
              <a:endParaRPr lang="en-US" altLang="en-US"/>
            </a:p>
          </p:txBody>
        </p:sp>
        <p:sp>
          <p:nvSpPr>
            <p:cNvPr id="196810" name="Rectangle 202"/>
            <p:cNvSpPr>
              <a:spLocks noChangeArrowheads="1"/>
            </p:cNvSpPr>
            <p:nvPr/>
          </p:nvSpPr>
          <p:spPr bwMode="auto">
            <a:xfrm>
              <a:off x="3062" y="2464"/>
              <a:ext cx="18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Carry = 1    Overflow = 0</a:t>
              </a:r>
              <a:endParaRPr lang="en-US" altLang="en-US" sz="1600"/>
            </a:p>
          </p:txBody>
        </p:sp>
        <p:sp>
          <p:nvSpPr>
            <p:cNvPr id="196811" name="Rectangle 203"/>
            <p:cNvSpPr>
              <a:spLocks noChangeArrowheads="1"/>
            </p:cNvSpPr>
            <p:nvPr/>
          </p:nvSpPr>
          <p:spPr bwMode="auto">
            <a:xfrm>
              <a:off x="431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6812" name="Rectangle 204"/>
            <p:cNvSpPr>
              <a:spLocks noChangeArrowheads="1"/>
            </p:cNvSpPr>
            <p:nvPr/>
          </p:nvSpPr>
          <p:spPr bwMode="auto">
            <a:xfrm>
              <a:off x="453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6813" name="Rectangle 205"/>
            <p:cNvSpPr>
              <a:spLocks noChangeArrowheads="1"/>
            </p:cNvSpPr>
            <p:nvPr/>
          </p:nvSpPr>
          <p:spPr bwMode="auto">
            <a:xfrm>
              <a:off x="3880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b="1"/>
            </a:p>
          </p:txBody>
        </p:sp>
        <p:sp>
          <p:nvSpPr>
            <p:cNvPr id="196814" name="Rectangle 206"/>
            <p:cNvSpPr>
              <a:spLocks noChangeArrowheads="1"/>
            </p:cNvSpPr>
            <p:nvPr/>
          </p:nvSpPr>
          <p:spPr bwMode="auto">
            <a:xfrm>
              <a:off x="3662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/>
                <a:t>1</a:t>
              </a:r>
            </a:p>
          </p:txBody>
        </p:sp>
        <p:sp>
          <p:nvSpPr>
            <p:cNvPr id="196815" name="Rectangle 207"/>
            <p:cNvSpPr>
              <a:spLocks noChangeArrowheads="1"/>
            </p:cNvSpPr>
            <p:nvPr/>
          </p:nvSpPr>
          <p:spPr bwMode="auto">
            <a:xfrm>
              <a:off x="3444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/>
                <a:t>1</a:t>
              </a:r>
            </a:p>
          </p:txBody>
        </p:sp>
        <p:sp>
          <p:nvSpPr>
            <p:cNvPr id="196816" name="Rectangle 208"/>
            <p:cNvSpPr>
              <a:spLocks noChangeArrowheads="1"/>
            </p:cNvSpPr>
            <p:nvPr/>
          </p:nvSpPr>
          <p:spPr bwMode="auto">
            <a:xfrm>
              <a:off x="3226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/>
                <a:t>1</a:t>
              </a:r>
            </a:p>
          </p:txBody>
        </p:sp>
        <p:sp>
          <p:nvSpPr>
            <p:cNvPr id="196817" name="Rectangle 209"/>
            <p:cNvSpPr>
              <a:spLocks noChangeArrowheads="1"/>
            </p:cNvSpPr>
            <p:nvPr/>
          </p:nvSpPr>
          <p:spPr bwMode="auto">
            <a:xfrm>
              <a:off x="3026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/>
                <a:t>1</a:t>
              </a:r>
            </a:p>
          </p:txBody>
        </p:sp>
      </p:grpSp>
      <p:grpSp>
        <p:nvGrpSpPr>
          <p:cNvPr id="197012" name="Group 404"/>
          <p:cNvGrpSpPr>
            <a:grpSpLocks/>
          </p:cNvGrpSpPr>
          <p:nvPr/>
        </p:nvGrpSpPr>
        <p:grpSpPr bwMode="auto">
          <a:xfrm>
            <a:off x="482600" y="2103438"/>
            <a:ext cx="4032250" cy="2016125"/>
            <a:chOff x="2953" y="1398"/>
            <a:chExt cx="2540" cy="1270"/>
          </a:xfrm>
        </p:grpSpPr>
        <p:sp>
          <p:nvSpPr>
            <p:cNvPr id="197013" name="AutoShape 405"/>
            <p:cNvSpPr>
              <a:spLocks noChangeAspect="1" noChangeArrowheads="1" noTextEdit="1"/>
            </p:cNvSpPr>
            <p:nvPr/>
          </p:nvSpPr>
          <p:spPr bwMode="auto">
            <a:xfrm>
              <a:off x="2953" y="1398"/>
              <a:ext cx="2540" cy="12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14" name="Rectangle 406"/>
            <p:cNvSpPr>
              <a:spLocks noChangeArrowheads="1"/>
            </p:cNvSpPr>
            <p:nvPr/>
          </p:nvSpPr>
          <p:spPr bwMode="auto">
            <a:xfrm>
              <a:off x="3152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5" name="Rectangle 407"/>
            <p:cNvSpPr>
              <a:spLocks noChangeArrowheads="1"/>
            </p:cNvSpPr>
            <p:nvPr/>
          </p:nvSpPr>
          <p:spPr bwMode="auto">
            <a:xfrm>
              <a:off x="3227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16" name="Rectangle 408"/>
            <p:cNvSpPr>
              <a:spLocks noChangeArrowheads="1"/>
            </p:cNvSpPr>
            <p:nvPr/>
          </p:nvSpPr>
          <p:spPr bwMode="auto">
            <a:xfrm>
              <a:off x="3369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7" name="Rectangle 409"/>
            <p:cNvSpPr>
              <a:spLocks noChangeArrowheads="1"/>
            </p:cNvSpPr>
            <p:nvPr/>
          </p:nvSpPr>
          <p:spPr bwMode="auto">
            <a:xfrm>
              <a:off x="3444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18" name="Rectangle 410"/>
            <p:cNvSpPr>
              <a:spLocks noChangeArrowheads="1"/>
            </p:cNvSpPr>
            <p:nvPr/>
          </p:nvSpPr>
          <p:spPr bwMode="auto">
            <a:xfrm>
              <a:off x="3586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9" name="Rectangle 411"/>
            <p:cNvSpPr>
              <a:spLocks noChangeArrowheads="1"/>
            </p:cNvSpPr>
            <p:nvPr/>
          </p:nvSpPr>
          <p:spPr bwMode="auto">
            <a:xfrm>
              <a:off x="3661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20" name="Rectangle 412"/>
            <p:cNvSpPr>
              <a:spLocks noChangeArrowheads="1"/>
            </p:cNvSpPr>
            <p:nvPr/>
          </p:nvSpPr>
          <p:spPr bwMode="auto">
            <a:xfrm>
              <a:off x="3803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1" name="Rectangle 413"/>
            <p:cNvSpPr>
              <a:spLocks noChangeArrowheads="1"/>
            </p:cNvSpPr>
            <p:nvPr/>
          </p:nvSpPr>
          <p:spPr bwMode="auto">
            <a:xfrm>
              <a:off x="3878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22" name="Rectangle 414"/>
            <p:cNvSpPr>
              <a:spLocks noChangeArrowheads="1"/>
            </p:cNvSpPr>
            <p:nvPr/>
          </p:nvSpPr>
          <p:spPr bwMode="auto">
            <a:xfrm>
              <a:off x="4020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3" name="Rectangle 415"/>
            <p:cNvSpPr>
              <a:spLocks noChangeArrowheads="1"/>
            </p:cNvSpPr>
            <p:nvPr/>
          </p:nvSpPr>
          <p:spPr bwMode="auto">
            <a:xfrm>
              <a:off x="4095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24" name="Rectangle 416"/>
            <p:cNvSpPr>
              <a:spLocks noChangeArrowheads="1"/>
            </p:cNvSpPr>
            <p:nvPr/>
          </p:nvSpPr>
          <p:spPr bwMode="auto">
            <a:xfrm>
              <a:off x="4237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5" name="Rectangle 417"/>
            <p:cNvSpPr>
              <a:spLocks noChangeArrowheads="1"/>
            </p:cNvSpPr>
            <p:nvPr/>
          </p:nvSpPr>
          <p:spPr bwMode="auto">
            <a:xfrm>
              <a:off x="4312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26" name="Rectangle 418"/>
            <p:cNvSpPr>
              <a:spLocks noChangeArrowheads="1"/>
            </p:cNvSpPr>
            <p:nvPr/>
          </p:nvSpPr>
          <p:spPr bwMode="auto">
            <a:xfrm>
              <a:off x="4454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7" name="Rectangle 419"/>
            <p:cNvSpPr>
              <a:spLocks noChangeArrowheads="1"/>
            </p:cNvSpPr>
            <p:nvPr/>
          </p:nvSpPr>
          <p:spPr bwMode="auto">
            <a:xfrm>
              <a:off x="4529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28" name="Rectangle 420"/>
            <p:cNvSpPr>
              <a:spLocks noChangeArrowheads="1"/>
            </p:cNvSpPr>
            <p:nvPr/>
          </p:nvSpPr>
          <p:spPr bwMode="auto">
            <a:xfrm>
              <a:off x="4671" y="1856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9" name="Rectangle 421"/>
            <p:cNvSpPr>
              <a:spLocks noChangeArrowheads="1"/>
            </p:cNvSpPr>
            <p:nvPr/>
          </p:nvSpPr>
          <p:spPr bwMode="auto">
            <a:xfrm>
              <a:off x="4746" y="1894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30" name="Rectangle 422"/>
            <p:cNvSpPr>
              <a:spLocks noChangeArrowheads="1"/>
            </p:cNvSpPr>
            <p:nvPr/>
          </p:nvSpPr>
          <p:spPr bwMode="auto">
            <a:xfrm>
              <a:off x="3152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1" name="Rectangle 423"/>
            <p:cNvSpPr>
              <a:spLocks noChangeArrowheads="1"/>
            </p:cNvSpPr>
            <p:nvPr/>
          </p:nvSpPr>
          <p:spPr bwMode="auto">
            <a:xfrm>
              <a:off x="3227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32" name="Rectangle 424"/>
            <p:cNvSpPr>
              <a:spLocks noChangeArrowheads="1"/>
            </p:cNvSpPr>
            <p:nvPr/>
          </p:nvSpPr>
          <p:spPr bwMode="auto">
            <a:xfrm>
              <a:off x="3369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3" name="Rectangle 425"/>
            <p:cNvSpPr>
              <a:spLocks noChangeArrowheads="1"/>
            </p:cNvSpPr>
            <p:nvPr/>
          </p:nvSpPr>
          <p:spPr bwMode="auto">
            <a:xfrm>
              <a:off x="3444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34" name="Rectangle 426"/>
            <p:cNvSpPr>
              <a:spLocks noChangeArrowheads="1"/>
            </p:cNvSpPr>
            <p:nvPr/>
          </p:nvSpPr>
          <p:spPr bwMode="auto">
            <a:xfrm>
              <a:off x="3586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5" name="Rectangle 427"/>
            <p:cNvSpPr>
              <a:spLocks noChangeArrowheads="1"/>
            </p:cNvSpPr>
            <p:nvPr/>
          </p:nvSpPr>
          <p:spPr bwMode="auto">
            <a:xfrm>
              <a:off x="3661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36" name="Rectangle 428"/>
            <p:cNvSpPr>
              <a:spLocks noChangeArrowheads="1"/>
            </p:cNvSpPr>
            <p:nvPr/>
          </p:nvSpPr>
          <p:spPr bwMode="auto">
            <a:xfrm>
              <a:off x="3803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7" name="Rectangle 429"/>
            <p:cNvSpPr>
              <a:spLocks noChangeArrowheads="1"/>
            </p:cNvSpPr>
            <p:nvPr/>
          </p:nvSpPr>
          <p:spPr bwMode="auto">
            <a:xfrm>
              <a:off x="3878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38" name="Rectangle 430"/>
            <p:cNvSpPr>
              <a:spLocks noChangeArrowheads="1"/>
            </p:cNvSpPr>
            <p:nvPr/>
          </p:nvSpPr>
          <p:spPr bwMode="auto">
            <a:xfrm>
              <a:off x="4020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9" name="Rectangle 431"/>
            <p:cNvSpPr>
              <a:spLocks noChangeArrowheads="1"/>
            </p:cNvSpPr>
            <p:nvPr/>
          </p:nvSpPr>
          <p:spPr bwMode="auto">
            <a:xfrm>
              <a:off x="4095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40" name="Rectangle 432"/>
            <p:cNvSpPr>
              <a:spLocks noChangeArrowheads="1"/>
            </p:cNvSpPr>
            <p:nvPr/>
          </p:nvSpPr>
          <p:spPr bwMode="auto">
            <a:xfrm>
              <a:off x="4237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1" name="Rectangle 433"/>
            <p:cNvSpPr>
              <a:spLocks noChangeArrowheads="1"/>
            </p:cNvSpPr>
            <p:nvPr/>
          </p:nvSpPr>
          <p:spPr bwMode="auto">
            <a:xfrm>
              <a:off x="4312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42" name="Rectangle 434"/>
            <p:cNvSpPr>
              <a:spLocks noChangeArrowheads="1"/>
            </p:cNvSpPr>
            <p:nvPr/>
          </p:nvSpPr>
          <p:spPr bwMode="auto">
            <a:xfrm>
              <a:off x="4454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3" name="Rectangle 435"/>
            <p:cNvSpPr>
              <a:spLocks noChangeArrowheads="1"/>
            </p:cNvSpPr>
            <p:nvPr/>
          </p:nvSpPr>
          <p:spPr bwMode="auto">
            <a:xfrm>
              <a:off x="4529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44" name="Rectangle 436"/>
            <p:cNvSpPr>
              <a:spLocks noChangeArrowheads="1"/>
            </p:cNvSpPr>
            <p:nvPr/>
          </p:nvSpPr>
          <p:spPr bwMode="auto">
            <a:xfrm>
              <a:off x="4671" y="1580"/>
              <a:ext cx="217" cy="21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5" name="Rectangle 437"/>
            <p:cNvSpPr>
              <a:spLocks noChangeArrowheads="1"/>
            </p:cNvSpPr>
            <p:nvPr/>
          </p:nvSpPr>
          <p:spPr bwMode="auto">
            <a:xfrm>
              <a:off x="4746" y="161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46" name="Line 438"/>
            <p:cNvSpPr>
              <a:spLocks noChangeShapeType="1"/>
            </p:cNvSpPr>
            <p:nvPr/>
          </p:nvSpPr>
          <p:spPr bwMode="auto">
            <a:xfrm>
              <a:off x="3098" y="2123"/>
              <a:ext cx="217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047" name="Rectangle 439"/>
            <p:cNvSpPr>
              <a:spLocks noChangeArrowheads="1"/>
            </p:cNvSpPr>
            <p:nvPr/>
          </p:nvSpPr>
          <p:spPr bwMode="auto">
            <a:xfrm>
              <a:off x="3014" y="1733"/>
              <a:ext cx="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  <a:latin typeface="Helvetica" panose="020B0604020202020204" pitchFamily="34" charset="0"/>
                </a:rPr>
                <a:t>+</a:t>
              </a:r>
              <a:endParaRPr lang="en-US" altLang="en-US"/>
            </a:p>
          </p:txBody>
        </p:sp>
        <p:sp>
          <p:nvSpPr>
            <p:cNvPr id="197048" name="Rectangle 440"/>
            <p:cNvSpPr>
              <a:spLocks noChangeArrowheads="1"/>
            </p:cNvSpPr>
            <p:nvPr/>
          </p:nvSpPr>
          <p:spPr bwMode="auto">
            <a:xfrm>
              <a:off x="3152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9" name="Rectangle 441"/>
            <p:cNvSpPr>
              <a:spLocks noChangeArrowheads="1"/>
            </p:cNvSpPr>
            <p:nvPr/>
          </p:nvSpPr>
          <p:spPr bwMode="auto">
            <a:xfrm>
              <a:off x="3227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50" name="Rectangle 442"/>
            <p:cNvSpPr>
              <a:spLocks noChangeArrowheads="1"/>
            </p:cNvSpPr>
            <p:nvPr/>
          </p:nvSpPr>
          <p:spPr bwMode="auto">
            <a:xfrm>
              <a:off x="3369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1" name="Rectangle 443"/>
            <p:cNvSpPr>
              <a:spLocks noChangeArrowheads="1"/>
            </p:cNvSpPr>
            <p:nvPr/>
          </p:nvSpPr>
          <p:spPr bwMode="auto">
            <a:xfrm>
              <a:off x="3444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52" name="Rectangle 444"/>
            <p:cNvSpPr>
              <a:spLocks noChangeArrowheads="1"/>
            </p:cNvSpPr>
            <p:nvPr/>
          </p:nvSpPr>
          <p:spPr bwMode="auto">
            <a:xfrm>
              <a:off x="3586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3" name="Rectangle 445"/>
            <p:cNvSpPr>
              <a:spLocks noChangeArrowheads="1"/>
            </p:cNvSpPr>
            <p:nvPr/>
          </p:nvSpPr>
          <p:spPr bwMode="auto">
            <a:xfrm>
              <a:off x="3661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54" name="Rectangle 446"/>
            <p:cNvSpPr>
              <a:spLocks noChangeArrowheads="1"/>
            </p:cNvSpPr>
            <p:nvPr/>
          </p:nvSpPr>
          <p:spPr bwMode="auto">
            <a:xfrm>
              <a:off x="3803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5" name="Rectangle 447"/>
            <p:cNvSpPr>
              <a:spLocks noChangeArrowheads="1"/>
            </p:cNvSpPr>
            <p:nvPr/>
          </p:nvSpPr>
          <p:spPr bwMode="auto">
            <a:xfrm>
              <a:off x="3878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56" name="Rectangle 448"/>
            <p:cNvSpPr>
              <a:spLocks noChangeArrowheads="1"/>
            </p:cNvSpPr>
            <p:nvPr/>
          </p:nvSpPr>
          <p:spPr bwMode="auto">
            <a:xfrm>
              <a:off x="4020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7" name="Rectangle 449"/>
            <p:cNvSpPr>
              <a:spLocks noChangeArrowheads="1"/>
            </p:cNvSpPr>
            <p:nvPr/>
          </p:nvSpPr>
          <p:spPr bwMode="auto">
            <a:xfrm>
              <a:off x="4095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0</a:t>
              </a:r>
              <a:endParaRPr lang="en-US" altLang="en-US"/>
            </a:p>
          </p:txBody>
        </p:sp>
        <p:sp>
          <p:nvSpPr>
            <p:cNvPr id="197058" name="Rectangle 450"/>
            <p:cNvSpPr>
              <a:spLocks noChangeArrowheads="1"/>
            </p:cNvSpPr>
            <p:nvPr/>
          </p:nvSpPr>
          <p:spPr bwMode="auto">
            <a:xfrm>
              <a:off x="4237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9" name="Rectangle 451"/>
            <p:cNvSpPr>
              <a:spLocks noChangeArrowheads="1"/>
            </p:cNvSpPr>
            <p:nvPr/>
          </p:nvSpPr>
          <p:spPr bwMode="auto">
            <a:xfrm>
              <a:off x="4312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60" name="Rectangle 452"/>
            <p:cNvSpPr>
              <a:spLocks noChangeArrowheads="1"/>
            </p:cNvSpPr>
            <p:nvPr/>
          </p:nvSpPr>
          <p:spPr bwMode="auto">
            <a:xfrm>
              <a:off x="4454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1" name="Rectangle 453"/>
            <p:cNvSpPr>
              <a:spLocks noChangeArrowheads="1"/>
            </p:cNvSpPr>
            <p:nvPr/>
          </p:nvSpPr>
          <p:spPr bwMode="auto">
            <a:xfrm>
              <a:off x="4529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62" name="Rectangle 454"/>
            <p:cNvSpPr>
              <a:spLocks noChangeArrowheads="1"/>
            </p:cNvSpPr>
            <p:nvPr/>
          </p:nvSpPr>
          <p:spPr bwMode="auto">
            <a:xfrm>
              <a:off x="4671" y="2160"/>
              <a:ext cx="217" cy="21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3" name="Rectangle 455"/>
            <p:cNvSpPr>
              <a:spLocks noChangeArrowheads="1"/>
            </p:cNvSpPr>
            <p:nvPr/>
          </p:nvSpPr>
          <p:spPr bwMode="auto">
            <a:xfrm>
              <a:off x="4746" y="2198"/>
              <a:ext cx="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197064" name="Rectangle 456"/>
            <p:cNvSpPr>
              <a:spLocks noChangeArrowheads="1"/>
            </p:cNvSpPr>
            <p:nvPr/>
          </p:nvSpPr>
          <p:spPr bwMode="auto">
            <a:xfrm>
              <a:off x="409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7065" name="Rectangle 457"/>
            <p:cNvSpPr>
              <a:spLocks noChangeArrowheads="1"/>
            </p:cNvSpPr>
            <p:nvPr/>
          </p:nvSpPr>
          <p:spPr bwMode="auto">
            <a:xfrm>
              <a:off x="4913" y="1616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15</a:t>
              </a:r>
              <a:endParaRPr lang="en-US" altLang="en-US"/>
            </a:p>
          </p:txBody>
        </p:sp>
        <p:sp>
          <p:nvSpPr>
            <p:cNvPr id="197066" name="Rectangle 458"/>
            <p:cNvSpPr>
              <a:spLocks noChangeArrowheads="1"/>
            </p:cNvSpPr>
            <p:nvPr/>
          </p:nvSpPr>
          <p:spPr bwMode="auto">
            <a:xfrm>
              <a:off x="4913" y="1894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8</a:t>
              </a:r>
              <a:endParaRPr lang="en-US" altLang="en-US"/>
            </a:p>
          </p:txBody>
        </p:sp>
        <p:sp>
          <p:nvSpPr>
            <p:cNvPr id="197067" name="Rectangle 459"/>
            <p:cNvSpPr>
              <a:spLocks noChangeArrowheads="1"/>
            </p:cNvSpPr>
            <p:nvPr/>
          </p:nvSpPr>
          <p:spPr bwMode="auto">
            <a:xfrm>
              <a:off x="4913" y="2198"/>
              <a:ext cx="50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500">
                  <a:solidFill>
                    <a:srgbClr val="000000"/>
                  </a:solidFill>
                  <a:latin typeface="Helvetica" panose="020B0604020202020204" pitchFamily="34" charset="0"/>
                </a:rPr>
                <a:t>23</a:t>
              </a:r>
              <a:endParaRPr lang="en-US" altLang="en-US"/>
            </a:p>
          </p:txBody>
        </p:sp>
        <p:sp>
          <p:nvSpPr>
            <p:cNvPr id="197068" name="Rectangle 460"/>
            <p:cNvSpPr>
              <a:spLocks noChangeArrowheads="1"/>
            </p:cNvSpPr>
            <p:nvPr/>
          </p:nvSpPr>
          <p:spPr bwMode="auto">
            <a:xfrm>
              <a:off x="3062" y="2464"/>
              <a:ext cx="18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en-US" sz="1600">
                  <a:solidFill>
                    <a:srgbClr val="000000"/>
                  </a:solidFill>
                  <a:latin typeface="Helvetica" panose="020B0604020202020204" pitchFamily="34" charset="0"/>
                </a:rPr>
                <a:t>Carry = 0    Overflow = 0</a:t>
              </a:r>
              <a:endParaRPr lang="en-US" altLang="en-US" sz="1600"/>
            </a:p>
          </p:txBody>
        </p:sp>
        <p:sp>
          <p:nvSpPr>
            <p:cNvPr id="197069" name="Rectangle 461"/>
            <p:cNvSpPr>
              <a:spLocks noChangeArrowheads="1"/>
            </p:cNvSpPr>
            <p:nvPr/>
          </p:nvSpPr>
          <p:spPr bwMode="auto">
            <a:xfrm>
              <a:off x="431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7070" name="Rectangle 462"/>
            <p:cNvSpPr>
              <a:spLocks noChangeArrowheads="1"/>
            </p:cNvSpPr>
            <p:nvPr/>
          </p:nvSpPr>
          <p:spPr bwMode="auto">
            <a:xfrm>
              <a:off x="4535" y="1434"/>
              <a:ext cx="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b="1"/>
            </a:p>
          </p:txBody>
        </p:sp>
        <p:sp>
          <p:nvSpPr>
            <p:cNvPr id="197071" name="Rectangle 463"/>
            <p:cNvSpPr>
              <a:spLocks noChangeArrowheads="1"/>
            </p:cNvSpPr>
            <p:nvPr/>
          </p:nvSpPr>
          <p:spPr bwMode="auto">
            <a:xfrm>
              <a:off x="3880" y="1434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  <a:latin typeface="Helvetica" panose="020B0604020202020204" pitchFamily="34" charset="0"/>
                </a:rPr>
                <a:t>1</a:t>
              </a:r>
              <a:endParaRPr lang="en-US" altLang="en-US" b="1"/>
            </a:p>
          </p:txBody>
        </p:sp>
        <p:sp>
          <p:nvSpPr>
            <p:cNvPr id="197072" name="Rectangle 464"/>
            <p:cNvSpPr>
              <a:spLocks noChangeArrowheads="1"/>
            </p:cNvSpPr>
            <p:nvPr/>
          </p:nvSpPr>
          <p:spPr bwMode="auto">
            <a:xfrm>
              <a:off x="3662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  <p:sp>
          <p:nvSpPr>
            <p:cNvPr id="197073" name="Rectangle 465"/>
            <p:cNvSpPr>
              <a:spLocks noChangeArrowheads="1"/>
            </p:cNvSpPr>
            <p:nvPr/>
          </p:nvSpPr>
          <p:spPr bwMode="auto">
            <a:xfrm>
              <a:off x="3444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  <p:sp>
          <p:nvSpPr>
            <p:cNvPr id="197074" name="Rectangle 466"/>
            <p:cNvSpPr>
              <a:spLocks noChangeArrowheads="1"/>
            </p:cNvSpPr>
            <p:nvPr/>
          </p:nvSpPr>
          <p:spPr bwMode="auto">
            <a:xfrm>
              <a:off x="3226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  <p:sp>
          <p:nvSpPr>
            <p:cNvPr id="197075" name="Rectangle 467"/>
            <p:cNvSpPr>
              <a:spLocks noChangeArrowheads="1"/>
            </p:cNvSpPr>
            <p:nvPr/>
          </p:nvSpPr>
          <p:spPr bwMode="auto">
            <a:xfrm>
              <a:off x="3026" y="1434"/>
              <a:ext cx="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1200" b="1"/>
            </a:p>
          </p:txBody>
        </p:sp>
      </p:grpSp>
    </p:spTree>
    <p:extLst>
      <p:ext uri="{BB962C8B-B14F-4D97-AF65-F5344CB8AC3E}">
        <p14:creationId xmlns:p14="http://schemas.microsoft.com/office/powerpoint/2010/main" val="397284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84" name="Rectangle 21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Unsigned Integers: </a:t>
            </a:r>
            <a:r>
              <a:rPr lang="en-US" altLang="en-US" i="1"/>
              <a:t>n</a:t>
            </a:r>
            <a:r>
              <a:rPr lang="en-US" altLang="en-US"/>
              <a:t>-bit representation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Signed Integers: </a:t>
            </a:r>
            <a:r>
              <a:rPr lang="en-US" altLang="en-US" i="1"/>
              <a:t>n</a:t>
            </a:r>
            <a:r>
              <a:rPr lang="en-US" altLang="en-US"/>
              <a:t>-bit 2's complement representation</a:t>
            </a: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Range, Carry, Borrow, and Overflow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6184900" y="3198813"/>
            <a:ext cx="12684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</a:pPr>
            <a:r>
              <a:rPr lang="en-US" altLang="en-US"/>
              <a:t>max = 2</a:t>
            </a:r>
            <a:r>
              <a:rPr lang="en-US" altLang="en-US" i="1" baseline="50000"/>
              <a:t>n</a:t>
            </a:r>
            <a:r>
              <a:rPr lang="en-US" altLang="en-US"/>
              <a:t>–1</a:t>
            </a:r>
          </a:p>
        </p:txBody>
      </p:sp>
      <p:sp>
        <p:nvSpPr>
          <p:cNvPr id="212076" name="Text Box 108"/>
          <p:cNvSpPr txBox="1">
            <a:spLocks noChangeArrowheads="1"/>
          </p:cNvSpPr>
          <p:nvPr/>
        </p:nvSpPr>
        <p:spPr bwMode="auto">
          <a:xfrm>
            <a:off x="1576388" y="3255963"/>
            <a:ext cx="12684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</a:pPr>
            <a:r>
              <a:rPr lang="en-US" altLang="en-US"/>
              <a:t>min = 0</a:t>
            </a:r>
          </a:p>
        </p:txBody>
      </p:sp>
      <p:grpSp>
        <p:nvGrpSpPr>
          <p:cNvPr id="212187" name="Group 219"/>
          <p:cNvGrpSpPr>
            <a:grpSpLocks/>
          </p:cNvGrpSpPr>
          <p:nvPr/>
        </p:nvGrpSpPr>
        <p:grpSpPr bwMode="auto">
          <a:xfrm>
            <a:off x="6704013" y="1816100"/>
            <a:ext cx="1727200" cy="1209675"/>
            <a:chOff x="4223" y="1144"/>
            <a:chExt cx="1088" cy="762"/>
          </a:xfrm>
        </p:grpSpPr>
        <p:sp>
          <p:nvSpPr>
            <p:cNvPr id="212055" name="Text Box 87"/>
            <p:cNvSpPr txBox="1">
              <a:spLocks noChangeArrowheads="1"/>
            </p:cNvSpPr>
            <p:nvPr/>
          </p:nvSpPr>
          <p:spPr bwMode="auto">
            <a:xfrm>
              <a:off x="4295" y="1471"/>
              <a:ext cx="943" cy="4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>
                <a:spcBef>
                  <a:spcPct val="10000"/>
                </a:spcBef>
              </a:pPr>
              <a:r>
                <a:rPr lang="en-US" altLang="en-US"/>
                <a:t>Carry = 1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Addition</a:t>
              </a:r>
            </a:p>
          </p:txBody>
        </p:sp>
        <p:grpSp>
          <p:nvGrpSpPr>
            <p:cNvPr id="212079" name="Group 111"/>
            <p:cNvGrpSpPr>
              <a:grpSpLocks/>
            </p:cNvGrpSpPr>
            <p:nvPr/>
          </p:nvGrpSpPr>
          <p:grpSpPr bwMode="auto">
            <a:xfrm>
              <a:off x="4223" y="1144"/>
              <a:ext cx="1088" cy="291"/>
              <a:chOff x="4223" y="2051"/>
              <a:chExt cx="1088" cy="291"/>
            </a:xfrm>
          </p:grpSpPr>
          <p:sp>
            <p:nvSpPr>
              <p:cNvPr id="212077" name="Text Box 109"/>
              <p:cNvSpPr txBox="1">
                <a:spLocks noChangeArrowheads="1"/>
              </p:cNvSpPr>
              <p:nvPr/>
            </p:nvSpPr>
            <p:spPr bwMode="auto">
              <a:xfrm>
                <a:off x="4223" y="2051"/>
                <a:ext cx="108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Numbers &gt; max</a:t>
                </a:r>
              </a:p>
            </p:txBody>
          </p:sp>
          <p:sp>
            <p:nvSpPr>
              <p:cNvPr id="212078" name="AutoShape 110"/>
              <p:cNvSpPr>
                <a:spLocks/>
              </p:cNvSpPr>
              <p:nvPr/>
            </p:nvSpPr>
            <p:spPr bwMode="auto">
              <a:xfrm rot="-5400000">
                <a:off x="4730" y="1834"/>
                <a:ext cx="73" cy="944"/>
              </a:xfrm>
              <a:prstGeom prst="rightBrace">
                <a:avLst>
                  <a:gd name="adj1" fmla="val 10776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2188" name="Group 220"/>
          <p:cNvGrpSpPr>
            <a:grpSpLocks/>
          </p:cNvGrpSpPr>
          <p:nvPr/>
        </p:nvGrpSpPr>
        <p:grpSpPr bwMode="auto">
          <a:xfrm>
            <a:off x="596900" y="1816100"/>
            <a:ext cx="1727200" cy="1209675"/>
            <a:chOff x="376" y="1144"/>
            <a:chExt cx="1088" cy="762"/>
          </a:xfrm>
        </p:grpSpPr>
        <p:sp>
          <p:nvSpPr>
            <p:cNvPr id="212056" name="Text Box 88"/>
            <p:cNvSpPr txBox="1">
              <a:spLocks noChangeArrowheads="1"/>
            </p:cNvSpPr>
            <p:nvPr/>
          </p:nvSpPr>
          <p:spPr bwMode="auto">
            <a:xfrm>
              <a:off x="449" y="1471"/>
              <a:ext cx="944" cy="4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10000"/>
                </a:spcBef>
              </a:pPr>
              <a:r>
                <a:rPr lang="en-US" altLang="en-US"/>
                <a:t>Borrow = 1</a:t>
              </a:r>
            </a:p>
            <a:p>
              <a:pPr>
                <a:spcBef>
                  <a:spcPct val="10000"/>
                </a:spcBef>
              </a:pPr>
              <a:r>
                <a:rPr lang="en-US" altLang="en-US"/>
                <a:t>Subtraction</a:t>
              </a:r>
            </a:p>
          </p:txBody>
        </p:sp>
        <p:grpSp>
          <p:nvGrpSpPr>
            <p:cNvPr id="212080" name="Group 112"/>
            <p:cNvGrpSpPr>
              <a:grpSpLocks/>
            </p:cNvGrpSpPr>
            <p:nvPr/>
          </p:nvGrpSpPr>
          <p:grpSpPr bwMode="auto">
            <a:xfrm>
              <a:off x="376" y="1144"/>
              <a:ext cx="1088" cy="291"/>
              <a:chOff x="4223" y="2051"/>
              <a:chExt cx="1088" cy="291"/>
            </a:xfrm>
          </p:grpSpPr>
          <p:sp>
            <p:nvSpPr>
              <p:cNvPr id="212081" name="Text Box 113"/>
              <p:cNvSpPr txBox="1">
                <a:spLocks noChangeArrowheads="1"/>
              </p:cNvSpPr>
              <p:nvPr/>
            </p:nvSpPr>
            <p:spPr bwMode="auto">
              <a:xfrm>
                <a:off x="4223" y="2051"/>
                <a:ext cx="108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Numbers &lt; min</a:t>
                </a:r>
              </a:p>
            </p:txBody>
          </p:sp>
          <p:sp>
            <p:nvSpPr>
              <p:cNvPr id="212082" name="AutoShape 114"/>
              <p:cNvSpPr>
                <a:spLocks/>
              </p:cNvSpPr>
              <p:nvPr/>
            </p:nvSpPr>
            <p:spPr bwMode="auto">
              <a:xfrm rot="-5400000">
                <a:off x="4730" y="1834"/>
                <a:ext cx="73" cy="944"/>
              </a:xfrm>
              <a:prstGeom prst="rightBrace">
                <a:avLst>
                  <a:gd name="adj1" fmla="val 10776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2190" name="Group 222"/>
          <p:cNvGrpSpPr>
            <a:grpSpLocks/>
          </p:cNvGrpSpPr>
          <p:nvPr/>
        </p:nvGrpSpPr>
        <p:grpSpPr bwMode="auto">
          <a:xfrm>
            <a:off x="6704013" y="4351338"/>
            <a:ext cx="1727200" cy="1209675"/>
            <a:chOff x="4223" y="2741"/>
            <a:chExt cx="1088" cy="762"/>
          </a:xfrm>
        </p:grpSpPr>
        <p:sp>
          <p:nvSpPr>
            <p:cNvPr id="212086" name="Text Box 118"/>
            <p:cNvSpPr txBox="1">
              <a:spLocks noChangeArrowheads="1"/>
            </p:cNvSpPr>
            <p:nvPr/>
          </p:nvSpPr>
          <p:spPr bwMode="auto">
            <a:xfrm>
              <a:off x="4295" y="3068"/>
              <a:ext cx="943" cy="4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>
                <a:spcBef>
                  <a:spcPct val="10000"/>
                </a:spcBef>
              </a:pPr>
              <a:r>
                <a:rPr lang="en-US" altLang="en-US"/>
                <a:t>Positive</a:t>
              </a:r>
            </a:p>
            <a:p>
              <a:pPr algn="ctr">
                <a:spcBef>
                  <a:spcPct val="10000"/>
                </a:spcBef>
              </a:pPr>
              <a:r>
                <a:rPr lang="en-US" altLang="en-US"/>
                <a:t>Overflow</a:t>
              </a:r>
            </a:p>
          </p:txBody>
        </p:sp>
        <p:grpSp>
          <p:nvGrpSpPr>
            <p:cNvPr id="212173" name="Group 205"/>
            <p:cNvGrpSpPr>
              <a:grpSpLocks/>
            </p:cNvGrpSpPr>
            <p:nvPr/>
          </p:nvGrpSpPr>
          <p:grpSpPr bwMode="auto">
            <a:xfrm>
              <a:off x="4223" y="2741"/>
              <a:ext cx="1088" cy="291"/>
              <a:chOff x="4223" y="2051"/>
              <a:chExt cx="1088" cy="291"/>
            </a:xfrm>
          </p:grpSpPr>
          <p:sp>
            <p:nvSpPr>
              <p:cNvPr id="212174" name="Text Box 206"/>
              <p:cNvSpPr txBox="1">
                <a:spLocks noChangeArrowheads="1"/>
              </p:cNvSpPr>
              <p:nvPr/>
            </p:nvSpPr>
            <p:spPr bwMode="auto">
              <a:xfrm>
                <a:off x="4223" y="2051"/>
                <a:ext cx="108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Numbers &gt; max</a:t>
                </a:r>
              </a:p>
            </p:txBody>
          </p:sp>
          <p:sp>
            <p:nvSpPr>
              <p:cNvPr id="212175" name="AutoShape 207"/>
              <p:cNvSpPr>
                <a:spLocks/>
              </p:cNvSpPr>
              <p:nvPr/>
            </p:nvSpPr>
            <p:spPr bwMode="auto">
              <a:xfrm rot="-5400000">
                <a:off x="4730" y="1834"/>
                <a:ext cx="73" cy="944"/>
              </a:xfrm>
              <a:prstGeom prst="rightBrace">
                <a:avLst>
                  <a:gd name="adj1" fmla="val 10776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2191" name="Group 223"/>
          <p:cNvGrpSpPr>
            <a:grpSpLocks/>
          </p:cNvGrpSpPr>
          <p:nvPr/>
        </p:nvGrpSpPr>
        <p:grpSpPr bwMode="auto">
          <a:xfrm>
            <a:off x="596900" y="4351338"/>
            <a:ext cx="1727200" cy="1209675"/>
            <a:chOff x="376" y="2741"/>
            <a:chExt cx="1088" cy="762"/>
          </a:xfrm>
        </p:grpSpPr>
        <p:sp>
          <p:nvSpPr>
            <p:cNvPr id="212085" name="Text Box 117"/>
            <p:cNvSpPr txBox="1">
              <a:spLocks noChangeArrowheads="1"/>
            </p:cNvSpPr>
            <p:nvPr/>
          </p:nvSpPr>
          <p:spPr bwMode="auto">
            <a:xfrm>
              <a:off x="449" y="3068"/>
              <a:ext cx="944" cy="435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10000"/>
                </a:spcBef>
              </a:pPr>
              <a:r>
                <a:rPr lang="en-US" altLang="en-US"/>
                <a:t>Negative</a:t>
              </a:r>
            </a:p>
            <a:p>
              <a:pPr>
                <a:spcBef>
                  <a:spcPct val="10000"/>
                </a:spcBef>
              </a:pPr>
              <a:r>
                <a:rPr lang="en-US" altLang="en-US"/>
                <a:t>Overflow</a:t>
              </a:r>
            </a:p>
          </p:txBody>
        </p:sp>
        <p:grpSp>
          <p:nvGrpSpPr>
            <p:cNvPr id="212176" name="Group 208"/>
            <p:cNvGrpSpPr>
              <a:grpSpLocks/>
            </p:cNvGrpSpPr>
            <p:nvPr/>
          </p:nvGrpSpPr>
          <p:grpSpPr bwMode="auto">
            <a:xfrm>
              <a:off x="376" y="2741"/>
              <a:ext cx="1088" cy="291"/>
              <a:chOff x="4223" y="2051"/>
              <a:chExt cx="1088" cy="291"/>
            </a:xfrm>
          </p:grpSpPr>
          <p:sp>
            <p:nvSpPr>
              <p:cNvPr id="212177" name="Text Box 209"/>
              <p:cNvSpPr txBox="1">
                <a:spLocks noChangeArrowheads="1"/>
              </p:cNvSpPr>
              <p:nvPr/>
            </p:nvSpPr>
            <p:spPr bwMode="auto">
              <a:xfrm>
                <a:off x="4223" y="2051"/>
                <a:ext cx="108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Numbers &lt; min</a:t>
                </a:r>
              </a:p>
            </p:txBody>
          </p:sp>
          <p:sp>
            <p:nvSpPr>
              <p:cNvPr id="212178" name="AutoShape 210"/>
              <p:cNvSpPr>
                <a:spLocks/>
              </p:cNvSpPr>
              <p:nvPr/>
            </p:nvSpPr>
            <p:spPr bwMode="auto">
              <a:xfrm rot="-5400000">
                <a:off x="4730" y="1834"/>
                <a:ext cx="73" cy="944"/>
              </a:xfrm>
              <a:prstGeom prst="rightBrace">
                <a:avLst>
                  <a:gd name="adj1" fmla="val 107763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2090" name="Text Box 122"/>
          <p:cNvSpPr txBox="1">
            <a:spLocks noChangeArrowheads="1"/>
          </p:cNvSpPr>
          <p:nvPr/>
        </p:nvSpPr>
        <p:spPr bwMode="auto">
          <a:xfrm>
            <a:off x="6069013" y="5734050"/>
            <a:ext cx="14986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</a:pPr>
            <a:r>
              <a:rPr lang="en-US" altLang="en-US"/>
              <a:t>max = 2</a:t>
            </a:r>
            <a:r>
              <a:rPr lang="en-US" altLang="en-US" i="1" baseline="50000"/>
              <a:t>n</a:t>
            </a:r>
            <a:r>
              <a:rPr lang="en-US" altLang="en-US" baseline="50000"/>
              <a:t>-1</a:t>
            </a:r>
            <a:r>
              <a:rPr lang="en-US" altLang="en-US"/>
              <a:t>–1</a:t>
            </a:r>
          </a:p>
        </p:txBody>
      </p:sp>
      <p:grpSp>
        <p:nvGrpSpPr>
          <p:cNvPr id="212193" name="Group 225"/>
          <p:cNvGrpSpPr>
            <a:grpSpLocks/>
          </p:cNvGrpSpPr>
          <p:nvPr/>
        </p:nvGrpSpPr>
        <p:grpSpPr bwMode="auto">
          <a:xfrm>
            <a:off x="482600" y="4870450"/>
            <a:ext cx="8121650" cy="1266825"/>
            <a:chOff x="304" y="3068"/>
            <a:chExt cx="5116" cy="798"/>
          </a:xfrm>
        </p:grpSpPr>
        <p:sp>
          <p:nvSpPr>
            <p:cNvPr id="212087" name="Text Box 119"/>
            <p:cNvSpPr txBox="1">
              <a:spLocks noChangeArrowheads="1"/>
            </p:cNvSpPr>
            <p:nvPr/>
          </p:nvSpPr>
          <p:spPr bwMode="auto">
            <a:xfrm>
              <a:off x="1392" y="3068"/>
              <a:ext cx="2903" cy="43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Finite Set of Signed Integers</a:t>
              </a:r>
            </a:p>
          </p:txBody>
        </p:sp>
        <p:grpSp>
          <p:nvGrpSpPr>
            <p:cNvPr id="212192" name="Group 224"/>
            <p:cNvGrpSpPr>
              <a:grpSpLocks/>
            </p:cNvGrpSpPr>
            <p:nvPr/>
          </p:nvGrpSpPr>
          <p:grpSpPr bwMode="auto">
            <a:xfrm>
              <a:off x="304" y="3394"/>
              <a:ext cx="5116" cy="472"/>
              <a:chOff x="304" y="3394"/>
              <a:chExt cx="5116" cy="472"/>
            </a:xfrm>
          </p:grpSpPr>
          <p:grpSp>
            <p:nvGrpSpPr>
              <p:cNvPr id="212189" name="Group 221"/>
              <p:cNvGrpSpPr>
                <a:grpSpLocks/>
              </p:cNvGrpSpPr>
              <p:nvPr/>
            </p:nvGrpSpPr>
            <p:grpSpPr bwMode="auto">
              <a:xfrm>
                <a:off x="304" y="3394"/>
                <a:ext cx="5116" cy="218"/>
                <a:chOff x="304" y="3394"/>
                <a:chExt cx="5116" cy="218"/>
              </a:xfrm>
            </p:grpSpPr>
            <p:sp>
              <p:nvSpPr>
                <p:cNvPr id="212089" name="Line 121"/>
                <p:cNvSpPr>
                  <a:spLocks noChangeShapeType="1"/>
                </p:cNvSpPr>
                <p:nvPr/>
              </p:nvSpPr>
              <p:spPr bwMode="auto">
                <a:xfrm>
                  <a:off x="304" y="3503"/>
                  <a:ext cx="511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1" name="Line 123"/>
                <p:cNvSpPr>
                  <a:spLocks noChangeShapeType="1"/>
                </p:cNvSpPr>
                <p:nvPr/>
              </p:nvSpPr>
              <p:spPr bwMode="auto">
                <a:xfrm>
                  <a:off x="200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2" name="Line 124"/>
                <p:cNvSpPr>
                  <a:spLocks noChangeShapeType="1"/>
                </p:cNvSpPr>
                <p:nvPr/>
              </p:nvSpPr>
              <p:spPr bwMode="auto">
                <a:xfrm>
                  <a:off x="197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3" name="Line 125"/>
                <p:cNvSpPr>
                  <a:spLocks noChangeShapeType="1"/>
                </p:cNvSpPr>
                <p:nvPr/>
              </p:nvSpPr>
              <p:spPr bwMode="auto">
                <a:xfrm>
                  <a:off x="1935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4" name="Line 126"/>
                <p:cNvSpPr>
                  <a:spLocks noChangeShapeType="1"/>
                </p:cNvSpPr>
                <p:nvPr/>
              </p:nvSpPr>
              <p:spPr bwMode="auto">
                <a:xfrm>
                  <a:off x="1899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5" name="Line 127"/>
                <p:cNvSpPr>
                  <a:spLocks noChangeShapeType="1"/>
                </p:cNvSpPr>
                <p:nvPr/>
              </p:nvSpPr>
              <p:spPr bwMode="auto">
                <a:xfrm>
                  <a:off x="1863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6" name="Line 128"/>
                <p:cNvSpPr>
                  <a:spLocks noChangeShapeType="1"/>
                </p:cNvSpPr>
                <p:nvPr/>
              </p:nvSpPr>
              <p:spPr bwMode="auto">
                <a:xfrm>
                  <a:off x="2189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7" name="Line 129"/>
                <p:cNvSpPr>
                  <a:spLocks noChangeShapeType="1"/>
                </p:cNvSpPr>
                <p:nvPr/>
              </p:nvSpPr>
              <p:spPr bwMode="auto">
                <a:xfrm>
                  <a:off x="2153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8" name="Line 130"/>
                <p:cNvSpPr>
                  <a:spLocks noChangeShapeType="1"/>
                </p:cNvSpPr>
                <p:nvPr/>
              </p:nvSpPr>
              <p:spPr bwMode="auto">
                <a:xfrm>
                  <a:off x="211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099" name="Line 131"/>
                <p:cNvSpPr>
                  <a:spLocks noChangeShapeType="1"/>
                </p:cNvSpPr>
                <p:nvPr/>
              </p:nvSpPr>
              <p:spPr bwMode="auto">
                <a:xfrm>
                  <a:off x="208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0" name="Line 132"/>
                <p:cNvSpPr>
                  <a:spLocks noChangeShapeType="1"/>
                </p:cNvSpPr>
                <p:nvPr/>
              </p:nvSpPr>
              <p:spPr bwMode="auto">
                <a:xfrm>
                  <a:off x="2045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1" name="Line 133"/>
                <p:cNvSpPr>
                  <a:spLocks noChangeShapeType="1"/>
                </p:cNvSpPr>
                <p:nvPr/>
              </p:nvSpPr>
              <p:spPr bwMode="auto">
                <a:xfrm>
                  <a:off x="2370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2" name="Line 134"/>
                <p:cNvSpPr>
                  <a:spLocks noChangeShapeType="1"/>
                </p:cNvSpPr>
                <p:nvPr/>
              </p:nvSpPr>
              <p:spPr bwMode="auto">
                <a:xfrm>
                  <a:off x="2334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3" name="Line 135"/>
                <p:cNvSpPr>
                  <a:spLocks noChangeShapeType="1"/>
                </p:cNvSpPr>
                <p:nvPr/>
              </p:nvSpPr>
              <p:spPr bwMode="auto">
                <a:xfrm>
                  <a:off x="2298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4" name="Line 136"/>
                <p:cNvSpPr>
                  <a:spLocks noChangeShapeType="1"/>
                </p:cNvSpPr>
                <p:nvPr/>
              </p:nvSpPr>
              <p:spPr bwMode="auto">
                <a:xfrm>
                  <a:off x="2262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5" name="Line 137"/>
                <p:cNvSpPr>
                  <a:spLocks noChangeShapeType="1"/>
                </p:cNvSpPr>
                <p:nvPr/>
              </p:nvSpPr>
              <p:spPr bwMode="auto">
                <a:xfrm>
                  <a:off x="2226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6" name="Line 138"/>
                <p:cNvSpPr>
                  <a:spLocks noChangeShapeType="1"/>
                </p:cNvSpPr>
                <p:nvPr/>
              </p:nvSpPr>
              <p:spPr bwMode="auto">
                <a:xfrm>
                  <a:off x="2552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7" name="Line 139"/>
                <p:cNvSpPr>
                  <a:spLocks noChangeShapeType="1"/>
                </p:cNvSpPr>
                <p:nvPr/>
              </p:nvSpPr>
              <p:spPr bwMode="auto">
                <a:xfrm>
                  <a:off x="2516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8" name="Line 140"/>
                <p:cNvSpPr>
                  <a:spLocks noChangeShapeType="1"/>
                </p:cNvSpPr>
                <p:nvPr/>
              </p:nvSpPr>
              <p:spPr bwMode="auto">
                <a:xfrm>
                  <a:off x="2480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09" name="Line 141"/>
                <p:cNvSpPr>
                  <a:spLocks noChangeShapeType="1"/>
                </p:cNvSpPr>
                <p:nvPr/>
              </p:nvSpPr>
              <p:spPr bwMode="auto">
                <a:xfrm>
                  <a:off x="2444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0" name="Line 142"/>
                <p:cNvSpPr>
                  <a:spLocks noChangeShapeType="1"/>
                </p:cNvSpPr>
                <p:nvPr/>
              </p:nvSpPr>
              <p:spPr bwMode="auto">
                <a:xfrm>
                  <a:off x="2408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1" name="Line 143"/>
                <p:cNvSpPr>
                  <a:spLocks noChangeShapeType="1"/>
                </p:cNvSpPr>
                <p:nvPr/>
              </p:nvSpPr>
              <p:spPr bwMode="auto">
                <a:xfrm>
                  <a:off x="2733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2" name="Line 144"/>
                <p:cNvSpPr>
                  <a:spLocks noChangeShapeType="1"/>
                </p:cNvSpPr>
                <p:nvPr/>
              </p:nvSpPr>
              <p:spPr bwMode="auto">
                <a:xfrm>
                  <a:off x="269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3" name="Line 145"/>
                <p:cNvSpPr>
                  <a:spLocks noChangeShapeType="1"/>
                </p:cNvSpPr>
                <p:nvPr/>
              </p:nvSpPr>
              <p:spPr bwMode="auto">
                <a:xfrm>
                  <a:off x="266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4" name="Line 146"/>
                <p:cNvSpPr>
                  <a:spLocks noChangeShapeType="1"/>
                </p:cNvSpPr>
                <p:nvPr/>
              </p:nvSpPr>
              <p:spPr bwMode="auto">
                <a:xfrm>
                  <a:off x="2625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5" name="Line 147"/>
                <p:cNvSpPr>
                  <a:spLocks noChangeShapeType="1"/>
                </p:cNvSpPr>
                <p:nvPr/>
              </p:nvSpPr>
              <p:spPr bwMode="auto">
                <a:xfrm>
                  <a:off x="2589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6" name="Line 148"/>
                <p:cNvSpPr>
                  <a:spLocks noChangeShapeType="1"/>
                </p:cNvSpPr>
                <p:nvPr/>
              </p:nvSpPr>
              <p:spPr bwMode="auto">
                <a:xfrm>
                  <a:off x="2915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7" name="Line 149"/>
                <p:cNvSpPr>
                  <a:spLocks noChangeShapeType="1"/>
                </p:cNvSpPr>
                <p:nvPr/>
              </p:nvSpPr>
              <p:spPr bwMode="auto">
                <a:xfrm>
                  <a:off x="2879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19" name="Line 151"/>
                <p:cNvSpPr>
                  <a:spLocks noChangeShapeType="1"/>
                </p:cNvSpPr>
                <p:nvPr/>
              </p:nvSpPr>
              <p:spPr bwMode="auto">
                <a:xfrm>
                  <a:off x="280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0" name="Line 152"/>
                <p:cNvSpPr>
                  <a:spLocks noChangeShapeType="1"/>
                </p:cNvSpPr>
                <p:nvPr/>
              </p:nvSpPr>
              <p:spPr bwMode="auto">
                <a:xfrm>
                  <a:off x="277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1" name="Line 153"/>
                <p:cNvSpPr>
                  <a:spLocks noChangeShapeType="1"/>
                </p:cNvSpPr>
                <p:nvPr/>
              </p:nvSpPr>
              <p:spPr bwMode="auto">
                <a:xfrm>
                  <a:off x="3096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2" name="Line 154"/>
                <p:cNvSpPr>
                  <a:spLocks noChangeShapeType="1"/>
                </p:cNvSpPr>
                <p:nvPr/>
              </p:nvSpPr>
              <p:spPr bwMode="auto">
                <a:xfrm>
                  <a:off x="3060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3" name="Line 155"/>
                <p:cNvSpPr>
                  <a:spLocks noChangeShapeType="1"/>
                </p:cNvSpPr>
                <p:nvPr/>
              </p:nvSpPr>
              <p:spPr bwMode="auto">
                <a:xfrm>
                  <a:off x="3024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4" name="Line 156"/>
                <p:cNvSpPr>
                  <a:spLocks noChangeShapeType="1"/>
                </p:cNvSpPr>
                <p:nvPr/>
              </p:nvSpPr>
              <p:spPr bwMode="auto">
                <a:xfrm>
                  <a:off x="2988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5" name="Line 157"/>
                <p:cNvSpPr>
                  <a:spLocks noChangeShapeType="1"/>
                </p:cNvSpPr>
                <p:nvPr/>
              </p:nvSpPr>
              <p:spPr bwMode="auto">
                <a:xfrm>
                  <a:off x="2952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6" name="Line 158"/>
                <p:cNvSpPr>
                  <a:spLocks noChangeShapeType="1"/>
                </p:cNvSpPr>
                <p:nvPr/>
              </p:nvSpPr>
              <p:spPr bwMode="auto">
                <a:xfrm>
                  <a:off x="3278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7" name="Line 159"/>
                <p:cNvSpPr>
                  <a:spLocks noChangeShapeType="1"/>
                </p:cNvSpPr>
                <p:nvPr/>
              </p:nvSpPr>
              <p:spPr bwMode="auto">
                <a:xfrm>
                  <a:off x="3242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8" name="Line 160"/>
                <p:cNvSpPr>
                  <a:spLocks noChangeShapeType="1"/>
                </p:cNvSpPr>
                <p:nvPr/>
              </p:nvSpPr>
              <p:spPr bwMode="auto">
                <a:xfrm>
                  <a:off x="3206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29" name="Line 161"/>
                <p:cNvSpPr>
                  <a:spLocks noChangeShapeType="1"/>
                </p:cNvSpPr>
                <p:nvPr/>
              </p:nvSpPr>
              <p:spPr bwMode="auto">
                <a:xfrm>
                  <a:off x="3170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0" name="Line 162"/>
                <p:cNvSpPr>
                  <a:spLocks noChangeShapeType="1"/>
                </p:cNvSpPr>
                <p:nvPr/>
              </p:nvSpPr>
              <p:spPr bwMode="auto">
                <a:xfrm>
                  <a:off x="3134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1" name="Line 163"/>
                <p:cNvSpPr>
                  <a:spLocks noChangeShapeType="1"/>
                </p:cNvSpPr>
                <p:nvPr/>
              </p:nvSpPr>
              <p:spPr bwMode="auto">
                <a:xfrm>
                  <a:off x="3459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2" name="Line 164"/>
                <p:cNvSpPr>
                  <a:spLocks noChangeShapeType="1"/>
                </p:cNvSpPr>
                <p:nvPr/>
              </p:nvSpPr>
              <p:spPr bwMode="auto">
                <a:xfrm>
                  <a:off x="3423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3" name="Line 165"/>
                <p:cNvSpPr>
                  <a:spLocks noChangeShapeType="1"/>
                </p:cNvSpPr>
                <p:nvPr/>
              </p:nvSpPr>
              <p:spPr bwMode="auto">
                <a:xfrm>
                  <a:off x="338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4" name="Line 166"/>
                <p:cNvSpPr>
                  <a:spLocks noChangeShapeType="1"/>
                </p:cNvSpPr>
                <p:nvPr/>
              </p:nvSpPr>
              <p:spPr bwMode="auto">
                <a:xfrm>
                  <a:off x="335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5" name="Line 167"/>
                <p:cNvSpPr>
                  <a:spLocks noChangeShapeType="1"/>
                </p:cNvSpPr>
                <p:nvPr/>
              </p:nvSpPr>
              <p:spPr bwMode="auto">
                <a:xfrm>
                  <a:off x="3315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6" name="Line 168"/>
                <p:cNvSpPr>
                  <a:spLocks noChangeShapeType="1"/>
                </p:cNvSpPr>
                <p:nvPr/>
              </p:nvSpPr>
              <p:spPr bwMode="auto">
                <a:xfrm>
                  <a:off x="364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7" name="Line 169"/>
                <p:cNvSpPr>
                  <a:spLocks noChangeShapeType="1"/>
                </p:cNvSpPr>
                <p:nvPr/>
              </p:nvSpPr>
              <p:spPr bwMode="auto">
                <a:xfrm>
                  <a:off x="3605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8" name="Line 170"/>
                <p:cNvSpPr>
                  <a:spLocks noChangeShapeType="1"/>
                </p:cNvSpPr>
                <p:nvPr/>
              </p:nvSpPr>
              <p:spPr bwMode="auto">
                <a:xfrm>
                  <a:off x="3569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39" name="Line 171"/>
                <p:cNvSpPr>
                  <a:spLocks noChangeShapeType="1"/>
                </p:cNvSpPr>
                <p:nvPr/>
              </p:nvSpPr>
              <p:spPr bwMode="auto">
                <a:xfrm>
                  <a:off x="3533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0" name="Line 172"/>
                <p:cNvSpPr>
                  <a:spLocks noChangeShapeType="1"/>
                </p:cNvSpPr>
                <p:nvPr/>
              </p:nvSpPr>
              <p:spPr bwMode="auto">
                <a:xfrm>
                  <a:off x="349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1" name="Line 173"/>
                <p:cNvSpPr>
                  <a:spLocks noChangeShapeType="1"/>
                </p:cNvSpPr>
                <p:nvPr/>
              </p:nvSpPr>
              <p:spPr bwMode="auto">
                <a:xfrm>
                  <a:off x="3786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2" name="Line 174"/>
                <p:cNvSpPr>
                  <a:spLocks noChangeShapeType="1"/>
                </p:cNvSpPr>
                <p:nvPr/>
              </p:nvSpPr>
              <p:spPr bwMode="auto">
                <a:xfrm>
                  <a:off x="3750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3" name="Line 175"/>
                <p:cNvSpPr>
                  <a:spLocks noChangeShapeType="1"/>
                </p:cNvSpPr>
                <p:nvPr/>
              </p:nvSpPr>
              <p:spPr bwMode="auto">
                <a:xfrm>
                  <a:off x="3714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4" name="Line 176"/>
                <p:cNvSpPr>
                  <a:spLocks noChangeShapeType="1"/>
                </p:cNvSpPr>
                <p:nvPr/>
              </p:nvSpPr>
              <p:spPr bwMode="auto">
                <a:xfrm>
                  <a:off x="3678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5" name="Line 177"/>
                <p:cNvSpPr>
                  <a:spLocks noChangeShapeType="1"/>
                </p:cNvSpPr>
                <p:nvPr/>
              </p:nvSpPr>
              <p:spPr bwMode="auto">
                <a:xfrm>
                  <a:off x="3968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6" name="Line 178"/>
                <p:cNvSpPr>
                  <a:spLocks noChangeShapeType="1"/>
                </p:cNvSpPr>
                <p:nvPr/>
              </p:nvSpPr>
              <p:spPr bwMode="auto">
                <a:xfrm>
                  <a:off x="3932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7" name="Line 179"/>
                <p:cNvSpPr>
                  <a:spLocks noChangeShapeType="1"/>
                </p:cNvSpPr>
                <p:nvPr/>
              </p:nvSpPr>
              <p:spPr bwMode="auto">
                <a:xfrm>
                  <a:off x="3896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8" name="Line 180"/>
                <p:cNvSpPr>
                  <a:spLocks noChangeShapeType="1"/>
                </p:cNvSpPr>
                <p:nvPr/>
              </p:nvSpPr>
              <p:spPr bwMode="auto">
                <a:xfrm>
                  <a:off x="3860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49" name="Line 181"/>
                <p:cNvSpPr>
                  <a:spLocks noChangeShapeType="1"/>
                </p:cNvSpPr>
                <p:nvPr/>
              </p:nvSpPr>
              <p:spPr bwMode="auto">
                <a:xfrm>
                  <a:off x="3824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0" name="Line 182"/>
                <p:cNvSpPr>
                  <a:spLocks noChangeShapeType="1"/>
                </p:cNvSpPr>
                <p:nvPr/>
              </p:nvSpPr>
              <p:spPr bwMode="auto">
                <a:xfrm>
                  <a:off x="4113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1" name="Line 183"/>
                <p:cNvSpPr>
                  <a:spLocks noChangeShapeType="1"/>
                </p:cNvSpPr>
                <p:nvPr/>
              </p:nvSpPr>
              <p:spPr bwMode="auto">
                <a:xfrm>
                  <a:off x="407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2" name="Line 184"/>
                <p:cNvSpPr>
                  <a:spLocks noChangeShapeType="1"/>
                </p:cNvSpPr>
                <p:nvPr/>
              </p:nvSpPr>
              <p:spPr bwMode="auto">
                <a:xfrm>
                  <a:off x="404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3" name="Line 185"/>
                <p:cNvSpPr>
                  <a:spLocks noChangeShapeType="1"/>
                </p:cNvSpPr>
                <p:nvPr/>
              </p:nvSpPr>
              <p:spPr bwMode="auto">
                <a:xfrm>
                  <a:off x="4005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4" name="Line 186"/>
                <p:cNvSpPr>
                  <a:spLocks noChangeShapeType="1"/>
                </p:cNvSpPr>
                <p:nvPr/>
              </p:nvSpPr>
              <p:spPr bwMode="auto">
                <a:xfrm>
                  <a:off x="4295" y="3394"/>
                  <a:ext cx="0" cy="2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5" name="Line 187"/>
                <p:cNvSpPr>
                  <a:spLocks noChangeShapeType="1"/>
                </p:cNvSpPr>
                <p:nvPr/>
              </p:nvSpPr>
              <p:spPr bwMode="auto">
                <a:xfrm>
                  <a:off x="4259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6" name="Line 188"/>
                <p:cNvSpPr>
                  <a:spLocks noChangeShapeType="1"/>
                </p:cNvSpPr>
                <p:nvPr/>
              </p:nvSpPr>
              <p:spPr bwMode="auto">
                <a:xfrm>
                  <a:off x="4223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7" name="Line 189"/>
                <p:cNvSpPr>
                  <a:spLocks noChangeShapeType="1"/>
                </p:cNvSpPr>
                <p:nvPr/>
              </p:nvSpPr>
              <p:spPr bwMode="auto">
                <a:xfrm>
                  <a:off x="418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8" name="Line 190"/>
                <p:cNvSpPr>
                  <a:spLocks noChangeShapeType="1"/>
                </p:cNvSpPr>
                <p:nvPr/>
              </p:nvSpPr>
              <p:spPr bwMode="auto">
                <a:xfrm>
                  <a:off x="415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59" name="Line 191"/>
                <p:cNvSpPr>
                  <a:spLocks noChangeShapeType="1"/>
                </p:cNvSpPr>
                <p:nvPr/>
              </p:nvSpPr>
              <p:spPr bwMode="auto">
                <a:xfrm>
                  <a:off x="1537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0" name="Line 192"/>
                <p:cNvSpPr>
                  <a:spLocks noChangeShapeType="1"/>
                </p:cNvSpPr>
                <p:nvPr/>
              </p:nvSpPr>
              <p:spPr bwMode="auto">
                <a:xfrm>
                  <a:off x="1501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1" name="Line 193"/>
                <p:cNvSpPr>
                  <a:spLocks noChangeShapeType="1"/>
                </p:cNvSpPr>
                <p:nvPr/>
              </p:nvSpPr>
              <p:spPr bwMode="auto">
                <a:xfrm>
                  <a:off x="1465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2" name="Line 194"/>
                <p:cNvSpPr>
                  <a:spLocks noChangeShapeType="1"/>
                </p:cNvSpPr>
                <p:nvPr/>
              </p:nvSpPr>
              <p:spPr bwMode="auto">
                <a:xfrm>
                  <a:off x="1429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3" name="Line 195"/>
                <p:cNvSpPr>
                  <a:spLocks noChangeShapeType="1"/>
                </p:cNvSpPr>
                <p:nvPr/>
              </p:nvSpPr>
              <p:spPr bwMode="auto">
                <a:xfrm>
                  <a:off x="1718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4" name="Line 196"/>
                <p:cNvSpPr>
                  <a:spLocks noChangeShapeType="1"/>
                </p:cNvSpPr>
                <p:nvPr/>
              </p:nvSpPr>
              <p:spPr bwMode="auto">
                <a:xfrm>
                  <a:off x="1682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5" name="Line 197"/>
                <p:cNvSpPr>
                  <a:spLocks noChangeShapeType="1"/>
                </p:cNvSpPr>
                <p:nvPr/>
              </p:nvSpPr>
              <p:spPr bwMode="auto">
                <a:xfrm>
                  <a:off x="1646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6" name="Line 198"/>
                <p:cNvSpPr>
                  <a:spLocks noChangeShapeType="1"/>
                </p:cNvSpPr>
                <p:nvPr/>
              </p:nvSpPr>
              <p:spPr bwMode="auto">
                <a:xfrm>
                  <a:off x="1610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7" name="Line 199"/>
                <p:cNvSpPr>
                  <a:spLocks noChangeShapeType="1"/>
                </p:cNvSpPr>
                <p:nvPr/>
              </p:nvSpPr>
              <p:spPr bwMode="auto">
                <a:xfrm>
                  <a:off x="1574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8" name="Line 200"/>
                <p:cNvSpPr>
                  <a:spLocks noChangeShapeType="1"/>
                </p:cNvSpPr>
                <p:nvPr/>
              </p:nvSpPr>
              <p:spPr bwMode="auto">
                <a:xfrm>
                  <a:off x="1828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69" name="Line 201"/>
                <p:cNvSpPr>
                  <a:spLocks noChangeShapeType="1"/>
                </p:cNvSpPr>
                <p:nvPr/>
              </p:nvSpPr>
              <p:spPr bwMode="auto">
                <a:xfrm>
                  <a:off x="1792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70" name="Line 202"/>
                <p:cNvSpPr>
                  <a:spLocks noChangeShapeType="1"/>
                </p:cNvSpPr>
                <p:nvPr/>
              </p:nvSpPr>
              <p:spPr bwMode="auto">
                <a:xfrm>
                  <a:off x="1756" y="3467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71" name="Line 203"/>
                <p:cNvSpPr>
                  <a:spLocks noChangeShapeType="1"/>
                </p:cNvSpPr>
                <p:nvPr/>
              </p:nvSpPr>
              <p:spPr bwMode="auto">
                <a:xfrm>
                  <a:off x="1392" y="3394"/>
                  <a:ext cx="0" cy="2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179" name="Line 211"/>
                <p:cNvSpPr>
                  <a:spLocks noChangeShapeType="1"/>
                </p:cNvSpPr>
                <p:nvPr/>
              </p:nvSpPr>
              <p:spPr bwMode="auto">
                <a:xfrm>
                  <a:off x="2844" y="3431"/>
                  <a:ext cx="0" cy="18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180" name="Text Box 212"/>
              <p:cNvSpPr txBox="1">
                <a:spLocks noChangeArrowheads="1"/>
              </p:cNvSpPr>
              <p:nvPr/>
            </p:nvSpPr>
            <p:spPr bwMode="auto">
              <a:xfrm>
                <a:off x="2735" y="3648"/>
                <a:ext cx="21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0</a:t>
                </a:r>
              </a:p>
            </p:txBody>
          </p:sp>
        </p:grpSp>
      </p:grpSp>
      <p:sp>
        <p:nvSpPr>
          <p:cNvPr id="212181" name="Text Box 213"/>
          <p:cNvSpPr txBox="1">
            <a:spLocks noChangeArrowheads="1"/>
          </p:cNvSpPr>
          <p:nvPr/>
        </p:nvSpPr>
        <p:spPr bwMode="auto">
          <a:xfrm>
            <a:off x="1633538" y="5791200"/>
            <a:ext cx="115411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>
              <a:spcBef>
                <a:spcPct val="50000"/>
              </a:spcBef>
            </a:pPr>
            <a:r>
              <a:rPr lang="en-US" altLang="en-US"/>
              <a:t>min = -2</a:t>
            </a:r>
            <a:r>
              <a:rPr lang="en-US" altLang="en-US" i="1" baseline="50000"/>
              <a:t>n</a:t>
            </a:r>
            <a:r>
              <a:rPr lang="en-US" altLang="en-US" baseline="50000"/>
              <a:t>-1</a:t>
            </a:r>
            <a:endParaRPr lang="en-US" altLang="en-US"/>
          </a:p>
        </p:txBody>
      </p:sp>
      <p:grpSp>
        <p:nvGrpSpPr>
          <p:cNvPr id="212186" name="Group 218"/>
          <p:cNvGrpSpPr>
            <a:grpSpLocks/>
          </p:cNvGrpSpPr>
          <p:nvPr/>
        </p:nvGrpSpPr>
        <p:grpSpPr bwMode="auto">
          <a:xfrm>
            <a:off x="482600" y="2335213"/>
            <a:ext cx="8121650" cy="863600"/>
            <a:chOff x="304" y="1471"/>
            <a:chExt cx="5116" cy="544"/>
          </a:xfrm>
        </p:grpSpPr>
        <p:sp>
          <p:nvSpPr>
            <p:cNvPr id="211982" name="Text Box 14"/>
            <p:cNvSpPr txBox="1">
              <a:spLocks noChangeArrowheads="1"/>
            </p:cNvSpPr>
            <p:nvPr/>
          </p:nvSpPr>
          <p:spPr bwMode="auto">
            <a:xfrm>
              <a:off x="1392" y="1471"/>
              <a:ext cx="2903" cy="43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Finite Set of Unsigned Integers</a:t>
              </a:r>
            </a:p>
          </p:txBody>
        </p:sp>
        <p:grpSp>
          <p:nvGrpSpPr>
            <p:cNvPr id="212185" name="Group 217"/>
            <p:cNvGrpSpPr>
              <a:grpSpLocks/>
            </p:cNvGrpSpPr>
            <p:nvPr/>
          </p:nvGrpSpPr>
          <p:grpSpPr bwMode="auto">
            <a:xfrm>
              <a:off x="304" y="1797"/>
              <a:ext cx="5116" cy="218"/>
              <a:chOff x="304" y="1797"/>
              <a:chExt cx="5116" cy="218"/>
            </a:xfrm>
          </p:grpSpPr>
          <p:sp>
            <p:nvSpPr>
              <p:cNvPr id="211976" name="Line 8"/>
              <p:cNvSpPr>
                <a:spLocks noChangeShapeType="1"/>
              </p:cNvSpPr>
              <p:nvPr/>
            </p:nvSpPr>
            <p:spPr bwMode="auto">
              <a:xfrm>
                <a:off x="304" y="1906"/>
                <a:ext cx="51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7" name="Line 19"/>
              <p:cNvSpPr>
                <a:spLocks noChangeShapeType="1"/>
              </p:cNvSpPr>
              <p:nvPr/>
            </p:nvSpPr>
            <p:spPr bwMode="auto">
              <a:xfrm>
                <a:off x="200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8" name="Line 20"/>
              <p:cNvSpPr>
                <a:spLocks noChangeShapeType="1"/>
              </p:cNvSpPr>
              <p:nvPr/>
            </p:nvSpPr>
            <p:spPr bwMode="auto">
              <a:xfrm>
                <a:off x="197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89" name="Line 21"/>
              <p:cNvSpPr>
                <a:spLocks noChangeShapeType="1"/>
              </p:cNvSpPr>
              <p:nvPr/>
            </p:nvSpPr>
            <p:spPr bwMode="auto">
              <a:xfrm>
                <a:off x="1935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0" name="Line 22"/>
              <p:cNvSpPr>
                <a:spLocks noChangeShapeType="1"/>
              </p:cNvSpPr>
              <p:nvPr/>
            </p:nvSpPr>
            <p:spPr bwMode="auto">
              <a:xfrm>
                <a:off x="1899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1" name="Line 23"/>
              <p:cNvSpPr>
                <a:spLocks noChangeShapeType="1"/>
              </p:cNvSpPr>
              <p:nvPr/>
            </p:nvSpPr>
            <p:spPr bwMode="auto">
              <a:xfrm>
                <a:off x="1863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2" name="Line 24"/>
              <p:cNvSpPr>
                <a:spLocks noChangeShapeType="1"/>
              </p:cNvSpPr>
              <p:nvPr/>
            </p:nvSpPr>
            <p:spPr bwMode="auto">
              <a:xfrm>
                <a:off x="2189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3" name="Line 25"/>
              <p:cNvSpPr>
                <a:spLocks noChangeShapeType="1"/>
              </p:cNvSpPr>
              <p:nvPr/>
            </p:nvSpPr>
            <p:spPr bwMode="auto">
              <a:xfrm>
                <a:off x="2153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4" name="Line 26"/>
              <p:cNvSpPr>
                <a:spLocks noChangeShapeType="1"/>
              </p:cNvSpPr>
              <p:nvPr/>
            </p:nvSpPr>
            <p:spPr bwMode="auto">
              <a:xfrm>
                <a:off x="211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5" name="Line 27"/>
              <p:cNvSpPr>
                <a:spLocks noChangeShapeType="1"/>
              </p:cNvSpPr>
              <p:nvPr/>
            </p:nvSpPr>
            <p:spPr bwMode="auto">
              <a:xfrm>
                <a:off x="208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6" name="Line 28"/>
              <p:cNvSpPr>
                <a:spLocks noChangeShapeType="1"/>
              </p:cNvSpPr>
              <p:nvPr/>
            </p:nvSpPr>
            <p:spPr bwMode="auto">
              <a:xfrm>
                <a:off x="2045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7" name="Line 29"/>
              <p:cNvSpPr>
                <a:spLocks noChangeShapeType="1"/>
              </p:cNvSpPr>
              <p:nvPr/>
            </p:nvSpPr>
            <p:spPr bwMode="auto">
              <a:xfrm>
                <a:off x="2370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8" name="Line 30"/>
              <p:cNvSpPr>
                <a:spLocks noChangeShapeType="1"/>
              </p:cNvSpPr>
              <p:nvPr/>
            </p:nvSpPr>
            <p:spPr bwMode="auto">
              <a:xfrm>
                <a:off x="2334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99" name="Line 31"/>
              <p:cNvSpPr>
                <a:spLocks noChangeShapeType="1"/>
              </p:cNvSpPr>
              <p:nvPr/>
            </p:nvSpPr>
            <p:spPr bwMode="auto">
              <a:xfrm>
                <a:off x="2298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0" name="Line 32"/>
              <p:cNvSpPr>
                <a:spLocks noChangeShapeType="1"/>
              </p:cNvSpPr>
              <p:nvPr/>
            </p:nvSpPr>
            <p:spPr bwMode="auto">
              <a:xfrm>
                <a:off x="2262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1" name="Line 33"/>
              <p:cNvSpPr>
                <a:spLocks noChangeShapeType="1"/>
              </p:cNvSpPr>
              <p:nvPr/>
            </p:nvSpPr>
            <p:spPr bwMode="auto">
              <a:xfrm>
                <a:off x="2226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2" name="Line 34"/>
              <p:cNvSpPr>
                <a:spLocks noChangeShapeType="1"/>
              </p:cNvSpPr>
              <p:nvPr/>
            </p:nvSpPr>
            <p:spPr bwMode="auto">
              <a:xfrm>
                <a:off x="2552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3" name="Line 35"/>
              <p:cNvSpPr>
                <a:spLocks noChangeShapeType="1"/>
              </p:cNvSpPr>
              <p:nvPr/>
            </p:nvSpPr>
            <p:spPr bwMode="auto">
              <a:xfrm>
                <a:off x="2516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4" name="Line 36"/>
              <p:cNvSpPr>
                <a:spLocks noChangeShapeType="1"/>
              </p:cNvSpPr>
              <p:nvPr/>
            </p:nvSpPr>
            <p:spPr bwMode="auto">
              <a:xfrm>
                <a:off x="2480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5" name="Line 37"/>
              <p:cNvSpPr>
                <a:spLocks noChangeShapeType="1"/>
              </p:cNvSpPr>
              <p:nvPr/>
            </p:nvSpPr>
            <p:spPr bwMode="auto">
              <a:xfrm>
                <a:off x="2444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6" name="Line 38"/>
              <p:cNvSpPr>
                <a:spLocks noChangeShapeType="1"/>
              </p:cNvSpPr>
              <p:nvPr/>
            </p:nvSpPr>
            <p:spPr bwMode="auto">
              <a:xfrm>
                <a:off x="2408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7" name="Line 39"/>
              <p:cNvSpPr>
                <a:spLocks noChangeShapeType="1"/>
              </p:cNvSpPr>
              <p:nvPr/>
            </p:nvSpPr>
            <p:spPr bwMode="auto">
              <a:xfrm>
                <a:off x="2733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8" name="Line 40"/>
              <p:cNvSpPr>
                <a:spLocks noChangeShapeType="1"/>
              </p:cNvSpPr>
              <p:nvPr/>
            </p:nvSpPr>
            <p:spPr bwMode="auto">
              <a:xfrm>
                <a:off x="269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09" name="Line 41"/>
              <p:cNvSpPr>
                <a:spLocks noChangeShapeType="1"/>
              </p:cNvSpPr>
              <p:nvPr/>
            </p:nvSpPr>
            <p:spPr bwMode="auto">
              <a:xfrm>
                <a:off x="266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0" name="Line 42"/>
              <p:cNvSpPr>
                <a:spLocks noChangeShapeType="1"/>
              </p:cNvSpPr>
              <p:nvPr/>
            </p:nvSpPr>
            <p:spPr bwMode="auto">
              <a:xfrm>
                <a:off x="2625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1" name="Line 43"/>
              <p:cNvSpPr>
                <a:spLocks noChangeShapeType="1"/>
              </p:cNvSpPr>
              <p:nvPr/>
            </p:nvSpPr>
            <p:spPr bwMode="auto">
              <a:xfrm>
                <a:off x="2589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2" name="Line 44"/>
              <p:cNvSpPr>
                <a:spLocks noChangeShapeType="1"/>
              </p:cNvSpPr>
              <p:nvPr/>
            </p:nvSpPr>
            <p:spPr bwMode="auto">
              <a:xfrm>
                <a:off x="2915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3" name="Line 45"/>
              <p:cNvSpPr>
                <a:spLocks noChangeShapeType="1"/>
              </p:cNvSpPr>
              <p:nvPr/>
            </p:nvSpPr>
            <p:spPr bwMode="auto">
              <a:xfrm>
                <a:off x="2879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4" name="Line 46"/>
              <p:cNvSpPr>
                <a:spLocks noChangeShapeType="1"/>
              </p:cNvSpPr>
              <p:nvPr/>
            </p:nvSpPr>
            <p:spPr bwMode="auto">
              <a:xfrm>
                <a:off x="2843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5" name="Line 47"/>
              <p:cNvSpPr>
                <a:spLocks noChangeShapeType="1"/>
              </p:cNvSpPr>
              <p:nvPr/>
            </p:nvSpPr>
            <p:spPr bwMode="auto">
              <a:xfrm>
                <a:off x="280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6" name="Line 48"/>
              <p:cNvSpPr>
                <a:spLocks noChangeShapeType="1"/>
              </p:cNvSpPr>
              <p:nvPr/>
            </p:nvSpPr>
            <p:spPr bwMode="auto">
              <a:xfrm>
                <a:off x="277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7" name="Line 49"/>
              <p:cNvSpPr>
                <a:spLocks noChangeShapeType="1"/>
              </p:cNvSpPr>
              <p:nvPr/>
            </p:nvSpPr>
            <p:spPr bwMode="auto">
              <a:xfrm>
                <a:off x="3096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8" name="Line 50"/>
              <p:cNvSpPr>
                <a:spLocks noChangeShapeType="1"/>
              </p:cNvSpPr>
              <p:nvPr/>
            </p:nvSpPr>
            <p:spPr bwMode="auto">
              <a:xfrm>
                <a:off x="3060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19" name="Line 51"/>
              <p:cNvSpPr>
                <a:spLocks noChangeShapeType="1"/>
              </p:cNvSpPr>
              <p:nvPr/>
            </p:nvSpPr>
            <p:spPr bwMode="auto">
              <a:xfrm>
                <a:off x="3024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0" name="Line 52"/>
              <p:cNvSpPr>
                <a:spLocks noChangeShapeType="1"/>
              </p:cNvSpPr>
              <p:nvPr/>
            </p:nvSpPr>
            <p:spPr bwMode="auto">
              <a:xfrm>
                <a:off x="2988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1" name="Line 53"/>
              <p:cNvSpPr>
                <a:spLocks noChangeShapeType="1"/>
              </p:cNvSpPr>
              <p:nvPr/>
            </p:nvSpPr>
            <p:spPr bwMode="auto">
              <a:xfrm>
                <a:off x="2952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2" name="Line 54"/>
              <p:cNvSpPr>
                <a:spLocks noChangeShapeType="1"/>
              </p:cNvSpPr>
              <p:nvPr/>
            </p:nvSpPr>
            <p:spPr bwMode="auto">
              <a:xfrm>
                <a:off x="3278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3" name="Line 55"/>
              <p:cNvSpPr>
                <a:spLocks noChangeShapeType="1"/>
              </p:cNvSpPr>
              <p:nvPr/>
            </p:nvSpPr>
            <p:spPr bwMode="auto">
              <a:xfrm>
                <a:off x="3242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4" name="Line 56"/>
              <p:cNvSpPr>
                <a:spLocks noChangeShapeType="1"/>
              </p:cNvSpPr>
              <p:nvPr/>
            </p:nvSpPr>
            <p:spPr bwMode="auto">
              <a:xfrm>
                <a:off x="3206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5" name="Line 57"/>
              <p:cNvSpPr>
                <a:spLocks noChangeShapeType="1"/>
              </p:cNvSpPr>
              <p:nvPr/>
            </p:nvSpPr>
            <p:spPr bwMode="auto">
              <a:xfrm>
                <a:off x="3170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6" name="Line 58"/>
              <p:cNvSpPr>
                <a:spLocks noChangeShapeType="1"/>
              </p:cNvSpPr>
              <p:nvPr/>
            </p:nvSpPr>
            <p:spPr bwMode="auto">
              <a:xfrm>
                <a:off x="3134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7" name="Line 59"/>
              <p:cNvSpPr>
                <a:spLocks noChangeShapeType="1"/>
              </p:cNvSpPr>
              <p:nvPr/>
            </p:nvSpPr>
            <p:spPr bwMode="auto">
              <a:xfrm>
                <a:off x="3459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8" name="Line 60"/>
              <p:cNvSpPr>
                <a:spLocks noChangeShapeType="1"/>
              </p:cNvSpPr>
              <p:nvPr/>
            </p:nvSpPr>
            <p:spPr bwMode="auto">
              <a:xfrm>
                <a:off x="3423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29" name="Line 61"/>
              <p:cNvSpPr>
                <a:spLocks noChangeShapeType="1"/>
              </p:cNvSpPr>
              <p:nvPr/>
            </p:nvSpPr>
            <p:spPr bwMode="auto">
              <a:xfrm>
                <a:off x="338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0" name="Line 62"/>
              <p:cNvSpPr>
                <a:spLocks noChangeShapeType="1"/>
              </p:cNvSpPr>
              <p:nvPr/>
            </p:nvSpPr>
            <p:spPr bwMode="auto">
              <a:xfrm>
                <a:off x="335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1" name="Line 63"/>
              <p:cNvSpPr>
                <a:spLocks noChangeShapeType="1"/>
              </p:cNvSpPr>
              <p:nvPr/>
            </p:nvSpPr>
            <p:spPr bwMode="auto">
              <a:xfrm>
                <a:off x="3315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2" name="Line 64"/>
              <p:cNvSpPr>
                <a:spLocks noChangeShapeType="1"/>
              </p:cNvSpPr>
              <p:nvPr/>
            </p:nvSpPr>
            <p:spPr bwMode="auto">
              <a:xfrm>
                <a:off x="364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3" name="Line 65"/>
              <p:cNvSpPr>
                <a:spLocks noChangeShapeType="1"/>
              </p:cNvSpPr>
              <p:nvPr/>
            </p:nvSpPr>
            <p:spPr bwMode="auto">
              <a:xfrm>
                <a:off x="3605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4" name="Line 66"/>
              <p:cNvSpPr>
                <a:spLocks noChangeShapeType="1"/>
              </p:cNvSpPr>
              <p:nvPr/>
            </p:nvSpPr>
            <p:spPr bwMode="auto">
              <a:xfrm>
                <a:off x="3569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5" name="Line 67"/>
              <p:cNvSpPr>
                <a:spLocks noChangeShapeType="1"/>
              </p:cNvSpPr>
              <p:nvPr/>
            </p:nvSpPr>
            <p:spPr bwMode="auto">
              <a:xfrm>
                <a:off x="3533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6" name="Line 68"/>
              <p:cNvSpPr>
                <a:spLocks noChangeShapeType="1"/>
              </p:cNvSpPr>
              <p:nvPr/>
            </p:nvSpPr>
            <p:spPr bwMode="auto">
              <a:xfrm>
                <a:off x="349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7" name="Line 69"/>
              <p:cNvSpPr>
                <a:spLocks noChangeShapeType="1"/>
              </p:cNvSpPr>
              <p:nvPr/>
            </p:nvSpPr>
            <p:spPr bwMode="auto">
              <a:xfrm>
                <a:off x="3786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8" name="Line 70"/>
              <p:cNvSpPr>
                <a:spLocks noChangeShapeType="1"/>
              </p:cNvSpPr>
              <p:nvPr/>
            </p:nvSpPr>
            <p:spPr bwMode="auto">
              <a:xfrm>
                <a:off x="3750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39" name="Line 71"/>
              <p:cNvSpPr>
                <a:spLocks noChangeShapeType="1"/>
              </p:cNvSpPr>
              <p:nvPr/>
            </p:nvSpPr>
            <p:spPr bwMode="auto">
              <a:xfrm>
                <a:off x="3714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0" name="Line 72"/>
              <p:cNvSpPr>
                <a:spLocks noChangeShapeType="1"/>
              </p:cNvSpPr>
              <p:nvPr/>
            </p:nvSpPr>
            <p:spPr bwMode="auto">
              <a:xfrm>
                <a:off x="3678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1" name="Line 73"/>
              <p:cNvSpPr>
                <a:spLocks noChangeShapeType="1"/>
              </p:cNvSpPr>
              <p:nvPr/>
            </p:nvSpPr>
            <p:spPr bwMode="auto">
              <a:xfrm>
                <a:off x="3968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2" name="Line 74"/>
              <p:cNvSpPr>
                <a:spLocks noChangeShapeType="1"/>
              </p:cNvSpPr>
              <p:nvPr/>
            </p:nvSpPr>
            <p:spPr bwMode="auto">
              <a:xfrm>
                <a:off x="3932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3" name="Line 75"/>
              <p:cNvSpPr>
                <a:spLocks noChangeShapeType="1"/>
              </p:cNvSpPr>
              <p:nvPr/>
            </p:nvSpPr>
            <p:spPr bwMode="auto">
              <a:xfrm>
                <a:off x="3896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4" name="Line 76"/>
              <p:cNvSpPr>
                <a:spLocks noChangeShapeType="1"/>
              </p:cNvSpPr>
              <p:nvPr/>
            </p:nvSpPr>
            <p:spPr bwMode="auto">
              <a:xfrm>
                <a:off x="3860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5" name="Line 77"/>
              <p:cNvSpPr>
                <a:spLocks noChangeShapeType="1"/>
              </p:cNvSpPr>
              <p:nvPr/>
            </p:nvSpPr>
            <p:spPr bwMode="auto">
              <a:xfrm>
                <a:off x="3824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6" name="Line 78"/>
              <p:cNvSpPr>
                <a:spLocks noChangeShapeType="1"/>
              </p:cNvSpPr>
              <p:nvPr/>
            </p:nvSpPr>
            <p:spPr bwMode="auto">
              <a:xfrm>
                <a:off x="4113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7" name="Line 79"/>
              <p:cNvSpPr>
                <a:spLocks noChangeShapeType="1"/>
              </p:cNvSpPr>
              <p:nvPr/>
            </p:nvSpPr>
            <p:spPr bwMode="auto">
              <a:xfrm>
                <a:off x="407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8" name="Line 80"/>
              <p:cNvSpPr>
                <a:spLocks noChangeShapeType="1"/>
              </p:cNvSpPr>
              <p:nvPr/>
            </p:nvSpPr>
            <p:spPr bwMode="auto">
              <a:xfrm>
                <a:off x="404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49" name="Line 81"/>
              <p:cNvSpPr>
                <a:spLocks noChangeShapeType="1"/>
              </p:cNvSpPr>
              <p:nvPr/>
            </p:nvSpPr>
            <p:spPr bwMode="auto">
              <a:xfrm>
                <a:off x="4005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0" name="Line 82"/>
              <p:cNvSpPr>
                <a:spLocks noChangeShapeType="1"/>
              </p:cNvSpPr>
              <p:nvPr/>
            </p:nvSpPr>
            <p:spPr bwMode="auto">
              <a:xfrm>
                <a:off x="4295" y="1797"/>
                <a:ext cx="0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1" name="Line 83"/>
              <p:cNvSpPr>
                <a:spLocks noChangeShapeType="1"/>
              </p:cNvSpPr>
              <p:nvPr/>
            </p:nvSpPr>
            <p:spPr bwMode="auto">
              <a:xfrm>
                <a:off x="4259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2" name="Line 84"/>
              <p:cNvSpPr>
                <a:spLocks noChangeShapeType="1"/>
              </p:cNvSpPr>
              <p:nvPr/>
            </p:nvSpPr>
            <p:spPr bwMode="auto">
              <a:xfrm>
                <a:off x="4223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3" name="Line 85"/>
              <p:cNvSpPr>
                <a:spLocks noChangeShapeType="1"/>
              </p:cNvSpPr>
              <p:nvPr/>
            </p:nvSpPr>
            <p:spPr bwMode="auto">
              <a:xfrm>
                <a:off x="418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54" name="Line 86"/>
              <p:cNvSpPr>
                <a:spLocks noChangeShapeType="1"/>
              </p:cNvSpPr>
              <p:nvPr/>
            </p:nvSpPr>
            <p:spPr bwMode="auto">
              <a:xfrm>
                <a:off x="415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2" name="Line 94"/>
              <p:cNvSpPr>
                <a:spLocks noChangeShapeType="1"/>
              </p:cNvSpPr>
              <p:nvPr/>
            </p:nvSpPr>
            <p:spPr bwMode="auto">
              <a:xfrm>
                <a:off x="1537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3" name="Line 95"/>
              <p:cNvSpPr>
                <a:spLocks noChangeShapeType="1"/>
              </p:cNvSpPr>
              <p:nvPr/>
            </p:nvSpPr>
            <p:spPr bwMode="auto">
              <a:xfrm>
                <a:off x="1501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4" name="Line 96"/>
              <p:cNvSpPr>
                <a:spLocks noChangeShapeType="1"/>
              </p:cNvSpPr>
              <p:nvPr/>
            </p:nvSpPr>
            <p:spPr bwMode="auto">
              <a:xfrm>
                <a:off x="1465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5" name="Line 97"/>
              <p:cNvSpPr>
                <a:spLocks noChangeShapeType="1"/>
              </p:cNvSpPr>
              <p:nvPr/>
            </p:nvSpPr>
            <p:spPr bwMode="auto">
              <a:xfrm>
                <a:off x="1429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7" name="Line 99"/>
              <p:cNvSpPr>
                <a:spLocks noChangeShapeType="1"/>
              </p:cNvSpPr>
              <p:nvPr/>
            </p:nvSpPr>
            <p:spPr bwMode="auto">
              <a:xfrm>
                <a:off x="1718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8" name="Line 100"/>
              <p:cNvSpPr>
                <a:spLocks noChangeShapeType="1"/>
              </p:cNvSpPr>
              <p:nvPr/>
            </p:nvSpPr>
            <p:spPr bwMode="auto">
              <a:xfrm>
                <a:off x="1682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69" name="Line 101"/>
              <p:cNvSpPr>
                <a:spLocks noChangeShapeType="1"/>
              </p:cNvSpPr>
              <p:nvPr/>
            </p:nvSpPr>
            <p:spPr bwMode="auto">
              <a:xfrm>
                <a:off x="1646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0" name="Line 102"/>
              <p:cNvSpPr>
                <a:spLocks noChangeShapeType="1"/>
              </p:cNvSpPr>
              <p:nvPr/>
            </p:nvSpPr>
            <p:spPr bwMode="auto">
              <a:xfrm>
                <a:off x="1610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1" name="Line 103"/>
              <p:cNvSpPr>
                <a:spLocks noChangeShapeType="1"/>
              </p:cNvSpPr>
              <p:nvPr/>
            </p:nvSpPr>
            <p:spPr bwMode="auto">
              <a:xfrm>
                <a:off x="1574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2" name="Line 104"/>
              <p:cNvSpPr>
                <a:spLocks noChangeShapeType="1"/>
              </p:cNvSpPr>
              <p:nvPr/>
            </p:nvSpPr>
            <p:spPr bwMode="auto">
              <a:xfrm>
                <a:off x="1828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3" name="Line 105"/>
              <p:cNvSpPr>
                <a:spLocks noChangeShapeType="1"/>
              </p:cNvSpPr>
              <p:nvPr/>
            </p:nvSpPr>
            <p:spPr bwMode="auto">
              <a:xfrm>
                <a:off x="1792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4" name="Line 106"/>
              <p:cNvSpPr>
                <a:spLocks noChangeShapeType="1"/>
              </p:cNvSpPr>
              <p:nvPr/>
            </p:nvSpPr>
            <p:spPr bwMode="auto">
              <a:xfrm>
                <a:off x="1756" y="187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75" name="Line 107"/>
              <p:cNvSpPr>
                <a:spLocks noChangeShapeType="1"/>
              </p:cNvSpPr>
              <p:nvPr/>
            </p:nvSpPr>
            <p:spPr bwMode="auto">
              <a:xfrm>
                <a:off x="1392" y="1797"/>
                <a:ext cx="0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23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2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9" grpId="0"/>
      <p:bldP spid="212076" grpId="0"/>
      <p:bldP spid="212090" grpId="0"/>
      <p:bldP spid="21218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by Contraction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/>
              <a:t>Contraction is a technique for simplifying the logic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/>
              <a:t>Applying 0s and 1s to some </a:t>
            </a:r>
            <a:r>
              <a:rPr lang="en-US" dirty="0" smtClean="0"/>
              <a:t>inputs and propagating values and simplifying equations</a:t>
            </a:r>
            <a:endParaRPr lang="en-US" dirty="0"/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/>
              <a:t>Converting a function block to a more simplified function</a:t>
            </a:r>
          </a:p>
          <a:p>
            <a:pPr>
              <a:lnSpc>
                <a:spcPct val="150000"/>
              </a:lnSpc>
              <a:spcBef>
                <a:spcPts val="1500"/>
              </a:spcBef>
            </a:pPr>
            <a:r>
              <a:rPr lang="en-US" dirty="0"/>
              <a:t>Examples of Design by Contraction</a:t>
            </a:r>
          </a:p>
          <a:p>
            <a:pPr lvl="1">
              <a:lnSpc>
                <a:spcPct val="150000"/>
              </a:lnSpc>
              <a:spcBef>
                <a:spcPts val="1500"/>
              </a:spcBef>
            </a:pPr>
            <a:r>
              <a:rPr lang="en-US" dirty="0"/>
              <a:t>Incrementing a number by a fixed constant</a:t>
            </a:r>
          </a:p>
          <a:p>
            <a:pPr lvl="1">
              <a:lnSpc>
                <a:spcPct val="150000"/>
              </a:lnSpc>
              <a:spcBef>
                <a:spcPts val="1500"/>
              </a:spcBef>
            </a:pPr>
            <a:r>
              <a:rPr lang="en-US" dirty="0"/>
              <a:t>Comparing a number to a fixed </a:t>
            </a:r>
            <a:r>
              <a:rPr lang="en-US" dirty="0" smtClean="0"/>
              <a:t>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</a:t>
            </a:r>
            <a:r>
              <a:rPr lang="en-US" dirty="0" err="1"/>
              <a:t>Incrementer</a:t>
            </a:r>
            <a:endParaRPr lang="en-US" dirty="0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39934"/>
            <a:ext cx="8229601" cy="4954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8673" y="43507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3977" y="1988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</a:t>
            </a:r>
            <a:r>
              <a:rPr lang="en-US" dirty="0" err="1"/>
              <a:t>Incrementer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/>
              <a:t>An </a:t>
            </a:r>
            <a:r>
              <a:rPr lang="en-US" dirty="0" err="1"/>
              <a:t>incrementer</a:t>
            </a:r>
            <a:r>
              <a:rPr lang="en-US" dirty="0"/>
              <a:t> is a special case of an adder</a:t>
            </a:r>
          </a:p>
          <a:p>
            <a:pPr marL="357188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en-US" i="1" dirty="0"/>
              <a:t>Sum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+ 1 (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dirty="0"/>
              <a:t>An </a:t>
            </a:r>
            <a:r>
              <a:rPr lang="en-US" i="1" dirty="0"/>
              <a:t>n</a:t>
            </a:r>
            <a:r>
              <a:rPr lang="en-US" dirty="0"/>
              <a:t>-bit Adder can be simplified into an </a:t>
            </a:r>
            <a:r>
              <a:rPr lang="en-US" i="1" dirty="0"/>
              <a:t>n</a:t>
            </a:r>
            <a:r>
              <a:rPr lang="en-US" dirty="0"/>
              <a:t>-bit </a:t>
            </a:r>
            <a:r>
              <a:rPr lang="en-US" dirty="0" err="1"/>
              <a:t>Incrementer</a:t>
            </a:r>
            <a:endParaRPr lang="en-US" dirty="0"/>
          </a:p>
          <a:p>
            <a:endParaRPr lang="en-US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424296" y="2968144"/>
            <a:ext cx="8422513" cy="3359434"/>
            <a:chOff x="1266152" y="1527969"/>
            <a:chExt cx="8422513" cy="3359434"/>
          </a:xfrm>
        </p:grpSpPr>
        <p:grpSp>
          <p:nvGrpSpPr>
            <p:cNvPr id="126" name="Group 125"/>
            <p:cNvGrpSpPr/>
            <p:nvPr/>
          </p:nvGrpSpPr>
          <p:grpSpPr>
            <a:xfrm>
              <a:off x="7142066" y="1527969"/>
              <a:ext cx="2546599" cy="3359434"/>
              <a:chOff x="6393175" y="1527969"/>
              <a:chExt cx="2546599" cy="3359434"/>
            </a:xfrm>
          </p:grpSpPr>
          <p:sp>
            <p:nvSpPr>
              <p:cNvPr id="217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7842786" y="2130518"/>
                <a:ext cx="0" cy="7100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8" name="Group 60"/>
              <p:cNvGrpSpPr>
                <a:grpSpLocks noChangeAspect="1"/>
              </p:cNvGrpSpPr>
              <p:nvPr/>
            </p:nvGrpSpPr>
            <p:grpSpPr bwMode="auto">
              <a:xfrm rot="5400000">
                <a:off x="7600531" y="3707795"/>
                <a:ext cx="450778" cy="319226"/>
                <a:chOff x="750" y="2323"/>
                <a:chExt cx="774" cy="576"/>
              </a:xfrm>
            </p:grpSpPr>
            <p:sp>
              <p:nvSpPr>
                <p:cNvPr id="244" name="Freeform 61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66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62"/>
                <p:cNvSpPr>
                  <a:spLocks noChangeAspect="1"/>
                </p:cNvSpPr>
                <p:nvPr/>
              </p:nvSpPr>
              <p:spPr bwMode="auto">
                <a:xfrm>
                  <a:off x="750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9" name="Group 66"/>
              <p:cNvGrpSpPr>
                <a:grpSpLocks noChangeAspect="1"/>
              </p:cNvGrpSpPr>
              <p:nvPr/>
            </p:nvGrpSpPr>
            <p:grpSpPr bwMode="auto">
              <a:xfrm rot="5400000">
                <a:off x="7508946" y="2838217"/>
                <a:ext cx="450778" cy="319226"/>
                <a:chOff x="750" y="2323"/>
                <a:chExt cx="774" cy="576"/>
              </a:xfrm>
              <a:noFill/>
            </p:grpSpPr>
            <p:sp>
              <p:nvSpPr>
                <p:cNvPr id="242" name="Freeform 67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68"/>
                <p:cNvSpPr>
                  <a:spLocks noChangeAspect="1"/>
                </p:cNvSpPr>
                <p:nvPr/>
              </p:nvSpPr>
              <p:spPr bwMode="auto">
                <a:xfrm>
                  <a:off x="750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grp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0" name="Line 70"/>
              <p:cNvSpPr>
                <a:spLocks noChangeAspect="1" noChangeShapeType="1"/>
              </p:cNvSpPr>
              <p:nvPr/>
            </p:nvSpPr>
            <p:spPr bwMode="auto">
              <a:xfrm>
                <a:off x="7828138" y="4091765"/>
                <a:ext cx="0" cy="2166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71"/>
              <p:cNvSpPr>
                <a:spLocks noChangeAspect="1" noChangeShapeType="1"/>
              </p:cNvSpPr>
              <p:nvPr/>
            </p:nvSpPr>
            <p:spPr bwMode="auto">
              <a:xfrm>
                <a:off x="7733843" y="3224250"/>
                <a:ext cx="0" cy="4775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73"/>
              <p:cNvSpPr>
                <a:spLocks noChangeAspect="1" noChangeShapeType="1"/>
              </p:cNvSpPr>
              <p:nvPr/>
            </p:nvSpPr>
            <p:spPr bwMode="auto">
              <a:xfrm>
                <a:off x="7359510" y="3502762"/>
                <a:ext cx="56630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3317087"/>
                <a:ext cx="3743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7633618" y="2130518"/>
                <a:ext cx="0" cy="7100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59243" y="1527969"/>
                    <a:ext cx="274107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𝑎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0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59243" y="1527969"/>
                    <a:ext cx="274107" cy="400110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333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6" name="Text Box 85"/>
              <p:cNvSpPr txBox="1">
                <a:spLocks noChangeAspect="1" noChangeArrowheads="1"/>
              </p:cNvSpPr>
              <p:nvPr/>
            </p:nvSpPr>
            <p:spPr bwMode="auto">
              <a:xfrm>
                <a:off x="8639848" y="3110974"/>
                <a:ext cx="29992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Text Box 9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02922" y="4487293"/>
                    <a:ext cx="58246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𝑠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0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06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02922" y="4487293"/>
                    <a:ext cx="582464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8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2471125"/>
                <a:ext cx="2713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2658285"/>
                <a:ext cx="4848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6393175" y="2279526"/>
                <a:ext cx="1736508" cy="19464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Pentagon 230"/>
              <p:cNvSpPr/>
              <p:nvPr/>
            </p:nvSpPr>
            <p:spPr>
              <a:xfrm rot="5400000">
                <a:off x="7518540" y="198347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Pentagon 231"/>
              <p:cNvSpPr/>
              <p:nvPr/>
            </p:nvSpPr>
            <p:spPr>
              <a:xfrm rot="5400000">
                <a:off x="7732056" y="198347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Pentagon 232"/>
              <p:cNvSpPr/>
              <p:nvPr/>
            </p:nvSpPr>
            <p:spPr>
              <a:xfrm rot="10800000">
                <a:off x="8403365" y="325275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Pentagon 233"/>
              <p:cNvSpPr/>
              <p:nvPr/>
            </p:nvSpPr>
            <p:spPr>
              <a:xfrm rot="5400000">
                <a:off x="7715946" y="4342050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6891372" y="2582537"/>
                <a:ext cx="205408" cy="640681"/>
              </a:xfrm>
              <a:custGeom>
                <a:avLst/>
                <a:gdLst>
                  <a:gd name="connsiteX0" fmla="*/ 205408 w 205408"/>
                  <a:gd name="connsiteY0" fmla="*/ 0 h 424069"/>
                  <a:gd name="connsiteX1" fmla="*/ 112643 w 205408"/>
                  <a:gd name="connsiteY1" fmla="*/ 0 h 424069"/>
                  <a:gd name="connsiteX2" fmla="*/ 112643 w 205408"/>
                  <a:gd name="connsiteY2" fmla="*/ 424069 h 424069"/>
                  <a:gd name="connsiteX3" fmla="*/ 0 w 205408"/>
                  <a:gd name="connsiteY3" fmla="*/ 424069 h 42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8" h="424069">
                    <a:moveTo>
                      <a:pt x="205408" y="0"/>
                    </a:moveTo>
                    <a:lnTo>
                      <a:pt x="112643" y="0"/>
                    </a:lnTo>
                    <a:lnTo>
                      <a:pt x="112643" y="424069"/>
                    </a:lnTo>
                    <a:lnTo>
                      <a:pt x="0" y="424069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AutoShape 63"/>
              <p:cNvSpPr>
                <a:spLocks noChangeAspect="1" noChangeArrowheads="1"/>
              </p:cNvSpPr>
              <p:nvPr/>
            </p:nvSpPr>
            <p:spPr bwMode="auto">
              <a:xfrm flipH="1">
                <a:off x="7096780" y="3249006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237" name="AutoShape 65"/>
              <p:cNvSpPr>
                <a:spLocks noChangeAspect="1" noChangeArrowheads="1"/>
              </p:cNvSpPr>
              <p:nvPr/>
            </p:nvSpPr>
            <p:spPr bwMode="auto">
              <a:xfrm flipH="1">
                <a:off x="7096780" y="2391822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7925811" y="3317087"/>
                <a:ext cx="483609" cy="400148"/>
              </a:xfrm>
              <a:custGeom>
                <a:avLst/>
                <a:gdLst>
                  <a:gd name="connsiteX0" fmla="*/ 0 w 655983"/>
                  <a:gd name="connsiteY0" fmla="*/ 424070 h 424070"/>
                  <a:gd name="connsiteX1" fmla="*/ 0 w 655983"/>
                  <a:gd name="connsiteY1" fmla="*/ 0 h 424070"/>
                  <a:gd name="connsiteX2" fmla="*/ 655983 w 655983"/>
                  <a:gd name="connsiteY2" fmla="*/ 0 h 42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983" h="424070">
                    <a:moveTo>
                      <a:pt x="0" y="424070"/>
                    </a:moveTo>
                    <a:lnTo>
                      <a:pt x="0" y="0"/>
                    </a:lnTo>
                    <a:lnTo>
                      <a:pt x="65598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9" name="Straight Connector 238"/>
              <p:cNvCxnSpPr/>
              <p:nvPr/>
            </p:nvCxnSpPr>
            <p:spPr>
              <a:xfrm>
                <a:off x="6794472" y="3416113"/>
                <a:ext cx="30230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Freeform 64"/>
              <p:cNvSpPr>
                <a:spLocks noChangeAspect="1"/>
              </p:cNvSpPr>
              <p:nvPr/>
            </p:nvSpPr>
            <p:spPr bwMode="auto">
              <a:xfrm rot="10800000">
                <a:off x="6513555" y="3160843"/>
                <a:ext cx="410548" cy="318243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7732064" y="1547847"/>
                <a:ext cx="27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5356249" y="1527969"/>
              <a:ext cx="1906197" cy="3359434"/>
              <a:chOff x="6393175" y="1527969"/>
              <a:chExt cx="1906197" cy="3359434"/>
            </a:xfrm>
          </p:grpSpPr>
          <p:sp>
            <p:nvSpPr>
              <p:cNvPr id="190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7842786" y="2130518"/>
                <a:ext cx="0" cy="7100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1" name="Group 60"/>
              <p:cNvGrpSpPr>
                <a:grpSpLocks noChangeAspect="1"/>
              </p:cNvGrpSpPr>
              <p:nvPr/>
            </p:nvGrpSpPr>
            <p:grpSpPr bwMode="auto">
              <a:xfrm rot="5400000">
                <a:off x="7600531" y="3707795"/>
                <a:ext cx="450778" cy="319226"/>
                <a:chOff x="750" y="2323"/>
                <a:chExt cx="774" cy="576"/>
              </a:xfrm>
            </p:grpSpPr>
            <p:sp>
              <p:nvSpPr>
                <p:cNvPr id="215" name="Freeform 61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66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62"/>
                <p:cNvSpPr>
                  <a:spLocks noChangeAspect="1"/>
                </p:cNvSpPr>
                <p:nvPr/>
              </p:nvSpPr>
              <p:spPr bwMode="auto">
                <a:xfrm>
                  <a:off x="750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2" name="Group 66"/>
              <p:cNvGrpSpPr>
                <a:grpSpLocks noChangeAspect="1"/>
              </p:cNvGrpSpPr>
              <p:nvPr/>
            </p:nvGrpSpPr>
            <p:grpSpPr bwMode="auto">
              <a:xfrm rot="5400000">
                <a:off x="7508946" y="2838217"/>
                <a:ext cx="450778" cy="319226"/>
                <a:chOff x="750" y="2323"/>
                <a:chExt cx="774" cy="576"/>
              </a:xfrm>
              <a:noFill/>
            </p:grpSpPr>
            <p:sp>
              <p:nvSpPr>
                <p:cNvPr id="213" name="Freeform 67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68"/>
                <p:cNvSpPr>
                  <a:spLocks noChangeAspect="1"/>
                </p:cNvSpPr>
                <p:nvPr/>
              </p:nvSpPr>
              <p:spPr bwMode="auto">
                <a:xfrm>
                  <a:off x="750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grp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3" name="Line 70"/>
              <p:cNvSpPr>
                <a:spLocks noChangeAspect="1" noChangeShapeType="1"/>
              </p:cNvSpPr>
              <p:nvPr/>
            </p:nvSpPr>
            <p:spPr bwMode="auto">
              <a:xfrm>
                <a:off x="7828138" y="4091765"/>
                <a:ext cx="0" cy="2166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71"/>
              <p:cNvSpPr>
                <a:spLocks noChangeAspect="1" noChangeShapeType="1"/>
              </p:cNvSpPr>
              <p:nvPr/>
            </p:nvSpPr>
            <p:spPr bwMode="auto">
              <a:xfrm>
                <a:off x="7733843" y="3224250"/>
                <a:ext cx="0" cy="4775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73"/>
              <p:cNvSpPr>
                <a:spLocks noChangeAspect="1" noChangeShapeType="1"/>
              </p:cNvSpPr>
              <p:nvPr/>
            </p:nvSpPr>
            <p:spPr bwMode="auto">
              <a:xfrm>
                <a:off x="7359510" y="3502762"/>
                <a:ext cx="56630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3317087"/>
                <a:ext cx="3743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7633618" y="2130518"/>
                <a:ext cx="0" cy="7100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59243" y="1527969"/>
                    <a:ext cx="274107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𝑎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1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59243" y="1527969"/>
                    <a:ext cx="274107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3333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9" name="Text Box 9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02922" y="4487293"/>
                    <a:ext cx="58246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𝑠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1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77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02922" y="4487293"/>
                    <a:ext cx="582464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0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2471125"/>
                <a:ext cx="2713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2658285"/>
                <a:ext cx="4848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6393175" y="2279526"/>
                <a:ext cx="1736508" cy="19464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Pentagon 202"/>
              <p:cNvSpPr/>
              <p:nvPr/>
            </p:nvSpPr>
            <p:spPr>
              <a:xfrm rot="5400000">
                <a:off x="7518540" y="198347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Pentagon 203"/>
              <p:cNvSpPr/>
              <p:nvPr/>
            </p:nvSpPr>
            <p:spPr>
              <a:xfrm rot="5400000">
                <a:off x="7732056" y="198347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Pentagon 204"/>
              <p:cNvSpPr/>
              <p:nvPr/>
            </p:nvSpPr>
            <p:spPr>
              <a:xfrm rot="5400000">
                <a:off x="7715946" y="4342050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6891372" y="2582537"/>
                <a:ext cx="205408" cy="640681"/>
              </a:xfrm>
              <a:custGeom>
                <a:avLst/>
                <a:gdLst>
                  <a:gd name="connsiteX0" fmla="*/ 205408 w 205408"/>
                  <a:gd name="connsiteY0" fmla="*/ 0 h 424069"/>
                  <a:gd name="connsiteX1" fmla="*/ 112643 w 205408"/>
                  <a:gd name="connsiteY1" fmla="*/ 0 h 424069"/>
                  <a:gd name="connsiteX2" fmla="*/ 112643 w 205408"/>
                  <a:gd name="connsiteY2" fmla="*/ 424069 h 424069"/>
                  <a:gd name="connsiteX3" fmla="*/ 0 w 205408"/>
                  <a:gd name="connsiteY3" fmla="*/ 424069 h 42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8" h="424069">
                    <a:moveTo>
                      <a:pt x="205408" y="0"/>
                    </a:moveTo>
                    <a:lnTo>
                      <a:pt x="112643" y="0"/>
                    </a:lnTo>
                    <a:lnTo>
                      <a:pt x="112643" y="424069"/>
                    </a:lnTo>
                    <a:lnTo>
                      <a:pt x="0" y="424069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AutoShape 63"/>
              <p:cNvSpPr>
                <a:spLocks noChangeAspect="1" noChangeArrowheads="1"/>
              </p:cNvSpPr>
              <p:nvPr/>
            </p:nvSpPr>
            <p:spPr bwMode="auto">
              <a:xfrm flipH="1">
                <a:off x="7096780" y="3249006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208" name="AutoShape 65"/>
              <p:cNvSpPr>
                <a:spLocks noChangeAspect="1" noChangeArrowheads="1"/>
              </p:cNvSpPr>
              <p:nvPr/>
            </p:nvSpPr>
            <p:spPr bwMode="auto">
              <a:xfrm flipH="1">
                <a:off x="7096780" y="2391822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7925811" y="3317087"/>
                <a:ext cx="373561" cy="400148"/>
              </a:xfrm>
              <a:custGeom>
                <a:avLst/>
                <a:gdLst>
                  <a:gd name="connsiteX0" fmla="*/ 0 w 655983"/>
                  <a:gd name="connsiteY0" fmla="*/ 424070 h 424070"/>
                  <a:gd name="connsiteX1" fmla="*/ 0 w 655983"/>
                  <a:gd name="connsiteY1" fmla="*/ 0 h 424070"/>
                  <a:gd name="connsiteX2" fmla="*/ 655983 w 655983"/>
                  <a:gd name="connsiteY2" fmla="*/ 0 h 42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983" h="424070">
                    <a:moveTo>
                      <a:pt x="0" y="424070"/>
                    </a:moveTo>
                    <a:lnTo>
                      <a:pt x="0" y="0"/>
                    </a:lnTo>
                    <a:lnTo>
                      <a:pt x="65598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>
                <a:off x="6794472" y="3416113"/>
                <a:ext cx="30230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Freeform 64"/>
              <p:cNvSpPr>
                <a:spLocks noChangeAspect="1"/>
              </p:cNvSpPr>
              <p:nvPr/>
            </p:nvSpPr>
            <p:spPr bwMode="auto">
              <a:xfrm rot="10800000">
                <a:off x="6513555" y="3160843"/>
                <a:ext cx="410548" cy="318243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7732064" y="1547847"/>
                <a:ext cx="27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3570432" y="1527969"/>
              <a:ext cx="1906197" cy="3359434"/>
              <a:chOff x="6393175" y="1527969"/>
              <a:chExt cx="1906197" cy="3359434"/>
            </a:xfrm>
          </p:grpSpPr>
          <p:sp>
            <p:nvSpPr>
              <p:cNvPr id="163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7842786" y="2130518"/>
                <a:ext cx="0" cy="7100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4" name="Group 60"/>
              <p:cNvGrpSpPr>
                <a:grpSpLocks noChangeAspect="1"/>
              </p:cNvGrpSpPr>
              <p:nvPr/>
            </p:nvGrpSpPr>
            <p:grpSpPr bwMode="auto">
              <a:xfrm rot="5400000">
                <a:off x="7600531" y="3707795"/>
                <a:ext cx="450778" cy="319226"/>
                <a:chOff x="750" y="2323"/>
                <a:chExt cx="774" cy="576"/>
              </a:xfrm>
            </p:grpSpPr>
            <p:sp>
              <p:nvSpPr>
                <p:cNvPr id="188" name="Freeform 61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66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62"/>
                <p:cNvSpPr>
                  <a:spLocks noChangeAspect="1"/>
                </p:cNvSpPr>
                <p:nvPr/>
              </p:nvSpPr>
              <p:spPr bwMode="auto">
                <a:xfrm>
                  <a:off x="750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66"/>
              <p:cNvGrpSpPr>
                <a:grpSpLocks noChangeAspect="1"/>
              </p:cNvGrpSpPr>
              <p:nvPr/>
            </p:nvGrpSpPr>
            <p:grpSpPr bwMode="auto">
              <a:xfrm rot="5400000">
                <a:off x="7508946" y="2838217"/>
                <a:ext cx="450778" cy="319226"/>
                <a:chOff x="750" y="2323"/>
                <a:chExt cx="774" cy="576"/>
              </a:xfrm>
              <a:noFill/>
            </p:grpSpPr>
            <p:sp>
              <p:nvSpPr>
                <p:cNvPr id="186" name="Freeform 67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68"/>
                <p:cNvSpPr>
                  <a:spLocks noChangeAspect="1"/>
                </p:cNvSpPr>
                <p:nvPr/>
              </p:nvSpPr>
              <p:spPr bwMode="auto">
                <a:xfrm>
                  <a:off x="750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grp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6" name="Line 70"/>
              <p:cNvSpPr>
                <a:spLocks noChangeAspect="1" noChangeShapeType="1"/>
              </p:cNvSpPr>
              <p:nvPr/>
            </p:nvSpPr>
            <p:spPr bwMode="auto">
              <a:xfrm>
                <a:off x="7828138" y="4091765"/>
                <a:ext cx="0" cy="2166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71"/>
              <p:cNvSpPr>
                <a:spLocks noChangeAspect="1" noChangeShapeType="1"/>
              </p:cNvSpPr>
              <p:nvPr/>
            </p:nvSpPr>
            <p:spPr bwMode="auto">
              <a:xfrm>
                <a:off x="7733843" y="3224250"/>
                <a:ext cx="0" cy="4775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73"/>
              <p:cNvSpPr>
                <a:spLocks noChangeAspect="1" noChangeShapeType="1"/>
              </p:cNvSpPr>
              <p:nvPr/>
            </p:nvSpPr>
            <p:spPr bwMode="auto">
              <a:xfrm>
                <a:off x="7359510" y="3502762"/>
                <a:ext cx="56630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3317087"/>
                <a:ext cx="3743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7633618" y="2130518"/>
                <a:ext cx="0" cy="7100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1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59243" y="1527969"/>
                    <a:ext cx="274107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𝑎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2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59243" y="1527969"/>
                    <a:ext cx="274107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3333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2" name="Text Box 9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02922" y="4487293"/>
                    <a:ext cx="58246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𝑠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2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02922" y="4487293"/>
                    <a:ext cx="582464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3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2471125"/>
                <a:ext cx="2713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2658285"/>
                <a:ext cx="4848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6393175" y="2279526"/>
                <a:ext cx="1736508" cy="19464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Pentagon 175"/>
              <p:cNvSpPr/>
              <p:nvPr/>
            </p:nvSpPr>
            <p:spPr>
              <a:xfrm rot="5400000">
                <a:off x="7518540" y="198347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Pentagon 176"/>
              <p:cNvSpPr/>
              <p:nvPr/>
            </p:nvSpPr>
            <p:spPr>
              <a:xfrm rot="5400000">
                <a:off x="7732056" y="198347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Pentagon 177"/>
              <p:cNvSpPr/>
              <p:nvPr/>
            </p:nvSpPr>
            <p:spPr>
              <a:xfrm rot="5400000">
                <a:off x="7715946" y="4342050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6891372" y="2582537"/>
                <a:ext cx="205408" cy="640681"/>
              </a:xfrm>
              <a:custGeom>
                <a:avLst/>
                <a:gdLst>
                  <a:gd name="connsiteX0" fmla="*/ 205408 w 205408"/>
                  <a:gd name="connsiteY0" fmla="*/ 0 h 424069"/>
                  <a:gd name="connsiteX1" fmla="*/ 112643 w 205408"/>
                  <a:gd name="connsiteY1" fmla="*/ 0 h 424069"/>
                  <a:gd name="connsiteX2" fmla="*/ 112643 w 205408"/>
                  <a:gd name="connsiteY2" fmla="*/ 424069 h 424069"/>
                  <a:gd name="connsiteX3" fmla="*/ 0 w 205408"/>
                  <a:gd name="connsiteY3" fmla="*/ 424069 h 42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8" h="424069">
                    <a:moveTo>
                      <a:pt x="205408" y="0"/>
                    </a:moveTo>
                    <a:lnTo>
                      <a:pt x="112643" y="0"/>
                    </a:lnTo>
                    <a:lnTo>
                      <a:pt x="112643" y="424069"/>
                    </a:lnTo>
                    <a:lnTo>
                      <a:pt x="0" y="424069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AutoShape 63"/>
              <p:cNvSpPr>
                <a:spLocks noChangeAspect="1" noChangeArrowheads="1"/>
              </p:cNvSpPr>
              <p:nvPr/>
            </p:nvSpPr>
            <p:spPr bwMode="auto">
              <a:xfrm flipH="1">
                <a:off x="7096780" y="3249006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81" name="AutoShape 65"/>
              <p:cNvSpPr>
                <a:spLocks noChangeAspect="1" noChangeArrowheads="1"/>
              </p:cNvSpPr>
              <p:nvPr/>
            </p:nvSpPr>
            <p:spPr bwMode="auto">
              <a:xfrm flipH="1">
                <a:off x="7096780" y="2391822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7925811" y="3317087"/>
                <a:ext cx="373561" cy="400148"/>
              </a:xfrm>
              <a:custGeom>
                <a:avLst/>
                <a:gdLst>
                  <a:gd name="connsiteX0" fmla="*/ 0 w 655983"/>
                  <a:gd name="connsiteY0" fmla="*/ 424070 h 424070"/>
                  <a:gd name="connsiteX1" fmla="*/ 0 w 655983"/>
                  <a:gd name="connsiteY1" fmla="*/ 0 h 424070"/>
                  <a:gd name="connsiteX2" fmla="*/ 655983 w 655983"/>
                  <a:gd name="connsiteY2" fmla="*/ 0 h 42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983" h="424070">
                    <a:moveTo>
                      <a:pt x="0" y="424070"/>
                    </a:moveTo>
                    <a:lnTo>
                      <a:pt x="0" y="0"/>
                    </a:lnTo>
                    <a:lnTo>
                      <a:pt x="65598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6794472" y="3416113"/>
                <a:ext cx="30230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Freeform 64"/>
              <p:cNvSpPr>
                <a:spLocks noChangeAspect="1"/>
              </p:cNvSpPr>
              <p:nvPr/>
            </p:nvSpPr>
            <p:spPr bwMode="auto">
              <a:xfrm rot="10800000">
                <a:off x="6513555" y="3160843"/>
                <a:ext cx="410548" cy="318243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7732064" y="1547847"/>
                <a:ext cx="27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1784615" y="1527969"/>
              <a:ext cx="5484556" cy="3359434"/>
              <a:chOff x="6393175" y="1527969"/>
              <a:chExt cx="5484556" cy="3359434"/>
            </a:xfrm>
          </p:grpSpPr>
          <p:sp>
            <p:nvSpPr>
              <p:cNvPr id="133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7842786" y="2130518"/>
                <a:ext cx="0" cy="7100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" name="Group 60"/>
              <p:cNvGrpSpPr>
                <a:grpSpLocks noChangeAspect="1"/>
              </p:cNvGrpSpPr>
              <p:nvPr/>
            </p:nvGrpSpPr>
            <p:grpSpPr bwMode="auto">
              <a:xfrm rot="5400000">
                <a:off x="7600531" y="3707795"/>
                <a:ext cx="450778" cy="319226"/>
                <a:chOff x="750" y="2323"/>
                <a:chExt cx="774" cy="576"/>
              </a:xfrm>
            </p:grpSpPr>
            <p:sp>
              <p:nvSpPr>
                <p:cNvPr id="161" name="Freeform 61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3366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62"/>
                <p:cNvSpPr>
                  <a:spLocks noChangeAspect="1"/>
                </p:cNvSpPr>
                <p:nvPr/>
              </p:nvSpPr>
              <p:spPr bwMode="auto">
                <a:xfrm>
                  <a:off x="750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no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66"/>
              <p:cNvGrpSpPr>
                <a:grpSpLocks noChangeAspect="1"/>
              </p:cNvGrpSpPr>
              <p:nvPr/>
            </p:nvGrpSpPr>
            <p:grpSpPr bwMode="auto">
              <a:xfrm rot="5400000">
                <a:off x="7508946" y="2838217"/>
                <a:ext cx="450778" cy="319226"/>
                <a:chOff x="750" y="2323"/>
                <a:chExt cx="774" cy="576"/>
              </a:xfrm>
              <a:noFill/>
            </p:grpSpPr>
            <p:sp>
              <p:nvSpPr>
                <p:cNvPr id="159" name="Freeform 67"/>
                <p:cNvSpPr>
                  <a:spLocks noChangeAspect="1"/>
                </p:cNvSpPr>
                <p:nvPr/>
              </p:nvSpPr>
              <p:spPr bwMode="auto">
                <a:xfrm>
                  <a:off x="816" y="2323"/>
                  <a:ext cx="708" cy="576"/>
                </a:xfrm>
                <a:custGeom>
                  <a:avLst/>
                  <a:gdLst>
                    <a:gd name="T0" fmla="*/ 0 w 708"/>
                    <a:gd name="T1" fmla="*/ 0 h 576"/>
                    <a:gd name="T2" fmla="*/ 17 w 708"/>
                    <a:gd name="T3" fmla="*/ 40 h 576"/>
                    <a:gd name="T4" fmla="*/ 39 w 708"/>
                    <a:gd name="T5" fmla="*/ 95 h 576"/>
                    <a:gd name="T6" fmla="*/ 54 w 708"/>
                    <a:gd name="T7" fmla="*/ 157 h 576"/>
                    <a:gd name="T8" fmla="*/ 66 w 708"/>
                    <a:gd name="T9" fmla="*/ 227 h 576"/>
                    <a:gd name="T10" fmla="*/ 74 w 708"/>
                    <a:gd name="T11" fmla="*/ 284 h 576"/>
                    <a:gd name="T12" fmla="*/ 69 w 708"/>
                    <a:gd name="T13" fmla="*/ 338 h 576"/>
                    <a:gd name="T14" fmla="*/ 58 w 708"/>
                    <a:gd name="T15" fmla="*/ 399 h 576"/>
                    <a:gd name="T16" fmla="*/ 45 w 708"/>
                    <a:gd name="T17" fmla="*/ 458 h 576"/>
                    <a:gd name="T18" fmla="*/ 28 w 708"/>
                    <a:gd name="T19" fmla="*/ 512 h 576"/>
                    <a:gd name="T20" fmla="*/ 0 w 708"/>
                    <a:gd name="T21" fmla="*/ 572 h 576"/>
                    <a:gd name="T22" fmla="*/ 210 w 708"/>
                    <a:gd name="T23" fmla="*/ 576 h 576"/>
                    <a:gd name="T24" fmla="*/ 297 w 708"/>
                    <a:gd name="T25" fmla="*/ 570 h 576"/>
                    <a:gd name="T26" fmla="*/ 342 w 708"/>
                    <a:gd name="T27" fmla="*/ 567 h 576"/>
                    <a:gd name="T28" fmla="*/ 375 w 708"/>
                    <a:gd name="T29" fmla="*/ 559 h 576"/>
                    <a:gd name="T30" fmla="*/ 409 w 708"/>
                    <a:gd name="T31" fmla="*/ 549 h 576"/>
                    <a:gd name="T32" fmla="*/ 445 w 708"/>
                    <a:gd name="T33" fmla="*/ 533 h 576"/>
                    <a:gd name="T34" fmla="*/ 486 w 708"/>
                    <a:gd name="T35" fmla="*/ 515 h 576"/>
                    <a:gd name="T36" fmla="*/ 526 w 708"/>
                    <a:gd name="T37" fmla="*/ 490 h 576"/>
                    <a:gd name="T38" fmla="*/ 552 w 708"/>
                    <a:gd name="T39" fmla="*/ 470 h 576"/>
                    <a:gd name="T40" fmla="*/ 577 w 708"/>
                    <a:gd name="T41" fmla="*/ 447 h 576"/>
                    <a:gd name="T42" fmla="*/ 604 w 708"/>
                    <a:gd name="T43" fmla="*/ 420 h 576"/>
                    <a:gd name="T44" fmla="*/ 628 w 708"/>
                    <a:gd name="T45" fmla="*/ 398 h 576"/>
                    <a:gd name="T46" fmla="*/ 651 w 708"/>
                    <a:gd name="T47" fmla="*/ 370 h 576"/>
                    <a:gd name="T48" fmla="*/ 680 w 708"/>
                    <a:gd name="T49" fmla="*/ 333 h 576"/>
                    <a:gd name="T50" fmla="*/ 708 w 708"/>
                    <a:gd name="T51" fmla="*/ 286 h 576"/>
                    <a:gd name="T52" fmla="*/ 682 w 708"/>
                    <a:gd name="T53" fmla="*/ 245 h 576"/>
                    <a:gd name="T54" fmla="*/ 658 w 708"/>
                    <a:gd name="T55" fmla="*/ 210 h 576"/>
                    <a:gd name="T56" fmla="*/ 638 w 708"/>
                    <a:gd name="T57" fmla="*/ 185 h 576"/>
                    <a:gd name="T58" fmla="*/ 616 w 708"/>
                    <a:gd name="T59" fmla="*/ 161 h 576"/>
                    <a:gd name="T60" fmla="*/ 592 w 708"/>
                    <a:gd name="T61" fmla="*/ 138 h 576"/>
                    <a:gd name="T62" fmla="*/ 572 w 708"/>
                    <a:gd name="T63" fmla="*/ 120 h 576"/>
                    <a:gd name="T64" fmla="*/ 552 w 708"/>
                    <a:gd name="T65" fmla="*/ 103 h 576"/>
                    <a:gd name="T66" fmla="*/ 528 w 708"/>
                    <a:gd name="T67" fmla="*/ 85 h 576"/>
                    <a:gd name="T68" fmla="*/ 506 w 708"/>
                    <a:gd name="T69" fmla="*/ 72 h 576"/>
                    <a:gd name="T70" fmla="*/ 480 w 708"/>
                    <a:gd name="T71" fmla="*/ 58 h 576"/>
                    <a:gd name="T72" fmla="*/ 451 w 708"/>
                    <a:gd name="T73" fmla="*/ 43 h 576"/>
                    <a:gd name="T74" fmla="*/ 415 w 708"/>
                    <a:gd name="T75" fmla="*/ 29 h 576"/>
                    <a:gd name="T76" fmla="*/ 385 w 708"/>
                    <a:gd name="T77" fmla="*/ 20 h 576"/>
                    <a:gd name="T78" fmla="*/ 350 w 708"/>
                    <a:gd name="T79" fmla="*/ 11 h 576"/>
                    <a:gd name="T80" fmla="*/ 313 w 708"/>
                    <a:gd name="T81" fmla="*/ 5 h 576"/>
                    <a:gd name="T82" fmla="*/ 278 w 708"/>
                    <a:gd name="T83" fmla="*/ 1 h 576"/>
                    <a:gd name="T84" fmla="*/ 253 w 708"/>
                    <a:gd name="T85" fmla="*/ 1 h 576"/>
                    <a:gd name="T86" fmla="*/ 227 w 708"/>
                    <a:gd name="T87" fmla="*/ 0 h 576"/>
                    <a:gd name="T88" fmla="*/ 0 w 708"/>
                    <a:gd name="T89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08" h="576">
                      <a:moveTo>
                        <a:pt x="0" y="0"/>
                      </a:moveTo>
                      <a:lnTo>
                        <a:pt x="17" y="40"/>
                      </a:lnTo>
                      <a:lnTo>
                        <a:pt x="39" y="95"/>
                      </a:lnTo>
                      <a:lnTo>
                        <a:pt x="54" y="157"/>
                      </a:lnTo>
                      <a:lnTo>
                        <a:pt x="66" y="227"/>
                      </a:lnTo>
                      <a:lnTo>
                        <a:pt x="74" y="284"/>
                      </a:lnTo>
                      <a:lnTo>
                        <a:pt x="69" y="338"/>
                      </a:lnTo>
                      <a:lnTo>
                        <a:pt x="58" y="399"/>
                      </a:lnTo>
                      <a:lnTo>
                        <a:pt x="45" y="458"/>
                      </a:lnTo>
                      <a:lnTo>
                        <a:pt x="28" y="512"/>
                      </a:lnTo>
                      <a:lnTo>
                        <a:pt x="0" y="572"/>
                      </a:lnTo>
                      <a:lnTo>
                        <a:pt x="210" y="576"/>
                      </a:lnTo>
                      <a:lnTo>
                        <a:pt x="297" y="570"/>
                      </a:lnTo>
                      <a:lnTo>
                        <a:pt x="342" y="567"/>
                      </a:lnTo>
                      <a:lnTo>
                        <a:pt x="375" y="559"/>
                      </a:lnTo>
                      <a:lnTo>
                        <a:pt x="409" y="549"/>
                      </a:lnTo>
                      <a:lnTo>
                        <a:pt x="445" y="533"/>
                      </a:lnTo>
                      <a:lnTo>
                        <a:pt x="486" y="515"/>
                      </a:lnTo>
                      <a:lnTo>
                        <a:pt x="526" y="490"/>
                      </a:lnTo>
                      <a:lnTo>
                        <a:pt x="552" y="470"/>
                      </a:lnTo>
                      <a:lnTo>
                        <a:pt x="577" y="447"/>
                      </a:lnTo>
                      <a:lnTo>
                        <a:pt x="604" y="420"/>
                      </a:lnTo>
                      <a:lnTo>
                        <a:pt x="628" y="398"/>
                      </a:lnTo>
                      <a:lnTo>
                        <a:pt x="651" y="370"/>
                      </a:lnTo>
                      <a:lnTo>
                        <a:pt x="680" y="333"/>
                      </a:lnTo>
                      <a:lnTo>
                        <a:pt x="708" y="286"/>
                      </a:lnTo>
                      <a:lnTo>
                        <a:pt x="682" y="245"/>
                      </a:lnTo>
                      <a:lnTo>
                        <a:pt x="658" y="210"/>
                      </a:lnTo>
                      <a:lnTo>
                        <a:pt x="638" y="185"/>
                      </a:lnTo>
                      <a:lnTo>
                        <a:pt x="616" y="161"/>
                      </a:lnTo>
                      <a:lnTo>
                        <a:pt x="592" y="138"/>
                      </a:lnTo>
                      <a:lnTo>
                        <a:pt x="572" y="120"/>
                      </a:lnTo>
                      <a:lnTo>
                        <a:pt x="552" y="103"/>
                      </a:lnTo>
                      <a:lnTo>
                        <a:pt x="528" y="85"/>
                      </a:lnTo>
                      <a:lnTo>
                        <a:pt x="506" y="72"/>
                      </a:lnTo>
                      <a:lnTo>
                        <a:pt x="480" y="58"/>
                      </a:lnTo>
                      <a:lnTo>
                        <a:pt x="451" y="43"/>
                      </a:lnTo>
                      <a:lnTo>
                        <a:pt x="415" y="29"/>
                      </a:lnTo>
                      <a:lnTo>
                        <a:pt x="385" y="20"/>
                      </a:lnTo>
                      <a:lnTo>
                        <a:pt x="350" y="11"/>
                      </a:lnTo>
                      <a:lnTo>
                        <a:pt x="313" y="5"/>
                      </a:lnTo>
                      <a:lnTo>
                        <a:pt x="278" y="1"/>
                      </a:lnTo>
                      <a:lnTo>
                        <a:pt x="253" y="1"/>
                      </a:lnTo>
                      <a:lnTo>
                        <a:pt x="2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68"/>
                <p:cNvSpPr>
                  <a:spLocks noChangeAspect="1"/>
                </p:cNvSpPr>
                <p:nvPr/>
              </p:nvSpPr>
              <p:spPr bwMode="auto">
                <a:xfrm>
                  <a:off x="750" y="2326"/>
                  <a:ext cx="76" cy="573"/>
                </a:xfrm>
                <a:custGeom>
                  <a:avLst/>
                  <a:gdLst>
                    <a:gd name="T0" fmla="*/ 3 w 76"/>
                    <a:gd name="T1" fmla="*/ 0 h 573"/>
                    <a:gd name="T2" fmla="*/ 30 w 76"/>
                    <a:gd name="T3" fmla="*/ 71 h 573"/>
                    <a:gd name="T4" fmla="*/ 48 w 76"/>
                    <a:gd name="T5" fmla="*/ 135 h 573"/>
                    <a:gd name="T6" fmla="*/ 62 w 76"/>
                    <a:gd name="T7" fmla="*/ 194 h 573"/>
                    <a:gd name="T8" fmla="*/ 75 w 76"/>
                    <a:gd name="T9" fmla="*/ 279 h 573"/>
                    <a:gd name="T10" fmla="*/ 66 w 76"/>
                    <a:gd name="T11" fmla="*/ 354 h 573"/>
                    <a:gd name="T12" fmla="*/ 54 w 76"/>
                    <a:gd name="T13" fmla="*/ 411 h 573"/>
                    <a:gd name="T14" fmla="*/ 35 w 76"/>
                    <a:gd name="T15" fmla="*/ 488 h 573"/>
                    <a:gd name="T16" fmla="*/ 0 w 76"/>
                    <a:gd name="T17" fmla="*/ 573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573">
                      <a:moveTo>
                        <a:pt x="3" y="0"/>
                      </a:moveTo>
                      <a:cubicBezTo>
                        <a:pt x="7" y="12"/>
                        <a:pt x="23" y="49"/>
                        <a:pt x="30" y="71"/>
                      </a:cubicBezTo>
                      <a:cubicBezTo>
                        <a:pt x="37" y="93"/>
                        <a:pt x="43" y="115"/>
                        <a:pt x="48" y="135"/>
                      </a:cubicBezTo>
                      <a:cubicBezTo>
                        <a:pt x="53" y="155"/>
                        <a:pt x="58" y="170"/>
                        <a:pt x="62" y="194"/>
                      </a:cubicBezTo>
                      <a:cubicBezTo>
                        <a:pt x="66" y="218"/>
                        <a:pt x="74" y="252"/>
                        <a:pt x="75" y="279"/>
                      </a:cubicBezTo>
                      <a:cubicBezTo>
                        <a:pt x="76" y="306"/>
                        <a:pt x="69" y="332"/>
                        <a:pt x="66" y="354"/>
                      </a:cubicBezTo>
                      <a:cubicBezTo>
                        <a:pt x="63" y="376"/>
                        <a:pt x="59" y="389"/>
                        <a:pt x="54" y="411"/>
                      </a:cubicBezTo>
                      <a:cubicBezTo>
                        <a:pt x="49" y="433"/>
                        <a:pt x="44" y="461"/>
                        <a:pt x="35" y="488"/>
                      </a:cubicBezTo>
                      <a:cubicBezTo>
                        <a:pt x="26" y="515"/>
                        <a:pt x="7" y="555"/>
                        <a:pt x="0" y="573"/>
                      </a:cubicBezTo>
                    </a:path>
                  </a:pathLst>
                </a:custGeom>
                <a:grpFill/>
                <a:ln w="254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6" name="Line 70"/>
              <p:cNvSpPr>
                <a:spLocks noChangeAspect="1" noChangeShapeType="1"/>
              </p:cNvSpPr>
              <p:nvPr/>
            </p:nvSpPr>
            <p:spPr bwMode="auto">
              <a:xfrm>
                <a:off x="7828138" y="4091765"/>
                <a:ext cx="0" cy="2166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71"/>
              <p:cNvSpPr>
                <a:spLocks noChangeAspect="1" noChangeShapeType="1"/>
              </p:cNvSpPr>
              <p:nvPr/>
            </p:nvSpPr>
            <p:spPr bwMode="auto">
              <a:xfrm>
                <a:off x="7733843" y="3224250"/>
                <a:ext cx="0" cy="4775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73"/>
              <p:cNvSpPr>
                <a:spLocks noChangeAspect="1" noChangeShapeType="1"/>
              </p:cNvSpPr>
              <p:nvPr/>
            </p:nvSpPr>
            <p:spPr bwMode="auto">
              <a:xfrm>
                <a:off x="7359510" y="3502762"/>
                <a:ext cx="56630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3317087"/>
                <a:ext cx="37433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7633618" y="2130518"/>
                <a:ext cx="0" cy="71000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59243" y="1527969"/>
                    <a:ext cx="274107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𝑎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3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59243" y="1527969"/>
                    <a:ext cx="274107" cy="4001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3333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 Box 9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602922" y="4487293"/>
                    <a:ext cx="58246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𝑠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3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602922" y="4487293"/>
                    <a:ext cx="582464" cy="400110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3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2471125"/>
                <a:ext cx="27132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74"/>
              <p:cNvSpPr>
                <a:spLocks noChangeAspect="1" noChangeShapeType="1"/>
              </p:cNvSpPr>
              <p:nvPr/>
            </p:nvSpPr>
            <p:spPr bwMode="auto">
              <a:xfrm>
                <a:off x="7359510" y="2658285"/>
                <a:ext cx="4848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oval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6393175" y="2279526"/>
                <a:ext cx="1736508" cy="19464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Pentagon 145"/>
              <p:cNvSpPr/>
              <p:nvPr/>
            </p:nvSpPr>
            <p:spPr>
              <a:xfrm rot="5400000">
                <a:off x="7518540" y="198347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Pentagon 146"/>
              <p:cNvSpPr/>
              <p:nvPr/>
            </p:nvSpPr>
            <p:spPr>
              <a:xfrm rot="5400000">
                <a:off x="7732056" y="1983477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Pentagon 147"/>
              <p:cNvSpPr/>
              <p:nvPr/>
            </p:nvSpPr>
            <p:spPr>
              <a:xfrm rot="5400000">
                <a:off x="7715946" y="4342050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6891372" y="2582537"/>
                <a:ext cx="205408" cy="640681"/>
              </a:xfrm>
              <a:custGeom>
                <a:avLst/>
                <a:gdLst>
                  <a:gd name="connsiteX0" fmla="*/ 205408 w 205408"/>
                  <a:gd name="connsiteY0" fmla="*/ 0 h 424069"/>
                  <a:gd name="connsiteX1" fmla="*/ 112643 w 205408"/>
                  <a:gd name="connsiteY1" fmla="*/ 0 h 424069"/>
                  <a:gd name="connsiteX2" fmla="*/ 112643 w 205408"/>
                  <a:gd name="connsiteY2" fmla="*/ 424069 h 424069"/>
                  <a:gd name="connsiteX3" fmla="*/ 0 w 205408"/>
                  <a:gd name="connsiteY3" fmla="*/ 424069 h 42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08" h="424069">
                    <a:moveTo>
                      <a:pt x="205408" y="0"/>
                    </a:moveTo>
                    <a:lnTo>
                      <a:pt x="112643" y="0"/>
                    </a:lnTo>
                    <a:lnTo>
                      <a:pt x="112643" y="424069"/>
                    </a:lnTo>
                    <a:lnTo>
                      <a:pt x="0" y="424069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AutoShape 63"/>
              <p:cNvSpPr>
                <a:spLocks noChangeAspect="1" noChangeArrowheads="1"/>
              </p:cNvSpPr>
              <p:nvPr/>
            </p:nvSpPr>
            <p:spPr bwMode="auto">
              <a:xfrm flipH="1">
                <a:off x="7096780" y="3249006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51" name="AutoShape 65"/>
              <p:cNvSpPr>
                <a:spLocks noChangeAspect="1" noChangeArrowheads="1"/>
              </p:cNvSpPr>
              <p:nvPr/>
            </p:nvSpPr>
            <p:spPr bwMode="auto">
              <a:xfrm flipH="1">
                <a:off x="7096780" y="2391822"/>
                <a:ext cx="390928" cy="334215"/>
              </a:xfrm>
              <a:prstGeom prst="flowChartDelay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7925811" y="3317087"/>
                <a:ext cx="373561" cy="400148"/>
              </a:xfrm>
              <a:custGeom>
                <a:avLst/>
                <a:gdLst>
                  <a:gd name="connsiteX0" fmla="*/ 0 w 655983"/>
                  <a:gd name="connsiteY0" fmla="*/ 424070 h 424070"/>
                  <a:gd name="connsiteX1" fmla="*/ 0 w 655983"/>
                  <a:gd name="connsiteY1" fmla="*/ 0 h 424070"/>
                  <a:gd name="connsiteX2" fmla="*/ 655983 w 655983"/>
                  <a:gd name="connsiteY2" fmla="*/ 0 h 42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983" h="424070">
                    <a:moveTo>
                      <a:pt x="0" y="424070"/>
                    </a:moveTo>
                    <a:lnTo>
                      <a:pt x="0" y="0"/>
                    </a:lnTo>
                    <a:lnTo>
                      <a:pt x="65598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>
                <a:off x="6794472" y="3416113"/>
                <a:ext cx="30230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Freeform 64"/>
              <p:cNvSpPr>
                <a:spLocks noChangeAspect="1"/>
              </p:cNvSpPr>
              <p:nvPr/>
            </p:nvSpPr>
            <p:spPr bwMode="auto">
              <a:xfrm rot="10800000">
                <a:off x="6513555" y="3160843"/>
                <a:ext cx="410548" cy="318243"/>
              </a:xfrm>
              <a:custGeom>
                <a:avLst/>
                <a:gdLst>
                  <a:gd name="T0" fmla="*/ 0 w 708"/>
                  <a:gd name="T1" fmla="*/ 0 h 576"/>
                  <a:gd name="T2" fmla="*/ 17 w 708"/>
                  <a:gd name="T3" fmla="*/ 40 h 576"/>
                  <a:gd name="T4" fmla="*/ 39 w 708"/>
                  <a:gd name="T5" fmla="*/ 95 h 576"/>
                  <a:gd name="T6" fmla="*/ 54 w 708"/>
                  <a:gd name="T7" fmla="*/ 157 h 576"/>
                  <a:gd name="T8" fmla="*/ 66 w 708"/>
                  <a:gd name="T9" fmla="*/ 227 h 576"/>
                  <a:gd name="T10" fmla="*/ 74 w 708"/>
                  <a:gd name="T11" fmla="*/ 284 h 576"/>
                  <a:gd name="T12" fmla="*/ 69 w 708"/>
                  <a:gd name="T13" fmla="*/ 338 h 576"/>
                  <a:gd name="T14" fmla="*/ 58 w 708"/>
                  <a:gd name="T15" fmla="*/ 399 h 576"/>
                  <a:gd name="T16" fmla="*/ 45 w 708"/>
                  <a:gd name="T17" fmla="*/ 458 h 576"/>
                  <a:gd name="T18" fmla="*/ 28 w 708"/>
                  <a:gd name="T19" fmla="*/ 512 h 576"/>
                  <a:gd name="T20" fmla="*/ 0 w 708"/>
                  <a:gd name="T21" fmla="*/ 572 h 576"/>
                  <a:gd name="T22" fmla="*/ 210 w 708"/>
                  <a:gd name="T23" fmla="*/ 576 h 576"/>
                  <a:gd name="T24" fmla="*/ 297 w 708"/>
                  <a:gd name="T25" fmla="*/ 570 h 576"/>
                  <a:gd name="T26" fmla="*/ 342 w 708"/>
                  <a:gd name="T27" fmla="*/ 567 h 576"/>
                  <a:gd name="T28" fmla="*/ 375 w 708"/>
                  <a:gd name="T29" fmla="*/ 559 h 576"/>
                  <a:gd name="T30" fmla="*/ 409 w 708"/>
                  <a:gd name="T31" fmla="*/ 549 h 576"/>
                  <a:gd name="T32" fmla="*/ 445 w 708"/>
                  <a:gd name="T33" fmla="*/ 533 h 576"/>
                  <a:gd name="T34" fmla="*/ 486 w 708"/>
                  <a:gd name="T35" fmla="*/ 515 h 576"/>
                  <a:gd name="T36" fmla="*/ 526 w 708"/>
                  <a:gd name="T37" fmla="*/ 490 h 576"/>
                  <a:gd name="T38" fmla="*/ 552 w 708"/>
                  <a:gd name="T39" fmla="*/ 470 h 576"/>
                  <a:gd name="T40" fmla="*/ 577 w 708"/>
                  <a:gd name="T41" fmla="*/ 447 h 576"/>
                  <a:gd name="T42" fmla="*/ 604 w 708"/>
                  <a:gd name="T43" fmla="*/ 420 h 576"/>
                  <a:gd name="T44" fmla="*/ 628 w 708"/>
                  <a:gd name="T45" fmla="*/ 398 h 576"/>
                  <a:gd name="T46" fmla="*/ 651 w 708"/>
                  <a:gd name="T47" fmla="*/ 370 h 576"/>
                  <a:gd name="T48" fmla="*/ 680 w 708"/>
                  <a:gd name="T49" fmla="*/ 333 h 576"/>
                  <a:gd name="T50" fmla="*/ 708 w 708"/>
                  <a:gd name="T51" fmla="*/ 286 h 576"/>
                  <a:gd name="T52" fmla="*/ 682 w 708"/>
                  <a:gd name="T53" fmla="*/ 245 h 576"/>
                  <a:gd name="T54" fmla="*/ 658 w 708"/>
                  <a:gd name="T55" fmla="*/ 210 h 576"/>
                  <a:gd name="T56" fmla="*/ 638 w 708"/>
                  <a:gd name="T57" fmla="*/ 185 h 576"/>
                  <a:gd name="T58" fmla="*/ 616 w 708"/>
                  <a:gd name="T59" fmla="*/ 161 h 576"/>
                  <a:gd name="T60" fmla="*/ 592 w 708"/>
                  <a:gd name="T61" fmla="*/ 138 h 576"/>
                  <a:gd name="T62" fmla="*/ 572 w 708"/>
                  <a:gd name="T63" fmla="*/ 120 h 576"/>
                  <a:gd name="T64" fmla="*/ 552 w 708"/>
                  <a:gd name="T65" fmla="*/ 103 h 576"/>
                  <a:gd name="T66" fmla="*/ 528 w 708"/>
                  <a:gd name="T67" fmla="*/ 85 h 576"/>
                  <a:gd name="T68" fmla="*/ 506 w 708"/>
                  <a:gd name="T69" fmla="*/ 72 h 576"/>
                  <a:gd name="T70" fmla="*/ 480 w 708"/>
                  <a:gd name="T71" fmla="*/ 58 h 576"/>
                  <a:gd name="T72" fmla="*/ 451 w 708"/>
                  <a:gd name="T73" fmla="*/ 43 h 576"/>
                  <a:gd name="T74" fmla="*/ 415 w 708"/>
                  <a:gd name="T75" fmla="*/ 29 h 576"/>
                  <a:gd name="T76" fmla="*/ 385 w 708"/>
                  <a:gd name="T77" fmla="*/ 20 h 576"/>
                  <a:gd name="T78" fmla="*/ 350 w 708"/>
                  <a:gd name="T79" fmla="*/ 11 h 576"/>
                  <a:gd name="T80" fmla="*/ 313 w 708"/>
                  <a:gd name="T81" fmla="*/ 5 h 576"/>
                  <a:gd name="T82" fmla="*/ 278 w 708"/>
                  <a:gd name="T83" fmla="*/ 1 h 576"/>
                  <a:gd name="T84" fmla="*/ 253 w 708"/>
                  <a:gd name="T85" fmla="*/ 1 h 576"/>
                  <a:gd name="T86" fmla="*/ 227 w 708"/>
                  <a:gd name="T87" fmla="*/ 0 h 576"/>
                  <a:gd name="T88" fmla="*/ 0 w 708"/>
                  <a:gd name="T89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6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10" y="576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7732064" y="1547847"/>
                <a:ext cx="27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 Box 8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994280" y="2852930"/>
                    <a:ext cx="299926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𝑐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3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 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994280" y="2852930"/>
                    <a:ext cx="299926" cy="4001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22449"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 Box 8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9780097" y="2852930"/>
                    <a:ext cx="299926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𝑐</m:t>
                          </m:r>
                          <m:r>
                            <a:rPr lang="en-US" altLang="en-US" sz="2000" b="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2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315" name="Text 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780097" y="2852930"/>
                    <a:ext cx="299926" cy="4001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l="-22449"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 Box 8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1577805" y="2852930"/>
                    <a:ext cx="299926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𝑐</m:t>
                          </m:r>
                          <m:r>
                            <a:rPr lang="en-US" altLang="en-US" sz="2000" b="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1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317" name="Text 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577805" y="2852930"/>
                    <a:ext cx="299926" cy="4001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22449"/>
                    </a:stretch>
                  </a:blip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0" name="Freeform 129"/>
            <p:cNvSpPr/>
            <p:nvPr/>
          </p:nvSpPr>
          <p:spPr>
            <a:xfrm>
              <a:off x="1421385" y="3324214"/>
              <a:ext cx="483609" cy="400148"/>
            </a:xfrm>
            <a:custGeom>
              <a:avLst/>
              <a:gdLst>
                <a:gd name="connsiteX0" fmla="*/ 0 w 655983"/>
                <a:gd name="connsiteY0" fmla="*/ 424070 h 424070"/>
                <a:gd name="connsiteX1" fmla="*/ 0 w 655983"/>
                <a:gd name="connsiteY1" fmla="*/ 0 h 424070"/>
                <a:gd name="connsiteX2" fmla="*/ 655983 w 655983"/>
                <a:gd name="connsiteY2" fmla="*/ 0 h 42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983" h="424070">
                  <a:moveTo>
                    <a:pt x="0" y="424070"/>
                  </a:moveTo>
                  <a:lnTo>
                    <a:pt x="0" y="0"/>
                  </a:lnTo>
                  <a:lnTo>
                    <a:pt x="65598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 Box 9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266152" y="3903117"/>
                  <a:ext cx="467249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4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0" name="Text 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66152" y="3903117"/>
                  <a:ext cx="467249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53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Pentagon 131"/>
            <p:cNvSpPr/>
            <p:nvPr/>
          </p:nvSpPr>
          <p:spPr>
            <a:xfrm rot="5400000">
              <a:off x="1319665" y="3757874"/>
              <a:ext cx="224592" cy="142915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1230794" y="3894832"/>
            <a:ext cx="6486513" cy="1772565"/>
            <a:chOff x="1669401" y="3588569"/>
            <a:chExt cx="6486513" cy="1772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Text Box 8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565996" y="4008209"/>
                  <a:ext cx="293200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b="1" i="1" u="none" baseline="0" dirty="0" smtClean="0">
                            <a:solidFill>
                              <a:srgbClr val="FF0000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𝒂</m:t>
                        </m:r>
                        <m:r>
                          <a:rPr lang="en-US" altLang="en-US" sz="2000" b="1" i="1" u="none" baseline="-25000" dirty="0" smtClean="0">
                            <a:solidFill>
                              <a:srgbClr val="FF0000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𝟎</m:t>
                        </m:r>
                      </m:oMath>
                    </m:oMathPara>
                  </a14:m>
                  <a:endParaRPr lang="en-US" altLang="en-US" sz="2000" b="1" u="none" baseline="-25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32" name="Text 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5996" y="4008209"/>
                  <a:ext cx="293200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31250" r="-2083" b="-1538"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Text Box 8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7740710" y="4961024"/>
                  <a:ext cx="289938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en-US" sz="2000" b="1" i="1" u="none" baseline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SupPr>
                          <m:e>
                            <m:r>
                              <a:rPr lang="en-US" altLang="en-US" sz="2000" b="1" i="1" u="none" baseline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Consolas" panose="020B0609020204030204" pitchFamily="49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en-US" sz="2000" b="1" i="1" u="none" baseline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Consolas" panose="020B0609020204030204" pitchFamily="49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en-US" sz="2000" b="1" i="1" u="none" baseline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Consolas" panose="020B0609020204030204" pitchFamily="49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altLang="en-US" sz="2000" b="1" u="none" baseline="-2500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133" name="Text 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40710" y="4961024"/>
                  <a:ext cx="289938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6170" r="-6383" b="-454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9" name="Group 248"/>
            <p:cNvGrpSpPr/>
            <p:nvPr/>
          </p:nvGrpSpPr>
          <p:grpSpPr>
            <a:xfrm>
              <a:off x="7026852" y="3588569"/>
              <a:ext cx="1129062" cy="1062164"/>
              <a:chOff x="7026852" y="3589835"/>
              <a:chExt cx="1129062" cy="1062164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7610409" y="3589835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98" name="Straight Connector 297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7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7040780" y="3836734"/>
                <a:ext cx="27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8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97757" y="3950602"/>
                    <a:ext cx="2932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b="1" i="1" u="none" baseline="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onsolas" panose="020B0609020204030204" pitchFamily="49" charset="0"/>
                            </a:rPr>
                            <m:t>𝒂</m:t>
                          </m:r>
                          <m:r>
                            <a:rPr lang="en-US" altLang="en-US" sz="2000" b="1" i="1" u="none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onsolas" panose="020B0609020204030204" pitchFamily="49" charset="0"/>
                            </a:rPr>
                            <m:t>𝟎</m:t>
                          </m:r>
                        </m:oMath>
                      </m:oMathPara>
                    </a14:m>
                    <a:endParaRPr lang="en-US" altLang="en-US" sz="2000" b="1" u="none" baseline="-25000" dirty="0">
                      <a:solidFill>
                        <a:srgbClr val="FF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34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97757" y="3950602"/>
                    <a:ext cx="293200" cy="4001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31250" r="-2083"/>
                    </a:stretch>
                  </a:blipFill>
                  <a:ln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89" name="Group 288"/>
              <p:cNvGrpSpPr/>
              <p:nvPr/>
            </p:nvGrpSpPr>
            <p:grpSpPr>
              <a:xfrm>
                <a:off x="8006171" y="4029870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96" name="Straight Connector 295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/>
            </p:nvGrpSpPr>
            <p:grpSpPr>
              <a:xfrm>
                <a:off x="7602922" y="4446371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94" name="Straight Connector 293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/>
            </p:nvGrpSpPr>
            <p:grpSpPr>
              <a:xfrm>
                <a:off x="7026852" y="4350712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0" name="Group 249"/>
            <p:cNvGrpSpPr/>
            <p:nvPr/>
          </p:nvGrpSpPr>
          <p:grpSpPr>
            <a:xfrm>
              <a:off x="5241035" y="3588569"/>
              <a:ext cx="1129062" cy="966505"/>
              <a:chOff x="7026852" y="3589835"/>
              <a:chExt cx="1129062" cy="966505"/>
            </a:xfrm>
          </p:grpSpPr>
          <p:grpSp>
            <p:nvGrpSpPr>
              <p:cNvPr id="275" name="Group 274"/>
              <p:cNvGrpSpPr/>
              <p:nvPr/>
            </p:nvGrpSpPr>
            <p:grpSpPr>
              <a:xfrm>
                <a:off x="7610409" y="3589835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7040780" y="3836734"/>
                <a:ext cx="27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97757" y="3950602"/>
                    <a:ext cx="2932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b="1" i="1" u="none" baseline="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onsolas" panose="020B0609020204030204" pitchFamily="49" charset="0"/>
                            </a:rPr>
                            <m:t>𝒂</m:t>
                          </m:r>
                          <m:r>
                            <a:rPr lang="en-US" altLang="en-US" sz="2000" b="1" i="1" u="none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onsolas" panose="020B0609020204030204" pitchFamily="49" charset="0"/>
                            </a:rPr>
                            <m:t>𝟏</m:t>
                          </m:r>
                        </m:oMath>
                      </m:oMathPara>
                    </a14:m>
                    <a:endParaRPr lang="en-US" altLang="en-US" sz="2000" b="1" u="none" baseline="-25000" dirty="0">
                      <a:solidFill>
                        <a:srgbClr val="FF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48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97757" y="3950602"/>
                    <a:ext cx="293200" cy="4001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l="-31250" r="-2083"/>
                    </a:stretch>
                  </a:blipFill>
                  <a:ln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78" name="Group 277"/>
              <p:cNvGrpSpPr/>
              <p:nvPr/>
            </p:nvGrpSpPr>
            <p:grpSpPr>
              <a:xfrm>
                <a:off x="8006171" y="4029870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82" name="Straight Connector 281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278"/>
              <p:cNvGrpSpPr/>
              <p:nvPr/>
            </p:nvGrpSpPr>
            <p:grpSpPr>
              <a:xfrm>
                <a:off x="7026852" y="4350712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80" name="Straight Connector 279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1" name="Group 250"/>
            <p:cNvGrpSpPr/>
            <p:nvPr/>
          </p:nvGrpSpPr>
          <p:grpSpPr>
            <a:xfrm>
              <a:off x="3455218" y="3588569"/>
              <a:ext cx="1129062" cy="966505"/>
              <a:chOff x="7026852" y="3589835"/>
              <a:chExt cx="1129062" cy="966505"/>
            </a:xfrm>
          </p:grpSpPr>
          <p:grpSp>
            <p:nvGrpSpPr>
              <p:cNvPr id="264" name="Group 263"/>
              <p:cNvGrpSpPr/>
              <p:nvPr/>
            </p:nvGrpSpPr>
            <p:grpSpPr>
              <a:xfrm>
                <a:off x="7610409" y="3589835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73" name="Straight Connector 272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5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7040780" y="3836734"/>
                <a:ext cx="27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6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97757" y="3950602"/>
                    <a:ext cx="2932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b="1" i="1" u="none" baseline="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onsolas" panose="020B0609020204030204" pitchFamily="49" charset="0"/>
                            </a:rPr>
                            <m:t>𝒂</m:t>
                          </m:r>
                          <m:r>
                            <a:rPr lang="en-US" altLang="en-US" sz="2000" b="1" i="1" u="none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onsolas" panose="020B0609020204030204" pitchFamily="49" charset="0"/>
                            </a:rPr>
                            <m:t>𝟐</m:t>
                          </m:r>
                        </m:oMath>
                      </m:oMathPara>
                    </a14:m>
                    <a:endParaRPr lang="en-US" altLang="en-US" sz="2000" b="1" u="none" baseline="-25000" dirty="0">
                      <a:solidFill>
                        <a:srgbClr val="FF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294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97757" y="3950602"/>
                    <a:ext cx="293200" cy="400110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l="-30612"/>
                    </a:stretch>
                  </a:blipFill>
                  <a:ln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67" name="Group 266"/>
              <p:cNvGrpSpPr/>
              <p:nvPr/>
            </p:nvGrpSpPr>
            <p:grpSpPr>
              <a:xfrm>
                <a:off x="8006171" y="4029870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71" name="Straight Connector 270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8" name="Group 267"/>
              <p:cNvGrpSpPr/>
              <p:nvPr/>
            </p:nvGrpSpPr>
            <p:grpSpPr>
              <a:xfrm>
                <a:off x="7026852" y="4350712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2" name="Group 251"/>
            <p:cNvGrpSpPr/>
            <p:nvPr/>
          </p:nvGrpSpPr>
          <p:grpSpPr>
            <a:xfrm>
              <a:off x="1669401" y="3588569"/>
              <a:ext cx="1129062" cy="966505"/>
              <a:chOff x="7026852" y="3589835"/>
              <a:chExt cx="1129062" cy="966505"/>
            </a:xfrm>
          </p:grpSpPr>
          <p:grpSp>
            <p:nvGrpSpPr>
              <p:cNvPr id="253" name="Group 252"/>
              <p:cNvGrpSpPr/>
              <p:nvPr/>
            </p:nvGrpSpPr>
            <p:grpSpPr>
              <a:xfrm>
                <a:off x="7610409" y="3589835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62" name="Straight Connector 261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262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4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7040780" y="3836734"/>
                <a:ext cx="2741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rIns="0">
                <a:spAutoFit/>
              </a:bodyPr>
              <a:lstStyle/>
              <a:p>
                <a:pPr algn="ctr"/>
                <a:r>
                  <a:rPr lang="en-US" altLang="en-US" sz="2000" b="1" u="none" baseline="0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0</a:t>
                </a:r>
                <a:endParaRPr lang="en-US" altLang="en-US" sz="2000" b="1" u="none" baseline="-25000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5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597757" y="3950602"/>
                    <a:ext cx="29320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b="1" i="1" u="none" baseline="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onsolas" panose="020B0609020204030204" pitchFamily="49" charset="0"/>
                            </a:rPr>
                            <m:t>𝒂</m:t>
                          </m:r>
                          <m:r>
                            <a:rPr lang="en-US" altLang="en-US" sz="2000" b="1" i="1" u="none" baseline="-25000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Consolas" panose="020B0609020204030204" pitchFamily="49" charset="0"/>
                            </a:rPr>
                            <m:t>𝟑</m:t>
                          </m:r>
                        </m:oMath>
                      </m:oMathPara>
                    </a14:m>
                    <a:endParaRPr lang="en-US" altLang="en-US" sz="2000" b="1" u="none" baseline="-25000" dirty="0">
                      <a:solidFill>
                        <a:srgbClr val="FF0000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306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597757" y="3950602"/>
                    <a:ext cx="293200" cy="400110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l="-33333"/>
                    </a:stretch>
                  </a:blipFill>
                  <a:ln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6" name="Group 255"/>
              <p:cNvGrpSpPr/>
              <p:nvPr/>
            </p:nvGrpSpPr>
            <p:grpSpPr>
              <a:xfrm>
                <a:off x="8006171" y="4029870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60" name="Straight Connector 259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260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/>
            </p:nvGrpSpPr>
            <p:grpSpPr>
              <a:xfrm>
                <a:off x="7026852" y="4350712"/>
                <a:ext cx="149743" cy="205628"/>
                <a:chOff x="8935987" y="2752124"/>
                <a:chExt cx="245182" cy="205628"/>
              </a:xfrm>
            </p:grpSpPr>
            <p:cxnSp>
              <p:nvCxnSpPr>
                <p:cNvPr id="258" name="Straight Connector 257"/>
                <p:cNvCxnSpPr/>
                <p:nvPr/>
              </p:nvCxnSpPr>
              <p:spPr>
                <a:xfrm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/>
                <p:cNvCxnSpPr/>
                <p:nvPr/>
              </p:nvCxnSpPr>
              <p:spPr>
                <a:xfrm flipH="1">
                  <a:off x="8935987" y="2752124"/>
                  <a:ext cx="245182" cy="205628"/>
                </a:xfrm>
                <a:prstGeom prst="line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5555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Simplifying the Incrementer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/>
              <a:t>Many gates were eliminated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/>
              <a:t>No longer needed when an input is a constant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dirty="0"/>
              <a:t>Last cell can be replicated to implemented an </a:t>
            </a:r>
            <a:r>
              <a:rPr lang="en-US" i="1" dirty="0"/>
              <a:t>n</a:t>
            </a:r>
            <a:r>
              <a:rPr lang="en-US" dirty="0"/>
              <a:t>-bit </a:t>
            </a:r>
            <a:r>
              <a:rPr lang="en-US" dirty="0" err="1"/>
              <a:t>incrementer</a:t>
            </a: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76652" y="3240472"/>
            <a:ext cx="5100659" cy="3011271"/>
            <a:chOff x="2329442" y="3423415"/>
            <a:chExt cx="5100659" cy="3011271"/>
          </a:xfrm>
        </p:grpSpPr>
        <p:sp>
          <p:nvSpPr>
            <p:cNvPr id="5" name="Rectangle 4"/>
            <p:cNvSpPr/>
            <p:nvPr/>
          </p:nvSpPr>
          <p:spPr>
            <a:xfrm>
              <a:off x="6738817" y="4235497"/>
              <a:ext cx="691284" cy="1430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485636" y="4856288"/>
              <a:ext cx="581307" cy="301122"/>
            </a:xfrm>
            <a:custGeom>
              <a:avLst/>
              <a:gdLst>
                <a:gd name="connsiteX0" fmla="*/ 0 w 655983"/>
                <a:gd name="connsiteY0" fmla="*/ 424070 h 424070"/>
                <a:gd name="connsiteX1" fmla="*/ 0 w 655983"/>
                <a:gd name="connsiteY1" fmla="*/ 0 h 424070"/>
                <a:gd name="connsiteX2" fmla="*/ 655983 w 655983"/>
                <a:gd name="connsiteY2" fmla="*/ 0 h 42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5983" h="424070">
                  <a:moveTo>
                    <a:pt x="0" y="424070"/>
                  </a:moveTo>
                  <a:lnTo>
                    <a:pt x="0" y="0"/>
                  </a:lnTo>
                  <a:lnTo>
                    <a:pt x="655983" y="0"/>
                  </a:lnTo>
                </a:path>
              </a:pathLst>
            </a:custGeom>
            <a:noFill/>
            <a:ln>
              <a:solidFill>
                <a:schemeClr val="tx1"/>
              </a:solidFill>
              <a:headEnd type="non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154282" y="3423415"/>
              <a:ext cx="1590929" cy="3011271"/>
              <a:chOff x="5154282" y="3423415"/>
              <a:chExt cx="1590929" cy="3011271"/>
            </a:xfrm>
          </p:grpSpPr>
          <p:sp>
            <p:nvSpPr>
              <p:cNvPr id="55" name="Freeform 54"/>
              <p:cNvSpPr/>
              <p:nvPr/>
            </p:nvSpPr>
            <p:spPr>
              <a:xfrm>
                <a:off x="5154282" y="4861337"/>
                <a:ext cx="502324" cy="296074"/>
              </a:xfrm>
              <a:custGeom>
                <a:avLst/>
                <a:gdLst>
                  <a:gd name="connsiteX0" fmla="*/ 0 w 655983"/>
                  <a:gd name="connsiteY0" fmla="*/ 424070 h 424070"/>
                  <a:gd name="connsiteX1" fmla="*/ 0 w 655983"/>
                  <a:gd name="connsiteY1" fmla="*/ 0 h 424070"/>
                  <a:gd name="connsiteX2" fmla="*/ 655983 w 655983"/>
                  <a:gd name="connsiteY2" fmla="*/ 0 h 42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983" h="424070">
                    <a:moveTo>
                      <a:pt x="0" y="424070"/>
                    </a:moveTo>
                    <a:lnTo>
                      <a:pt x="0" y="0"/>
                    </a:lnTo>
                    <a:lnTo>
                      <a:pt x="65598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5413856" y="3423415"/>
                <a:ext cx="1331355" cy="3011271"/>
                <a:chOff x="5413856" y="3423415"/>
                <a:chExt cx="1331355" cy="3011271"/>
              </a:xfrm>
            </p:grpSpPr>
            <p:grpSp>
              <p:nvGrpSpPr>
                <p:cNvPr id="57" name="Group 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6160356" y="5147970"/>
                  <a:ext cx="450778" cy="319226"/>
                  <a:chOff x="750" y="2323"/>
                  <a:chExt cx="774" cy="576"/>
                </a:xfrm>
              </p:grpSpPr>
              <p:sp>
                <p:nvSpPr>
                  <p:cNvPr id="68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816" y="2323"/>
                    <a:ext cx="708" cy="576"/>
                  </a:xfrm>
                  <a:custGeom>
                    <a:avLst/>
                    <a:gdLst>
                      <a:gd name="T0" fmla="*/ 0 w 708"/>
                      <a:gd name="T1" fmla="*/ 0 h 576"/>
                      <a:gd name="T2" fmla="*/ 17 w 708"/>
                      <a:gd name="T3" fmla="*/ 40 h 576"/>
                      <a:gd name="T4" fmla="*/ 39 w 708"/>
                      <a:gd name="T5" fmla="*/ 95 h 576"/>
                      <a:gd name="T6" fmla="*/ 54 w 708"/>
                      <a:gd name="T7" fmla="*/ 157 h 576"/>
                      <a:gd name="T8" fmla="*/ 66 w 708"/>
                      <a:gd name="T9" fmla="*/ 227 h 576"/>
                      <a:gd name="T10" fmla="*/ 74 w 708"/>
                      <a:gd name="T11" fmla="*/ 284 h 576"/>
                      <a:gd name="T12" fmla="*/ 69 w 708"/>
                      <a:gd name="T13" fmla="*/ 338 h 576"/>
                      <a:gd name="T14" fmla="*/ 58 w 708"/>
                      <a:gd name="T15" fmla="*/ 399 h 576"/>
                      <a:gd name="T16" fmla="*/ 45 w 708"/>
                      <a:gd name="T17" fmla="*/ 458 h 576"/>
                      <a:gd name="T18" fmla="*/ 28 w 708"/>
                      <a:gd name="T19" fmla="*/ 512 h 576"/>
                      <a:gd name="T20" fmla="*/ 0 w 708"/>
                      <a:gd name="T21" fmla="*/ 572 h 576"/>
                      <a:gd name="T22" fmla="*/ 210 w 708"/>
                      <a:gd name="T23" fmla="*/ 576 h 576"/>
                      <a:gd name="T24" fmla="*/ 297 w 708"/>
                      <a:gd name="T25" fmla="*/ 570 h 576"/>
                      <a:gd name="T26" fmla="*/ 342 w 708"/>
                      <a:gd name="T27" fmla="*/ 567 h 576"/>
                      <a:gd name="T28" fmla="*/ 375 w 708"/>
                      <a:gd name="T29" fmla="*/ 559 h 576"/>
                      <a:gd name="T30" fmla="*/ 409 w 708"/>
                      <a:gd name="T31" fmla="*/ 549 h 576"/>
                      <a:gd name="T32" fmla="*/ 445 w 708"/>
                      <a:gd name="T33" fmla="*/ 533 h 576"/>
                      <a:gd name="T34" fmla="*/ 486 w 708"/>
                      <a:gd name="T35" fmla="*/ 515 h 576"/>
                      <a:gd name="T36" fmla="*/ 526 w 708"/>
                      <a:gd name="T37" fmla="*/ 490 h 576"/>
                      <a:gd name="T38" fmla="*/ 552 w 708"/>
                      <a:gd name="T39" fmla="*/ 470 h 576"/>
                      <a:gd name="T40" fmla="*/ 577 w 708"/>
                      <a:gd name="T41" fmla="*/ 447 h 576"/>
                      <a:gd name="T42" fmla="*/ 604 w 708"/>
                      <a:gd name="T43" fmla="*/ 420 h 576"/>
                      <a:gd name="T44" fmla="*/ 628 w 708"/>
                      <a:gd name="T45" fmla="*/ 398 h 576"/>
                      <a:gd name="T46" fmla="*/ 651 w 708"/>
                      <a:gd name="T47" fmla="*/ 370 h 576"/>
                      <a:gd name="T48" fmla="*/ 680 w 708"/>
                      <a:gd name="T49" fmla="*/ 333 h 576"/>
                      <a:gd name="T50" fmla="*/ 708 w 708"/>
                      <a:gd name="T51" fmla="*/ 286 h 576"/>
                      <a:gd name="T52" fmla="*/ 682 w 708"/>
                      <a:gd name="T53" fmla="*/ 245 h 576"/>
                      <a:gd name="T54" fmla="*/ 658 w 708"/>
                      <a:gd name="T55" fmla="*/ 210 h 576"/>
                      <a:gd name="T56" fmla="*/ 638 w 708"/>
                      <a:gd name="T57" fmla="*/ 185 h 576"/>
                      <a:gd name="T58" fmla="*/ 616 w 708"/>
                      <a:gd name="T59" fmla="*/ 161 h 576"/>
                      <a:gd name="T60" fmla="*/ 592 w 708"/>
                      <a:gd name="T61" fmla="*/ 138 h 576"/>
                      <a:gd name="T62" fmla="*/ 572 w 708"/>
                      <a:gd name="T63" fmla="*/ 120 h 576"/>
                      <a:gd name="T64" fmla="*/ 552 w 708"/>
                      <a:gd name="T65" fmla="*/ 103 h 576"/>
                      <a:gd name="T66" fmla="*/ 528 w 708"/>
                      <a:gd name="T67" fmla="*/ 85 h 576"/>
                      <a:gd name="T68" fmla="*/ 506 w 708"/>
                      <a:gd name="T69" fmla="*/ 72 h 576"/>
                      <a:gd name="T70" fmla="*/ 480 w 708"/>
                      <a:gd name="T71" fmla="*/ 58 h 576"/>
                      <a:gd name="T72" fmla="*/ 451 w 708"/>
                      <a:gd name="T73" fmla="*/ 43 h 576"/>
                      <a:gd name="T74" fmla="*/ 415 w 708"/>
                      <a:gd name="T75" fmla="*/ 29 h 576"/>
                      <a:gd name="T76" fmla="*/ 385 w 708"/>
                      <a:gd name="T77" fmla="*/ 20 h 576"/>
                      <a:gd name="T78" fmla="*/ 350 w 708"/>
                      <a:gd name="T79" fmla="*/ 11 h 576"/>
                      <a:gd name="T80" fmla="*/ 313 w 708"/>
                      <a:gd name="T81" fmla="*/ 5 h 576"/>
                      <a:gd name="T82" fmla="*/ 278 w 708"/>
                      <a:gd name="T83" fmla="*/ 1 h 576"/>
                      <a:gd name="T84" fmla="*/ 253 w 708"/>
                      <a:gd name="T85" fmla="*/ 1 h 576"/>
                      <a:gd name="T86" fmla="*/ 227 w 708"/>
                      <a:gd name="T87" fmla="*/ 0 h 576"/>
                      <a:gd name="T88" fmla="*/ 0 w 708"/>
                      <a:gd name="T8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08" h="576">
                        <a:moveTo>
                          <a:pt x="0" y="0"/>
                        </a:moveTo>
                        <a:lnTo>
                          <a:pt x="17" y="40"/>
                        </a:lnTo>
                        <a:lnTo>
                          <a:pt x="39" y="95"/>
                        </a:lnTo>
                        <a:lnTo>
                          <a:pt x="54" y="157"/>
                        </a:lnTo>
                        <a:lnTo>
                          <a:pt x="66" y="227"/>
                        </a:lnTo>
                        <a:lnTo>
                          <a:pt x="74" y="284"/>
                        </a:lnTo>
                        <a:lnTo>
                          <a:pt x="69" y="338"/>
                        </a:lnTo>
                        <a:lnTo>
                          <a:pt x="58" y="399"/>
                        </a:lnTo>
                        <a:lnTo>
                          <a:pt x="45" y="458"/>
                        </a:lnTo>
                        <a:lnTo>
                          <a:pt x="28" y="512"/>
                        </a:lnTo>
                        <a:lnTo>
                          <a:pt x="0" y="572"/>
                        </a:lnTo>
                        <a:lnTo>
                          <a:pt x="210" y="576"/>
                        </a:lnTo>
                        <a:lnTo>
                          <a:pt x="297" y="570"/>
                        </a:lnTo>
                        <a:lnTo>
                          <a:pt x="342" y="567"/>
                        </a:lnTo>
                        <a:lnTo>
                          <a:pt x="375" y="559"/>
                        </a:lnTo>
                        <a:lnTo>
                          <a:pt x="409" y="549"/>
                        </a:lnTo>
                        <a:lnTo>
                          <a:pt x="445" y="533"/>
                        </a:lnTo>
                        <a:lnTo>
                          <a:pt x="486" y="515"/>
                        </a:lnTo>
                        <a:lnTo>
                          <a:pt x="526" y="490"/>
                        </a:lnTo>
                        <a:lnTo>
                          <a:pt x="552" y="470"/>
                        </a:lnTo>
                        <a:lnTo>
                          <a:pt x="577" y="447"/>
                        </a:lnTo>
                        <a:lnTo>
                          <a:pt x="604" y="420"/>
                        </a:lnTo>
                        <a:lnTo>
                          <a:pt x="628" y="398"/>
                        </a:lnTo>
                        <a:lnTo>
                          <a:pt x="651" y="370"/>
                        </a:lnTo>
                        <a:lnTo>
                          <a:pt x="680" y="333"/>
                        </a:lnTo>
                        <a:lnTo>
                          <a:pt x="708" y="286"/>
                        </a:lnTo>
                        <a:lnTo>
                          <a:pt x="682" y="245"/>
                        </a:lnTo>
                        <a:lnTo>
                          <a:pt x="658" y="210"/>
                        </a:lnTo>
                        <a:lnTo>
                          <a:pt x="638" y="185"/>
                        </a:lnTo>
                        <a:lnTo>
                          <a:pt x="616" y="161"/>
                        </a:lnTo>
                        <a:lnTo>
                          <a:pt x="592" y="138"/>
                        </a:lnTo>
                        <a:lnTo>
                          <a:pt x="572" y="120"/>
                        </a:lnTo>
                        <a:lnTo>
                          <a:pt x="552" y="103"/>
                        </a:lnTo>
                        <a:lnTo>
                          <a:pt x="528" y="85"/>
                        </a:lnTo>
                        <a:lnTo>
                          <a:pt x="506" y="72"/>
                        </a:lnTo>
                        <a:lnTo>
                          <a:pt x="480" y="58"/>
                        </a:lnTo>
                        <a:lnTo>
                          <a:pt x="451" y="43"/>
                        </a:lnTo>
                        <a:lnTo>
                          <a:pt x="415" y="29"/>
                        </a:lnTo>
                        <a:lnTo>
                          <a:pt x="385" y="20"/>
                        </a:lnTo>
                        <a:lnTo>
                          <a:pt x="350" y="11"/>
                        </a:lnTo>
                        <a:lnTo>
                          <a:pt x="313" y="5"/>
                        </a:lnTo>
                        <a:lnTo>
                          <a:pt x="278" y="1"/>
                        </a:lnTo>
                        <a:lnTo>
                          <a:pt x="253" y="1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750" y="2326"/>
                    <a:ext cx="76" cy="573"/>
                  </a:xfrm>
                  <a:custGeom>
                    <a:avLst/>
                    <a:gdLst>
                      <a:gd name="T0" fmla="*/ 3 w 76"/>
                      <a:gd name="T1" fmla="*/ 0 h 573"/>
                      <a:gd name="T2" fmla="*/ 30 w 76"/>
                      <a:gd name="T3" fmla="*/ 71 h 573"/>
                      <a:gd name="T4" fmla="*/ 48 w 76"/>
                      <a:gd name="T5" fmla="*/ 135 h 573"/>
                      <a:gd name="T6" fmla="*/ 62 w 76"/>
                      <a:gd name="T7" fmla="*/ 194 h 573"/>
                      <a:gd name="T8" fmla="*/ 75 w 76"/>
                      <a:gd name="T9" fmla="*/ 279 h 573"/>
                      <a:gd name="T10" fmla="*/ 66 w 76"/>
                      <a:gd name="T11" fmla="*/ 354 h 573"/>
                      <a:gd name="T12" fmla="*/ 54 w 76"/>
                      <a:gd name="T13" fmla="*/ 411 h 573"/>
                      <a:gd name="T14" fmla="*/ 35 w 76"/>
                      <a:gd name="T15" fmla="*/ 488 h 573"/>
                      <a:gd name="T16" fmla="*/ 0 w 76"/>
                      <a:gd name="T17" fmla="*/ 573 h 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573">
                        <a:moveTo>
                          <a:pt x="3" y="0"/>
                        </a:moveTo>
                        <a:cubicBezTo>
                          <a:pt x="7" y="12"/>
                          <a:pt x="23" y="49"/>
                          <a:pt x="30" y="71"/>
                        </a:cubicBezTo>
                        <a:cubicBezTo>
                          <a:pt x="37" y="93"/>
                          <a:pt x="43" y="115"/>
                          <a:pt x="48" y="135"/>
                        </a:cubicBezTo>
                        <a:cubicBezTo>
                          <a:pt x="53" y="155"/>
                          <a:pt x="58" y="170"/>
                          <a:pt x="62" y="194"/>
                        </a:cubicBezTo>
                        <a:cubicBezTo>
                          <a:pt x="66" y="218"/>
                          <a:pt x="74" y="252"/>
                          <a:pt x="75" y="279"/>
                        </a:cubicBezTo>
                        <a:cubicBezTo>
                          <a:pt x="76" y="306"/>
                          <a:pt x="69" y="332"/>
                          <a:pt x="66" y="354"/>
                        </a:cubicBezTo>
                        <a:cubicBezTo>
                          <a:pt x="63" y="376"/>
                          <a:pt x="59" y="389"/>
                          <a:pt x="54" y="411"/>
                        </a:cubicBezTo>
                        <a:cubicBezTo>
                          <a:pt x="49" y="433"/>
                          <a:pt x="44" y="461"/>
                          <a:pt x="35" y="488"/>
                        </a:cubicBezTo>
                        <a:cubicBezTo>
                          <a:pt x="26" y="515"/>
                          <a:pt x="7" y="555"/>
                          <a:pt x="0" y="573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8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6387963" y="5531940"/>
                  <a:ext cx="0" cy="31655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6293668" y="3947463"/>
                  <a:ext cx="0" cy="11945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5919335" y="4942937"/>
                  <a:ext cx="56630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5919335" y="4757262"/>
                  <a:ext cx="37433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 Box 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224342" y="3423415"/>
                      <a:ext cx="274107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rIns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000" i="1" u="none" baseline="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𝑎</m:t>
                            </m:r>
                            <m:r>
                              <a:rPr lang="en-US" altLang="en-US" sz="2000" i="1" u="none" baseline="-2500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altLang="en-US" sz="2000" u="none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Text 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24342" y="3423415"/>
                      <a:ext cx="274107" cy="400110"/>
                    </a:xfrm>
                    <a:prstGeom prst="rect">
                      <a:avLst/>
                    </a:prstGeom>
                    <a:blipFill rotWithShape="1">
                      <a:blip r:embed="rId2"/>
                      <a:stretch>
                        <a:fillRect l="-33333" b="-1538"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Text Box 9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162747" y="6034576"/>
                      <a:ext cx="582464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000" i="1" u="none" baseline="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𝑠</m:t>
                            </m:r>
                            <m:r>
                              <a:rPr lang="en-US" altLang="en-US" sz="2000" i="1" u="none" baseline="-2500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altLang="en-US" sz="2000" u="none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8" name="Text 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162747" y="6034576"/>
                      <a:ext cx="582464" cy="40011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4" name="Rectangle 63"/>
                <p:cNvSpPr/>
                <p:nvPr/>
              </p:nvSpPr>
              <p:spPr>
                <a:xfrm>
                  <a:off x="5413856" y="4235497"/>
                  <a:ext cx="1275652" cy="143066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Pentagon 64"/>
                <p:cNvSpPr/>
                <p:nvPr/>
              </p:nvSpPr>
              <p:spPr>
                <a:xfrm rot="5400000">
                  <a:off x="6183639" y="3878923"/>
                  <a:ext cx="224592" cy="142915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Pentagon 65"/>
                <p:cNvSpPr/>
                <p:nvPr/>
              </p:nvSpPr>
              <p:spPr>
                <a:xfrm rot="5400000">
                  <a:off x="6275771" y="5889333"/>
                  <a:ext cx="224592" cy="142915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utoShape 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656605" y="4689181"/>
                  <a:ext cx="390928" cy="334215"/>
                </a:xfrm>
                <a:prstGeom prst="flowChartDelay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alt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2329442" y="5157211"/>
              <a:ext cx="467249" cy="586191"/>
              <a:chOff x="862903" y="5157211"/>
              <a:chExt cx="467249" cy="5861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 Box 9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862903" y="5343292"/>
                    <a:ext cx="467249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𝑐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4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0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62903" y="5343292"/>
                    <a:ext cx="467249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53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Pentagon 53"/>
              <p:cNvSpPr/>
              <p:nvPr/>
            </p:nvSpPr>
            <p:spPr>
              <a:xfrm rot="5400000">
                <a:off x="916416" y="5198049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911638" y="3423415"/>
              <a:ext cx="366912" cy="3011271"/>
              <a:chOff x="7812080" y="3423415"/>
              <a:chExt cx="366912" cy="3011271"/>
            </a:xfrm>
          </p:grpSpPr>
          <p:sp>
            <p:nvSpPr>
              <p:cNvPr id="45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7965197" y="3947462"/>
                <a:ext cx="0" cy="19010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 Box 8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904885" y="3423415"/>
                    <a:ext cx="274107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𝑎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0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04" name="Text 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904885" y="3423415"/>
                    <a:ext cx="274107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33333" b="-1538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 Box 9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7892990" y="6034576"/>
                    <a:ext cx="269460" cy="40011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rIns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en-US" sz="2000" i="1" u="none" baseline="0" dirty="0" smtClean="0">
                              <a:latin typeface="Cambria Math"/>
                              <a:cs typeface="Consolas" panose="020B0609020204030204" pitchFamily="49" charset="0"/>
                            </a:rPr>
                            <m:t>𝑠</m:t>
                          </m:r>
                          <m:r>
                            <a:rPr lang="en-US" altLang="en-US" sz="2000" i="1" u="none" baseline="-25000" dirty="0" smtClean="0">
                              <a:latin typeface="Cambria Math"/>
                              <a:cs typeface="Consolas" panose="020B0609020204030204" pitchFamily="49" charset="0"/>
                            </a:rPr>
                            <m:t>0</m:t>
                          </m:r>
                        </m:oMath>
                      </m:oMathPara>
                    </a14:m>
                    <a:endParaRPr lang="en-US" altLang="en-US" sz="2000" u="none" baseline="-25000" dirty="0">
                      <a:latin typeface="Consolas" panose="020B0609020204030204" pitchFamily="49" charset="0"/>
                      <a:cs typeface="Consolas" panose="020B0609020204030204" pitchFamily="49" charset="0"/>
                    </a:endParaRPr>
                  </a:p>
                </p:txBody>
              </p:sp>
            </mc:Choice>
            <mc:Fallback xmlns="">
              <p:sp>
                <p:nvSpPr>
                  <p:cNvPr id="106" name="Text 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892990" y="6034576"/>
                    <a:ext cx="26946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29545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Pentagon 47"/>
              <p:cNvSpPr/>
              <p:nvPr/>
            </p:nvSpPr>
            <p:spPr>
              <a:xfrm rot="5400000">
                <a:off x="7850119" y="3878923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Pentagon 48"/>
              <p:cNvSpPr/>
              <p:nvPr/>
            </p:nvSpPr>
            <p:spPr>
              <a:xfrm rot="5400000">
                <a:off x="7850119" y="5889333"/>
                <a:ext cx="224592" cy="142915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7812080" y="5135759"/>
                <a:ext cx="310610" cy="367093"/>
                <a:chOff x="7430100" y="4447227"/>
                <a:chExt cx="310610" cy="367093"/>
              </a:xfrm>
            </p:grpSpPr>
            <p:sp>
              <p:nvSpPr>
                <p:cNvPr id="51" name="Isosceles Triangle 50"/>
                <p:cNvSpPr/>
                <p:nvPr/>
              </p:nvSpPr>
              <p:spPr>
                <a:xfrm flipV="1">
                  <a:off x="7430100" y="4447227"/>
                  <a:ext cx="310610" cy="266151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7531405" y="4706145"/>
                  <a:ext cx="108000" cy="1081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3822927" y="3423415"/>
              <a:ext cx="1590929" cy="3011271"/>
              <a:chOff x="5154282" y="3423415"/>
              <a:chExt cx="1590929" cy="3011271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5154282" y="4861337"/>
                <a:ext cx="502324" cy="296074"/>
              </a:xfrm>
              <a:custGeom>
                <a:avLst/>
                <a:gdLst>
                  <a:gd name="connsiteX0" fmla="*/ 0 w 655983"/>
                  <a:gd name="connsiteY0" fmla="*/ 424070 h 424070"/>
                  <a:gd name="connsiteX1" fmla="*/ 0 w 655983"/>
                  <a:gd name="connsiteY1" fmla="*/ 0 h 424070"/>
                  <a:gd name="connsiteX2" fmla="*/ 655983 w 655983"/>
                  <a:gd name="connsiteY2" fmla="*/ 0 h 42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983" h="424070">
                    <a:moveTo>
                      <a:pt x="0" y="424070"/>
                    </a:moveTo>
                    <a:lnTo>
                      <a:pt x="0" y="0"/>
                    </a:lnTo>
                    <a:lnTo>
                      <a:pt x="65598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5413856" y="3423415"/>
                <a:ext cx="1331355" cy="3011271"/>
                <a:chOff x="5413856" y="3423415"/>
                <a:chExt cx="1331355" cy="3011271"/>
              </a:xfrm>
            </p:grpSpPr>
            <p:grpSp>
              <p:nvGrpSpPr>
                <p:cNvPr id="32" name="Group 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6160356" y="5147970"/>
                  <a:ext cx="450778" cy="319226"/>
                  <a:chOff x="750" y="2323"/>
                  <a:chExt cx="774" cy="576"/>
                </a:xfrm>
              </p:grpSpPr>
              <p:sp>
                <p:nvSpPr>
                  <p:cNvPr id="43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816" y="2323"/>
                    <a:ext cx="708" cy="576"/>
                  </a:xfrm>
                  <a:custGeom>
                    <a:avLst/>
                    <a:gdLst>
                      <a:gd name="T0" fmla="*/ 0 w 708"/>
                      <a:gd name="T1" fmla="*/ 0 h 576"/>
                      <a:gd name="T2" fmla="*/ 17 w 708"/>
                      <a:gd name="T3" fmla="*/ 40 h 576"/>
                      <a:gd name="T4" fmla="*/ 39 w 708"/>
                      <a:gd name="T5" fmla="*/ 95 h 576"/>
                      <a:gd name="T6" fmla="*/ 54 w 708"/>
                      <a:gd name="T7" fmla="*/ 157 h 576"/>
                      <a:gd name="T8" fmla="*/ 66 w 708"/>
                      <a:gd name="T9" fmla="*/ 227 h 576"/>
                      <a:gd name="T10" fmla="*/ 74 w 708"/>
                      <a:gd name="T11" fmla="*/ 284 h 576"/>
                      <a:gd name="T12" fmla="*/ 69 w 708"/>
                      <a:gd name="T13" fmla="*/ 338 h 576"/>
                      <a:gd name="T14" fmla="*/ 58 w 708"/>
                      <a:gd name="T15" fmla="*/ 399 h 576"/>
                      <a:gd name="T16" fmla="*/ 45 w 708"/>
                      <a:gd name="T17" fmla="*/ 458 h 576"/>
                      <a:gd name="T18" fmla="*/ 28 w 708"/>
                      <a:gd name="T19" fmla="*/ 512 h 576"/>
                      <a:gd name="T20" fmla="*/ 0 w 708"/>
                      <a:gd name="T21" fmla="*/ 572 h 576"/>
                      <a:gd name="T22" fmla="*/ 210 w 708"/>
                      <a:gd name="T23" fmla="*/ 576 h 576"/>
                      <a:gd name="T24" fmla="*/ 297 w 708"/>
                      <a:gd name="T25" fmla="*/ 570 h 576"/>
                      <a:gd name="T26" fmla="*/ 342 w 708"/>
                      <a:gd name="T27" fmla="*/ 567 h 576"/>
                      <a:gd name="T28" fmla="*/ 375 w 708"/>
                      <a:gd name="T29" fmla="*/ 559 h 576"/>
                      <a:gd name="T30" fmla="*/ 409 w 708"/>
                      <a:gd name="T31" fmla="*/ 549 h 576"/>
                      <a:gd name="T32" fmla="*/ 445 w 708"/>
                      <a:gd name="T33" fmla="*/ 533 h 576"/>
                      <a:gd name="T34" fmla="*/ 486 w 708"/>
                      <a:gd name="T35" fmla="*/ 515 h 576"/>
                      <a:gd name="T36" fmla="*/ 526 w 708"/>
                      <a:gd name="T37" fmla="*/ 490 h 576"/>
                      <a:gd name="T38" fmla="*/ 552 w 708"/>
                      <a:gd name="T39" fmla="*/ 470 h 576"/>
                      <a:gd name="T40" fmla="*/ 577 w 708"/>
                      <a:gd name="T41" fmla="*/ 447 h 576"/>
                      <a:gd name="T42" fmla="*/ 604 w 708"/>
                      <a:gd name="T43" fmla="*/ 420 h 576"/>
                      <a:gd name="T44" fmla="*/ 628 w 708"/>
                      <a:gd name="T45" fmla="*/ 398 h 576"/>
                      <a:gd name="T46" fmla="*/ 651 w 708"/>
                      <a:gd name="T47" fmla="*/ 370 h 576"/>
                      <a:gd name="T48" fmla="*/ 680 w 708"/>
                      <a:gd name="T49" fmla="*/ 333 h 576"/>
                      <a:gd name="T50" fmla="*/ 708 w 708"/>
                      <a:gd name="T51" fmla="*/ 286 h 576"/>
                      <a:gd name="T52" fmla="*/ 682 w 708"/>
                      <a:gd name="T53" fmla="*/ 245 h 576"/>
                      <a:gd name="T54" fmla="*/ 658 w 708"/>
                      <a:gd name="T55" fmla="*/ 210 h 576"/>
                      <a:gd name="T56" fmla="*/ 638 w 708"/>
                      <a:gd name="T57" fmla="*/ 185 h 576"/>
                      <a:gd name="T58" fmla="*/ 616 w 708"/>
                      <a:gd name="T59" fmla="*/ 161 h 576"/>
                      <a:gd name="T60" fmla="*/ 592 w 708"/>
                      <a:gd name="T61" fmla="*/ 138 h 576"/>
                      <a:gd name="T62" fmla="*/ 572 w 708"/>
                      <a:gd name="T63" fmla="*/ 120 h 576"/>
                      <a:gd name="T64" fmla="*/ 552 w 708"/>
                      <a:gd name="T65" fmla="*/ 103 h 576"/>
                      <a:gd name="T66" fmla="*/ 528 w 708"/>
                      <a:gd name="T67" fmla="*/ 85 h 576"/>
                      <a:gd name="T68" fmla="*/ 506 w 708"/>
                      <a:gd name="T69" fmla="*/ 72 h 576"/>
                      <a:gd name="T70" fmla="*/ 480 w 708"/>
                      <a:gd name="T71" fmla="*/ 58 h 576"/>
                      <a:gd name="T72" fmla="*/ 451 w 708"/>
                      <a:gd name="T73" fmla="*/ 43 h 576"/>
                      <a:gd name="T74" fmla="*/ 415 w 708"/>
                      <a:gd name="T75" fmla="*/ 29 h 576"/>
                      <a:gd name="T76" fmla="*/ 385 w 708"/>
                      <a:gd name="T77" fmla="*/ 20 h 576"/>
                      <a:gd name="T78" fmla="*/ 350 w 708"/>
                      <a:gd name="T79" fmla="*/ 11 h 576"/>
                      <a:gd name="T80" fmla="*/ 313 w 708"/>
                      <a:gd name="T81" fmla="*/ 5 h 576"/>
                      <a:gd name="T82" fmla="*/ 278 w 708"/>
                      <a:gd name="T83" fmla="*/ 1 h 576"/>
                      <a:gd name="T84" fmla="*/ 253 w 708"/>
                      <a:gd name="T85" fmla="*/ 1 h 576"/>
                      <a:gd name="T86" fmla="*/ 227 w 708"/>
                      <a:gd name="T87" fmla="*/ 0 h 576"/>
                      <a:gd name="T88" fmla="*/ 0 w 708"/>
                      <a:gd name="T8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08" h="576">
                        <a:moveTo>
                          <a:pt x="0" y="0"/>
                        </a:moveTo>
                        <a:lnTo>
                          <a:pt x="17" y="40"/>
                        </a:lnTo>
                        <a:lnTo>
                          <a:pt x="39" y="95"/>
                        </a:lnTo>
                        <a:lnTo>
                          <a:pt x="54" y="157"/>
                        </a:lnTo>
                        <a:lnTo>
                          <a:pt x="66" y="227"/>
                        </a:lnTo>
                        <a:lnTo>
                          <a:pt x="74" y="284"/>
                        </a:lnTo>
                        <a:lnTo>
                          <a:pt x="69" y="338"/>
                        </a:lnTo>
                        <a:lnTo>
                          <a:pt x="58" y="399"/>
                        </a:lnTo>
                        <a:lnTo>
                          <a:pt x="45" y="458"/>
                        </a:lnTo>
                        <a:lnTo>
                          <a:pt x="28" y="512"/>
                        </a:lnTo>
                        <a:lnTo>
                          <a:pt x="0" y="572"/>
                        </a:lnTo>
                        <a:lnTo>
                          <a:pt x="210" y="576"/>
                        </a:lnTo>
                        <a:lnTo>
                          <a:pt x="297" y="570"/>
                        </a:lnTo>
                        <a:lnTo>
                          <a:pt x="342" y="567"/>
                        </a:lnTo>
                        <a:lnTo>
                          <a:pt x="375" y="559"/>
                        </a:lnTo>
                        <a:lnTo>
                          <a:pt x="409" y="549"/>
                        </a:lnTo>
                        <a:lnTo>
                          <a:pt x="445" y="533"/>
                        </a:lnTo>
                        <a:lnTo>
                          <a:pt x="486" y="515"/>
                        </a:lnTo>
                        <a:lnTo>
                          <a:pt x="526" y="490"/>
                        </a:lnTo>
                        <a:lnTo>
                          <a:pt x="552" y="470"/>
                        </a:lnTo>
                        <a:lnTo>
                          <a:pt x="577" y="447"/>
                        </a:lnTo>
                        <a:lnTo>
                          <a:pt x="604" y="420"/>
                        </a:lnTo>
                        <a:lnTo>
                          <a:pt x="628" y="398"/>
                        </a:lnTo>
                        <a:lnTo>
                          <a:pt x="651" y="370"/>
                        </a:lnTo>
                        <a:lnTo>
                          <a:pt x="680" y="333"/>
                        </a:lnTo>
                        <a:lnTo>
                          <a:pt x="708" y="286"/>
                        </a:lnTo>
                        <a:lnTo>
                          <a:pt x="682" y="245"/>
                        </a:lnTo>
                        <a:lnTo>
                          <a:pt x="658" y="210"/>
                        </a:lnTo>
                        <a:lnTo>
                          <a:pt x="638" y="185"/>
                        </a:lnTo>
                        <a:lnTo>
                          <a:pt x="616" y="161"/>
                        </a:lnTo>
                        <a:lnTo>
                          <a:pt x="592" y="138"/>
                        </a:lnTo>
                        <a:lnTo>
                          <a:pt x="572" y="120"/>
                        </a:lnTo>
                        <a:lnTo>
                          <a:pt x="552" y="103"/>
                        </a:lnTo>
                        <a:lnTo>
                          <a:pt x="528" y="85"/>
                        </a:lnTo>
                        <a:lnTo>
                          <a:pt x="506" y="72"/>
                        </a:lnTo>
                        <a:lnTo>
                          <a:pt x="480" y="58"/>
                        </a:lnTo>
                        <a:lnTo>
                          <a:pt x="451" y="43"/>
                        </a:lnTo>
                        <a:lnTo>
                          <a:pt x="415" y="29"/>
                        </a:lnTo>
                        <a:lnTo>
                          <a:pt x="385" y="20"/>
                        </a:lnTo>
                        <a:lnTo>
                          <a:pt x="350" y="11"/>
                        </a:lnTo>
                        <a:lnTo>
                          <a:pt x="313" y="5"/>
                        </a:lnTo>
                        <a:lnTo>
                          <a:pt x="278" y="1"/>
                        </a:lnTo>
                        <a:lnTo>
                          <a:pt x="253" y="1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750" y="2326"/>
                    <a:ext cx="76" cy="573"/>
                  </a:xfrm>
                  <a:custGeom>
                    <a:avLst/>
                    <a:gdLst>
                      <a:gd name="T0" fmla="*/ 3 w 76"/>
                      <a:gd name="T1" fmla="*/ 0 h 573"/>
                      <a:gd name="T2" fmla="*/ 30 w 76"/>
                      <a:gd name="T3" fmla="*/ 71 h 573"/>
                      <a:gd name="T4" fmla="*/ 48 w 76"/>
                      <a:gd name="T5" fmla="*/ 135 h 573"/>
                      <a:gd name="T6" fmla="*/ 62 w 76"/>
                      <a:gd name="T7" fmla="*/ 194 h 573"/>
                      <a:gd name="T8" fmla="*/ 75 w 76"/>
                      <a:gd name="T9" fmla="*/ 279 h 573"/>
                      <a:gd name="T10" fmla="*/ 66 w 76"/>
                      <a:gd name="T11" fmla="*/ 354 h 573"/>
                      <a:gd name="T12" fmla="*/ 54 w 76"/>
                      <a:gd name="T13" fmla="*/ 411 h 573"/>
                      <a:gd name="T14" fmla="*/ 35 w 76"/>
                      <a:gd name="T15" fmla="*/ 488 h 573"/>
                      <a:gd name="T16" fmla="*/ 0 w 76"/>
                      <a:gd name="T17" fmla="*/ 573 h 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573">
                        <a:moveTo>
                          <a:pt x="3" y="0"/>
                        </a:moveTo>
                        <a:cubicBezTo>
                          <a:pt x="7" y="12"/>
                          <a:pt x="23" y="49"/>
                          <a:pt x="30" y="71"/>
                        </a:cubicBezTo>
                        <a:cubicBezTo>
                          <a:pt x="37" y="93"/>
                          <a:pt x="43" y="115"/>
                          <a:pt x="48" y="135"/>
                        </a:cubicBezTo>
                        <a:cubicBezTo>
                          <a:pt x="53" y="155"/>
                          <a:pt x="58" y="170"/>
                          <a:pt x="62" y="194"/>
                        </a:cubicBezTo>
                        <a:cubicBezTo>
                          <a:pt x="66" y="218"/>
                          <a:pt x="74" y="252"/>
                          <a:pt x="75" y="279"/>
                        </a:cubicBezTo>
                        <a:cubicBezTo>
                          <a:pt x="76" y="306"/>
                          <a:pt x="69" y="332"/>
                          <a:pt x="66" y="354"/>
                        </a:cubicBezTo>
                        <a:cubicBezTo>
                          <a:pt x="63" y="376"/>
                          <a:pt x="59" y="389"/>
                          <a:pt x="54" y="411"/>
                        </a:cubicBezTo>
                        <a:cubicBezTo>
                          <a:pt x="49" y="433"/>
                          <a:pt x="44" y="461"/>
                          <a:pt x="35" y="488"/>
                        </a:cubicBezTo>
                        <a:cubicBezTo>
                          <a:pt x="26" y="515"/>
                          <a:pt x="7" y="555"/>
                          <a:pt x="0" y="573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6387963" y="5531940"/>
                  <a:ext cx="0" cy="31655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6293668" y="3947464"/>
                  <a:ext cx="0" cy="11945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5919335" y="4942937"/>
                  <a:ext cx="56630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5919335" y="4757262"/>
                  <a:ext cx="37433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 Box 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224342" y="3423415"/>
                      <a:ext cx="274107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rIns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000" i="1" u="none" baseline="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𝑎</m:t>
                            </m:r>
                            <m:r>
                              <a:rPr lang="en-US" altLang="en-US" sz="2000" b="0" i="1" u="none" baseline="-2500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altLang="en-US" sz="2000" u="none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0" name="Text 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24342" y="3423415"/>
                      <a:ext cx="274107" cy="40011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l="-33333" b="-1538"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 Box 9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162747" y="6034576"/>
                      <a:ext cx="582464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000" i="1" u="none" baseline="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𝑠</m:t>
                            </m:r>
                            <m:r>
                              <a:rPr lang="en-US" altLang="en-US" sz="2000" b="0" i="1" u="none" baseline="-2500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n-US" altLang="en-US" sz="2000" u="none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1" name="Text 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162747" y="6034576"/>
                      <a:ext cx="582464" cy="40011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9" name="Rectangle 38"/>
                <p:cNvSpPr/>
                <p:nvPr/>
              </p:nvSpPr>
              <p:spPr>
                <a:xfrm>
                  <a:off x="5413856" y="4235497"/>
                  <a:ext cx="1275652" cy="143066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Pentagon 39"/>
                <p:cNvSpPr/>
                <p:nvPr/>
              </p:nvSpPr>
              <p:spPr>
                <a:xfrm rot="5400000">
                  <a:off x="6183639" y="3878923"/>
                  <a:ext cx="224592" cy="142915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entagon 40"/>
                <p:cNvSpPr/>
                <p:nvPr/>
              </p:nvSpPr>
              <p:spPr>
                <a:xfrm rot="5400000">
                  <a:off x="6275771" y="5889333"/>
                  <a:ext cx="224592" cy="142915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AutoShape 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656605" y="4689181"/>
                  <a:ext cx="390928" cy="334215"/>
                </a:xfrm>
                <a:prstGeom prst="flowChartDelay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alt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241035" y="4408319"/>
                  <a:ext cx="299926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35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1035" y="4408319"/>
                  <a:ext cx="299926" cy="40011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2244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2492996" y="3423415"/>
              <a:ext cx="1590929" cy="3011271"/>
              <a:chOff x="5154282" y="3423415"/>
              <a:chExt cx="1590929" cy="3011271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154282" y="4861337"/>
                <a:ext cx="502324" cy="296074"/>
              </a:xfrm>
              <a:custGeom>
                <a:avLst/>
                <a:gdLst>
                  <a:gd name="connsiteX0" fmla="*/ 0 w 655983"/>
                  <a:gd name="connsiteY0" fmla="*/ 424070 h 424070"/>
                  <a:gd name="connsiteX1" fmla="*/ 0 w 655983"/>
                  <a:gd name="connsiteY1" fmla="*/ 0 h 424070"/>
                  <a:gd name="connsiteX2" fmla="*/ 655983 w 655983"/>
                  <a:gd name="connsiteY2" fmla="*/ 0 h 42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5983" h="424070">
                    <a:moveTo>
                      <a:pt x="0" y="424070"/>
                    </a:moveTo>
                    <a:lnTo>
                      <a:pt x="0" y="0"/>
                    </a:lnTo>
                    <a:lnTo>
                      <a:pt x="655983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413856" y="3423415"/>
                <a:ext cx="1331355" cy="3011271"/>
                <a:chOff x="5413856" y="3423415"/>
                <a:chExt cx="1331355" cy="3011271"/>
              </a:xfrm>
            </p:grpSpPr>
            <p:grpSp>
              <p:nvGrpSpPr>
                <p:cNvPr id="17" name="Group 60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6160356" y="5147970"/>
                  <a:ext cx="450778" cy="319226"/>
                  <a:chOff x="750" y="2323"/>
                  <a:chExt cx="774" cy="576"/>
                </a:xfrm>
              </p:grpSpPr>
              <p:sp>
                <p:nvSpPr>
                  <p:cNvPr id="28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816" y="2323"/>
                    <a:ext cx="708" cy="576"/>
                  </a:xfrm>
                  <a:custGeom>
                    <a:avLst/>
                    <a:gdLst>
                      <a:gd name="T0" fmla="*/ 0 w 708"/>
                      <a:gd name="T1" fmla="*/ 0 h 576"/>
                      <a:gd name="T2" fmla="*/ 17 w 708"/>
                      <a:gd name="T3" fmla="*/ 40 h 576"/>
                      <a:gd name="T4" fmla="*/ 39 w 708"/>
                      <a:gd name="T5" fmla="*/ 95 h 576"/>
                      <a:gd name="T6" fmla="*/ 54 w 708"/>
                      <a:gd name="T7" fmla="*/ 157 h 576"/>
                      <a:gd name="T8" fmla="*/ 66 w 708"/>
                      <a:gd name="T9" fmla="*/ 227 h 576"/>
                      <a:gd name="T10" fmla="*/ 74 w 708"/>
                      <a:gd name="T11" fmla="*/ 284 h 576"/>
                      <a:gd name="T12" fmla="*/ 69 w 708"/>
                      <a:gd name="T13" fmla="*/ 338 h 576"/>
                      <a:gd name="T14" fmla="*/ 58 w 708"/>
                      <a:gd name="T15" fmla="*/ 399 h 576"/>
                      <a:gd name="T16" fmla="*/ 45 w 708"/>
                      <a:gd name="T17" fmla="*/ 458 h 576"/>
                      <a:gd name="T18" fmla="*/ 28 w 708"/>
                      <a:gd name="T19" fmla="*/ 512 h 576"/>
                      <a:gd name="T20" fmla="*/ 0 w 708"/>
                      <a:gd name="T21" fmla="*/ 572 h 576"/>
                      <a:gd name="T22" fmla="*/ 210 w 708"/>
                      <a:gd name="T23" fmla="*/ 576 h 576"/>
                      <a:gd name="T24" fmla="*/ 297 w 708"/>
                      <a:gd name="T25" fmla="*/ 570 h 576"/>
                      <a:gd name="T26" fmla="*/ 342 w 708"/>
                      <a:gd name="T27" fmla="*/ 567 h 576"/>
                      <a:gd name="T28" fmla="*/ 375 w 708"/>
                      <a:gd name="T29" fmla="*/ 559 h 576"/>
                      <a:gd name="T30" fmla="*/ 409 w 708"/>
                      <a:gd name="T31" fmla="*/ 549 h 576"/>
                      <a:gd name="T32" fmla="*/ 445 w 708"/>
                      <a:gd name="T33" fmla="*/ 533 h 576"/>
                      <a:gd name="T34" fmla="*/ 486 w 708"/>
                      <a:gd name="T35" fmla="*/ 515 h 576"/>
                      <a:gd name="T36" fmla="*/ 526 w 708"/>
                      <a:gd name="T37" fmla="*/ 490 h 576"/>
                      <a:gd name="T38" fmla="*/ 552 w 708"/>
                      <a:gd name="T39" fmla="*/ 470 h 576"/>
                      <a:gd name="T40" fmla="*/ 577 w 708"/>
                      <a:gd name="T41" fmla="*/ 447 h 576"/>
                      <a:gd name="T42" fmla="*/ 604 w 708"/>
                      <a:gd name="T43" fmla="*/ 420 h 576"/>
                      <a:gd name="T44" fmla="*/ 628 w 708"/>
                      <a:gd name="T45" fmla="*/ 398 h 576"/>
                      <a:gd name="T46" fmla="*/ 651 w 708"/>
                      <a:gd name="T47" fmla="*/ 370 h 576"/>
                      <a:gd name="T48" fmla="*/ 680 w 708"/>
                      <a:gd name="T49" fmla="*/ 333 h 576"/>
                      <a:gd name="T50" fmla="*/ 708 w 708"/>
                      <a:gd name="T51" fmla="*/ 286 h 576"/>
                      <a:gd name="T52" fmla="*/ 682 w 708"/>
                      <a:gd name="T53" fmla="*/ 245 h 576"/>
                      <a:gd name="T54" fmla="*/ 658 w 708"/>
                      <a:gd name="T55" fmla="*/ 210 h 576"/>
                      <a:gd name="T56" fmla="*/ 638 w 708"/>
                      <a:gd name="T57" fmla="*/ 185 h 576"/>
                      <a:gd name="T58" fmla="*/ 616 w 708"/>
                      <a:gd name="T59" fmla="*/ 161 h 576"/>
                      <a:gd name="T60" fmla="*/ 592 w 708"/>
                      <a:gd name="T61" fmla="*/ 138 h 576"/>
                      <a:gd name="T62" fmla="*/ 572 w 708"/>
                      <a:gd name="T63" fmla="*/ 120 h 576"/>
                      <a:gd name="T64" fmla="*/ 552 w 708"/>
                      <a:gd name="T65" fmla="*/ 103 h 576"/>
                      <a:gd name="T66" fmla="*/ 528 w 708"/>
                      <a:gd name="T67" fmla="*/ 85 h 576"/>
                      <a:gd name="T68" fmla="*/ 506 w 708"/>
                      <a:gd name="T69" fmla="*/ 72 h 576"/>
                      <a:gd name="T70" fmla="*/ 480 w 708"/>
                      <a:gd name="T71" fmla="*/ 58 h 576"/>
                      <a:gd name="T72" fmla="*/ 451 w 708"/>
                      <a:gd name="T73" fmla="*/ 43 h 576"/>
                      <a:gd name="T74" fmla="*/ 415 w 708"/>
                      <a:gd name="T75" fmla="*/ 29 h 576"/>
                      <a:gd name="T76" fmla="*/ 385 w 708"/>
                      <a:gd name="T77" fmla="*/ 20 h 576"/>
                      <a:gd name="T78" fmla="*/ 350 w 708"/>
                      <a:gd name="T79" fmla="*/ 11 h 576"/>
                      <a:gd name="T80" fmla="*/ 313 w 708"/>
                      <a:gd name="T81" fmla="*/ 5 h 576"/>
                      <a:gd name="T82" fmla="*/ 278 w 708"/>
                      <a:gd name="T83" fmla="*/ 1 h 576"/>
                      <a:gd name="T84" fmla="*/ 253 w 708"/>
                      <a:gd name="T85" fmla="*/ 1 h 576"/>
                      <a:gd name="T86" fmla="*/ 227 w 708"/>
                      <a:gd name="T87" fmla="*/ 0 h 576"/>
                      <a:gd name="T88" fmla="*/ 0 w 708"/>
                      <a:gd name="T89" fmla="*/ 0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08" h="576">
                        <a:moveTo>
                          <a:pt x="0" y="0"/>
                        </a:moveTo>
                        <a:lnTo>
                          <a:pt x="17" y="40"/>
                        </a:lnTo>
                        <a:lnTo>
                          <a:pt x="39" y="95"/>
                        </a:lnTo>
                        <a:lnTo>
                          <a:pt x="54" y="157"/>
                        </a:lnTo>
                        <a:lnTo>
                          <a:pt x="66" y="227"/>
                        </a:lnTo>
                        <a:lnTo>
                          <a:pt x="74" y="284"/>
                        </a:lnTo>
                        <a:lnTo>
                          <a:pt x="69" y="338"/>
                        </a:lnTo>
                        <a:lnTo>
                          <a:pt x="58" y="399"/>
                        </a:lnTo>
                        <a:lnTo>
                          <a:pt x="45" y="458"/>
                        </a:lnTo>
                        <a:lnTo>
                          <a:pt x="28" y="512"/>
                        </a:lnTo>
                        <a:lnTo>
                          <a:pt x="0" y="572"/>
                        </a:lnTo>
                        <a:lnTo>
                          <a:pt x="210" y="576"/>
                        </a:lnTo>
                        <a:lnTo>
                          <a:pt x="297" y="570"/>
                        </a:lnTo>
                        <a:lnTo>
                          <a:pt x="342" y="567"/>
                        </a:lnTo>
                        <a:lnTo>
                          <a:pt x="375" y="559"/>
                        </a:lnTo>
                        <a:lnTo>
                          <a:pt x="409" y="549"/>
                        </a:lnTo>
                        <a:lnTo>
                          <a:pt x="445" y="533"/>
                        </a:lnTo>
                        <a:lnTo>
                          <a:pt x="486" y="515"/>
                        </a:lnTo>
                        <a:lnTo>
                          <a:pt x="526" y="490"/>
                        </a:lnTo>
                        <a:lnTo>
                          <a:pt x="552" y="470"/>
                        </a:lnTo>
                        <a:lnTo>
                          <a:pt x="577" y="447"/>
                        </a:lnTo>
                        <a:lnTo>
                          <a:pt x="604" y="420"/>
                        </a:lnTo>
                        <a:lnTo>
                          <a:pt x="628" y="398"/>
                        </a:lnTo>
                        <a:lnTo>
                          <a:pt x="651" y="370"/>
                        </a:lnTo>
                        <a:lnTo>
                          <a:pt x="680" y="333"/>
                        </a:lnTo>
                        <a:lnTo>
                          <a:pt x="708" y="286"/>
                        </a:lnTo>
                        <a:lnTo>
                          <a:pt x="682" y="245"/>
                        </a:lnTo>
                        <a:lnTo>
                          <a:pt x="658" y="210"/>
                        </a:lnTo>
                        <a:lnTo>
                          <a:pt x="638" y="185"/>
                        </a:lnTo>
                        <a:lnTo>
                          <a:pt x="616" y="161"/>
                        </a:lnTo>
                        <a:lnTo>
                          <a:pt x="592" y="138"/>
                        </a:lnTo>
                        <a:lnTo>
                          <a:pt x="572" y="120"/>
                        </a:lnTo>
                        <a:lnTo>
                          <a:pt x="552" y="103"/>
                        </a:lnTo>
                        <a:lnTo>
                          <a:pt x="528" y="85"/>
                        </a:lnTo>
                        <a:lnTo>
                          <a:pt x="506" y="72"/>
                        </a:lnTo>
                        <a:lnTo>
                          <a:pt x="480" y="58"/>
                        </a:lnTo>
                        <a:lnTo>
                          <a:pt x="451" y="43"/>
                        </a:lnTo>
                        <a:lnTo>
                          <a:pt x="415" y="29"/>
                        </a:lnTo>
                        <a:lnTo>
                          <a:pt x="385" y="20"/>
                        </a:lnTo>
                        <a:lnTo>
                          <a:pt x="350" y="11"/>
                        </a:lnTo>
                        <a:lnTo>
                          <a:pt x="313" y="5"/>
                        </a:lnTo>
                        <a:lnTo>
                          <a:pt x="278" y="1"/>
                        </a:lnTo>
                        <a:lnTo>
                          <a:pt x="253" y="1"/>
                        </a:lnTo>
                        <a:lnTo>
                          <a:pt x="2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750" y="2326"/>
                    <a:ext cx="76" cy="573"/>
                  </a:xfrm>
                  <a:custGeom>
                    <a:avLst/>
                    <a:gdLst>
                      <a:gd name="T0" fmla="*/ 3 w 76"/>
                      <a:gd name="T1" fmla="*/ 0 h 573"/>
                      <a:gd name="T2" fmla="*/ 30 w 76"/>
                      <a:gd name="T3" fmla="*/ 71 h 573"/>
                      <a:gd name="T4" fmla="*/ 48 w 76"/>
                      <a:gd name="T5" fmla="*/ 135 h 573"/>
                      <a:gd name="T6" fmla="*/ 62 w 76"/>
                      <a:gd name="T7" fmla="*/ 194 h 573"/>
                      <a:gd name="T8" fmla="*/ 75 w 76"/>
                      <a:gd name="T9" fmla="*/ 279 h 573"/>
                      <a:gd name="T10" fmla="*/ 66 w 76"/>
                      <a:gd name="T11" fmla="*/ 354 h 573"/>
                      <a:gd name="T12" fmla="*/ 54 w 76"/>
                      <a:gd name="T13" fmla="*/ 411 h 573"/>
                      <a:gd name="T14" fmla="*/ 35 w 76"/>
                      <a:gd name="T15" fmla="*/ 488 h 573"/>
                      <a:gd name="T16" fmla="*/ 0 w 76"/>
                      <a:gd name="T17" fmla="*/ 573 h 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6" h="573">
                        <a:moveTo>
                          <a:pt x="3" y="0"/>
                        </a:moveTo>
                        <a:cubicBezTo>
                          <a:pt x="7" y="12"/>
                          <a:pt x="23" y="49"/>
                          <a:pt x="30" y="71"/>
                        </a:cubicBezTo>
                        <a:cubicBezTo>
                          <a:pt x="37" y="93"/>
                          <a:pt x="43" y="115"/>
                          <a:pt x="48" y="135"/>
                        </a:cubicBezTo>
                        <a:cubicBezTo>
                          <a:pt x="53" y="155"/>
                          <a:pt x="58" y="170"/>
                          <a:pt x="62" y="194"/>
                        </a:cubicBezTo>
                        <a:cubicBezTo>
                          <a:pt x="66" y="218"/>
                          <a:pt x="74" y="252"/>
                          <a:pt x="75" y="279"/>
                        </a:cubicBezTo>
                        <a:cubicBezTo>
                          <a:pt x="76" y="306"/>
                          <a:pt x="69" y="332"/>
                          <a:pt x="66" y="354"/>
                        </a:cubicBezTo>
                        <a:cubicBezTo>
                          <a:pt x="63" y="376"/>
                          <a:pt x="59" y="389"/>
                          <a:pt x="54" y="411"/>
                        </a:cubicBezTo>
                        <a:cubicBezTo>
                          <a:pt x="49" y="433"/>
                          <a:pt x="44" y="461"/>
                          <a:pt x="35" y="488"/>
                        </a:cubicBezTo>
                        <a:cubicBezTo>
                          <a:pt x="26" y="515"/>
                          <a:pt x="7" y="555"/>
                          <a:pt x="0" y="573"/>
                        </a:cubicBezTo>
                      </a:path>
                    </a:pathLst>
                  </a:custGeom>
                  <a:noFill/>
                  <a:ln w="254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6387963" y="5531940"/>
                  <a:ext cx="0" cy="31655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6293668" y="3947463"/>
                  <a:ext cx="0" cy="119456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5919335" y="4942937"/>
                  <a:ext cx="56630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5919335" y="4757262"/>
                  <a:ext cx="37433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 Box 8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224342" y="3423415"/>
                      <a:ext cx="274107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rIns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000" i="1" u="none" baseline="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𝑎</m:t>
                            </m:r>
                            <m:r>
                              <a:rPr lang="en-US" altLang="en-US" sz="2000" b="0" i="1" u="none" baseline="-2500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altLang="en-US" sz="2000" u="none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7" name="Text Box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24342" y="3423415"/>
                      <a:ext cx="274107" cy="40011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 l="-33333" b="-1538"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 Box 93"/>
                    <p:cNvSpPr txBox="1">
                      <a:spLocks noChangeAspect="1" noChangeArrowheads="1"/>
                    </p:cNvSpPr>
                    <p:nvPr/>
                  </p:nvSpPr>
                  <p:spPr bwMode="auto">
                    <a:xfrm>
                      <a:off x="6162747" y="6034576"/>
                      <a:ext cx="582464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en-US" sz="2000" i="1" u="none" baseline="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𝑠</m:t>
                            </m:r>
                            <m:r>
                              <a:rPr lang="en-US" altLang="en-US" sz="2000" b="0" i="1" u="none" baseline="-25000" dirty="0" smtClean="0">
                                <a:latin typeface="Cambria Math"/>
                                <a:cs typeface="Consolas" panose="020B0609020204030204" pitchFamily="49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altLang="en-US" sz="2000" u="none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28" name="Text Box 9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162747" y="6034576"/>
                      <a:ext cx="582464" cy="400110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" name="Rectangle 23"/>
                <p:cNvSpPr/>
                <p:nvPr/>
              </p:nvSpPr>
              <p:spPr>
                <a:xfrm>
                  <a:off x="5413856" y="4235497"/>
                  <a:ext cx="1275652" cy="143066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Pentagon 24"/>
                <p:cNvSpPr/>
                <p:nvPr/>
              </p:nvSpPr>
              <p:spPr>
                <a:xfrm rot="5400000">
                  <a:off x="6183639" y="3878923"/>
                  <a:ext cx="224592" cy="142915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Pentagon 25"/>
                <p:cNvSpPr/>
                <p:nvPr/>
              </p:nvSpPr>
              <p:spPr>
                <a:xfrm rot="5400000">
                  <a:off x="6275771" y="5889333"/>
                  <a:ext cx="224592" cy="142915"/>
                </a:xfrm>
                <a:prstGeom prst="homePlat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AutoShape 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656605" y="4689181"/>
                  <a:ext cx="390928" cy="334215"/>
                </a:xfrm>
                <a:prstGeom prst="flowChartDelay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altLang="en-US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16074" y="4408319"/>
                  <a:ext cx="299926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3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35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6074" y="4408319"/>
                  <a:ext cx="299926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244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8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11712" y="4408319"/>
                  <a:ext cx="299926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rIns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000" i="1" u="none" baseline="0" dirty="0" smtClean="0">
                            <a:latin typeface="Cambria Math"/>
                            <a:cs typeface="Consolas" panose="020B0609020204030204" pitchFamily="49" charset="0"/>
                          </a:rPr>
                          <m:t>𝑐</m:t>
                        </m:r>
                        <m:r>
                          <a:rPr lang="en-US" altLang="en-US" sz="2000" b="0" i="1" u="none" baseline="-25000" dirty="0" smtClean="0">
                            <a:latin typeface="Cambria Math"/>
                            <a:cs typeface="Consolas" panose="020B0609020204030204" pitchFamily="49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000" u="none" baseline="-25000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mc:Choice>
          <mc:Fallback xmlns="">
            <p:sp>
              <p:nvSpPr>
                <p:cNvPr id="236" name="Text 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1712" y="4408319"/>
                  <a:ext cx="299926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2244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39510" y="3470899"/>
            <a:ext cx="2534708" cy="2765137"/>
            <a:chOff x="920510" y="3313785"/>
            <a:chExt cx="2534708" cy="2765137"/>
          </a:xfrm>
        </p:grpSpPr>
        <p:sp>
          <p:nvSpPr>
            <p:cNvPr id="71" name="TextBox 70"/>
            <p:cNvSpPr txBox="1"/>
            <p:nvPr/>
          </p:nvSpPr>
          <p:spPr>
            <a:xfrm>
              <a:off x="1381366" y="4293105"/>
              <a:ext cx="2073852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latin typeface="+mn-lt"/>
                  <a:cs typeface="Times New Roman" panose="02020603050405020304" pitchFamily="18" charset="0"/>
                </a:rPr>
                <a:t>Incrementer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2418292" y="3722619"/>
              <a:ext cx="0" cy="5704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2418292" y="5207505"/>
              <a:ext cx="0" cy="5284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326405" y="3941879"/>
              <a:ext cx="172821" cy="63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2326405" y="5382054"/>
              <a:ext cx="172821" cy="631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93"/>
            <p:cNvSpPr txBox="1">
              <a:spLocks noChangeAspect="1" noChangeArrowheads="1"/>
            </p:cNvSpPr>
            <p:nvPr/>
          </p:nvSpPr>
          <p:spPr bwMode="auto">
            <a:xfrm>
              <a:off x="2072649" y="3805015"/>
              <a:ext cx="2880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0" i="0" u="none" baseline="0" dirty="0">
                  <a:latin typeface="+mn-lt"/>
                  <a:cs typeface="Consolas" panose="020B0609020204030204" pitchFamily="49" charset="0"/>
                </a:rPr>
                <a:t>4</a:t>
              </a:r>
              <a:endParaRPr lang="en-US" altLang="en-US" u="none" baseline="-25000" dirty="0"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77" name="Text Box 93"/>
            <p:cNvSpPr txBox="1">
              <a:spLocks noChangeAspect="1" noChangeArrowheads="1"/>
            </p:cNvSpPr>
            <p:nvPr/>
          </p:nvSpPr>
          <p:spPr bwMode="auto">
            <a:xfrm>
              <a:off x="2072649" y="5248734"/>
              <a:ext cx="28803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0" i="0" u="none" baseline="0" dirty="0">
                  <a:latin typeface="+mn-lt"/>
                  <a:cs typeface="Consolas" panose="020B0609020204030204" pitchFamily="49" charset="0"/>
                </a:rPr>
                <a:t>4</a:t>
              </a:r>
              <a:endParaRPr lang="en-US" altLang="en-US" u="none" baseline="-25000" dirty="0"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78" name="Text Box 93"/>
            <p:cNvSpPr txBox="1">
              <a:spLocks noChangeAspect="1" noChangeArrowheads="1"/>
            </p:cNvSpPr>
            <p:nvPr/>
          </p:nvSpPr>
          <p:spPr bwMode="auto">
            <a:xfrm>
              <a:off x="1953099" y="3313785"/>
              <a:ext cx="930386" cy="35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="ctr" anchorCtr="0">
              <a:noAutofit/>
            </a:bodyPr>
            <a:lstStyle/>
            <a:p>
              <a:pPr algn="ctr"/>
              <a:r>
                <a:rPr lang="en-US" altLang="en-US" sz="2400" i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en-US" sz="1600" i="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[3:0]</a:t>
              </a:r>
              <a:endParaRPr lang="en-US" alt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Text Box 93"/>
            <p:cNvSpPr txBox="1">
              <a:spLocks noChangeAspect="1" noChangeArrowheads="1"/>
            </p:cNvSpPr>
            <p:nvPr/>
          </p:nvSpPr>
          <p:spPr bwMode="auto">
            <a:xfrm>
              <a:off x="1957436" y="5724969"/>
              <a:ext cx="930386" cy="35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="ctr" anchorCtr="0">
              <a:noAutofit/>
            </a:bodyPr>
            <a:lstStyle/>
            <a:p>
              <a:pPr algn="ctr"/>
              <a:r>
                <a:rPr lang="en-US" altLang="en-US" sz="2400" i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en-US" sz="1600" i="0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[3:0]</a:t>
              </a:r>
              <a:endParaRPr lang="en-US" altLang="en-US" sz="1600" u="none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 Box 93"/>
            <p:cNvSpPr txBox="1">
              <a:spLocks noChangeAspect="1" noChangeArrowheads="1"/>
            </p:cNvSpPr>
            <p:nvPr/>
          </p:nvSpPr>
          <p:spPr bwMode="auto">
            <a:xfrm>
              <a:off x="920510" y="5321720"/>
              <a:ext cx="332318" cy="353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="ctr" anchorCtr="0">
              <a:noAutofit/>
            </a:bodyPr>
            <a:lstStyle/>
            <a:p>
              <a:pPr algn="ctr"/>
              <a:r>
                <a:rPr lang="en-US" altLang="en-US" sz="2400" i="1" u="non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en-US" sz="2400" u="none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1600" u="none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1073426" y="4764267"/>
              <a:ext cx="318052" cy="579009"/>
            </a:xfrm>
            <a:custGeom>
              <a:avLst/>
              <a:gdLst>
                <a:gd name="connsiteX0" fmla="*/ 318052 w 318052"/>
                <a:gd name="connsiteY0" fmla="*/ 0 h 604300"/>
                <a:gd name="connsiteX1" fmla="*/ 0 w 318052"/>
                <a:gd name="connsiteY1" fmla="*/ 0 h 604300"/>
                <a:gd name="connsiteX2" fmla="*/ 0 w 318052"/>
                <a:gd name="connsiteY2" fmla="*/ 604300 h 60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8052" h="604300">
                  <a:moveTo>
                    <a:pt x="318052" y="0"/>
                  </a:moveTo>
                  <a:lnTo>
                    <a:pt x="0" y="0"/>
                  </a:lnTo>
                  <a:lnTo>
                    <a:pt x="0" y="6043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9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Design: Y=X-1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design an iterative design to implement a </a:t>
            </a:r>
            <a:r>
              <a:rPr lang="en-US" dirty="0" err="1" smtClean="0"/>
              <a:t>decrementer</a:t>
            </a:r>
            <a:r>
              <a:rPr lang="en-US" dirty="0" smtClean="0"/>
              <a:t>, Y=X-1, we can convert this into Y=X+2’s complement of 1, i.e. Y=X+11…111</a:t>
            </a:r>
          </a:p>
          <a:p>
            <a:r>
              <a:rPr lang="en-US" dirty="0" smtClean="0"/>
              <a:t>Thus, we need to add 1 to every cell</a:t>
            </a:r>
          </a:p>
          <a:p>
            <a:r>
              <a:rPr lang="en-US" dirty="0" smtClean="0"/>
              <a:t>The cell interface is as follows:</a:t>
            </a:r>
          </a:p>
          <a:p>
            <a:r>
              <a:rPr lang="en-US" dirty="0" smtClean="0"/>
              <a:t>Truth Table: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839354" y="1931218"/>
            <a:ext cx="2980052" cy="2121232"/>
            <a:chOff x="5608926" y="2805550"/>
            <a:chExt cx="2980052" cy="2121232"/>
          </a:xfrm>
        </p:grpSpPr>
        <p:sp>
          <p:nvSpPr>
            <p:cNvPr id="5" name="Rectangle 4"/>
            <p:cNvSpPr/>
            <p:nvPr/>
          </p:nvSpPr>
          <p:spPr>
            <a:xfrm>
              <a:off x="6645852" y="3520524"/>
              <a:ext cx="921712" cy="7488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106708" y="3232489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7164315" y="4269415"/>
              <a:ext cx="0" cy="288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7567564" y="3947463"/>
              <a:ext cx="385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876280" y="2805550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Xi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3887" y="4557450"/>
              <a:ext cx="478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Yi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13206" y="3774642"/>
              <a:ext cx="675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Cin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6242603" y="3947463"/>
              <a:ext cx="3858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608926" y="3750952"/>
              <a:ext cx="806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Cout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25369" y="3727262"/>
              <a:ext cx="859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Y=X-1</a:t>
              </a:r>
              <a:endParaRPr lang="en-US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469607"/>
              </p:ext>
            </p:extLst>
          </p:nvPr>
        </p:nvGraphicFramePr>
        <p:xfrm>
          <a:off x="658276" y="4062349"/>
          <a:ext cx="468807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Cin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Xi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Cout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Yi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737720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1   0 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1    0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1   1  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1    1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104" y="4134060"/>
            <a:ext cx="3366055" cy="215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Design: Y=X-1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8229600" cy="2361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5" y="3832249"/>
            <a:ext cx="8229601" cy="25493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09957" y="1297541"/>
            <a:ext cx="134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0-1=-1=111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2778" y="3902417"/>
            <a:ext cx="128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7-1=6=110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2778" y="4269415"/>
            <a:ext cx="143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-1-1=-2=110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by Contraction: Y=X-1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689" y="1066800"/>
            <a:ext cx="8229600" cy="2535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832249"/>
            <a:ext cx="8229600" cy="24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(Repetitive) </a:t>
            </a:r>
            <a:br>
              <a:rPr lang="en-US" smtClean="0"/>
            </a:br>
            <a:r>
              <a:rPr lang="en-US" smtClean="0"/>
              <a:t>Arithmetic Combinational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iterative array can be in a single dimension (1D) or multiple dimensions (spatially)</a:t>
            </a:r>
          </a:p>
          <a:p>
            <a:r>
              <a:rPr lang="en-US" dirty="0" smtClean="0"/>
              <a:t>Iterative array takes advantage of the regularity to make design feasible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Block Diagram of a 1D Iterative Array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 descr="Fig_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689" y="3610576"/>
            <a:ext cx="84296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by Contraction: Y=X-1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X1 + X1’ X0 can be simplified to X1 + X0. Thus, the AND gate can be eliminated in stage 2. Similarly, it can be eliminated in stage 3.</a:t>
            </a:r>
          </a:p>
          <a:p>
            <a:r>
              <a:rPr lang="en-US" dirty="0" smtClean="0"/>
              <a:t>Also note that X1’ </a:t>
            </a:r>
            <a:r>
              <a:rPr lang="en-US" dirty="0" smtClean="0">
                <a:sym typeface="Symbol" panose="05050102010706020507" pitchFamily="18" charset="2"/>
              </a:rPr>
              <a:t> X0 = (X1  X0)’</a:t>
            </a:r>
          </a:p>
          <a:p>
            <a:r>
              <a:rPr lang="en-US" dirty="0" smtClean="0">
                <a:sym typeface="Symbol" panose="05050102010706020507" pitchFamily="18" charset="2"/>
              </a:rPr>
              <a:t>Doing these optimizations we reach to the same solution obtained using iterative design.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19512"/>
            <a:ext cx="8147290" cy="25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337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 versus Sign Extension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b="1" dirty="0"/>
              <a:t>Unsigned</a:t>
            </a:r>
            <a:r>
              <a:rPr lang="en-US" dirty="0"/>
              <a:t> Integers are </a:t>
            </a:r>
            <a:r>
              <a:rPr lang="en-US" b="1" dirty="0">
                <a:solidFill>
                  <a:srgbClr val="FF0000"/>
                </a:solidFill>
              </a:rPr>
              <a:t>Zero-Extended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b="1" dirty="0"/>
              <a:t>Signed</a:t>
            </a:r>
            <a:r>
              <a:rPr lang="en-US" dirty="0"/>
              <a:t> Integers are </a:t>
            </a:r>
            <a:r>
              <a:rPr lang="en-US" b="1" dirty="0">
                <a:solidFill>
                  <a:srgbClr val="FF0000"/>
                </a:solidFill>
              </a:rPr>
              <a:t>Sign-Extended</a:t>
            </a:r>
            <a:endParaRPr lang="en-US" b="1" dirty="0"/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dirty="0"/>
              <a:t>Given that X is a 4-bit </a:t>
            </a:r>
            <a:r>
              <a:rPr lang="en-US" dirty="0" smtClean="0"/>
              <a:t> number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dirty="0" smtClean="0"/>
              <a:t>If X </a:t>
            </a:r>
            <a:r>
              <a:rPr lang="en-US" dirty="0"/>
              <a:t>is a 4-bit </a:t>
            </a:r>
            <a:r>
              <a:rPr lang="en-US" b="1" dirty="0"/>
              <a:t>unsigned</a:t>
            </a:r>
            <a:r>
              <a:rPr lang="en-US" dirty="0"/>
              <a:t> integer </a:t>
            </a:r>
            <a:r>
              <a:rPr lang="en-US" dirty="0">
                <a:sym typeface="Wingdings" panose="05000000000000000000" pitchFamily="2" charset="2"/>
              </a:rPr>
              <a:t> Range = 0 to 15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dirty="0" smtClean="0">
                <a:sym typeface="Wingdings" panose="05000000000000000000" pitchFamily="2" charset="2"/>
              </a:rPr>
              <a:t>If X </a:t>
            </a:r>
            <a:r>
              <a:rPr lang="en-US" dirty="0">
                <a:sym typeface="Wingdings" panose="05000000000000000000" pitchFamily="2" charset="2"/>
              </a:rPr>
              <a:t>is a 4-bit </a:t>
            </a:r>
            <a:r>
              <a:rPr lang="en-US" b="1" dirty="0">
                <a:sym typeface="Wingdings" panose="05000000000000000000" pitchFamily="2" charset="2"/>
              </a:rPr>
              <a:t>signed</a:t>
            </a:r>
            <a:r>
              <a:rPr lang="en-US" dirty="0">
                <a:sym typeface="Wingdings" panose="05000000000000000000" pitchFamily="2" charset="2"/>
              </a:rPr>
              <a:t> integer  Range = -8 to +7</a:t>
            </a:r>
            <a:endParaRPr lang="en-US" dirty="0"/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dirty="0"/>
              <a:t>If </a:t>
            </a:r>
            <a:r>
              <a:rPr lang="en-US" b="1" dirty="0"/>
              <a:t>unsigned </a:t>
            </a:r>
            <a:r>
              <a:rPr lang="en-US" dirty="0"/>
              <a:t>X = 4’b1101 (binary), then X = 13 (decimal)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If </a:t>
            </a:r>
            <a:r>
              <a:rPr lang="en-US" b="1" dirty="0">
                <a:sym typeface="Wingdings" panose="05000000000000000000" pitchFamily="2" charset="2"/>
              </a:rPr>
              <a:t>signed </a:t>
            </a:r>
            <a:r>
              <a:rPr lang="en-US" dirty="0" smtClean="0">
                <a:sym typeface="Wingdings" panose="05000000000000000000" pitchFamily="2" charset="2"/>
              </a:rPr>
              <a:t>X </a:t>
            </a:r>
            <a:r>
              <a:rPr lang="en-US" dirty="0">
                <a:sym typeface="Wingdings" panose="05000000000000000000" pitchFamily="2" charset="2"/>
              </a:rPr>
              <a:t>= 4’b1101 (binary), then </a:t>
            </a:r>
            <a:r>
              <a:rPr lang="en-US" dirty="0" smtClean="0">
                <a:sym typeface="Wingdings" panose="05000000000000000000" pitchFamily="2" charset="2"/>
              </a:rPr>
              <a:t>X </a:t>
            </a:r>
            <a:r>
              <a:rPr lang="en-US" dirty="0">
                <a:sym typeface="Wingdings" panose="05000000000000000000" pitchFamily="2" charset="2"/>
              </a:rPr>
              <a:t>= -3 (decimal)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If X is </a:t>
            </a:r>
            <a:r>
              <a:rPr lang="en-US" b="1" dirty="0">
                <a:sym typeface="Wingdings" panose="05000000000000000000" pitchFamily="2" charset="2"/>
              </a:rPr>
              <a:t>zero-extended</a:t>
            </a:r>
            <a:r>
              <a:rPr lang="en-US" dirty="0">
                <a:sym typeface="Wingdings" panose="05000000000000000000" pitchFamily="2" charset="2"/>
              </a:rPr>
              <a:t> from 4 to 6 bits then X = 6’b001101 = 13</a:t>
            </a:r>
            <a:endParaRPr lang="en-US" b="1" dirty="0">
              <a:sym typeface="Wingdings" panose="05000000000000000000" pitchFamily="2" charset="2"/>
            </a:endParaRP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dirty="0">
                <a:sym typeface="Wingdings" panose="05000000000000000000" pitchFamily="2" charset="2"/>
              </a:rPr>
              <a:t>If </a:t>
            </a:r>
            <a:r>
              <a:rPr lang="en-US" dirty="0" smtClean="0">
                <a:sym typeface="Wingdings" panose="05000000000000000000" pitchFamily="2" charset="2"/>
              </a:rPr>
              <a:t>X </a:t>
            </a:r>
            <a:r>
              <a:rPr lang="en-US" dirty="0">
                <a:sym typeface="Wingdings" panose="05000000000000000000" pitchFamily="2" charset="2"/>
              </a:rPr>
              <a:t>is </a:t>
            </a:r>
            <a:r>
              <a:rPr lang="en-US" b="1" dirty="0">
                <a:sym typeface="Wingdings" panose="05000000000000000000" pitchFamily="2" charset="2"/>
              </a:rPr>
              <a:t>sign-extended</a:t>
            </a:r>
            <a:r>
              <a:rPr lang="en-US" dirty="0">
                <a:sym typeface="Wingdings" panose="05000000000000000000" pitchFamily="2" charset="2"/>
              </a:rPr>
              <a:t> from 4 to 6 bits then </a:t>
            </a:r>
            <a:r>
              <a:rPr lang="en-US" dirty="0" smtClean="0">
                <a:sym typeface="Wingdings" panose="05000000000000000000" pitchFamily="2" charset="2"/>
              </a:rPr>
              <a:t>X </a:t>
            </a:r>
            <a:r>
              <a:rPr lang="en-US" dirty="0">
                <a:sym typeface="Wingdings" panose="05000000000000000000" pitchFamily="2" charset="2"/>
              </a:rPr>
              <a:t>= 6’b111101 = -3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Unsigned Addition S = X + 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Design a circuit that computes: S = X + Y (</a:t>
            </a:r>
            <a:r>
              <a:rPr lang="en-US" sz="2000" b="1" dirty="0"/>
              <a:t>unsigned X and Y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X[3:0] and Y[3:0] are 4-bit </a:t>
            </a:r>
            <a:r>
              <a:rPr lang="en-US" sz="2000" b="1" dirty="0"/>
              <a:t>unsigned</a:t>
            </a:r>
            <a:r>
              <a:rPr lang="en-US" sz="2000" dirty="0"/>
              <a:t> integers </a:t>
            </a:r>
            <a:r>
              <a:rPr lang="en-US" sz="2000" dirty="0">
                <a:sym typeface="Wingdings" panose="05000000000000000000" pitchFamily="2" charset="2"/>
              </a:rPr>
              <a:t> Range = 0 to 15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Solution:</a:t>
            </a:r>
            <a:endParaRPr lang="en-US" sz="2000" b="1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000" dirty="0"/>
              <a:t>Maximum S = 15 + 15 = 30 </a:t>
            </a:r>
            <a:r>
              <a:rPr lang="en-US" sz="2000" dirty="0">
                <a:sym typeface="Wingdings" panose="05000000000000000000" pitchFamily="2" charset="2"/>
              </a:rPr>
              <a:t> unsigned S must be </a:t>
            </a:r>
            <a:r>
              <a:rPr lang="en-US" sz="2000" b="1" dirty="0">
                <a:sym typeface="Wingdings" panose="05000000000000000000" pitchFamily="2" charset="2"/>
              </a:rPr>
              <a:t>5 bits</a:t>
            </a:r>
            <a:endParaRPr lang="en-US" sz="2000" b="1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796E55-524C-4B54-8AD4-9B47AE820108}"/>
              </a:ext>
            </a:extLst>
          </p:cNvPr>
          <p:cNvGrpSpPr/>
          <p:nvPr/>
        </p:nvGrpSpPr>
        <p:grpSpPr>
          <a:xfrm>
            <a:off x="2915847" y="3717035"/>
            <a:ext cx="5818303" cy="2477101"/>
            <a:chOff x="3282401" y="3659428"/>
            <a:chExt cx="5818303" cy="24771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A5E444-E19E-4C70-97A0-E62185473B22}"/>
                </a:ext>
              </a:extLst>
            </p:cNvPr>
            <p:cNvSpPr/>
            <p:nvPr/>
          </p:nvSpPr>
          <p:spPr>
            <a:xfrm>
              <a:off x="7756402" y="4696353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4139897-8266-4B9D-95FE-BB5D05908A70}"/>
                </a:ext>
              </a:extLst>
            </p:cNvPr>
            <p:cNvSpPr txBox="1"/>
            <p:nvPr/>
          </p:nvSpPr>
          <p:spPr>
            <a:xfrm>
              <a:off x="7715624" y="3659428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E59623-786C-472C-A32F-9FF27105411B}"/>
                </a:ext>
              </a:extLst>
            </p:cNvPr>
            <p:cNvSpPr txBox="1"/>
            <p:nvPr/>
          </p:nvSpPr>
          <p:spPr>
            <a:xfrm>
              <a:off x="8178996" y="3659428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F144349-7FED-43C8-9231-7A773E52DB9C}"/>
                </a:ext>
              </a:extLst>
            </p:cNvPr>
            <p:cNvCxnSpPr>
              <a:cxnSpLocks/>
            </p:cNvCxnSpPr>
            <p:nvPr/>
          </p:nvCxnSpPr>
          <p:spPr>
            <a:xfrm>
              <a:off x="8118869" y="5427873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48FC0D-079C-4EA3-8673-6B9199AFA5F3}"/>
                </a:ext>
              </a:extLst>
            </p:cNvPr>
            <p:cNvSpPr txBox="1"/>
            <p:nvPr/>
          </p:nvSpPr>
          <p:spPr>
            <a:xfrm>
              <a:off x="7948572" y="573328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D0FBDFD-6FA6-46D0-8984-7A538A13F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4887" y="5062113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236A542-FE67-43C1-A0E3-FAFF23E20B32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8487922" y="5070800"/>
              <a:ext cx="3690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44384-0F59-409F-8F86-4072BC4F068C}"/>
                </a:ext>
              </a:extLst>
            </p:cNvPr>
            <p:cNvSpPr txBox="1"/>
            <p:nvPr/>
          </p:nvSpPr>
          <p:spPr>
            <a:xfrm>
              <a:off x="8856976" y="4869175"/>
              <a:ext cx="243728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0</a:t>
              </a:r>
              <a:endParaRPr lang="en-US" sz="2000" baseline="-250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46BD3A-8A50-4D8C-A1E0-7A7FFAD4AF8B}"/>
                </a:ext>
              </a:extLst>
            </p:cNvPr>
            <p:cNvSpPr/>
            <p:nvPr/>
          </p:nvSpPr>
          <p:spPr>
            <a:xfrm>
              <a:off x="6562697" y="4696353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B80F46-6749-48C5-BB6B-262C0E8BDDC3}"/>
                </a:ext>
              </a:extLst>
            </p:cNvPr>
            <p:cNvSpPr txBox="1"/>
            <p:nvPr/>
          </p:nvSpPr>
          <p:spPr>
            <a:xfrm>
              <a:off x="6521919" y="3659428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32E037-7AFC-4F12-8513-D4A5DAD48DC3}"/>
                </a:ext>
              </a:extLst>
            </p:cNvPr>
            <p:cNvSpPr txBox="1"/>
            <p:nvPr/>
          </p:nvSpPr>
          <p:spPr>
            <a:xfrm>
              <a:off x="6985291" y="3659428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4481E1F-15DA-4723-844C-AC32E9F1151E}"/>
                </a:ext>
              </a:extLst>
            </p:cNvPr>
            <p:cNvCxnSpPr>
              <a:cxnSpLocks/>
            </p:cNvCxnSpPr>
            <p:nvPr/>
          </p:nvCxnSpPr>
          <p:spPr>
            <a:xfrm>
              <a:off x="6925164" y="5427873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0DF1F6-1597-4B9A-9B9C-2F627B07F252}"/>
                </a:ext>
              </a:extLst>
            </p:cNvPr>
            <p:cNvSpPr txBox="1"/>
            <p:nvPr/>
          </p:nvSpPr>
          <p:spPr>
            <a:xfrm>
              <a:off x="6754867" y="573328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9242DEF-2773-4BEB-B214-E09403F429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1182" y="5062113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E3ADB4-0288-4F6E-BEE1-40B7E35F35A5}"/>
                </a:ext>
              </a:extLst>
            </p:cNvPr>
            <p:cNvSpPr/>
            <p:nvPr/>
          </p:nvSpPr>
          <p:spPr>
            <a:xfrm>
              <a:off x="5368992" y="4696353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8A21C6-4C80-4B7B-B096-4F5420307F12}"/>
                </a:ext>
              </a:extLst>
            </p:cNvPr>
            <p:cNvSpPr txBox="1"/>
            <p:nvPr/>
          </p:nvSpPr>
          <p:spPr>
            <a:xfrm>
              <a:off x="5328214" y="3659428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99EEF7-9721-4DBB-B990-D1A84B6B1FD8}"/>
                </a:ext>
              </a:extLst>
            </p:cNvPr>
            <p:cNvSpPr txBox="1"/>
            <p:nvPr/>
          </p:nvSpPr>
          <p:spPr>
            <a:xfrm>
              <a:off x="5791586" y="3659428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7F8689A-AB56-4398-8068-CA76A431AAF4}"/>
                </a:ext>
              </a:extLst>
            </p:cNvPr>
            <p:cNvCxnSpPr>
              <a:cxnSpLocks/>
            </p:cNvCxnSpPr>
            <p:nvPr/>
          </p:nvCxnSpPr>
          <p:spPr>
            <a:xfrm>
              <a:off x="5731459" y="5427873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281EA6-E89F-43C4-B170-16B4E067998C}"/>
                </a:ext>
              </a:extLst>
            </p:cNvPr>
            <p:cNvSpPr txBox="1"/>
            <p:nvPr/>
          </p:nvSpPr>
          <p:spPr>
            <a:xfrm>
              <a:off x="5561162" y="573328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B297661-6BB9-438E-B539-3019E6B50C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7477" y="5062113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A275B3-995F-4DF3-B3F0-1F46D77CDB36}"/>
                </a:ext>
              </a:extLst>
            </p:cNvPr>
            <p:cNvSpPr/>
            <p:nvPr/>
          </p:nvSpPr>
          <p:spPr>
            <a:xfrm>
              <a:off x="4175287" y="4696353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DE4591-6252-4784-B728-B6607D107D11}"/>
                </a:ext>
              </a:extLst>
            </p:cNvPr>
            <p:cNvSpPr txBox="1"/>
            <p:nvPr/>
          </p:nvSpPr>
          <p:spPr>
            <a:xfrm>
              <a:off x="4134509" y="3659428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220CDF4-B284-49EC-BCE3-10A7F2127592}"/>
                </a:ext>
              </a:extLst>
            </p:cNvPr>
            <p:cNvCxnSpPr>
              <a:cxnSpLocks/>
            </p:cNvCxnSpPr>
            <p:nvPr/>
          </p:nvCxnSpPr>
          <p:spPr>
            <a:xfrm>
              <a:off x="4537754" y="5427873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D77A58-46D1-466F-80DE-C3B1B8614D68}"/>
                </a:ext>
              </a:extLst>
            </p:cNvPr>
            <p:cNvSpPr txBox="1"/>
            <p:nvPr/>
          </p:nvSpPr>
          <p:spPr>
            <a:xfrm>
              <a:off x="4367457" y="573328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4FDDE1-0A23-4D38-986C-312DB6C92EBE}"/>
                </a:ext>
              </a:extLst>
            </p:cNvPr>
            <p:cNvSpPr txBox="1"/>
            <p:nvPr/>
          </p:nvSpPr>
          <p:spPr>
            <a:xfrm>
              <a:off x="3282401" y="573328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092769-DB17-4322-9009-334EC1D5082E}"/>
                </a:ext>
              </a:extLst>
            </p:cNvPr>
            <p:cNvGrpSpPr/>
            <p:nvPr/>
          </p:nvGrpSpPr>
          <p:grpSpPr>
            <a:xfrm>
              <a:off x="4309846" y="4062678"/>
              <a:ext cx="4038997" cy="633672"/>
              <a:chOff x="4309846" y="3897480"/>
              <a:chExt cx="4038997" cy="79886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D82A0070-65C6-4644-B2C9-F1D9CE3ED43C}"/>
                  </a:ext>
                </a:extLst>
              </p:cNvPr>
              <p:cNvGrpSpPr/>
              <p:nvPr/>
            </p:nvGrpSpPr>
            <p:grpSpPr>
              <a:xfrm>
                <a:off x="7890961" y="3897480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A308633E-AFA8-42FA-B833-52BE05DC5D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9C10A6EA-051C-43D3-89D2-3E19AF9A9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8A11FAE-A6D6-4956-945D-417DE5EE05E4}"/>
                  </a:ext>
                </a:extLst>
              </p:cNvPr>
              <p:cNvGrpSpPr/>
              <p:nvPr/>
            </p:nvGrpSpPr>
            <p:grpSpPr>
              <a:xfrm>
                <a:off x="6697256" y="3897480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9AA70C3A-81E4-4228-B4DA-9D0558B40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24AB4C96-4279-4E6B-B39E-4B3D63A675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BDEDF65-E11A-42E0-90E4-9884519D05F5}"/>
                  </a:ext>
                </a:extLst>
              </p:cNvPr>
              <p:cNvGrpSpPr/>
              <p:nvPr/>
            </p:nvGrpSpPr>
            <p:grpSpPr>
              <a:xfrm>
                <a:off x="5503551" y="3897480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4C53C578-09FA-403C-A798-F889B2398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71E92481-321E-4455-BEB4-69FBC4CF58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8CDCC7C-F028-4CBE-A654-A1F2F28A4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846" y="3897480"/>
                <a:ext cx="0" cy="7988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99BC409-B353-4901-88CB-FFAFABB22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6344" y="3897480"/>
                <a:ext cx="0" cy="7988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4445A1-AB6C-4A74-A4FA-55E3460F5147}"/>
                </a:ext>
              </a:extLst>
            </p:cNvPr>
            <p:cNvSpPr txBox="1"/>
            <p:nvPr/>
          </p:nvSpPr>
          <p:spPr>
            <a:xfrm>
              <a:off x="4569079" y="3659428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2803BF-7C7F-497E-A8A6-5C6640524EB8}"/>
                </a:ext>
              </a:extLst>
            </p:cNvPr>
            <p:cNvSpPr txBox="1"/>
            <p:nvPr/>
          </p:nvSpPr>
          <p:spPr>
            <a:xfrm>
              <a:off x="7384670" y="4638747"/>
              <a:ext cx="29563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D6AC85-9340-4E29-B5E8-C8DCF027B5E2}"/>
                </a:ext>
              </a:extLst>
            </p:cNvPr>
            <p:cNvSpPr txBox="1"/>
            <p:nvPr/>
          </p:nvSpPr>
          <p:spPr>
            <a:xfrm>
              <a:off x="6166798" y="4638747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D129F2-8D90-4E5A-BB42-22B5E47B2D9D}"/>
                </a:ext>
              </a:extLst>
            </p:cNvPr>
            <p:cNvSpPr txBox="1"/>
            <p:nvPr/>
          </p:nvSpPr>
          <p:spPr>
            <a:xfrm>
              <a:off x="4975740" y="4638747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64D2D6-97C2-4251-973B-5EAB5502573B}"/>
                </a:ext>
              </a:extLst>
            </p:cNvPr>
            <p:cNvSpPr txBox="1"/>
            <p:nvPr/>
          </p:nvSpPr>
          <p:spPr>
            <a:xfrm>
              <a:off x="3628039" y="4638747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87D335-4370-40EE-94D0-7E4ADC536460}"/>
                </a:ext>
              </a:extLst>
            </p:cNvPr>
            <p:cNvSpPr txBox="1"/>
            <p:nvPr/>
          </p:nvSpPr>
          <p:spPr>
            <a:xfrm>
              <a:off x="8562470" y="4638747"/>
              <a:ext cx="29563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7" name="Freeform: Shape 4">
              <a:extLst>
                <a:ext uri="{FF2B5EF4-FFF2-40B4-BE49-F238E27FC236}">
                  <a16:creationId xmlns:a16="http://schemas.microsoft.com/office/drawing/2014/main" id="{DF2C6EC2-A64C-412F-9615-9A6E436B97BA}"/>
                </a:ext>
              </a:extLst>
            </p:cNvPr>
            <p:cNvSpPr/>
            <p:nvPr/>
          </p:nvSpPr>
          <p:spPr>
            <a:xfrm>
              <a:off x="3478473" y="5058081"/>
              <a:ext cx="693683" cy="675198"/>
            </a:xfrm>
            <a:custGeom>
              <a:avLst/>
              <a:gdLst>
                <a:gd name="connsiteX0" fmla="*/ 693683 w 693683"/>
                <a:gd name="connsiteY0" fmla="*/ 0 h 655845"/>
                <a:gd name="connsiteX1" fmla="*/ 0 w 693683"/>
                <a:gd name="connsiteY1" fmla="*/ 0 h 655845"/>
                <a:gd name="connsiteX2" fmla="*/ 0 w 693683"/>
                <a:gd name="connsiteY2" fmla="*/ 655845 h 65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683" h="655845">
                  <a:moveTo>
                    <a:pt x="693683" y="0"/>
                  </a:moveTo>
                  <a:lnTo>
                    <a:pt x="0" y="0"/>
                  </a:lnTo>
                  <a:lnTo>
                    <a:pt x="0" y="6558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2316D0A-69BF-407D-BE60-726D3E1AD85D}"/>
              </a:ext>
            </a:extLst>
          </p:cNvPr>
          <p:cNvSpPr txBox="1"/>
          <p:nvPr/>
        </p:nvSpPr>
        <p:spPr>
          <a:xfrm>
            <a:off x="349268" y="4070301"/>
            <a:ext cx="2321701" cy="1605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1440" tIns="0" rIns="9144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Most-significant sum bit S</a:t>
            </a:r>
            <a:r>
              <a:rPr lang="en-US" sz="2400" baseline="-25000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is the carry bit c</a:t>
            </a:r>
            <a:r>
              <a:rPr lang="en-US" sz="2400" baseline="-25000" dirty="0"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13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Addition S = X + 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000" dirty="0"/>
              <a:t>Design a circuit that computes: S = X + Y (</a:t>
            </a:r>
            <a:r>
              <a:rPr lang="en-US" sz="2000" b="1" dirty="0"/>
              <a:t>signed X and Y</a:t>
            </a:r>
            <a:r>
              <a:rPr lang="en-US" sz="2000" dirty="0"/>
              <a:t>)</a:t>
            </a:r>
          </a:p>
          <a:p>
            <a:pPr>
              <a:lnSpc>
                <a:spcPct val="130000"/>
              </a:lnSpc>
              <a:spcBef>
                <a:spcPts val="1500"/>
              </a:spcBef>
            </a:pPr>
            <a:r>
              <a:rPr lang="en-US" sz="2000" dirty="0"/>
              <a:t>X[3:0] and Y[3:0] are 4-bit </a:t>
            </a:r>
            <a:r>
              <a:rPr lang="en-US" sz="2000" b="1" dirty="0"/>
              <a:t>signed</a:t>
            </a:r>
            <a:r>
              <a:rPr lang="en-US" sz="2000" dirty="0"/>
              <a:t> integers </a:t>
            </a:r>
            <a:r>
              <a:rPr lang="en-US" sz="2000" dirty="0">
                <a:sym typeface="Wingdings" panose="05000000000000000000" pitchFamily="2" charset="2"/>
              </a:rPr>
              <a:t> Range = -8 to +7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Solution:</a:t>
            </a:r>
            <a:endParaRPr lang="en-US" sz="2000" b="1" dirty="0"/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 dirty="0"/>
              <a:t>Minimum S = (-8) + (-8) = -16, Maximum S = (+7) + (+7) = + 14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2000" dirty="0"/>
              <a:t>Therefore, signed range of S = -16 to +14 </a:t>
            </a:r>
            <a:r>
              <a:rPr lang="en-US" sz="2000" dirty="0">
                <a:sym typeface="Wingdings" panose="05000000000000000000" pitchFamily="2" charset="2"/>
              </a:rPr>
              <a:t> S must be </a:t>
            </a:r>
            <a:r>
              <a:rPr lang="en-US" sz="2000" b="1" dirty="0"/>
              <a:t>5 bits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16D0A-69BF-407D-BE60-726D3E1AD85D}"/>
              </a:ext>
            </a:extLst>
          </p:cNvPr>
          <p:cNvSpPr txBox="1"/>
          <p:nvPr/>
        </p:nvSpPr>
        <p:spPr>
          <a:xfrm>
            <a:off x="409850" y="3889856"/>
            <a:ext cx="2030691" cy="22466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91440" tIns="0" rIns="9144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X and Y are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sign-extended</a:t>
            </a: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000" baseline="-25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and Y</a:t>
            </a:r>
            <a:r>
              <a:rPr lang="en-US" sz="2000" baseline="-25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are replicated to produce S</a:t>
            </a:r>
            <a:r>
              <a:rPr lang="en-US" sz="2000" baseline="-25000" dirty="0">
                <a:latin typeface="+mn-lt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B8A584-2034-40CC-BB8F-1643154B9C4C}"/>
              </a:ext>
            </a:extLst>
          </p:cNvPr>
          <p:cNvGrpSpPr/>
          <p:nvPr/>
        </p:nvGrpSpPr>
        <p:grpSpPr>
          <a:xfrm>
            <a:off x="2627808" y="3774642"/>
            <a:ext cx="6123171" cy="2477101"/>
            <a:chOff x="3265568" y="3947463"/>
            <a:chExt cx="6123171" cy="24771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A5E444-E19E-4C70-97A0-E62185473B22}"/>
                </a:ext>
              </a:extLst>
            </p:cNvPr>
            <p:cNvSpPr/>
            <p:nvPr/>
          </p:nvSpPr>
          <p:spPr>
            <a:xfrm>
              <a:off x="8044437" y="4984388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39897-8266-4B9D-95FE-BB5D05908A70}"/>
                </a:ext>
              </a:extLst>
            </p:cNvPr>
            <p:cNvSpPr txBox="1"/>
            <p:nvPr/>
          </p:nvSpPr>
          <p:spPr>
            <a:xfrm>
              <a:off x="8003659" y="3947463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E59623-786C-472C-A32F-9FF27105411B}"/>
                </a:ext>
              </a:extLst>
            </p:cNvPr>
            <p:cNvSpPr txBox="1"/>
            <p:nvPr/>
          </p:nvSpPr>
          <p:spPr>
            <a:xfrm>
              <a:off x="8467031" y="3947463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F144349-7FED-43C8-9231-7A773E52DB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6904" y="5715908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48FC0D-079C-4EA3-8673-6B9199AFA5F3}"/>
                </a:ext>
              </a:extLst>
            </p:cNvPr>
            <p:cNvSpPr txBox="1"/>
            <p:nvPr/>
          </p:nvSpPr>
          <p:spPr>
            <a:xfrm>
              <a:off x="8236607" y="6021315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0FBDFD-6FA6-46D0-8984-7A538A13F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2922" y="5350148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236A542-FE67-43C1-A0E3-FAFF23E20B32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8775957" y="5358835"/>
              <a:ext cx="3690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044384-0F59-409F-8F86-4072BC4F068C}"/>
                </a:ext>
              </a:extLst>
            </p:cNvPr>
            <p:cNvSpPr txBox="1"/>
            <p:nvPr/>
          </p:nvSpPr>
          <p:spPr>
            <a:xfrm>
              <a:off x="9145011" y="5157210"/>
              <a:ext cx="243728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0</a:t>
              </a:r>
              <a:endParaRPr lang="en-US" sz="2000" baseline="-250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46BD3A-8A50-4D8C-A1E0-7A7FFAD4AF8B}"/>
                </a:ext>
              </a:extLst>
            </p:cNvPr>
            <p:cNvSpPr/>
            <p:nvPr/>
          </p:nvSpPr>
          <p:spPr>
            <a:xfrm>
              <a:off x="6850732" y="4984388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B80F46-6749-48C5-BB6B-262C0E8BDDC3}"/>
                </a:ext>
              </a:extLst>
            </p:cNvPr>
            <p:cNvSpPr txBox="1"/>
            <p:nvPr/>
          </p:nvSpPr>
          <p:spPr>
            <a:xfrm>
              <a:off x="6809954" y="3947463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32E037-7AFC-4F12-8513-D4A5DAD48DC3}"/>
                </a:ext>
              </a:extLst>
            </p:cNvPr>
            <p:cNvSpPr txBox="1"/>
            <p:nvPr/>
          </p:nvSpPr>
          <p:spPr>
            <a:xfrm>
              <a:off x="7273326" y="3947463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4481E1F-15DA-4723-844C-AC32E9F1151E}"/>
                </a:ext>
              </a:extLst>
            </p:cNvPr>
            <p:cNvCxnSpPr>
              <a:cxnSpLocks/>
            </p:cNvCxnSpPr>
            <p:nvPr/>
          </p:nvCxnSpPr>
          <p:spPr>
            <a:xfrm>
              <a:off x="7213199" y="5715908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0DF1F6-1597-4B9A-9B9C-2F627B07F252}"/>
                </a:ext>
              </a:extLst>
            </p:cNvPr>
            <p:cNvSpPr txBox="1"/>
            <p:nvPr/>
          </p:nvSpPr>
          <p:spPr>
            <a:xfrm>
              <a:off x="7042902" y="6021315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9242DEF-2773-4BEB-B214-E09403F429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9217" y="5350148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0E3ADB4-0288-4F6E-BEE1-40B7E35F35A5}"/>
                </a:ext>
              </a:extLst>
            </p:cNvPr>
            <p:cNvSpPr/>
            <p:nvPr/>
          </p:nvSpPr>
          <p:spPr>
            <a:xfrm>
              <a:off x="5657027" y="4984388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A8A21C6-4C80-4B7B-B096-4F5420307F12}"/>
                </a:ext>
              </a:extLst>
            </p:cNvPr>
            <p:cNvSpPr txBox="1"/>
            <p:nvPr/>
          </p:nvSpPr>
          <p:spPr>
            <a:xfrm>
              <a:off x="5616249" y="3947463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99EEF7-9721-4DBB-B990-D1A84B6B1FD8}"/>
                </a:ext>
              </a:extLst>
            </p:cNvPr>
            <p:cNvSpPr txBox="1"/>
            <p:nvPr/>
          </p:nvSpPr>
          <p:spPr>
            <a:xfrm>
              <a:off x="6079621" y="3947463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7F8689A-AB56-4398-8068-CA76A431AAF4}"/>
                </a:ext>
              </a:extLst>
            </p:cNvPr>
            <p:cNvCxnSpPr>
              <a:cxnSpLocks/>
            </p:cNvCxnSpPr>
            <p:nvPr/>
          </p:nvCxnSpPr>
          <p:spPr>
            <a:xfrm>
              <a:off x="6019494" y="5715908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281EA6-E89F-43C4-B170-16B4E067998C}"/>
                </a:ext>
              </a:extLst>
            </p:cNvPr>
            <p:cNvSpPr txBox="1"/>
            <p:nvPr/>
          </p:nvSpPr>
          <p:spPr>
            <a:xfrm>
              <a:off x="5849197" y="6021315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297661-6BB9-438E-B539-3019E6B50C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5512" y="5350148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A275B3-995F-4DF3-B3F0-1F46D77CDB36}"/>
                </a:ext>
              </a:extLst>
            </p:cNvPr>
            <p:cNvSpPr/>
            <p:nvPr/>
          </p:nvSpPr>
          <p:spPr>
            <a:xfrm>
              <a:off x="4463322" y="4984388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DE4591-6252-4784-B728-B6607D107D11}"/>
                </a:ext>
              </a:extLst>
            </p:cNvPr>
            <p:cNvSpPr txBox="1"/>
            <p:nvPr/>
          </p:nvSpPr>
          <p:spPr>
            <a:xfrm>
              <a:off x="4422544" y="3947463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220CDF4-B284-49EC-BCE3-10A7F2127592}"/>
                </a:ext>
              </a:extLst>
            </p:cNvPr>
            <p:cNvCxnSpPr>
              <a:cxnSpLocks/>
            </p:cNvCxnSpPr>
            <p:nvPr/>
          </p:nvCxnSpPr>
          <p:spPr>
            <a:xfrm>
              <a:off x="4825789" y="5715908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D77A58-46D1-466F-80DE-C3B1B8614D68}"/>
                </a:ext>
              </a:extLst>
            </p:cNvPr>
            <p:cNvSpPr txBox="1"/>
            <p:nvPr/>
          </p:nvSpPr>
          <p:spPr>
            <a:xfrm>
              <a:off x="4655492" y="6021315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092769-DB17-4322-9009-334EC1D5082E}"/>
                </a:ext>
              </a:extLst>
            </p:cNvPr>
            <p:cNvGrpSpPr/>
            <p:nvPr/>
          </p:nvGrpSpPr>
          <p:grpSpPr>
            <a:xfrm>
              <a:off x="4597881" y="4350713"/>
              <a:ext cx="4038997" cy="633672"/>
              <a:chOff x="4309846" y="3897480"/>
              <a:chExt cx="4038997" cy="79886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82A0070-65C6-4644-B2C9-F1D9CE3ED43C}"/>
                  </a:ext>
                </a:extLst>
              </p:cNvPr>
              <p:cNvGrpSpPr/>
              <p:nvPr/>
            </p:nvGrpSpPr>
            <p:grpSpPr>
              <a:xfrm>
                <a:off x="7890961" y="3897480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A308633E-AFA8-42FA-B833-52BE05DC5D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9C10A6EA-051C-43D3-89D2-3E19AF9A9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8A11FAE-A6D6-4956-945D-417DE5EE05E4}"/>
                  </a:ext>
                </a:extLst>
              </p:cNvPr>
              <p:cNvGrpSpPr/>
              <p:nvPr/>
            </p:nvGrpSpPr>
            <p:grpSpPr>
              <a:xfrm>
                <a:off x="6697256" y="3897480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9AA70C3A-81E4-4228-B4DA-9D0558B40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24AB4C96-4279-4E6B-B39E-4B3D63A675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BDEDF65-E11A-42E0-90E4-9884519D05F5}"/>
                  </a:ext>
                </a:extLst>
              </p:cNvPr>
              <p:cNvGrpSpPr/>
              <p:nvPr/>
            </p:nvGrpSpPr>
            <p:grpSpPr>
              <a:xfrm>
                <a:off x="5503551" y="3897480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4C53C578-09FA-403C-A798-F889B2398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71E92481-321E-4455-BEB4-69FBC4CF58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8CDCC7C-F028-4CBE-A654-A1F2F28A4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9846" y="3897480"/>
                <a:ext cx="0" cy="7988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499BC409-B353-4901-88CB-FFAFABB22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6344" y="3897480"/>
                <a:ext cx="0" cy="7988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4445A1-AB6C-4A74-A4FA-55E3460F5147}"/>
                </a:ext>
              </a:extLst>
            </p:cNvPr>
            <p:cNvSpPr txBox="1"/>
            <p:nvPr/>
          </p:nvSpPr>
          <p:spPr>
            <a:xfrm>
              <a:off x="4857114" y="3947463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2803BF-7C7F-497E-A8A6-5C6640524EB8}"/>
                </a:ext>
              </a:extLst>
            </p:cNvPr>
            <p:cNvSpPr txBox="1"/>
            <p:nvPr/>
          </p:nvSpPr>
          <p:spPr>
            <a:xfrm>
              <a:off x="7672705" y="4926782"/>
              <a:ext cx="29563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D6AC85-9340-4E29-B5E8-C8DCF027B5E2}"/>
                </a:ext>
              </a:extLst>
            </p:cNvPr>
            <p:cNvSpPr txBox="1"/>
            <p:nvPr/>
          </p:nvSpPr>
          <p:spPr>
            <a:xfrm>
              <a:off x="6454833" y="4926782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2D129F2-8D90-4E5A-BB42-22B5E47B2D9D}"/>
                </a:ext>
              </a:extLst>
            </p:cNvPr>
            <p:cNvSpPr txBox="1"/>
            <p:nvPr/>
          </p:nvSpPr>
          <p:spPr>
            <a:xfrm>
              <a:off x="5263775" y="4926782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87D335-4370-40EE-94D0-7E4ADC536460}"/>
                </a:ext>
              </a:extLst>
            </p:cNvPr>
            <p:cNvSpPr txBox="1"/>
            <p:nvPr/>
          </p:nvSpPr>
          <p:spPr>
            <a:xfrm>
              <a:off x="8850505" y="4926782"/>
              <a:ext cx="29563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CE7FA76-7642-46C8-BC11-D2749263E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7758" y="5350148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9E53C50-40B1-4E99-85DF-FA778FB23CD2}"/>
                </a:ext>
              </a:extLst>
            </p:cNvPr>
            <p:cNvSpPr/>
            <p:nvPr/>
          </p:nvSpPr>
          <p:spPr>
            <a:xfrm>
              <a:off x="3265568" y="4984388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E3C21F3-B97B-4864-A37F-7302F7A66EFC}"/>
                </a:ext>
              </a:extLst>
            </p:cNvPr>
            <p:cNvCxnSpPr>
              <a:cxnSpLocks/>
            </p:cNvCxnSpPr>
            <p:nvPr/>
          </p:nvCxnSpPr>
          <p:spPr>
            <a:xfrm>
              <a:off x="3628035" y="5715908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667786-E095-4824-AE7B-3ADA36177E2B}"/>
                </a:ext>
              </a:extLst>
            </p:cNvPr>
            <p:cNvSpPr txBox="1"/>
            <p:nvPr/>
          </p:nvSpPr>
          <p:spPr>
            <a:xfrm>
              <a:off x="3457738" y="6021315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753635-1A8D-4B8A-82F1-F1E20967571D}"/>
                </a:ext>
              </a:extLst>
            </p:cNvPr>
            <p:cNvSpPr txBox="1"/>
            <p:nvPr/>
          </p:nvSpPr>
          <p:spPr>
            <a:xfrm>
              <a:off x="4066021" y="4926782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1" name="Freeform: Shape 6">
              <a:extLst>
                <a:ext uri="{FF2B5EF4-FFF2-40B4-BE49-F238E27FC236}">
                  <a16:creationId xmlns:a16="http://schemas.microsoft.com/office/drawing/2014/main" id="{7591C865-7FBE-412A-BC3C-A039B2626BCE}"/>
                </a:ext>
              </a:extLst>
            </p:cNvPr>
            <p:cNvSpPr/>
            <p:nvPr/>
          </p:nvSpPr>
          <p:spPr>
            <a:xfrm>
              <a:off x="3399046" y="4496326"/>
              <a:ext cx="1191873" cy="485577"/>
            </a:xfrm>
            <a:custGeom>
              <a:avLst/>
              <a:gdLst>
                <a:gd name="connsiteX0" fmla="*/ 1191873 w 1191873"/>
                <a:gd name="connsiteY0" fmla="*/ 0 h 485577"/>
                <a:gd name="connsiteX1" fmla="*/ 0 w 1191873"/>
                <a:gd name="connsiteY1" fmla="*/ 0 h 485577"/>
                <a:gd name="connsiteX2" fmla="*/ 0 w 1191873"/>
                <a:gd name="connsiteY2" fmla="*/ 485577 h 48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873" h="485577">
                  <a:moveTo>
                    <a:pt x="1191873" y="0"/>
                  </a:moveTo>
                  <a:lnTo>
                    <a:pt x="0" y="0"/>
                  </a:lnTo>
                  <a:lnTo>
                    <a:pt x="0" y="48557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14">
              <a:extLst>
                <a:ext uri="{FF2B5EF4-FFF2-40B4-BE49-F238E27FC236}">
                  <a16:creationId xmlns:a16="http://schemas.microsoft.com/office/drawing/2014/main" id="{9A85430A-83B2-498C-BC7C-7008ECC11041}"/>
                </a:ext>
              </a:extLst>
            </p:cNvPr>
            <p:cNvSpPr/>
            <p:nvPr/>
          </p:nvSpPr>
          <p:spPr>
            <a:xfrm>
              <a:off x="3865705" y="4653981"/>
              <a:ext cx="1191873" cy="327922"/>
            </a:xfrm>
            <a:custGeom>
              <a:avLst/>
              <a:gdLst>
                <a:gd name="connsiteX0" fmla="*/ 1198179 w 1198179"/>
                <a:gd name="connsiteY0" fmla="*/ 0 h 327922"/>
                <a:gd name="connsiteX1" fmla="*/ 0 w 1198179"/>
                <a:gd name="connsiteY1" fmla="*/ 0 h 327922"/>
                <a:gd name="connsiteX2" fmla="*/ 0 w 1198179"/>
                <a:gd name="connsiteY2" fmla="*/ 327922 h 32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8179" h="327922">
                  <a:moveTo>
                    <a:pt x="1198179" y="0"/>
                  </a:moveTo>
                  <a:lnTo>
                    <a:pt x="0" y="0"/>
                  </a:lnTo>
                  <a:lnTo>
                    <a:pt x="0" y="3279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30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= 2*X + Y (Unsigned X and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000" dirty="0"/>
              <a:t>Design a circuit that computes S = 2*X + Y (</a:t>
            </a:r>
            <a:r>
              <a:rPr lang="en-US" sz="2000" b="1" dirty="0"/>
              <a:t>unsigned X and Y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000" dirty="0"/>
              <a:t>X[3:0] and Y[3:0] are 4-bit </a:t>
            </a:r>
            <a:r>
              <a:rPr lang="en-US" sz="2000" b="1" dirty="0"/>
              <a:t>unsigned</a:t>
            </a:r>
            <a:r>
              <a:rPr lang="en-US" sz="2000" dirty="0"/>
              <a:t> integers </a:t>
            </a:r>
            <a:r>
              <a:rPr lang="en-US" sz="2000" dirty="0">
                <a:sym typeface="Wingdings" panose="05000000000000000000" pitchFamily="2" charset="2"/>
              </a:rPr>
              <a:t> range = 0 to 15</a:t>
            </a:r>
            <a:endParaRPr lang="en-US" sz="2000" dirty="0"/>
          </a:p>
          <a:p>
            <a:pPr marL="0" indent="0">
              <a:lnSpc>
                <a:spcPct val="120000"/>
              </a:lnSpc>
              <a:spcBef>
                <a:spcPts val="15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Solution: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000" b="1" dirty="0"/>
              <a:t>2*X + Y = X &lt;&lt; 1 + Y (Shift-Left X by 1 bit)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000" dirty="0"/>
              <a:t>Maximum value of S = 2*15 + 15 = 45 </a:t>
            </a:r>
            <a:r>
              <a:rPr lang="en-US" sz="2000" dirty="0">
                <a:sym typeface="Wingdings" panose="05000000000000000000" pitchFamily="2" charset="2"/>
              </a:rPr>
              <a:t> S is </a:t>
            </a:r>
            <a:r>
              <a:rPr lang="en-US" sz="2000" b="1" dirty="0">
                <a:sym typeface="Wingdings" panose="05000000000000000000" pitchFamily="2" charset="2"/>
              </a:rPr>
              <a:t>6 bits </a:t>
            </a:r>
            <a:r>
              <a:rPr lang="en-US" sz="2000" dirty="0">
                <a:sym typeface="Wingdings" panose="05000000000000000000" pitchFamily="2" charset="2"/>
              </a:rPr>
              <a:t>= S[5:0]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024D6B0-92B3-4F55-AD67-525496EE7818}"/>
              </a:ext>
            </a:extLst>
          </p:cNvPr>
          <p:cNvGrpSpPr/>
          <p:nvPr/>
        </p:nvGrpSpPr>
        <p:grpSpPr>
          <a:xfrm>
            <a:off x="1346008" y="3947463"/>
            <a:ext cx="6634286" cy="2189066"/>
            <a:chOff x="2639239" y="4293105"/>
            <a:chExt cx="6634286" cy="21890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141756-76E1-4675-A939-26F3D01E9979}"/>
                </a:ext>
              </a:extLst>
            </p:cNvPr>
            <p:cNvGrpSpPr/>
            <p:nvPr/>
          </p:nvGrpSpPr>
          <p:grpSpPr>
            <a:xfrm>
              <a:off x="3167183" y="4293105"/>
              <a:ext cx="5163736" cy="2189066"/>
              <a:chOff x="3167183" y="4293105"/>
              <a:chExt cx="5163736" cy="218906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8A5E444-E19E-4C70-97A0-E62185473B22}"/>
                  </a:ext>
                </a:extLst>
              </p:cNvPr>
              <p:cNvSpPr/>
              <p:nvPr/>
            </p:nvSpPr>
            <p:spPr>
              <a:xfrm>
                <a:off x="7237939" y="50419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FA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82A0070-65C6-4644-B2C9-F1D9CE3ED43C}"/>
                  </a:ext>
                </a:extLst>
              </p:cNvPr>
              <p:cNvGrpSpPr/>
              <p:nvPr/>
            </p:nvGrpSpPr>
            <p:grpSpPr>
              <a:xfrm>
                <a:off x="7372498" y="4753961"/>
                <a:ext cx="457882" cy="288034"/>
                <a:chOff x="5989926" y="4811566"/>
                <a:chExt cx="457882" cy="403250"/>
              </a:xfrm>
            </p:grpSpPr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A308633E-AFA8-42FA-B833-52BE05DC5D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9C10A6EA-051C-43D3-89D2-3E19AF9A9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4139897-8266-4B9D-95FE-BB5D05908A70}"/>
                  </a:ext>
                </a:extLst>
              </p:cNvPr>
              <p:cNvSpPr txBox="1"/>
              <p:nvPr/>
            </p:nvSpPr>
            <p:spPr>
              <a:xfrm>
                <a:off x="7197161" y="4293105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E59623-786C-472C-A32F-9FF27105411B}"/>
                  </a:ext>
                </a:extLst>
              </p:cNvPr>
              <p:cNvSpPr txBox="1"/>
              <p:nvPr/>
            </p:nvSpPr>
            <p:spPr>
              <a:xfrm>
                <a:off x="7660533" y="4293105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6F144349-7FED-43C8-9231-7A773E52DB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406" y="5773515"/>
                <a:ext cx="0" cy="3054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048FC0D-079C-4EA3-8673-6B9199AFA5F3}"/>
                  </a:ext>
                </a:extLst>
              </p:cNvPr>
              <p:cNvSpPr txBox="1"/>
              <p:nvPr/>
            </p:nvSpPr>
            <p:spPr>
              <a:xfrm>
                <a:off x="7430109" y="6078922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S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CD0FBDFD-6FA6-46D0-8984-7A538A13F2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6424" y="5407755"/>
                <a:ext cx="44151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5E21156-8FC2-4B02-8B53-0C02288DFA8B}"/>
                  </a:ext>
                </a:extLst>
              </p:cNvPr>
              <p:cNvSpPr txBox="1"/>
              <p:nvPr/>
            </p:nvSpPr>
            <p:spPr>
              <a:xfrm>
                <a:off x="8063778" y="5041994"/>
                <a:ext cx="267141" cy="3456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C7AA87-A911-4329-B3F3-C27E2E6F48A7}"/>
                  </a:ext>
                </a:extLst>
              </p:cNvPr>
              <p:cNvSpPr txBox="1"/>
              <p:nvPr/>
            </p:nvSpPr>
            <p:spPr>
              <a:xfrm>
                <a:off x="6874925" y="5041996"/>
                <a:ext cx="267141" cy="3456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8DCC93-CA07-478C-8E02-3523435AADE5}"/>
                  </a:ext>
                </a:extLst>
              </p:cNvPr>
              <p:cNvSpPr txBox="1"/>
              <p:nvPr/>
            </p:nvSpPr>
            <p:spPr>
              <a:xfrm>
                <a:off x="5686072" y="5041998"/>
                <a:ext cx="267141" cy="3456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0F8CC80-78FB-4821-B562-5DEF0544DEF2}"/>
                  </a:ext>
                </a:extLst>
              </p:cNvPr>
              <p:cNvSpPr txBox="1"/>
              <p:nvPr/>
            </p:nvSpPr>
            <p:spPr>
              <a:xfrm>
                <a:off x="4497219" y="5042000"/>
                <a:ext cx="267141" cy="3456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149CEAA-B563-4D82-BB01-AB16B923B69B}"/>
                  </a:ext>
                </a:extLst>
              </p:cNvPr>
              <p:cNvSpPr txBox="1"/>
              <p:nvPr/>
            </p:nvSpPr>
            <p:spPr>
              <a:xfrm>
                <a:off x="3167183" y="5042002"/>
                <a:ext cx="267141" cy="3456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50D2FCF-0DD4-496A-AD73-E17675A6A5AB}"/>
                </a:ext>
              </a:extLst>
            </p:cNvPr>
            <p:cNvCxnSpPr>
              <a:cxnSpLocks/>
            </p:cNvCxnSpPr>
            <p:nvPr/>
          </p:nvCxnSpPr>
          <p:spPr>
            <a:xfrm>
              <a:off x="9040577" y="4753961"/>
              <a:ext cx="0" cy="13249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258ED2-DE2B-4734-9D57-EF0046F0162D}"/>
                </a:ext>
              </a:extLst>
            </p:cNvPr>
            <p:cNvSpPr txBox="1"/>
            <p:nvPr/>
          </p:nvSpPr>
          <p:spPr>
            <a:xfrm>
              <a:off x="8870280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BD4015-E3B8-47AE-8D05-6528438F6E67}"/>
                </a:ext>
              </a:extLst>
            </p:cNvPr>
            <p:cNvSpPr txBox="1"/>
            <p:nvPr/>
          </p:nvSpPr>
          <p:spPr>
            <a:xfrm>
              <a:off x="8870279" y="4293105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236A542-FE67-43C1-A0E3-FAFF23E20B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9459" y="5416441"/>
              <a:ext cx="36146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044384-0F59-409F-8F86-4072BC4F068C}"/>
                </a:ext>
              </a:extLst>
            </p:cNvPr>
            <p:cNvSpPr txBox="1"/>
            <p:nvPr/>
          </p:nvSpPr>
          <p:spPr>
            <a:xfrm>
              <a:off x="8351813" y="5214817"/>
              <a:ext cx="273183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0</a:t>
              </a:r>
              <a:endParaRPr lang="en-US" sz="2000" baseline="-25000" dirty="0">
                <a:latin typeface="+mn-lt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00EAB6-00C4-4C75-86C0-20004F999F03}"/>
                </a:ext>
              </a:extLst>
            </p:cNvPr>
            <p:cNvGrpSpPr/>
            <p:nvPr/>
          </p:nvGrpSpPr>
          <p:grpSpPr>
            <a:xfrm>
              <a:off x="5602719" y="4293105"/>
              <a:ext cx="1267354" cy="2189066"/>
              <a:chOff x="6796424" y="4293105"/>
              <a:chExt cx="1267354" cy="218906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A46BD3A-8A50-4D8C-A1E0-7A7FFAD4AF8B}"/>
                  </a:ext>
                </a:extLst>
              </p:cNvPr>
              <p:cNvSpPr/>
              <p:nvPr/>
            </p:nvSpPr>
            <p:spPr>
              <a:xfrm>
                <a:off x="7237939" y="50419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FA</a:t>
                </a: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8A11FAE-A6D6-4956-945D-417DE5EE05E4}"/>
                  </a:ext>
                </a:extLst>
              </p:cNvPr>
              <p:cNvGrpSpPr/>
              <p:nvPr/>
            </p:nvGrpSpPr>
            <p:grpSpPr>
              <a:xfrm>
                <a:off x="7372498" y="4753961"/>
                <a:ext cx="457882" cy="288034"/>
                <a:chOff x="5989926" y="4811566"/>
                <a:chExt cx="457882" cy="40325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9AA70C3A-81E4-4228-B4DA-9D0558B40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24AB4C96-4279-4E6B-B39E-4B3D63A675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B80F46-6749-48C5-BB6B-262C0E8BDDC3}"/>
                  </a:ext>
                </a:extLst>
              </p:cNvPr>
              <p:cNvSpPr txBox="1"/>
              <p:nvPr/>
            </p:nvSpPr>
            <p:spPr>
              <a:xfrm>
                <a:off x="7197161" y="4293105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32E037-7AFC-4F12-8513-D4A5DAD48DC3}"/>
                  </a:ext>
                </a:extLst>
              </p:cNvPr>
              <p:cNvSpPr txBox="1"/>
              <p:nvPr/>
            </p:nvSpPr>
            <p:spPr>
              <a:xfrm>
                <a:off x="7660533" y="4293105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4481E1F-15DA-4723-844C-AC32E9F115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406" y="5773515"/>
                <a:ext cx="0" cy="3054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0DF1F6-1597-4B9A-9B9C-2F627B07F252}"/>
                  </a:ext>
                </a:extLst>
              </p:cNvPr>
              <p:cNvSpPr txBox="1"/>
              <p:nvPr/>
            </p:nvSpPr>
            <p:spPr>
              <a:xfrm>
                <a:off x="7430109" y="6078922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S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9242DEF-2773-4BEB-B214-E09403F429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6424" y="5407755"/>
                <a:ext cx="44151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3A0AB8-51C9-4F41-8A5C-2545C58BD22A}"/>
                </a:ext>
              </a:extLst>
            </p:cNvPr>
            <p:cNvGrpSpPr/>
            <p:nvPr/>
          </p:nvGrpSpPr>
          <p:grpSpPr>
            <a:xfrm>
              <a:off x="4409014" y="4293105"/>
              <a:ext cx="1267354" cy="2189066"/>
              <a:chOff x="6796424" y="4293105"/>
              <a:chExt cx="1267354" cy="218906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0E3ADB4-0288-4F6E-BEE1-40B7E35F35A5}"/>
                  </a:ext>
                </a:extLst>
              </p:cNvPr>
              <p:cNvSpPr/>
              <p:nvPr/>
            </p:nvSpPr>
            <p:spPr>
              <a:xfrm>
                <a:off x="7237939" y="5041995"/>
                <a:ext cx="731520" cy="7315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FA</a:t>
                </a: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DBDEDF65-E11A-42E0-90E4-9884519D05F5}"/>
                  </a:ext>
                </a:extLst>
              </p:cNvPr>
              <p:cNvGrpSpPr/>
              <p:nvPr/>
            </p:nvGrpSpPr>
            <p:grpSpPr>
              <a:xfrm>
                <a:off x="7372498" y="4753961"/>
                <a:ext cx="457882" cy="288034"/>
                <a:chOff x="5989926" y="4811566"/>
                <a:chExt cx="457882" cy="403250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4C53C578-09FA-403C-A798-F889B23986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71E92481-321E-4455-BEB4-69FBC4CF58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8A21C6-4C80-4B7B-B096-4F5420307F12}"/>
                  </a:ext>
                </a:extLst>
              </p:cNvPr>
              <p:cNvSpPr txBox="1"/>
              <p:nvPr/>
            </p:nvSpPr>
            <p:spPr>
              <a:xfrm>
                <a:off x="7197161" y="4293105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X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99EEF7-9721-4DBB-B990-D1A84B6B1FD8}"/>
                  </a:ext>
                </a:extLst>
              </p:cNvPr>
              <p:cNvSpPr txBox="1"/>
              <p:nvPr/>
            </p:nvSpPr>
            <p:spPr>
              <a:xfrm>
                <a:off x="7660533" y="4293105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Y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7F8689A-AB56-4398-8068-CA76A431A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406" y="5773515"/>
                <a:ext cx="0" cy="30540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281EA6-E89F-43C4-B170-16B4E067998C}"/>
                  </a:ext>
                </a:extLst>
              </p:cNvPr>
              <p:cNvSpPr txBox="1"/>
              <p:nvPr/>
            </p:nvSpPr>
            <p:spPr>
              <a:xfrm>
                <a:off x="7430109" y="6078922"/>
                <a:ext cx="403245" cy="40324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S</a:t>
                </a:r>
                <a:r>
                  <a:rPr lang="en-US" sz="2000" baseline="-25000" dirty="0">
                    <a:latin typeface="+mn-lt"/>
                    <a:cs typeface="Times New Roman" panose="02020603050405020304" pitchFamily="18" charset="0"/>
                  </a:rPr>
                  <a:t>3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DB297661-6BB9-438E-B539-3019E6B50C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96424" y="5407755"/>
                <a:ext cx="44151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275B3-995F-4DF3-B3F0-1F46D77CDB36}"/>
                </a:ext>
              </a:extLst>
            </p:cNvPr>
            <p:cNvSpPr/>
            <p:nvPr/>
          </p:nvSpPr>
          <p:spPr>
            <a:xfrm>
              <a:off x="3656824" y="5041995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C52B87-6492-4837-903F-5401C8DA32B1}"/>
                </a:ext>
              </a:extLst>
            </p:cNvPr>
            <p:cNvGrpSpPr/>
            <p:nvPr/>
          </p:nvGrpSpPr>
          <p:grpSpPr>
            <a:xfrm>
              <a:off x="3791383" y="4753961"/>
              <a:ext cx="457882" cy="288034"/>
              <a:chOff x="5989926" y="4811566"/>
              <a:chExt cx="457882" cy="40325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8CDCC7C-F028-4CBE-A654-A1F2F28A4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926" y="4811566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07CC835-BA70-4A91-8102-E981F4A63A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7808" y="4811567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DE4591-6252-4784-B728-B6607D107D11}"/>
                </a:ext>
              </a:extLst>
            </p:cNvPr>
            <p:cNvSpPr txBox="1"/>
            <p:nvPr/>
          </p:nvSpPr>
          <p:spPr>
            <a:xfrm>
              <a:off x="3616046" y="4293105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1ADFCF-FB9A-40BA-8897-150D61A7AC74}"/>
                </a:ext>
              </a:extLst>
            </p:cNvPr>
            <p:cNvSpPr txBox="1"/>
            <p:nvPr/>
          </p:nvSpPr>
          <p:spPr>
            <a:xfrm>
              <a:off x="4079419" y="4293105"/>
              <a:ext cx="329593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0</a:t>
              </a:r>
              <a:endParaRPr lang="en-US" sz="2000" baseline="-25000" dirty="0"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220CDF4-B284-49EC-BCE3-10A7F2127592}"/>
                </a:ext>
              </a:extLst>
            </p:cNvPr>
            <p:cNvCxnSpPr>
              <a:cxnSpLocks/>
            </p:cNvCxnSpPr>
            <p:nvPr/>
          </p:nvCxnSpPr>
          <p:spPr>
            <a:xfrm>
              <a:off x="4019291" y="5773515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D77A58-46D1-466F-80DE-C3B1B8614D68}"/>
                </a:ext>
              </a:extLst>
            </p:cNvPr>
            <p:cNvSpPr txBox="1"/>
            <p:nvPr/>
          </p:nvSpPr>
          <p:spPr>
            <a:xfrm>
              <a:off x="3848994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9" name="Freeform: Shape 59">
              <a:extLst>
                <a:ext uri="{FF2B5EF4-FFF2-40B4-BE49-F238E27FC236}">
                  <a16:creationId xmlns:a16="http://schemas.microsoft.com/office/drawing/2014/main" id="{250CA5EA-59F6-4CB8-AF74-8C0F60410B9B}"/>
                </a:ext>
              </a:extLst>
            </p:cNvPr>
            <p:cNvSpPr/>
            <p:nvPr/>
          </p:nvSpPr>
          <p:spPr>
            <a:xfrm>
              <a:off x="2799347" y="5398168"/>
              <a:ext cx="858253" cy="689811"/>
            </a:xfrm>
            <a:custGeom>
              <a:avLst/>
              <a:gdLst>
                <a:gd name="connsiteX0" fmla="*/ 858253 w 858253"/>
                <a:gd name="connsiteY0" fmla="*/ 0 h 689811"/>
                <a:gd name="connsiteX1" fmla="*/ 0 w 858253"/>
                <a:gd name="connsiteY1" fmla="*/ 0 h 689811"/>
                <a:gd name="connsiteX2" fmla="*/ 0 w 858253"/>
                <a:gd name="connsiteY2" fmla="*/ 689811 h 689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8253" h="689811">
                  <a:moveTo>
                    <a:pt x="858253" y="0"/>
                  </a:moveTo>
                  <a:lnTo>
                    <a:pt x="0" y="0"/>
                  </a:lnTo>
                  <a:lnTo>
                    <a:pt x="0" y="68981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FD0E5C-4298-4423-8045-F625AA431051}"/>
                </a:ext>
              </a:extLst>
            </p:cNvPr>
            <p:cNvSpPr txBox="1"/>
            <p:nvPr/>
          </p:nvSpPr>
          <p:spPr>
            <a:xfrm>
              <a:off x="2639239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0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 = 2*X + Y (Signed X and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sz="2000" dirty="0"/>
              <a:t>Design a circuit that computes S = 2*X + Y using Full Adders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X[3:0] and Y[3:0] are 4-bit </a:t>
            </a:r>
            <a:r>
              <a:rPr lang="en-US" sz="2000" b="1" dirty="0"/>
              <a:t>signed</a:t>
            </a:r>
            <a:r>
              <a:rPr lang="en-US" sz="2000" dirty="0"/>
              <a:t> integers </a:t>
            </a:r>
            <a:r>
              <a:rPr lang="en-US" sz="2000" dirty="0">
                <a:sym typeface="Wingdings" panose="05000000000000000000" pitchFamily="2" charset="2"/>
              </a:rPr>
              <a:t> range = -8 to +7</a:t>
            </a:r>
            <a:endParaRPr lang="en-US" sz="2000" dirty="0"/>
          </a:p>
          <a:p>
            <a:pPr marL="0" indent="0">
              <a:spcBef>
                <a:spcPts val="150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Solution: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Range of X and Y is -8 to +7 </a:t>
            </a:r>
            <a:r>
              <a:rPr lang="en-US" sz="2000" dirty="0">
                <a:sym typeface="Wingdings" panose="05000000000000000000" pitchFamily="2" charset="2"/>
              </a:rPr>
              <a:t></a:t>
            </a:r>
            <a:r>
              <a:rPr lang="en-US" sz="2000" dirty="0"/>
              <a:t> Minimum S = 2*(-8) + (-8) = -24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Maximum S = 2*(+7) + 7 = +21 </a:t>
            </a:r>
            <a:r>
              <a:rPr lang="en-US" sz="2000" dirty="0">
                <a:sym typeface="Wingdings" panose="05000000000000000000" pitchFamily="2" charset="2"/>
              </a:rPr>
              <a:t> S is </a:t>
            </a:r>
            <a:r>
              <a:rPr lang="en-US" sz="2000" b="1" dirty="0">
                <a:sym typeface="Wingdings" panose="05000000000000000000" pitchFamily="2" charset="2"/>
              </a:rPr>
              <a:t>6 bits</a:t>
            </a:r>
            <a:r>
              <a:rPr lang="en-US" sz="2000" dirty="0">
                <a:sym typeface="Wingdings" panose="05000000000000000000" pitchFamily="2" charset="2"/>
              </a:rPr>
              <a:t> = S[5:0]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C38A67-C304-4D4D-A46B-DD52B56F9913}"/>
              </a:ext>
            </a:extLst>
          </p:cNvPr>
          <p:cNvGrpSpPr/>
          <p:nvPr/>
        </p:nvGrpSpPr>
        <p:grpSpPr>
          <a:xfrm>
            <a:off x="2559131" y="3659428"/>
            <a:ext cx="6526417" cy="2477101"/>
            <a:chOff x="1479751" y="4005070"/>
            <a:chExt cx="6526417" cy="24771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A5E444-E19E-4C70-97A0-E62185473B22}"/>
                </a:ext>
              </a:extLst>
            </p:cNvPr>
            <p:cNvSpPr/>
            <p:nvPr/>
          </p:nvSpPr>
          <p:spPr>
            <a:xfrm>
              <a:off x="6258620" y="5041995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2A0070-65C6-4644-B2C9-F1D9CE3ED43C}"/>
                </a:ext>
              </a:extLst>
            </p:cNvPr>
            <p:cNvGrpSpPr/>
            <p:nvPr/>
          </p:nvGrpSpPr>
          <p:grpSpPr>
            <a:xfrm>
              <a:off x="6393179" y="4473551"/>
              <a:ext cx="457882" cy="568444"/>
              <a:chOff x="5989926" y="4811566"/>
              <a:chExt cx="457882" cy="403250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308633E-AFA8-42FA-B833-52BE05DC5D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926" y="4811566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C10A6EA-051C-43D3-89D2-3E19AF9A9F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7808" y="4811567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39897-8266-4B9D-95FE-BB5D05908A70}"/>
                </a:ext>
              </a:extLst>
            </p:cNvPr>
            <p:cNvSpPr txBox="1"/>
            <p:nvPr/>
          </p:nvSpPr>
          <p:spPr>
            <a:xfrm>
              <a:off x="6217842" y="400507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E59623-786C-472C-A32F-9FF27105411B}"/>
                </a:ext>
              </a:extLst>
            </p:cNvPr>
            <p:cNvSpPr txBox="1"/>
            <p:nvPr/>
          </p:nvSpPr>
          <p:spPr>
            <a:xfrm>
              <a:off x="6681214" y="400507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F144349-7FED-43C8-9231-7A773E52DB9C}"/>
                </a:ext>
              </a:extLst>
            </p:cNvPr>
            <p:cNvCxnSpPr>
              <a:cxnSpLocks/>
            </p:cNvCxnSpPr>
            <p:nvPr/>
          </p:nvCxnSpPr>
          <p:spPr>
            <a:xfrm>
              <a:off x="6621087" y="5773515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48FC0D-079C-4EA3-8673-6B9199AFA5F3}"/>
                </a:ext>
              </a:extLst>
            </p:cNvPr>
            <p:cNvSpPr txBox="1"/>
            <p:nvPr/>
          </p:nvSpPr>
          <p:spPr>
            <a:xfrm>
              <a:off x="6450790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0FBDFD-6FA6-46D0-8984-7A538A13F2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7105" y="5407755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50D2FCF-0DD4-496A-AD73-E17675A6A5AB}"/>
                </a:ext>
              </a:extLst>
            </p:cNvPr>
            <p:cNvCxnSpPr>
              <a:cxnSpLocks/>
            </p:cNvCxnSpPr>
            <p:nvPr/>
          </p:nvCxnSpPr>
          <p:spPr>
            <a:xfrm>
              <a:off x="7773220" y="4473551"/>
              <a:ext cx="0" cy="16053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258ED2-DE2B-4734-9D57-EF0046F0162D}"/>
                </a:ext>
              </a:extLst>
            </p:cNvPr>
            <p:cNvSpPr txBox="1"/>
            <p:nvPr/>
          </p:nvSpPr>
          <p:spPr>
            <a:xfrm>
              <a:off x="7602923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BD4015-E3B8-47AE-8D05-6528438F6E67}"/>
                </a:ext>
              </a:extLst>
            </p:cNvPr>
            <p:cNvSpPr txBox="1"/>
            <p:nvPr/>
          </p:nvSpPr>
          <p:spPr>
            <a:xfrm>
              <a:off x="7602922" y="400507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236A542-FE67-43C1-A0E3-FAFF23E20B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140" y="5416441"/>
              <a:ext cx="38235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044384-0F59-409F-8F86-4072BC4F068C}"/>
                </a:ext>
              </a:extLst>
            </p:cNvPr>
            <p:cNvSpPr txBox="1"/>
            <p:nvPr/>
          </p:nvSpPr>
          <p:spPr>
            <a:xfrm>
              <a:off x="7393386" y="5214817"/>
              <a:ext cx="26714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0</a:t>
              </a:r>
              <a:endParaRPr lang="en-US" sz="2000" baseline="-250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46BD3A-8A50-4D8C-A1E0-7A7FFAD4AF8B}"/>
                </a:ext>
              </a:extLst>
            </p:cNvPr>
            <p:cNvSpPr/>
            <p:nvPr/>
          </p:nvSpPr>
          <p:spPr>
            <a:xfrm>
              <a:off x="5064915" y="5041995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8A11FAE-A6D6-4956-945D-417DE5EE05E4}"/>
                </a:ext>
              </a:extLst>
            </p:cNvPr>
            <p:cNvGrpSpPr/>
            <p:nvPr/>
          </p:nvGrpSpPr>
          <p:grpSpPr>
            <a:xfrm>
              <a:off x="5199474" y="4473551"/>
              <a:ext cx="457882" cy="568444"/>
              <a:chOff x="5989926" y="4811566"/>
              <a:chExt cx="457882" cy="403250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9AA70C3A-81E4-4228-B4DA-9D0558B40B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926" y="4811566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24AB4C96-4279-4E6B-B39E-4B3D63A675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7808" y="4811567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B80F46-6749-48C5-BB6B-262C0E8BDDC3}"/>
                </a:ext>
              </a:extLst>
            </p:cNvPr>
            <p:cNvSpPr txBox="1"/>
            <p:nvPr/>
          </p:nvSpPr>
          <p:spPr>
            <a:xfrm>
              <a:off x="5024137" y="400507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32E037-7AFC-4F12-8513-D4A5DAD48DC3}"/>
                </a:ext>
              </a:extLst>
            </p:cNvPr>
            <p:cNvSpPr txBox="1"/>
            <p:nvPr/>
          </p:nvSpPr>
          <p:spPr>
            <a:xfrm>
              <a:off x="5487509" y="400507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481E1F-15DA-4723-844C-AC32E9F1151E}"/>
                </a:ext>
              </a:extLst>
            </p:cNvPr>
            <p:cNvCxnSpPr>
              <a:cxnSpLocks/>
            </p:cNvCxnSpPr>
            <p:nvPr/>
          </p:nvCxnSpPr>
          <p:spPr>
            <a:xfrm>
              <a:off x="5427382" y="5773515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0DF1F6-1597-4B9A-9B9C-2F627B07F252}"/>
                </a:ext>
              </a:extLst>
            </p:cNvPr>
            <p:cNvSpPr txBox="1"/>
            <p:nvPr/>
          </p:nvSpPr>
          <p:spPr>
            <a:xfrm>
              <a:off x="5257085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9242DEF-2773-4BEB-B214-E09403F429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3400" y="5407755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E3ADB4-0288-4F6E-BEE1-40B7E35F35A5}"/>
                </a:ext>
              </a:extLst>
            </p:cNvPr>
            <p:cNvSpPr/>
            <p:nvPr/>
          </p:nvSpPr>
          <p:spPr>
            <a:xfrm>
              <a:off x="3871210" y="5041995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BDEDF65-E11A-42E0-90E4-9884519D05F5}"/>
                </a:ext>
              </a:extLst>
            </p:cNvPr>
            <p:cNvGrpSpPr/>
            <p:nvPr/>
          </p:nvGrpSpPr>
          <p:grpSpPr>
            <a:xfrm>
              <a:off x="4005769" y="4473551"/>
              <a:ext cx="457882" cy="568444"/>
              <a:chOff x="5989926" y="4811566"/>
              <a:chExt cx="457882" cy="403250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C53C578-09FA-403C-A798-F889B23986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926" y="4811566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1E92481-321E-4455-BEB4-69FBC4CF58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7808" y="4811567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8A21C6-4C80-4B7B-B096-4F5420307F12}"/>
                </a:ext>
              </a:extLst>
            </p:cNvPr>
            <p:cNvSpPr txBox="1"/>
            <p:nvPr/>
          </p:nvSpPr>
          <p:spPr>
            <a:xfrm>
              <a:off x="3830432" y="400507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99EEF7-9721-4DBB-B990-D1A84B6B1FD8}"/>
                </a:ext>
              </a:extLst>
            </p:cNvPr>
            <p:cNvSpPr txBox="1"/>
            <p:nvPr/>
          </p:nvSpPr>
          <p:spPr>
            <a:xfrm>
              <a:off x="4293804" y="400507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7F8689A-AB56-4398-8068-CA76A431AAF4}"/>
                </a:ext>
              </a:extLst>
            </p:cNvPr>
            <p:cNvCxnSpPr>
              <a:cxnSpLocks/>
            </p:cNvCxnSpPr>
            <p:nvPr/>
          </p:nvCxnSpPr>
          <p:spPr>
            <a:xfrm>
              <a:off x="4233677" y="5773515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281EA6-E89F-43C4-B170-16B4E067998C}"/>
                </a:ext>
              </a:extLst>
            </p:cNvPr>
            <p:cNvSpPr txBox="1"/>
            <p:nvPr/>
          </p:nvSpPr>
          <p:spPr>
            <a:xfrm>
              <a:off x="4063380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B297661-6BB9-438E-B539-3019E6B50C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695" y="5407755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A275B3-995F-4DF3-B3F0-1F46D77CDB36}"/>
                </a:ext>
              </a:extLst>
            </p:cNvPr>
            <p:cNvSpPr/>
            <p:nvPr/>
          </p:nvSpPr>
          <p:spPr>
            <a:xfrm>
              <a:off x="2677505" y="5041995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8CDCC7C-F028-4CBE-A654-A1F2F28A4412}"/>
                </a:ext>
              </a:extLst>
            </p:cNvPr>
            <p:cNvCxnSpPr>
              <a:cxnSpLocks/>
            </p:cNvCxnSpPr>
            <p:nvPr/>
          </p:nvCxnSpPr>
          <p:spPr>
            <a:xfrm>
              <a:off x="2812064" y="4473551"/>
              <a:ext cx="0" cy="5684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07CC835-BA70-4A91-8102-E981F4A63ABF}"/>
                </a:ext>
              </a:extLst>
            </p:cNvPr>
            <p:cNvCxnSpPr>
              <a:cxnSpLocks/>
            </p:cNvCxnSpPr>
            <p:nvPr/>
          </p:nvCxnSpPr>
          <p:spPr>
            <a:xfrm>
              <a:off x="3269946" y="4774080"/>
              <a:ext cx="0" cy="2679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4DE4591-6252-4784-B728-B6607D107D11}"/>
                </a:ext>
              </a:extLst>
            </p:cNvPr>
            <p:cNvSpPr txBox="1"/>
            <p:nvPr/>
          </p:nvSpPr>
          <p:spPr>
            <a:xfrm>
              <a:off x="2636727" y="4005070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220CDF4-B284-49EC-BCE3-10A7F2127592}"/>
                </a:ext>
              </a:extLst>
            </p:cNvPr>
            <p:cNvCxnSpPr>
              <a:cxnSpLocks/>
            </p:cNvCxnSpPr>
            <p:nvPr/>
          </p:nvCxnSpPr>
          <p:spPr>
            <a:xfrm>
              <a:off x="3039972" y="5773515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D77A58-46D1-466F-80DE-C3B1B8614D68}"/>
                </a:ext>
              </a:extLst>
            </p:cNvPr>
            <p:cNvSpPr txBox="1"/>
            <p:nvPr/>
          </p:nvSpPr>
          <p:spPr>
            <a:xfrm>
              <a:off x="2869675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A59EED7-5578-4E60-845F-CBC2BCC9CE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1941" y="5407755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0D691AE-3D81-4395-9E71-D65009FC4E6D}"/>
                </a:ext>
              </a:extLst>
            </p:cNvPr>
            <p:cNvSpPr/>
            <p:nvPr/>
          </p:nvSpPr>
          <p:spPr>
            <a:xfrm>
              <a:off x="1479751" y="5041995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ECD514B-527F-4A1D-8B1B-39F9E84A052D}"/>
                </a:ext>
              </a:extLst>
            </p:cNvPr>
            <p:cNvCxnSpPr>
              <a:cxnSpLocks/>
            </p:cNvCxnSpPr>
            <p:nvPr/>
          </p:nvCxnSpPr>
          <p:spPr>
            <a:xfrm>
              <a:off x="1842218" y="5773515"/>
              <a:ext cx="0" cy="3054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4FDDE1-0A23-4D38-986C-312DB6C92EBE}"/>
                </a:ext>
              </a:extLst>
            </p:cNvPr>
            <p:cNvSpPr txBox="1"/>
            <p:nvPr/>
          </p:nvSpPr>
          <p:spPr>
            <a:xfrm>
              <a:off x="1671921" y="6078922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1" name="Freeform: Shape 11">
              <a:extLst>
                <a:ext uri="{FF2B5EF4-FFF2-40B4-BE49-F238E27FC236}">
                  <a16:creationId xmlns:a16="http://schemas.microsoft.com/office/drawing/2014/main" id="{350ACB3B-2C0A-465C-84D0-A5C315CDCACC}"/>
                </a:ext>
              </a:extLst>
            </p:cNvPr>
            <p:cNvSpPr/>
            <p:nvPr/>
          </p:nvSpPr>
          <p:spPr>
            <a:xfrm>
              <a:off x="2069431" y="4774080"/>
              <a:ext cx="2394215" cy="267912"/>
            </a:xfrm>
            <a:custGeom>
              <a:avLst/>
              <a:gdLst>
                <a:gd name="connsiteX0" fmla="*/ 2382252 w 2382252"/>
                <a:gd name="connsiteY0" fmla="*/ 0 h 176463"/>
                <a:gd name="connsiteX1" fmla="*/ 0 w 2382252"/>
                <a:gd name="connsiteY1" fmla="*/ 0 h 176463"/>
                <a:gd name="connsiteX2" fmla="*/ 0 w 2382252"/>
                <a:gd name="connsiteY2" fmla="*/ 176463 h 17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2252" h="176463">
                  <a:moveTo>
                    <a:pt x="2382252" y="0"/>
                  </a:moveTo>
                  <a:lnTo>
                    <a:pt x="0" y="0"/>
                  </a:lnTo>
                  <a:lnTo>
                    <a:pt x="0" y="17646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81">
              <a:extLst>
                <a:ext uri="{FF2B5EF4-FFF2-40B4-BE49-F238E27FC236}">
                  <a16:creationId xmlns:a16="http://schemas.microsoft.com/office/drawing/2014/main" id="{5DECCFB7-5A7E-40B9-918A-7A37EA6BD60D}"/>
                </a:ext>
              </a:extLst>
            </p:cNvPr>
            <p:cNvSpPr/>
            <p:nvPr/>
          </p:nvSpPr>
          <p:spPr>
            <a:xfrm>
              <a:off x="1611552" y="4638747"/>
              <a:ext cx="1200512" cy="403247"/>
            </a:xfrm>
            <a:custGeom>
              <a:avLst/>
              <a:gdLst>
                <a:gd name="connsiteX0" fmla="*/ 2382252 w 2382252"/>
                <a:gd name="connsiteY0" fmla="*/ 0 h 176463"/>
                <a:gd name="connsiteX1" fmla="*/ 0 w 2382252"/>
                <a:gd name="connsiteY1" fmla="*/ 0 h 176463"/>
                <a:gd name="connsiteX2" fmla="*/ 0 w 2382252"/>
                <a:gd name="connsiteY2" fmla="*/ 176463 h 17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2252" h="176463">
                  <a:moveTo>
                    <a:pt x="2382252" y="0"/>
                  </a:moveTo>
                  <a:lnTo>
                    <a:pt x="0" y="0"/>
                  </a:lnTo>
                  <a:lnTo>
                    <a:pt x="0" y="176463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2443CE-7809-4536-9291-EF82857697C1}"/>
                </a:ext>
              </a:extLst>
            </p:cNvPr>
            <p:cNvSpPr txBox="1"/>
            <p:nvPr/>
          </p:nvSpPr>
          <p:spPr>
            <a:xfrm>
              <a:off x="7084456" y="5041997"/>
              <a:ext cx="269657" cy="3657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2C63C2F-B599-4C6E-96FD-C464204EBE2C}"/>
                </a:ext>
              </a:extLst>
            </p:cNvPr>
            <p:cNvSpPr txBox="1"/>
            <p:nvPr/>
          </p:nvSpPr>
          <p:spPr>
            <a:xfrm>
              <a:off x="5893087" y="5041997"/>
              <a:ext cx="269657" cy="3657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751091B-7D92-4505-8D12-054C050A84BC}"/>
                </a:ext>
              </a:extLst>
            </p:cNvPr>
            <p:cNvSpPr txBox="1"/>
            <p:nvPr/>
          </p:nvSpPr>
          <p:spPr>
            <a:xfrm>
              <a:off x="4701718" y="5041997"/>
              <a:ext cx="269657" cy="3657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5CCF7BC-D70D-4018-852A-BD0C54995B0D}"/>
                </a:ext>
              </a:extLst>
            </p:cNvPr>
            <p:cNvSpPr txBox="1"/>
            <p:nvPr/>
          </p:nvSpPr>
          <p:spPr>
            <a:xfrm>
              <a:off x="3510349" y="5041997"/>
              <a:ext cx="269657" cy="3657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6497AEF-276A-4C80-99A5-1C018494DDA4}"/>
                </a:ext>
              </a:extLst>
            </p:cNvPr>
            <p:cNvSpPr txBox="1"/>
            <p:nvPr/>
          </p:nvSpPr>
          <p:spPr>
            <a:xfrm>
              <a:off x="2318980" y="5041997"/>
              <a:ext cx="269657" cy="3657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3218FB1-ADA1-40B7-8322-999130E98351}"/>
              </a:ext>
            </a:extLst>
          </p:cNvPr>
          <p:cNvSpPr txBox="1"/>
          <p:nvPr/>
        </p:nvSpPr>
        <p:spPr>
          <a:xfrm>
            <a:off x="224253" y="4005070"/>
            <a:ext cx="2216288" cy="18934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X and Y are</a:t>
            </a:r>
          </a:p>
          <a:p>
            <a:pPr algn="ctr">
              <a:lnSpc>
                <a:spcPct val="130000"/>
              </a:lnSpc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sign-extended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Sign bits X</a:t>
            </a:r>
            <a:r>
              <a:rPr lang="en-US" sz="2000" baseline="-25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and Y</a:t>
            </a:r>
            <a:r>
              <a:rPr lang="en-US" sz="2000" baseline="-25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are </a:t>
            </a:r>
            <a:r>
              <a:rPr lang="en-US" sz="2000" b="1" dirty="0">
                <a:latin typeface="+mn-lt"/>
                <a:cs typeface="Times New Roman" panose="02020603050405020304" pitchFamily="18" charset="0"/>
              </a:rPr>
              <a:t>replicated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2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Less Than: LT = X &lt; 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BCAC6-D820-4101-AE4B-6CDEFA9A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96" y="1084487"/>
            <a:ext cx="9389941" cy="228690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Design a circuit that computes </a:t>
            </a:r>
            <a:r>
              <a:rPr lang="en-US" sz="2200" b="1" dirty="0"/>
              <a:t>unsigned LT </a:t>
            </a:r>
            <a:r>
              <a:rPr lang="en-US" sz="2200" dirty="0"/>
              <a:t>(</a:t>
            </a:r>
            <a:r>
              <a:rPr lang="en-US" sz="2200" b="1" dirty="0"/>
              <a:t>unsigned X and Y</a:t>
            </a:r>
            <a:r>
              <a:rPr lang="en-US" sz="22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0000"/>
                </a:solidFill>
              </a:rPr>
              <a:t>Solution:</a:t>
            </a:r>
            <a:endParaRPr lang="en-US" sz="22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If </a:t>
            </a:r>
            <a:r>
              <a:rPr lang="en-US" sz="2200" b="1" dirty="0"/>
              <a:t>(X &lt; Y)</a:t>
            </a:r>
            <a:r>
              <a:rPr lang="en-US" sz="2200" dirty="0"/>
              <a:t> then </a:t>
            </a:r>
            <a:r>
              <a:rPr lang="en-US" sz="2200" b="1" dirty="0"/>
              <a:t>(X – Y) &lt; 0</a:t>
            </a:r>
            <a:r>
              <a:rPr lang="en-US" sz="2200" dirty="0"/>
              <a:t>,	If </a:t>
            </a:r>
            <a:r>
              <a:rPr lang="en-US" sz="2200" b="1" dirty="0"/>
              <a:t>(X == Y)</a:t>
            </a:r>
            <a:r>
              <a:rPr lang="en-US" sz="2200" dirty="0"/>
              <a:t> then </a:t>
            </a:r>
            <a:r>
              <a:rPr lang="en-US" sz="2200" b="1" dirty="0"/>
              <a:t>(X – Y == 0)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Do </a:t>
            </a:r>
            <a:r>
              <a:rPr lang="en-US" sz="2200" b="1" dirty="0"/>
              <a:t>unsigned subtraction</a:t>
            </a:r>
            <a:r>
              <a:rPr lang="en-US" sz="2200" dirty="0"/>
              <a:t>, </a:t>
            </a:r>
            <a:r>
              <a:rPr lang="en-US" sz="2200" b="1" dirty="0"/>
              <a:t>LT = S</a:t>
            </a:r>
            <a:r>
              <a:rPr lang="en-US" sz="2200" b="1" baseline="-25000" dirty="0"/>
              <a:t>4</a:t>
            </a:r>
            <a:r>
              <a:rPr lang="en-US" sz="2200" b="1" dirty="0"/>
              <a:t> = </a:t>
            </a:r>
            <a:r>
              <a:rPr lang="en-US" sz="2200" b="1" dirty="0">
                <a:solidFill>
                  <a:srgbClr val="FF0000"/>
                </a:solidFill>
              </a:rPr>
              <a:t>sign-bit</a:t>
            </a:r>
            <a:r>
              <a:rPr lang="en-US" sz="2200" dirty="0"/>
              <a:t> of the result</a:t>
            </a:r>
            <a:endParaRPr lang="en-US" sz="2200" dirty="0">
              <a:sym typeface="Wingdings" panose="05000000000000000000" pitchFamily="2" charset="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27BD3D-2647-40E8-B895-2F3E6750F8BA}"/>
              </a:ext>
            </a:extLst>
          </p:cNvPr>
          <p:cNvGrpSpPr/>
          <p:nvPr/>
        </p:nvGrpSpPr>
        <p:grpSpPr>
          <a:xfrm>
            <a:off x="193868" y="3181198"/>
            <a:ext cx="8756264" cy="3110778"/>
            <a:chOff x="632475" y="3486607"/>
            <a:chExt cx="8756264" cy="311077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2F79BD-0311-4687-9131-F1F53DACE0DD}"/>
                </a:ext>
              </a:extLst>
            </p:cNvPr>
            <p:cNvSpPr/>
            <p:nvPr/>
          </p:nvSpPr>
          <p:spPr>
            <a:xfrm>
              <a:off x="6489048" y="4638746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F5E267-702B-4BBA-8B8D-1EFA338BCFDB}"/>
                </a:ext>
              </a:extLst>
            </p:cNvPr>
            <p:cNvSpPr txBox="1"/>
            <p:nvPr/>
          </p:nvSpPr>
          <p:spPr>
            <a:xfrm>
              <a:off x="6448270" y="3486607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DF7ACA-59A0-4E90-8764-0C11080854AF}"/>
                </a:ext>
              </a:extLst>
            </p:cNvPr>
            <p:cNvSpPr txBox="1"/>
            <p:nvPr/>
          </p:nvSpPr>
          <p:spPr>
            <a:xfrm>
              <a:off x="6911642" y="3486607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0D8EA0-5BD8-4719-A999-B165615451BD}"/>
                </a:ext>
              </a:extLst>
            </p:cNvPr>
            <p:cNvSpPr txBox="1"/>
            <p:nvPr/>
          </p:nvSpPr>
          <p:spPr>
            <a:xfrm>
              <a:off x="6681218" y="619413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43C6AE5-A1A7-479D-8309-047D5EC6C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7533" y="5004506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B0D5BC6-C3D8-4335-A450-A38EEB00C554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7220568" y="5013193"/>
              <a:ext cx="3690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110FE8-AB5D-42F7-8D06-7F84D8DC77EF}"/>
                </a:ext>
              </a:extLst>
            </p:cNvPr>
            <p:cNvSpPr txBox="1"/>
            <p:nvPr/>
          </p:nvSpPr>
          <p:spPr>
            <a:xfrm>
              <a:off x="7589622" y="4811568"/>
              <a:ext cx="243728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</a:t>
              </a:r>
              <a:endParaRPr lang="en-US" sz="2000" b="1" baseline="-25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A95DA8-1330-440C-BD57-B28FAB166B8C}"/>
                </a:ext>
              </a:extLst>
            </p:cNvPr>
            <p:cNvSpPr/>
            <p:nvPr/>
          </p:nvSpPr>
          <p:spPr>
            <a:xfrm>
              <a:off x="5295343" y="4638746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5B9D18-7366-4CAC-A49E-10CC90CD266B}"/>
                </a:ext>
              </a:extLst>
            </p:cNvPr>
            <p:cNvSpPr txBox="1"/>
            <p:nvPr/>
          </p:nvSpPr>
          <p:spPr>
            <a:xfrm>
              <a:off x="5254565" y="3486607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87B193-CA18-4786-A91A-2236D65D044B}"/>
                </a:ext>
              </a:extLst>
            </p:cNvPr>
            <p:cNvSpPr txBox="1"/>
            <p:nvPr/>
          </p:nvSpPr>
          <p:spPr>
            <a:xfrm>
              <a:off x="5717937" y="3486607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63E8B4-9897-45C1-893A-119FEB7563C7}"/>
                </a:ext>
              </a:extLst>
            </p:cNvPr>
            <p:cNvSpPr txBox="1"/>
            <p:nvPr/>
          </p:nvSpPr>
          <p:spPr>
            <a:xfrm>
              <a:off x="5487513" y="619413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4FFE88B-9AFA-4099-A8AC-F051C5741B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3828" y="5004506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504625-40D2-4535-99BD-0465F549E305}"/>
                </a:ext>
              </a:extLst>
            </p:cNvPr>
            <p:cNvSpPr/>
            <p:nvPr/>
          </p:nvSpPr>
          <p:spPr>
            <a:xfrm>
              <a:off x="4101638" y="4638746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F7B987-DFC3-46A2-83A4-305B7AC2BB6B}"/>
                </a:ext>
              </a:extLst>
            </p:cNvPr>
            <p:cNvSpPr txBox="1"/>
            <p:nvPr/>
          </p:nvSpPr>
          <p:spPr>
            <a:xfrm>
              <a:off x="4060860" y="3486607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6F3EAA-C431-4232-BEA6-930FCD7BEAE9}"/>
                </a:ext>
              </a:extLst>
            </p:cNvPr>
            <p:cNvSpPr txBox="1"/>
            <p:nvPr/>
          </p:nvSpPr>
          <p:spPr>
            <a:xfrm>
              <a:off x="4524232" y="3486607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16C28E-E907-4A54-AC53-644BD642E261}"/>
                </a:ext>
              </a:extLst>
            </p:cNvPr>
            <p:cNvSpPr txBox="1"/>
            <p:nvPr/>
          </p:nvSpPr>
          <p:spPr>
            <a:xfrm>
              <a:off x="4293808" y="619413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FEB9C9B-1E0B-48EE-854F-CCB7C08088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0123" y="5004506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8C03AC-6B83-43FA-BA00-02E826F246BE}"/>
                </a:ext>
              </a:extLst>
            </p:cNvPr>
            <p:cNvSpPr/>
            <p:nvPr/>
          </p:nvSpPr>
          <p:spPr>
            <a:xfrm>
              <a:off x="2907933" y="4638746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A14F76-74A4-462A-A50E-E6CDE5CD3CF4}"/>
                </a:ext>
              </a:extLst>
            </p:cNvPr>
            <p:cNvSpPr txBox="1"/>
            <p:nvPr/>
          </p:nvSpPr>
          <p:spPr>
            <a:xfrm>
              <a:off x="2867155" y="3486607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B1A62D-5DEE-4A4D-9D0A-1B7BDCA6D3C6}"/>
                </a:ext>
              </a:extLst>
            </p:cNvPr>
            <p:cNvGrpSpPr/>
            <p:nvPr/>
          </p:nvGrpSpPr>
          <p:grpSpPr>
            <a:xfrm>
              <a:off x="3270400" y="5370266"/>
              <a:ext cx="3581115" cy="847779"/>
              <a:chOff x="3270400" y="5370266"/>
              <a:chExt cx="3581115" cy="593437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14A949A6-C076-4EC8-A26A-10A644DB9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1515" y="5370266"/>
                <a:ext cx="0" cy="5934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7761D235-7EDD-402C-A95D-29B857625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7810" y="5370266"/>
                <a:ext cx="0" cy="5934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35A53D4-0296-4EB3-A533-AD3404C11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4105" y="5370266"/>
                <a:ext cx="0" cy="5934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ED29FB86-47E1-4715-80CF-B3CC6A5ADE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400" y="5370266"/>
                <a:ext cx="0" cy="5934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10CE08-AC3A-453E-98D1-C1F0A0A453C1}"/>
                </a:ext>
              </a:extLst>
            </p:cNvPr>
            <p:cNvSpPr txBox="1"/>
            <p:nvPr/>
          </p:nvSpPr>
          <p:spPr>
            <a:xfrm>
              <a:off x="3100103" y="619413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109A88-8276-497B-99AB-2FA36B427687}"/>
                </a:ext>
              </a:extLst>
            </p:cNvPr>
            <p:cNvSpPr txBox="1"/>
            <p:nvPr/>
          </p:nvSpPr>
          <p:spPr>
            <a:xfrm>
              <a:off x="1784615" y="6194136"/>
              <a:ext cx="86410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LT</a:t>
              </a: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= S</a:t>
              </a:r>
              <a:r>
                <a:rPr lang="en-US" sz="2000" b="1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727278-4403-4023-8829-1B0875E39F06}"/>
                </a:ext>
              </a:extLst>
            </p:cNvPr>
            <p:cNvGrpSpPr/>
            <p:nvPr/>
          </p:nvGrpSpPr>
          <p:grpSpPr>
            <a:xfrm>
              <a:off x="3042492" y="3949436"/>
              <a:ext cx="4038997" cy="689306"/>
              <a:chOff x="3042492" y="4012694"/>
              <a:chExt cx="4038997" cy="79886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7F485D16-FEED-4563-A4DD-77F970950C39}"/>
                  </a:ext>
                </a:extLst>
              </p:cNvPr>
              <p:cNvGrpSpPr/>
              <p:nvPr/>
            </p:nvGrpSpPr>
            <p:grpSpPr>
              <a:xfrm>
                <a:off x="6623607" y="4012694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id="{E308BF38-D8E9-4853-903C-4F1D6DCDF0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18C3EE1E-205F-477C-AB11-44A58B40BA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5364A96-6817-40BB-8112-58F5F28E5C14}"/>
                  </a:ext>
                </a:extLst>
              </p:cNvPr>
              <p:cNvGrpSpPr/>
              <p:nvPr/>
            </p:nvGrpSpPr>
            <p:grpSpPr>
              <a:xfrm>
                <a:off x="5429902" y="4012694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86667454-5F83-445E-B6B5-0984EF42F5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89EE0538-287E-434C-A757-1893F6EAB0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356C8968-59EA-499B-89B2-19A300BEDA2A}"/>
                  </a:ext>
                </a:extLst>
              </p:cNvPr>
              <p:cNvGrpSpPr/>
              <p:nvPr/>
            </p:nvGrpSpPr>
            <p:grpSpPr>
              <a:xfrm>
                <a:off x="4236197" y="4012694"/>
                <a:ext cx="457882" cy="798869"/>
                <a:chOff x="5989926" y="4811566"/>
                <a:chExt cx="457882" cy="403250"/>
              </a:xfrm>
            </p:grpSpPr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3700F5FB-22EE-456C-99B1-4526A6B168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9926" y="4811566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1827CDE1-F5D1-4332-9F71-FFA345941F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47808" y="4811567"/>
                  <a:ext cx="0" cy="40324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182967BE-B1AF-4FEC-9331-56FE7379ED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42492" y="4012694"/>
                <a:ext cx="0" cy="7988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4CAC6DBB-342D-4284-A811-2A4DEE5BC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8990" y="4012694"/>
                <a:ext cx="0" cy="79886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86D1F5-B8F8-46A0-A966-FFAFC15718D1}"/>
                </a:ext>
              </a:extLst>
            </p:cNvPr>
            <p:cNvSpPr txBox="1"/>
            <p:nvPr/>
          </p:nvSpPr>
          <p:spPr>
            <a:xfrm>
              <a:off x="3301725" y="3486607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B4A3069-72CB-4190-8D71-5B58E5D2F34D}"/>
                </a:ext>
              </a:extLst>
            </p:cNvPr>
            <p:cNvGrpSpPr/>
            <p:nvPr/>
          </p:nvGrpSpPr>
          <p:grpSpPr>
            <a:xfrm>
              <a:off x="6951083" y="4120284"/>
              <a:ext cx="260800" cy="324234"/>
              <a:chOff x="9253104" y="3984649"/>
              <a:chExt cx="345642" cy="400924"/>
            </a:xfrm>
            <a:solidFill>
              <a:schemeClr val="bg1"/>
            </a:solidFill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0ACCA6B2-186E-43E0-B79C-C385597C349C}"/>
                  </a:ext>
                </a:extLst>
              </p:cNvPr>
              <p:cNvSpPr/>
              <p:nvPr/>
            </p:nvSpPr>
            <p:spPr>
              <a:xfrm flipV="1">
                <a:off x="9253104" y="3984649"/>
                <a:ext cx="345642" cy="28803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952E5B5-AC56-468D-9913-7182B4A473E7}"/>
                  </a:ext>
                </a:extLst>
              </p:cNvPr>
              <p:cNvSpPr/>
              <p:nvPr/>
            </p:nvSpPr>
            <p:spPr>
              <a:xfrm>
                <a:off x="9366489" y="4266701"/>
                <a:ext cx="118872" cy="1188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0481FE-F3B9-4F19-867A-4B15B4CC6233}"/>
                </a:ext>
              </a:extLst>
            </p:cNvPr>
            <p:cNvGrpSpPr/>
            <p:nvPr/>
          </p:nvGrpSpPr>
          <p:grpSpPr>
            <a:xfrm>
              <a:off x="5759495" y="4120284"/>
              <a:ext cx="260800" cy="324234"/>
              <a:chOff x="9253104" y="3984649"/>
              <a:chExt cx="345642" cy="400924"/>
            </a:xfrm>
            <a:solidFill>
              <a:schemeClr val="bg1"/>
            </a:solidFill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A1EFC56D-CBD0-4F1C-9A84-0F28D1812B57}"/>
                  </a:ext>
                </a:extLst>
              </p:cNvPr>
              <p:cNvSpPr/>
              <p:nvPr/>
            </p:nvSpPr>
            <p:spPr>
              <a:xfrm flipV="1">
                <a:off x="9253104" y="3984649"/>
                <a:ext cx="345642" cy="28803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BF01ADD-0545-408F-9C4F-15AC6027ED0B}"/>
                  </a:ext>
                </a:extLst>
              </p:cNvPr>
              <p:cNvSpPr/>
              <p:nvPr/>
            </p:nvSpPr>
            <p:spPr>
              <a:xfrm>
                <a:off x="9366489" y="4266701"/>
                <a:ext cx="118872" cy="1188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2184C92-4461-4581-8121-B74697640989}"/>
                </a:ext>
              </a:extLst>
            </p:cNvPr>
            <p:cNvGrpSpPr/>
            <p:nvPr/>
          </p:nvGrpSpPr>
          <p:grpSpPr>
            <a:xfrm>
              <a:off x="4561601" y="4120284"/>
              <a:ext cx="260800" cy="324234"/>
              <a:chOff x="9253104" y="3984649"/>
              <a:chExt cx="345642" cy="400924"/>
            </a:xfrm>
            <a:solidFill>
              <a:schemeClr val="bg1"/>
            </a:solidFill>
          </p:grpSpPr>
          <p:sp>
            <p:nvSpPr>
              <p:cNvPr id="54" name="Isosceles Triangle 53">
                <a:extLst>
                  <a:ext uri="{FF2B5EF4-FFF2-40B4-BE49-F238E27FC236}">
                    <a16:creationId xmlns:a16="http://schemas.microsoft.com/office/drawing/2014/main" id="{06AA8577-49E8-4543-BC5E-E93590738EEF}"/>
                  </a:ext>
                </a:extLst>
              </p:cNvPr>
              <p:cNvSpPr/>
              <p:nvPr/>
            </p:nvSpPr>
            <p:spPr>
              <a:xfrm flipV="1">
                <a:off x="9253104" y="3984649"/>
                <a:ext cx="345642" cy="28803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0FBE237-A6B9-4D42-8568-38C4B78EA43C}"/>
                  </a:ext>
                </a:extLst>
              </p:cNvPr>
              <p:cNvSpPr/>
              <p:nvPr/>
            </p:nvSpPr>
            <p:spPr>
              <a:xfrm>
                <a:off x="9366489" y="4266701"/>
                <a:ext cx="118872" cy="1188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F9A32824-F7E8-4B78-8210-CA0CFB5942B2}"/>
                </a:ext>
              </a:extLst>
            </p:cNvPr>
            <p:cNvSpPr/>
            <p:nvPr/>
          </p:nvSpPr>
          <p:spPr>
            <a:xfrm flipV="1">
              <a:off x="3382628" y="4120285"/>
              <a:ext cx="260800" cy="2329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C51A2A9-8EAB-4A2B-82BB-978C324AC879}"/>
                </a:ext>
              </a:extLst>
            </p:cNvPr>
            <p:cNvSpPr/>
            <p:nvPr/>
          </p:nvSpPr>
          <p:spPr>
            <a:xfrm>
              <a:off x="3468181" y="4348385"/>
              <a:ext cx="89693" cy="961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FB1C3FE-0664-43BB-85F5-EA21BBDA1189}"/>
                </a:ext>
              </a:extLst>
            </p:cNvPr>
            <p:cNvSpPr txBox="1"/>
            <p:nvPr/>
          </p:nvSpPr>
          <p:spPr>
            <a:xfrm>
              <a:off x="6117316" y="4581140"/>
              <a:ext cx="29563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67A6FA-5C1E-4883-BA84-8986FF0CD788}"/>
                </a:ext>
              </a:extLst>
            </p:cNvPr>
            <p:cNvSpPr txBox="1"/>
            <p:nvPr/>
          </p:nvSpPr>
          <p:spPr>
            <a:xfrm>
              <a:off x="4899444" y="4581140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B4812F-96F9-4DD7-A4A0-AA7013FA0AB6}"/>
                </a:ext>
              </a:extLst>
            </p:cNvPr>
            <p:cNvSpPr txBox="1"/>
            <p:nvPr/>
          </p:nvSpPr>
          <p:spPr>
            <a:xfrm>
              <a:off x="3708386" y="4581140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505CD0-9C87-49C0-8FB5-A548595C93C8}"/>
                </a:ext>
              </a:extLst>
            </p:cNvPr>
            <p:cNvSpPr txBox="1"/>
            <p:nvPr/>
          </p:nvSpPr>
          <p:spPr>
            <a:xfrm>
              <a:off x="2511022" y="4581140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B837C04-1A9C-4AB0-967F-8D7BB97D9E35}"/>
                </a:ext>
              </a:extLst>
            </p:cNvPr>
            <p:cNvSpPr txBox="1"/>
            <p:nvPr/>
          </p:nvSpPr>
          <p:spPr>
            <a:xfrm>
              <a:off x="7295116" y="4581140"/>
              <a:ext cx="29563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0" name="Freeform: Shape 108">
              <a:extLst>
                <a:ext uri="{FF2B5EF4-FFF2-40B4-BE49-F238E27FC236}">
                  <a16:creationId xmlns:a16="http://schemas.microsoft.com/office/drawing/2014/main" id="{CE610AD4-8B59-45E5-938C-86C64473D6DA}"/>
                </a:ext>
              </a:extLst>
            </p:cNvPr>
            <p:cNvSpPr/>
            <p:nvPr/>
          </p:nvSpPr>
          <p:spPr>
            <a:xfrm>
              <a:off x="2211119" y="5000473"/>
              <a:ext cx="693683" cy="1217572"/>
            </a:xfrm>
            <a:custGeom>
              <a:avLst/>
              <a:gdLst>
                <a:gd name="connsiteX0" fmla="*/ 693683 w 693683"/>
                <a:gd name="connsiteY0" fmla="*/ 0 h 655845"/>
                <a:gd name="connsiteX1" fmla="*/ 0 w 693683"/>
                <a:gd name="connsiteY1" fmla="*/ 0 h 655845"/>
                <a:gd name="connsiteX2" fmla="*/ 0 w 693683"/>
                <a:gd name="connsiteY2" fmla="*/ 655845 h 65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683" h="655845">
                  <a:moveTo>
                    <a:pt x="693683" y="0"/>
                  </a:moveTo>
                  <a:lnTo>
                    <a:pt x="0" y="0"/>
                  </a:lnTo>
                  <a:lnTo>
                    <a:pt x="0" y="6558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300255E-71BC-4145-8AAC-E79625B24C9F}"/>
                </a:ext>
              </a:extLst>
            </p:cNvPr>
            <p:cNvSpPr/>
            <p:nvPr/>
          </p:nvSpPr>
          <p:spPr>
            <a:xfrm flipV="1">
              <a:off x="2080967" y="5121013"/>
              <a:ext cx="260800" cy="23293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8A5644E-339F-43A8-9E1F-31E4E49CC98D}"/>
                </a:ext>
              </a:extLst>
            </p:cNvPr>
            <p:cNvSpPr/>
            <p:nvPr/>
          </p:nvSpPr>
          <p:spPr>
            <a:xfrm>
              <a:off x="2166516" y="5349112"/>
              <a:ext cx="89693" cy="961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123">
              <a:extLst>
                <a:ext uri="{FF2B5EF4-FFF2-40B4-BE49-F238E27FC236}">
                  <a16:creationId xmlns:a16="http://schemas.microsoft.com/office/drawing/2014/main" id="{FEE99C26-B222-4A31-A7C2-C70E007432DA}"/>
                </a:ext>
              </a:extLst>
            </p:cNvPr>
            <p:cNvSpPr/>
            <p:nvPr/>
          </p:nvSpPr>
          <p:spPr>
            <a:xfrm>
              <a:off x="1187713" y="5000474"/>
              <a:ext cx="1026582" cy="1217571"/>
            </a:xfrm>
            <a:custGeom>
              <a:avLst/>
              <a:gdLst>
                <a:gd name="connsiteX0" fmla="*/ 693683 w 693683"/>
                <a:gd name="connsiteY0" fmla="*/ 0 h 655845"/>
                <a:gd name="connsiteX1" fmla="*/ 0 w 693683"/>
                <a:gd name="connsiteY1" fmla="*/ 0 h 655845"/>
                <a:gd name="connsiteX2" fmla="*/ 0 w 693683"/>
                <a:gd name="connsiteY2" fmla="*/ 655845 h 65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683" h="655845">
                  <a:moveTo>
                    <a:pt x="693683" y="0"/>
                  </a:moveTo>
                  <a:lnTo>
                    <a:pt x="0" y="0"/>
                  </a:lnTo>
                  <a:lnTo>
                    <a:pt x="0" y="6558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AA306E7-80B0-43A5-8083-DDB733F2DF38}"/>
                </a:ext>
              </a:extLst>
            </p:cNvPr>
            <p:cNvSpPr txBox="1"/>
            <p:nvPr/>
          </p:nvSpPr>
          <p:spPr>
            <a:xfrm>
              <a:off x="632475" y="6194136"/>
              <a:ext cx="998499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GE</a:t>
              </a: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= c</a:t>
              </a:r>
              <a:r>
                <a:rPr lang="en-US" sz="2000" b="1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9198447-EEBF-42C2-A282-EEF015B767F3}"/>
                </a:ext>
              </a:extLst>
            </p:cNvPr>
            <p:cNvCxnSpPr>
              <a:cxnSpLocks/>
            </p:cNvCxnSpPr>
            <p:nvPr/>
          </p:nvCxnSpPr>
          <p:spPr>
            <a:xfrm>
              <a:off x="6851515" y="5618066"/>
              <a:ext cx="11505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35852CC-288B-4950-A1FC-7B38724164DD}"/>
                </a:ext>
              </a:extLst>
            </p:cNvPr>
            <p:cNvCxnSpPr>
              <a:cxnSpLocks/>
            </p:cNvCxnSpPr>
            <p:nvPr/>
          </p:nvCxnSpPr>
          <p:spPr>
            <a:xfrm>
              <a:off x="5657810" y="5733280"/>
              <a:ext cx="23483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DFA700D-1BE1-4E48-A40A-201E2B9D4A3B}"/>
                </a:ext>
              </a:extLst>
            </p:cNvPr>
            <p:cNvCxnSpPr>
              <a:cxnSpLocks/>
            </p:cNvCxnSpPr>
            <p:nvPr/>
          </p:nvCxnSpPr>
          <p:spPr>
            <a:xfrm>
              <a:off x="4464105" y="5848494"/>
              <a:ext cx="35379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804512D-3C32-47D1-93D2-2797BF155E02}"/>
                </a:ext>
              </a:extLst>
            </p:cNvPr>
            <p:cNvCxnSpPr>
              <a:cxnSpLocks/>
            </p:cNvCxnSpPr>
            <p:nvPr/>
          </p:nvCxnSpPr>
          <p:spPr>
            <a:xfrm>
              <a:off x="3270400" y="5963708"/>
              <a:ext cx="473165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71FAC3D-E7ED-4B7F-AF7E-81B3C1B62C22}"/>
                </a:ext>
              </a:extLst>
            </p:cNvPr>
            <p:cNvGrpSpPr/>
            <p:nvPr/>
          </p:nvGrpSpPr>
          <p:grpSpPr>
            <a:xfrm>
              <a:off x="7867963" y="5534893"/>
              <a:ext cx="709364" cy="518524"/>
              <a:chOff x="7874924" y="5618001"/>
              <a:chExt cx="709364" cy="518524"/>
            </a:xfrm>
            <a:solidFill>
              <a:schemeClr val="bg1"/>
            </a:solidFill>
          </p:grpSpPr>
          <p:sp>
            <p:nvSpPr>
              <p:cNvPr id="52" name="Freeform 9">
                <a:extLst>
                  <a:ext uri="{FF2B5EF4-FFF2-40B4-BE49-F238E27FC236}">
                    <a16:creationId xmlns:a16="http://schemas.microsoft.com/office/drawing/2014/main" id="{6666D5E5-7C9C-4E17-B4F2-4C90FC9C66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74924" y="5618001"/>
                <a:ext cx="592104" cy="518524"/>
              </a:xfrm>
              <a:custGeom>
                <a:avLst/>
                <a:gdLst>
                  <a:gd name="T0" fmla="*/ 0 w 708"/>
                  <a:gd name="T1" fmla="*/ 0 h 572"/>
                  <a:gd name="T2" fmla="*/ 17 w 708"/>
                  <a:gd name="T3" fmla="*/ 40 h 572"/>
                  <a:gd name="T4" fmla="*/ 39 w 708"/>
                  <a:gd name="T5" fmla="*/ 95 h 572"/>
                  <a:gd name="T6" fmla="*/ 54 w 708"/>
                  <a:gd name="T7" fmla="*/ 157 h 572"/>
                  <a:gd name="T8" fmla="*/ 66 w 708"/>
                  <a:gd name="T9" fmla="*/ 227 h 572"/>
                  <a:gd name="T10" fmla="*/ 74 w 708"/>
                  <a:gd name="T11" fmla="*/ 284 h 572"/>
                  <a:gd name="T12" fmla="*/ 69 w 708"/>
                  <a:gd name="T13" fmla="*/ 338 h 572"/>
                  <a:gd name="T14" fmla="*/ 58 w 708"/>
                  <a:gd name="T15" fmla="*/ 399 h 572"/>
                  <a:gd name="T16" fmla="*/ 45 w 708"/>
                  <a:gd name="T17" fmla="*/ 458 h 572"/>
                  <a:gd name="T18" fmla="*/ 28 w 708"/>
                  <a:gd name="T19" fmla="*/ 512 h 572"/>
                  <a:gd name="T20" fmla="*/ 0 w 708"/>
                  <a:gd name="T21" fmla="*/ 572 h 572"/>
                  <a:gd name="T22" fmla="*/ 208 w 708"/>
                  <a:gd name="T23" fmla="*/ 572 h 572"/>
                  <a:gd name="T24" fmla="*/ 297 w 708"/>
                  <a:gd name="T25" fmla="*/ 570 h 572"/>
                  <a:gd name="T26" fmla="*/ 342 w 708"/>
                  <a:gd name="T27" fmla="*/ 567 h 572"/>
                  <a:gd name="T28" fmla="*/ 375 w 708"/>
                  <a:gd name="T29" fmla="*/ 559 h 572"/>
                  <a:gd name="T30" fmla="*/ 409 w 708"/>
                  <a:gd name="T31" fmla="*/ 549 h 572"/>
                  <a:gd name="T32" fmla="*/ 445 w 708"/>
                  <a:gd name="T33" fmla="*/ 533 h 572"/>
                  <a:gd name="T34" fmla="*/ 486 w 708"/>
                  <a:gd name="T35" fmla="*/ 515 h 572"/>
                  <a:gd name="T36" fmla="*/ 526 w 708"/>
                  <a:gd name="T37" fmla="*/ 490 h 572"/>
                  <a:gd name="T38" fmla="*/ 552 w 708"/>
                  <a:gd name="T39" fmla="*/ 470 h 572"/>
                  <a:gd name="T40" fmla="*/ 577 w 708"/>
                  <a:gd name="T41" fmla="*/ 447 h 572"/>
                  <a:gd name="T42" fmla="*/ 604 w 708"/>
                  <a:gd name="T43" fmla="*/ 420 h 572"/>
                  <a:gd name="T44" fmla="*/ 628 w 708"/>
                  <a:gd name="T45" fmla="*/ 398 h 572"/>
                  <a:gd name="T46" fmla="*/ 651 w 708"/>
                  <a:gd name="T47" fmla="*/ 370 h 572"/>
                  <a:gd name="T48" fmla="*/ 680 w 708"/>
                  <a:gd name="T49" fmla="*/ 333 h 572"/>
                  <a:gd name="T50" fmla="*/ 708 w 708"/>
                  <a:gd name="T51" fmla="*/ 286 h 572"/>
                  <a:gd name="T52" fmla="*/ 682 w 708"/>
                  <a:gd name="T53" fmla="*/ 245 h 572"/>
                  <a:gd name="T54" fmla="*/ 658 w 708"/>
                  <a:gd name="T55" fmla="*/ 210 h 572"/>
                  <a:gd name="T56" fmla="*/ 638 w 708"/>
                  <a:gd name="T57" fmla="*/ 185 h 572"/>
                  <a:gd name="T58" fmla="*/ 616 w 708"/>
                  <a:gd name="T59" fmla="*/ 161 h 572"/>
                  <a:gd name="T60" fmla="*/ 592 w 708"/>
                  <a:gd name="T61" fmla="*/ 138 h 572"/>
                  <a:gd name="T62" fmla="*/ 572 w 708"/>
                  <a:gd name="T63" fmla="*/ 120 h 572"/>
                  <a:gd name="T64" fmla="*/ 552 w 708"/>
                  <a:gd name="T65" fmla="*/ 103 h 572"/>
                  <a:gd name="T66" fmla="*/ 528 w 708"/>
                  <a:gd name="T67" fmla="*/ 85 h 572"/>
                  <a:gd name="T68" fmla="*/ 506 w 708"/>
                  <a:gd name="T69" fmla="*/ 72 h 572"/>
                  <a:gd name="T70" fmla="*/ 480 w 708"/>
                  <a:gd name="T71" fmla="*/ 58 h 572"/>
                  <a:gd name="T72" fmla="*/ 451 w 708"/>
                  <a:gd name="T73" fmla="*/ 43 h 572"/>
                  <a:gd name="T74" fmla="*/ 415 w 708"/>
                  <a:gd name="T75" fmla="*/ 29 h 572"/>
                  <a:gd name="T76" fmla="*/ 385 w 708"/>
                  <a:gd name="T77" fmla="*/ 20 h 572"/>
                  <a:gd name="T78" fmla="*/ 350 w 708"/>
                  <a:gd name="T79" fmla="*/ 11 h 572"/>
                  <a:gd name="T80" fmla="*/ 313 w 708"/>
                  <a:gd name="T81" fmla="*/ 5 h 572"/>
                  <a:gd name="T82" fmla="*/ 278 w 708"/>
                  <a:gd name="T83" fmla="*/ 1 h 572"/>
                  <a:gd name="T84" fmla="*/ 253 w 708"/>
                  <a:gd name="T85" fmla="*/ 1 h 572"/>
                  <a:gd name="T86" fmla="*/ 227 w 708"/>
                  <a:gd name="T87" fmla="*/ 0 h 572"/>
                  <a:gd name="T88" fmla="*/ 0 w 708"/>
                  <a:gd name="T8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2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08" y="572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62089AB-CDE7-4B20-A125-5303E91E4148}"/>
                  </a:ext>
                </a:extLst>
              </p:cNvPr>
              <p:cNvSpPr/>
              <p:nvPr/>
            </p:nvSpPr>
            <p:spPr>
              <a:xfrm>
                <a:off x="8469074" y="5819655"/>
                <a:ext cx="115214" cy="11521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EBC9D8C-9A09-4179-BF5D-134F6A41D802}"/>
                </a:ext>
              </a:extLst>
            </p:cNvPr>
            <p:cNvCxnSpPr>
              <a:cxnSpLocks/>
            </p:cNvCxnSpPr>
            <p:nvPr/>
          </p:nvCxnSpPr>
          <p:spPr>
            <a:xfrm>
              <a:off x="8577327" y="5790887"/>
              <a:ext cx="28803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3A9E81-4CCE-46C1-87D7-FB948897BCEF}"/>
                </a:ext>
              </a:extLst>
            </p:cNvPr>
            <p:cNvSpPr txBox="1"/>
            <p:nvPr/>
          </p:nvSpPr>
          <p:spPr>
            <a:xfrm>
              <a:off x="8870276" y="5589678"/>
              <a:ext cx="518463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EQ</a:t>
              </a:r>
              <a:endParaRPr lang="en-US" sz="2000" b="1" baseline="-250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8E5CF2F3-E1F6-4F26-A1A4-96459C4CD667}"/>
              </a:ext>
            </a:extLst>
          </p:cNvPr>
          <p:cNvSpPr txBox="1"/>
          <p:nvPr/>
        </p:nvSpPr>
        <p:spPr>
          <a:xfrm>
            <a:off x="7394743" y="4156486"/>
            <a:ext cx="1555389" cy="8855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Equality</a:t>
            </a:r>
          </a:p>
          <a:p>
            <a:pPr algn="ctr">
              <a:lnSpc>
                <a:spcPct val="120000"/>
              </a:lnSpc>
            </a:pPr>
            <a:r>
              <a:rPr lang="en-US" sz="2000" b="1" dirty="0">
                <a:latin typeface="+mn-lt"/>
                <a:cs typeface="Times New Roman" panose="02020603050405020304" pitchFamily="18" charset="0"/>
              </a:rPr>
              <a:t>(X – Y == 0)</a:t>
            </a:r>
          </a:p>
        </p:txBody>
      </p:sp>
    </p:spTree>
    <p:extLst>
      <p:ext uri="{BB962C8B-B14F-4D97-AF65-F5344CB8AC3E}">
        <p14:creationId xmlns:p14="http://schemas.microsoft.com/office/powerpoint/2010/main" val="16072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Signed Less Than: LT = X &lt; 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BCAC6-D820-4101-AE4B-6CDEFA9A2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89" y="1009506"/>
            <a:ext cx="9274727" cy="238764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Design a circuit that computes </a:t>
            </a:r>
            <a:r>
              <a:rPr lang="en-US" sz="2200" b="1" dirty="0"/>
              <a:t>signed LT </a:t>
            </a:r>
            <a:r>
              <a:rPr lang="en-US" sz="2200" dirty="0"/>
              <a:t>(</a:t>
            </a:r>
            <a:r>
              <a:rPr lang="en-US" sz="2200" b="1" dirty="0"/>
              <a:t>Signed X and Y</a:t>
            </a:r>
            <a:r>
              <a:rPr lang="en-US" sz="22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FF0000"/>
                </a:solidFill>
              </a:rPr>
              <a:t>Solution:</a:t>
            </a:r>
            <a:endParaRPr lang="en-US" sz="2200" b="1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If </a:t>
            </a:r>
            <a:r>
              <a:rPr lang="en-US" sz="2200" b="1" dirty="0"/>
              <a:t>(X &lt; Y)</a:t>
            </a:r>
            <a:r>
              <a:rPr lang="en-US" sz="2200" dirty="0"/>
              <a:t> then </a:t>
            </a:r>
            <a:r>
              <a:rPr lang="en-US" sz="2200" b="1" dirty="0"/>
              <a:t>(X – Y) &lt; 0</a:t>
            </a:r>
            <a:r>
              <a:rPr lang="en-US" sz="2200" dirty="0"/>
              <a:t>,	If </a:t>
            </a:r>
            <a:r>
              <a:rPr lang="en-US" sz="2200" b="1" dirty="0"/>
              <a:t>(X == Y)</a:t>
            </a:r>
            <a:r>
              <a:rPr lang="en-US" sz="2200" dirty="0"/>
              <a:t> then </a:t>
            </a:r>
            <a:r>
              <a:rPr lang="en-US" sz="2200" b="1" dirty="0"/>
              <a:t>(X – Y == 0)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200" dirty="0"/>
              <a:t>Do </a:t>
            </a:r>
            <a:r>
              <a:rPr lang="en-US" sz="2200" b="1" dirty="0"/>
              <a:t>signed subtraction</a:t>
            </a:r>
            <a:r>
              <a:rPr lang="en-US" sz="2200" dirty="0"/>
              <a:t>, </a:t>
            </a:r>
            <a:r>
              <a:rPr lang="en-US" sz="2200" b="1" dirty="0"/>
              <a:t>LT = S</a:t>
            </a:r>
            <a:r>
              <a:rPr lang="en-US" sz="2200" b="1" baseline="-25000" dirty="0"/>
              <a:t>4</a:t>
            </a:r>
            <a:r>
              <a:rPr lang="en-US" sz="2200" b="1" dirty="0"/>
              <a:t> = </a:t>
            </a:r>
            <a:r>
              <a:rPr lang="en-US" sz="2200" b="1" dirty="0">
                <a:solidFill>
                  <a:srgbClr val="FF0000"/>
                </a:solidFill>
              </a:rPr>
              <a:t>sign-bit</a:t>
            </a:r>
            <a:r>
              <a:rPr lang="en-US" sz="2200" dirty="0"/>
              <a:t> of the result</a:t>
            </a:r>
            <a:endParaRPr lang="en-US" sz="2200" dirty="0">
              <a:sym typeface="Wingdings" panose="05000000000000000000" pitchFamily="2" charset="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780431-7416-4482-9B95-F6E6FB7C44F7}"/>
              </a:ext>
            </a:extLst>
          </p:cNvPr>
          <p:cNvGrpSpPr/>
          <p:nvPr/>
        </p:nvGrpSpPr>
        <p:grpSpPr>
          <a:xfrm>
            <a:off x="251474" y="3083358"/>
            <a:ext cx="8641051" cy="3225992"/>
            <a:chOff x="576712" y="3313786"/>
            <a:chExt cx="8641051" cy="32259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0D8EA0-5BD8-4719-A999-B165615451BD}"/>
                </a:ext>
              </a:extLst>
            </p:cNvPr>
            <p:cNvSpPr txBox="1"/>
            <p:nvPr/>
          </p:nvSpPr>
          <p:spPr>
            <a:xfrm>
              <a:off x="6393183" y="6136529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63E8B4-9897-45C1-893A-119FEB7563C7}"/>
                </a:ext>
              </a:extLst>
            </p:cNvPr>
            <p:cNvSpPr txBox="1"/>
            <p:nvPr/>
          </p:nvSpPr>
          <p:spPr>
            <a:xfrm>
              <a:off x="5199478" y="6136529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16C28E-E907-4A54-AC53-644BD642E261}"/>
                </a:ext>
              </a:extLst>
            </p:cNvPr>
            <p:cNvSpPr txBox="1"/>
            <p:nvPr/>
          </p:nvSpPr>
          <p:spPr>
            <a:xfrm>
              <a:off x="4005773" y="6136529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B1A62D-5DEE-4A4D-9D0A-1B7BDCA6D3C6}"/>
                </a:ext>
              </a:extLst>
            </p:cNvPr>
            <p:cNvGrpSpPr/>
            <p:nvPr/>
          </p:nvGrpSpPr>
          <p:grpSpPr>
            <a:xfrm>
              <a:off x="2982365" y="5312659"/>
              <a:ext cx="3581115" cy="847779"/>
              <a:chOff x="3270400" y="5370266"/>
              <a:chExt cx="3581115" cy="593437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14A949A6-C076-4EC8-A26A-10A644DB94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51515" y="5370266"/>
                <a:ext cx="0" cy="5934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7761D235-7EDD-402C-A95D-29B857625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7810" y="5370266"/>
                <a:ext cx="0" cy="5934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535A53D4-0296-4EB3-A533-AD3404C11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4105" y="5370266"/>
                <a:ext cx="0" cy="5934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D29FB86-47E1-4715-80CF-B3CC6A5ADE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0400" y="5370266"/>
                <a:ext cx="0" cy="59343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10CE08-AC3A-453E-98D1-C1F0A0A453C1}"/>
                </a:ext>
              </a:extLst>
            </p:cNvPr>
            <p:cNvSpPr txBox="1"/>
            <p:nvPr/>
          </p:nvSpPr>
          <p:spPr>
            <a:xfrm>
              <a:off x="2812068" y="6136529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109A88-8276-497B-99AB-2FA36B427687}"/>
                </a:ext>
              </a:extLst>
            </p:cNvPr>
            <p:cNvSpPr txBox="1"/>
            <p:nvPr/>
          </p:nvSpPr>
          <p:spPr>
            <a:xfrm>
              <a:off x="1342677" y="6136529"/>
              <a:ext cx="86410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LT</a:t>
              </a: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= S</a:t>
              </a:r>
              <a:r>
                <a:rPr lang="en-US" sz="2000" b="1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9198447-EEBF-42C2-A282-EEF015B767F3}"/>
                </a:ext>
              </a:extLst>
            </p:cNvPr>
            <p:cNvCxnSpPr>
              <a:cxnSpLocks/>
            </p:cNvCxnSpPr>
            <p:nvPr/>
          </p:nvCxnSpPr>
          <p:spPr>
            <a:xfrm>
              <a:off x="6563480" y="5560459"/>
              <a:ext cx="11505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35852CC-288B-4950-A1FC-7B38724164DD}"/>
                </a:ext>
              </a:extLst>
            </p:cNvPr>
            <p:cNvCxnSpPr>
              <a:cxnSpLocks/>
            </p:cNvCxnSpPr>
            <p:nvPr/>
          </p:nvCxnSpPr>
          <p:spPr>
            <a:xfrm>
              <a:off x="5369775" y="5675673"/>
              <a:ext cx="234836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DFA700D-1BE1-4E48-A40A-201E2B9D4A3B}"/>
                </a:ext>
              </a:extLst>
            </p:cNvPr>
            <p:cNvCxnSpPr>
              <a:cxnSpLocks/>
            </p:cNvCxnSpPr>
            <p:nvPr/>
          </p:nvCxnSpPr>
          <p:spPr>
            <a:xfrm>
              <a:off x="4176070" y="5790887"/>
              <a:ext cx="353795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04512D-3C32-47D1-93D2-2797BF155E02}"/>
                </a:ext>
              </a:extLst>
            </p:cNvPr>
            <p:cNvCxnSpPr>
              <a:cxnSpLocks/>
            </p:cNvCxnSpPr>
            <p:nvPr/>
          </p:nvCxnSpPr>
          <p:spPr>
            <a:xfrm>
              <a:off x="2982365" y="5906101"/>
              <a:ext cx="473165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71FAC3D-E7ED-4B7F-AF7E-81B3C1B62C22}"/>
                </a:ext>
              </a:extLst>
            </p:cNvPr>
            <p:cNvGrpSpPr/>
            <p:nvPr/>
          </p:nvGrpSpPr>
          <p:grpSpPr>
            <a:xfrm>
              <a:off x="7579928" y="5477286"/>
              <a:ext cx="709364" cy="518524"/>
              <a:chOff x="7874924" y="5618001"/>
              <a:chExt cx="709364" cy="518524"/>
            </a:xfrm>
            <a:solidFill>
              <a:schemeClr val="bg1"/>
            </a:solidFill>
          </p:grpSpPr>
          <p:sp>
            <p:nvSpPr>
              <p:cNvPr id="71" name="Freeform 9">
                <a:extLst>
                  <a:ext uri="{FF2B5EF4-FFF2-40B4-BE49-F238E27FC236}">
                    <a16:creationId xmlns:a16="http://schemas.microsoft.com/office/drawing/2014/main" id="{6666D5E5-7C9C-4E17-B4F2-4C90FC9C66A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874924" y="5618001"/>
                <a:ext cx="592104" cy="518524"/>
              </a:xfrm>
              <a:custGeom>
                <a:avLst/>
                <a:gdLst>
                  <a:gd name="T0" fmla="*/ 0 w 708"/>
                  <a:gd name="T1" fmla="*/ 0 h 572"/>
                  <a:gd name="T2" fmla="*/ 17 w 708"/>
                  <a:gd name="T3" fmla="*/ 40 h 572"/>
                  <a:gd name="T4" fmla="*/ 39 w 708"/>
                  <a:gd name="T5" fmla="*/ 95 h 572"/>
                  <a:gd name="T6" fmla="*/ 54 w 708"/>
                  <a:gd name="T7" fmla="*/ 157 h 572"/>
                  <a:gd name="T8" fmla="*/ 66 w 708"/>
                  <a:gd name="T9" fmla="*/ 227 h 572"/>
                  <a:gd name="T10" fmla="*/ 74 w 708"/>
                  <a:gd name="T11" fmla="*/ 284 h 572"/>
                  <a:gd name="T12" fmla="*/ 69 w 708"/>
                  <a:gd name="T13" fmla="*/ 338 h 572"/>
                  <a:gd name="T14" fmla="*/ 58 w 708"/>
                  <a:gd name="T15" fmla="*/ 399 h 572"/>
                  <a:gd name="T16" fmla="*/ 45 w 708"/>
                  <a:gd name="T17" fmla="*/ 458 h 572"/>
                  <a:gd name="T18" fmla="*/ 28 w 708"/>
                  <a:gd name="T19" fmla="*/ 512 h 572"/>
                  <a:gd name="T20" fmla="*/ 0 w 708"/>
                  <a:gd name="T21" fmla="*/ 572 h 572"/>
                  <a:gd name="T22" fmla="*/ 208 w 708"/>
                  <a:gd name="T23" fmla="*/ 572 h 572"/>
                  <a:gd name="T24" fmla="*/ 297 w 708"/>
                  <a:gd name="T25" fmla="*/ 570 h 572"/>
                  <a:gd name="T26" fmla="*/ 342 w 708"/>
                  <a:gd name="T27" fmla="*/ 567 h 572"/>
                  <a:gd name="T28" fmla="*/ 375 w 708"/>
                  <a:gd name="T29" fmla="*/ 559 h 572"/>
                  <a:gd name="T30" fmla="*/ 409 w 708"/>
                  <a:gd name="T31" fmla="*/ 549 h 572"/>
                  <a:gd name="T32" fmla="*/ 445 w 708"/>
                  <a:gd name="T33" fmla="*/ 533 h 572"/>
                  <a:gd name="T34" fmla="*/ 486 w 708"/>
                  <a:gd name="T35" fmla="*/ 515 h 572"/>
                  <a:gd name="T36" fmla="*/ 526 w 708"/>
                  <a:gd name="T37" fmla="*/ 490 h 572"/>
                  <a:gd name="T38" fmla="*/ 552 w 708"/>
                  <a:gd name="T39" fmla="*/ 470 h 572"/>
                  <a:gd name="T40" fmla="*/ 577 w 708"/>
                  <a:gd name="T41" fmla="*/ 447 h 572"/>
                  <a:gd name="T42" fmla="*/ 604 w 708"/>
                  <a:gd name="T43" fmla="*/ 420 h 572"/>
                  <a:gd name="T44" fmla="*/ 628 w 708"/>
                  <a:gd name="T45" fmla="*/ 398 h 572"/>
                  <a:gd name="T46" fmla="*/ 651 w 708"/>
                  <a:gd name="T47" fmla="*/ 370 h 572"/>
                  <a:gd name="T48" fmla="*/ 680 w 708"/>
                  <a:gd name="T49" fmla="*/ 333 h 572"/>
                  <a:gd name="T50" fmla="*/ 708 w 708"/>
                  <a:gd name="T51" fmla="*/ 286 h 572"/>
                  <a:gd name="T52" fmla="*/ 682 w 708"/>
                  <a:gd name="T53" fmla="*/ 245 h 572"/>
                  <a:gd name="T54" fmla="*/ 658 w 708"/>
                  <a:gd name="T55" fmla="*/ 210 h 572"/>
                  <a:gd name="T56" fmla="*/ 638 w 708"/>
                  <a:gd name="T57" fmla="*/ 185 h 572"/>
                  <a:gd name="T58" fmla="*/ 616 w 708"/>
                  <a:gd name="T59" fmla="*/ 161 h 572"/>
                  <a:gd name="T60" fmla="*/ 592 w 708"/>
                  <a:gd name="T61" fmla="*/ 138 h 572"/>
                  <a:gd name="T62" fmla="*/ 572 w 708"/>
                  <a:gd name="T63" fmla="*/ 120 h 572"/>
                  <a:gd name="T64" fmla="*/ 552 w 708"/>
                  <a:gd name="T65" fmla="*/ 103 h 572"/>
                  <a:gd name="T66" fmla="*/ 528 w 708"/>
                  <a:gd name="T67" fmla="*/ 85 h 572"/>
                  <a:gd name="T68" fmla="*/ 506 w 708"/>
                  <a:gd name="T69" fmla="*/ 72 h 572"/>
                  <a:gd name="T70" fmla="*/ 480 w 708"/>
                  <a:gd name="T71" fmla="*/ 58 h 572"/>
                  <a:gd name="T72" fmla="*/ 451 w 708"/>
                  <a:gd name="T73" fmla="*/ 43 h 572"/>
                  <a:gd name="T74" fmla="*/ 415 w 708"/>
                  <a:gd name="T75" fmla="*/ 29 h 572"/>
                  <a:gd name="T76" fmla="*/ 385 w 708"/>
                  <a:gd name="T77" fmla="*/ 20 h 572"/>
                  <a:gd name="T78" fmla="*/ 350 w 708"/>
                  <a:gd name="T79" fmla="*/ 11 h 572"/>
                  <a:gd name="T80" fmla="*/ 313 w 708"/>
                  <a:gd name="T81" fmla="*/ 5 h 572"/>
                  <a:gd name="T82" fmla="*/ 278 w 708"/>
                  <a:gd name="T83" fmla="*/ 1 h 572"/>
                  <a:gd name="T84" fmla="*/ 253 w 708"/>
                  <a:gd name="T85" fmla="*/ 1 h 572"/>
                  <a:gd name="T86" fmla="*/ 227 w 708"/>
                  <a:gd name="T87" fmla="*/ 0 h 572"/>
                  <a:gd name="T88" fmla="*/ 0 w 708"/>
                  <a:gd name="T89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8" h="572">
                    <a:moveTo>
                      <a:pt x="0" y="0"/>
                    </a:moveTo>
                    <a:lnTo>
                      <a:pt x="17" y="40"/>
                    </a:lnTo>
                    <a:lnTo>
                      <a:pt x="39" y="95"/>
                    </a:lnTo>
                    <a:lnTo>
                      <a:pt x="54" y="157"/>
                    </a:lnTo>
                    <a:lnTo>
                      <a:pt x="66" y="227"/>
                    </a:lnTo>
                    <a:lnTo>
                      <a:pt x="74" y="284"/>
                    </a:lnTo>
                    <a:lnTo>
                      <a:pt x="69" y="338"/>
                    </a:lnTo>
                    <a:lnTo>
                      <a:pt x="58" y="399"/>
                    </a:lnTo>
                    <a:lnTo>
                      <a:pt x="45" y="458"/>
                    </a:lnTo>
                    <a:lnTo>
                      <a:pt x="28" y="512"/>
                    </a:lnTo>
                    <a:lnTo>
                      <a:pt x="0" y="572"/>
                    </a:lnTo>
                    <a:lnTo>
                      <a:pt x="208" y="572"/>
                    </a:lnTo>
                    <a:lnTo>
                      <a:pt x="297" y="570"/>
                    </a:lnTo>
                    <a:lnTo>
                      <a:pt x="342" y="567"/>
                    </a:lnTo>
                    <a:lnTo>
                      <a:pt x="375" y="559"/>
                    </a:lnTo>
                    <a:lnTo>
                      <a:pt x="409" y="549"/>
                    </a:lnTo>
                    <a:lnTo>
                      <a:pt x="445" y="533"/>
                    </a:lnTo>
                    <a:lnTo>
                      <a:pt x="486" y="515"/>
                    </a:lnTo>
                    <a:lnTo>
                      <a:pt x="526" y="490"/>
                    </a:lnTo>
                    <a:lnTo>
                      <a:pt x="552" y="470"/>
                    </a:lnTo>
                    <a:lnTo>
                      <a:pt x="577" y="447"/>
                    </a:lnTo>
                    <a:lnTo>
                      <a:pt x="604" y="420"/>
                    </a:lnTo>
                    <a:lnTo>
                      <a:pt x="628" y="398"/>
                    </a:lnTo>
                    <a:lnTo>
                      <a:pt x="651" y="370"/>
                    </a:lnTo>
                    <a:lnTo>
                      <a:pt x="680" y="333"/>
                    </a:lnTo>
                    <a:lnTo>
                      <a:pt x="708" y="286"/>
                    </a:lnTo>
                    <a:lnTo>
                      <a:pt x="682" y="245"/>
                    </a:lnTo>
                    <a:lnTo>
                      <a:pt x="658" y="210"/>
                    </a:lnTo>
                    <a:lnTo>
                      <a:pt x="638" y="185"/>
                    </a:lnTo>
                    <a:lnTo>
                      <a:pt x="616" y="161"/>
                    </a:lnTo>
                    <a:lnTo>
                      <a:pt x="592" y="138"/>
                    </a:lnTo>
                    <a:lnTo>
                      <a:pt x="572" y="120"/>
                    </a:lnTo>
                    <a:lnTo>
                      <a:pt x="552" y="103"/>
                    </a:lnTo>
                    <a:lnTo>
                      <a:pt x="528" y="85"/>
                    </a:lnTo>
                    <a:lnTo>
                      <a:pt x="506" y="72"/>
                    </a:lnTo>
                    <a:lnTo>
                      <a:pt x="480" y="58"/>
                    </a:lnTo>
                    <a:lnTo>
                      <a:pt x="451" y="43"/>
                    </a:lnTo>
                    <a:lnTo>
                      <a:pt x="415" y="29"/>
                    </a:lnTo>
                    <a:lnTo>
                      <a:pt x="385" y="20"/>
                    </a:lnTo>
                    <a:lnTo>
                      <a:pt x="350" y="11"/>
                    </a:lnTo>
                    <a:lnTo>
                      <a:pt x="313" y="5"/>
                    </a:lnTo>
                    <a:lnTo>
                      <a:pt x="278" y="1"/>
                    </a:lnTo>
                    <a:lnTo>
                      <a:pt x="253" y="1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254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62089AB-CDE7-4B20-A125-5303E91E4148}"/>
                  </a:ext>
                </a:extLst>
              </p:cNvPr>
              <p:cNvSpPr/>
              <p:nvPr/>
            </p:nvSpPr>
            <p:spPr>
              <a:xfrm>
                <a:off x="8469074" y="5819655"/>
                <a:ext cx="115214" cy="115215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EBC9D8C-9A09-4179-BF5D-134F6A41D802}"/>
                </a:ext>
              </a:extLst>
            </p:cNvPr>
            <p:cNvCxnSpPr>
              <a:cxnSpLocks/>
            </p:cNvCxnSpPr>
            <p:nvPr/>
          </p:nvCxnSpPr>
          <p:spPr>
            <a:xfrm>
              <a:off x="8289292" y="5733280"/>
              <a:ext cx="28803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3A9E81-4CCE-46C1-87D7-FB948897BCEF}"/>
                </a:ext>
              </a:extLst>
            </p:cNvPr>
            <p:cNvSpPr txBox="1"/>
            <p:nvPr/>
          </p:nvSpPr>
          <p:spPr>
            <a:xfrm>
              <a:off x="8582241" y="5532071"/>
              <a:ext cx="518463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EQ</a:t>
              </a:r>
              <a:endParaRPr lang="en-US" sz="2000" b="1" baseline="-250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5CF2F3-E1F6-4F26-A1A4-96459C4CD667}"/>
                </a:ext>
              </a:extLst>
            </p:cNvPr>
            <p:cNvSpPr txBox="1"/>
            <p:nvPr/>
          </p:nvSpPr>
          <p:spPr>
            <a:xfrm>
              <a:off x="7545315" y="4293105"/>
              <a:ext cx="1672448" cy="8855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Equality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>
                  <a:latin typeface="+mn-lt"/>
                  <a:cs typeface="Times New Roman" panose="02020603050405020304" pitchFamily="18" charset="0"/>
                </a:rPr>
                <a:t>(X – Y == 0)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C9EB47D-9375-4A38-81E6-E2128F75243E}"/>
                </a:ext>
              </a:extLst>
            </p:cNvPr>
            <p:cNvSpPr/>
            <p:nvPr/>
          </p:nvSpPr>
          <p:spPr>
            <a:xfrm>
              <a:off x="6201013" y="4581139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7A33B1-32A8-43DA-B457-988D0336E5D1}"/>
                </a:ext>
              </a:extLst>
            </p:cNvPr>
            <p:cNvSpPr txBox="1"/>
            <p:nvPr/>
          </p:nvSpPr>
          <p:spPr>
            <a:xfrm>
              <a:off x="6160235" y="331378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049320-5DB4-4D76-BE12-8FA389316ABB}"/>
                </a:ext>
              </a:extLst>
            </p:cNvPr>
            <p:cNvSpPr txBox="1"/>
            <p:nvPr/>
          </p:nvSpPr>
          <p:spPr>
            <a:xfrm>
              <a:off x="6623607" y="331378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BABC6646-F5E2-4BFE-94D8-29CB3929E8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9498" y="4946899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1338726-2895-4B46-B39C-DFF17D851D0D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6932533" y="4955586"/>
              <a:ext cx="36905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9B4EC0D-E77C-471C-AD59-D93763F3A26C}"/>
                </a:ext>
              </a:extLst>
            </p:cNvPr>
            <p:cNvSpPr txBox="1"/>
            <p:nvPr/>
          </p:nvSpPr>
          <p:spPr>
            <a:xfrm>
              <a:off x="7301587" y="4753961"/>
              <a:ext cx="243728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rPr>
                <a:t>1</a:t>
              </a:r>
              <a:endParaRPr lang="en-US" sz="2000" b="1" baseline="-250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4F67E4-4125-4816-8AC3-046DAAD365D4}"/>
                </a:ext>
              </a:extLst>
            </p:cNvPr>
            <p:cNvSpPr/>
            <p:nvPr/>
          </p:nvSpPr>
          <p:spPr>
            <a:xfrm>
              <a:off x="5007308" y="4581139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5C3148-C4E9-4A88-BB03-D1E4943173AB}"/>
                </a:ext>
              </a:extLst>
            </p:cNvPr>
            <p:cNvSpPr txBox="1"/>
            <p:nvPr/>
          </p:nvSpPr>
          <p:spPr>
            <a:xfrm>
              <a:off x="4966530" y="331378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21BFD3-E244-4550-B809-892F24B9F653}"/>
                </a:ext>
              </a:extLst>
            </p:cNvPr>
            <p:cNvSpPr txBox="1"/>
            <p:nvPr/>
          </p:nvSpPr>
          <p:spPr>
            <a:xfrm>
              <a:off x="5429902" y="331378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5B84DCF-3A25-47F2-B93B-3CCFBFB313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65793" y="4946899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A0561E-3A24-4148-80CD-CFDFA14244C2}"/>
                </a:ext>
              </a:extLst>
            </p:cNvPr>
            <p:cNvSpPr/>
            <p:nvPr/>
          </p:nvSpPr>
          <p:spPr>
            <a:xfrm>
              <a:off x="3813603" y="4581139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90F0B9-4BA3-4DBB-9B7D-000F6B0722A8}"/>
                </a:ext>
              </a:extLst>
            </p:cNvPr>
            <p:cNvSpPr txBox="1"/>
            <p:nvPr/>
          </p:nvSpPr>
          <p:spPr>
            <a:xfrm>
              <a:off x="3772825" y="331378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18DB61-F3C0-4F22-8A51-26044EC1D52D}"/>
                </a:ext>
              </a:extLst>
            </p:cNvPr>
            <p:cNvSpPr txBox="1"/>
            <p:nvPr/>
          </p:nvSpPr>
          <p:spPr>
            <a:xfrm>
              <a:off x="4236197" y="331378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7CBAC2-AF9F-4F9A-94AA-D311876B2F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72088" y="4946899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7943FD-C406-45BA-BCEF-5A556CDC42DF}"/>
                </a:ext>
              </a:extLst>
            </p:cNvPr>
            <p:cNvSpPr/>
            <p:nvPr/>
          </p:nvSpPr>
          <p:spPr>
            <a:xfrm>
              <a:off x="2619898" y="4581139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B98B01-65BA-4B25-8FE3-B4F763465944}"/>
                </a:ext>
              </a:extLst>
            </p:cNvPr>
            <p:cNvSpPr txBox="1"/>
            <p:nvPr/>
          </p:nvSpPr>
          <p:spPr>
            <a:xfrm>
              <a:off x="2579120" y="331378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X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4551058-D3D4-40CF-910E-E6F8CAF6D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4334" y="4946899"/>
              <a:ext cx="4415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7AC35C9-32DD-4758-A41C-B2F4EEC2AC6F}"/>
                </a:ext>
              </a:extLst>
            </p:cNvPr>
            <p:cNvSpPr/>
            <p:nvPr/>
          </p:nvSpPr>
          <p:spPr>
            <a:xfrm>
              <a:off x="1422144" y="4581139"/>
              <a:ext cx="731520" cy="7315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FA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0AACF5D-C5D0-4B82-BDD1-8519D7A7E3BE}"/>
                </a:ext>
              </a:extLst>
            </p:cNvPr>
            <p:cNvCxnSpPr>
              <a:cxnSpLocks/>
            </p:cNvCxnSpPr>
            <p:nvPr/>
          </p:nvCxnSpPr>
          <p:spPr>
            <a:xfrm>
              <a:off x="1784611" y="5312659"/>
              <a:ext cx="0" cy="8477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9EF24EE-4FE9-404F-9375-37797F7CA453}"/>
                </a:ext>
              </a:extLst>
            </p:cNvPr>
            <p:cNvGrpSpPr/>
            <p:nvPr/>
          </p:nvGrpSpPr>
          <p:grpSpPr>
            <a:xfrm>
              <a:off x="6335572" y="3782266"/>
              <a:ext cx="457882" cy="798869"/>
              <a:chOff x="5989926" y="4811566"/>
              <a:chExt cx="457882" cy="403250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A39495AE-5AC1-4CC1-BAF7-1DEFC51474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926" y="4811566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F03B46FC-E3A3-4B41-B609-15546BBCA8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7808" y="4811567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852CEE-D683-41DF-B123-D78CD7267CF5}"/>
                </a:ext>
              </a:extLst>
            </p:cNvPr>
            <p:cNvGrpSpPr/>
            <p:nvPr/>
          </p:nvGrpSpPr>
          <p:grpSpPr>
            <a:xfrm>
              <a:off x="5141867" y="3782266"/>
              <a:ext cx="457882" cy="798869"/>
              <a:chOff x="5989926" y="4811566"/>
              <a:chExt cx="457882" cy="403250"/>
            </a:xfrm>
          </p:grpSpPr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F615EEFC-F204-4261-A6EA-DDD6D49A5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926" y="4811566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D18CAC92-4498-4E12-9778-60C41C157D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7808" y="4811567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BDAA1FE-586D-4103-B51A-BD3CE0F06ECD}"/>
                </a:ext>
              </a:extLst>
            </p:cNvPr>
            <p:cNvGrpSpPr/>
            <p:nvPr/>
          </p:nvGrpSpPr>
          <p:grpSpPr>
            <a:xfrm>
              <a:off x="3948162" y="3782266"/>
              <a:ext cx="457882" cy="798869"/>
              <a:chOff x="5989926" y="4811566"/>
              <a:chExt cx="457882" cy="403250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86E2C580-BF0C-473D-9B13-0AF62AA47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9926" y="4811566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625F005-5B70-46F6-A656-EC1B52031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47808" y="4811567"/>
                <a:ext cx="0" cy="4032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7F08B85-1EEC-4BD6-84B2-CC92DF0613C2}"/>
                </a:ext>
              </a:extLst>
            </p:cNvPr>
            <p:cNvCxnSpPr>
              <a:cxnSpLocks/>
            </p:cNvCxnSpPr>
            <p:nvPr/>
          </p:nvCxnSpPr>
          <p:spPr>
            <a:xfrm>
              <a:off x="2754457" y="3782266"/>
              <a:ext cx="0" cy="79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598DE2E-3C8F-4290-ADC5-3024EF74F97C}"/>
                </a:ext>
              </a:extLst>
            </p:cNvPr>
            <p:cNvCxnSpPr>
              <a:cxnSpLocks/>
            </p:cNvCxnSpPr>
            <p:nvPr/>
          </p:nvCxnSpPr>
          <p:spPr>
            <a:xfrm>
              <a:off x="3220955" y="3782266"/>
              <a:ext cx="0" cy="7988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C953DF-B99E-4D65-BAC8-239CDB70A983}"/>
                </a:ext>
              </a:extLst>
            </p:cNvPr>
            <p:cNvSpPr txBox="1"/>
            <p:nvPr/>
          </p:nvSpPr>
          <p:spPr>
            <a:xfrm>
              <a:off x="3013690" y="3313786"/>
              <a:ext cx="403245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Y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808628F-B9B1-4BFB-9C4D-D674FCC2100B}"/>
                </a:ext>
              </a:extLst>
            </p:cNvPr>
            <p:cNvGrpSpPr/>
            <p:nvPr/>
          </p:nvGrpSpPr>
          <p:grpSpPr>
            <a:xfrm>
              <a:off x="6663048" y="3968871"/>
              <a:ext cx="260800" cy="324234"/>
              <a:chOff x="9253104" y="3984649"/>
              <a:chExt cx="345642" cy="400924"/>
            </a:xfrm>
            <a:solidFill>
              <a:schemeClr val="bg1"/>
            </a:solidFill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E32F0E67-17F1-4C63-8FCF-706ACD3890AC}"/>
                  </a:ext>
                </a:extLst>
              </p:cNvPr>
              <p:cNvSpPr/>
              <p:nvPr/>
            </p:nvSpPr>
            <p:spPr>
              <a:xfrm flipV="1">
                <a:off x="9253104" y="3984649"/>
                <a:ext cx="345642" cy="28803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70F7C44-3AED-40DA-99DA-8A9C4649957E}"/>
                  </a:ext>
                </a:extLst>
              </p:cNvPr>
              <p:cNvSpPr/>
              <p:nvPr/>
            </p:nvSpPr>
            <p:spPr>
              <a:xfrm>
                <a:off x="9366489" y="4266701"/>
                <a:ext cx="118872" cy="1188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1103D5F-A729-477E-8287-C4EBBAE3F469}"/>
                </a:ext>
              </a:extLst>
            </p:cNvPr>
            <p:cNvGrpSpPr/>
            <p:nvPr/>
          </p:nvGrpSpPr>
          <p:grpSpPr>
            <a:xfrm>
              <a:off x="5471460" y="3968871"/>
              <a:ext cx="260800" cy="324234"/>
              <a:chOff x="9253104" y="3984649"/>
              <a:chExt cx="345642" cy="400924"/>
            </a:xfrm>
            <a:solidFill>
              <a:schemeClr val="bg1"/>
            </a:solidFill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BD8FC81A-68FA-4CC8-BF29-54A306A4C0BF}"/>
                  </a:ext>
                </a:extLst>
              </p:cNvPr>
              <p:cNvSpPr/>
              <p:nvPr/>
            </p:nvSpPr>
            <p:spPr>
              <a:xfrm flipV="1">
                <a:off x="9253104" y="3984649"/>
                <a:ext cx="345642" cy="28803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DFE7B21E-C158-41B1-8613-3A25506A1B60}"/>
                  </a:ext>
                </a:extLst>
              </p:cNvPr>
              <p:cNvSpPr/>
              <p:nvPr/>
            </p:nvSpPr>
            <p:spPr>
              <a:xfrm>
                <a:off x="9366489" y="4266701"/>
                <a:ext cx="118872" cy="1188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C5FD6FC-72A9-4B60-AD91-51BC032D1AB3}"/>
                </a:ext>
              </a:extLst>
            </p:cNvPr>
            <p:cNvGrpSpPr/>
            <p:nvPr/>
          </p:nvGrpSpPr>
          <p:grpSpPr>
            <a:xfrm>
              <a:off x="4273566" y="3968871"/>
              <a:ext cx="260800" cy="324234"/>
              <a:chOff x="9253104" y="3984649"/>
              <a:chExt cx="345642" cy="400924"/>
            </a:xfrm>
            <a:solidFill>
              <a:schemeClr val="bg1"/>
            </a:solidFill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DB68925D-BECF-477B-B44F-B641B58A93AF}"/>
                  </a:ext>
                </a:extLst>
              </p:cNvPr>
              <p:cNvSpPr/>
              <p:nvPr/>
            </p:nvSpPr>
            <p:spPr>
              <a:xfrm flipV="1">
                <a:off x="9253104" y="3984649"/>
                <a:ext cx="345642" cy="28803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D91D943-FB95-445C-B24B-8E4360797387}"/>
                  </a:ext>
                </a:extLst>
              </p:cNvPr>
              <p:cNvSpPr/>
              <p:nvPr/>
            </p:nvSpPr>
            <p:spPr>
              <a:xfrm>
                <a:off x="9366489" y="4266701"/>
                <a:ext cx="118872" cy="1188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BEA32E4-F112-4F90-8D27-ED1E8670F08F}"/>
                </a:ext>
              </a:extLst>
            </p:cNvPr>
            <p:cNvGrpSpPr/>
            <p:nvPr/>
          </p:nvGrpSpPr>
          <p:grpSpPr>
            <a:xfrm>
              <a:off x="3094590" y="3968871"/>
              <a:ext cx="260800" cy="324234"/>
              <a:chOff x="9253104" y="3984649"/>
              <a:chExt cx="345642" cy="400924"/>
            </a:xfrm>
            <a:solidFill>
              <a:schemeClr val="bg1"/>
            </a:solidFill>
          </p:grpSpPr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6E51F9AD-8C2A-40E1-A52F-3FDBF17CACB5}"/>
                  </a:ext>
                </a:extLst>
              </p:cNvPr>
              <p:cNvSpPr/>
              <p:nvPr/>
            </p:nvSpPr>
            <p:spPr>
              <a:xfrm flipV="1">
                <a:off x="9253104" y="3984649"/>
                <a:ext cx="345642" cy="28803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C40BBA-4BB6-42A2-AF59-C4C4C569CA74}"/>
                  </a:ext>
                </a:extLst>
              </p:cNvPr>
              <p:cNvSpPr/>
              <p:nvPr/>
            </p:nvSpPr>
            <p:spPr>
              <a:xfrm>
                <a:off x="9366489" y="4266701"/>
                <a:ext cx="118872" cy="118872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E5A1AB-E7E8-404A-A00D-461B20455A24}"/>
                </a:ext>
              </a:extLst>
            </p:cNvPr>
            <p:cNvSpPr txBox="1"/>
            <p:nvPr/>
          </p:nvSpPr>
          <p:spPr>
            <a:xfrm>
              <a:off x="5829281" y="4523533"/>
              <a:ext cx="29563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D9A86BA-42EB-4001-BD33-B817C99A995C}"/>
                </a:ext>
              </a:extLst>
            </p:cNvPr>
            <p:cNvSpPr txBox="1"/>
            <p:nvPr/>
          </p:nvSpPr>
          <p:spPr>
            <a:xfrm>
              <a:off x="4611409" y="4523533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D8BC95-37B9-4422-82B2-DDCD7845E9DC}"/>
                </a:ext>
              </a:extLst>
            </p:cNvPr>
            <p:cNvSpPr txBox="1"/>
            <p:nvPr/>
          </p:nvSpPr>
          <p:spPr>
            <a:xfrm>
              <a:off x="3420351" y="4523533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4114C1-7889-4447-87F5-A6D1A988FB69}"/>
                </a:ext>
              </a:extLst>
            </p:cNvPr>
            <p:cNvSpPr txBox="1"/>
            <p:nvPr/>
          </p:nvSpPr>
          <p:spPr>
            <a:xfrm>
              <a:off x="2222987" y="4523533"/>
              <a:ext cx="33326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BCB961-954D-4C74-B042-DEE2656B7D1F}"/>
                </a:ext>
              </a:extLst>
            </p:cNvPr>
            <p:cNvSpPr txBox="1"/>
            <p:nvPr/>
          </p:nvSpPr>
          <p:spPr>
            <a:xfrm>
              <a:off x="7007081" y="4523533"/>
              <a:ext cx="295630" cy="40324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c</a:t>
              </a:r>
              <a:r>
                <a:rPr lang="en-US" sz="2000" baseline="-25000" dirty="0">
                  <a:latin typeface="+mn-lt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4" name="Freeform: Shape 178">
              <a:extLst>
                <a:ext uri="{FF2B5EF4-FFF2-40B4-BE49-F238E27FC236}">
                  <a16:creationId xmlns:a16="http://schemas.microsoft.com/office/drawing/2014/main" id="{0F514EE2-E75D-40C2-8EF4-EA8CEC49F880}"/>
                </a:ext>
              </a:extLst>
            </p:cNvPr>
            <p:cNvSpPr/>
            <p:nvPr/>
          </p:nvSpPr>
          <p:spPr>
            <a:xfrm>
              <a:off x="2022937" y="4388416"/>
              <a:ext cx="1192050" cy="196196"/>
            </a:xfrm>
            <a:custGeom>
              <a:avLst/>
              <a:gdLst>
                <a:gd name="connsiteX0" fmla="*/ 1204485 w 1204485"/>
                <a:gd name="connsiteY0" fmla="*/ 0 h 182880"/>
                <a:gd name="connsiteX1" fmla="*/ 0 w 1204485"/>
                <a:gd name="connsiteY1" fmla="*/ 0 h 182880"/>
                <a:gd name="connsiteX2" fmla="*/ 0 w 1204485"/>
                <a:gd name="connsiteY2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485" h="182880">
                  <a:moveTo>
                    <a:pt x="1204485" y="0"/>
                  </a:moveTo>
                  <a:lnTo>
                    <a:pt x="0" y="0"/>
                  </a:lnTo>
                  <a:lnTo>
                    <a:pt x="0" y="18288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179">
              <a:extLst>
                <a:ext uri="{FF2B5EF4-FFF2-40B4-BE49-F238E27FC236}">
                  <a16:creationId xmlns:a16="http://schemas.microsoft.com/office/drawing/2014/main" id="{ADA469BD-934B-40F9-A170-0B061BF76E8C}"/>
                </a:ext>
              </a:extLst>
            </p:cNvPr>
            <p:cNvSpPr/>
            <p:nvPr/>
          </p:nvSpPr>
          <p:spPr>
            <a:xfrm>
              <a:off x="1557324" y="4028312"/>
              <a:ext cx="1197132" cy="548640"/>
            </a:xfrm>
            <a:custGeom>
              <a:avLst/>
              <a:gdLst>
                <a:gd name="connsiteX0" fmla="*/ 1191873 w 1191873"/>
                <a:gd name="connsiteY0" fmla="*/ 0 h 548640"/>
                <a:gd name="connsiteX1" fmla="*/ 0 w 1191873"/>
                <a:gd name="connsiteY1" fmla="*/ 0 h 548640"/>
                <a:gd name="connsiteX2" fmla="*/ 0 w 1191873"/>
                <a:gd name="connsiteY2" fmla="*/ 54864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1873" h="548640">
                  <a:moveTo>
                    <a:pt x="1191873" y="0"/>
                  </a:moveTo>
                  <a:lnTo>
                    <a:pt x="0" y="0"/>
                  </a:lnTo>
                  <a:lnTo>
                    <a:pt x="0" y="54864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915FC5-3792-4FDF-AABD-5B0CC68BD292}"/>
                </a:ext>
              </a:extLst>
            </p:cNvPr>
            <p:cNvSpPr txBox="1"/>
            <p:nvPr/>
          </p:nvSpPr>
          <p:spPr>
            <a:xfrm>
              <a:off x="576712" y="3429000"/>
              <a:ext cx="1908417" cy="4833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Sign Extension</a:t>
              </a:r>
              <a:endParaRPr lang="en-US" sz="2000" b="1" dirty="0">
                <a:latin typeface="+mn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3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BCD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two BCD digits are added then their sum result will not always be in BCD. </a:t>
            </a:r>
          </a:p>
          <a:p>
            <a:r>
              <a:rPr lang="en-US" dirty="0" smtClean="0"/>
              <a:t>Consider the two given examples: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Whenever the sum result is &gt; 9, it will not be in BCD and will require correction to get a valid BCD result. </a:t>
            </a:r>
          </a:p>
          <a:p>
            <a:r>
              <a:rPr lang="en-US" dirty="0" smtClean="0"/>
              <a:t>Correction is done through the </a:t>
            </a:r>
            <a:r>
              <a:rPr lang="en-US" dirty="0" smtClean="0">
                <a:solidFill>
                  <a:srgbClr val="FF0000"/>
                </a:solidFill>
              </a:rPr>
              <a:t>addition of 6 </a:t>
            </a:r>
            <a:r>
              <a:rPr lang="en-US" dirty="0" smtClean="0"/>
              <a:t>to the result to skip the six invalid values. 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759" y="2449681"/>
            <a:ext cx="41052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663" y="3486607"/>
            <a:ext cx="4114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BCD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given examples of non-BCD sum result and its correction: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45" y="1988825"/>
            <a:ext cx="3895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7642" y="2021585"/>
            <a:ext cx="39147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152" y="3947463"/>
            <a:ext cx="38766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Blocks: Addition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addition is used frequently</a:t>
            </a:r>
          </a:p>
          <a:p>
            <a:r>
              <a:rPr lang="en-US" dirty="0" smtClean="0"/>
              <a:t>“Addition” Development: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Half-Adder (HA), </a:t>
            </a:r>
            <a:r>
              <a:rPr lang="en-US" dirty="0" smtClean="0"/>
              <a:t>a 2-input bit-wise addition functional block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Full-Adder (FA), </a:t>
            </a:r>
            <a:r>
              <a:rPr lang="en-US" dirty="0" smtClean="0"/>
              <a:t>a 3-input bit-wise addition functional block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Ripple Carry Adder</a:t>
            </a:r>
            <a:r>
              <a:rPr lang="en-US" dirty="0" smtClean="0"/>
              <a:t>, an iterative array to perform binary addition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Carry-Look-Ahead Adder (CLA), </a:t>
            </a:r>
            <a:r>
              <a:rPr lang="en-US" dirty="0" smtClean="0"/>
              <a:t>Speeds up performance by generating carries from the input numbers directly to avoid carry ripple delay. </a:t>
            </a:r>
          </a:p>
          <a:p>
            <a:r>
              <a:rPr lang="en-US" dirty="0" smtClean="0"/>
              <a:t>A half adder (HA) is an arithmetic circuit that is used to add two bits. The block diagram of HA is shown. It has two inputs and two outputs.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BCD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66940" cy="5143500"/>
          </a:xfrm>
        </p:spPr>
        <p:txBody>
          <a:bodyPr/>
          <a:lstStyle/>
          <a:p>
            <a:r>
              <a:rPr lang="en-US" dirty="0" smtClean="0"/>
              <a:t>The maximum sum result of a BCD input adder can be 19. As maximum number in BCD is 9 and may be there will be a carry from previous stage also, so 9 + 9 + 1 = 19 .</a:t>
            </a:r>
          </a:p>
          <a:p>
            <a:r>
              <a:rPr lang="en-US" dirty="0" smtClean="0"/>
              <a:t>The logic circuit that checks the necessary BCD correction can be derived by detecting the condition where the resulting binary sum is 01010 through 10011 (decimal 10 through 19).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9354" y="1124720"/>
            <a:ext cx="2822743" cy="515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BCD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 is true when CO is true OR when (Z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 </a:t>
            </a: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+ Z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 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) is true. </a:t>
            </a:r>
          </a:p>
          <a:p>
            <a:r>
              <a:rPr lang="en-US" dirty="0" smtClean="0"/>
              <a:t>Thus, the correction step (adding 0110) is performed if the following function equals 1: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568" y="2795323"/>
            <a:ext cx="27146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677" y="2104039"/>
            <a:ext cx="2632320" cy="4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3187" y="2507288"/>
            <a:ext cx="4200525" cy="385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Digit BCD Addition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5300" y="1124720"/>
            <a:ext cx="8915400" cy="132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36550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²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4588" indent="-231775" algn="l" rtl="0" fontAlgn="base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81138" indent="-222250" algn="l" rtl="0" fontAlgn="base">
              <a:spcBef>
                <a:spcPct val="4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33363" algn="l" rtl="0" fontAlgn="base">
              <a:spcBef>
                <a:spcPct val="4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2800" kern="0" dirty="0" smtClean="0"/>
              <a:t>Add: 2905 + 1897 in BCD</a:t>
            </a:r>
          </a:p>
          <a:p>
            <a:pPr>
              <a:buFont typeface="Wingdings" pitchFamily="2" charset="2"/>
              <a:buNone/>
            </a:pPr>
            <a:r>
              <a:rPr lang="en-US" altLang="en-US" sz="2800" kern="0" dirty="0" smtClean="0"/>
              <a:t>Showing carries and digit corrections</a:t>
            </a:r>
            <a:endParaRPr lang="en-US" altLang="en-US" sz="2800" kern="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270927" y="3760788"/>
            <a:ext cx="73641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263482" y="2393950"/>
            <a:ext cx="37491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270927" y="4856163"/>
            <a:ext cx="736414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376187" y="2724150"/>
            <a:ext cx="1258888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0101</a:t>
            </a:r>
          </a:p>
          <a:p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0111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1100</a:t>
            </a:r>
          </a:p>
          <a:p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0110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0010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515372" y="2724150"/>
            <a:ext cx="1258888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0000</a:t>
            </a:r>
          </a:p>
          <a:p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1001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1010</a:t>
            </a:r>
          </a:p>
          <a:p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0110</a:t>
            </a:r>
          </a:p>
          <a:p>
            <a:pPr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0000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4390629" y="2393950"/>
            <a:ext cx="37491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331238" y="2724150"/>
            <a:ext cx="1570169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1001</a:t>
            </a:r>
          </a:p>
          <a:p>
            <a:pPr algn="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1000</a:t>
            </a:r>
          </a:p>
          <a:p>
            <a:pPr algn="r"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10010</a:t>
            </a:r>
          </a:p>
          <a:p>
            <a:pPr algn="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0110</a:t>
            </a:r>
          </a:p>
          <a:p>
            <a:pPr algn="r"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1000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581408" y="2393950"/>
            <a:ext cx="37491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altLang="en-US" sz="2400" b="1">
                <a:latin typeface="Courier New" pitchFamily="49" charset="0"/>
                <a:cs typeface="Courier New" pitchFamily="49" charset="0"/>
              </a:rPr>
              <a:t>+1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509977" y="2724150"/>
            <a:ext cx="157017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0010</a:t>
            </a:r>
          </a:p>
          <a:p>
            <a:pPr algn="r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0001</a:t>
            </a:r>
          </a:p>
          <a:p>
            <a:pPr algn="r"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0100</a:t>
            </a:r>
          </a:p>
          <a:p>
            <a:pPr algn="r"/>
            <a:endParaRPr lang="en-US" altLang="en-US" sz="3200" b="1">
              <a:latin typeface="Courier New" pitchFamily="49" charset="0"/>
              <a:cs typeface="Courier New" pitchFamily="49" charset="0"/>
            </a:endParaRPr>
          </a:p>
          <a:p>
            <a:pPr algn="r">
              <a:spcBef>
                <a:spcPct val="20000"/>
              </a:spcBef>
            </a:pPr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0100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270927" y="2897189"/>
            <a:ext cx="4315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+</a:t>
            </a: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83469" y="2335214"/>
            <a:ext cx="93556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altLang="en-US" sz="2400" dirty="0"/>
              <a:t>carry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708553" y="4351339"/>
            <a:ext cx="2247769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 anchorCtr="1"/>
          <a:lstStyle/>
          <a:p>
            <a:r>
              <a:rPr lang="en-US" altLang="en-US" sz="2400" dirty="0"/>
              <a:t>digit correction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456665" y="5675313"/>
            <a:ext cx="7178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/>
              <a:t>Final answer: 2905 + 1897 = 4802</a:t>
            </a:r>
          </a:p>
        </p:txBody>
      </p:sp>
    </p:spTree>
    <p:extLst>
      <p:ext uri="{BB962C8B-B14F-4D97-AF65-F5344CB8AC3E}">
        <p14:creationId xmlns:p14="http://schemas.microsoft.com/office/powerpoint/2010/main" val="333526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2" grpId="0"/>
      <p:bldP spid="15" grpId="0"/>
      <p:bldP spid="16" grpId="0"/>
      <p:bldP spid="1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Ripple-Carry BCD Adder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7981" y="1067113"/>
            <a:ext cx="8915400" cy="241949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dirty="0"/>
              <a:t>Inputs are BCD digits: 0 to 9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dirty="0"/>
              <a:t>Sum are BCD digits: </a:t>
            </a:r>
            <a:r>
              <a:rPr lang="en-US" sz="2200" b="1" dirty="0">
                <a:solidFill>
                  <a:srgbClr val="FF0000"/>
                </a:solidFill>
              </a:rPr>
              <a:t>ones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tens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hundreds</a:t>
            </a:r>
            <a:r>
              <a:rPr lang="en-US" sz="2200" dirty="0"/>
              <a:t>, </a:t>
            </a:r>
            <a:r>
              <a:rPr lang="en-US" sz="2200" b="1" dirty="0">
                <a:solidFill>
                  <a:srgbClr val="FF0000"/>
                </a:solidFill>
              </a:rPr>
              <a:t>thousands</a:t>
            </a:r>
            <a:r>
              <a:rPr lang="en-US" sz="2200" dirty="0"/>
              <a:t>, etc.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dirty="0"/>
              <a:t>Can be extended to any number of BCD digits</a:t>
            </a:r>
          </a:p>
          <a:p>
            <a:pPr>
              <a:lnSpc>
                <a:spcPct val="120000"/>
              </a:lnSpc>
              <a:spcBef>
                <a:spcPts val="1500"/>
              </a:spcBef>
            </a:pPr>
            <a:r>
              <a:rPr lang="en-US" sz="2200" dirty="0"/>
              <a:t>BCD adders are larger in size than binary adders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8650" y="3428999"/>
            <a:ext cx="8583443" cy="2937957"/>
            <a:chOff x="805296" y="2564895"/>
            <a:chExt cx="8583443" cy="2937957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8869597" y="3813581"/>
              <a:ext cx="5191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920510" y="2564895"/>
              <a:ext cx="2270110" cy="2469789"/>
              <a:chOff x="4776523" y="2449681"/>
              <a:chExt cx="2270110" cy="2469789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5179772" y="3256179"/>
                <a:ext cx="1497782" cy="900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BCD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Adder</a:t>
                </a:r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>
                <a:off x="6387747" y="2910537"/>
                <a:ext cx="0" cy="3479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5517786" y="2910537"/>
                <a:ext cx="0" cy="3479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/>
              <p:cNvSpPr txBox="1"/>
              <p:nvPr/>
            </p:nvSpPr>
            <p:spPr>
              <a:xfrm>
                <a:off x="6716248" y="3256179"/>
                <a:ext cx="330385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c</a:t>
                </a:r>
                <a:r>
                  <a:rPr lang="en-US" sz="2000" baseline="-250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3</a:t>
                </a:r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5923235" y="4156179"/>
                <a:ext cx="0" cy="3673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5525414" y="4465926"/>
                <a:ext cx="802842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S</a:t>
                </a:r>
                <a:r>
                  <a:rPr lang="en-US" sz="16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 [15:12]</a:t>
                </a:r>
                <a:endParaRPr lang="en-US" sz="1600" baseline="-25000" dirty="0">
                  <a:latin typeface="Arial Narrow" panose="020B0606020202030204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989926" y="2449681"/>
                <a:ext cx="745235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B</a:t>
                </a:r>
                <a:r>
                  <a:rPr lang="en-US" sz="16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 [15:12]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5294986" y="2958083"/>
                <a:ext cx="280407" cy="240489"/>
                <a:chOff x="5294986" y="2958083"/>
                <a:chExt cx="280407" cy="240489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V="1">
                  <a:off x="5460179" y="3025751"/>
                  <a:ext cx="115214" cy="587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5294986" y="2958083"/>
                  <a:ext cx="165193" cy="24048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+mn-lt"/>
                      <a:cs typeface="Times New Roman" panose="02020603050405020304" pitchFamily="18" charset="0"/>
                    </a:rPr>
                    <a:t>4</a:t>
                  </a:r>
                  <a:endParaRPr lang="en-US" sz="1400" baseline="-250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6170375" y="2968144"/>
                <a:ext cx="280407" cy="240489"/>
                <a:chOff x="5191056" y="2958083"/>
                <a:chExt cx="280407" cy="240489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5356249" y="3025751"/>
                  <a:ext cx="115214" cy="587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5191056" y="2958083"/>
                  <a:ext cx="165193" cy="24048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+mn-lt"/>
                      <a:cs typeface="Times New Roman" panose="02020603050405020304" pitchFamily="18" charset="0"/>
                    </a:rPr>
                    <a:t>4</a:t>
                  </a:r>
                  <a:endParaRPr lang="en-US" sz="1400" baseline="-250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5698235" y="4225437"/>
                <a:ext cx="280407" cy="240489"/>
                <a:chOff x="4726544" y="2958083"/>
                <a:chExt cx="280407" cy="240489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 flipV="1">
                  <a:off x="4891737" y="3025751"/>
                  <a:ext cx="115214" cy="587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4726544" y="2958083"/>
                  <a:ext cx="165193" cy="24048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+mn-lt"/>
                      <a:cs typeface="Times New Roman" panose="02020603050405020304" pitchFamily="18" charset="0"/>
                    </a:rPr>
                    <a:t>4</a:t>
                  </a:r>
                  <a:endParaRPr lang="en-US" sz="1400" baseline="-250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5122165" y="2449681"/>
                <a:ext cx="745235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A</a:t>
                </a:r>
                <a:r>
                  <a:rPr lang="en-US" sz="16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 [15:12]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776523" y="3256179"/>
                <a:ext cx="330385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c</a:t>
                </a:r>
                <a:r>
                  <a:rPr lang="en-US" sz="2000" baseline="-250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4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282397" y="2564895"/>
              <a:ext cx="1958638" cy="2469789"/>
              <a:chOff x="5122165" y="2449681"/>
              <a:chExt cx="1958638" cy="2469789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179772" y="3256179"/>
                <a:ext cx="1497782" cy="9000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BCD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000" dirty="0">
                    <a:latin typeface="+mn-lt"/>
                    <a:cs typeface="Times New Roman" panose="02020603050405020304" pitchFamily="18" charset="0"/>
                  </a:rPr>
                  <a:t>Adder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>
                <a:off x="6387747" y="2910537"/>
                <a:ext cx="0" cy="3479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5517786" y="2910537"/>
                <a:ext cx="0" cy="34792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750418" y="3256179"/>
                <a:ext cx="330385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c</a:t>
                </a:r>
                <a:r>
                  <a:rPr lang="en-US" sz="2000" baseline="-250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2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5923235" y="4156179"/>
                <a:ext cx="0" cy="36735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525414" y="4465926"/>
                <a:ext cx="802842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S</a:t>
                </a:r>
                <a:r>
                  <a:rPr lang="en-US" sz="16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 [11:8]</a:t>
                </a:r>
                <a:endParaRPr lang="en-US" sz="1600" baseline="-25000" dirty="0">
                  <a:latin typeface="Arial Narrow" panose="020B0606020202030204" pitchFamily="34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989926" y="2449681"/>
                <a:ext cx="745235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B</a:t>
                </a:r>
                <a:r>
                  <a:rPr lang="en-US" sz="16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 [11:8]</a:t>
                </a: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5294986" y="2958083"/>
                <a:ext cx="280407" cy="240489"/>
                <a:chOff x="5294986" y="2958083"/>
                <a:chExt cx="280407" cy="240489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5460179" y="3025751"/>
                  <a:ext cx="115214" cy="587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66"/>
                <p:cNvSpPr txBox="1"/>
                <p:nvPr/>
              </p:nvSpPr>
              <p:spPr>
                <a:xfrm>
                  <a:off x="5294986" y="2958083"/>
                  <a:ext cx="165193" cy="24048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+mn-lt"/>
                      <a:cs typeface="Times New Roman" panose="02020603050405020304" pitchFamily="18" charset="0"/>
                    </a:rPr>
                    <a:t>4</a:t>
                  </a:r>
                  <a:endParaRPr lang="en-US" sz="1400" baseline="-250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6170375" y="2968144"/>
                <a:ext cx="280407" cy="240489"/>
                <a:chOff x="5191056" y="2958083"/>
                <a:chExt cx="280407" cy="240489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5356249" y="3025751"/>
                  <a:ext cx="115214" cy="587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5191056" y="2958083"/>
                  <a:ext cx="165193" cy="24048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+mn-lt"/>
                      <a:cs typeface="Times New Roman" panose="02020603050405020304" pitchFamily="18" charset="0"/>
                    </a:rPr>
                    <a:t>4</a:t>
                  </a:r>
                  <a:endParaRPr lang="en-US" sz="1400" baseline="-250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5698235" y="4225437"/>
                <a:ext cx="280407" cy="240489"/>
                <a:chOff x="4726544" y="2958083"/>
                <a:chExt cx="280407" cy="240489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4891737" y="3025751"/>
                  <a:ext cx="115214" cy="5874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4726544" y="2958083"/>
                  <a:ext cx="165193" cy="240489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none" lIns="0" tIns="0" rIns="0" bIns="0" rtlCol="0" anchor="ctr" anchorCtr="0">
                  <a:noAutofit/>
                </a:bodyPr>
                <a:lstStyle/>
                <a:p>
                  <a:pPr algn="ctr"/>
                  <a:r>
                    <a:rPr lang="en-US" sz="1400" dirty="0">
                      <a:latin typeface="+mn-lt"/>
                      <a:cs typeface="Times New Roman" panose="02020603050405020304" pitchFamily="18" charset="0"/>
                    </a:rPr>
                    <a:t>4</a:t>
                  </a:r>
                  <a:endParaRPr lang="en-US" sz="1400" baseline="-25000" dirty="0"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5122165" y="2449681"/>
                <a:ext cx="745235" cy="4535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2000" i="1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A</a:t>
                </a:r>
                <a:r>
                  <a:rPr lang="en-US" sz="1600" dirty="0">
                    <a:latin typeface="Arial Narrow" panose="020B0606020202030204" pitchFamily="34" charset="0"/>
                    <a:cs typeface="Consolas" panose="020B0609020204030204" pitchFamily="49" charset="0"/>
                  </a:rPr>
                  <a:t> [11:8]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350099" y="3371393"/>
              <a:ext cx="1497782" cy="9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BCD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Adder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558074" y="3025751"/>
              <a:ext cx="0" cy="347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688113" y="3025751"/>
              <a:ext cx="0" cy="347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11638" y="3371393"/>
              <a:ext cx="330385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Consolas" panose="020B0609020204030204" pitchFamily="49" charset="0"/>
                </a:rPr>
                <a:t>c</a:t>
              </a:r>
              <a:r>
                <a:rPr lang="en-US" sz="2000" baseline="-25000" dirty="0">
                  <a:latin typeface="Arial Narrow" panose="020B0606020202030204" pitchFamily="34" charset="0"/>
                  <a:cs typeface="Consolas" panose="020B0609020204030204" pitchFamily="49" charset="0"/>
                </a:rPr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099712" y="4271393"/>
              <a:ext cx="0" cy="3673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701891" y="4581140"/>
              <a:ext cx="802842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Consolas" panose="020B0609020204030204" pitchFamily="49" charset="0"/>
                </a:rPr>
                <a:t>S</a:t>
              </a:r>
              <a:r>
                <a:rPr lang="en-US" sz="1600" dirty="0">
                  <a:latin typeface="Arial Narrow" panose="020B0606020202030204" pitchFamily="34" charset="0"/>
                  <a:cs typeface="Consolas" panose="020B0609020204030204" pitchFamily="49" charset="0"/>
                </a:rPr>
                <a:t> [7:4]</a:t>
              </a:r>
              <a:endParaRPr lang="en-US" sz="1600" baseline="-25000" dirty="0">
                <a:latin typeface="Arial Narrow" panose="020B060602020203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0253" y="2564895"/>
              <a:ext cx="745235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Consolas" panose="020B0609020204030204" pitchFamily="49" charset="0"/>
                </a:rPr>
                <a:t>B</a:t>
              </a:r>
              <a:r>
                <a:rPr lang="en-US" sz="1600" dirty="0">
                  <a:latin typeface="Arial Narrow" panose="020B0606020202030204" pitchFamily="34" charset="0"/>
                  <a:cs typeface="Consolas" panose="020B0609020204030204" pitchFamily="49" charset="0"/>
                </a:rPr>
                <a:t> [7:4]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465313" y="3073297"/>
              <a:ext cx="280407" cy="240489"/>
              <a:chOff x="5294986" y="2958083"/>
              <a:chExt cx="280407" cy="240489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flipV="1">
                <a:off x="5460179" y="3025751"/>
                <a:ext cx="115214" cy="58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5294986" y="2958083"/>
                <a:ext cx="165193" cy="2404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Times New Roman" panose="02020603050405020304" pitchFamily="18" charset="0"/>
                  </a:rPr>
                  <a:t>4</a:t>
                </a:r>
                <a:endParaRPr lang="en-US" sz="1400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340702" y="3083358"/>
              <a:ext cx="280407" cy="240489"/>
              <a:chOff x="5191056" y="2958083"/>
              <a:chExt cx="280407" cy="240489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5356249" y="3025751"/>
                <a:ext cx="115214" cy="58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191056" y="2958083"/>
                <a:ext cx="165193" cy="2404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Times New Roman" panose="02020603050405020304" pitchFamily="18" charset="0"/>
                  </a:rPr>
                  <a:t>4</a:t>
                </a:r>
                <a:endParaRPr lang="en-US" sz="1400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874712" y="4340651"/>
              <a:ext cx="280407" cy="240489"/>
              <a:chOff x="4732694" y="2958083"/>
              <a:chExt cx="280407" cy="240489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V="1">
                <a:off x="4897887" y="3025751"/>
                <a:ext cx="115214" cy="58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4732694" y="2958083"/>
                <a:ext cx="165193" cy="2404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Times New Roman" panose="02020603050405020304" pitchFamily="18" charset="0"/>
                  </a:rPr>
                  <a:t>4</a:t>
                </a:r>
                <a:endParaRPr lang="en-US" sz="1400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292492" y="2564895"/>
              <a:ext cx="745235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Consolas" panose="020B0609020204030204" pitchFamily="49" charset="0"/>
                </a:rPr>
                <a:t>A</a:t>
              </a:r>
              <a:r>
                <a:rPr lang="en-US" sz="1600" dirty="0">
                  <a:latin typeface="Arial Narrow" panose="020B0606020202030204" pitchFamily="34" charset="0"/>
                  <a:cs typeface="Consolas" panose="020B0609020204030204" pitchFamily="49" charset="0"/>
                </a:rPr>
                <a:t> [7:4]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01891" y="5049308"/>
              <a:ext cx="802842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Consolas" panose="020B0609020204030204" pitchFamily="49" charset="0"/>
                </a:rPr>
                <a:t>Tens</a:t>
              </a:r>
              <a:endParaRPr lang="en-US" sz="1600" b="1" baseline="-25000" dirty="0">
                <a:solidFill>
                  <a:srgbClr val="FF0000"/>
                </a:solidFill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66344" y="3371393"/>
              <a:ext cx="1497782" cy="90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BCD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dirty="0">
                  <a:latin typeface="+mn-lt"/>
                  <a:cs typeface="Times New Roman" panose="02020603050405020304" pitchFamily="18" charset="0"/>
                </a:rPr>
                <a:t>Adder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8574319" y="3025751"/>
              <a:ext cx="0" cy="347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704358" y="3025751"/>
              <a:ext cx="0" cy="34792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943140" y="3371393"/>
              <a:ext cx="330385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Consolas" panose="020B0609020204030204" pitchFamily="49" charset="0"/>
                </a:rPr>
                <a:t>c</a:t>
              </a:r>
              <a:r>
                <a:rPr lang="en-US" sz="2000" baseline="-25000" dirty="0">
                  <a:latin typeface="Arial Narrow" panose="020B0606020202030204" pitchFamily="34" charset="0"/>
                  <a:cs typeface="Consolas" panose="020B0609020204030204" pitchFamily="49" charset="0"/>
                </a:rPr>
                <a:t>0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115957" y="4271393"/>
              <a:ext cx="0" cy="3673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721792" y="4581140"/>
              <a:ext cx="802842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Consolas" panose="020B0609020204030204" pitchFamily="49" charset="0"/>
                </a:rPr>
                <a:t>S</a:t>
              </a:r>
              <a:r>
                <a:rPr lang="en-US" sz="1600" dirty="0">
                  <a:latin typeface="Arial Narrow" panose="020B0606020202030204" pitchFamily="34" charset="0"/>
                  <a:cs typeface="Consolas" panose="020B0609020204030204" pitchFamily="49" charset="0"/>
                </a:rPr>
                <a:t> [3:0]</a:t>
              </a:r>
              <a:endParaRPr lang="en-US" sz="1600" baseline="-25000" dirty="0">
                <a:latin typeface="Arial Narrow" panose="020B0606020202030204" pitchFamily="34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76498" y="2564895"/>
              <a:ext cx="745235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Consolas" panose="020B0609020204030204" pitchFamily="49" charset="0"/>
                </a:rPr>
                <a:t>B</a:t>
              </a:r>
              <a:r>
                <a:rPr lang="en-US" sz="1600" dirty="0">
                  <a:latin typeface="Arial Narrow" panose="020B0606020202030204" pitchFamily="34" charset="0"/>
                  <a:cs typeface="Consolas" panose="020B0609020204030204" pitchFamily="49" charset="0"/>
                </a:rPr>
                <a:t> [3:0]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481558" y="3073297"/>
              <a:ext cx="280407" cy="240489"/>
              <a:chOff x="5294986" y="2958083"/>
              <a:chExt cx="280407" cy="240489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V="1">
                <a:off x="5460179" y="3025751"/>
                <a:ext cx="115214" cy="58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5294986" y="2958083"/>
                <a:ext cx="165193" cy="2404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Times New Roman" panose="02020603050405020304" pitchFamily="18" charset="0"/>
                  </a:rPr>
                  <a:t>4</a:t>
                </a:r>
                <a:endParaRPr lang="en-US" sz="1400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8356947" y="3083358"/>
              <a:ext cx="280407" cy="240489"/>
              <a:chOff x="5191056" y="2958083"/>
              <a:chExt cx="280407" cy="240489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5356249" y="3025751"/>
                <a:ext cx="115214" cy="58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5191056" y="2958083"/>
                <a:ext cx="165193" cy="2404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Times New Roman" panose="02020603050405020304" pitchFamily="18" charset="0"/>
                  </a:rPr>
                  <a:t>4</a:t>
                </a:r>
                <a:endParaRPr lang="en-US" sz="1400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890957" y="4340651"/>
              <a:ext cx="280407" cy="240489"/>
              <a:chOff x="4732694" y="2958083"/>
              <a:chExt cx="280407" cy="24048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4897887" y="3025751"/>
                <a:ext cx="115214" cy="5874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732694" y="2958083"/>
                <a:ext cx="165193" cy="2404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 anchor="ctr" anchorCtr="0">
                <a:noAutofit/>
              </a:bodyPr>
              <a:lstStyle/>
              <a:p>
                <a:pPr algn="ctr"/>
                <a:r>
                  <a:rPr lang="en-US" sz="1400" dirty="0">
                    <a:latin typeface="+mn-lt"/>
                    <a:cs typeface="Times New Roman" panose="02020603050405020304" pitchFamily="18" charset="0"/>
                  </a:rPr>
                  <a:t>4</a:t>
                </a:r>
                <a:endParaRPr lang="en-US" sz="1400" baseline="-25000" dirty="0"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308737" y="2564895"/>
              <a:ext cx="745235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i="1" dirty="0">
                  <a:latin typeface="Arial Narrow" panose="020B0606020202030204" pitchFamily="34" charset="0"/>
                  <a:cs typeface="Consolas" panose="020B0609020204030204" pitchFamily="49" charset="0"/>
                </a:rPr>
                <a:t>A</a:t>
              </a:r>
              <a:r>
                <a:rPr lang="en-US" sz="1600" dirty="0">
                  <a:latin typeface="Arial Narrow" panose="020B0606020202030204" pitchFamily="34" charset="0"/>
                  <a:cs typeface="Consolas" panose="020B0609020204030204" pitchFamily="49" charset="0"/>
                </a:rPr>
                <a:t> [3:0]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718136" y="5049308"/>
              <a:ext cx="802842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Consolas" panose="020B0609020204030204" pitchFamily="49" charset="0"/>
                </a:rPr>
                <a:t>Ones</a:t>
              </a:r>
              <a:endParaRPr lang="en-US" sz="1600" b="1" baseline="-25000" dirty="0">
                <a:solidFill>
                  <a:srgbClr val="FF0000"/>
                </a:solidFill>
                <a:latin typeface="+mn-lt"/>
                <a:cs typeface="Consolas" panose="020B0609020204030204" pitchFamily="49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6847881" y="3824937"/>
              <a:ext cx="5191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837107" y="3832249"/>
              <a:ext cx="5191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2821541" y="3832249"/>
              <a:ext cx="5191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805296" y="3832249"/>
              <a:ext cx="51914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447591" y="5041996"/>
              <a:ext cx="1274981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Consolas" panose="020B0609020204030204" pitchFamily="49" charset="0"/>
                </a:rPr>
                <a:t>Hundreds</a:t>
              </a:r>
              <a:endParaRPr lang="en-US" sz="1600" b="1" baseline="-25000" dirty="0">
                <a:solidFill>
                  <a:srgbClr val="FF0000"/>
                </a:solidFill>
                <a:latin typeface="+mn-lt"/>
                <a:cs typeface="Consolas" panose="020B0609020204030204" pitchFamily="49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324438" y="5034684"/>
              <a:ext cx="1497103" cy="45354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n-lt"/>
                  <a:cs typeface="Consolas" panose="020B0609020204030204" pitchFamily="49" charset="0"/>
                </a:rPr>
                <a:t>Thousands</a:t>
              </a:r>
              <a:endParaRPr lang="en-US" sz="1600" b="1" baseline="-25000" dirty="0">
                <a:solidFill>
                  <a:srgbClr val="FF0000"/>
                </a:solidFill>
                <a:latin typeface="+mn-lt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2031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Multiplication of binary numbers is performed in the same way as with decimal numbers. </a:t>
            </a:r>
          </a:p>
          <a:p>
            <a:r>
              <a:rPr lang="en-US" dirty="0" smtClean="0"/>
              <a:t>The multiplicand is multiplied by each bit of the multiplier, starting from the least significant bit. </a:t>
            </a:r>
          </a:p>
          <a:p>
            <a:r>
              <a:rPr lang="en-US" dirty="0" smtClean="0"/>
              <a:t>The result of each such multiplication forms a partial product. Successive partial products are shifted one bit to the left. </a:t>
            </a:r>
          </a:p>
          <a:p>
            <a:r>
              <a:rPr lang="en-US" dirty="0" smtClean="0"/>
              <a:t>The product is obtained by adding these shifted partial products.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5727794" cy="514350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Example 1</a:t>
            </a:r>
            <a:r>
              <a:rPr lang="en-US" dirty="0" smtClean="0"/>
              <a:t>: Consider an example of multiplication of two numbers, say A and B (2 bits each), C = A x B. </a:t>
            </a:r>
          </a:p>
          <a:p>
            <a:r>
              <a:rPr lang="en-US" dirty="0" smtClean="0"/>
              <a:t>The first partial product is formed by multiplying the B</a:t>
            </a:r>
            <a:r>
              <a:rPr lang="en-US" baseline="-25000" dirty="0" smtClean="0"/>
              <a:t>1</a:t>
            </a:r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</a:t>
            </a:r>
            <a:r>
              <a:rPr lang="en-US" dirty="0" smtClean="0"/>
              <a:t>by A</a:t>
            </a:r>
            <a:r>
              <a:rPr lang="en-US" baseline="-25000" dirty="0" smtClean="0"/>
              <a:t>0</a:t>
            </a:r>
            <a:r>
              <a:rPr lang="en-US" dirty="0" smtClean="0"/>
              <a:t>. The multiplication of two bits such as A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</a:t>
            </a:r>
            <a:r>
              <a:rPr lang="en-US" dirty="0" smtClean="0"/>
              <a:t>and B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</a:t>
            </a:r>
            <a:r>
              <a:rPr lang="en-US" dirty="0" smtClean="0"/>
              <a:t>produces a 1 if both bits are 1; otherwise it produces a 0 like an AND operation. So the partial products can be implemented with AND gates. </a:t>
            </a:r>
          </a:p>
          <a:p>
            <a:r>
              <a:rPr lang="en-US" dirty="0" smtClean="0"/>
              <a:t>The second partial product is formed by multiplying the B</a:t>
            </a:r>
            <a:r>
              <a:rPr lang="en-US" baseline="-25000" dirty="0" smtClean="0"/>
              <a:t>1</a:t>
            </a:r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 </a:t>
            </a:r>
            <a:r>
              <a:rPr lang="en-US" dirty="0" smtClean="0"/>
              <a:t>by A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 </a:t>
            </a:r>
            <a:r>
              <a:rPr lang="en-US" dirty="0" smtClean="0"/>
              <a:t>and is shifted one position to the left. 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389" y="1124720"/>
            <a:ext cx="2419494" cy="1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82" y="3140965"/>
            <a:ext cx="27527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Example 2</a:t>
            </a:r>
            <a:r>
              <a:rPr lang="en-US" dirty="0" smtClean="0"/>
              <a:t>: Consider the example of multiplying two numbers, say A (3-bit number) and B (4-bit number). 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31" y="1988825"/>
            <a:ext cx="3086100" cy="236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214" y="2046432"/>
            <a:ext cx="3876675" cy="42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4723" y="4705772"/>
            <a:ext cx="397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Since J = 3 and K = 4, 12 (J x K) AND gates and two 4-bit ((J - 1) K-bit) adders are needed to produce a product of seven (J + K) bits.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4-bit </a:t>
            </a:r>
            <a:r>
              <a:rPr lang="en-US" dirty="0"/>
              <a:t>× 4-bit Binary Multiplier</a:t>
            </a:r>
            <a:r>
              <a:rPr lang="en-US" alt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altLang="en-US" dirty="0"/>
              <a:t>Suppose we want to multiply two numbers A and B</a:t>
            </a:r>
          </a:p>
          <a:p>
            <a:pPr lvl="1">
              <a:spcBef>
                <a:spcPts val="1500"/>
              </a:spcBef>
            </a:pPr>
            <a:r>
              <a:rPr lang="en-US" altLang="en-US" dirty="0"/>
              <a:t>Example on 4-bit numbers: A = a</a:t>
            </a:r>
            <a:r>
              <a:rPr lang="en-US" altLang="en-US" baseline="-25000" dirty="0"/>
              <a:t>3</a:t>
            </a:r>
            <a:r>
              <a:rPr lang="en-US" altLang="en-US" dirty="0"/>
              <a:t> a</a:t>
            </a:r>
            <a:r>
              <a:rPr lang="en-US" altLang="en-US" baseline="-25000" dirty="0"/>
              <a:t>2</a:t>
            </a:r>
            <a:r>
              <a:rPr lang="en-US" altLang="en-US" dirty="0"/>
              <a:t> a</a:t>
            </a:r>
            <a:r>
              <a:rPr lang="en-US" altLang="en-US" baseline="-25000" dirty="0"/>
              <a:t>1</a:t>
            </a:r>
            <a:r>
              <a:rPr lang="en-US" altLang="en-US" dirty="0"/>
              <a:t> a</a:t>
            </a:r>
            <a:r>
              <a:rPr lang="en-US" altLang="en-US" baseline="-25000" dirty="0"/>
              <a:t>0</a:t>
            </a:r>
            <a:r>
              <a:rPr lang="en-US" altLang="en-US" dirty="0"/>
              <a:t> and B = b</a:t>
            </a:r>
            <a:r>
              <a:rPr lang="en-US" altLang="en-US" baseline="-25000" dirty="0"/>
              <a:t>3</a:t>
            </a:r>
            <a:r>
              <a:rPr lang="en-US" altLang="en-US" dirty="0"/>
              <a:t> b</a:t>
            </a:r>
            <a:r>
              <a:rPr lang="en-US" altLang="en-US" baseline="-25000" dirty="0"/>
              <a:t>2</a:t>
            </a:r>
            <a:r>
              <a:rPr lang="en-US" altLang="en-US" dirty="0"/>
              <a:t> b</a:t>
            </a:r>
            <a:r>
              <a:rPr lang="en-US" altLang="en-US" baseline="-25000" dirty="0"/>
              <a:t>1</a:t>
            </a:r>
            <a:r>
              <a:rPr lang="en-US" altLang="en-US" dirty="0"/>
              <a:t> b</a:t>
            </a:r>
            <a:r>
              <a:rPr lang="en-US" altLang="en-US" baseline="-25000" dirty="0"/>
              <a:t>0</a:t>
            </a:r>
            <a:endParaRPr lang="en-US" altLang="en-US" dirty="0"/>
          </a:p>
          <a:p>
            <a:pPr>
              <a:spcBef>
                <a:spcPts val="1500"/>
              </a:spcBef>
            </a:pPr>
            <a:r>
              <a:rPr lang="en-US" altLang="en-US" dirty="0"/>
              <a:t>Step 1: AND (multiply) each bit of A with each bit of B</a:t>
            </a:r>
          </a:p>
          <a:p>
            <a:pPr lvl="1">
              <a:spcBef>
                <a:spcPts val="1500"/>
              </a:spcBef>
            </a:pPr>
            <a:r>
              <a:rPr lang="en-US" altLang="en-US" dirty="0"/>
              <a:t>Requires 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 AND gates and produces 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 product bits</a:t>
            </a:r>
          </a:p>
          <a:p>
            <a:pPr lvl="1">
              <a:spcBef>
                <a:spcPts val="1500"/>
              </a:spcBef>
            </a:pPr>
            <a:r>
              <a:rPr lang="en-US" altLang="en-US" dirty="0"/>
              <a:t>Position of </a:t>
            </a:r>
            <a:r>
              <a:rPr lang="en-US" altLang="en-US" dirty="0" err="1"/>
              <a:t>a</a:t>
            </a:r>
            <a:r>
              <a:rPr lang="en-US" altLang="en-US" baseline="-25000" dirty="0" err="1"/>
              <a:t>i</a:t>
            </a:r>
            <a:r>
              <a:rPr lang="en-US" altLang="en-US" dirty="0" err="1"/>
              <a:t>b</a:t>
            </a:r>
            <a:r>
              <a:rPr lang="en-US" altLang="en-US" baseline="-25000" dirty="0" err="1"/>
              <a:t>j</a:t>
            </a:r>
            <a:r>
              <a:rPr lang="en-US" altLang="en-US" dirty="0"/>
              <a:t> = (</a:t>
            </a:r>
            <a:r>
              <a:rPr lang="en-US" altLang="en-US" dirty="0" err="1"/>
              <a:t>i+j</a:t>
            </a:r>
            <a:r>
              <a:rPr lang="en-US" altLang="en-US" dirty="0"/>
              <a:t>). For example, Position of a</a:t>
            </a:r>
            <a:r>
              <a:rPr lang="en-US" altLang="en-US" baseline="-25000" dirty="0"/>
              <a:t>2</a:t>
            </a:r>
            <a:r>
              <a:rPr lang="en-US" altLang="en-US" dirty="0"/>
              <a:t>b</a:t>
            </a:r>
            <a:r>
              <a:rPr lang="en-US" altLang="en-US" baseline="-25000" dirty="0"/>
              <a:t>3</a:t>
            </a:r>
            <a:r>
              <a:rPr lang="en-US" altLang="en-US" dirty="0"/>
              <a:t> = 2+3 = 5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86298" y="3659356"/>
            <a:ext cx="6514019" cy="2592387"/>
            <a:chOff x="1187351" y="3753036"/>
            <a:chExt cx="6012941" cy="2592387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588232" y="3753036"/>
              <a:ext cx="612060" cy="540081"/>
              <a:chOff x="5724128" y="4437112"/>
              <a:chExt cx="612068" cy="540060"/>
            </a:xfrm>
          </p:grpSpPr>
          <p:sp>
            <p:nvSpPr>
              <p:cNvPr id="52" name="TextBox 3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0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0</a:t>
                </a: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759925" y="4437112"/>
                <a:ext cx="539757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5796153" y="3753036"/>
              <a:ext cx="612060" cy="540081"/>
              <a:chOff x="5724128" y="4437112"/>
              <a:chExt cx="612068" cy="540060"/>
            </a:xfrm>
          </p:grpSpPr>
          <p:sp>
            <p:nvSpPr>
              <p:cNvPr id="50" name="TextBox 7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1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0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761367" y="4437112"/>
                <a:ext cx="538170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5004074" y="3753036"/>
              <a:ext cx="612060" cy="540081"/>
              <a:chOff x="5724128" y="4437112"/>
              <a:chExt cx="612068" cy="540060"/>
            </a:xfrm>
          </p:grpSpPr>
          <p:sp>
            <p:nvSpPr>
              <p:cNvPr id="48" name="TextBox 10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0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761222" y="4437112"/>
                <a:ext cx="538169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4211201" y="3753036"/>
              <a:ext cx="612060" cy="540081"/>
              <a:chOff x="5724128" y="4437112"/>
              <a:chExt cx="612068" cy="540060"/>
            </a:xfrm>
          </p:grpSpPr>
          <p:sp>
            <p:nvSpPr>
              <p:cNvPr id="46" name="TextBox 13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3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0</a:t>
                </a: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61077" y="4437112"/>
                <a:ext cx="538170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5796153" y="4437138"/>
              <a:ext cx="612060" cy="540081"/>
              <a:chOff x="5724128" y="4437112"/>
              <a:chExt cx="612068" cy="540060"/>
            </a:xfrm>
          </p:grpSpPr>
          <p:sp>
            <p:nvSpPr>
              <p:cNvPr id="44" name="TextBox 16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0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1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761367" y="4437222"/>
                <a:ext cx="538170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5004074" y="4437138"/>
              <a:ext cx="612060" cy="540081"/>
              <a:chOff x="5724128" y="4437112"/>
              <a:chExt cx="612068" cy="540060"/>
            </a:xfrm>
          </p:grpSpPr>
          <p:sp>
            <p:nvSpPr>
              <p:cNvPr id="42" name="TextBox 19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1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1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761222" y="4437222"/>
                <a:ext cx="538169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4211201" y="4437138"/>
              <a:ext cx="612060" cy="540081"/>
              <a:chOff x="5724128" y="4437112"/>
              <a:chExt cx="612068" cy="540060"/>
            </a:xfrm>
          </p:grpSpPr>
          <p:sp>
            <p:nvSpPr>
              <p:cNvPr id="40" name="TextBox 22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1</a:t>
                </a: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761077" y="4437222"/>
                <a:ext cx="538170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3419854" y="4437138"/>
              <a:ext cx="612060" cy="540081"/>
              <a:chOff x="5724128" y="4437112"/>
              <a:chExt cx="612068" cy="540060"/>
            </a:xfrm>
          </p:grpSpPr>
          <p:sp>
            <p:nvSpPr>
              <p:cNvPr id="38" name="TextBox 25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3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1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60932" y="4437222"/>
                <a:ext cx="538169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5004074" y="5121240"/>
              <a:ext cx="612060" cy="540081"/>
              <a:chOff x="5724128" y="4437112"/>
              <a:chExt cx="612068" cy="540060"/>
            </a:xfrm>
          </p:grpSpPr>
          <p:sp>
            <p:nvSpPr>
              <p:cNvPr id="36" name="TextBox 31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0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2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761222" y="4437333"/>
                <a:ext cx="538169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4211201" y="5121240"/>
              <a:ext cx="612060" cy="540081"/>
              <a:chOff x="5724128" y="4437112"/>
              <a:chExt cx="612068" cy="540060"/>
            </a:xfrm>
          </p:grpSpPr>
          <p:sp>
            <p:nvSpPr>
              <p:cNvPr id="34" name="TextBox 34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1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2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761077" y="4437333"/>
                <a:ext cx="538170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3419854" y="5121240"/>
              <a:ext cx="612060" cy="540081"/>
              <a:chOff x="5724128" y="4437112"/>
              <a:chExt cx="612068" cy="540060"/>
            </a:xfrm>
          </p:grpSpPr>
          <p:sp>
            <p:nvSpPr>
              <p:cNvPr id="32" name="TextBox 37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2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760932" y="4437333"/>
                <a:ext cx="538169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2627775" y="5121240"/>
              <a:ext cx="612060" cy="540081"/>
              <a:chOff x="5724128" y="4437112"/>
              <a:chExt cx="612068" cy="540060"/>
            </a:xfrm>
          </p:grpSpPr>
          <p:sp>
            <p:nvSpPr>
              <p:cNvPr id="30" name="TextBox 40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3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2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760786" y="4437333"/>
                <a:ext cx="538170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7" name="Group 43"/>
            <p:cNvGrpSpPr>
              <a:grpSpLocks/>
            </p:cNvGrpSpPr>
            <p:nvPr/>
          </p:nvGrpSpPr>
          <p:grpSpPr bwMode="auto">
            <a:xfrm>
              <a:off x="4211201" y="5805342"/>
              <a:ext cx="612060" cy="540081"/>
              <a:chOff x="5724128" y="4437112"/>
              <a:chExt cx="612068" cy="540060"/>
            </a:xfrm>
          </p:grpSpPr>
          <p:sp>
            <p:nvSpPr>
              <p:cNvPr id="28" name="TextBox 44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0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3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761077" y="4437443"/>
                <a:ext cx="538170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3419854" y="5805342"/>
              <a:ext cx="612060" cy="540081"/>
              <a:chOff x="5724128" y="4437112"/>
              <a:chExt cx="612068" cy="540060"/>
            </a:xfrm>
          </p:grpSpPr>
          <p:sp>
            <p:nvSpPr>
              <p:cNvPr id="26" name="TextBox 47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1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3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760932" y="4437443"/>
                <a:ext cx="538169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9" name="Group 49"/>
            <p:cNvGrpSpPr>
              <a:grpSpLocks/>
            </p:cNvGrpSpPr>
            <p:nvPr/>
          </p:nvGrpSpPr>
          <p:grpSpPr bwMode="auto">
            <a:xfrm>
              <a:off x="2627775" y="5805342"/>
              <a:ext cx="612060" cy="540081"/>
              <a:chOff x="5724128" y="4437112"/>
              <a:chExt cx="612068" cy="540060"/>
            </a:xfrm>
          </p:grpSpPr>
          <p:sp>
            <p:nvSpPr>
              <p:cNvPr id="24" name="TextBox 50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2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3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760786" y="4437443"/>
                <a:ext cx="538170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20" name="Group 52"/>
            <p:cNvGrpSpPr>
              <a:grpSpLocks/>
            </p:cNvGrpSpPr>
            <p:nvPr/>
          </p:nvGrpSpPr>
          <p:grpSpPr bwMode="auto">
            <a:xfrm>
              <a:off x="1835696" y="5805342"/>
              <a:ext cx="612060" cy="540081"/>
              <a:chOff x="5724128" y="4437112"/>
              <a:chExt cx="612068" cy="540060"/>
            </a:xfrm>
          </p:grpSpPr>
          <p:sp>
            <p:nvSpPr>
              <p:cNvPr id="22" name="TextBox 53"/>
              <p:cNvSpPr txBox="1">
                <a:spLocks noChangeArrowheads="1"/>
              </p:cNvSpPr>
              <p:nvPr/>
            </p:nvSpPr>
            <p:spPr bwMode="auto">
              <a:xfrm>
                <a:off x="5724128" y="4509120"/>
                <a:ext cx="612068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/>
                  <a:t>a</a:t>
                </a:r>
                <a:r>
                  <a:rPr lang="en-US" altLang="en-US" baseline="-25000"/>
                  <a:t>3</a:t>
                </a:r>
                <a:r>
                  <a:rPr lang="en-US" altLang="en-US"/>
                  <a:t>b</a:t>
                </a:r>
                <a:r>
                  <a:rPr lang="en-US" altLang="en-US" baseline="-25000"/>
                  <a:t>3</a:t>
                </a: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60641" y="4437443"/>
                <a:ext cx="539757" cy="53972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" name="TextBox 57"/>
            <p:cNvSpPr txBox="1">
              <a:spLocks noChangeArrowheads="1"/>
            </p:cNvSpPr>
            <p:nvPr/>
          </p:nvSpPr>
          <p:spPr bwMode="auto">
            <a:xfrm>
              <a:off x="1187351" y="3789040"/>
              <a:ext cx="13684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3200" dirty="0"/>
                <a:t>A ×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074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Adding the Bits Vertically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500"/>
              </a:spcBef>
            </a:pPr>
            <a:r>
              <a:rPr lang="en-US" altLang="en-US" dirty="0"/>
              <a:t>ADD the product bits vertically using </a:t>
            </a:r>
            <a:r>
              <a:rPr lang="en-US" altLang="en-US" b="1" dirty="0">
                <a:solidFill>
                  <a:srgbClr val="FF0000"/>
                </a:solidFill>
              </a:rPr>
              <a:t>Carry-Save adders</a:t>
            </a:r>
          </a:p>
          <a:p>
            <a:pPr lvl="1">
              <a:spcBef>
                <a:spcPts val="1500"/>
              </a:spcBef>
            </a:pPr>
            <a:r>
              <a:rPr lang="en-US" altLang="en-US" dirty="0"/>
              <a:t>Full Adder adds three vertical bits</a:t>
            </a:r>
          </a:p>
          <a:p>
            <a:pPr lvl="1">
              <a:spcBef>
                <a:spcPts val="1500"/>
              </a:spcBef>
            </a:pPr>
            <a:r>
              <a:rPr lang="en-US" altLang="en-US" dirty="0"/>
              <a:t>Half Adder adds two vertical bits</a:t>
            </a:r>
          </a:p>
          <a:p>
            <a:pPr lvl="1">
              <a:spcBef>
                <a:spcPts val="1500"/>
              </a:spcBef>
            </a:pPr>
            <a:r>
              <a:rPr lang="en-US" altLang="en-US" dirty="0"/>
              <a:t>Each adder produces a partial sum and a carry</a:t>
            </a:r>
          </a:p>
          <a:p>
            <a:pPr>
              <a:spcBef>
                <a:spcPts val="1500"/>
              </a:spcBef>
            </a:pPr>
            <a:r>
              <a:rPr lang="en-US" altLang="en-US" dirty="0"/>
              <a:t>Use </a:t>
            </a:r>
            <a:r>
              <a:rPr lang="en-US" altLang="en-US" b="1" dirty="0">
                <a:solidFill>
                  <a:srgbClr val="FF0000"/>
                </a:solidFill>
              </a:rPr>
              <a:t>Carry-propagate adder </a:t>
            </a:r>
            <a:r>
              <a:rPr lang="en-US" altLang="en-US" dirty="0"/>
              <a:t>for final addition</a:t>
            </a:r>
          </a:p>
          <a:p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3668472"/>
            <a:ext cx="7467600" cy="2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151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Carry Save 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000"/>
              </a:spcBef>
            </a:pPr>
            <a:r>
              <a:rPr lang="en-US" altLang="en-US" dirty="0"/>
              <a:t>A n-bit carry-save adder produces two n-bit outputs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dirty="0"/>
              <a:t>n-bit partial sum bits and n-bit carry bits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dirty="0"/>
              <a:t>All the n bits of a carry-save adder work in parallel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dirty="0"/>
              <a:t>The carry does not propagate as in a carry-propagate adder</a:t>
            </a:r>
          </a:p>
          <a:p>
            <a:pPr lvl="1" eaLnBrk="1" hangingPunct="1">
              <a:spcBef>
                <a:spcPts val="2000"/>
              </a:spcBef>
            </a:pPr>
            <a:r>
              <a:rPr lang="en-US" altLang="en-US" dirty="0"/>
              <a:t>This is why a carry-save is faster than a carry-propagate adder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dirty="0"/>
              <a:t>Useful when adding multiple numbers (as in a multiplier)</a:t>
            </a:r>
          </a:p>
          <a:p>
            <a:endParaRPr lang="en-US" dirty="0"/>
          </a:p>
        </p:txBody>
      </p:sp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366689" y="4473155"/>
            <a:ext cx="8578321" cy="1830388"/>
            <a:chOff x="453" y="2568"/>
            <a:chExt cx="4988" cy="115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793" y="3471"/>
              <a:ext cx="19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Carry-Propagate Adder</a:t>
              </a:r>
            </a:p>
          </p:txBody>
        </p: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313" y="2909"/>
              <a:ext cx="272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/>
                <a:t>+</a:t>
              </a:r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359" y="277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5"/>
            <p:cNvSpPr>
              <a:spLocks noChangeShapeType="1"/>
            </p:cNvSpPr>
            <p:nvPr/>
          </p:nvSpPr>
          <p:spPr bwMode="auto">
            <a:xfrm flipH="1">
              <a:off x="2584" y="3045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2540" y="277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2245" y="2569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a</a:t>
              </a:r>
              <a:r>
                <a:rPr lang="en-US" altLang="en-US" sz="1600" baseline="-25000"/>
                <a:t>0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2427" y="2569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b</a:t>
              </a:r>
              <a:r>
                <a:rPr lang="en-US" altLang="en-US" sz="1600" baseline="-25000"/>
                <a:t>0</a:t>
              </a: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2449" y="318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336" y="3294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s</a:t>
              </a:r>
              <a:r>
                <a:rPr lang="en-US" altLang="en-US" sz="1600" baseline="-25000"/>
                <a:t>0</a:t>
              </a:r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1882" y="2909"/>
              <a:ext cx="272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/>
                <a:t>+</a:t>
              </a: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1928" y="277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H="1">
              <a:off x="2153" y="3045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>
              <a:off x="2109" y="277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1814" y="2569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a</a:t>
              </a:r>
              <a:r>
                <a:rPr lang="en-US" altLang="en-US" sz="1600" baseline="-25000"/>
                <a:t>1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1996" y="2569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b</a:t>
              </a:r>
              <a:r>
                <a:rPr lang="en-US" altLang="en-US" sz="1600" baseline="-25000"/>
                <a:t>1</a:t>
              </a: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>
              <a:off x="2018" y="318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1905" y="3294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s</a:t>
              </a:r>
              <a:r>
                <a:rPr lang="en-US" altLang="en-US" sz="1600" baseline="-25000"/>
                <a:t>1</a:t>
              </a: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840" y="2908"/>
              <a:ext cx="272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/>
                <a:t>+</a:t>
              </a:r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886" y="27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 flipH="1">
              <a:off x="1111" y="3044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1067" y="277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36"/>
            <p:cNvSpPr txBox="1">
              <a:spLocks noChangeArrowheads="1"/>
            </p:cNvSpPr>
            <p:nvPr/>
          </p:nvSpPr>
          <p:spPr bwMode="auto">
            <a:xfrm>
              <a:off x="772" y="2568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a</a:t>
              </a:r>
              <a:r>
                <a:rPr lang="en-US" altLang="en-US" sz="1600" baseline="-25000"/>
                <a:t>31</a:t>
              </a:r>
            </a:p>
          </p:txBody>
        </p:sp>
        <p:sp>
          <p:nvSpPr>
            <p:cNvPr id="27" name="Text Box 37"/>
            <p:cNvSpPr txBox="1">
              <a:spLocks noChangeArrowheads="1"/>
            </p:cNvSpPr>
            <p:nvPr/>
          </p:nvSpPr>
          <p:spPr bwMode="auto">
            <a:xfrm>
              <a:off x="954" y="2568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b</a:t>
              </a:r>
              <a:r>
                <a:rPr lang="en-US" altLang="en-US" sz="1600" baseline="-25000"/>
                <a:t>31</a:t>
              </a:r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976" y="318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9"/>
            <p:cNvSpPr txBox="1">
              <a:spLocks noChangeArrowheads="1"/>
            </p:cNvSpPr>
            <p:nvPr/>
          </p:nvSpPr>
          <p:spPr bwMode="auto">
            <a:xfrm>
              <a:off x="863" y="3293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s</a:t>
              </a:r>
              <a:r>
                <a:rPr lang="en-US" altLang="en-US" sz="1600" baseline="-25000"/>
                <a:t>31</a:t>
              </a:r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 flipH="1">
              <a:off x="680" y="3044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50"/>
            <p:cNvSpPr>
              <a:spLocks noChangeShapeType="1"/>
            </p:cNvSpPr>
            <p:nvPr/>
          </p:nvSpPr>
          <p:spPr bwMode="auto">
            <a:xfrm flipH="1">
              <a:off x="1722" y="3044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1316" y="2863"/>
              <a:ext cx="36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/>
                <a:t>. . .</a:t>
              </a:r>
              <a:endParaRPr lang="en-US" altLang="en-US" sz="2400" b="1" baseline="-25000"/>
            </a:p>
          </p:txBody>
        </p:sp>
        <p:sp>
          <p:nvSpPr>
            <p:cNvPr id="33" name="Text Box 52"/>
            <p:cNvSpPr txBox="1">
              <a:spLocks noChangeArrowheads="1"/>
            </p:cNvSpPr>
            <p:nvPr/>
          </p:nvSpPr>
          <p:spPr bwMode="auto">
            <a:xfrm>
              <a:off x="453" y="2954"/>
              <a:ext cx="226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c</a:t>
              </a:r>
              <a:r>
                <a:rPr lang="en-US" altLang="en-US" sz="1600" baseline="-25000"/>
                <a:t>out</a:t>
              </a:r>
            </a:p>
          </p:txBody>
        </p:sp>
        <p:sp>
          <p:nvSpPr>
            <p:cNvPr id="34" name="Text Box 53"/>
            <p:cNvSpPr txBox="1">
              <a:spLocks noChangeArrowheads="1"/>
            </p:cNvSpPr>
            <p:nvPr/>
          </p:nvSpPr>
          <p:spPr bwMode="auto">
            <a:xfrm>
              <a:off x="2744" y="2954"/>
              <a:ext cx="24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/>
                <a:t>c</a:t>
              </a:r>
              <a:r>
                <a:rPr lang="en-US" altLang="en-US" sz="1600" baseline="-25000"/>
                <a:t>in</a:t>
              </a:r>
            </a:p>
          </p:txBody>
        </p:sp>
        <p:sp>
          <p:nvSpPr>
            <p:cNvPr id="35" name="Text Box 54"/>
            <p:cNvSpPr txBox="1">
              <a:spLocks noChangeArrowheads="1"/>
            </p:cNvSpPr>
            <p:nvPr/>
          </p:nvSpPr>
          <p:spPr bwMode="auto">
            <a:xfrm>
              <a:off x="3379" y="3471"/>
              <a:ext cx="19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FF0000"/>
                  </a:solidFill>
                </a:rPr>
                <a:t>Carry-Save Adder</a:t>
              </a:r>
            </a:p>
          </p:txBody>
        </p:sp>
        <p:sp>
          <p:nvSpPr>
            <p:cNvPr id="36" name="Text Box 83"/>
            <p:cNvSpPr txBox="1">
              <a:spLocks noChangeArrowheads="1"/>
            </p:cNvSpPr>
            <p:nvPr/>
          </p:nvSpPr>
          <p:spPr bwMode="auto">
            <a:xfrm>
              <a:off x="3902" y="2863"/>
              <a:ext cx="36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/>
                <a:t>. . .</a:t>
              </a:r>
              <a:endParaRPr lang="en-US" altLang="en-US" sz="2400" b="1" baseline="-25000"/>
            </a:p>
          </p:txBody>
        </p:sp>
        <p:grpSp>
          <p:nvGrpSpPr>
            <p:cNvPr id="37" name="Group 94"/>
            <p:cNvGrpSpPr>
              <a:grpSpLocks/>
            </p:cNvGrpSpPr>
            <p:nvPr/>
          </p:nvGrpSpPr>
          <p:grpSpPr bwMode="auto">
            <a:xfrm>
              <a:off x="3244" y="2568"/>
              <a:ext cx="701" cy="907"/>
              <a:chOff x="3244" y="2409"/>
              <a:chExt cx="701" cy="907"/>
            </a:xfrm>
          </p:grpSpPr>
          <p:sp>
            <p:nvSpPr>
              <p:cNvPr id="62" name="Text Box 73"/>
              <p:cNvSpPr txBox="1">
                <a:spLocks noChangeArrowheads="1"/>
              </p:cNvSpPr>
              <p:nvPr/>
            </p:nvSpPr>
            <p:spPr bwMode="auto">
              <a:xfrm>
                <a:off x="3426" y="2749"/>
                <a:ext cx="272" cy="27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/>
                  <a:t>+</a:t>
                </a:r>
              </a:p>
            </p:txBody>
          </p:sp>
          <p:sp>
            <p:nvSpPr>
              <p:cNvPr id="63" name="Line 74"/>
              <p:cNvSpPr>
                <a:spLocks noChangeShapeType="1"/>
              </p:cNvSpPr>
              <p:nvPr/>
            </p:nvSpPr>
            <p:spPr bwMode="auto">
              <a:xfrm>
                <a:off x="3472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76"/>
              <p:cNvSpPr>
                <a:spLocks noChangeShapeType="1"/>
              </p:cNvSpPr>
              <p:nvPr/>
            </p:nvSpPr>
            <p:spPr bwMode="auto">
              <a:xfrm>
                <a:off x="3653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Text Box 77"/>
              <p:cNvSpPr txBox="1">
                <a:spLocks noChangeArrowheads="1"/>
              </p:cNvSpPr>
              <p:nvPr/>
            </p:nvSpPr>
            <p:spPr bwMode="auto">
              <a:xfrm>
                <a:off x="3358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a</a:t>
                </a:r>
                <a:r>
                  <a:rPr lang="en-US" altLang="en-US" sz="1600" baseline="-25000"/>
                  <a:t>31</a:t>
                </a:r>
              </a:p>
            </p:txBody>
          </p:sp>
          <p:sp>
            <p:nvSpPr>
              <p:cNvPr id="66" name="Text Box 78"/>
              <p:cNvSpPr txBox="1">
                <a:spLocks noChangeArrowheads="1"/>
              </p:cNvSpPr>
              <p:nvPr/>
            </p:nvSpPr>
            <p:spPr bwMode="auto">
              <a:xfrm>
                <a:off x="3540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b</a:t>
                </a:r>
                <a:r>
                  <a:rPr lang="en-US" altLang="en-US" sz="1600" baseline="-25000"/>
                  <a:t>31</a:t>
                </a:r>
              </a:p>
            </p:txBody>
          </p:sp>
          <p:sp>
            <p:nvSpPr>
              <p:cNvPr id="67" name="Line 79"/>
              <p:cNvSpPr>
                <a:spLocks noChangeShapeType="1"/>
              </p:cNvSpPr>
              <p:nvPr/>
            </p:nvSpPr>
            <p:spPr bwMode="auto">
              <a:xfrm>
                <a:off x="3562" y="30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Text Box 80"/>
              <p:cNvSpPr txBox="1">
                <a:spLocks noChangeArrowheads="1"/>
              </p:cNvSpPr>
              <p:nvPr/>
            </p:nvSpPr>
            <p:spPr bwMode="auto">
              <a:xfrm>
                <a:off x="3449" y="3134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s'</a:t>
                </a:r>
                <a:r>
                  <a:rPr lang="en-US" altLang="en-US" sz="1600" baseline="-25000"/>
                  <a:t>31</a:t>
                </a:r>
              </a:p>
            </p:txBody>
          </p:sp>
          <p:sp>
            <p:nvSpPr>
              <p:cNvPr id="69" name="Text Box 84"/>
              <p:cNvSpPr txBox="1">
                <a:spLocks noChangeArrowheads="1"/>
              </p:cNvSpPr>
              <p:nvPr/>
            </p:nvSpPr>
            <p:spPr bwMode="auto">
              <a:xfrm>
                <a:off x="3244" y="3135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c'</a:t>
                </a:r>
                <a:r>
                  <a:rPr lang="en-US" altLang="en-US" sz="1600" baseline="-25000"/>
                  <a:t>31</a:t>
                </a:r>
              </a:p>
            </p:txBody>
          </p:sp>
          <p:sp>
            <p:nvSpPr>
              <p:cNvPr id="70" name="Freeform 90"/>
              <p:cNvSpPr>
                <a:spLocks/>
              </p:cNvSpPr>
              <p:nvPr/>
            </p:nvSpPr>
            <p:spPr bwMode="auto">
              <a:xfrm>
                <a:off x="3696" y="2614"/>
                <a:ext cx="137" cy="272"/>
              </a:xfrm>
              <a:custGeom>
                <a:avLst/>
                <a:gdLst>
                  <a:gd name="T0" fmla="*/ 65 w 159"/>
                  <a:gd name="T1" fmla="*/ 0 h 272"/>
                  <a:gd name="T2" fmla="*/ 65 w 159"/>
                  <a:gd name="T3" fmla="*/ 272 h 272"/>
                  <a:gd name="T4" fmla="*/ 0 w 159"/>
                  <a:gd name="T5" fmla="*/ 272 h 272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72"/>
                  <a:gd name="T11" fmla="*/ 159 w 159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72">
                    <a:moveTo>
                      <a:pt x="159" y="0"/>
                    </a:moveTo>
                    <a:lnTo>
                      <a:pt x="159" y="272"/>
                    </a:lnTo>
                    <a:lnTo>
                      <a:pt x="0" y="2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 Box 91"/>
              <p:cNvSpPr txBox="1">
                <a:spLocks noChangeArrowheads="1"/>
              </p:cNvSpPr>
              <p:nvPr/>
            </p:nvSpPr>
            <p:spPr bwMode="auto">
              <a:xfrm>
                <a:off x="3719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c</a:t>
                </a:r>
                <a:r>
                  <a:rPr lang="en-US" altLang="en-US" sz="1600" baseline="-25000"/>
                  <a:t>31</a:t>
                </a:r>
              </a:p>
            </p:txBody>
          </p:sp>
          <p:sp>
            <p:nvSpPr>
              <p:cNvPr id="72" name="Freeform 92"/>
              <p:cNvSpPr>
                <a:spLocks/>
              </p:cNvSpPr>
              <p:nvPr/>
            </p:nvSpPr>
            <p:spPr bwMode="auto">
              <a:xfrm flipH="1" flipV="1">
                <a:off x="3356" y="2886"/>
                <a:ext cx="68" cy="272"/>
              </a:xfrm>
              <a:custGeom>
                <a:avLst/>
                <a:gdLst>
                  <a:gd name="T0" fmla="*/ 1 w 159"/>
                  <a:gd name="T1" fmla="*/ 0 h 272"/>
                  <a:gd name="T2" fmla="*/ 1 w 159"/>
                  <a:gd name="T3" fmla="*/ 272 h 272"/>
                  <a:gd name="T4" fmla="*/ 0 w 159"/>
                  <a:gd name="T5" fmla="*/ 272 h 272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72"/>
                  <a:gd name="T11" fmla="*/ 159 w 159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72">
                    <a:moveTo>
                      <a:pt x="159" y="0"/>
                    </a:moveTo>
                    <a:lnTo>
                      <a:pt x="159" y="272"/>
                    </a:lnTo>
                    <a:lnTo>
                      <a:pt x="0" y="2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95"/>
            <p:cNvGrpSpPr>
              <a:grpSpLocks/>
            </p:cNvGrpSpPr>
            <p:nvPr/>
          </p:nvGrpSpPr>
          <p:grpSpPr bwMode="auto">
            <a:xfrm>
              <a:off x="4152" y="2568"/>
              <a:ext cx="701" cy="907"/>
              <a:chOff x="3244" y="2409"/>
              <a:chExt cx="701" cy="907"/>
            </a:xfrm>
          </p:grpSpPr>
          <p:sp>
            <p:nvSpPr>
              <p:cNvPr id="51" name="Text Box 96"/>
              <p:cNvSpPr txBox="1">
                <a:spLocks noChangeArrowheads="1"/>
              </p:cNvSpPr>
              <p:nvPr/>
            </p:nvSpPr>
            <p:spPr bwMode="auto">
              <a:xfrm>
                <a:off x="3426" y="2749"/>
                <a:ext cx="272" cy="27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/>
                  <a:t>+</a:t>
                </a:r>
              </a:p>
            </p:txBody>
          </p:sp>
          <p:sp>
            <p:nvSpPr>
              <p:cNvPr id="52" name="Line 97"/>
              <p:cNvSpPr>
                <a:spLocks noChangeShapeType="1"/>
              </p:cNvSpPr>
              <p:nvPr/>
            </p:nvSpPr>
            <p:spPr bwMode="auto">
              <a:xfrm>
                <a:off x="3472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98"/>
              <p:cNvSpPr>
                <a:spLocks noChangeShapeType="1"/>
              </p:cNvSpPr>
              <p:nvPr/>
            </p:nvSpPr>
            <p:spPr bwMode="auto">
              <a:xfrm>
                <a:off x="3653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Text Box 99"/>
              <p:cNvSpPr txBox="1">
                <a:spLocks noChangeArrowheads="1"/>
              </p:cNvSpPr>
              <p:nvPr/>
            </p:nvSpPr>
            <p:spPr bwMode="auto">
              <a:xfrm>
                <a:off x="3358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a</a:t>
                </a:r>
                <a:r>
                  <a:rPr lang="en-US" altLang="en-US" sz="1600" baseline="-25000"/>
                  <a:t>1</a:t>
                </a:r>
              </a:p>
            </p:txBody>
          </p:sp>
          <p:sp>
            <p:nvSpPr>
              <p:cNvPr id="55" name="Text Box 100"/>
              <p:cNvSpPr txBox="1">
                <a:spLocks noChangeArrowheads="1"/>
              </p:cNvSpPr>
              <p:nvPr/>
            </p:nvSpPr>
            <p:spPr bwMode="auto">
              <a:xfrm>
                <a:off x="3540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b</a:t>
                </a:r>
                <a:r>
                  <a:rPr lang="en-US" altLang="en-US" sz="1600" baseline="-25000"/>
                  <a:t>1</a:t>
                </a:r>
              </a:p>
            </p:txBody>
          </p:sp>
          <p:sp>
            <p:nvSpPr>
              <p:cNvPr id="56" name="Line 101"/>
              <p:cNvSpPr>
                <a:spLocks noChangeShapeType="1"/>
              </p:cNvSpPr>
              <p:nvPr/>
            </p:nvSpPr>
            <p:spPr bwMode="auto">
              <a:xfrm>
                <a:off x="3562" y="30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102"/>
              <p:cNvSpPr txBox="1">
                <a:spLocks noChangeArrowheads="1"/>
              </p:cNvSpPr>
              <p:nvPr/>
            </p:nvSpPr>
            <p:spPr bwMode="auto">
              <a:xfrm>
                <a:off x="3449" y="3134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s'</a:t>
                </a:r>
                <a:r>
                  <a:rPr lang="en-US" altLang="en-US" sz="1600" baseline="-25000"/>
                  <a:t>1</a:t>
                </a:r>
              </a:p>
            </p:txBody>
          </p:sp>
          <p:sp>
            <p:nvSpPr>
              <p:cNvPr id="58" name="Text Box 103"/>
              <p:cNvSpPr txBox="1">
                <a:spLocks noChangeArrowheads="1"/>
              </p:cNvSpPr>
              <p:nvPr/>
            </p:nvSpPr>
            <p:spPr bwMode="auto">
              <a:xfrm>
                <a:off x="3244" y="3135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c'</a:t>
                </a:r>
                <a:r>
                  <a:rPr lang="en-US" altLang="en-US" sz="1600" baseline="-25000"/>
                  <a:t>1</a:t>
                </a:r>
              </a:p>
            </p:txBody>
          </p:sp>
          <p:sp>
            <p:nvSpPr>
              <p:cNvPr id="59" name="Freeform 104"/>
              <p:cNvSpPr>
                <a:spLocks/>
              </p:cNvSpPr>
              <p:nvPr/>
            </p:nvSpPr>
            <p:spPr bwMode="auto">
              <a:xfrm>
                <a:off x="3696" y="2614"/>
                <a:ext cx="137" cy="272"/>
              </a:xfrm>
              <a:custGeom>
                <a:avLst/>
                <a:gdLst>
                  <a:gd name="T0" fmla="*/ 65 w 159"/>
                  <a:gd name="T1" fmla="*/ 0 h 272"/>
                  <a:gd name="T2" fmla="*/ 65 w 159"/>
                  <a:gd name="T3" fmla="*/ 272 h 272"/>
                  <a:gd name="T4" fmla="*/ 0 w 159"/>
                  <a:gd name="T5" fmla="*/ 272 h 272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72"/>
                  <a:gd name="T11" fmla="*/ 159 w 159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72">
                    <a:moveTo>
                      <a:pt x="159" y="0"/>
                    </a:moveTo>
                    <a:lnTo>
                      <a:pt x="159" y="272"/>
                    </a:lnTo>
                    <a:lnTo>
                      <a:pt x="0" y="2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Text Box 105"/>
              <p:cNvSpPr txBox="1">
                <a:spLocks noChangeArrowheads="1"/>
              </p:cNvSpPr>
              <p:nvPr/>
            </p:nvSpPr>
            <p:spPr bwMode="auto">
              <a:xfrm>
                <a:off x="3719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c</a:t>
                </a:r>
                <a:r>
                  <a:rPr lang="en-US" altLang="en-US" sz="1600" baseline="-25000"/>
                  <a:t>1</a:t>
                </a:r>
              </a:p>
            </p:txBody>
          </p:sp>
          <p:sp>
            <p:nvSpPr>
              <p:cNvPr id="61" name="Freeform 106"/>
              <p:cNvSpPr>
                <a:spLocks/>
              </p:cNvSpPr>
              <p:nvPr/>
            </p:nvSpPr>
            <p:spPr bwMode="auto">
              <a:xfrm flipH="1" flipV="1">
                <a:off x="3356" y="2886"/>
                <a:ext cx="68" cy="272"/>
              </a:xfrm>
              <a:custGeom>
                <a:avLst/>
                <a:gdLst>
                  <a:gd name="T0" fmla="*/ 1 w 159"/>
                  <a:gd name="T1" fmla="*/ 0 h 272"/>
                  <a:gd name="T2" fmla="*/ 1 w 159"/>
                  <a:gd name="T3" fmla="*/ 272 h 272"/>
                  <a:gd name="T4" fmla="*/ 0 w 159"/>
                  <a:gd name="T5" fmla="*/ 272 h 272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72"/>
                  <a:gd name="T11" fmla="*/ 159 w 159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72">
                    <a:moveTo>
                      <a:pt x="159" y="0"/>
                    </a:moveTo>
                    <a:lnTo>
                      <a:pt x="159" y="272"/>
                    </a:lnTo>
                    <a:lnTo>
                      <a:pt x="0" y="2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07"/>
            <p:cNvGrpSpPr>
              <a:grpSpLocks/>
            </p:cNvGrpSpPr>
            <p:nvPr/>
          </p:nvGrpSpPr>
          <p:grpSpPr bwMode="auto">
            <a:xfrm>
              <a:off x="4740" y="2568"/>
              <a:ext cx="701" cy="907"/>
              <a:chOff x="3244" y="2409"/>
              <a:chExt cx="701" cy="907"/>
            </a:xfrm>
          </p:grpSpPr>
          <p:sp>
            <p:nvSpPr>
              <p:cNvPr id="40" name="Text Box 108"/>
              <p:cNvSpPr txBox="1">
                <a:spLocks noChangeArrowheads="1"/>
              </p:cNvSpPr>
              <p:nvPr/>
            </p:nvSpPr>
            <p:spPr bwMode="auto">
              <a:xfrm>
                <a:off x="3426" y="2749"/>
                <a:ext cx="272" cy="27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/>
                  <a:t>+</a:t>
                </a:r>
              </a:p>
            </p:txBody>
          </p:sp>
          <p:sp>
            <p:nvSpPr>
              <p:cNvPr id="41" name="Line 109"/>
              <p:cNvSpPr>
                <a:spLocks noChangeShapeType="1"/>
              </p:cNvSpPr>
              <p:nvPr/>
            </p:nvSpPr>
            <p:spPr bwMode="auto">
              <a:xfrm>
                <a:off x="3472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10"/>
              <p:cNvSpPr>
                <a:spLocks noChangeShapeType="1"/>
              </p:cNvSpPr>
              <p:nvPr/>
            </p:nvSpPr>
            <p:spPr bwMode="auto">
              <a:xfrm>
                <a:off x="3653" y="261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 Box 111"/>
              <p:cNvSpPr txBox="1">
                <a:spLocks noChangeArrowheads="1"/>
              </p:cNvSpPr>
              <p:nvPr/>
            </p:nvSpPr>
            <p:spPr bwMode="auto">
              <a:xfrm>
                <a:off x="3358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a</a:t>
                </a:r>
                <a:r>
                  <a:rPr lang="en-US" altLang="en-US" sz="1600" baseline="-25000"/>
                  <a:t>0</a:t>
                </a:r>
              </a:p>
            </p:txBody>
          </p:sp>
          <p:sp>
            <p:nvSpPr>
              <p:cNvPr id="44" name="Text Box 112"/>
              <p:cNvSpPr txBox="1">
                <a:spLocks noChangeArrowheads="1"/>
              </p:cNvSpPr>
              <p:nvPr/>
            </p:nvSpPr>
            <p:spPr bwMode="auto">
              <a:xfrm>
                <a:off x="3540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b</a:t>
                </a:r>
                <a:r>
                  <a:rPr lang="en-US" altLang="en-US" sz="1600" baseline="-25000"/>
                  <a:t>0</a:t>
                </a:r>
              </a:p>
            </p:txBody>
          </p:sp>
          <p:sp>
            <p:nvSpPr>
              <p:cNvPr id="45" name="Line 113"/>
              <p:cNvSpPr>
                <a:spLocks noChangeShapeType="1"/>
              </p:cNvSpPr>
              <p:nvPr/>
            </p:nvSpPr>
            <p:spPr bwMode="auto">
              <a:xfrm>
                <a:off x="3562" y="3021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114"/>
              <p:cNvSpPr txBox="1">
                <a:spLocks noChangeArrowheads="1"/>
              </p:cNvSpPr>
              <p:nvPr/>
            </p:nvSpPr>
            <p:spPr bwMode="auto">
              <a:xfrm>
                <a:off x="3449" y="3134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s'</a:t>
                </a:r>
                <a:r>
                  <a:rPr lang="en-US" altLang="en-US" sz="1600" baseline="-25000"/>
                  <a:t>0</a:t>
                </a:r>
              </a:p>
            </p:txBody>
          </p:sp>
          <p:sp>
            <p:nvSpPr>
              <p:cNvPr id="47" name="Text Box 115"/>
              <p:cNvSpPr txBox="1">
                <a:spLocks noChangeArrowheads="1"/>
              </p:cNvSpPr>
              <p:nvPr/>
            </p:nvSpPr>
            <p:spPr bwMode="auto">
              <a:xfrm>
                <a:off x="3244" y="3135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c'</a:t>
                </a:r>
                <a:r>
                  <a:rPr lang="en-US" altLang="en-US" sz="1600" baseline="-25000"/>
                  <a:t>0</a:t>
                </a:r>
              </a:p>
            </p:txBody>
          </p:sp>
          <p:sp>
            <p:nvSpPr>
              <p:cNvPr id="48" name="Freeform 116"/>
              <p:cNvSpPr>
                <a:spLocks/>
              </p:cNvSpPr>
              <p:nvPr/>
            </p:nvSpPr>
            <p:spPr bwMode="auto">
              <a:xfrm>
                <a:off x="3696" y="2614"/>
                <a:ext cx="137" cy="272"/>
              </a:xfrm>
              <a:custGeom>
                <a:avLst/>
                <a:gdLst>
                  <a:gd name="T0" fmla="*/ 65 w 159"/>
                  <a:gd name="T1" fmla="*/ 0 h 272"/>
                  <a:gd name="T2" fmla="*/ 65 w 159"/>
                  <a:gd name="T3" fmla="*/ 272 h 272"/>
                  <a:gd name="T4" fmla="*/ 0 w 159"/>
                  <a:gd name="T5" fmla="*/ 272 h 272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72"/>
                  <a:gd name="T11" fmla="*/ 159 w 159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72">
                    <a:moveTo>
                      <a:pt x="159" y="0"/>
                    </a:moveTo>
                    <a:lnTo>
                      <a:pt x="159" y="272"/>
                    </a:lnTo>
                    <a:lnTo>
                      <a:pt x="0" y="2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 Box 117"/>
              <p:cNvSpPr txBox="1">
                <a:spLocks noChangeArrowheads="1"/>
              </p:cNvSpPr>
              <p:nvPr/>
            </p:nvSpPr>
            <p:spPr bwMode="auto">
              <a:xfrm>
                <a:off x="3719" y="2409"/>
                <a:ext cx="226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600"/>
                  <a:t>c</a:t>
                </a:r>
                <a:r>
                  <a:rPr lang="en-US" altLang="en-US" sz="1600" baseline="-25000"/>
                  <a:t>0</a:t>
                </a:r>
              </a:p>
            </p:txBody>
          </p:sp>
          <p:sp>
            <p:nvSpPr>
              <p:cNvPr id="50" name="Freeform 118"/>
              <p:cNvSpPr>
                <a:spLocks/>
              </p:cNvSpPr>
              <p:nvPr/>
            </p:nvSpPr>
            <p:spPr bwMode="auto">
              <a:xfrm flipH="1" flipV="1">
                <a:off x="3356" y="2886"/>
                <a:ext cx="68" cy="272"/>
              </a:xfrm>
              <a:custGeom>
                <a:avLst/>
                <a:gdLst>
                  <a:gd name="T0" fmla="*/ 1 w 159"/>
                  <a:gd name="T1" fmla="*/ 0 h 272"/>
                  <a:gd name="T2" fmla="*/ 1 w 159"/>
                  <a:gd name="T3" fmla="*/ 272 h 272"/>
                  <a:gd name="T4" fmla="*/ 0 w 159"/>
                  <a:gd name="T5" fmla="*/ 272 h 272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72"/>
                  <a:gd name="T11" fmla="*/ 159 w 159"/>
                  <a:gd name="T12" fmla="*/ 272 h 2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72">
                    <a:moveTo>
                      <a:pt x="159" y="0"/>
                    </a:moveTo>
                    <a:lnTo>
                      <a:pt x="159" y="272"/>
                    </a:lnTo>
                    <a:lnTo>
                      <a:pt x="0" y="272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0253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Block: Half-Adder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A </a:t>
            </a:r>
            <a:r>
              <a:rPr lang="en-US" smtClean="0">
                <a:solidFill>
                  <a:srgbClr val="6600CC"/>
                </a:solidFill>
                <a:cs typeface="Times New Roman" pitchFamily="18" charset="0"/>
              </a:rPr>
              <a:t>2-input (no carry input),</a:t>
            </a:r>
            <a:r>
              <a:rPr lang="en-US" smtClean="0">
                <a:cs typeface="Times New Roman" pitchFamily="18" charset="0"/>
              </a:rPr>
              <a:t> 1-bit width binary adder that performs the following computations:</a:t>
            </a:r>
          </a:p>
          <a:p>
            <a:endParaRPr lang="en-US" smtClean="0"/>
          </a:p>
          <a:p>
            <a:pPr>
              <a:buNone/>
            </a:pPr>
            <a:r>
              <a:rPr lang="en-US" smtClean="0"/>
              <a:t>  </a:t>
            </a:r>
          </a:p>
          <a:p>
            <a:pPr>
              <a:buNone/>
            </a:pPr>
            <a:r>
              <a:rPr lang="en-US" smtClean="0"/>
              <a:t> </a:t>
            </a:r>
          </a:p>
          <a:p>
            <a:r>
              <a:rPr lang="en-US" smtClean="0"/>
              <a:t> </a:t>
            </a:r>
            <a:r>
              <a:rPr lang="en-US" smtClean="0">
                <a:cs typeface="Times New Roman" pitchFamily="18" charset="0"/>
              </a:rPr>
              <a:t>A half adder adds two bits to produce two bits: S &amp; C</a:t>
            </a:r>
          </a:p>
          <a:p>
            <a:r>
              <a:rPr lang="en-US" smtClean="0">
                <a:cs typeface="Times New Roman" pitchFamily="18" charset="0"/>
              </a:rPr>
              <a:t>The output is expressed as a                                                    </a:t>
            </a:r>
            <a:r>
              <a:rPr lang="en-US" u="sng" smtClean="0">
                <a:cs typeface="Times New Roman" pitchFamily="18" charset="0"/>
              </a:rPr>
              <a:t>sum bit</a:t>
            </a:r>
            <a:r>
              <a:rPr lang="en-US" smtClean="0">
                <a:cs typeface="Times New Roman" pitchFamily="18" charset="0"/>
              </a:rPr>
              <a:t> , S and a </a:t>
            </a:r>
            <a:r>
              <a:rPr lang="en-US" u="sng" smtClean="0">
                <a:cs typeface="Times New Roman" pitchFamily="18" charset="0"/>
              </a:rPr>
              <a:t>carry bit</a:t>
            </a:r>
            <a:r>
              <a:rPr lang="en-US" smtClean="0">
                <a:cs typeface="Times New Roman" pitchFamily="18" charset="0"/>
              </a:rPr>
              <a:t>, C</a:t>
            </a:r>
          </a:p>
          <a:p>
            <a:r>
              <a:rPr lang="en-US" smtClean="0">
                <a:cs typeface="Times New Roman" pitchFamily="18" charset="0"/>
              </a:rPr>
              <a:t>The half adder can be specified                                        as a truth table for S and C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85152" y="2219253"/>
            <a:ext cx="4851400" cy="1141172"/>
            <a:chOff x="1044" y="1111"/>
            <a:chExt cx="3056" cy="917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311" y="1111"/>
              <a:ext cx="13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X</a:t>
              </a:r>
              <a:endParaRPr lang="en-US" sz="24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50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738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014" y="1111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110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339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615" y="1111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711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986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263" y="1111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359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672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958" y="1111"/>
              <a:ext cx="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054" y="1111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154" y="1378"/>
              <a:ext cx="28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+ Y</a:t>
              </a:r>
              <a:endParaRPr lang="en-US" sz="2400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50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044" y="1598"/>
              <a:ext cx="41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044" y="1598"/>
              <a:ext cx="4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8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57" y="1378"/>
              <a:ext cx="24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+ 0</a:t>
              </a:r>
              <a:endParaRPr lang="en-US" sz="2400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110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1813" y="1598"/>
              <a:ext cx="30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813" y="1598"/>
              <a:ext cx="3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339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458" y="1378"/>
              <a:ext cx="24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+ 1</a:t>
              </a:r>
              <a:endParaRPr lang="en-US" sz="2400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711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14" y="1598"/>
              <a:ext cx="30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2414" y="1598"/>
              <a:ext cx="3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986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3105" y="1378"/>
              <a:ext cx="24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+ 0</a:t>
              </a:r>
              <a:endParaRPr lang="en-US" sz="2400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359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3061" y="1598"/>
              <a:ext cx="30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3061" y="1598"/>
              <a:ext cx="30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672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800" y="1378"/>
              <a:ext cx="24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+ 1</a:t>
              </a:r>
              <a:endParaRPr lang="en-US" sz="2400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4054" y="1378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745" y="1598"/>
              <a:ext cx="320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>
              <a:off x="3745" y="1598"/>
              <a:ext cx="3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1156" y="1669"/>
              <a:ext cx="2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C S</a:t>
              </a:r>
              <a:endParaRPr lang="en-US" sz="2400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1450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738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1870" y="1669"/>
              <a:ext cx="23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0 0</a:t>
              </a:r>
              <a:endParaRPr lang="en-US" sz="2400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110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339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471" y="1669"/>
              <a:ext cx="23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</a:rPr>
                <a:t>0 1</a:t>
              </a:r>
              <a:endParaRPr lang="en-US" sz="2400" dirty="0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711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986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119" y="1669"/>
              <a:ext cx="23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0 1</a:t>
              </a:r>
              <a:endParaRPr lang="en-US" sz="2400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359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3672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3814" y="1669"/>
              <a:ext cx="23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1 0</a:t>
              </a:r>
              <a:endParaRPr lang="en-US" sz="2400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054" y="1669"/>
              <a:ext cx="4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1056" y="1932"/>
              <a:ext cx="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747" y="4293105"/>
            <a:ext cx="21621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82" y="1873611"/>
            <a:ext cx="2486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Carry-Save Adders in a Multiplier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92932" cy="5143500"/>
          </a:xfrm>
        </p:spPr>
        <p:txBody>
          <a:bodyPr/>
          <a:lstStyle/>
          <a:p>
            <a:pPr>
              <a:spcBef>
                <a:spcPts val="1500"/>
              </a:spcBef>
              <a:buNone/>
            </a:pPr>
            <a:r>
              <a:rPr lang="en-US" altLang="en-US" dirty="0"/>
              <a:t>Step 1: Use </a:t>
            </a:r>
            <a:r>
              <a:rPr lang="en-US" altLang="en-US" b="1" dirty="0">
                <a:solidFill>
                  <a:srgbClr val="FF0000"/>
                </a:solidFill>
              </a:rPr>
              <a:t>carry save adders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to add the partial products</a:t>
            </a:r>
          </a:p>
          <a:p>
            <a:pPr lvl="1">
              <a:spcBef>
                <a:spcPts val="1500"/>
              </a:spcBef>
            </a:pPr>
            <a:r>
              <a:rPr lang="en-US" altLang="en-US" dirty="0"/>
              <a:t>Reduce the partial products to just two numbers</a:t>
            </a:r>
          </a:p>
          <a:p>
            <a:pPr>
              <a:spcBef>
                <a:spcPts val="1500"/>
              </a:spcBef>
              <a:buNone/>
            </a:pPr>
            <a:r>
              <a:rPr lang="en-US" altLang="en-US" dirty="0"/>
              <a:t>Step 2: Use </a:t>
            </a:r>
            <a:r>
              <a:rPr lang="en-US" altLang="en-US" b="1" dirty="0">
                <a:solidFill>
                  <a:srgbClr val="FF0000"/>
                </a:solidFill>
              </a:rPr>
              <a:t>carry-propagate adder </a:t>
            </a:r>
            <a:r>
              <a:rPr lang="en-US" altLang="en-US" dirty="0"/>
              <a:t>to add last two numbers</a:t>
            </a:r>
            <a:endParaRPr lang="en-US" alt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78654" y="2737716"/>
            <a:ext cx="8034867" cy="3421062"/>
            <a:chOff x="683568" y="1448780"/>
            <a:chExt cx="7416824" cy="3420256"/>
          </a:xfrm>
        </p:grpSpPr>
        <p:sp>
          <p:nvSpPr>
            <p:cNvPr id="5" name="Text Box 249"/>
            <p:cNvSpPr txBox="1">
              <a:spLocks noChangeArrowheads="1"/>
            </p:cNvSpPr>
            <p:nvPr/>
          </p:nvSpPr>
          <p:spPr bwMode="auto">
            <a:xfrm flipH="1">
              <a:off x="7776356" y="4653136"/>
              <a:ext cx="25202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  <a:r>
                <a:rPr lang="en-US" altLang="en-US" sz="1400" baseline="-25000"/>
                <a:t>0</a:t>
              </a:r>
            </a:p>
          </p:txBody>
        </p:sp>
        <p:sp>
          <p:nvSpPr>
            <p:cNvPr id="6" name="Text Box 181"/>
            <p:cNvSpPr txBox="1">
              <a:spLocks noChangeArrowheads="1"/>
            </p:cNvSpPr>
            <p:nvPr/>
          </p:nvSpPr>
          <p:spPr bwMode="auto">
            <a:xfrm>
              <a:off x="5652120" y="1952836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FA</a:t>
              </a:r>
            </a:p>
          </p:txBody>
        </p:sp>
        <p:sp>
          <p:nvSpPr>
            <p:cNvPr id="7" name="Line 240"/>
            <p:cNvSpPr>
              <a:spLocks noChangeShapeType="1"/>
            </p:cNvSpPr>
            <p:nvPr/>
          </p:nvSpPr>
          <p:spPr bwMode="auto">
            <a:xfrm>
              <a:off x="5760132" y="1700808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258"/>
            <p:cNvSpPr txBox="1">
              <a:spLocks noChangeArrowheads="1"/>
            </p:cNvSpPr>
            <p:nvPr/>
          </p:nvSpPr>
          <p:spPr bwMode="auto">
            <a:xfrm flipH="1">
              <a:off x="5544108" y="1448780"/>
              <a:ext cx="82809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a</a:t>
              </a:r>
              <a:r>
                <a:rPr lang="en-US" altLang="en-US" sz="1400" baseline="-25000"/>
                <a:t>2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0</a:t>
              </a:r>
              <a:r>
                <a:rPr lang="en-US" altLang="en-US" sz="1400"/>
                <a:t>  a</a:t>
              </a:r>
              <a:r>
                <a:rPr lang="en-US" altLang="en-US" sz="1400" baseline="-25000"/>
                <a:t>1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1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1400" baseline="-25000"/>
            </a:p>
          </p:txBody>
        </p:sp>
        <p:sp>
          <p:nvSpPr>
            <p:cNvPr id="9" name="Line 240"/>
            <p:cNvSpPr>
              <a:spLocks noChangeShapeType="1"/>
            </p:cNvSpPr>
            <p:nvPr/>
          </p:nvSpPr>
          <p:spPr bwMode="auto">
            <a:xfrm>
              <a:off x="6192180" y="1700808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40"/>
            <p:cNvSpPr>
              <a:spLocks noChangeShapeType="1"/>
            </p:cNvSpPr>
            <p:nvPr/>
          </p:nvSpPr>
          <p:spPr bwMode="auto">
            <a:xfrm>
              <a:off x="5760132" y="2384884"/>
              <a:ext cx="0" cy="5400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81"/>
            <p:cNvSpPr txBox="1">
              <a:spLocks noChangeArrowheads="1"/>
            </p:cNvSpPr>
            <p:nvPr/>
          </p:nvSpPr>
          <p:spPr bwMode="auto">
            <a:xfrm>
              <a:off x="5652120" y="2924944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HA</a:t>
              </a:r>
            </a:p>
          </p:txBody>
        </p:sp>
        <p:sp>
          <p:nvSpPr>
            <p:cNvPr id="12" name="Text Box 181"/>
            <p:cNvSpPr txBox="1">
              <a:spLocks noChangeArrowheads="1"/>
            </p:cNvSpPr>
            <p:nvPr/>
          </p:nvSpPr>
          <p:spPr bwMode="auto">
            <a:xfrm>
              <a:off x="4499992" y="2924944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FA</a:t>
              </a:r>
            </a:p>
          </p:txBody>
        </p:sp>
        <p:sp>
          <p:nvSpPr>
            <p:cNvPr id="13" name="Text Box 181"/>
            <p:cNvSpPr txBox="1">
              <a:spLocks noChangeArrowheads="1"/>
            </p:cNvSpPr>
            <p:nvPr/>
          </p:nvSpPr>
          <p:spPr bwMode="auto">
            <a:xfrm>
              <a:off x="4499992" y="1952836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FA</a:t>
              </a:r>
            </a:p>
          </p:txBody>
        </p:sp>
        <p:sp>
          <p:nvSpPr>
            <p:cNvPr id="14" name="Line 240"/>
            <p:cNvSpPr>
              <a:spLocks noChangeShapeType="1"/>
            </p:cNvSpPr>
            <p:nvPr/>
          </p:nvSpPr>
          <p:spPr bwMode="auto">
            <a:xfrm>
              <a:off x="4608004" y="1700808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58"/>
            <p:cNvSpPr txBox="1">
              <a:spLocks noChangeArrowheads="1"/>
            </p:cNvSpPr>
            <p:nvPr/>
          </p:nvSpPr>
          <p:spPr bwMode="auto">
            <a:xfrm flipH="1">
              <a:off x="4391980" y="1448780"/>
              <a:ext cx="86409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a</a:t>
              </a:r>
              <a:r>
                <a:rPr lang="en-US" altLang="en-US" sz="1400" baseline="-25000"/>
                <a:t>3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0</a:t>
              </a:r>
              <a:r>
                <a:rPr lang="en-US" altLang="en-US" sz="1400"/>
                <a:t>  a</a:t>
              </a:r>
              <a:r>
                <a:rPr lang="en-US" altLang="en-US" sz="1400" baseline="-25000"/>
                <a:t>2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1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1400" baseline="-25000"/>
            </a:p>
          </p:txBody>
        </p:sp>
        <p:sp>
          <p:nvSpPr>
            <p:cNvPr id="16" name="Line 240"/>
            <p:cNvSpPr>
              <a:spLocks noChangeShapeType="1"/>
            </p:cNvSpPr>
            <p:nvPr/>
          </p:nvSpPr>
          <p:spPr bwMode="auto">
            <a:xfrm>
              <a:off x="5040052" y="1700808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40"/>
            <p:cNvSpPr>
              <a:spLocks noChangeShapeType="1"/>
            </p:cNvSpPr>
            <p:nvPr/>
          </p:nvSpPr>
          <p:spPr bwMode="auto">
            <a:xfrm>
              <a:off x="4608004" y="2384884"/>
              <a:ext cx="0" cy="5400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258"/>
            <p:cNvSpPr txBox="1">
              <a:spLocks noChangeArrowheads="1"/>
            </p:cNvSpPr>
            <p:nvPr/>
          </p:nvSpPr>
          <p:spPr bwMode="auto">
            <a:xfrm flipH="1">
              <a:off x="7668344" y="1448780"/>
              <a:ext cx="432048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a</a:t>
              </a:r>
              <a:r>
                <a:rPr lang="en-US" altLang="en-US" sz="1400" baseline="-25000"/>
                <a:t>0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0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1400" baseline="-25000"/>
            </a:p>
          </p:txBody>
        </p:sp>
        <p:sp>
          <p:nvSpPr>
            <p:cNvPr id="19" name="Line 240"/>
            <p:cNvSpPr>
              <a:spLocks noChangeShapeType="1"/>
            </p:cNvSpPr>
            <p:nvPr/>
          </p:nvSpPr>
          <p:spPr bwMode="auto">
            <a:xfrm>
              <a:off x="7884368" y="1700808"/>
              <a:ext cx="0" cy="29523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81"/>
            <p:cNvSpPr txBox="1">
              <a:spLocks noChangeArrowheads="1"/>
            </p:cNvSpPr>
            <p:nvPr/>
          </p:nvSpPr>
          <p:spPr bwMode="auto">
            <a:xfrm>
              <a:off x="6804248" y="1952836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HA</a:t>
              </a:r>
            </a:p>
          </p:txBody>
        </p:sp>
        <p:sp>
          <p:nvSpPr>
            <p:cNvPr id="21" name="Line 240"/>
            <p:cNvSpPr>
              <a:spLocks noChangeShapeType="1"/>
            </p:cNvSpPr>
            <p:nvPr/>
          </p:nvSpPr>
          <p:spPr bwMode="auto">
            <a:xfrm>
              <a:off x="6912260" y="1700808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58"/>
            <p:cNvSpPr txBox="1">
              <a:spLocks noChangeArrowheads="1"/>
            </p:cNvSpPr>
            <p:nvPr/>
          </p:nvSpPr>
          <p:spPr bwMode="auto">
            <a:xfrm flipH="1">
              <a:off x="6696236" y="1448780"/>
              <a:ext cx="82809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a</a:t>
              </a:r>
              <a:r>
                <a:rPr lang="en-US" altLang="en-US" sz="1400" baseline="-25000"/>
                <a:t>1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0</a:t>
              </a:r>
              <a:r>
                <a:rPr lang="en-US" altLang="en-US" sz="1400"/>
                <a:t>  a</a:t>
              </a:r>
              <a:r>
                <a:rPr lang="en-US" altLang="en-US" sz="1400" baseline="-25000"/>
                <a:t>0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1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1400" baseline="-25000"/>
            </a:p>
          </p:txBody>
        </p:sp>
        <p:sp>
          <p:nvSpPr>
            <p:cNvPr id="23" name="Line 240"/>
            <p:cNvSpPr>
              <a:spLocks noChangeShapeType="1"/>
            </p:cNvSpPr>
            <p:nvPr/>
          </p:nvSpPr>
          <p:spPr bwMode="auto">
            <a:xfrm>
              <a:off x="7344308" y="1700808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0"/>
            <p:cNvSpPr>
              <a:spLocks noChangeShapeType="1"/>
            </p:cNvSpPr>
            <p:nvPr/>
          </p:nvSpPr>
          <p:spPr bwMode="auto">
            <a:xfrm>
              <a:off x="7128284" y="2384884"/>
              <a:ext cx="0" cy="2268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0"/>
            <p:cNvSpPr>
              <a:spLocks noChangeShapeType="1"/>
            </p:cNvSpPr>
            <p:nvPr/>
          </p:nvSpPr>
          <p:spPr bwMode="auto">
            <a:xfrm>
              <a:off x="5976156" y="3356992"/>
              <a:ext cx="0" cy="1296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40"/>
            <p:cNvSpPr>
              <a:spLocks noChangeShapeType="1"/>
            </p:cNvSpPr>
            <p:nvPr/>
          </p:nvSpPr>
          <p:spPr bwMode="auto">
            <a:xfrm>
              <a:off x="4608004" y="3356992"/>
              <a:ext cx="0" cy="5400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81"/>
            <p:cNvSpPr txBox="1">
              <a:spLocks noChangeArrowheads="1"/>
            </p:cNvSpPr>
            <p:nvPr/>
          </p:nvSpPr>
          <p:spPr bwMode="auto">
            <a:xfrm>
              <a:off x="4499992" y="3897052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HA</a:t>
              </a:r>
            </a:p>
          </p:txBody>
        </p:sp>
        <p:sp>
          <p:nvSpPr>
            <p:cNvPr id="28" name="Text Box 181"/>
            <p:cNvSpPr txBox="1">
              <a:spLocks noChangeArrowheads="1"/>
            </p:cNvSpPr>
            <p:nvPr/>
          </p:nvSpPr>
          <p:spPr bwMode="auto">
            <a:xfrm>
              <a:off x="3347864" y="2924944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HA</a:t>
              </a:r>
            </a:p>
          </p:txBody>
        </p:sp>
        <p:sp>
          <p:nvSpPr>
            <p:cNvPr id="29" name="Line 240"/>
            <p:cNvSpPr>
              <a:spLocks noChangeShapeType="1"/>
            </p:cNvSpPr>
            <p:nvPr/>
          </p:nvSpPr>
          <p:spPr bwMode="auto">
            <a:xfrm>
              <a:off x="3455876" y="2384884"/>
              <a:ext cx="0" cy="5400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0"/>
            <p:cNvSpPr>
              <a:spLocks noChangeShapeType="1"/>
            </p:cNvSpPr>
            <p:nvPr/>
          </p:nvSpPr>
          <p:spPr bwMode="auto">
            <a:xfrm>
              <a:off x="4824028" y="4329100"/>
              <a:ext cx="0" cy="3240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81"/>
            <p:cNvSpPr txBox="1">
              <a:spLocks noChangeArrowheads="1"/>
            </p:cNvSpPr>
            <p:nvPr/>
          </p:nvSpPr>
          <p:spPr bwMode="auto">
            <a:xfrm>
              <a:off x="3347864" y="3897052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FA</a:t>
              </a:r>
            </a:p>
          </p:txBody>
        </p:sp>
        <p:sp>
          <p:nvSpPr>
            <p:cNvPr id="32" name="Text Box 181"/>
            <p:cNvSpPr txBox="1">
              <a:spLocks noChangeArrowheads="1"/>
            </p:cNvSpPr>
            <p:nvPr/>
          </p:nvSpPr>
          <p:spPr bwMode="auto">
            <a:xfrm>
              <a:off x="2195736" y="3897052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FA</a:t>
              </a:r>
            </a:p>
          </p:txBody>
        </p:sp>
        <p:sp>
          <p:nvSpPr>
            <p:cNvPr id="33" name="Line 240"/>
            <p:cNvSpPr>
              <a:spLocks noChangeShapeType="1"/>
            </p:cNvSpPr>
            <p:nvPr/>
          </p:nvSpPr>
          <p:spPr bwMode="auto">
            <a:xfrm flipH="1">
              <a:off x="1691680" y="4113076"/>
              <a:ext cx="504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81"/>
            <p:cNvSpPr txBox="1">
              <a:spLocks noChangeArrowheads="1"/>
            </p:cNvSpPr>
            <p:nvPr/>
          </p:nvSpPr>
          <p:spPr bwMode="auto">
            <a:xfrm>
              <a:off x="1043608" y="3897052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FA</a:t>
              </a:r>
            </a:p>
          </p:txBody>
        </p:sp>
        <p:sp>
          <p:nvSpPr>
            <p:cNvPr id="35" name="Line 240"/>
            <p:cNvSpPr>
              <a:spLocks noChangeShapeType="1"/>
            </p:cNvSpPr>
            <p:nvPr/>
          </p:nvSpPr>
          <p:spPr bwMode="auto">
            <a:xfrm>
              <a:off x="3455876" y="3356992"/>
              <a:ext cx="0" cy="5400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81"/>
            <p:cNvSpPr txBox="1">
              <a:spLocks noChangeArrowheads="1"/>
            </p:cNvSpPr>
            <p:nvPr/>
          </p:nvSpPr>
          <p:spPr bwMode="auto">
            <a:xfrm>
              <a:off x="3347864" y="1952836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FA</a:t>
              </a:r>
            </a:p>
          </p:txBody>
        </p:sp>
        <p:sp>
          <p:nvSpPr>
            <p:cNvPr id="37" name="Line 240"/>
            <p:cNvSpPr>
              <a:spLocks noChangeShapeType="1"/>
            </p:cNvSpPr>
            <p:nvPr/>
          </p:nvSpPr>
          <p:spPr bwMode="auto">
            <a:xfrm>
              <a:off x="3455876" y="1700808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258"/>
            <p:cNvSpPr txBox="1">
              <a:spLocks noChangeArrowheads="1"/>
            </p:cNvSpPr>
            <p:nvPr/>
          </p:nvSpPr>
          <p:spPr bwMode="auto">
            <a:xfrm flipH="1">
              <a:off x="3239852" y="1448780"/>
              <a:ext cx="864096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dirty="0"/>
                <a:t>a</a:t>
              </a:r>
              <a:r>
                <a:rPr lang="en-US" altLang="en-US" sz="1400" baseline="-25000" dirty="0"/>
                <a:t>3</a:t>
              </a:r>
              <a:r>
                <a:rPr lang="en-US" altLang="en-US" sz="1400" dirty="0"/>
                <a:t>b</a:t>
              </a:r>
              <a:r>
                <a:rPr lang="en-US" altLang="en-US" sz="1400" baseline="-25000" dirty="0"/>
                <a:t>1</a:t>
              </a:r>
              <a:r>
                <a:rPr lang="en-US" altLang="en-US" sz="1400" dirty="0"/>
                <a:t>  a</a:t>
              </a:r>
              <a:r>
                <a:rPr lang="en-US" altLang="en-US" sz="1400" baseline="-25000" dirty="0"/>
                <a:t>2</a:t>
              </a:r>
              <a:r>
                <a:rPr lang="en-US" altLang="en-US" sz="1400" dirty="0"/>
                <a:t>b</a:t>
              </a:r>
              <a:r>
                <a:rPr lang="en-US" altLang="en-US" sz="1400" baseline="-25000" dirty="0"/>
                <a:t>2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1400" baseline="-25000" dirty="0"/>
            </a:p>
          </p:txBody>
        </p:sp>
        <p:sp>
          <p:nvSpPr>
            <p:cNvPr id="39" name="Line 240"/>
            <p:cNvSpPr>
              <a:spLocks noChangeShapeType="1"/>
            </p:cNvSpPr>
            <p:nvPr/>
          </p:nvSpPr>
          <p:spPr bwMode="auto">
            <a:xfrm>
              <a:off x="3887924" y="1700808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81"/>
            <p:cNvSpPr txBox="1">
              <a:spLocks noChangeArrowheads="1"/>
            </p:cNvSpPr>
            <p:nvPr/>
          </p:nvSpPr>
          <p:spPr bwMode="auto">
            <a:xfrm>
              <a:off x="2195736" y="2924944"/>
              <a:ext cx="64807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/>
                <a:t>FA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36213" y="2169335"/>
              <a:ext cx="615952" cy="755472"/>
            </a:xfrm>
            <a:custGeom>
              <a:avLst/>
              <a:gdLst>
                <a:gd name="connsiteX0" fmla="*/ 0 w 852055"/>
                <a:gd name="connsiteY0" fmla="*/ 734291 h 734291"/>
                <a:gd name="connsiteX1" fmla="*/ 0 w 852055"/>
                <a:gd name="connsiteY1" fmla="*/ 581891 h 734291"/>
                <a:gd name="connsiteX2" fmla="*/ 706582 w 852055"/>
                <a:gd name="connsiteY2" fmla="*/ 0 h 734291"/>
                <a:gd name="connsiteX3" fmla="*/ 852055 w 852055"/>
                <a:gd name="connsiteY3" fmla="*/ 0 h 7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5" h="734291">
                  <a:moveTo>
                    <a:pt x="0" y="734291"/>
                  </a:moveTo>
                  <a:lnTo>
                    <a:pt x="0" y="581891"/>
                  </a:lnTo>
                  <a:lnTo>
                    <a:pt x="706582" y="0"/>
                  </a:lnTo>
                  <a:lnTo>
                    <a:pt x="852055" y="0"/>
                  </a:lnTo>
                </a:path>
              </a:pathLst>
            </a:cu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Text Box 258"/>
            <p:cNvSpPr txBox="1">
              <a:spLocks noChangeArrowheads="1"/>
            </p:cNvSpPr>
            <p:nvPr/>
          </p:nvSpPr>
          <p:spPr bwMode="auto">
            <a:xfrm flipH="1">
              <a:off x="2123728" y="2384884"/>
              <a:ext cx="39604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a</a:t>
              </a:r>
              <a:r>
                <a:rPr lang="en-US" altLang="en-US" sz="1400" baseline="-25000"/>
                <a:t>3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2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1400" baseline="-2500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36213" y="3140656"/>
              <a:ext cx="615952" cy="757059"/>
            </a:xfrm>
            <a:custGeom>
              <a:avLst/>
              <a:gdLst>
                <a:gd name="connsiteX0" fmla="*/ 0 w 852055"/>
                <a:gd name="connsiteY0" fmla="*/ 734291 h 734291"/>
                <a:gd name="connsiteX1" fmla="*/ 0 w 852055"/>
                <a:gd name="connsiteY1" fmla="*/ 581891 h 734291"/>
                <a:gd name="connsiteX2" fmla="*/ 706582 w 852055"/>
                <a:gd name="connsiteY2" fmla="*/ 0 h 734291"/>
                <a:gd name="connsiteX3" fmla="*/ 852055 w 852055"/>
                <a:gd name="connsiteY3" fmla="*/ 0 h 7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5" h="734291">
                  <a:moveTo>
                    <a:pt x="0" y="734291"/>
                  </a:moveTo>
                  <a:lnTo>
                    <a:pt x="0" y="581891"/>
                  </a:lnTo>
                  <a:lnTo>
                    <a:pt x="706582" y="0"/>
                  </a:lnTo>
                  <a:lnTo>
                    <a:pt x="852055" y="0"/>
                  </a:lnTo>
                </a:path>
              </a:pathLst>
            </a:cu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Line 240"/>
            <p:cNvSpPr>
              <a:spLocks noChangeShapeType="1"/>
            </p:cNvSpPr>
            <p:nvPr/>
          </p:nvSpPr>
          <p:spPr bwMode="auto">
            <a:xfrm>
              <a:off x="2303748" y="3356992"/>
              <a:ext cx="0" cy="5400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40"/>
            <p:cNvSpPr>
              <a:spLocks noChangeShapeType="1"/>
            </p:cNvSpPr>
            <p:nvPr/>
          </p:nvSpPr>
          <p:spPr bwMode="auto">
            <a:xfrm>
              <a:off x="2303748" y="2672916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40"/>
            <p:cNvSpPr>
              <a:spLocks noChangeShapeType="1"/>
            </p:cNvSpPr>
            <p:nvPr/>
          </p:nvSpPr>
          <p:spPr bwMode="auto">
            <a:xfrm flipH="1">
              <a:off x="2843808" y="4113076"/>
              <a:ext cx="504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40"/>
            <p:cNvSpPr>
              <a:spLocks noChangeShapeType="1"/>
            </p:cNvSpPr>
            <p:nvPr/>
          </p:nvSpPr>
          <p:spPr bwMode="auto">
            <a:xfrm>
              <a:off x="3671900" y="4329100"/>
              <a:ext cx="0" cy="3240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40"/>
            <p:cNvSpPr>
              <a:spLocks noChangeShapeType="1"/>
            </p:cNvSpPr>
            <p:nvPr/>
          </p:nvSpPr>
          <p:spPr bwMode="auto">
            <a:xfrm>
              <a:off x="2519772" y="4329100"/>
              <a:ext cx="0" cy="3240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40"/>
            <p:cNvSpPr>
              <a:spLocks noChangeShapeType="1"/>
            </p:cNvSpPr>
            <p:nvPr/>
          </p:nvSpPr>
          <p:spPr bwMode="auto">
            <a:xfrm>
              <a:off x="1367644" y="4329100"/>
              <a:ext cx="0" cy="3240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" name="Group 303"/>
            <p:cNvGrpSpPr>
              <a:grpSpLocks/>
            </p:cNvGrpSpPr>
            <p:nvPr/>
          </p:nvGrpSpPr>
          <p:grpSpPr bwMode="auto">
            <a:xfrm>
              <a:off x="2843808" y="2744924"/>
              <a:ext cx="432048" cy="396044"/>
              <a:chOff x="2627784" y="2744924"/>
              <a:chExt cx="432048" cy="396044"/>
            </a:xfrm>
          </p:grpSpPr>
          <p:sp>
            <p:nvSpPr>
              <p:cNvPr id="80" name="Text Box 258"/>
              <p:cNvSpPr txBox="1">
                <a:spLocks noChangeArrowheads="1"/>
              </p:cNvSpPr>
              <p:nvPr/>
            </p:nvSpPr>
            <p:spPr bwMode="auto">
              <a:xfrm flipH="1">
                <a:off x="2663788" y="2744924"/>
                <a:ext cx="396044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/>
                  <a:t>a</a:t>
                </a:r>
                <a:r>
                  <a:rPr lang="en-US" altLang="en-US" sz="1400" baseline="-25000"/>
                  <a:t>2</a:t>
                </a:r>
                <a:r>
                  <a:rPr lang="en-US" altLang="en-US" sz="1400"/>
                  <a:t>b</a:t>
                </a:r>
                <a:r>
                  <a:rPr lang="en-US" altLang="en-US" sz="1400" baseline="-25000"/>
                  <a:t>3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altLang="en-US" sz="1400" baseline="-25000"/>
              </a:p>
            </p:txBody>
          </p:sp>
          <p:sp>
            <p:nvSpPr>
              <p:cNvPr id="81" name="Freeform 259"/>
              <p:cNvSpPr>
                <a:spLocks/>
              </p:cNvSpPr>
              <p:nvPr/>
            </p:nvSpPr>
            <p:spPr bwMode="auto">
              <a:xfrm>
                <a:off x="2627784" y="2996952"/>
                <a:ext cx="205737" cy="144016"/>
              </a:xfrm>
              <a:custGeom>
                <a:avLst/>
                <a:gdLst>
                  <a:gd name="T0" fmla="*/ 0 w 68"/>
                  <a:gd name="T1" fmla="*/ 2147483647 h 227"/>
                  <a:gd name="T2" fmla="*/ 2147483647 w 68"/>
                  <a:gd name="T3" fmla="*/ 2147483647 h 227"/>
                  <a:gd name="T4" fmla="*/ 2147483647 w 68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27"/>
                  <a:gd name="T11" fmla="*/ 68 w 68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227">
                    <a:moveTo>
                      <a:pt x="0" y="227"/>
                    </a:moveTo>
                    <a:lnTo>
                      <a:pt x="68" y="227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Freeform 50"/>
            <p:cNvSpPr/>
            <p:nvPr/>
          </p:nvSpPr>
          <p:spPr>
            <a:xfrm>
              <a:off x="1580509" y="3140656"/>
              <a:ext cx="615952" cy="757059"/>
            </a:xfrm>
            <a:custGeom>
              <a:avLst/>
              <a:gdLst>
                <a:gd name="connsiteX0" fmla="*/ 0 w 852055"/>
                <a:gd name="connsiteY0" fmla="*/ 734291 h 734291"/>
                <a:gd name="connsiteX1" fmla="*/ 0 w 852055"/>
                <a:gd name="connsiteY1" fmla="*/ 581891 h 734291"/>
                <a:gd name="connsiteX2" fmla="*/ 706582 w 852055"/>
                <a:gd name="connsiteY2" fmla="*/ 0 h 734291"/>
                <a:gd name="connsiteX3" fmla="*/ 852055 w 852055"/>
                <a:gd name="connsiteY3" fmla="*/ 0 h 7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5" h="734291">
                  <a:moveTo>
                    <a:pt x="0" y="734291"/>
                  </a:moveTo>
                  <a:lnTo>
                    <a:pt x="0" y="581891"/>
                  </a:lnTo>
                  <a:lnTo>
                    <a:pt x="706582" y="0"/>
                  </a:lnTo>
                  <a:lnTo>
                    <a:pt x="852055" y="0"/>
                  </a:lnTo>
                </a:path>
              </a:pathLst>
            </a:cu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Text Box 258"/>
            <p:cNvSpPr txBox="1">
              <a:spLocks noChangeArrowheads="1"/>
            </p:cNvSpPr>
            <p:nvPr/>
          </p:nvSpPr>
          <p:spPr bwMode="auto">
            <a:xfrm flipH="1">
              <a:off x="935596" y="3356992"/>
              <a:ext cx="39604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a</a:t>
              </a:r>
              <a:r>
                <a:rPr lang="en-US" altLang="en-US" sz="1400" baseline="-25000"/>
                <a:t>3</a:t>
              </a:r>
              <a:r>
                <a:rPr lang="en-US" altLang="en-US" sz="1400"/>
                <a:t>b</a:t>
              </a:r>
              <a:r>
                <a:rPr lang="en-US" altLang="en-US" sz="1400" baseline="-25000"/>
                <a:t>3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altLang="en-US" sz="1400" baseline="-25000"/>
            </a:p>
          </p:txBody>
        </p:sp>
        <p:sp>
          <p:nvSpPr>
            <p:cNvPr id="53" name="Line 240"/>
            <p:cNvSpPr>
              <a:spLocks noChangeShapeType="1"/>
            </p:cNvSpPr>
            <p:nvPr/>
          </p:nvSpPr>
          <p:spPr bwMode="auto">
            <a:xfrm>
              <a:off x="1115616" y="3645024"/>
              <a:ext cx="0" cy="2520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28031" y="4113564"/>
              <a:ext cx="207963" cy="539623"/>
            </a:xfrm>
            <a:custGeom>
              <a:avLst/>
              <a:gdLst>
                <a:gd name="connsiteX0" fmla="*/ 207818 w 207818"/>
                <a:gd name="connsiteY0" fmla="*/ 0 h 498764"/>
                <a:gd name="connsiteX1" fmla="*/ 0 w 207818"/>
                <a:gd name="connsiteY1" fmla="*/ 0 h 498764"/>
                <a:gd name="connsiteX2" fmla="*/ 0 w 207818"/>
                <a:gd name="connsiteY2" fmla="*/ 498764 h 498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818" h="498764">
                  <a:moveTo>
                    <a:pt x="207818" y="0"/>
                  </a:moveTo>
                  <a:lnTo>
                    <a:pt x="0" y="0"/>
                  </a:lnTo>
                  <a:lnTo>
                    <a:pt x="0" y="498764"/>
                  </a:lnTo>
                </a:path>
              </a:pathLst>
            </a:custGeom>
            <a:ln w="19050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5" name="Group 304"/>
            <p:cNvGrpSpPr>
              <a:grpSpLocks/>
            </p:cNvGrpSpPr>
            <p:nvPr/>
          </p:nvGrpSpPr>
          <p:grpSpPr bwMode="auto">
            <a:xfrm>
              <a:off x="3995936" y="1772739"/>
              <a:ext cx="432048" cy="396044"/>
              <a:chOff x="2627784" y="1772739"/>
              <a:chExt cx="432048" cy="396044"/>
            </a:xfrm>
          </p:grpSpPr>
          <p:sp>
            <p:nvSpPr>
              <p:cNvPr id="78" name="Text Box 258"/>
              <p:cNvSpPr txBox="1">
                <a:spLocks noChangeArrowheads="1"/>
              </p:cNvSpPr>
              <p:nvPr/>
            </p:nvSpPr>
            <p:spPr bwMode="auto">
              <a:xfrm flipH="1">
                <a:off x="2663788" y="1772739"/>
                <a:ext cx="396044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/>
                  <a:t>a</a:t>
                </a:r>
                <a:r>
                  <a:rPr lang="en-US" altLang="en-US" sz="1400" baseline="-25000" dirty="0"/>
                  <a:t>1</a:t>
                </a:r>
                <a:r>
                  <a:rPr lang="en-US" altLang="en-US" sz="1400" dirty="0"/>
                  <a:t>b</a:t>
                </a:r>
                <a:r>
                  <a:rPr lang="en-US" altLang="en-US" sz="1400" baseline="-25000" dirty="0"/>
                  <a:t>3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altLang="en-US" sz="1400" baseline="-25000" dirty="0"/>
              </a:p>
            </p:txBody>
          </p:sp>
          <p:sp>
            <p:nvSpPr>
              <p:cNvPr id="79" name="Freeform 259"/>
              <p:cNvSpPr>
                <a:spLocks/>
              </p:cNvSpPr>
              <p:nvPr/>
            </p:nvSpPr>
            <p:spPr bwMode="auto">
              <a:xfrm>
                <a:off x="2627784" y="2024767"/>
                <a:ext cx="205737" cy="144016"/>
              </a:xfrm>
              <a:custGeom>
                <a:avLst/>
                <a:gdLst>
                  <a:gd name="T0" fmla="*/ 0 w 68"/>
                  <a:gd name="T1" fmla="*/ 2147483647 h 227"/>
                  <a:gd name="T2" fmla="*/ 2147483647 w 68"/>
                  <a:gd name="T3" fmla="*/ 2147483647 h 227"/>
                  <a:gd name="T4" fmla="*/ 2147483647 w 68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27"/>
                  <a:gd name="T11" fmla="*/ 68 w 68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227">
                    <a:moveTo>
                      <a:pt x="0" y="227"/>
                    </a:moveTo>
                    <a:lnTo>
                      <a:pt x="68" y="227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Freeform 55"/>
            <p:cNvSpPr/>
            <p:nvPr/>
          </p:nvSpPr>
          <p:spPr>
            <a:xfrm>
              <a:off x="3887153" y="3140656"/>
              <a:ext cx="617540" cy="757059"/>
            </a:xfrm>
            <a:custGeom>
              <a:avLst/>
              <a:gdLst>
                <a:gd name="connsiteX0" fmla="*/ 0 w 852055"/>
                <a:gd name="connsiteY0" fmla="*/ 734291 h 734291"/>
                <a:gd name="connsiteX1" fmla="*/ 0 w 852055"/>
                <a:gd name="connsiteY1" fmla="*/ 581891 h 734291"/>
                <a:gd name="connsiteX2" fmla="*/ 706582 w 852055"/>
                <a:gd name="connsiteY2" fmla="*/ 0 h 734291"/>
                <a:gd name="connsiteX3" fmla="*/ 852055 w 852055"/>
                <a:gd name="connsiteY3" fmla="*/ 0 h 7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5" h="734291">
                  <a:moveTo>
                    <a:pt x="0" y="734291"/>
                  </a:moveTo>
                  <a:lnTo>
                    <a:pt x="0" y="581891"/>
                  </a:lnTo>
                  <a:lnTo>
                    <a:pt x="706582" y="0"/>
                  </a:lnTo>
                  <a:lnTo>
                    <a:pt x="852055" y="0"/>
                  </a:lnTo>
                </a:path>
              </a:pathLst>
            </a:cu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3887153" y="2169335"/>
              <a:ext cx="617540" cy="755472"/>
            </a:xfrm>
            <a:custGeom>
              <a:avLst/>
              <a:gdLst>
                <a:gd name="connsiteX0" fmla="*/ 0 w 852055"/>
                <a:gd name="connsiteY0" fmla="*/ 734291 h 734291"/>
                <a:gd name="connsiteX1" fmla="*/ 0 w 852055"/>
                <a:gd name="connsiteY1" fmla="*/ 581891 h 734291"/>
                <a:gd name="connsiteX2" fmla="*/ 706582 w 852055"/>
                <a:gd name="connsiteY2" fmla="*/ 0 h 734291"/>
                <a:gd name="connsiteX3" fmla="*/ 852055 w 852055"/>
                <a:gd name="connsiteY3" fmla="*/ 0 h 7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5" h="734291">
                  <a:moveTo>
                    <a:pt x="0" y="734291"/>
                  </a:moveTo>
                  <a:lnTo>
                    <a:pt x="0" y="581891"/>
                  </a:lnTo>
                  <a:lnTo>
                    <a:pt x="706582" y="0"/>
                  </a:lnTo>
                  <a:lnTo>
                    <a:pt x="852055" y="0"/>
                  </a:lnTo>
                </a:path>
              </a:pathLst>
            </a:cu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Line 240"/>
            <p:cNvSpPr>
              <a:spLocks noChangeShapeType="1"/>
            </p:cNvSpPr>
            <p:nvPr/>
          </p:nvSpPr>
          <p:spPr bwMode="auto">
            <a:xfrm flipH="1">
              <a:off x="3995936" y="4113076"/>
              <a:ext cx="504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310"/>
            <p:cNvGrpSpPr>
              <a:grpSpLocks/>
            </p:cNvGrpSpPr>
            <p:nvPr/>
          </p:nvGrpSpPr>
          <p:grpSpPr bwMode="auto">
            <a:xfrm>
              <a:off x="5148064" y="2744924"/>
              <a:ext cx="432048" cy="396044"/>
              <a:chOff x="2627784" y="2744924"/>
              <a:chExt cx="432048" cy="396044"/>
            </a:xfrm>
          </p:grpSpPr>
          <p:sp>
            <p:nvSpPr>
              <p:cNvPr id="76" name="Text Box 258"/>
              <p:cNvSpPr txBox="1">
                <a:spLocks noChangeArrowheads="1"/>
              </p:cNvSpPr>
              <p:nvPr/>
            </p:nvSpPr>
            <p:spPr bwMode="auto">
              <a:xfrm flipH="1">
                <a:off x="2663788" y="2744924"/>
                <a:ext cx="396044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/>
                  <a:t>a</a:t>
                </a:r>
                <a:r>
                  <a:rPr lang="en-US" altLang="en-US" sz="1400" baseline="-25000"/>
                  <a:t>0</a:t>
                </a:r>
                <a:r>
                  <a:rPr lang="en-US" altLang="en-US" sz="1400"/>
                  <a:t>b</a:t>
                </a:r>
                <a:r>
                  <a:rPr lang="en-US" altLang="en-US" sz="1400" baseline="-25000"/>
                  <a:t>3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altLang="en-US" sz="1400" baseline="-25000"/>
              </a:p>
            </p:txBody>
          </p:sp>
          <p:sp>
            <p:nvSpPr>
              <p:cNvPr id="77" name="Freeform 259"/>
              <p:cNvSpPr>
                <a:spLocks/>
              </p:cNvSpPr>
              <p:nvPr/>
            </p:nvSpPr>
            <p:spPr bwMode="auto">
              <a:xfrm>
                <a:off x="2627784" y="2996952"/>
                <a:ext cx="205737" cy="144016"/>
              </a:xfrm>
              <a:custGeom>
                <a:avLst/>
                <a:gdLst>
                  <a:gd name="T0" fmla="*/ 0 w 68"/>
                  <a:gd name="T1" fmla="*/ 2147483647 h 227"/>
                  <a:gd name="T2" fmla="*/ 2147483647 w 68"/>
                  <a:gd name="T3" fmla="*/ 2147483647 h 227"/>
                  <a:gd name="T4" fmla="*/ 2147483647 w 68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27"/>
                  <a:gd name="T11" fmla="*/ 68 w 68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227">
                    <a:moveTo>
                      <a:pt x="0" y="227"/>
                    </a:moveTo>
                    <a:lnTo>
                      <a:pt x="68" y="227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313"/>
            <p:cNvGrpSpPr>
              <a:grpSpLocks/>
            </p:cNvGrpSpPr>
            <p:nvPr/>
          </p:nvGrpSpPr>
          <p:grpSpPr bwMode="auto">
            <a:xfrm>
              <a:off x="5148064" y="1772816"/>
              <a:ext cx="432048" cy="396044"/>
              <a:chOff x="2627784" y="2744924"/>
              <a:chExt cx="432048" cy="396044"/>
            </a:xfrm>
          </p:grpSpPr>
          <p:sp>
            <p:nvSpPr>
              <p:cNvPr id="74" name="Text Box 258"/>
              <p:cNvSpPr txBox="1">
                <a:spLocks noChangeArrowheads="1"/>
              </p:cNvSpPr>
              <p:nvPr/>
            </p:nvSpPr>
            <p:spPr bwMode="auto">
              <a:xfrm flipH="1">
                <a:off x="2663788" y="2744924"/>
                <a:ext cx="396044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/>
                  <a:t>a</a:t>
                </a:r>
                <a:r>
                  <a:rPr lang="en-US" altLang="en-US" sz="1400" baseline="-25000"/>
                  <a:t>1</a:t>
                </a:r>
                <a:r>
                  <a:rPr lang="en-US" altLang="en-US" sz="1400"/>
                  <a:t>b</a:t>
                </a:r>
                <a:r>
                  <a:rPr lang="en-US" altLang="en-US" sz="1400" baseline="-25000"/>
                  <a:t>2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altLang="en-US" sz="1400" baseline="-25000"/>
              </a:p>
            </p:txBody>
          </p:sp>
          <p:sp>
            <p:nvSpPr>
              <p:cNvPr id="75" name="Freeform 259"/>
              <p:cNvSpPr>
                <a:spLocks/>
              </p:cNvSpPr>
              <p:nvPr/>
            </p:nvSpPr>
            <p:spPr bwMode="auto">
              <a:xfrm>
                <a:off x="2627784" y="2996952"/>
                <a:ext cx="205737" cy="144016"/>
              </a:xfrm>
              <a:custGeom>
                <a:avLst/>
                <a:gdLst>
                  <a:gd name="T0" fmla="*/ 0 w 68"/>
                  <a:gd name="T1" fmla="*/ 2147483647 h 227"/>
                  <a:gd name="T2" fmla="*/ 2147483647 w 68"/>
                  <a:gd name="T3" fmla="*/ 2147483647 h 227"/>
                  <a:gd name="T4" fmla="*/ 2147483647 w 68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27"/>
                  <a:gd name="T11" fmla="*/ 68 w 68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227">
                    <a:moveTo>
                      <a:pt x="0" y="227"/>
                    </a:moveTo>
                    <a:lnTo>
                      <a:pt x="68" y="227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Freeform 60"/>
            <p:cNvSpPr/>
            <p:nvPr/>
          </p:nvSpPr>
          <p:spPr>
            <a:xfrm>
              <a:off x="5039682" y="3140656"/>
              <a:ext cx="615952" cy="757059"/>
            </a:xfrm>
            <a:custGeom>
              <a:avLst/>
              <a:gdLst>
                <a:gd name="connsiteX0" fmla="*/ 0 w 852055"/>
                <a:gd name="connsiteY0" fmla="*/ 734291 h 734291"/>
                <a:gd name="connsiteX1" fmla="*/ 0 w 852055"/>
                <a:gd name="connsiteY1" fmla="*/ 581891 h 734291"/>
                <a:gd name="connsiteX2" fmla="*/ 706582 w 852055"/>
                <a:gd name="connsiteY2" fmla="*/ 0 h 734291"/>
                <a:gd name="connsiteX3" fmla="*/ 852055 w 852055"/>
                <a:gd name="connsiteY3" fmla="*/ 0 h 7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5" h="734291">
                  <a:moveTo>
                    <a:pt x="0" y="734291"/>
                  </a:moveTo>
                  <a:lnTo>
                    <a:pt x="0" y="581891"/>
                  </a:lnTo>
                  <a:lnTo>
                    <a:pt x="706582" y="0"/>
                  </a:lnTo>
                  <a:lnTo>
                    <a:pt x="852055" y="0"/>
                  </a:lnTo>
                </a:path>
              </a:pathLst>
            </a:cu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039682" y="2169335"/>
              <a:ext cx="615952" cy="755472"/>
            </a:xfrm>
            <a:custGeom>
              <a:avLst/>
              <a:gdLst>
                <a:gd name="connsiteX0" fmla="*/ 0 w 852055"/>
                <a:gd name="connsiteY0" fmla="*/ 734291 h 734291"/>
                <a:gd name="connsiteX1" fmla="*/ 0 w 852055"/>
                <a:gd name="connsiteY1" fmla="*/ 581891 h 734291"/>
                <a:gd name="connsiteX2" fmla="*/ 706582 w 852055"/>
                <a:gd name="connsiteY2" fmla="*/ 0 h 734291"/>
                <a:gd name="connsiteX3" fmla="*/ 852055 w 852055"/>
                <a:gd name="connsiteY3" fmla="*/ 0 h 7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5" h="734291">
                  <a:moveTo>
                    <a:pt x="0" y="734291"/>
                  </a:moveTo>
                  <a:lnTo>
                    <a:pt x="0" y="581891"/>
                  </a:lnTo>
                  <a:lnTo>
                    <a:pt x="706582" y="0"/>
                  </a:lnTo>
                  <a:lnTo>
                    <a:pt x="852055" y="0"/>
                  </a:lnTo>
                </a:path>
              </a:pathLst>
            </a:cu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63" name="Group 319"/>
            <p:cNvGrpSpPr>
              <a:grpSpLocks/>
            </p:cNvGrpSpPr>
            <p:nvPr/>
          </p:nvGrpSpPr>
          <p:grpSpPr bwMode="auto">
            <a:xfrm>
              <a:off x="6300192" y="1772816"/>
              <a:ext cx="432048" cy="396044"/>
              <a:chOff x="2627784" y="2744924"/>
              <a:chExt cx="432048" cy="396044"/>
            </a:xfrm>
          </p:grpSpPr>
          <p:sp>
            <p:nvSpPr>
              <p:cNvPr id="72" name="Text Box 258"/>
              <p:cNvSpPr txBox="1">
                <a:spLocks noChangeArrowheads="1"/>
              </p:cNvSpPr>
              <p:nvPr/>
            </p:nvSpPr>
            <p:spPr bwMode="auto">
              <a:xfrm flipH="1">
                <a:off x="2663788" y="2744924"/>
                <a:ext cx="396044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/>
                  <a:t>a</a:t>
                </a:r>
                <a:r>
                  <a:rPr lang="en-US" altLang="en-US" sz="1400" baseline="-25000"/>
                  <a:t>0</a:t>
                </a:r>
                <a:r>
                  <a:rPr lang="en-US" altLang="en-US" sz="1400"/>
                  <a:t>b</a:t>
                </a:r>
                <a:r>
                  <a:rPr lang="en-US" altLang="en-US" sz="1400" baseline="-25000"/>
                  <a:t>2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endParaRPr lang="en-US" altLang="en-US" sz="1400" baseline="-25000"/>
              </a:p>
            </p:txBody>
          </p:sp>
          <p:sp>
            <p:nvSpPr>
              <p:cNvPr id="73" name="Freeform 259"/>
              <p:cNvSpPr>
                <a:spLocks/>
              </p:cNvSpPr>
              <p:nvPr/>
            </p:nvSpPr>
            <p:spPr bwMode="auto">
              <a:xfrm>
                <a:off x="2627784" y="2996952"/>
                <a:ext cx="205737" cy="144016"/>
              </a:xfrm>
              <a:custGeom>
                <a:avLst/>
                <a:gdLst>
                  <a:gd name="T0" fmla="*/ 0 w 68"/>
                  <a:gd name="T1" fmla="*/ 2147483647 h 227"/>
                  <a:gd name="T2" fmla="*/ 2147483647 w 68"/>
                  <a:gd name="T3" fmla="*/ 2147483647 h 227"/>
                  <a:gd name="T4" fmla="*/ 2147483647 w 68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227"/>
                  <a:gd name="T11" fmla="*/ 68 w 68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227">
                    <a:moveTo>
                      <a:pt x="0" y="227"/>
                    </a:moveTo>
                    <a:lnTo>
                      <a:pt x="68" y="227"/>
                    </a:lnTo>
                    <a:lnTo>
                      <a:pt x="6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Freeform 63"/>
            <p:cNvSpPr/>
            <p:nvPr/>
          </p:nvSpPr>
          <p:spPr>
            <a:xfrm>
              <a:off x="6192211" y="2169335"/>
              <a:ext cx="615952" cy="755472"/>
            </a:xfrm>
            <a:custGeom>
              <a:avLst/>
              <a:gdLst>
                <a:gd name="connsiteX0" fmla="*/ 0 w 852055"/>
                <a:gd name="connsiteY0" fmla="*/ 734291 h 734291"/>
                <a:gd name="connsiteX1" fmla="*/ 0 w 852055"/>
                <a:gd name="connsiteY1" fmla="*/ 581891 h 734291"/>
                <a:gd name="connsiteX2" fmla="*/ 706582 w 852055"/>
                <a:gd name="connsiteY2" fmla="*/ 0 h 734291"/>
                <a:gd name="connsiteX3" fmla="*/ 852055 w 852055"/>
                <a:gd name="connsiteY3" fmla="*/ 0 h 73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2055" h="734291">
                  <a:moveTo>
                    <a:pt x="0" y="734291"/>
                  </a:moveTo>
                  <a:lnTo>
                    <a:pt x="0" y="581891"/>
                  </a:lnTo>
                  <a:lnTo>
                    <a:pt x="706582" y="0"/>
                  </a:lnTo>
                  <a:lnTo>
                    <a:pt x="852055" y="0"/>
                  </a:lnTo>
                </a:path>
              </a:pathLst>
            </a:custGeom>
            <a:ln w="1905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Text Box 249"/>
            <p:cNvSpPr txBox="1">
              <a:spLocks noChangeArrowheads="1"/>
            </p:cNvSpPr>
            <p:nvPr/>
          </p:nvSpPr>
          <p:spPr bwMode="auto">
            <a:xfrm flipH="1">
              <a:off x="7020272" y="4653136"/>
              <a:ext cx="25202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  <a:r>
                <a:rPr lang="en-US" altLang="en-US" sz="1400" baseline="-25000"/>
                <a:t>1</a:t>
              </a:r>
            </a:p>
          </p:txBody>
        </p:sp>
        <p:sp>
          <p:nvSpPr>
            <p:cNvPr id="66" name="Text Box 249"/>
            <p:cNvSpPr txBox="1">
              <a:spLocks noChangeArrowheads="1"/>
            </p:cNvSpPr>
            <p:nvPr/>
          </p:nvSpPr>
          <p:spPr bwMode="auto">
            <a:xfrm flipH="1">
              <a:off x="5868144" y="4653136"/>
              <a:ext cx="25202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  <a:r>
                <a:rPr lang="en-US" altLang="en-US" sz="1400" baseline="-25000"/>
                <a:t>2</a:t>
              </a:r>
            </a:p>
          </p:txBody>
        </p:sp>
        <p:sp>
          <p:nvSpPr>
            <p:cNvPr id="67" name="Text Box 249"/>
            <p:cNvSpPr txBox="1">
              <a:spLocks noChangeArrowheads="1"/>
            </p:cNvSpPr>
            <p:nvPr/>
          </p:nvSpPr>
          <p:spPr bwMode="auto">
            <a:xfrm flipH="1">
              <a:off x="4716016" y="4653136"/>
              <a:ext cx="25202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  <a:r>
                <a:rPr lang="en-US" altLang="en-US" sz="1400" baseline="-25000"/>
                <a:t>3</a:t>
              </a:r>
            </a:p>
          </p:txBody>
        </p:sp>
        <p:sp>
          <p:nvSpPr>
            <p:cNvPr id="68" name="Text Box 249"/>
            <p:cNvSpPr txBox="1">
              <a:spLocks noChangeArrowheads="1"/>
            </p:cNvSpPr>
            <p:nvPr/>
          </p:nvSpPr>
          <p:spPr bwMode="auto">
            <a:xfrm flipH="1">
              <a:off x="3563888" y="4653136"/>
              <a:ext cx="25202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  <a:r>
                <a:rPr lang="en-US" altLang="en-US" sz="1400" baseline="-25000"/>
                <a:t>4</a:t>
              </a:r>
            </a:p>
          </p:txBody>
        </p:sp>
        <p:sp>
          <p:nvSpPr>
            <p:cNvPr id="69" name="Text Box 249"/>
            <p:cNvSpPr txBox="1">
              <a:spLocks noChangeArrowheads="1"/>
            </p:cNvSpPr>
            <p:nvPr/>
          </p:nvSpPr>
          <p:spPr bwMode="auto">
            <a:xfrm flipH="1">
              <a:off x="2411760" y="4653136"/>
              <a:ext cx="25202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  <a:r>
                <a:rPr lang="en-US" altLang="en-US" sz="1400" baseline="-25000"/>
                <a:t>5</a:t>
              </a:r>
            </a:p>
          </p:txBody>
        </p:sp>
        <p:sp>
          <p:nvSpPr>
            <p:cNvPr id="70" name="Text Box 249"/>
            <p:cNvSpPr txBox="1">
              <a:spLocks noChangeArrowheads="1"/>
            </p:cNvSpPr>
            <p:nvPr/>
          </p:nvSpPr>
          <p:spPr bwMode="auto">
            <a:xfrm flipH="1">
              <a:off x="1259632" y="4653136"/>
              <a:ext cx="25202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  <a:r>
                <a:rPr lang="en-US" altLang="en-US" sz="1400" baseline="-25000"/>
                <a:t>6</a:t>
              </a:r>
            </a:p>
          </p:txBody>
        </p:sp>
        <p:sp>
          <p:nvSpPr>
            <p:cNvPr id="71" name="Text Box 249"/>
            <p:cNvSpPr txBox="1">
              <a:spLocks noChangeArrowheads="1"/>
            </p:cNvSpPr>
            <p:nvPr/>
          </p:nvSpPr>
          <p:spPr bwMode="auto">
            <a:xfrm flipH="1">
              <a:off x="683568" y="4653136"/>
              <a:ext cx="25202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/>
                <a:t>P</a:t>
              </a:r>
              <a:r>
                <a:rPr lang="en-US" altLang="en-US" sz="1400" baseline="-25000"/>
                <a:t>7</a:t>
              </a:r>
            </a:p>
          </p:txBody>
        </p:sp>
      </p:grpSp>
      <p:grpSp>
        <p:nvGrpSpPr>
          <p:cNvPr id="82" name="Group 138"/>
          <p:cNvGrpSpPr>
            <a:grpSpLocks/>
          </p:cNvGrpSpPr>
          <p:nvPr/>
        </p:nvGrpSpPr>
        <p:grpSpPr bwMode="auto">
          <a:xfrm>
            <a:off x="1521560" y="4034703"/>
            <a:ext cx="7099300" cy="755650"/>
            <a:chOff x="2087724" y="4041068"/>
            <a:chExt cx="6552728" cy="756084"/>
          </a:xfrm>
        </p:grpSpPr>
        <p:sp>
          <p:nvSpPr>
            <p:cNvPr id="83" name="Rounded Rectangle 82"/>
            <p:cNvSpPr/>
            <p:nvPr/>
          </p:nvSpPr>
          <p:spPr>
            <a:xfrm>
              <a:off x="2087724" y="4041068"/>
              <a:ext cx="4500238" cy="7560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TextBox 135"/>
            <p:cNvSpPr txBox="1">
              <a:spLocks noChangeArrowheads="1"/>
            </p:cNvSpPr>
            <p:nvPr/>
          </p:nvSpPr>
          <p:spPr bwMode="auto">
            <a:xfrm>
              <a:off x="6624228" y="4268125"/>
              <a:ext cx="2016224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Carry Save Adder</a:t>
              </a:r>
            </a:p>
          </p:txBody>
        </p:sp>
      </p:grpSp>
      <p:grpSp>
        <p:nvGrpSpPr>
          <p:cNvPr id="85" name="Group 139"/>
          <p:cNvGrpSpPr>
            <a:grpSpLocks/>
          </p:cNvGrpSpPr>
          <p:nvPr/>
        </p:nvGrpSpPr>
        <p:grpSpPr bwMode="auto">
          <a:xfrm>
            <a:off x="352102" y="5006253"/>
            <a:ext cx="7761419" cy="719138"/>
            <a:chOff x="1007604" y="5013176"/>
            <a:chExt cx="7164796" cy="720080"/>
          </a:xfrm>
        </p:grpSpPr>
        <p:sp>
          <p:nvSpPr>
            <p:cNvPr id="86" name="Rounded Rectangle 85"/>
            <p:cNvSpPr/>
            <p:nvPr/>
          </p:nvSpPr>
          <p:spPr>
            <a:xfrm>
              <a:off x="1007604" y="5013176"/>
              <a:ext cx="4500819" cy="72008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TextBox 137"/>
            <p:cNvSpPr txBox="1">
              <a:spLocks noChangeArrowheads="1"/>
            </p:cNvSpPr>
            <p:nvPr/>
          </p:nvSpPr>
          <p:spPr bwMode="auto">
            <a:xfrm>
              <a:off x="5544108" y="5265204"/>
              <a:ext cx="262829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FF0000"/>
                  </a:solidFill>
                </a:rPr>
                <a:t>Carry Propagate Adder</a:t>
              </a:r>
            </a:p>
          </p:txBody>
        </p:sp>
      </p:grpSp>
      <p:grpSp>
        <p:nvGrpSpPr>
          <p:cNvPr id="88" name="Group 138"/>
          <p:cNvGrpSpPr>
            <a:grpSpLocks/>
          </p:cNvGrpSpPr>
          <p:nvPr/>
        </p:nvGrpSpPr>
        <p:grpSpPr bwMode="auto">
          <a:xfrm>
            <a:off x="2730358" y="3062868"/>
            <a:ext cx="6280209" cy="755650"/>
            <a:chOff x="2087724" y="4041068"/>
            <a:chExt cx="5796698" cy="756084"/>
          </a:xfrm>
        </p:grpSpPr>
        <p:sp>
          <p:nvSpPr>
            <p:cNvPr id="89" name="Rounded Rectangle 88"/>
            <p:cNvSpPr/>
            <p:nvPr/>
          </p:nvSpPr>
          <p:spPr>
            <a:xfrm>
              <a:off x="2087724" y="4041068"/>
              <a:ext cx="4500238" cy="75608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TextBox 135"/>
            <p:cNvSpPr txBox="1">
              <a:spLocks noChangeArrowheads="1"/>
            </p:cNvSpPr>
            <p:nvPr/>
          </p:nvSpPr>
          <p:spPr bwMode="auto">
            <a:xfrm>
              <a:off x="6624228" y="4268045"/>
              <a:ext cx="1260194" cy="277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</a:rPr>
                <a:t>Carry Save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50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13946</TotalTime>
  <Words>6715</Words>
  <Application>Microsoft Office PowerPoint</Application>
  <PresentationFormat>On-screen Show (4:3)</PresentationFormat>
  <Paragraphs>1630</Paragraphs>
  <Slides>90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  <vt:variant>
        <vt:lpstr>Custom Shows</vt:lpstr>
      </vt:variant>
      <vt:variant>
        <vt:i4>1</vt:i4>
      </vt:variant>
    </vt:vector>
  </HeadingPairs>
  <TitlesOfParts>
    <vt:vector size="104" baseType="lpstr">
      <vt:lpstr>Arial</vt:lpstr>
      <vt:lpstr>Arial Narrow</vt:lpstr>
      <vt:lpstr>Calibri</vt:lpstr>
      <vt:lpstr>Cambria Math</vt:lpstr>
      <vt:lpstr>Comic Sans MS</vt:lpstr>
      <vt:lpstr>Consolas</vt:lpstr>
      <vt:lpstr>Courier New</vt:lpstr>
      <vt:lpstr>Helvetica</vt:lpstr>
      <vt:lpstr>SWISS</vt:lpstr>
      <vt:lpstr>Symbol</vt:lpstr>
      <vt:lpstr>Times New Roman</vt:lpstr>
      <vt:lpstr>Wingdings</vt:lpstr>
      <vt:lpstr>Default Design</vt:lpstr>
      <vt:lpstr>Arithmetic Functions &amp; Circuits</vt:lpstr>
      <vt:lpstr>Outline</vt:lpstr>
      <vt:lpstr>Hierarchical Design</vt:lpstr>
      <vt:lpstr>Hierarchical Design</vt:lpstr>
      <vt:lpstr>Advantages of the Hierarchical Approach to Design</vt:lpstr>
      <vt:lpstr>Iterative (Repetitive)  Arithmetic Combinational Circuits</vt:lpstr>
      <vt:lpstr>Iterative (Repetitive)  Arithmetic Combinational Circuits</vt:lpstr>
      <vt:lpstr>Functional Blocks: Addition</vt:lpstr>
      <vt:lpstr>Functional Block: Half-Adder</vt:lpstr>
      <vt:lpstr>Logic Simplification: Half-Adder</vt:lpstr>
      <vt:lpstr>Five Implementations: Half-Adder</vt:lpstr>
      <vt:lpstr>Implementations: Half-Adder</vt:lpstr>
      <vt:lpstr>Functional Block: Full-Adder</vt:lpstr>
      <vt:lpstr>Logic Optimization: Full-Adder</vt:lpstr>
      <vt:lpstr>Equations: Full-Adder</vt:lpstr>
      <vt:lpstr>Implementation: 1-bit Full Adder</vt:lpstr>
      <vt:lpstr>4-bit Ripple-Carry Adder (RCA)</vt:lpstr>
      <vt:lpstr>4-bit RCA: Carry Propagation &amp; Delay</vt:lpstr>
      <vt:lpstr>Carry Lookahead Adder (CLA)</vt:lpstr>
      <vt:lpstr>Carry Lookahead Development</vt:lpstr>
      <vt:lpstr>Carry Lookahead Development</vt:lpstr>
      <vt:lpstr>Carry Lookahead Development</vt:lpstr>
      <vt:lpstr>Carry Lookahead Development</vt:lpstr>
      <vt:lpstr>Delay for the 4-bit CLA Adder</vt:lpstr>
      <vt:lpstr>Hierarchical 16-Bit Carry Lookahead Adder</vt:lpstr>
      <vt:lpstr>Iterative Design Examples: Y=3X </vt:lpstr>
      <vt:lpstr>Iterative Design Examples: Y=3X </vt:lpstr>
      <vt:lpstr>Iterative Design Examples: Y=3X </vt:lpstr>
      <vt:lpstr>Iterative Design Examples: Y=3X </vt:lpstr>
      <vt:lpstr>Iterative Design Examples: Y=3X </vt:lpstr>
      <vt:lpstr>Iterative Design Examples: Y=3X </vt:lpstr>
      <vt:lpstr>Iterative Design Examples: Y=3X </vt:lpstr>
      <vt:lpstr>Iterative Design Examples: Y=3X+C</vt:lpstr>
      <vt:lpstr>Iterative Design Examples: Y=3X+C</vt:lpstr>
      <vt:lpstr>Iterative Design Examples: Z=X-Y</vt:lpstr>
      <vt:lpstr>Iterative Design Examples: Z=X-Y</vt:lpstr>
      <vt:lpstr>Iterative Design Examples: Z=X-Y</vt:lpstr>
      <vt:lpstr>Iterative Design Examples: Comparator</vt:lpstr>
      <vt:lpstr>Iterative Design Examples: Comparator</vt:lpstr>
      <vt:lpstr>Iterative Design Examples: Comparator</vt:lpstr>
      <vt:lpstr>Iterative Design Examples: Comparator</vt:lpstr>
      <vt:lpstr>Iterative Design Examples: Comparator</vt:lpstr>
      <vt:lpstr>Signed Number Representation</vt:lpstr>
      <vt:lpstr>Sign-Magnitude Representation</vt:lpstr>
      <vt:lpstr>Sign-Magnitude Representation</vt:lpstr>
      <vt:lpstr>Signed-Magnitude Addition/Subtraction</vt:lpstr>
      <vt:lpstr>One’s Complement Representation</vt:lpstr>
      <vt:lpstr>Why is it called “one’s complement?”</vt:lpstr>
      <vt:lpstr>One’s Complement Representation</vt:lpstr>
      <vt:lpstr>One’s Complement Addition</vt:lpstr>
      <vt:lpstr>Two’s Complement Representation</vt:lpstr>
      <vt:lpstr>Computing the 2's Complement</vt:lpstr>
      <vt:lpstr>Two’s Complement Representation</vt:lpstr>
      <vt:lpstr>Two’s Complement Representation</vt:lpstr>
      <vt:lpstr>Two’s Complement Representation</vt:lpstr>
      <vt:lpstr>Two’s Complement Representation</vt:lpstr>
      <vt:lpstr>Two’s Complement Addition</vt:lpstr>
      <vt:lpstr>Signed Number Representation (n=4)</vt:lpstr>
      <vt:lpstr>Adder/Subtractor  for Signed 2’s Complement</vt:lpstr>
      <vt:lpstr>Carry and Overflow</vt:lpstr>
      <vt:lpstr>Carry and Overflow Examples</vt:lpstr>
      <vt:lpstr>Range, Carry, Borrow, and Overflow</vt:lpstr>
      <vt:lpstr>Design by Contraction</vt:lpstr>
      <vt:lpstr>Designing an Incrementer</vt:lpstr>
      <vt:lpstr>Designing an Incrementer</vt:lpstr>
      <vt:lpstr>Simplifying the Incrementer Circuit</vt:lpstr>
      <vt:lpstr>Iterative Design: Y=X-1</vt:lpstr>
      <vt:lpstr>Iterative Design: Y=X-1</vt:lpstr>
      <vt:lpstr>Design by Contraction: Y=X-1</vt:lpstr>
      <vt:lpstr>Design by Contraction: Y=X-1</vt:lpstr>
      <vt:lpstr>Zero versus Sign Extension</vt:lpstr>
      <vt:lpstr>Unsigned Addition S = X + Y</vt:lpstr>
      <vt:lpstr>Signed Addition S = X + Y</vt:lpstr>
      <vt:lpstr>S = 2*X + Y (Unsigned X and Y)</vt:lpstr>
      <vt:lpstr>S = 2*X + Y (Signed X and Y)</vt:lpstr>
      <vt:lpstr>Unsigned Less Than: LT = X &lt; Y</vt:lpstr>
      <vt:lpstr>Signed Less Than: LT = X &lt; Y</vt:lpstr>
      <vt:lpstr>BCD Adder</vt:lpstr>
      <vt:lpstr>BCD Adder</vt:lpstr>
      <vt:lpstr>BCD Adder</vt:lpstr>
      <vt:lpstr>BCD Adder</vt:lpstr>
      <vt:lpstr>Multiple Digit BCD Addition</vt:lpstr>
      <vt:lpstr>Ripple-Carry BCD Adder</vt:lpstr>
      <vt:lpstr>Binary Multiplier</vt:lpstr>
      <vt:lpstr>Binary Multiplier</vt:lpstr>
      <vt:lpstr>Binary Multiplier</vt:lpstr>
      <vt:lpstr>4-bit × 4-bit Binary Multiplier </vt:lpstr>
      <vt:lpstr>Adding the Bits Vertically</vt:lpstr>
      <vt:lpstr>Carry Save Adder</vt:lpstr>
      <vt:lpstr>Carry-Save Adders in a Multiplier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</dc:title>
  <dc:creator>Dr. Muhamed Mudawar</dc:creator>
  <cp:lastModifiedBy>Aiman Helmi El-Maleh</cp:lastModifiedBy>
  <cp:revision>430</cp:revision>
  <dcterms:created xsi:type="dcterms:W3CDTF">2004-09-12T13:54:39Z</dcterms:created>
  <dcterms:modified xsi:type="dcterms:W3CDTF">2020-10-25T10:47:52Z</dcterms:modified>
</cp:coreProperties>
</file>