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2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3" r:id="rId12"/>
    <p:sldId id="354" r:id="rId13"/>
    <p:sldId id="352" r:id="rId14"/>
    <p:sldId id="355" r:id="rId15"/>
    <p:sldId id="356" r:id="rId16"/>
    <p:sldId id="363" r:id="rId17"/>
    <p:sldId id="364" r:id="rId18"/>
    <p:sldId id="357" r:id="rId19"/>
    <p:sldId id="366" r:id="rId20"/>
    <p:sldId id="358" r:id="rId21"/>
    <p:sldId id="359" r:id="rId22"/>
    <p:sldId id="360" r:id="rId23"/>
    <p:sldId id="361" r:id="rId24"/>
    <p:sldId id="362" r:id="rId25"/>
    <p:sldId id="367" r:id="rId26"/>
    <p:sldId id="368" r:id="rId27"/>
    <p:sldId id="369" r:id="rId28"/>
    <p:sldId id="370" r:id="rId29"/>
    <p:sldId id="371" r:id="rId30"/>
  </p:sldIdLst>
  <p:sldSz cx="9144000" cy="6858000" type="screen4x3"/>
  <p:notesSz cx="6858000" cy="9144000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FFAE5D"/>
    <a:srgbClr val="FFBA75"/>
    <a:srgbClr val="008000"/>
    <a:srgbClr val="FFCCFF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69" d="100"/>
          <a:sy n="69" d="100"/>
        </p:scale>
        <p:origin x="157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7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7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F3FC046-F678-4AD6-A99F-CE4CE52D066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71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43350" algn="ctr"/>
                <a:tab pos="8050213" algn="r"/>
              </a:tabLst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Standard &amp; Canonical Forms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                           COE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202– Digital Logic  Design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– KFUPM                           	slide </a:t>
            </a:r>
            <a:fld id="{497C7F51-76D3-4B06-95E2-AD0B11897486}" type="slidenum">
              <a:rPr lang="ar-SA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3943350" algn="ctr"/>
                  <a:tab pos="8050213" algn="r"/>
                </a:tabLst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4400" b="1" dirty="0" smtClean="0"/>
              <a:t>Standard &amp; Canonical Forms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COE </a:t>
            </a:r>
            <a:r>
              <a:rPr lang="en-US" dirty="0" smtClean="0"/>
              <a:t>202</a:t>
            </a: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Digital Logic Design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000" dirty="0"/>
              <a:t>Dr. Aiman El-Maleh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sz="1800" dirty="0"/>
              <a:t>College of Computer Sciences and Engineering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King Fahd University of Petroleum and Minerals</a:t>
            </a: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a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Any function can be expressed by </a:t>
            </a:r>
            <a:r>
              <a:rPr lang="en-US" dirty="0" smtClean="0">
                <a:solidFill>
                  <a:srgbClr val="FF0000"/>
                </a:solidFill>
              </a:rPr>
              <a:t>OR-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all </a:t>
            </a:r>
            <a:r>
              <a:rPr lang="en-US" dirty="0" err="1" smtClean="0"/>
              <a:t>minterms</a:t>
            </a:r>
            <a:r>
              <a:rPr lang="en-US" dirty="0" smtClean="0"/>
              <a:t> (m</a:t>
            </a:r>
            <a:r>
              <a:rPr lang="en-US" baseline="-25000" dirty="0" smtClean="0"/>
              <a:t>i</a:t>
            </a:r>
            <a:r>
              <a:rPr lang="en-US" dirty="0" smtClean="0"/>
              <a:t>) corresponding to input combinations (</a:t>
            </a:r>
            <a:r>
              <a:rPr lang="en-US" dirty="0" err="1" smtClean="0"/>
              <a:t>i</a:t>
            </a:r>
            <a:r>
              <a:rPr lang="en-US" dirty="0" smtClean="0"/>
              <a:t>) at which the function has a value of 1.</a:t>
            </a:r>
          </a:p>
          <a:p>
            <a:r>
              <a:rPr lang="en-US" dirty="0" smtClean="0"/>
              <a:t>The resulting expression is commonly referred to as the </a:t>
            </a:r>
            <a:r>
              <a:rPr lang="en-US" dirty="0" smtClean="0">
                <a:solidFill>
                  <a:srgbClr val="FF0000"/>
                </a:solidFill>
              </a:rPr>
              <a:t>SUM of </a:t>
            </a:r>
            <a:r>
              <a:rPr lang="en-US" dirty="0" err="1" smtClean="0">
                <a:solidFill>
                  <a:srgbClr val="FF0000"/>
                </a:solidFill>
              </a:rPr>
              <a:t>minterms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is typically expressed as F = Σ(2, 4, 5, 7), where </a:t>
            </a:r>
            <a:r>
              <a:rPr lang="en-US" dirty="0" smtClean="0">
                <a:solidFill>
                  <a:srgbClr val="FF0000"/>
                </a:solidFill>
              </a:rPr>
              <a:t>Σ</a:t>
            </a:r>
            <a:r>
              <a:rPr lang="en-US" dirty="0" smtClean="0"/>
              <a:t> indicates </a:t>
            </a:r>
            <a:r>
              <a:rPr lang="en-US" dirty="0" smtClean="0">
                <a:solidFill>
                  <a:srgbClr val="FF0000"/>
                </a:solidFill>
              </a:rPr>
              <a:t>OR-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of the indicated </a:t>
            </a:r>
            <a:r>
              <a:rPr lang="en-US" dirty="0" err="1" smtClean="0"/>
              <a:t>minterms</a:t>
            </a:r>
            <a:r>
              <a:rPr lang="en-US" dirty="0" smtClean="0"/>
              <a:t>. Thus, F = Σ(2, 4, 5, 7) = (m2 + m4 + m5 + m7)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a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554975" cy="5143500"/>
          </a:xfrm>
        </p:spPr>
        <p:txBody>
          <a:bodyPr/>
          <a:lstStyle/>
          <a:p>
            <a:r>
              <a:rPr lang="en-US" dirty="0" smtClean="0"/>
              <a:t>Consider the example with F and F`.</a:t>
            </a:r>
            <a:endParaRPr lang="en-US" b="1" dirty="0" smtClean="0"/>
          </a:p>
          <a:p>
            <a:r>
              <a:rPr lang="en-US" dirty="0" smtClean="0"/>
              <a:t>The truth table of F` shows that F` equals 1 at </a:t>
            </a:r>
            <a:r>
              <a:rPr lang="en-US" dirty="0" err="1" smtClean="0"/>
              <a:t>i</a:t>
            </a:r>
            <a:r>
              <a:rPr lang="en-US" dirty="0" smtClean="0"/>
              <a:t> = 0, 1, 3 and 6, then,</a:t>
            </a:r>
          </a:p>
          <a:p>
            <a:pPr lvl="1"/>
            <a:r>
              <a:rPr lang="en-US" dirty="0" smtClean="0"/>
              <a:t>F` = m</a:t>
            </a:r>
            <a:r>
              <a:rPr lang="en-US" baseline="-25000" dirty="0" smtClean="0"/>
              <a:t>0</a:t>
            </a:r>
            <a:r>
              <a:rPr lang="en-US" dirty="0" smtClean="0"/>
              <a:t> + m</a:t>
            </a:r>
            <a:r>
              <a:rPr lang="en-US" baseline="-25000" dirty="0" smtClean="0"/>
              <a:t>1</a:t>
            </a:r>
            <a:r>
              <a:rPr lang="en-US" dirty="0" smtClean="0"/>
              <a:t> + m</a:t>
            </a:r>
            <a:r>
              <a:rPr lang="en-US" baseline="-25000" dirty="0" smtClean="0"/>
              <a:t>3</a:t>
            </a:r>
            <a:r>
              <a:rPr lang="en-US" dirty="0" smtClean="0"/>
              <a:t> + m</a:t>
            </a:r>
            <a:r>
              <a:rPr lang="en-US" baseline="-25000" dirty="0" smtClean="0"/>
              <a:t>6</a:t>
            </a:r>
            <a:r>
              <a:rPr lang="en-US" dirty="0" smtClean="0"/>
              <a:t>, </a:t>
            </a:r>
          </a:p>
          <a:p>
            <a:pPr lvl="1"/>
            <a:r>
              <a:rPr lang="el-GR" dirty="0" smtClean="0"/>
              <a:t>F` = Σ(0, 1, 3, 6), </a:t>
            </a:r>
          </a:p>
          <a:p>
            <a:pPr lvl="1"/>
            <a:r>
              <a:rPr lang="el-GR" dirty="0" smtClean="0"/>
              <a:t>F = Σ(2, 4, 5, 7) </a:t>
            </a:r>
            <a:endParaRPr lang="en-US" dirty="0" smtClean="0"/>
          </a:p>
          <a:p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F` contains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</a:t>
            </a:r>
            <a:r>
              <a:rPr lang="en-US" dirty="0" err="1" smtClean="0"/>
              <a:t>minterms</a:t>
            </a:r>
            <a:r>
              <a:rPr lang="en-US" dirty="0" smtClean="0"/>
              <a:t> that do not appear in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4996" y="1643183"/>
            <a:ext cx="226695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a Product of Sums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De-Morgan theorem on equation:</a:t>
            </a:r>
          </a:p>
          <a:p>
            <a:endParaRPr lang="en-US" dirty="0" smtClean="0"/>
          </a:p>
          <a:p>
            <a:r>
              <a:rPr lang="en-US" dirty="0" smtClean="0"/>
              <a:t>This form is designated as the Product of </a:t>
            </a:r>
            <a:r>
              <a:rPr lang="en-US" dirty="0" err="1" smtClean="0"/>
              <a:t>Maxterms</a:t>
            </a:r>
            <a:r>
              <a:rPr lang="en-US" dirty="0" smtClean="0"/>
              <a:t> and is expressed using the </a:t>
            </a:r>
            <a:r>
              <a:rPr lang="en-US" b="1" dirty="0" smtClean="0"/>
              <a:t>Π </a:t>
            </a:r>
            <a:r>
              <a:rPr lang="en-US" dirty="0" smtClean="0"/>
              <a:t>symbol, which is used to designate product in regular algebra, but is used to designate AND-</a:t>
            </a:r>
            <a:r>
              <a:rPr lang="en-US" dirty="0" err="1" smtClean="0"/>
              <a:t>ing</a:t>
            </a:r>
            <a:r>
              <a:rPr lang="en-US" dirty="0" smtClean="0"/>
              <a:t> in Boolean algebra.</a:t>
            </a:r>
          </a:p>
          <a:p>
            <a:r>
              <a:rPr lang="el-GR" dirty="0" smtClean="0"/>
              <a:t>F` = Π (2, 4, 5, 7) = M</a:t>
            </a:r>
            <a:r>
              <a:rPr lang="el-GR" baseline="-25000" dirty="0" smtClean="0"/>
              <a:t>2</a:t>
            </a:r>
            <a:r>
              <a:rPr lang="el-GR" dirty="0" smtClean="0"/>
              <a:t>. M</a:t>
            </a:r>
            <a:r>
              <a:rPr lang="el-GR" baseline="-25000" dirty="0" smtClean="0"/>
              <a:t>4</a:t>
            </a:r>
            <a:r>
              <a:rPr lang="el-GR" dirty="0" smtClean="0"/>
              <a:t>. M</a:t>
            </a:r>
            <a:r>
              <a:rPr lang="el-GR" baseline="-25000" dirty="0" smtClean="0"/>
              <a:t>5</a:t>
            </a:r>
            <a:r>
              <a:rPr lang="el-GR" dirty="0" smtClean="0"/>
              <a:t>. M</a:t>
            </a:r>
            <a:r>
              <a:rPr lang="el-GR" baseline="-25000" dirty="0" smtClean="0"/>
              <a:t>7</a:t>
            </a:r>
            <a:endParaRPr lang="en-US" baseline="-25000" dirty="0" smtClean="0"/>
          </a:p>
          <a:p>
            <a:r>
              <a:rPr lang="el-GR" dirty="0" smtClean="0"/>
              <a:t>F` = Σ(0, 1, 3, 6) = Π (2, 4, 5, 7)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59" y="1643183"/>
            <a:ext cx="53244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938" y="4753961"/>
            <a:ext cx="68580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or Product of </a:t>
            </a:r>
            <a:r>
              <a:rPr lang="en-US" sz="2800" dirty="0" err="1" smtClean="0"/>
              <a:t>Maxterms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function can be expressed both as a sum of </a:t>
            </a:r>
            <a:r>
              <a:rPr lang="en-US" dirty="0" err="1" smtClean="0"/>
              <a:t>minterms</a:t>
            </a:r>
            <a:r>
              <a:rPr lang="en-US" dirty="0" smtClean="0"/>
              <a:t> (Σ mi) and as a product of </a:t>
            </a:r>
            <a:r>
              <a:rPr lang="en-US" dirty="0" err="1" smtClean="0"/>
              <a:t>maxterms</a:t>
            </a:r>
            <a:r>
              <a:rPr lang="en-US" dirty="0" smtClean="0"/>
              <a:t> (Π </a:t>
            </a:r>
            <a:r>
              <a:rPr lang="en-US" dirty="0" err="1" smtClean="0"/>
              <a:t>Mj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(Π </a:t>
            </a:r>
            <a:r>
              <a:rPr lang="en-US" dirty="0" err="1" smtClean="0"/>
              <a:t>Mj</a:t>
            </a:r>
            <a:r>
              <a:rPr lang="en-US" dirty="0" smtClean="0"/>
              <a:t>) of F contains all </a:t>
            </a:r>
            <a:r>
              <a:rPr lang="en-US" dirty="0" err="1" smtClean="0"/>
              <a:t>maxterms</a:t>
            </a:r>
            <a:r>
              <a:rPr lang="en-US" dirty="0" smtClean="0"/>
              <a:t> </a:t>
            </a:r>
            <a:r>
              <a:rPr lang="en-US" dirty="0" err="1" smtClean="0"/>
              <a:t>Mj</a:t>
            </a:r>
            <a:r>
              <a:rPr lang="en-US" dirty="0" smtClean="0"/>
              <a:t> (∀ j ≠ </a:t>
            </a:r>
            <a:r>
              <a:rPr lang="en-US" dirty="0" err="1" smtClean="0"/>
              <a:t>i</a:t>
            </a:r>
            <a:r>
              <a:rPr lang="en-US" dirty="0" smtClean="0"/>
              <a:t>) that do not appear in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F.</a:t>
            </a:r>
          </a:p>
          <a:p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F` contains all </a:t>
            </a:r>
            <a:r>
              <a:rPr lang="en-US" dirty="0" err="1" smtClean="0"/>
              <a:t>minterms</a:t>
            </a:r>
            <a:r>
              <a:rPr lang="en-US" dirty="0" smtClean="0"/>
              <a:t> that do not appear in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F.</a:t>
            </a:r>
          </a:p>
          <a:p>
            <a:r>
              <a:rPr lang="en-US" dirty="0" smtClean="0"/>
              <a:t>This is true for all complementary functions. Thus, each of the 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minterms</a:t>
            </a:r>
            <a:r>
              <a:rPr lang="en-US" dirty="0" smtClean="0"/>
              <a:t> will appear either in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 or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F` but not both.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or Product of </a:t>
            </a:r>
            <a:r>
              <a:rPr lang="en-US" sz="2800" dirty="0" err="1" smtClean="0"/>
              <a:t>Maxterms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F` contains all </a:t>
            </a:r>
            <a:r>
              <a:rPr lang="en-US" dirty="0" err="1" smtClean="0"/>
              <a:t>maxterms</a:t>
            </a:r>
            <a:r>
              <a:rPr lang="en-US" dirty="0" smtClean="0"/>
              <a:t> that do not appear in 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F.</a:t>
            </a:r>
          </a:p>
          <a:p>
            <a:r>
              <a:rPr lang="en-US" dirty="0" smtClean="0"/>
              <a:t>This is true for all complementary functions. Thus, each of the 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maxterms</a:t>
            </a:r>
            <a:r>
              <a:rPr lang="en-US" dirty="0" smtClean="0"/>
              <a:t> will appear either in 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 or 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F` but not both.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or Product of </a:t>
            </a:r>
            <a:r>
              <a:rPr lang="en-US" sz="2800" dirty="0" err="1" smtClean="0"/>
              <a:t>Maxterms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Given that F (a, b, c, d) = Σ(0, 1, 2, 4, 5, 7), derive 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 and the two standard form expressions of F`.</a:t>
            </a:r>
          </a:p>
          <a:p>
            <a:r>
              <a:rPr lang="en-US" dirty="0" smtClean="0"/>
              <a:t>Since the system has 4 input variables (a, b, c &amp; d), the number of </a:t>
            </a:r>
            <a:r>
              <a:rPr lang="en-US" dirty="0" err="1" smtClean="0"/>
              <a:t>minterms</a:t>
            </a:r>
            <a:r>
              <a:rPr lang="en-US" dirty="0" smtClean="0"/>
              <a:t> and </a:t>
            </a:r>
            <a:r>
              <a:rPr lang="en-US" dirty="0" err="1" smtClean="0"/>
              <a:t>maxterms</a:t>
            </a:r>
            <a:r>
              <a:rPr lang="en-US" dirty="0" smtClean="0"/>
              <a:t> = 2</a:t>
            </a:r>
            <a:r>
              <a:rPr lang="en-US" baseline="30000" dirty="0" smtClean="0"/>
              <a:t>4</a:t>
            </a:r>
            <a:r>
              <a:rPr lang="en-US" dirty="0" smtClean="0"/>
              <a:t>= 16</a:t>
            </a:r>
          </a:p>
          <a:p>
            <a:r>
              <a:rPr lang="en-US" dirty="0" smtClean="0"/>
              <a:t>F (a, b, c, d) = </a:t>
            </a:r>
            <a:r>
              <a:rPr lang="el-GR" dirty="0" smtClean="0"/>
              <a:t>Σ(0, 1, 2, 4, 5, 7)</a:t>
            </a:r>
            <a:endParaRPr lang="en-US" dirty="0" smtClean="0"/>
          </a:p>
          <a:p>
            <a:r>
              <a:rPr lang="el-GR" dirty="0" smtClean="0"/>
              <a:t>F = Π (3, 6, 8, 9, 10, 11, 12, 13, 14, 15)</a:t>
            </a:r>
            <a:endParaRPr lang="en-US" dirty="0" smtClean="0"/>
          </a:p>
          <a:p>
            <a:r>
              <a:rPr lang="el-GR" dirty="0" smtClean="0"/>
              <a:t>F` = Σ (3, 6, 8, 9, 10, 11, 12, 13, 14, 15).</a:t>
            </a:r>
          </a:p>
          <a:p>
            <a:r>
              <a:rPr lang="el-GR" dirty="0" smtClean="0"/>
              <a:t>F` = Π (0, 1, 2, 4, 5, 7)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Sum of </a:t>
            </a:r>
            <a:r>
              <a:rPr lang="en-US" dirty="0" err="1"/>
              <a:t>M</a:t>
            </a:r>
            <a:r>
              <a:rPr lang="en-US" dirty="0" err="1" smtClean="0"/>
              <a:t>interms</a:t>
            </a:r>
            <a:r>
              <a:rPr lang="en-US" dirty="0" smtClean="0"/>
              <a:t> from a </a:t>
            </a:r>
            <a:r>
              <a:rPr lang="en-US" dirty="0"/>
              <a:t>G</a:t>
            </a:r>
            <a:r>
              <a:rPr lang="en-US" dirty="0" smtClean="0"/>
              <a:t>iven Expression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F(A,B,C)= A B + A’ C, express F as a sum of </a:t>
            </a:r>
            <a:r>
              <a:rPr lang="en-US" dirty="0" err="1" smtClean="0"/>
              <a:t>minterms</a:t>
            </a:r>
            <a:endParaRPr lang="en-US" dirty="0" smtClean="0"/>
          </a:p>
          <a:p>
            <a:r>
              <a:rPr lang="en-US" dirty="0"/>
              <a:t>F(A,B,C)= A B </a:t>
            </a:r>
            <a:r>
              <a:rPr lang="en-US" dirty="0" smtClean="0"/>
              <a:t>(C+C’) + </a:t>
            </a:r>
            <a:r>
              <a:rPr lang="en-US" dirty="0"/>
              <a:t>A’ </a:t>
            </a:r>
            <a:r>
              <a:rPr lang="en-US" dirty="0" smtClean="0"/>
              <a:t>C (B+B’)</a:t>
            </a:r>
          </a:p>
          <a:p>
            <a:r>
              <a:rPr lang="en-US" dirty="0" smtClean="0"/>
              <a:t>= ABC + ABC’ + A’BC + A’B’C</a:t>
            </a:r>
          </a:p>
          <a:p>
            <a:r>
              <a:rPr lang="en-US" dirty="0" smtClean="0"/>
              <a:t>= </a:t>
            </a:r>
            <a:r>
              <a:rPr lang="el-GR" dirty="0" smtClean="0"/>
              <a:t>Σ(1, </a:t>
            </a:r>
            <a:r>
              <a:rPr lang="en-US" dirty="0" smtClean="0"/>
              <a:t>3</a:t>
            </a:r>
            <a:r>
              <a:rPr lang="el-GR" dirty="0" smtClean="0"/>
              <a:t>, </a:t>
            </a:r>
            <a:r>
              <a:rPr lang="en-US" dirty="0" smtClean="0"/>
              <a:t>6</a:t>
            </a:r>
            <a:r>
              <a:rPr lang="el-GR" dirty="0" smtClean="0"/>
              <a:t>, </a:t>
            </a:r>
            <a:r>
              <a:rPr lang="el-GR" dirty="0"/>
              <a:t>7)</a:t>
            </a:r>
            <a:endParaRPr lang="en-US" dirty="0"/>
          </a:p>
          <a:p>
            <a:r>
              <a:rPr lang="en-US" dirty="0" smtClean="0"/>
              <a:t>Short Cut Method:</a:t>
            </a:r>
          </a:p>
          <a:p>
            <a:pPr lvl="1"/>
            <a:r>
              <a:rPr lang="en-US" dirty="0" smtClean="0"/>
              <a:t>A B =  1 1 -  This gives us the input combinations 110 and 111 which correspond to m6 and m7</a:t>
            </a:r>
          </a:p>
          <a:p>
            <a:pPr lvl="1"/>
            <a:r>
              <a:rPr lang="en-US" dirty="0" smtClean="0"/>
              <a:t>A’ C = 0 – 1 This gives </a:t>
            </a:r>
            <a:r>
              <a:rPr lang="en-US" dirty="0"/>
              <a:t>us the input combinations </a:t>
            </a:r>
            <a:r>
              <a:rPr lang="en-US" dirty="0" smtClean="0"/>
              <a:t>001and 011 which </a:t>
            </a:r>
            <a:r>
              <a:rPr lang="en-US" dirty="0"/>
              <a:t>correspond to </a:t>
            </a:r>
            <a:r>
              <a:rPr lang="en-US" dirty="0" smtClean="0"/>
              <a:t>m1 </a:t>
            </a:r>
            <a:r>
              <a:rPr lang="en-US" dirty="0"/>
              <a:t>and </a:t>
            </a:r>
            <a:r>
              <a:rPr lang="en-US" dirty="0" smtClean="0"/>
              <a:t>m3</a:t>
            </a:r>
            <a:endParaRPr lang="en-US" dirty="0"/>
          </a:p>
          <a:p>
            <a:pPr lv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412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Functions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AND operation on two functions corresponds to the intersection of the two sets of </a:t>
            </a:r>
            <a:r>
              <a:rPr lang="en-US" dirty="0" err="1" smtClean="0"/>
              <a:t>minterms</a:t>
            </a:r>
            <a:r>
              <a:rPr lang="en-US" dirty="0" smtClean="0"/>
              <a:t> of the functions</a:t>
            </a:r>
          </a:p>
          <a:p>
            <a:r>
              <a:rPr lang="en-US" dirty="0"/>
              <a:t>The </a:t>
            </a:r>
            <a:r>
              <a:rPr lang="en-US" dirty="0" smtClean="0"/>
              <a:t>OR operation </a:t>
            </a:r>
            <a:r>
              <a:rPr lang="en-US" dirty="0"/>
              <a:t>on two functions corresponds to the </a:t>
            </a:r>
            <a:r>
              <a:rPr lang="en-US" dirty="0" smtClean="0"/>
              <a:t>union of </a:t>
            </a:r>
            <a:r>
              <a:rPr lang="en-US" dirty="0"/>
              <a:t>the two sets of </a:t>
            </a:r>
            <a:r>
              <a:rPr lang="en-US" dirty="0" err="1"/>
              <a:t>minterms</a:t>
            </a:r>
            <a:r>
              <a:rPr lang="en-US" dirty="0"/>
              <a:t> of the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Let F(A,B,C</a:t>
            </a:r>
            <a:r>
              <a:rPr lang="en-US" dirty="0" smtClean="0"/>
              <a:t>)=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(1</a:t>
            </a:r>
            <a:r>
              <a:rPr lang="el-GR" dirty="0"/>
              <a:t>, </a:t>
            </a:r>
            <a:r>
              <a:rPr lang="en-US" dirty="0"/>
              <a:t>3</a:t>
            </a:r>
            <a:r>
              <a:rPr lang="el-GR" dirty="0"/>
              <a:t>, </a:t>
            </a:r>
            <a:r>
              <a:rPr lang="en-US" dirty="0"/>
              <a:t>6</a:t>
            </a:r>
            <a:r>
              <a:rPr lang="el-GR" dirty="0"/>
              <a:t>, 7</a:t>
            </a:r>
            <a:r>
              <a:rPr lang="el-GR" dirty="0" smtClean="0"/>
              <a:t>)</a:t>
            </a:r>
            <a:r>
              <a:rPr lang="en-US" dirty="0" smtClean="0"/>
              <a:t> and G(A,B,C)=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 smtClean="0"/>
              <a:t>0,</a:t>
            </a:r>
            <a:r>
              <a:rPr lang="el-GR" dirty="0" smtClean="0"/>
              <a:t>1</a:t>
            </a:r>
            <a:r>
              <a:rPr lang="el-GR" dirty="0"/>
              <a:t>, </a:t>
            </a:r>
            <a:r>
              <a:rPr lang="en-US" dirty="0" smtClean="0"/>
              <a:t>2</a:t>
            </a:r>
            <a:r>
              <a:rPr lang="el-GR" dirty="0" smtClean="0"/>
              <a:t>, </a:t>
            </a:r>
            <a:r>
              <a:rPr lang="en-US" dirty="0" smtClean="0"/>
              <a:t>4,6</a:t>
            </a:r>
            <a:r>
              <a:rPr lang="el-GR" dirty="0"/>
              <a:t>, 7)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F . G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(1</a:t>
            </a:r>
            <a:r>
              <a:rPr lang="el-GR" dirty="0"/>
              <a:t>, </a:t>
            </a:r>
            <a:r>
              <a:rPr lang="en-US" dirty="0" smtClean="0"/>
              <a:t>6, 7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 + G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/>
              <a:t>0,</a:t>
            </a:r>
            <a:r>
              <a:rPr lang="el-GR" dirty="0"/>
              <a:t>1, </a:t>
            </a:r>
            <a:r>
              <a:rPr lang="en-US" dirty="0"/>
              <a:t>2</a:t>
            </a:r>
            <a:r>
              <a:rPr lang="el-GR" dirty="0"/>
              <a:t>, </a:t>
            </a:r>
            <a:r>
              <a:rPr lang="en-US" dirty="0" smtClean="0"/>
              <a:t>3, 4,6</a:t>
            </a:r>
            <a:r>
              <a:rPr lang="el-GR" dirty="0"/>
              <a:t>, 7)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F’ . G = ?</a:t>
            </a:r>
          </a:p>
          <a:p>
            <a:pPr lvl="1"/>
            <a:r>
              <a:rPr lang="en-US" dirty="0" smtClean="0"/>
              <a:t>F’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 smtClean="0"/>
              <a:t>0</a:t>
            </a:r>
            <a:r>
              <a:rPr lang="el-GR" dirty="0" smtClean="0"/>
              <a:t>, </a:t>
            </a:r>
            <a:r>
              <a:rPr lang="en-US" dirty="0" smtClean="0"/>
              <a:t>2</a:t>
            </a:r>
            <a:r>
              <a:rPr lang="el-GR" dirty="0" smtClean="0"/>
              <a:t>, </a:t>
            </a:r>
            <a:r>
              <a:rPr lang="en-US" dirty="0" smtClean="0"/>
              <a:t>4</a:t>
            </a:r>
            <a:r>
              <a:rPr lang="el-GR" dirty="0" smtClean="0"/>
              <a:t>, </a:t>
            </a:r>
            <a:r>
              <a:rPr lang="en-US" dirty="0" smtClean="0"/>
              <a:t>5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F’ . G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/>
              <a:t>0</a:t>
            </a:r>
            <a:r>
              <a:rPr lang="el-GR" dirty="0"/>
              <a:t>, </a:t>
            </a:r>
            <a:r>
              <a:rPr lang="en-US" dirty="0"/>
              <a:t>2</a:t>
            </a:r>
            <a:r>
              <a:rPr lang="el-GR" dirty="0"/>
              <a:t>, </a:t>
            </a:r>
            <a:r>
              <a:rPr lang="en-US" dirty="0" smtClean="0"/>
              <a:t>4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7257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and the product of </a:t>
            </a:r>
            <a:r>
              <a:rPr lang="en-US" dirty="0" err="1" smtClean="0"/>
              <a:t>maxterms</a:t>
            </a:r>
            <a:r>
              <a:rPr lang="en-US" dirty="0" smtClean="0"/>
              <a:t> forms of Boolean expressions are known as </a:t>
            </a:r>
            <a:r>
              <a:rPr lang="en-US" dirty="0" smtClean="0">
                <a:solidFill>
                  <a:srgbClr val="FF0000"/>
                </a:solidFill>
              </a:rPr>
              <a:t>canonical</a:t>
            </a:r>
            <a:r>
              <a:rPr lang="en-US" dirty="0" smtClean="0"/>
              <a:t> forms.</a:t>
            </a:r>
          </a:p>
          <a:p>
            <a:r>
              <a:rPr lang="en-US" dirty="0" smtClean="0"/>
              <a:t>Canonical form means that all equivalent functions will have a unique and equal representation.</a:t>
            </a:r>
          </a:p>
          <a:p>
            <a:r>
              <a:rPr lang="en-US" dirty="0" smtClean="0"/>
              <a:t>Two functions are equal if and only if they have the same sum of </a:t>
            </a:r>
            <a:r>
              <a:rPr lang="en-US" dirty="0" err="1" smtClean="0"/>
              <a:t>minterms</a:t>
            </a:r>
            <a:r>
              <a:rPr lang="en-US" dirty="0" smtClean="0"/>
              <a:t> and the same product of </a:t>
            </a:r>
            <a:r>
              <a:rPr lang="en-US" dirty="0" err="1" smtClean="0"/>
              <a:t>maxterms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Are the functions F1 = </a:t>
            </a:r>
            <a:r>
              <a:rPr lang="en-US" dirty="0" err="1" smtClean="0"/>
              <a:t>a'</a:t>
            </a:r>
            <a:r>
              <a:rPr lang="en-US" dirty="0" smtClean="0"/>
              <a:t> b' + a c + b c ' and                              F2 = </a:t>
            </a:r>
            <a:r>
              <a:rPr lang="en-US" dirty="0" err="1" smtClean="0"/>
              <a:t>a'</a:t>
            </a:r>
            <a:r>
              <a:rPr lang="en-US" dirty="0" smtClean="0"/>
              <a:t> c' + a b + b' c Equal?</a:t>
            </a:r>
          </a:p>
          <a:p>
            <a:pPr lvl="1"/>
            <a:r>
              <a:rPr lang="en-US" dirty="0" smtClean="0"/>
              <a:t>F1 =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a'</a:t>
            </a:r>
            <a:r>
              <a:rPr lang="en-US" dirty="0" smtClean="0"/>
              <a:t> b' + a c + b c '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 smtClean="0"/>
              <a:t>0</a:t>
            </a:r>
            <a:r>
              <a:rPr lang="el-GR" dirty="0" smtClean="0"/>
              <a:t>,</a:t>
            </a:r>
            <a:r>
              <a:rPr lang="en-US" dirty="0" smtClean="0"/>
              <a:t> 1, </a:t>
            </a:r>
            <a:r>
              <a:rPr lang="el-GR" dirty="0" smtClean="0"/>
              <a:t> </a:t>
            </a:r>
            <a:r>
              <a:rPr lang="en-US" dirty="0" smtClean="0"/>
              <a:t>2 </a:t>
            </a:r>
            <a:r>
              <a:rPr lang="el-GR" dirty="0" smtClean="0"/>
              <a:t>, </a:t>
            </a:r>
            <a:r>
              <a:rPr lang="en-US" dirty="0" smtClean="0"/>
              <a:t>5, 6, 7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F2 =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a'</a:t>
            </a:r>
            <a:r>
              <a:rPr lang="en-US" dirty="0" smtClean="0"/>
              <a:t> c' + a b + b' c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 smtClean="0"/>
              <a:t>0</a:t>
            </a:r>
            <a:r>
              <a:rPr lang="el-GR" dirty="0" smtClean="0"/>
              <a:t>,</a:t>
            </a:r>
            <a:r>
              <a:rPr lang="en-US" dirty="0" smtClean="0"/>
              <a:t> 1, </a:t>
            </a:r>
            <a:r>
              <a:rPr lang="el-GR" dirty="0" smtClean="0"/>
              <a:t> </a:t>
            </a:r>
            <a:r>
              <a:rPr lang="en-US" dirty="0" smtClean="0"/>
              <a:t>2 </a:t>
            </a:r>
            <a:r>
              <a:rPr lang="el-GR" dirty="0" smtClean="0"/>
              <a:t>, </a:t>
            </a:r>
            <a:r>
              <a:rPr lang="en-US" dirty="0" smtClean="0"/>
              <a:t>5, 6, 7</a:t>
            </a:r>
            <a:r>
              <a:rPr lang="el-GR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They are equal as they have the same set of </a:t>
            </a:r>
            <a:r>
              <a:rPr lang="en-US" dirty="0" err="1" smtClean="0"/>
              <a:t>minterms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product term </a:t>
            </a:r>
            <a:r>
              <a:rPr lang="en-US" dirty="0" smtClean="0"/>
              <a:t>is a term with </a:t>
            </a:r>
            <a:r>
              <a:rPr lang="en-US" dirty="0" err="1" smtClean="0"/>
              <a:t>ANDed</a:t>
            </a:r>
            <a:r>
              <a:rPr lang="en-US" dirty="0" smtClean="0"/>
              <a:t> literals. Thus, AB, A’B, A’CD are all product terms.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minterm</a:t>
            </a:r>
            <a:r>
              <a:rPr lang="en-US" dirty="0" smtClean="0"/>
              <a:t> is a special case of a product term where all input variables appear in the product term either in the true or complement form.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sum term </a:t>
            </a:r>
            <a:r>
              <a:rPr lang="en-US" dirty="0" smtClean="0"/>
              <a:t>is a term with </a:t>
            </a:r>
            <a:r>
              <a:rPr lang="en-US" dirty="0" err="1" smtClean="0"/>
              <a:t>ORed</a:t>
            </a:r>
            <a:r>
              <a:rPr lang="en-US" dirty="0" smtClean="0"/>
              <a:t> literals. Thus, (A+B), (A’+B), (A’+C+D) are all sum terms.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maxterm</a:t>
            </a:r>
            <a:r>
              <a:rPr lang="en-US" dirty="0" smtClean="0"/>
              <a:t> is a special case of a sum term where all input variables, either in the true or complement form, are </a:t>
            </a:r>
            <a:r>
              <a:rPr lang="en-US" dirty="0" err="1" smtClean="0"/>
              <a:t>ORed</a:t>
            </a:r>
            <a:r>
              <a:rPr lang="en-US" dirty="0" smtClean="0"/>
              <a:t> together.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Minterms</a:t>
            </a:r>
            <a:endParaRPr lang="en-US" dirty="0"/>
          </a:p>
          <a:p>
            <a:r>
              <a:rPr lang="en-US" dirty="0" err="1" smtClean="0"/>
              <a:t>Maxterms</a:t>
            </a:r>
            <a:endParaRPr lang="en-US" dirty="0" smtClean="0"/>
          </a:p>
          <a:p>
            <a:r>
              <a:rPr lang="en-US" dirty="0" smtClean="0"/>
              <a:t>Expressing Functions as a Sum of </a:t>
            </a:r>
            <a:r>
              <a:rPr lang="en-US" dirty="0" err="1" smtClean="0"/>
              <a:t>Minterms</a:t>
            </a:r>
            <a:r>
              <a:rPr lang="en-US" dirty="0" smtClean="0"/>
              <a:t> and Product of </a:t>
            </a:r>
            <a:r>
              <a:rPr lang="en-US" dirty="0" err="1" smtClean="0"/>
              <a:t>Maxterms</a:t>
            </a:r>
            <a:endParaRPr lang="en-US" dirty="0" smtClean="0"/>
          </a:p>
          <a:p>
            <a:r>
              <a:rPr lang="en-US" dirty="0" smtClean="0"/>
              <a:t>Canonical Forms</a:t>
            </a:r>
          </a:p>
          <a:p>
            <a:r>
              <a:rPr lang="en-US" dirty="0" smtClean="0"/>
              <a:t>Standard Forms</a:t>
            </a:r>
          </a:p>
          <a:p>
            <a:r>
              <a:rPr lang="en-US" dirty="0" smtClean="0"/>
              <a:t>Two-Level Implementations of Standard Forms</a:t>
            </a:r>
          </a:p>
          <a:p>
            <a:r>
              <a:rPr lang="en-US" dirty="0" smtClean="0"/>
              <a:t>Propagation Delay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Boolean functions can generally be expressed in the form of a </a:t>
            </a:r>
            <a:r>
              <a:rPr lang="en-US" dirty="0" smtClean="0">
                <a:solidFill>
                  <a:srgbClr val="FF0000"/>
                </a:solidFill>
              </a:rPr>
              <a:t>Sum of Products (SOP) </a:t>
            </a:r>
            <a:r>
              <a:rPr lang="en-US" dirty="0" smtClean="0"/>
              <a:t>or in the form of a </a:t>
            </a:r>
            <a:r>
              <a:rPr lang="en-US" dirty="0" smtClean="0">
                <a:solidFill>
                  <a:srgbClr val="FF0000"/>
                </a:solidFill>
              </a:rPr>
              <a:t>Product of Sums (POS).</a:t>
            </a:r>
          </a:p>
          <a:p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form is a special case of the SOP form where all product terms are </a:t>
            </a:r>
            <a:r>
              <a:rPr lang="en-US" dirty="0" err="1" smtClean="0"/>
              <a:t>minterms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product of </a:t>
            </a:r>
            <a:r>
              <a:rPr lang="en-US" dirty="0" err="1" smtClean="0"/>
              <a:t>maxterms</a:t>
            </a:r>
            <a:r>
              <a:rPr lang="en-US" dirty="0" smtClean="0"/>
              <a:t> form is a special case of the POS form where all sum terms are </a:t>
            </a:r>
            <a:r>
              <a:rPr lang="en-US" dirty="0" err="1" smtClean="0"/>
              <a:t>maxterms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SOP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POS</a:t>
            </a:r>
            <a:r>
              <a:rPr lang="en-US" dirty="0" smtClean="0"/>
              <a:t> forms are </a:t>
            </a:r>
            <a:r>
              <a:rPr lang="en-US" dirty="0" smtClean="0">
                <a:solidFill>
                  <a:srgbClr val="FF0000"/>
                </a:solidFill>
              </a:rPr>
              <a:t>Standard forms </a:t>
            </a:r>
            <a:r>
              <a:rPr lang="en-US" dirty="0" smtClean="0"/>
              <a:t>for representing Boolean functions.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Implementations of Standard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Sum of Products Expressions (SOP):</a:t>
            </a:r>
          </a:p>
          <a:p>
            <a:r>
              <a:rPr lang="en-US" dirty="0" smtClean="0"/>
              <a:t>Any SOP expression can be implemented in 2-levels of gates.</a:t>
            </a:r>
          </a:p>
          <a:p>
            <a:r>
              <a:rPr lang="en-US" dirty="0" smtClean="0"/>
              <a:t>The first level consists of a number of </a:t>
            </a:r>
            <a:r>
              <a:rPr lang="en-US" dirty="0" smtClean="0">
                <a:solidFill>
                  <a:srgbClr val="FF0000"/>
                </a:solidFill>
              </a:rPr>
              <a:t>AND gates </a:t>
            </a:r>
            <a:r>
              <a:rPr lang="en-US" dirty="0" smtClean="0"/>
              <a:t>which equals the number of product terms in the expression. </a:t>
            </a:r>
          </a:p>
          <a:p>
            <a:r>
              <a:rPr lang="en-US" dirty="0" smtClean="0"/>
              <a:t>Each AND gate implements one of the product terms in the expression.</a:t>
            </a:r>
          </a:p>
          <a:p>
            <a:r>
              <a:rPr lang="en-US" dirty="0" smtClean="0"/>
              <a:t>The second level consists of a </a:t>
            </a:r>
            <a:r>
              <a:rPr lang="en-US" dirty="0" smtClean="0">
                <a:solidFill>
                  <a:srgbClr val="FF0000"/>
                </a:solidFill>
              </a:rPr>
              <a:t>SINGLE OR gate </a:t>
            </a:r>
            <a:r>
              <a:rPr lang="en-US" dirty="0" smtClean="0"/>
              <a:t>whose number of inputs equals the number of product terms in the expression.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Implementations of Standard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Implement the following SOP function</a:t>
            </a:r>
          </a:p>
          <a:p>
            <a:pPr>
              <a:buNone/>
            </a:pPr>
            <a:r>
              <a:rPr lang="en-US" dirty="0" smtClean="0"/>
              <a:t>	F = XZ + Y`Z + X`YZ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6864" y="2219253"/>
            <a:ext cx="5295900" cy="391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Implementations of Standard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Product of Sums Expression (POS):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Any POS expression can be implemented in 2-levels of gates.</a:t>
            </a:r>
          </a:p>
          <a:p>
            <a:r>
              <a:rPr lang="en-US" dirty="0" smtClean="0"/>
              <a:t>The first level consists of a number of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gates</a:t>
            </a:r>
            <a:r>
              <a:rPr lang="en-US" dirty="0" smtClean="0"/>
              <a:t> which equals the number of sum terms in the expression.</a:t>
            </a:r>
          </a:p>
          <a:p>
            <a:r>
              <a:rPr lang="en-US" dirty="0" smtClean="0"/>
              <a:t>Each gate implements one of the sum terms in the expression.</a:t>
            </a:r>
          </a:p>
          <a:p>
            <a:r>
              <a:rPr lang="en-US" dirty="0" smtClean="0"/>
              <a:t>The second level consists of a </a:t>
            </a:r>
            <a:r>
              <a:rPr lang="en-US" dirty="0" smtClean="0">
                <a:solidFill>
                  <a:srgbClr val="FF0000"/>
                </a:solidFill>
              </a:rPr>
              <a:t>SINGLE AND gate</a:t>
            </a:r>
            <a:r>
              <a:rPr lang="en-US" dirty="0" smtClean="0"/>
              <a:t> whose number of inputs equals the number of sum terms.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Implementations of Standard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Implement the following POS function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pl-PL" dirty="0" smtClean="0"/>
              <a:t>F = (X+Z )(Y`+Z)(X`+Y+Z )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0238" y="2161646"/>
            <a:ext cx="5343525" cy="409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43000"/>
            <a:ext cx="5036512" cy="5143500"/>
          </a:xfrm>
        </p:spPr>
        <p:txBody>
          <a:bodyPr/>
          <a:lstStyle/>
          <a:p>
            <a:r>
              <a:rPr lang="en-US" dirty="0" smtClean="0"/>
              <a:t>Consider the shown inverter with input X and output Z.</a:t>
            </a:r>
          </a:p>
          <a:p>
            <a:pPr lvl="1"/>
            <a:r>
              <a:rPr lang="en-US" dirty="0" smtClean="0"/>
              <a:t>A change in the input (X) from 0 to 1 causes the inverter output (Z) to change from 1 to 0.</a:t>
            </a:r>
          </a:p>
          <a:p>
            <a:pPr lvl="1"/>
            <a:r>
              <a:rPr lang="en-US" dirty="0" smtClean="0"/>
              <a:t>The change in the output (Z), however is not instantaneous. Rather, it occurs slightly after the input change.</a:t>
            </a:r>
          </a:p>
          <a:p>
            <a:pPr lvl="1"/>
            <a:r>
              <a:rPr lang="en-US" dirty="0" smtClean="0"/>
              <a:t>This delay between an input signal change and the corresponding output signal change is what is known as the </a:t>
            </a:r>
            <a:r>
              <a:rPr lang="en-US" dirty="0" smtClean="0">
                <a:solidFill>
                  <a:srgbClr val="FF0000"/>
                </a:solidFill>
              </a:rPr>
              <a:t>propagation delay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8498" y="1988825"/>
            <a:ext cx="34480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813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signal change on the input of some IC takes a finite amount of time to cause a corresponding change on the output.</a:t>
            </a:r>
          </a:p>
          <a:p>
            <a:r>
              <a:rPr lang="en-US" dirty="0" smtClean="0"/>
              <a:t>This finite delay time is known as </a:t>
            </a:r>
            <a:r>
              <a:rPr lang="en-US" dirty="0" smtClean="0">
                <a:solidFill>
                  <a:srgbClr val="FF0000"/>
                </a:solidFill>
              </a:rPr>
              <a:t>Propagation Delay.</a:t>
            </a:r>
          </a:p>
          <a:p>
            <a:r>
              <a:rPr lang="en-US" dirty="0" smtClean="0"/>
              <a:t>Faster circuits are characterized by smaller propagation delays.</a:t>
            </a:r>
          </a:p>
          <a:p>
            <a:r>
              <a:rPr lang="en-US" dirty="0" smtClean="0"/>
              <a:t>Higher performance systems require higher speeds (smaller propagation delays).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timing diagram shows the logic values of signals in a circuit versus time.</a:t>
            </a:r>
          </a:p>
          <a:p>
            <a:r>
              <a:rPr lang="en-US" dirty="0" smtClean="0"/>
              <a:t>A signal shape versus time is typically referred to as </a:t>
            </a:r>
            <a:r>
              <a:rPr lang="en-US" dirty="0" smtClean="0">
                <a:solidFill>
                  <a:srgbClr val="FF0000"/>
                </a:solidFill>
              </a:rPr>
              <a:t>Waveform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724" y="3832249"/>
            <a:ext cx="2707529" cy="123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2253" y="2564895"/>
            <a:ext cx="5357451" cy="3683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30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Longest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gate has a given propagation delay.</a:t>
            </a:r>
          </a:p>
          <a:p>
            <a:r>
              <a:rPr lang="en-US" dirty="0" smtClean="0"/>
              <a:t>We start at the inputs and compute the delay at the output of each gate as follows:</a:t>
            </a:r>
          </a:p>
          <a:p>
            <a:pPr lvl="1"/>
            <a:r>
              <a:rPr lang="en-US" dirty="0" smtClean="0"/>
              <a:t>The delay at the output of a gate = gate propagation delay + maximum delay at its inputs</a:t>
            </a:r>
          </a:p>
          <a:p>
            <a:r>
              <a:rPr lang="en-US" dirty="0" smtClean="0"/>
              <a:t>Maximum propagation delay from any input to any output is called the </a:t>
            </a:r>
            <a:r>
              <a:rPr lang="en-US" dirty="0" smtClean="0">
                <a:solidFill>
                  <a:srgbClr val="FF0000"/>
                </a:solidFill>
              </a:rPr>
              <a:t>Critical Path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critical path determines the minimum clock period (T) and the maximum clock frequency (f).</a:t>
            </a:r>
          </a:p>
          <a:p>
            <a:r>
              <a:rPr lang="en-US" dirty="0" smtClean="0"/>
              <a:t>Clock frequency (f) = 1 /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Longest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Assume that delay of each gate is related to number of its inputs i.e. delay of 1 input gate is 1 ns, delay of 2-input gate is 2 ns. Compute longest propagation delay and maximum frequency.</a:t>
            </a:r>
          </a:p>
          <a:p>
            <a:r>
              <a:rPr lang="en-US" dirty="0" smtClean="0"/>
              <a:t>Longest propagation delay = 7 ns</a:t>
            </a:r>
          </a:p>
          <a:p>
            <a:r>
              <a:rPr lang="en-US" dirty="0" smtClean="0"/>
              <a:t>Maximum frequency = 1 / 7ns= 143 MHZ.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25" y="3826412"/>
            <a:ext cx="3341206" cy="2113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05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MinTerms</a:t>
            </a:r>
            <a:endParaRPr lang="en-US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Consider a system of 3 input signals (variables) x, y, &amp; z.</a:t>
            </a:r>
          </a:p>
          <a:p>
            <a:r>
              <a:rPr lang="en-US" sz="2000" dirty="0" smtClean="0"/>
              <a:t>A term which ANDs all input variables, either in the true or complement form, is called a </a:t>
            </a:r>
            <a:r>
              <a:rPr lang="en-US" sz="2000" dirty="0" err="1" smtClean="0">
                <a:solidFill>
                  <a:srgbClr val="FF0000"/>
                </a:solidFill>
              </a:rPr>
              <a:t>minterm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Thus, the considered 3-input system has 8 </a:t>
            </a:r>
            <a:r>
              <a:rPr lang="en-US" sz="2000" dirty="0" err="1" smtClean="0"/>
              <a:t>minterms</a:t>
            </a:r>
            <a:r>
              <a:rPr lang="en-US" sz="2000" dirty="0" smtClean="0"/>
              <a:t>, namely:</a:t>
            </a:r>
          </a:p>
          <a:p>
            <a:endParaRPr lang="en-US" sz="2000" dirty="0" smtClean="0"/>
          </a:p>
          <a:p>
            <a:r>
              <a:rPr lang="en-US" sz="2000" dirty="0" smtClean="0"/>
              <a:t>Each </a:t>
            </a:r>
            <a:r>
              <a:rPr lang="en-US" sz="2000" dirty="0" err="1" smtClean="0"/>
              <a:t>minterm</a:t>
            </a:r>
            <a:r>
              <a:rPr lang="en-US" sz="2000" dirty="0" smtClean="0"/>
              <a:t> equals 1 at exactly one particular input combination and is equal to 0 at all other combinations</a:t>
            </a:r>
          </a:p>
          <a:p>
            <a:r>
              <a:rPr lang="en-US" sz="2000" dirty="0" smtClean="0"/>
              <a:t>Thus, for example,           is always equal to 0 except for the input combination xyz = 000, where it is equal to 1.</a:t>
            </a:r>
          </a:p>
          <a:p>
            <a:r>
              <a:rPr lang="en-US" sz="2000" dirty="0" smtClean="0"/>
              <a:t>Accordingly, the </a:t>
            </a:r>
            <a:r>
              <a:rPr lang="en-US" sz="2000" dirty="0" err="1" smtClean="0"/>
              <a:t>minterm</a:t>
            </a:r>
            <a:r>
              <a:rPr lang="en-US" sz="2000" dirty="0" smtClean="0"/>
              <a:t>            is referred to as </a:t>
            </a:r>
            <a:r>
              <a:rPr lang="en-US" sz="2000" dirty="0" smtClean="0">
                <a:solidFill>
                  <a:srgbClr val="FF0000"/>
                </a:solidFill>
              </a:rPr>
              <a:t>m</a:t>
            </a:r>
            <a:r>
              <a:rPr lang="en-US" sz="2000" baseline="-25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In general, </a:t>
            </a:r>
            <a:r>
              <a:rPr lang="en-US" sz="2000" dirty="0" err="1" smtClean="0"/>
              <a:t>minterms</a:t>
            </a:r>
            <a:r>
              <a:rPr lang="en-US" sz="2000" dirty="0" smtClean="0"/>
              <a:t> are designated </a:t>
            </a:r>
            <a:r>
              <a:rPr lang="en-US" sz="2000" dirty="0" smtClean="0">
                <a:solidFill>
                  <a:srgbClr val="FF0000"/>
                </a:solidFill>
              </a:rPr>
              <a:t>m</a:t>
            </a:r>
            <a:r>
              <a:rPr lang="en-US" sz="2000" baseline="-250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r>
              <a:rPr lang="en-US" sz="2000" dirty="0" smtClean="0"/>
              <a:t> where 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corresponds the input combination at which this </a:t>
            </a:r>
            <a:r>
              <a:rPr lang="en-US" sz="2000" dirty="0" err="1" smtClean="0"/>
              <a:t>minterm</a:t>
            </a:r>
            <a:r>
              <a:rPr lang="en-US" sz="2000" dirty="0" smtClean="0"/>
              <a:t> is equal to 1.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549" y="2737716"/>
            <a:ext cx="5206233" cy="51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4218" y="3889856"/>
            <a:ext cx="6286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8136" y="4638747"/>
            <a:ext cx="6286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3-input system under consideration, the number of possible input combinations is 2</a:t>
            </a:r>
            <a:r>
              <a:rPr lang="en-US" baseline="30000" dirty="0" smtClean="0"/>
              <a:t>3</a:t>
            </a:r>
            <a:r>
              <a:rPr lang="en-US" dirty="0" smtClean="0"/>
              <a:t>, or 8. This means that the system has a total of 8 </a:t>
            </a:r>
            <a:r>
              <a:rPr lang="en-US" dirty="0" err="1" smtClean="0"/>
              <a:t>minterms</a:t>
            </a:r>
            <a:r>
              <a:rPr lang="en-US" dirty="0" smtClean="0"/>
              <a:t> as follows: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59" y="2392074"/>
            <a:ext cx="6248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for n-input variables, the </a:t>
            </a:r>
            <a:r>
              <a:rPr lang="en-US" dirty="0" smtClean="0">
                <a:solidFill>
                  <a:srgbClr val="FF0000"/>
                </a:solidFill>
              </a:rPr>
              <a:t>number of </a:t>
            </a:r>
            <a:r>
              <a:rPr lang="en-US" dirty="0" err="1" smtClean="0">
                <a:solidFill>
                  <a:srgbClr val="FF0000"/>
                </a:solidFill>
              </a:rPr>
              <a:t>minterms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the total number of possible input combinations 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minterm</a:t>
            </a:r>
            <a:r>
              <a:rPr lang="en-US" dirty="0" smtClean="0"/>
              <a:t> = 0 at all input combinations except one where the </a:t>
            </a:r>
            <a:r>
              <a:rPr lang="en-US" dirty="0" err="1" smtClean="0"/>
              <a:t>minterm</a:t>
            </a:r>
            <a:r>
              <a:rPr lang="en-US" dirty="0" smtClean="0"/>
              <a:t> = 1.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What is the number of </a:t>
            </a:r>
            <a:r>
              <a:rPr lang="en-US" dirty="0" err="1" smtClean="0"/>
              <a:t>minterms</a:t>
            </a:r>
            <a:r>
              <a:rPr lang="en-US" dirty="0" smtClean="0"/>
              <a:t> for a function with 5 input variables?</a:t>
            </a:r>
          </a:p>
          <a:p>
            <a:pPr lvl="1"/>
            <a:r>
              <a:rPr lang="en-US" dirty="0" smtClean="0"/>
              <a:t>Number of </a:t>
            </a:r>
            <a:r>
              <a:rPr lang="en-US" dirty="0" err="1" smtClean="0"/>
              <a:t>minterms</a:t>
            </a:r>
            <a:r>
              <a:rPr lang="en-US" dirty="0" smtClean="0"/>
              <a:t> = 2</a:t>
            </a:r>
            <a:r>
              <a:rPr lang="en-US" baseline="30000" dirty="0" smtClean="0"/>
              <a:t>5 </a:t>
            </a:r>
            <a:r>
              <a:rPr lang="en-US" dirty="0" smtClean="0"/>
              <a:t>=32 </a:t>
            </a:r>
            <a:r>
              <a:rPr lang="en-US" dirty="0" err="1" smtClean="0"/>
              <a:t>minterms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circuit of 3 input signals (variables) x, y, &amp; z.</a:t>
            </a:r>
          </a:p>
          <a:p>
            <a:r>
              <a:rPr lang="en-US" dirty="0" smtClean="0"/>
              <a:t>A term which ORs all input variables, either in the true or complement form, is called a </a:t>
            </a:r>
            <a:r>
              <a:rPr lang="en-US" dirty="0" err="1" smtClean="0">
                <a:solidFill>
                  <a:srgbClr val="FF0000"/>
                </a:solidFill>
              </a:rPr>
              <a:t>Maxterm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With 3-input variables, the system under consideration has a total of 8 </a:t>
            </a:r>
            <a:r>
              <a:rPr lang="en-US" dirty="0" err="1" smtClean="0"/>
              <a:t>Maxterms</a:t>
            </a:r>
            <a:r>
              <a:rPr lang="en-US" dirty="0" smtClean="0"/>
              <a:t>, namely: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err="1" smtClean="0"/>
              <a:t>Maxterm</a:t>
            </a:r>
            <a:r>
              <a:rPr lang="en-US" dirty="0" smtClean="0"/>
              <a:t> equals 0 at exactly one of the 8 possible input combinations and is equal to 1 at all other combinations.</a:t>
            </a:r>
          </a:p>
          <a:p>
            <a:pPr lvl="1"/>
            <a:r>
              <a:rPr lang="en-US" dirty="0" smtClean="0"/>
              <a:t>For example, (x + y + z) equals 1 at all input combinations except for the combination xyz = 000, where it is equal to 0.</a:t>
            </a:r>
          </a:p>
          <a:p>
            <a:pPr lvl="1"/>
            <a:r>
              <a:rPr lang="en-US" dirty="0" smtClean="0"/>
              <a:t>Accordingly, the </a:t>
            </a:r>
            <a:r>
              <a:rPr lang="en-US" dirty="0" err="1" smtClean="0"/>
              <a:t>Maxterm</a:t>
            </a:r>
            <a:r>
              <a:rPr lang="en-US" dirty="0" smtClean="0"/>
              <a:t> (x + y + z) is referred to as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45" y="3371393"/>
            <a:ext cx="78921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</a:t>
            </a:r>
            <a:r>
              <a:rPr lang="en-US" dirty="0" err="1" smtClean="0"/>
              <a:t>Maxterms</a:t>
            </a:r>
            <a:r>
              <a:rPr lang="en-US" dirty="0" smtClean="0"/>
              <a:t> are designated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, where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corresponds to the input combination at which this </a:t>
            </a:r>
            <a:r>
              <a:rPr lang="en-US" dirty="0" err="1" smtClean="0"/>
              <a:t>Maxterm</a:t>
            </a:r>
            <a:r>
              <a:rPr lang="en-US" dirty="0" smtClean="0"/>
              <a:t> is equal to 0.</a:t>
            </a:r>
          </a:p>
          <a:p>
            <a:r>
              <a:rPr lang="en-US" dirty="0" smtClean="0"/>
              <a:t>For the 3-input system, the number of possible input combinations is 2</a:t>
            </a:r>
            <a:r>
              <a:rPr lang="en-US" baseline="30000" dirty="0" smtClean="0"/>
              <a:t>3</a:t>
            </a:r>
            <a:r>
              <a:rPr lang="en-US" dirty="0" smtClean="0"/>
              <a:t>, or 8. This means that the system has a total of 8 </a:t>
            </a:r>
            <a:r>
              <a:rPr lang="en-US" dirty="0" err="1" smtClean="0"/>
              <a:t>Maxterms</a:t>
            </a:r>
            <a:r>
              <a:rPr lang="en-US" dirty="0" smtClean="0"/>
              <a:t> as follows: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152" y="3601821"/>
            <a:ext cx="6219825" cy="274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n-input variables, the number of </a:t>
            </a:r>
            <a:r>
              <a:rPr lang="en-US" dirty="0" err="1" smtClean="0"/>
              <a:t>Maxterms</a:t>
            </a:r>
            <a:r>
              <a:rPr lang="en-US" dirty="0" smtClean="0"/>
              <a:t> = the total number of possible input combinations = 2</a:t>
            </a:r>
            <a:r>
              <a:rPr lang="en-US" baseline="30000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Maxterm</a:t>
            </a:r>
            <a:r>
              <a:rPr lang="en-US" dirty="0" smtClean="0"/>
              <a:t> = 1 at all input combinations except one where the </a:t>
            </a:r>
            <a:r>
              <a:rPr lang="en-US" dirty="0" err="1" smtClean="0"/>
              <a:t>Maxterm</a:t>
            </a:r>
            <a:r>
              <a:rPr lang="en-US" dirty="0" smtClean="0"/>
              <a:t> = 0.</a:t>
            </a:r>
          </a:p>
          <a:p>
            <a:r>
              <a:rPr lang="en-US" dirty="0" smtClean="0"/>
              <a:t>Using De-Morgan’s theorem, or truth tables, it can be easily shown that: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7292" y="3889856"/>
            <a:ext cx="4921284" cy="74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a Sum of </a:t>
            </a:r>
            <a:r>
              <a:rPr lang="en-US" sz="2800" dirty="0" err="1" smtClean="0"/>
              <a:t>Minterms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863691" cy="5143500"/>
          </a:xfrm>
        </p:spPr>
        <p:txBody>
          <a:bodyPr/>
          <a:lstStyle/>
          <a:p>
            <a:r>
              <a:rPr lang="en-US" dirty="0" smtClean="0"/>
              <a:t>Consider the function F defined by the shown truth table:</a:t>
            </a:r>
          </a:p>
          <a:p>
            <a:r>
              <a:rPr lang="en-US" dirty="0" smtClean="0"/>
              <a:t>Now let’s rewrite the table, with few added columns.</a:t>
            </a:r>
          </a:p>
          <a:p>
            <a:pPr lvl="1"/>
            <a:r>
              <a:rPr lang="en-US" dirty="0" smtClean="0"/>
              <a:t>A column </a:t>
            </a:r>
            <a:r>
              <a:rPr lang="en-US" dirty="0" err="1" smtClean="0"/>
              <a:t>i</a:t>
            </a:r>
            <a:r>
              <a:rPr lang="en-US" dirty="0" smtClean="0"/>
              <a:t> indicating the input combination</a:t>
            </a:r>
          </a:p>
          <a:p>
            <a:pPr lvl="1"/>
            <a:r>
              <a:rPr lang="en-US" dirty="0" smtClean="0"/>
              <a:t>Four columns of </a:t>
            </a:r>
            <a:r>
              <a:rPr lang="en-US" dirty="0" err="1" smtClean="0"/>
              <a:t>minterms</a:t>
            </a:r>
            <a:r>
              <a:rPr lang="en-US" dirty="0" smtClean="0"/>
              <a:t> m</a:t>
            </a:r>
            <a:r>
              <a:rPr lang="en-US" baseline="-25000" dirty="0" smtClean="0"/>
              <a:t>2</a:t>
            </a:r>
            <a:r>
              <a:rPr lang="en-US" dirty="0" smtClean="0"/>
              <a:t>, m</a:t>
            </a:r>
            <a:r>
              <a:rPr lang="en-US" baseline="-25000" dirty="0" smtClean="0"/>
              <a:t>4</a:t>
            </a:r>
            <a:r>
              <a:rPr lang="en-US" dirty="0" smtClean="0"/>
              <a:t>, m</a:t>
            </a:r>
            <a:r>
              <a:rPr lang="en-US" baseline="-25000" dirty="0" smtClean="0"/>
              <a:t>5</a:t>
            </a:r>
            <a:r>
              <a:rPr lang="en-US" dirty="0" smtClean="0"/>
              <a:t> and m</a:t>
            </a:r>
            <a:r>
              <a:rPr lang="en-US" baseline="-25000" dirty="0" smtClean="0"/>
              <a:t>7</a:t>
            </a:r>
          </a:p>
          <a:p>
            <a:pPr lvl="1"/>
            <a:r>
              <a:rPr lang="en-US" dirty="0" smtClean="0"/>
              <a:t>One last column OR-</a:t>
            </a:r>
            <a:r>
              <a:rPr lang="en-US" dirty="0" err="1" smtClean="0"/>
              <a:t>ing</a:t>
            </a:r>
            <a:r>
              <a:rPr lang="en-US" dirty="0" smtClean="0"/>
              <a:t> the above </a:t>
            </a:r>
            <a:r>
              <a:rPr lang="en-US" dirty="0" err="1" smtClean="0"/>
              <a:t>minterms</a:t>
            </a:r>
            <a:r>
              <a:rPr lang="en-US" dirty="0" smtClean="0"/>
              <a:t> (m</a:t>
            </a:r>
            <a:r>
              <a:rPr lang="en-US" baseline="-25000" dirty="0" smtClean="0"/>
              <a:t>2</a:t>
            </a:r>
            <a:r>
              <a:rPr lang="en-US" dirty="0" smtClean="0"/>
              <a:t>+m</a:t>
            </a:r>
            <a:r>
              <a:rPr lang="en-US" baseline="-25000" dirty="0" smtClean="0"/>
              <a:t>4</a:t>
            </a:r>
            <a:r>
              <a:rPr lang="en-US" dirty="0" smtClean="0"/>
              <a:t>+m</a:t>
            </a:r>
            <a:r>
              <a:rPr lang="en-US" baseline="-25000" dirty="0" smtClean="0"/>
              <a:t>5</a:t>
            </a:r>
            <a:r>
              <a:rPr lang="en-US" dirty="0" smtClean="0"/>
              <a:t>+m</a:t>
            </a:r>
            <a:r>
              <a:rPr lang="en-US" baseline="-25000" dirty="0" smtClean="0"/>
              <a:t>7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From this table, we can clearly see that F = m</a:t>
            </a:r>
            <a:r>
              <a:rPr lang="en-US" baseline="-25000" dirty="0" smtClean="0"/>
              <a:t>2</a:t>
            </a:r>
            <a:r>
              <a:rPr lang="en-US" dirty="0" smtClean="0"/>
              <a:t>+m</a:t>
            </a:r>
            <a:r>
              <a:rPr lang="en-US" baseline="-25000" dirty="0" smtClean="0"/>
              <a:t>4</a:t>
            </a:r>
            <a:r>
              <a:rPr lang="en-US" dirty="0" smtClean="0"/>
              <a:t>+m</a:t>
            </a:r>
            <a:r>
              <a:rPr lang="en-US" baseline="-25000" dirty="0" smtClean="0"/>
              <a:t>5</a:t>
            </a:r>
            <a:r>
              <a:rPr lang="en-US" dirty="0" smtClean="0"/>
              <a:t>+m</a:t>
            </a:r>
            <a:r>
              <a:rPr lang="en-US" baseline="-25000" dirty="0" smtClean="0"/>
              <a:t>7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3712" y="1412755"/>
            <a:ext cx="3424045" cy="427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12696</TotalTime>
  <Words>2189</Words>
  <Application>Microsoft Office PowerPoint</Application>
  <PresentationFormat>On-screen Show (4:3)</PresentationFormat>
  <Paragraphs>166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  <vt:variant>
        <vt:lpstr>Custom Shows</vt:lpstr>
      </vt:variant>
      <vt:variant>
        <vt:i4>1</vt:i4>
      </vt:variant>
    </vt:vector>
  </HeadingPairs>
  <TitlesOfParts>
    <vt:vector size="35" baseType="lpstr">
      <vt:lpstr>Arial</vt:lpstr>
      <vt:lpstr>Comic Sans MS</vt:lpstr>
      <vt:lpstr>Times New Roman</vt:lpstr>
      <vt:lpstr>Wingdings</vt:lpstr>
      <vt:lpstr>Default Design</vt:lpstr>
      <vt:lpstr>Standard &amp; Canonical Forms</vt:lpstr>
      <vt:lpstr>Outline</vt:lpstr>
      <vt:lpstr>MinTerms</vt:lpstr>
      <vt:lpstr>MinTerms</vt:lpstr>
      <vt:lpstr>MinTerms</vt:lpstr>
      <vt:lpstr>MaxTerms</vt:lpstr>
      <vt:lpstr>MaxTerms</vt:lpstr>
      <vt:lpstr>MaxTerms</vt:lpstr>
      <vt:lpstr>Expressing Functions as a Sum of Minterms</vt:lpstr>
      <vt:lpstr>Expressing Functions as a Sum of Minterms </vt:lpstr>
      <vt:lpstr>Expressing Functions as a Sum of Minterms </vt:lpstr>
      <vt:lpstr>Expressing Functions as a Product of Sums </vt:lpstr>
      <vt:lpstr>Expressing Functions as Sum of Minterms or Product of Maxterms</vt:lpstr>
      <vt:lpstr>Expressing Functions as Sum of Minterms or Product of Maxterms</vt:lpstr>
      <vt:lpstr>Expressing Functions as Sum of Minterms or Product of Maxterms</vt:lpstr>
      <vt:lpstr>Finding the Sum of Minterms from a Given Expression</vt:lpstr>
      <vt:lpstr>Operations on Functions</vt:lpstr>
      <vt:lpstr>Canonical Forms</vt:lpstr>
      <vt:lpstr>Standard Forms</vt:lpstr>
      <vt:lpstr>Standard Forms</vt:lpstr>
      <vt:lpstr>Two-Level Implementations of Standard Forms</vt:lpstr>
      <vt:lpstr>Two-Level Implementations of Standard Forms</vt:lpstr>
      <vt:lpstr>Two-Level Implementations of Standard Forms</vt:lpstr>
      <vt:lpstr>Two-Level Implementations of Standard Forms</vt:lpstr>
      <vt:lpstr>Propagation Delay</vt:lpstr>
      <vt:lpstr>Propagation Delay</vt:lpstr>
      <vt:lpstr>Timing Diagrams</vt:lpstr>
      <vt:lpstr>Computing Longest Delay</vt:lpstr>
      <vt:lpstr>Computing Longest Delay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</dc:title>
  <dc:creator>Dr. Muhamed Mudawar</dc:creator>
  <cp:lastModifiedBy>Windows User</cp:lastModifiedBy>
  <cp:revision>321</cp:revision>
  <dcterms:created xsi:type="dcterms:W3CDTF">2004-09-12T13:54:39Z</dcterms:created>
  <dcterms:modified xsi:type="dcterms:W3CDTF">2018-02-18T06:10:39Z</dcterms:modified>
</cp:coreProperties>
</file>