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339" r:id="rId3"/>
    <p:sldId id="356" r:id="rId4"/>
    <p:sldId id="357" r:id="rId5"/>
    <p:sldId id="358" r:id="rId6"/>
    <p:sldId id="363" r:id="rId7"/>
    <p:sldId id="371" r:id="rId8"/>
    <p:sldId id="370" r:id="rId9"/>
    <p:sldId id="377" r:id="rId10"/>
    <p:sldId id="359" r:id="rId11"/>
    <p:sldId id="364" r:id="rId12"/>
    <p:sldId id="365" r:id="rId13"/>
    <p:sldId id="367" r:id="rId14"/>
    <p:sldId id="378" r:id="rId15"/>
    <p:sldId id="372" r:id="rId16"/>
    <p:sldId id="373" r:id="rId17"/>
    <p:sldId id="374" r:id="rId18"/>
    <p:sldId id="375" r:id="rId19"/>
    <p:sldId id="376" r:id="rId20"/>
    <p:sldId id="381" r:id="rId21"/>
    <p:sldId id="380" r:id="rId22"/>
    <p:sldId id="379" r:id="rId23"/>
    <p:sldId id="383" r:id="rId24"/>
    <p:sldId id="384" r:id="rId25"/>
    <p:sldId id="382" r:id="rId26"/>
    <p:sldId id="385" r:id="rId27"/>
  </p:sldIdLst>
  <p:sldSz cx="9906000" cy="6858000" type="A4"/>
  <p:notesSz cx="7099300" cy="10234613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FFCC"/>
    <a:srgbClr val="006600"/>
    <a:srgbClr val="339966"/>
    <a:srgbClr val="339933"/>
    <a:srgbClr val="FFDFC9"/>
    <a:srgbClr val="99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0" autoAdjust="0"/>
  </p:normalViewPr>
  <p:slideViewPr>
    <p:cSldViewPr>
      <p:cViewPr>
        <p:scale>
          <a:sx n="80" d="100"/>
          <a:sy n="80" d="100"/>
        </p:scale>
        <p:origin x="-2845" y="-119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AC444C24-1A28-42BF-B591-5829321AB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8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4ACFF9F9-8C4B-4407-9933-87E268827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0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38005-41D3-4CEF-ABC6-24F1D4FB6569}" type="slidenum">
              <a:rPr lang="en-US"/>
              <a:pPr/>
              <a:t>1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2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9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14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476500" y="1143000"/>
            <a:ext cx="6686550" cy="1894362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206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476500" y="3022122"/>
            <a:ext cx="6686550" cy="1371600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00206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99364" y="0"/>
            <a:ext cx="11338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073150" y="0"/>
            <a:ext cx="19702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236430" y="0"/>
            <a:ext cx="24947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520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25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87052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8733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18768" y="4866752"/>
            <a:ext cx="694876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182003" y="5500632"/>
            <a:ext cx="14859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802892" y="5788152"/>
            <a:ext cx="29718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063750" y="4495800"/>
            <a:ext cx="39624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868362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95300" y="1295400"/>
            <a:ext cx="8089900" cy="517855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03-Dec-17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8FE215-8876-4708-B97B-E3AB79CEB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03-Dec-17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7106-1973-4AE2-BE3F-6870C0AF19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39624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26102" y="1600200"/>
            <a:ext cx="39624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17245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03-Dec-17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60E0-86A8-41BA-BFC0-A2D810264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362200"/>
            <a:ext cx="39624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736306" y="2362200"/>
            <a:ext cx="39624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9530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70535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03-Dec-17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C73575-CA9B-460E-821E-2267D3F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03-Dec-17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3E8C-3A80-480A-9D92-D0389F68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915728" y="3181350"/>
            <a:ext cx="6309360" cy="4953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79970" y="274320"/>
            <a:ext cx="1654302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70832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30200" y="274320"/>
            <a:ext cx="61087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03-Dec-17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FF9CB0-B686-45AF-BF9C-BB149AA5F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7921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089900" cy="5254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255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806434" y="5734050"/>
            <a:ext cx="6604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D7FDE6-DC96-4876-804D-64CA306F8D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b="1" kern="1200" cap="small" baseline="0">
          <a:solidFill>
            <a:srgbClr val="002060"/>
          </a:solidFill>
          <a:latin typeface="Calibri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68450" y="228600"/>
            <a:ext cx="81724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ICS103: </a:t>
            </a:r>
            <a:r>
              <a:rPr lang="en-US" sz="4800" b="1" dirty="0">
                <a:solidFill>
                  <a:srgbClr val="002060"/>
                </a:solidFill>
                <a:latin typeface="Calibri" pitchFamily="34" charset="0"/>
              </a:rPr>
              <a:t>Programming in </a:t>
            </a: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C</a:t>
            </a:r>
            <a:r>
              <a:rPr lang="en-US" sz="48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sz="48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Searching, Sorting, 2D Arrays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797300" y="6019800"/>
            <a:ext cx="4044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Calibri" pitchFamily="34" charset="0"/>
              </a:rPr>
              <a:t>Muhamed</a:t>
            </a: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 F. </a:t>
            </a:r>
            <a:r>
              <a:rPr lang="en-US" sz="2800" b="1" dirty="0" err="1" smtClean="0">
                <a:solidFill>
                  <a:srgbClr val="002060"/>
                </a:solidFill>
                <a:latin typeface="Calibri" pitchFamily="34" charset="0"/>
              </a:rPr>
              <a:t>Mudawar</a:t>
            </a:r>
            <a:endParaRPr lang="en-US" sz="28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61794" name="Picture 2" descr="C:\Users\mudawar\Documents\+ICS 103\103 Slides\KFUPM_logo_bl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1" y="2895601"/>
            <a:ext cx="3054351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089900" cy="868362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990600"/>
            <a:ext cx="8337550" cy="5562600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en-US" dirty="0"/>
              <a:t>Sorting is the </a:t>
            </a:r>
            <a:r>
              <a:rPr lang="en-US" dirty="0" smtClean="0"/>
              <a:t>ordering </a:t>
            </a:r>
            <a:r>
              <a:rPr lang="en-US" dirty="0"/>
              <a:t>of a collection of </a:t>
            </a:r>
            <a:r>
              <a:rPr lang="en-US" dirty="0" smtClean="0"/>
              <a:t>data</a:t>
            </a:r>
            <a:endParaRPr lang="en-US" dirty="0"/>
          </a:p>
          <a:p>
            <a:pPr>
              <a:lnSpc>
                <a:spcPct val="140000"/>
              </a:lnSpc>
            </a:pPr>
            <a:r>
              <a:rPr lang="en-US" dirty="0"/>
              <a:t>It is a common activity in data </a:t>
            </a:r>
            <a:r>
              <a:rPr lang="en-US" dirty="0" smtClean="0"/>
              <a:t>management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Many programs execute faster if the data they process are sorted before processing begins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Other programs produce more understandable output if the data displayed is sorted</a:t>
            </a:r>
            <a:endParaRPr lang="en-US" dirty="0"/>
          </a:p>
          <a:p>
            <a:pPr>
              <a:lnSpc>
                <a:spcPct val="140000"/>
              </a:lnSpc>
            </a:pPr>
            <a:r>
              <a:rPr lang="en-US" dirty="0"/>
              <a:t>M</a:t>
            </a:r>
            <a:r>
              <a:rPr lang="en-US" dirty="0" smtClean="0"/>
              <a:t>any sorting </a:t>
            </a:r>
            <a:r>
              <a:rPr lang="en-US" dirty="0"/>
              <a:t>algorithms have been </a:t>
            </a:r>
            <a:r>
              <a:rPr lang="en-US" dirty="0" smtClean="0"/>
              <a:t>designed</a:t>
            </a:r>
            <a:endParaRPr lang="en-US" dirty="0"/>
          </a:p>
          <a:p>
            <a:pPr>
              <a:lnSpc>
                <a:spcPct val="140000"/>
              </a:lnSpc>
            </a:pPr>
            <a:r>
              <a:rPr lang="en-US" dirty="0"/>
              <a:t>We shall consider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Selection Sort </a:t>
            </a:r>
            <a:r>
              <a:rPr lang="en-US" dirty="0" smtClean="0"/>
              <a:t>method.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089900" cy="868362"/>
          </a:xfrm>
        </p:spPr>
        <p:txBody>
          <a:bodyPr/>
          <a:lstStyle/>
          <a:p>
            <a:r>
              <a:rPr lang="en-US" dirty="0" smtClean="0"/>
              <a:t>Selection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24585"/>
            <a:ext cx="3797300" cy="532556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TW" dirty="0">
                <a:ea typeface="新細明體" pitchFamily="18" charset="-120"/>
              </a:rPr>
              <a:t>Find the index of the smallest element in the array.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ea typeface="新細明體" pitchFamily="18" charset="-120"/>
              </a:rPr>
              <a:t>Swap the smallest element with the first element.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ea typeface="新細明體" pitchFamily="18" charset="-120"/>
              </a:rPr>
              <a:t>Repeat </a:t>
            </a:r>
            <a:r>
              <a:rPr lang="en-US" altLang="zh-TW" dirty="0" smtClean="0">
                <a:ea typeface="新細明體" pitchFamily="18" charset="-120"/>
              </a:rPr>
              <a:t>for </a:t>
            </a:r>
            <a:r>
              <a:rPr lang="en-US" altLang="zh-TW" dirty="0">
                <a:ea typeface="新細明體" pitchFamily="18" charset="-120"/>
              </a:rPr>
              <a:t>the 2</a:t>
            </a:r>
            <a:r>
              <a:rPr lang="en-US" altLang="zh-TW" baseline="30000" dirty="0">
                <a:ea typeface="新細明體" pitchFamily="18" charset="-120"/>
              </a:rPr>
              <a:t>nd</a:t>
            </a:r>
            <a:r>
              <a:rPr lang="en-US" altLang="zh-TW" dirty="0">
                <a:ea typeface="新細明體" pitchFamily="18" charset="-120"/>
              </a:rPr>
              <a:t>, 3</a:t>
            </a:r>
            <a:r>
              <a:rPr lang="en-US" altLang="zh-TW" baseline="30000" dirty="0">
                <a:ea typeface="新細明體" pitchFamily="18" charset="-120"/>
              </a:rPr>
              <a:t>rd</a:t>
            </a:r>
            <a:r>
              <a:rPr lang="en-US" altLang="zh-TW" dirty="0">
                <a:ea typeface="新細明體" pitchFamily="18" charset="-120"/>
              </a:rPr>
              <a:t>, </a:t>
            </a:r>
            <a:r>
              <a:rPr lang="en-US" altLang="zh-TW" dirty="0" smtClean="0">
                <a:latin typeface="Times New Roman"/>
                <a:ea typeface="新細明體" pitchFamily="18" charset="-120"/>
              </a:rPr>
              <a:t>…</a:t>
            </a:r>
            <a:r>
              <a:rPr lang="en-US" altLang="zh-TW" dirty="0" smtClean="0">
                <a:ea typeface="新細明體" pitchFamily="18" charset="-120"/>
              </a:rPr>
              <a:t>next </a:t>
            </a:r>
            <a:r>
              <a:rPr lang="en-US" altLang="zh-TW" dirty="0">
                <a:ea typeface="新細明體" pitchFamily="18" charset="-120"/>
              </a:rPr>
              <a:t>smallest </a:t>
            </a:r>
            <a:r>
              <a:rPr lang="en-US" altLang="zh-TW" dirty="0" smtClean="0">
                <a:ea typeface="新細明體" pitchFamily="18" charset="-120"/>
              </a:rPr>
              <a:t>element.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59299" y="1143001"/>
            <a:ext cx="4870450" cy="5278963"/>
            <a:chOff x="4208584" y="1143000"/>
            <a:chExt cx="4495800" cy="5278963"/>
          </a:xfrm>
        </p:grpSpPr>
        <p:pic>
          <p:nvPicPr>
            <p:cNvPr id="5" name="Picture 4" descr="fig0816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8584" y="1143000"/>
              <a:ext cx="4495800" cy="5278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770487" y="2338347"/>
              <a:ext cx="98362" cy="2286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500" dirty="0" smtClean="0">
                  <a:latin typeface="Calibri" pitchFamily="34" charset="0"/>
                </a:rPr>
                <a:t>0</a:t>
              </a:r>
              <a:endParaRPr lang="en-US" sz="15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791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fig0817"/>
          <p:cNvPicPr preferRelativeResize="0"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92" r="12903" b="1991"/>
          <a:stretch/>
        </p:blipFill>
        <p:spPr bwMode="auto">
          <a:xfrm>
            <a:off x="257175" y="1003394"/>
            <a:ext cx="9163050" cy="5778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7650" y="0"/>
            <a:ext cx="8089900" cy="868362"/>
          </a:xfrm>
        </p:spPr>
        <p:txBody>
          <a:bodyPr/>
          <a:lstStyle/>
          <a:p>
            <a:r>
              <a:rPr lang="en-US" dirty="0" smtClean="0"/>
              <a:t>Selection Sort Function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8730286" y="2206823"/>
            <a:ext cx="399468" cy="1521072"/>
            <a:chOff x="8058732" y="2206823"/>
            <a:chExt cx="368740" cy="1521072"/>
          </a:xfrm>
        </p:grpSpPr>
        <p:sp>
          <p:nvSpPr>
            <p:cNvPr id="7" name="TextBox 6"/>
            <p:cNvSpPr txBox="1"/>
            <p:nvPr/>
          </p:nvSpPr>
          <p:spPr>
            <a:xfrm>
              <a:off x="8058732" y="2921976"/>
              <a:ext cx="3687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58732" y="3171047"/>
              <a:ext cx="3687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58732" y="3420118"/>
              <a:ext cx="3687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58732" y="2438400"/>
              <a:ext cx="3687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58732" y="2206823"/>
              <a:ext cx="3687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72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98438"/>
            <a:ext cx="8915400" cy="868362"/>
          </a:xfrm>
        </p:spPr>
        <p:txBody>
          <a:bodyPr>
            <a:normAutofit/>
          </a:bodyPr>
          <a:lstStyle/>
          <a:p>
            <a:r>
              <a:rPr lang="en-US" smtClean="0"/>
              <a:t>Smallest </a:t>
            </a:r>
            <a:r>
              <a:rPr lang="en-US" dirty="0" smtClean="0"/>
              <a:t>Element in Sub-Array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541019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Find the smallest element in the sub-array list[first]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 through list[last], where first&lt;last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 Return the index of the smallest element in sub-array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*/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get_min_range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list[],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first,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last) 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i;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index_min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first;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for (i=first+1; i&lt;=last; i++) 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if (list[i] &lt; list[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index_min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])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index_min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i;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return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index_min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0899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7850" y="1371600"/>
            <a:ext cx="8585200" cy="4572000"/>
          </a:xfrm>
        </p:spPr>
        <p:txBody>
          <a:bodyPr>
            <a:noAutofit/>
          </a:bodyPr>
          <a:lstStyle/>
          <a:p>
            <a:pPr marL="360363" indent="-360363">
              <a:lnSpc>
                <a:spcPct val="300000"/>
              </a:lnSpc>
              <a:spcBef>
                <a:spcPts val="500"/>
              </a:spcBef>
            </a:pPr>
            <a:r>
              <a:rPr lang="en-US" dirty="0" smtClean="0"/>
              <a:t>Searching: Linear and Binary Search</a:t>
            </a:r>
            <a:endParaRPr lang="en-US" dirty="0"/>
          </a:p>
          <a:p>
            <a:pPr marL="360363" indent="-360363">
              <a:lnSpc>
                <a:spcPct val="300000"/>
              </a:lnSpc>
              <a:spcBef>
                <a:spcPts val="500"/>
              </a:spcBef>
            </a:pPr>
            <a:r>
              <a:rPr lang="en-US" dirty="0" smtClean="0"/>
              <a:t>Sorting: Selection Sort</a:t>
            </a:r>
          </a:p>
          <a:p>
            <a:pPr marL="360363" indent="-360363">
              <a:lnSpc>
                <a:spcPct val="30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2D Arrays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2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089900" cy="868362"/>
          </a:xfrm>
        </p:spPr>
        <p:txBody>
          <a:bodyPr/>
          <a:lstStyle/>
          <a:p>
            <a:r>
              <a:rPr lang="en-US" dirty="0" smtClean="0"/>
              <a:t>Two-Dimensional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66800"/>
            <a:ext cx="8667750" cy="5410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 </a:t>
            </a:r>
            <a:r>
              <a:rPr lang="en-US" dirty="0" smtClean="0"/>
              <a:t>2D </a:t>
            </a:r>
            <a:r>
              <a:rPr lang="en-US" dirty="0"/>
              <a:t>array is a contiguous collection of </a:t>
            </a:r>
            <a:r>
              <a:rPr lang="en-US" dirty="0" smtClean="0"/>
              <a:t>elements </a:t>
            </a:r>
            <a:r>
              <a:rPr lang="en-US" dirty="0"/>
              <a:t>of the same type, that may be viewed as a table consisting of </a:t>
            </a:r>
            <a:r>
              <a:rPr lang="en-US" dirty="0" smtClean="0"/>
              <a:t>multiple rows </a:t>
            </a:r>
            <a:r>
              <a:rPr lang="en-US" dirty="0"/>
              <a:t>and </a:t>
            </a:r>
            <a:r>
              <a:rPr lang="en-US" dirty="0" smtClean="0"/>
              <a:t>multiple columns.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To </a:t>
            </a:r>
            <a:r>
              <a:rPr lang="en-US" dirty="0"/>
              <a:t>store the grades of 30 </a:t>
            </a:r>
            <a:r>
              <a:rPr lang="en-US" dirty="0" smtClean="0"/>
              <a:t>students </a:t>
            </a:r>
            <a:r>
              <a:rPr lang="en-US" dirty="0"/>
              <a:t>in </a:t>
            </a:r>
            <a:r>
              <a:rPr lang="en-US" dirty="0" smtClean="0"/>
              <a:t>fiv</a:t>
            </a:r>
            <a:r>
              <a:rPr lang="en-US" dirty="0"/>
              <a:t>e</a:t>
            </a:r>
            <a:r>
              <a:rPr lang="en-US" dirty="0" smtClean="0"/>
              <a:t> courses, it is better to use a 2D array than five 1D arrays.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954725" y="2819400"/>
            <a:ext cx="4236525" cy="2057400"/>
            <a:chOff x="813763" y="2819400"/>
            <a:chExt cx="3910638" cy="2057400"/>
          </a:xfrm>
        </p:grpSpPr>
        <p:sp>
          <p:nvSpPr>
            <p:cNvPr id="6" name="TextBox 5"/>
            <p:cNvSpPr txBox="1"/>
            <p:nvPr/>
          </p:nvSpPr>
          <p:spPr>
            <a:xfrm>
              <a:off x="2764318" y="2819400"/>
              <a:ext cx="1198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Calibri" pitchFamily="34" charset="0"/>
                </a:rPr>
                <a:t>Column</a:t>
              </a:r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3763" y="4034135"/>
              <a:ext cx="7864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alibri" pitchFamily="34" charset="0"/>
                </a:rPr>
                <a:t>Row</a:t>
              </a:r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08844" y="3747622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0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08845" y="4128621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1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08846" y="4509620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2</a:t>
              </a:r>
              <a:endParaRPr lang="en-US" sz="2000" b="1" dirty="0">
                <a:latin typeface="Calibri" pitchFamily="34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981200" y="3733800"/>
              <a:ext cx="2743201" cy="1101538"/>
              <a:chOff x="1773717" y="3505199"/>
              <a:chExt cx="2743201" cy="110153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773717" y="3505199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773717" y="3872378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773717" y="4239557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459518" y="3505199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459518" y="3872378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459518" y="4239557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166435" y="3505199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166435" y="3872378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166435" y="4239557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831118" y="3505199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831118" y="3872378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831118" y="4239557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981200" y="3366622"/>
              <a:ext cx="685800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0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667000" y="3352800"/>
              <a:ext cx="685800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1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73916" y="3352800"/>
              <a:ext cx="664683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2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59717" y="3366620"/>
              <a:ext cx="664683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3</a:t>
              </a:r>
              <a:endParaRPr lang="en-US" sz="20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45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089900" cy="868362"/>
          </a:xfrm>
        </p:spPr>
        <p:txBody>
          <a:bodyPr/>
          <a:lstStyle/>
          <a:p>
            <a:r>
              <a:rPr lang="en-US" dirty="0" smtClean="0"/>
              <a:t>2D Array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914400"/>
            <a:ext cx="8750300" cy="57150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/>
              <a:t>A </a:t>
            </a:r>
            <a:r>
              <a:rPr lang="en-US" dirty="0" smtClean="0"/>
              <a:t>2D </a:t>
            </a:r>
            <a:r>
              <a:rPr lang="en-US" dirty="0"/>
              <a:t>array </a:t>
            </a:r>
            <a:r>
              <a:rPr lang="en-US" dirty="0" smtClean="0"/>
              <a:t>is </a:t>
            </a:r>
            <a:r>
              <a:rPr lang="en-US" dirty="0"/>
              <a:t>declared by specifying the </a:t>
            </a:r>
            <a:r>
              <a:rPr lang="en-US" dirty="0" smtClean="0"/>
              <a:t>type </a:t>
            </a:r>
            <a:r>
              <a:rPr lang="en-US" dirty="0"/>
              <a:t>of </a:t>
            </a:r>
            <a:r>
              <a:rPr lang="en-US" dirty="0" smtClean="0"/>
              <a:t>element, </a:t>
            </a:r>
            <a:r>
              <a:rPr lang="en-US" dirty="0"/>
              <a:t>the name of the variable, followed by the number of rows and </a:t>
            </a:r>
            <a:r>
              <a:rPr lang="en-US" dirty="0" smtClean="0"/>
              <a:t>the number </a:t>
            </a:r>
            <a:r>
              <a:rPr lang="en-US" dirty="0"/>
              <a:t>of </a:t>
            </a:r>
            <a:r>
              <a:rPr lang="en-US" dirty="0" smtClean="0"/>
              <a:t>columns</a:t>
            </a:r>
            <a:endParaRPr lang="en-US" dirty="0"/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As with 1D arrays, it is a good </a:t>
            </a:r>
            <a:r>
              <a:rPr lang="en-US" dirty="0"/>
              <a:t>practice to declare the </a:t>
            </a:r>
            <a:r>
              <a:rPr lang="en-US" dirty="0" smtClean="0"/>
              <a:t>row and column sizes </a:t>
            </a:r>
            <a:r>
              <a:rPr lang="en-US" dirty="0"/>
              <a:t>as </a:t>
            </a:r>
            <a:r>
              <a:rPr lang="en-US" dirty="0" smtClean="0"/>
              <a:t>named constants:</a:t>
            </a:r>
            <a:endParaRPr lang="en-US" dirty="0"/>
          </a:p>
          <a:p>
            <a:pPr marL="444500" lvl="2" indent="-182563">
              <a:lnSpc>
                <a:spcPct val="130000"/>
              </a:lnSpc>
              <a:spcBef>
                <a:spcPts val="500"/>
              </a:spcBef>
              <a:buFont typeface="Times New Roman" pitchFamily="18" charset="0"/>
              <a:buNone/>
            </a:pP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#define ROWS 3</a:t>
            </a:r>
          </a:p>
          <a:p>
            <a:pPr marL="444500" lvl="2" indent="-182563">
              <a:lnSpc>
                <a:spcPct val="130000"/>
              </a:lnSpc>
              <a:spcBef>
                <a:spcPts val="500"/>
              </a:spcBef>
              <a:buFont typeface="Times New Roman" pitchFamily="18" charset="0"/>
              <a:buNone/>
            </a:pP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#define COLS 4</a:t>
            </a:r>
          </a:p>
          <a:p>
            <a:pPr marL="444500" lvl="2" indent="-182563">
              <a:lnSpc>
                <a:spcPct val="130000"/>
              </a:lnSpc>
              <a:spcBef>
                <a:spcPts val="500"/>
              </a:spcBef>
              <a:buFont typeface="Times New Roman" pitchFamily="18" charset="0"/>
              <a:buNone/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. . .</a:t>
            </a:r>
            <a:endParaRPr lang="en-US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444500" lvl="2" indent="-182563">
              <a:lnSpc>
                <a:spcPct val="130000"/>
              </a:lnSpc>
              <a:spcBef>
                <a:spcPts val="500"/>
              </a:spcBef>
              <a:buFont typeface="Times New Roman" pitchFamily="18" charset="0"/>
              <a:buNone/>
            </a:pPr>
            <a:r>
              <a:rPr lang="en-US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table[ROWS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][COLS];</a:t>
            </a:r>
          </a:p>
          <a:p>
            <a:pPr marL="444500" lvl="2" indent="-182563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dirty="0"/>
              <a:t>Both rows and columns are indexed from zero.</a:t>
            </a:r>
          </a:p>
          <a:p>
            <a:pPr marL="444500" lvl="2" indent="-182563">
              <a:lnSpc>
                <a:spcPct val="130000"/>
              </a:lnSpc>
              <a:spcBef>
                <a:spcPts val="500"/>
              </a:spcBef>
              <a:buFont typeface="Times New Roman" pitchFamily="18" charset="0"/>
              <a:buNone/>
            </a:pPr>
            <a:endParaRPr lang="en-US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4431225" y="3849932"/>
            <a:ext cx="4236525" cy="1941269"/>
            <a:chOff x="813763" y="2935531"/>
            <a:chExt cx="3910638" cy="1941269"/>
          </a:xfrm>
        </p:grpSpPr>
        <p:sp>
          <p:nvSpPr>
            <p:cNvPr id="32" name="TextBox 31"/>
            <p:cNvSpPr txBox="1"/>
            <p:nvPr/>
          </p:nvSpPr>
          <p:spPr>
            <a:xfrm>
              <a:off x="2710815" y="2935531"/>
              <a:ext cx="12754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Calibri" pitchFamily="34" charset="0"/>
                </a:rPr>
                <a:t>Column</a:t>
              </a:r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13763" y="4034135"/>
              <a:ext cx="7864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alibri" pitchFamily="34" charset="0"/>
                </a:rPr>
                <a:t>Row</a:t>
              </a:r>
              <a:endParaRPr lang="en-US" sz="2400" b="1" dirty="0">
                <a:latin typeface="Calibri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08844" y="3747622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0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08845" y="4128621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1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508846" y="4509620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2</a:t>
              </a:r>
              <a:endParaRPr lang="en-US" sz="2000" b="1" dirty="0">
                <a:latin typeface="Calibri" pitchFamily="34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81200" y="3733800"/>
              <a:ext cx="2743201" cy="1101538"/>
              <a:chOff x="1773717" y="3505199"/>
              <a:chExt cx="2743201" cy="1101538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1773717" y="3505199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773717" y="3872378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773717" y="4239557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459518" y="3505199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459518" y="3872378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459518" y="4239557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166435" y="3505199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166435" y="3872378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166435" y="4239557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831118" y="3505199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831118" y="3872378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831118" y="4239557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981200" y="3366622"/>
              <a:ext cx="685800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0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667000" y="3352800"/>
              <a:ext cx="685800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1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73916" y="3352800"/>
              <a:ext cx="664683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2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59717" y="3366620"/>
              <a:ext cx="664683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3</a:t>
              </a:r>
              <a:endParaRPr lang="en-US" sz="20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411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089900" cy="868362"/>
          </a:xfrm>
        </p:spPr>
        <p:txBody>
          <a:bodyPr/>
          <a:lstStyle/>
          <a:p>
            <a:r>
              <a:rPr lang="en-US" dirty="0" smtClean="0"/>
              <a:t>Indexing 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990600"/>
            <a:ext cx="8915400" cy="548335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/>
              <a:t>A </a:t>
            </a:r>
            <a:r>
              <a:rPr lang="en-US" dirty="0" smtClean="0"/>
              <a:t>2D array element is indexed by </a:t>
            </a:r>
            <a:r>
              <a:rPr lang="en-US" dirty="0"/>
              <a:t>specifying its row and column </a:t>
            </a:r>
            <a:r>
              <a:rPr lang="en-US" dirty="0" smtClean="0"/>
              <a:t>indices.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30000"/>
              </a:lnSpc>
            </a:pPr>
            <a:r>
              <a:rPr lang="en-US" dirty="0" smtClean="0"/>
              <a:t>The following statement stores 64 </a:t>
            </a:r>
            <a:r>
              <a:rPr lang="en-US" dirty="0"/>
              <a:t>in the cell with row index </a:t>
            </a:r>
            <a:r>
              <a:rPr lang="en-US" dirty="0" smtClean="0"/>
              <a:t>1, and </a:t>
            </a:r>
            <a:r>
              <a:rPr lang="en-US" dirty="0"/>
              <a:t>column index </a:t>
            </a:r>
            <a:r>
              <a:rPr lang="en-US" dirty="0" smtClean="0"/>
              <a:t>3:</a:t>
            </a:r>
          </a:p>
          <a:p>
            <a:pPr marL="269875" indent="0">
              <a:lnSpc>
                <a:spcPct val="130000"/>
              </a:lnSpc>
              <a:buNone/>
            </a:pPr>
            <a:r>
              <a:rPr lang="en-US" sz="28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table[1</a:t>
            </a:r>
            <a:r>
              <a:rPr lang="en-US" sz="28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][3] = </a:t>
            </a:r>
            <a:r>
              <a:rPr lang="en-US" sz="28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51;</a:t>
            </a:r>
            <a:endParaRPr lang="en-US" sz="2800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30000"/>
              </a:lnSpc>
            </a:pPr>
            <a:r>
              <a:rPr lang="en-US" dirty="0" smtClean="0"/>
              <a:t>Here is another example:</a:t>
            </a:r>
          </a:p>
          <a:p>
            <a:pPr marL="269875" lvl="2" indent="0">
              <a:lnSpc>
                <a:spcPct val="130000"/>
              </a:lnSpc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en-US" sz="28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table[2][3] </a:t>
            </a:r>
            <a:r>
              <a:rPr lang="en-US" sz="28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=</a:t>
            </a:r>
          </a:p>
          <a:p>
            <a:pPr marL="269875" lvl="2" indent="0">
              <a:lnSpc>
                <a:spcPct val="130000"/>
              </a:lnSpc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en-US" sz="28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table[1</a:t>
            </a:r>
            <a:r>
              <a:rPr lang="en-US" sz="28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][3] + </a:t>
            </a:r>
            <a:r>
              <a:rPr lang="en-US" sz="28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6;</a:t>
            </a:r>
            <a:endParaRPr lang="en-US" sz="2800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596981" y="2971800"/>
            <a:ext cx="3483520" cy="1524000"/>
            <a:chOff x="1508844" y="3352800"/>
            <a:chExt cx="3215557" cy="1524000"/>
          </a:xfrm>
        </p:grpSpPr>
        <p:sp>
          <p:nvSpPr>
            <p:cNvPr id="8" name="TextBox 7"/>
            <p:cNvSpPr txBox="1"/>
            <p:nvPr/>
          </p:nvSpPr>
          <p:spPr>
            <a:xfrm>
              <a:off x="1508844" y="3747622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0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08845" y="4128621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1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08846" y="4509620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2</a:t>
              </a:r>
              <a:endParaRPr lang="en-US" sz="2000" b="1" dirty="0">
                <a:latin typeface="Calibri" pitchFamily="34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981200" y="3733800"/>
              <a:ext cx="2743201" cy="1101538"/>
              <a:chOff x="1773717" y="3505199"/>
              <a:chExt cx="2743201" cy="1101538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773717" y="3505199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773717" y="3872378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773717" y="4239557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459518" y="3505199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459518" y="3872378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459518" y="4239557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166435" y="3505199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166435" y="3872378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166435" y="4239557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831118" y="3505199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831118" y="3872378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 anchor="ctr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51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831118" y="4239557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981200" y="3366622"/>
              <a:ext cx="685800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0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67000" y="3352800"/>
              <a:ext cx="685800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1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73916" y="3352800"/>
              <a:ext cx="664683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2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59717" y="3366620"/>
              <a:ext cx="664683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3</a:t>
              </a:r>
              <a:endParaRPr lang="en-US" sz="2000" b="1" dirty="0">
                <a:latin typeface="Calibri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101681" y="4800600"/>
            <a:ext cx="3483520" cy="1524000"/>
            <a:chOff x="1508844" y="3352800"/>
            <a:chExt cx="3215557" cy="1524000"/>
          </a:xfrm>
        </p:grpSpPr>
        <p:sp>
          <p:nvSpPr>
            <p:cNvPr id="29" name="TextBox 28"/>
            <p:cNvSpPr txBox="1"/>
            <p:nvPr/>
          </p:nvSpPr>
          <p:spPr>
            <a:xfrm>
              <a:off x="1508844" y="3747622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0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08845" y="4128621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1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08846" y="4509620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2</a:t>
              </a:r>
              <a:endParaRPr lang="en-US" sz="2000" b="1" dirty="0">
                <a:latin typeface="Calibri" pitchFamily="34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981200" y="3733800"/>
              <a:ext cx="2743201" cy="1101538"/>
              <a:chOff x="1773717" y="3505199"/>
              <a:chExt cx="2743201" cy="1101538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773717" y="3505199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773717" y="3872378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773717" y="4239557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459518" y="3505199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459518" y="3872378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459518" y="4239557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166435" y="3505199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166435" y="3872378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166435" y="4239557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31118" y="3505199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endParaRPr lang="en-US" sz="2800" dirty="0">
                  <a:latin typeface="Calibri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831118" y="3872378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 anchor="ctr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51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831118" y="4239557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 anchor="ctr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57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981200" y="3366622"/>
              <a:ext cx="685800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0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67000" y="3352800"/>
              <a:ext cx="685800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1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373916" y="3352800"/>
              <a:ext cx="664683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2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059717" y="3366620"/>
              <a:ext cx="664683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3</a:t>
              </a:r>
              <a:endParaRPr lang="en-US" sz="20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402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76200"/>
            <a:ext cx="8089900" cy="868362"/>
          </a:xfrm>
        </p:spPr>
        <p:txBody>
          <a:bodyPr/>
          <a:lstStyle/>
          <a:p>
            <a:r>
              <a:rPr lang="en-US" dirty="0" smtClean="0"/>
              <a:t>Initializing 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0200" y="990600"/>
            <a:ext cx="9080500" cy="5715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As with 1-D arrays, </a:t>
            </a:r>
            <a:r>
              <a:rPr lang="en-US" dirty="0" smtClean="0"/>
              <a:t>you </a:t>
            </a:r>
            <a:r>
              <a:rPr lang="en-US" dirty="0"/>
              <a:t>can declare and initialize </a:t>
            </a:r>
            <a:r>
              <a:rPr lang="en-US" dirty="0" smtClean="0"/>
              <a:t>a 2D </a:t>
            </a:r>
            <a:r>
              <a:rPr lang="en-US" dirty="0"/>
              <a:t>array at the same time.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 </a:t>
            </a:r>
            <a:r>
              <a:rPr lang="en-US" dirty="0"/>
              <a:t>nested list is used, where each inner list represents a row</a:t>
            </a:r>
            <a:r>
              <a:rPr lang="en-US" dirty="0" smtClean="0"/>
              <a:t>. For example:</a:t>
            </a:r>
          </a:p>
          <a:p>
            <a:pPr marL="269875" indent="0">
              <a:lnSpc>
                <a:spcPct val="120000"/>
              </a:lnSpc>
              <a:buNone/>
            </a:pPr>
            <a:r>
              <a:rPr lang="en-US" sz="24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table[][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4] =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{{1,2,2,5},{3,4,6},{5,6,7,9}};</a:t>
            </a:r>
            <a:endParaRPr lang="en-US" sz="2400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If you provide less values than the declared size</a:t>
            </a:r>
            <a:r>
              <a:rPr lang="en-US" dirty="0" smtClean="0"/>
              <a:t>, </a:t>
            </a:r>
            <a:r>
              <a:rPr lang="en-US" dirty="0" smtClean="0"/>
              <a:t>the remaining cells are set to </a:t>
            </a:r>
            <a:r>
              <a:rPr lang="en-US" dirty="0" smtClean="0"/>
              <a:t>zero (NOT a </a:t>
            </a:r>
            <a:r>
              <a:rPr lang="en-US" smtClean="0"/>
              <a:t>good practice!)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101681" y="3810000"/>
            <a:ext cx="3483520" cy="1524000"/>
            <a:chOff x="1508844" y="3352800"/>
            <a:chExt cx="3215557" cy="1524000"/>
          </a:xfrm>
        </p:grpSpPr>
        <p:sp>
          <p:nvSpPr>
            <p:cNvPr id="6" name="TextBox 5"/>
            <p:cNvSpPr txBox="1"/>
            <p:nvPr/>
          </p:nvSpPr>
          <p:spPr>
            <a:xfrm>
              <a:off x="1508844" y="3747622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0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08845" y="4128621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1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08846" y="4509620"/>
              <a:ext cx="375037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2</a:t>
              </a:r>
              <a:endParaRPr lang="en-US" sz="2000" b="1" dirty="0">
                <a:latin typeface="Calibri" pitchFamily="34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981200" y="3733800"/>
              <a:ext cx="2743201" cy="1101538"/>
              <a:chOff x="1773717" y="3505199"/>
              <a:chExt cx="2743201" cy="1101538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773717" y="3505199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1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773717" y="3872378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73717" y="4239557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459518" y="3505199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459518" y="3872378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459518" y="4239557"/>
                <a:ext cx="706916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6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166435" y="3505199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166435" y="3872378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6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166435" y="4239557"/>
                <a:ext cx="664682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7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831118" y="3505199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831118" y="3872378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 anchor="ctr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0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831118" y="4239557"/>
                <a:ext cx="685800" cy="367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tIns="0" bIns="0" rtlCol="0" anchor="ctr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  <a:latin typeface="Consolas" pitchFamily="49" charset="0"/>
                    <a:cs typeface="Consolas" pitchFamily="49" charset="0"/>
                  </a:rPr>
                  <a:t>9</a:t>
                </a:r>
                <a:endParaRPr lang="en-US" sz="2400" b="1" dirty="0">
                  <a:solidFill>
                    <a:srgbClr val="0033CC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981200" y="3366622"/>
              <a:ext cx="685800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0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67000" y="3352800"/>
              <a:ext cx="685800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1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73916" y="3352800"/>
              <a:ext cx="664683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2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59717" y="3366620"/>
              <a:ext cx="664683" cy="367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tIns="0" bIns="0" rtlCol="0">
              <a:no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</a:rPr>
                <a:t>3</a:t>
              </a:r>
              <a:endParaRPr lang="en-US" sz="2000" b="1" dirty="0">
                <a:latin typeface="Calibri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08050" y="4114801"/>
            <a:ext cx="3549650" cy="1200329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It is ok to omit the number of rows but not the number of columns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92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089900" cy="868362"/>
          </a:xfrm>
        </p:spPr>
        <p:txBody>
          <a:bodyPr/>
          <a:lstStyle/>
          <a:p>
            <a:r>
              <a:rPr lang="en-US" dirty="0" smtClean="0"/>
              <a:t>Processing 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66800"/>
            <a:ext cx="8915400" cy="5638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To process </a:t>
            </a:r>
            <a:r>
              <a:rPr lang="en-US" dirty="0" smtClean="0"/>
              <a:t>a 2D </a:t>
            </a:r>
            <a:r>
              <a:rPr lang="en-US" dirty="0"/>
              <a:t>array, we </a:t>
            </a:r>
            <a:r>
              <a:rPr lang="en-US" smtClean="0"/>
              <a:t>use a nested loop, </a:t>
            </a:r>
            <a:r>
              <a:rPr lang="en-US" dirty="0" smtClean="0"/>
              <a:t>and traverse the 2D array either </a:t>
            </a:r>
            <a:r>
              <a:rPr lang="en-US" dirty="0"/>
              <a:t>row-wise or </a:t>
            </a:r>
            <a:r>
              <a:rPr lang="en-US" dirty="0" smtClean="0"/>
              <a:t>column-wise</a:t>
            </a:r>
          </a:p>
          <a:p>
            <a:pPr>
              <a:lnSpc>
                <a:spcPct val="110000"/>
              </a:lnSpc>
            </a:pPr>
            <a:r>
              <a:rPr lang="en-US" dirty="0"/>
              <a:t>To process the elements row-wise, we </a:t>
            </a:r>
            <a:r>
              <a:rPr lang="en-US" dirty="0" smtClean="0"/>
              <a:t>write:</a:t>
            </a:r>
          </a:p>
          <a:p>
            <a:pPr marL="639763" indent="-282575">
              <a:lnSpc>
                <a:spcPct val="110000"/>
              </a:lnSpc>
              <a:buNone/>
            </a:pP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for (i = 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0;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 &lt; 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ROWS;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i++)</a:t>
            </a:r>
          </a:p>
          <a:p>
            <a:pPr marL="639763" indent="-28257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for(j 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= 0;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j 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&lt;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COLS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j++) {</a:t>
            </a:r>
          </a:p>
          <a:p>
            <a:pPr marL="639763" indent="-28257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process table[i][j] */</a:t>
            </a:r>
          </a:p>
          <a:p>
            <a:pPr marL="639763" indent="-28257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/>
              <a:t>To process the elements column-wise, we write:</a:t>
            </a:r>
          </a:p>
          <a:p>
            <a:pPr marL="639763" indent="-282575">
              <a:lnSpc>
                <a:spcPct val="110000"/>
              </a:lnSpc>
              <a:buNone/>
            </a:pP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(j 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= 0;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j 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&lt;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COLS; j++)</a:t>
            </a:r>
            <a:endParaRPr lang="en-US" sz="2400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639763" indent="-28257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for(i 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= 0;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 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&lt;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ROWS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i++) {</a:t>
            </a:r>
            <a:endParaRPr lang="en-US" sz="2400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639763" indent="-28257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process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table[i][j] </a:t>
            </a:r>
            <a:r>
              <a:rPr lang="en-US" sz="24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*/</a:t>
            </a:r>
          </a:p>
          <a:p>
            <a:pPr marL="639763" indent="-28257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9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0899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Outline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7850" y="1371600"/>
            <a:ext cx="8585200" cy="4572000"/>
          </a:xfrm>
        </p:spPr>
        <p:txBody>
          <a:bodyPr>
            <a:noAutofit/>
          </a:bodyPr>
          <a:lstStyle/>
          <a:p>
            <a:pPr marL="360363" indent="-360363">
              <a:lnSpc>
                <a:spcPct val="30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Searching: Linear and Binary Search</a:t>
            </a:r>
            <a:endParaRPr lang="en-US" b="1" dirty="0">
              <a:solidFill>
                <a:srgbClr val="FF0000"/>
              </a:solidFill>
            </a:endParaRPr>
          </a:p>
          <a:p>
            <a:pPr marL="360363" indent="-360363">
              <a:lnSpc>
                <a:spcPct val="300000"/>
              </a:lnSpc>
              <a:spcBef>
                <a:spcPts val="500"/>
              </a:spcBef>
            </a:pPr>
            <a:r>
              <a:rPr lang="en-US" dirty="0" smtClean="0"/>
              <a:t>Sorting: Selection Sort</a:t>
            </a:r>
          </a:p>
          <a:p>
            <a:pPr marL="360363" indent="-360363">
              <a:lnSpc>
                <a:spcPct val="300000"/>
              </a:lnSpc>
              <a:spcBef>
                <a:spcPts val="500"/>
              </a:spcBef>
            </a:pPr>
            <a:r>
              <a:rPr lang="en-US" dirty="0" smtClean="0"/>
              <a:t>2D Arrays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089900" cy="868362"/>
          </a:xfrm>
        </p:spPr>
        <p:txBody>
          <a:bodyPr/>
          <a:lstStyle/>
          <a:p>
            <a:r>
              <a:rPr lang="en-US" dirty="0" smtClean="0"/>
              <a:t>2D Array As a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0200" y="990600"/>
            <a:ext cx="8915400" cy="5638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As with </a:t>
            </a:r>
            <a:r>
              <a:rPr lang="en-US" dirty="0" smtClean="0"/>
              <a:t>1D </a:t>
            </a:r>
            <a:r>
              <a:rPr lang="en-US" dirty="0"/>
              <a:t>arrays, it is possible to declare </a:t>
            </a:r>
            <a:r>
              <a:rPr lang="en-US" dirty="0" smtClean="0"/>
              <a:t>a function </a:t>
            </a:r>
            <a:r>
              <a:rPr lang="en-US" dirty="0"/>
              <a:t>that </a:t>
            </a:r>
            <a:r>
              <a:rPr lang="en-US" dirty="0" smtClean="0"/>
              <a:t>takes a 2D </a:t>
            </a:r>
            <a:r>
              <a:rPr lang="en-US" dirty="0"/>
              <a:t>array as </a:t>
            </a:r>
            <a:r>
              <a:rPr lang="en-US" dirty="0" smtClean="0"/>
              <a:t>a parameter.</a:t>
            </a: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T</a:t>
            </a:r>
            <a:r>
              <a:rPr lang="en-US" dirty="0" smtClean="0"/>
              <a:t>he size of the first dimension (number of rows) need not be specified in the 2D array parameter.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However, the size of the second dimension (columns) must be specified as a constant.</a:t>
            </a: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One solution </a:t>
            </a:r>
            <a:r>
              <a:rPr lang="en-US" dirty="0" smtClean="0"/>
              <a:t>is </a:t>
            </a:r>
            <a:r>
              <a:rPr lang="en-US" dirty="0"/>
              <a:t>to use a </a:t>
            </a:r>
            <a:r>
              <a:rPr lang="en-US" dirty="0" smtClean="0"/>
              <a:t>named constant </a:t>
            </a:r>
            <a:r>
              <a:rPr lang="en-US" dirty="0"/>
              <a:t>defining the maximum number of columns and use additional </a:t>
            </a:r>
            <a:r>
              <a:rPr lang="en-US" dirty="0" smtClean="0"/>
              <a:t>parameters for the </a:t>
            </a:r>
            <a:r>
              <a:rPr lang="en-US" dirty="0"/>
              <a:t>actual size of the </a:t>
            </a:r>
            <a:r>
              <a:rPr lang="en-US" dirty="0" smtClean="0"/>
              <a:t>2D array:</a:t>
            </a:r>
            <a:endParaRPr lang="en-US" dirty="0"/>
          </a:p>
          <a:p>
            <a:pPr marL="269875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read_2d(double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a[][COLS],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r,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76200"/>
            <a:ext cx="87503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Program to Add 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0200" y="1066800"/>
            <a:ext cx="90805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#define ROWS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10    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maximum number of rows */</a:t>
            </a:r>
            <a:endParaRPr lang="en-US" sz="24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#define COLS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10    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maximum number of cols */</a:t>
            </a:r>
            <a:endParaRPr lang="en-US" sz="24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void read_2d (double a[][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COLS],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r,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c);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20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add_2d  (double a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[][COLS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],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double b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[][COLS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],  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double s[][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COLS],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r,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c);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20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print_2d(double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a[][COLS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],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r,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c);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089900" cy="868362"/>
          </a:xfrm>
        </p:spPr>
        <p:txBody>
          <a:bodyPr/>
          <a:lstStyle/>
          <a:p>
            <a:r>
              <a:rPr lang="en-US" dirty="0" smtClean="0"/>
              <a:t>Function to Read a 2D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66800"/>
            <a:ext cx="883285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void read_2d (double a[][COLS],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r,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>
              <a:lnSpc>
                <a:spcPct val="120000"/>
              </a:lnSpc>
              <a:spcBef>
                <a:spcPts val="20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i, j;</a:t>
            </a:r>
          </a:p>
          <a:p>
            <a:pPr marL="0" indent="0">
              <a:lnSpc>
                <a:spcPct val="120000"/>
              </a:lnSpc>
              <a:spcBef>
                <a:spcPts val="200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("Enter a table with %d rows\n", r);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("Each row having %d numbers\n", c);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for (i=0; i&lt;r; i++)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for (j=0; j&lt;c; j++)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("%lf", &amp;a[i][j]);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5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502650" cy="868362"/>
          </a:xfrm>
        </p:spPr>
        <p:txBody>
          <a:bodyPr/>
          <a:lstStyle/>
          <a:p>
            <a:r>
              <a:rPr lang="en-US" dirty="0" smtClean="0"/>
              <a:t>Function to Add Two 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66800"/>
            <a:ext cx="8832850" cy="56388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void add_2d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(double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a[][COLS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],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double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b[][COLS],  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double s[][COLS],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r,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>
                <a:latin typeface="Consolas" pitchFamily="49" charset="0"/>
                <a:cs typeface="Consolas" pitchFamily="49" charset="0"/>
              </a:rPr>
              <a:t>c</a:t>
            </a:r>
            <a:r>
              <a:rPr lang="en-US" sz="2400" b="1" smtClean="0">
                <a:latin typeface="Consolas" pitchFamily="49" charset="0"/>
                <a:cs typeface="Consolas" pitchFamily="49" charset="0"/>
              </a:rPr>
              <a:t>) {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200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i, j;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for (i=0; i&lt;r; i++)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for (j=0; j&lt;c; j++)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s[i][j] = a[i][j] + b[i][j];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502650" cy="868362"/>
          </a:xfrm>
        </p:spPr>
        <p:txBody>
          <a:bodyPr/>
          <a:lstStyle/>
          <a:p>
            <a:r>
              <a:rPr lang="en-US" dirty="0" smtClean="0"/>
              <a:t>Function to Print a 2D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832850" cy="54864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print_2d(double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a[][COLS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],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{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200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i, j;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for (i=0; i&lt;r; i++)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for (j=0; j&lt;c; j++)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 %6.1f", a[i][j]);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("\n");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1219200"/>
            <a:ext cx="255905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Main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52400"/>
            <a:ext cx="8915400" cy="66294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buFontTx/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main(void) {</a:t>
            </a:r>
          </a:p>
          <a:p>
            <a:pPr>
              <a:lnSpc>
                <a:spcPct val="110000"/>
              </a:lnSpc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double x[ROWS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][COLS],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y[ROWS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][COLS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], z[ROWS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][COLS];</a:t>
            </a:r>
          </a:p>
          <a:p>
            <a:pPr>
              <a:lnSpc>
                <a:spcPct val="110000"/>
              </a:lnSpc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rows, cols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   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20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("Enter number of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rows: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pPr>
              <a:lnSpc>
                <a:spcPct val="110000"/>
              </a:lnSpc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("%d", &amp;rows);</a:t>
            </a:r>
          </a:p>
          <a:p>
            <a:pPr>
              <a:lnSpc>
                <a:spcPct val="110000"/>
              </a:lnSpc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("Enter number of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columns: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pPr>
              <a:lnSpc>
                <a:spcPct val="110000"/>
              </a:lnSpc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("%d", &amp;cols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);  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20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read_2d(x,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rows, cols);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read </a:t>
            </a:r>
            <a:r>
              <a:rPr lang="en-US" sz="20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matrix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x */</a:t>
            </a:r>
            <a:endParaRPr lang="en-US" sz="20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500"/>
              </a:spcBef>
              <a:buFontTx/>
              <a:buNone/>
            </a:pP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read_2d(y,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rows, cols);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read </a:t>
            </a:r>
            <a:r>
              <a:rPr lang="en-US" sz="20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matrix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y */</a:t>
            </a:r>
            <a:endParaRPr lang="en-US" sz="2000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add_2d(x, y, z,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rows, cols);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0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 Add x + y */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20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("The sum of two matrices is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:\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n");</a:t>
            </a:r>
          </a:p>
          <a:p>
            <a:pPr>
              <a:lnSpc>
                <a:spcPct val="110000"/>
              </a:lnSpc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print_2d(z,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rows, cols);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Print matrix z */</a:t>
            </a:r>
            <a:endParaRPr lang="en-US" sz="2000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2000"/>
              </a:spcBef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0;</a:t>
            </a:r>
          </a:p>
          <a:p>
            <a:pPr>
              <a:lnSpc>
                <a:spcPct val="110000"/>
              </a:lnSpc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}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Run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026" name="Picture 2" descr="C:\Users\mudawar\Documents\+ICS 103\103 Figures\Picture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18" y="1182828"/>
            <a:ext cx="8884809" cy="537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18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95400"/>
            <a:ext cx="8750300" cy="51785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Traversing an array to locate a particular item</a:t>
            </a:r>
          </a:p>
          <a:p>
            <a:pPr>
              <a:lnSpc>
                <a:spcPct val="150000"/>
              </a:lnSpc>
            </a:pPr>
            <a:r>
              <a:rPr lang="en-US" dirty="0"/>
              <a:t>It </a:t>
            </a:r>
            <a:r>
              <a:rPr lang="en-US" dirty="0" smtClean="0"/>
              <a:t>requires </a:t>
            </a:r>
            <a:r>
              <a:rPr lang="en-US" dirty="0"/>
              <a:t>the </a:t>
            </a:r>
            <a:r>
              <a:rPr lang="en-US" dirty="0" smtClean="0"/>
              <a:t>user </a:t>
            </a:r>
            <a:r>
              <a:rPr lang="en-US" dirty="0"/>
              <a:t>to </a:t>
            </a:r>
            <a:r>
              <a:rPr lang="en-US" dirty="0" smtClean="0"/>
              <a:t>specify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target </a:t>
            </a:r>
            <a:r>
              <a:rPr lang="en-US" dirty="0" smtClean="0">
                <a:solidFill>
                  <a:srgbClr val="FF0000"/>
                </a:solidFill>
              </a:rPr>
              <a:t>item</a:t>
            </a:r>
          </a:p>
          <a:p>
            <a:pPr>
              <a:lnSpc>
                <a:spcPct val="150000"/>
              </a:lnSpc>
            </a:pPr>
            <a:r>
              <a:rPr lang="en-US" dirty="0"/>
              <a:t>If the target item is found, its </a:t>
            </a:r>
            <a:r>
              <a:rPr lang="en-US" dirty="0" smtClean="0">
                <a:solidFill>
                  <a:srgbClr val="FF0000"/>
                </a:solidFill>
              </a:rPr>
              <a:t>index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returned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the target item is NOT found, 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  <a:r>
              <a:rPr lang="en-US" dirty="0" smtClean="0"/>
              <a:t> is returned</a:t>
            </a:r>
          </a:p>
          <a:p>
            <a:pPr>
              <a:lnSpc>
                <a:spcPct val="150000"/>
              </a:lnSpc>
            </a:pPr>
            <a:r>
              <a:rPr lang="en-US" dirty="0"/>
              <a:t>T</a:t>
            </a:r>
            <a:r>
              <a:rPr lang="en-US" dirty="0" smtClean="0"/>
              <a:t>wo searching algorithms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Linear Search (works with any array)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Binary Search (works if the searched array is sorted)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4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22238"/>
            <a:ext cx="8089900" cy="868362"/>
          </a:xfrm>
        </p:spPr>
        <p:txBody>
          <a:bodyPr/>
          <a:lstStyle/>
          <a:p>
            <a:r>
              <a:rPr lang="en-US" dirty="0" smtClean="0"/>
              <a:t>Linear Search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66800"/>
            <a:ext cx="8915400" cy="5486400"/>
          </a:xfrm>
        </p:spPr>
        <p:txBody>
          <a:bodyPr>
            <a:noAutofit/>
          </a:bodyPr>
          <a:lstStyle/>
          <a:p>
            <a:pPr marL="360363" lvl="1" indent="-360363">
              <a:lnSpc>
                <a:spcPct val="110000"/>
              </a:lnSpc>
              <a:spcBef>
                <a:spcPts val="500"/>
              </a:spcBef>
              <a:buClr>
                <a:srgbClr val="C00000"/>
              </a:buClr>
              <a:buSzPct val="100000"/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rgbClr val="0033CC"/>
                </a:solidFill>
              </a:rPr>
              <a:t>Initialize a flag (zero) to indicate whether target is found</a:t>
            </a:r>
            <a:endParaRPr lang="en-US" sz="2800" dirty="0">
              <a:solidFill>
                <a:srgbClr val="0033CC"/>
              </a:solidFill>
            </a:endParaRPr>
          </a:p>
          <a:p>
            <a:pPr marL="360363" lvl="1" indent="-360363">
              <a:lnSpc>
                <a:spcPct val="110000"/>
              </a:lnSpc>
              <a:spcBef>
                <a:spcPts val="500"/>
              </a:spcBef>
              <a:buClr>
                <a:srgbClr val="C00000"/>
              </a:buClr>
              <a:buSzPct val="100000"/>
              <a:buFont typeface="Wingdings" pitchFamily="2" charset="2"/>
              <a:buAutoNum type="arabicPeriod"/>
            </a:pPr>
            <a:r>
              <a:rPr lang="en-US" sz="2800" dirty="0">
                <a:solidFill>
                  <a:srgbClr val="0033CC"/>
                </a:solidFill>
              </a:rPr>
              <a:t>Start </a:t>
            </a:r>
            <a:r>
              <a:rPr lang="en-US" sz="2800" dirty="0" smtClean="0">
                <a:solidFill>
                  <a:srgbClr val="0033CC"/>
                </a:solidFill>
              </a:rPr>
              <a:t>at the first array element (at index 0)</a:t>
            </a:r>
            <a:endParaRPr lang="en-US" sz="2800" dirty="0">
              <a:solidFill>
                <a:srgbClr val="0033CC"/>
              </a:solidFill>
            </a:endParaRPr>
          </a:p>
          <a:p>
            <a:pPr marL="357188" lvl="1" indent="-357188">
              <a:lnSpc>
                <a:spcPct val="110000"/>
              </a:lnSpc>
              <a:spcBef>
                <a:spcPts val="50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800" dirty="0" smtClean="0">
                <a:solidFill>
                  <a:srgbClr val="0033CC"/>
                </a:solidFill>
              </a:rPr>
              <a:t>Repeat while </a:t>
            </a:r>
            <a:r>
              <a:rPr lang="en-US" sz="2800" dirty="0">
                <a:solidFill>
                  <a:srgbClr val="0033CC"/>
                </a:solidFill>
              </a:rPr>
              <a:t>the target is not found and there are more array elements</a:t>
            </a:r>
          </a:p>
          <a:p>
            <a:pPr marL="358775" lvl="2" indent="0">
              <a:lnSpc>
                <a:spcPct val="110000"/>
              </a:lnSpc>
              <a:spcBef>
                <a:spcPts val="500"/>
              </a:spcBef>
              <a:buClr>
                <a:srgbClr val="C00000"/>
              </a:buClr>
              <a:buSzPct val="90000"/>
              <a:buNone/>
            </a:pPr>
            <a:r>
              <a:rPr lang="en-US" sz="2800" dirty="0">
                <a:solidFill>
                  <a:srgbClr val="0033CC"/>
                </a:solidFill>
              </a:rPr>
              <a:t>If the current element matches the </a:t>
            </a:r>
            <a:r>
              <a:rPr lang="en-US" sz="2800" dirty="0" smtClean="0">
                <a:solidFill>
                  <a:srgbClr val="0033CC"/>
                </a:solidFill>
              </a:rPr>
              <a:t>target then</a:t>
            </a:r>
            <a:endParaRPr lang="en-US" sz="2800" dirty="0">
              <a:solidFill>
                <a:srgbClr val="0033CC"/>
              </a:solidFill>
            </a:endParaRPr>
          </a:p>
          <a:p>
            <a:pPr marL="712787" lvl="3" indent="0">
              <a:lnSpc>
                <a:spcPct val="110000"/>
              </a:lnSpc>
              <a:buClr>
                <a:srgbClr val="C00000"/>
              </a:buClr>
              <a:buSzPct val="90000"/>
              <a:buNone/>
            </a:pPr>
            <a:r>
              <a:rPr lang="en-US" sz="2800" dirty="0">
                <a:solidFill>
                  <a:srgbClr val="0033CC"/>
                </a:solidFill>
              </a:rPr>
              <a:t>Set </a:t>
            </a:r>
            <a:r>
              <a:rPr lang="en-US" sz="2800" dirty="0" smtClean="0">
                <a:solidFill>
                  <a:srgbClr val="0033CC"/>
                </a:solidFill>
              </a:rPr>
              <a:t>the flag to </a:t>
            </a:r>
            <a:r>
              <a:rPr lang="en-US" sz="2800" dirty="0">
                <a:solidFill>
                  <a:srgbClr val="0033CC"/>
                </a:solidFill>
              </a:rPr>
              <a:t>indicate that the target </a:t>
            </a:r>
            <a:r>
              <a:rPr lang="en-US" sz="2800" dirty="0" smtClean="0">
                <a:solidFill>
                  <a:srgbClr val="0033CC"/>
                </a:solidFill>
              </a:rPr>
              <a:t>is found</a:t>
            </a:r>
            <a:endParaRPr lang="en-US" sz="2800" dirty="0">
              <a:solidFill>
                <a:srgbClr val="0033CC"/>
              </a:solidFill>
            </a:endParaRPr>
          </a:p>
          <a:p>
            <a:pPr marL="355600" lvl="3" indent="0">
              <a:lnSpc>
                <a:spcPct val="110000"/>
              </a:lnSpc>
              <a:buClr>
                <a:srgbClr val="C00000"/>
              </a:buClr>
              <a:buSzPct val="90000"/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Else, Advance </a:t>
            </a:r>
            <a:r>
              <a:rPr lang="en-US" sz="2800" dirty="0">
                <a:solidFill>
                  <a:srgbClr val="0033CC"/>
                </a:solidFill>
              </a:rPr>
              <a:t>to the next array element</a:t>
            </a:r>
          </a:p>
          <a:p>
            <a:pPr marL="357188" lvl="1" indent="-357188">
              <a:lnSpc>
                <a:spcPct val="110000"/>
              </a:lnSpc>
              <a:buClr>
                <a:srgbClr val="C00000"/>
              </a:buClr>
              <a:buSzPct val="100000"/>
              <a:buFont typeface="+mj-lt"/>
              <a:buAutoNum type="arabicPeriod" startAt="4"/>
            </a:pPr>
            <a:r>
              <a:rPr lang="en-US" sz="2800" dirty="0">
                <a:solidFill>
                  <a:srgbClr val="0033CC"/>
                </a:solidFill>
              </a:rPr>
              <a:t>If the target </a:t>
            </a:r>
            <a:r>
              <a:rPr lang="en-US" sz="2800" dirty="0" smtClean="0">
                <a:solidFill>
                  <a:srgbClr val="0033CC"/>
                </a:solidFill>
              </a:rPr>
              <a:t>is found then</a:t>
            </a:r>
            <a:endParaRPr lang="en-US" sz="2800" dirty="0">
              <a:solidFill>
                <a:srgbClr val="0033CC"/>
              </a:solidFill>
            </a:endParaRPr>
          </a:p>
          <a:p>
            <a:pPr marL="715963" lvl="2" indent="1588">
              <a:lnSpc>
                <a:spcPct val="110000"/>
              </a:lnSpc>
              <a:buClr>
                <a:srgbClr val="C00000"/>
              </a:buClr>
              <a:buSzPct val="90000"/>
              <a:buNone/>
            </a:pPr>
            <a:r>
              <a:rPr lang="en-US" sz="2800" dirty="0">
                <a:solidFill>
                  <a:srgbClr val="0033CC"/>
                </a:solidFill>
              </a:rPr>
              <a:t>Return the target index as the search </a:t>
            </a:r>
            <a:r>
              <a:rPr lang="en-US" sz="2800" dirty="0" smtClean="0">
                <a:solidFill>
                  <a:srgbClr val="0033CC"/>
                </a:solidFill>
              </a:rPr>
              <a:t>result</a:t>
            </a:r>
          </a:p>
          <a:p>
            <a:pPr marL="358775" lvl="2" indent="-1588">
              <a:lnSpc>
                <a:spcPct val="110000"/>
              </a:lnSpc>
              <a:buClr>
                <a:srgbClr val="C00000"/>
              </a:buClr>
              <a:buSzPct val="90000"/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Else</a:t>
            </a:r>
            <a:r>
              <a:rPr lang="en-US" sz="2800" dirty="0" smtClean="0">
                <a:solidFill>
                  <a:srgbClr val="0033CC"/>
                </a:solidFill>
              </a:rPr>
              <a:t>, Return </a:t>
            </a:r>
            <a:r>
              <a:rPr lang="en-US" sz="2800" dirty="0">
                <a:solidFill>
                  <a:srgbClr val="0033CC"/>
                </a:solidFill>
              </a:rPr>
              <a:t>-1 as the search result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4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089900" cy="868362"/>
          </a:xfrm>
        </p:spPr>
        <p:txBody>
          <a:bodyPr/>
          <a:lstStyle/>
          <a:p>
            <a:r>
              <a:rPr lang="en-US" dirty="0" smtClean="0"/>
              <a:t>Linear Search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7650" y="990600"/>
            <a:ext cx="916305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Search array a[] for target using linear search</a:t>
            </a:r>
            <a:endParaRPr lang="en-US" sz="22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*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Returns </a:t>
            </a:r>
            <a:r>
              <a:rPr lang="en-US" sz="22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index of target or -1 if not found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*/</a:t>
            </a:r>
            <a:endParaRPr lang="en-US" sz="22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linear_search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[],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target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n) {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i = 0, found = 0;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20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while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(!found &amp;&amp;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i&lt;n)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(a[i] ==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target)</a:t>
            </a:r>
          </a:p>
          <a:p>
            <a:pPr marL="0" indent="0"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  found = 1;</a:t>
            </a:r>
          </a:p>
          <a:p>
            <a:pPr marL="0" indent="0"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else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++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i;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(found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 return i;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else return -1;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83200" y="2819400"/>
            <a:ext cx="3549650" cy="266700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anchor="ctr" anchorCtr="0">
            <a:no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en-US" sz="2400" dirty="0">
                <a:latin typeface="Calibri" pitchFamily="34" charset="0"/>
                <a:ea typeface="Verdana" pitchFamily="34" charset="0"/>
                <a:cs typeface="Verdana" pitchFamily="34" charset="0"/>
              </a:rPr>
              <a:t>For 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an array of </a:t>
            </a:r>
            <a:r>
              <a:rPr lang="en-US" sz="2400" b="1" dirty="0">
                <a:latin typeface="Calibri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2400" dirty="0">
                <a:latin typeface="Calibri" pitchFamily="34" charset="0"/>
                <a:ea typeface="Verdana" pitchFamily="34" charset="0"/>
                <a:cs typeface="Verdana" pitchFamily="34" charset="0"/>
              </a:rPr>
              <a:t> elements, 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linear </a:t>
            </a:r>
            <a:r>
              <a:rPr lang="en-US" sz="2400" dirty="0">
                <a:latin typeface="Calibri" pitchFamily="34" charset="0"/>
                <a:ea typeface="Verdana" pitchFamily="34" charset="0"/>
                <a:cs typeface="Verdana" pitchFamily="34" charset="0"/>
              </a:rPr>
              <a:t>search 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uses </a:t>
            </a:r>
            <a:r>
              <a:rPr lang="en-US" sz="2400" dirty="0">
                <a:latin typeface="Calibri" pitchFamily="34" charset="0"/>
                <a:ea typeface="Verdana" pitchFamily="34" charset="0"/>
                <a:cs typeface="Verdana" pitchFamily="34" charset="0"/>
              </a:rPr>
              <a:t>an average of </a:t>
            </a:r>
            <a:r>
              <a:rPr lang="en-US" sz="2400" b="1" dirty="0">
                <a:latin typeface="Calibri" pitchFamily="34" charset="0"/>
                <a:ea typeface="Verdana" pitchFamily="34" charset="0"/>
                <a:cs typeface="Verdana" pitchFamily="34" charset="0"/>
              </a:rPr>
              <a:t>n/2</a:t>
            </a:r>
            <a:r>
              <a:rPr lang="en-US" sz="2400" dirty="0">
                <a:latin typeface="Calibri" pitchFamily="34" charset="0"/>
                <a:ea typeface="Verdana" pitchFamily="34" charset="0"/>
                <a:cs typeface="Verdana" pitchFamily="34" charset="0"/>
              </a:rPr>
              <a:t> comparisons to find an 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item. </a:t>
            </a:r>
            <a:r>
              <a:rPr lang="en-US" sz="2400" dirty="0">
                <a:latin typeface="Calibri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24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he worst </a:t>
            </a:r>
            <a:r>
              <a:rPr lang="en-US" sz="2400" dirty="0">
                <a:latin typeface="Calibri" pitchFamily="34" charset="0"/>
                <a:ea typeface="Verdana" pitchFamily="34" charset="0"/>
                <a:cs typeface="Verdana" pitchFamily="34" charset="0"/>
              </a:rPr>
              <a:t>case being </a:t>
            </a:r>
            <a:r>
              <a:rPr lang="en-US" sz="2400" b="1" dirty="0">
                <a:latin typeface="Calibri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2400" dirty="0">
                <a:latin typeface="Calibri" pitchFamily="34" charset="0"/>
                <a:ea typeface="Verdana" pitchFamily="34" charset="0"/>
                <a:cs typeface="Verdana" pitchFamily="34" charset="0"/>
              </a:rPr>
              <a:t>comparisons.</a:t>
            </a:r>
            <a:endParaRPr lang="en-US" sz="2400" b="1" dirty="0"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038"/>
            <a:ext cx="8089900" cy="868362"/>
          </a:xfrm>
        </p:spPr>
        <p:txBody>
          <a:bodyPr/>
          <a:lstStyle/>
          <a:p>
            <a:r>
              <a:rPr lang="en-US" dirty="0" smtClean="0"/>
              <a:t>Binary Search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990600"/>
            <a:ext cx="8832850" cy="57150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10000"/>
              </a:lnSpc>
            </a:pPr>
            <a:r>
              <a:rPr lang="en-US" dirty="0" smtClean="0"/>
              <a:t>If an array is </a:t>
            </a:r>
            <a:r>
              <a:rPr lang="en-US" dirty="0"/>
              <a:t>ordered, it is a waste of time to look for an item using linear </a:t>
            </a:r>
            <a:r>
              <a:rPr lang="en-US" dirty="0" smtClean="0"/>
              <a:t>search.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would be like looking for a word in a dictionary </a:t>
            </a:r>
            <a:r>
              <a:rPr lang="en-US" dirty="0" smtClean="0"/>
              <a:t>sequentially.</a:t>
            </a:r>
          </a:p>
          <a:p>
            <a:pPr marL="360363" indent="-360363">
              <a:lnSpc>
                <a:spcPct val="11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Binary </a:t>
            </a:r>
            <a:r>
              <a:rPr lang="en-US" b="1" dirty="0">
                <a:solidFill>
                  <a:srgbClr val="FF0000"/>
                </a:solidFill>
              </a:rPr>
              <a:t>search </a:t>
            </a:r>
            <a:r>
              <a:rPr lang="en-US" dirty="0"/>
              <a:t>works by comparing the target with the </a:t>
            </a:r>
            <a:r>
              <a:rPr lang="en-US" dirty="0" smtClean="0"/>
              <a:t>item </a:t>
            </a:r>
            <a:r>
              <a:rPr lang="en-US" dirty="0"/>
              <a:t>at the </a:t>
            </a:r>
            <a:r>
              <a:rPr lang="en-US" b="1" dirty="0">
                <a:solidFill>
                  <a:srgbClr val="FF0000"/>
                </a:solidFill>
              </a:rPr>
              <a:t>middle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 </a:t>
            </a:r>
            <a:r>
              <a:rPr lang="en-US" dirty="0" smtClean="0"/>
              <a:t>array:</a:t>
            </a:r>
            <a:endParaRPr lang="en-US" b="1" dirty="0"/>
          </a:p>
          <a:p>
            <a:pPr marL="720725" lvl="1" indent="-360363">
              <a:lnSpc>
                <a:spcPct val="110000"/>
              </a:lnSpc>
              <a:spcBef>
                <a:spcPts val="600"/>
              </a:spcBef>
              <a:buSzPct val="100000"/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rgbClr val="0033CC"/>
                </a:solidFill>
              </a:rPr>
              <a:t>If </a:t>
            </a:r>
            <a:r>
              <a:rPr lang="en-US" sz="2800" dirty="0">
                <a:solidFill>
                  <a:srgbClr val="0033CC"/>
                </a:solidFill>
              </a:rPr>
              <a:t>the </a:t>
            </a:r>
            <a:r>
              <a:rPr lang="en-US" sz="2800" dirty="0" smtClean="0">
                <a:solidFill>
                  <a:srgbClr val="0033CC"/>
                </a:solidFill>
              </a:rPr>
              <a:t>target is the middle item, </a:t>
            </a:r>
            <a:r>
              <a:rPr lang="en-US" sz="2800" dirty="0">
                <a:solidFill>
                  <a:srgbClr val="0033CC"/>
                </a:solidFill>
              </a:rPr>
              <a:t>we are done.</a:t>
            </a:r>
          </a:p>
          <a:p>
            <a:pPr marL="720725" lvl="1" indent="-360363">
              <a:lnSpc>
                <a:spcPct val="110000"/>
              </a:lnSpc>
              <a:spcBef>
                <a:spcPts val="600"/>
              </a:spcBef>
              <a:buSzPct val="100000"/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rgbClr val="0033CC"/>
                </a:solidFill>
              </a:rPr>
              <a:t>If </a:t>
            </a:r>
            <a:r>
              <a:rPr lang="en-US" sz="2800" dirty="0">
                <a:solidFill>
                  <a:srgbClr val="0033CC"/>
                </a:solidFill>
              </a:rPr>
              <a:t>the </a:t>
            </a:r>
            <a:r>
              <a:rPr lang="en-US" sz="2800" dirty="0" smtClean="0">
                <a:solidFill>
                  <a:srgbClr val="0033CC"/>
                </a:solidFill>
              </a:rPr>
              <a:t>target is less than the middle item, </a:t>
            </a:r>
            <a:r>
              <a:rPr lang="en-US" sz="2800" dirty="0">
                <a:solidFill>
                  <a:srgbClr val="0033CC"/>
                </a:solidFill>
              </a:rPr>
              <a:t>we </a:t>
            </a:r>
            <a:r>
              <a:rPr lang="en-US" sz="2800" dirty="0" smtClean="0">
                <a:solidFill>
                  <a:srgbClr val="0033CC"/>
                </a:solidFill>
              </a:rPr>
              <a:t>search </a:t>
            </a:r>
            <a:r>
              <a:rPr lang="en-US" sz="2800" dirty="0">
                <a:solidFill>
                  <a:srgbClr val="0033CC"/>
                </a:solidFill>
              </a:rPr>
              <a:t>the </a:t>
            </a:r>
            <a:r>
              <a:rPr lang="en-US" sz="2800" dirty="0" smtClean="0">
                <a:solidFill>
                  <a:srgbClr val="0033CC"/>
                </a:solidFill>
              </a:rPr>
              <a:t>first half </a:t>
            </a:r>
            <a:r>
              <a:rPr lang="en-US" sz="2800" dirty="0">
                <a:solidFill>
                  <a:srgbClr val="0033CC"/>
                </a:solidFill>
              </a:rPr>
              <a:t>of the </a:t>
            </a:r>
            <a:r>
              <a:rPr lang="en-US" sz="2800" dirty="0" smtClean="0">
                <a:solidFill>
                  <a:srgbClr val="0033CC"/>
                </a:solidFill>
              </a:rPr>
              <a:t>array.</a:t>
            </a:r>
            <a:endParaRPr lang="en-US" sz="2800" dirty="0">
              <a:solidFill>
                <a:srgbClr val="0033CC"/>
              </a:solidFill>
            </a:endParaRPr>
          </a:p>
          <a:p>
            <a:pPr marL="720725" lvl="1" indent="-360363">
              <a:lnSpc>
                <a:spcPct val="110000"/>
              </a:lnSpc>
              <a:spcBef>
                <a:spcPts val="600"/>
              </a:spcBef>
              <a:buSzPct val="100000"/>
              <a:buFont typeface="Wingdings" pitchFamily="2" charset="2"/>
              <a:buAutoNum type="arabicPeriod"/>
            </a:pPr>
            <a:r>
              <a:rPr lang="en-US" sz="2800" dirty="0">
                <a:solidFill>
                  <a:srgbClr val="0033CC"/>
                </a:solidFill>
              </a:rPr>
              <a:t>If the </a:t>
            </a:r>
            <a:r>
              <a:rPr lang="en-US" sz="2800" dirty="0" smtClean="0">
                <a:solidFill>
                  <a:srgbClr val="0033CC"/>
                </a:solidFill>
              </a:rPr>
              <a:t>target is bigger than the middle item, </a:t>
            </a:r>
            <a:r>
              <a:rPr lang="en-US" sz="2800" dirty="0">
                <a:solidFill>
                  <a:srgbClr val="0033CC"/>
                </a:solidFill>
              </a:rPr>
              <a:t>we </a:t>
            </a:r>
            <a:r>
              <a:rPr lang="en-US" sz="2800" dirty="0" smtClean="0">
                <a:solidFill>
                  <a:srgbClr val="0033CC"/>
                </a:solidFill>
              </a:rPr>
              <a:t>search the second half </a:t>
            </a:r>
            <a:r>
              <a:rPr lang="en-US" sz="2800" dirty="0">
                <a:solidFill>
                  <a:srgbClr val="0033CC"/>
                </a:solidFill>
              </a:rPr>
              <a:t>of the </a:t>
            </a:r>
            <a:r>
              <a:rPr lang="en-US" sz="2800" dirty="0" smtClean="0">
                <a:solidFill>
                  <a:srgbClr val="0033CC"/>
                </a:solidFill>
              </a:rPr>
              <a:t>array.</a:t>
            </a:r>
            <a:endParaRPr lang="en-US" sz="2800" dirty="0">
              <a:solidFill>
                <a:srgbClr val="0033CC"/>
              </a:solidFill>
            </a:endParaRPr>
          </a:p>
          <a:p>
            <a:pPr marL="360363" indent="-360363">
              <a:lnSpc>
                <a:spcPct val="110000"/>
              </a:lnSpc>
            </a:pPr>
            <a:r>
              <a:rPr lang="en-US" sz="2800" dirty="0" smtClean="0"/>
              <a:t>Repeat </a:t>
            </a:r>
            <a:r>
              <a:rPr lang="en-US" sz="2800" dirty="0"/>
              <a:t>until </a:t>
            </a:r>
            <a:r>
              <a:rPr lang="en-US" sz="2800" dirty="0" smtClean="0"/>
              <a:t>target is </a:t>
            </a:r>
            <a:r>
              <a:rPr lang="en-US" sz="2800" dirty="0"/>
              <a:t>found or </a:t>
            </a:r>
            <a:r>
              <a:rPr lang="en-US" sz="2800" dirty="0" smtClean="0"/>
              <a:t>nothing to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 113"/>
          <p:cNvGrpSpPr/>
          <p:nvPr/>
        </p:nvGrpSpPr>
        <p:grpSpPr>
          <a:xfrm>
            <a:off x="495300" y="4038600"/>
            <a:ext cx="7924800" cy="1905000"/>
            <a:chOff x="457200" y="4038600"/>
            <a:chExt cx="7315200" cy="1905000"/>
          </a:xfrm>
        </p:grpSpPr>
        <p:grpSp>
          <p:nvGrpSpPr>
            <p:cNvPr id="102" name="Group 101"/>
            <p:cNvGrpSpPr/>
            <p:nvPr/>
          </p:nvGrpSpPr>
          <p:grpSpPr>
            <a:xfrm>
              <a:off x="3505200" y="4038600"/>
              <a:ext cx="1828800" cy="990600"/>
              <a:chOff x="4724400" y="2133600"/>
              <a:chExt cx="1828800" cy="990600"/>
            </a:xfrm>
          </p:grpSpPr>
          <p:grpSp>
            <p:nvGrpSpPr>
              <p:cNvPr id="103" name="Group 102"/>
              <p:cNvGrpSpPr/>
              <p:nvPr/>
            </p:nvGrpSpPr>
            <p:grpSpPr>
              <a:xfrm>
                <a:off x="4724400" y="2133600"/>
                <a:ext cx="1828800" cy="762000"/>
                <a:chOff x="457200" y="76200"/>
                <a:chExt cx="1828800" cy="762000"/>
              </a:xfrm>
            </p:grpSpPr>
            <p:sp>
              <p:nvSpPr>
                <p:cNvPr id="105" name="TextBox 104"/>
                <p:cNvSpPr txBox="1"/>
                <p:nvPr/>
              </p:nvSpPr>
              <p:spPr>
                <a:xfrm>
                  <a:off x="457200" y="76200"/>
                  <a:ext cx="609600" cy="381000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r>
                    <a:rPr lang="en-US" sz="2000" dirty="0" smtClean="0">
                      <a:latin typeface="Calibri" pitchFamily="34" charset="0"/>
                      <a:cs typeface="Consolas" pitchFamily="49" charset="0"/>
                    </a:rPr>
                    <a:t>first</a:t>
                  </a:r>
                  <a:endParaRPr lang="en-US" sz="2000" dirty="0">
                    <a:latin typeface="Calibri" pitchFamily="34" charset="0"/>
                    <a:cs typeface="Consolas" pitchFamily="49" charset="0"/>
                  </a:endParaRP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1066800" y="76200"/>
                  <a:ext cx="609600" cy="381000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r>
                    <a:rPr lang="en-US" sz="2000" dirty="0" smtClean="0">
                      <a:latin typeface="Calibri" pitchFamily="34" charset="0"/>
                      <a:cs typeface="Consolas" pitchFamily="49" charset="0"/>
                    </a:rPr>
                    <a:t>mid</a:t>
                  </a:r>
                  <a:endParaRPr lang="en-US" sz="2000" dirty="0">
                    <a:latin typeface="Calibri" pitchFamily="34" charset="0"/>
                    <a:cs typeface="Consolas" pitchFamily="49" charset="0"/>
                  </a:endParaRPr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1676400" y="76200"/>
                  <a:ext cx="609600" cy="381000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r>
                    <a:rPr lang="en-US" sz="2000" dirty="0" smtClean="0">
                      <a:latin typeface="Calibri" pitchFamily="34" charset="0"/>
                      <a:cs typeface="Consolas" pitchFamily="49" charset="0"/>
                    </a:rPr>
                    <a:t>last</a:t>
                  </a:r>
                  <a:endParaRPr lang="en-US" sz="2000" dirty="0">
                    <a:latin typeface="Calibri" pitchFamily="34" charset="0"/>
                    <a:cs typeface="Consolas" pitchFamily="49" charset="0"/>
                  </a:endParaRPr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457200" y="457200"/>
                  <a:ext cx="609600" cy="381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 smtClean="0">
                      <a:latin typeface="Consolas" pitchFamily="49" charset="0"/>
                      <a:cs typeface="Consolas" pitchFamily="49" charset="0"/>
                    </a:rPr>
                    <a:t>6</a:t>
                  </a:r>
                  <a:endParaRPr lang="en-US" sz="2000" b="1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1066800" y="457200"/>
                  <a:ext cx="609600" cy="381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 smtClean="0">
                      <a:latin typeface="Consolas" pitchFamily="49" charset="0"/>
                      <a:cs typeface="Consolas" pitchFamily="49" charset="0"/>
                    </a:rPr>
                    <a:t>6</a:t>
                  </a:r>
                  <a:endParaRPr lang="en-US" sz="2000" b="1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1676400" y="457200"/>
                  <a:ext cx="609600" cy="381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 smtClean="0">
                      <a:latin typeface="Consolas" pitchFamily="49" charset="0"/>
                      <a:cs typeface="Consolas" pitchFamily="49" charset="0"/>
                    </a:rPr>
                    <a:t>7</a:t>
                  </a:r>
                  <a:endParaRPr lang="en-US" sz="2000" b="1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cxnSp>
            <p:nvCxnSpPr>
              <p:cNvPr id="104" name="Straight Arrow Connector 103"/>
              <p:cNvCxnSpPr/>
              <p:nvPr/>
            </p:nvCxnSpPr>
            <p:spPr>
              <a:xfrm>
                <a:off x="5638800" y="2895600"/>
                <a:ext cx="0" cy="2286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457200" y="5029200"/>
              <a:ext cx="7315200" cy="914400"/>
              <a:chOff x="609600" y="1219200"/>
              <a:chExt cx="7315200" cy="914400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6096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4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2192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7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8288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8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24384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10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0480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14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6576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21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267200" y="1676400"/>
                <a:ext cx="609600" cy="457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22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876800" y="1676400"/>
                <a:ext cx="609600" cy="457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36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54864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54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0960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71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7056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85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73152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92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096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[0]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2192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[1]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8288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[2]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4384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[3]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0480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[4]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6576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[5]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2672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[6]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8768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[7]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54864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[8]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0960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[9]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7056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[10]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73152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[11]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495300" y="2133600"/>
            <a:ext cx="7924800" cy="1905000"/>
            <a:chOff x="457200" y="2133600"/>
            <a:chExt cx="7315200" cy="1905000"/>
          </a:xfrm>
        </p:grpSpPr>
        <p:grpSp>
          <p:nvGrpSpPr>
            <p:cNvPr id="101" name="Group 100"/>
            <p:cNvGrpSpPr/>
            <p:nvPr/>
          </p:nvGrpSpPr>
          <p:grpSpPr>
            <a:xfrm>
              <a:off x="4724400" y="2133600"/>
              <a:ext cx="1828800" cy="990600"/>
              <a:chOff x="4724400" y="2133600"/>
              <a:chExt cx="1828800" cy="990600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4724400" y="2133600"/>
                <a:ext cx="1828800" cy="762000"/>
                <a:chOff x="457200" y="76200"/>
                <a:chExt cx="1828800" cy="762000"/>
              </a:xfrm>
            </p:grpSpPr>
            <p:sp>
              <p:nvSpPr>
                <p:cNvPr id="94" name="TextBox 93"/>
                <p:cNvSpPr txBox="1"/>
                <p:nvPr/>
              </p:nvSpPr>
              <p:spPr>
                <a:xfrm>
                  <a:off x="457200" y="76200"/>
                  <a:ext cx="609600" cy="381000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r>
                    <a:rPr lang="en-US" sz="2000" dirty="0" smtClean="0">
                      <a:latin typeface="Calibri" pitchFamily="34" charset="0"/>
                      <a:cs typeface="Consolas" pitchFamily="49" charset="0"/>
                    </a:rPr>
                    <a:t>first</a:t>
                  </a:r>
                  <a:endParaRPr lang="en-US" sz="2000" dirty="0">
                    <a:latin typeface="Calibri" pitchFamily="34" charset="0"/>
                    <a:cs typeface="Consolas" pitchFamily="49" charset="0"/>
                  </a:endParaRP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1066800" y="76200"/>
                  <a:ext cx="609600" cy="381000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r>
                    <a:rPr lang="en-US" sz="2000" dirty="0" smtClean="0">
                      <a:latin typeface="Calibri" pitchFamily="34" charset="0"/>
                      <a:cs typeface="Consolas" pitchFamily="49" charset="0"/>
                    </a:rPr>
                    <a:t>mid</a:t>
                  </a:r>
                  <a:endParaRPr lang="en-US" sz="2000" dirty="0">
                    <a:latin typeface="Calibri" pitchFamily="34" charset="0"/>
                    <a:cs typeface="Consolas" pitchFamily="49" charset="0"/>
                  </a:endParaRPr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1676400" y="76200"/>
                  <a:ext cx="609600" cy="381000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r>
                    <a:rPr lang="en-US" sz="2000" dirty="0" smtClean="0">
                      <a:latin typeface="Calibri" pitchFamily="34" charset="0"/>
                      <a:cs typeface="Consolas" pitchFamily="49" charset="0"/>
                    </a:rPr>
                    <a:t>last</a:t>
                  </a:r>
                  <a:endParaRPr lang="en-US" sz="2000" dirty="0">
                    <a:latin typeface="Calibri" pitchFamily="34" charset="0"/>
                    <a:cs typeface="Consolas" pitchFamily="49" charset="0"/>
                  </a:endParaRPr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457200" y="457200"/>
                  <a:ext cx="609600" cy="381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 smtClean="0">
                      <a:latin typeface="Consolas" pitchFamily="49" charset="0"/>
                      <a:cs typeface="Consolas" pitchFamily="49" charset="0"/>
                    </a:rPr>
                    <a:t>6</a:t>
                  </a:r>
                  <a:endParaRPr lang="en-US" sz="2000" b="1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1066800" y="457200"/>
                  <a:ext cx="609600" cy="381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 smtClean="0">
                      <a:latin typeface="Consolas" pitchFamily="49" charset="0"/>
                      <a:cs typeface="Consolas" pitchFamily="49" charset="0"/>
                    </a:rPr>
                    <a:t>8</a:t>
                  </a:r>
                  <a:endParaRPr lang="en-US" sz="2000" b="1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1676400" y="457200"/>
                  <a:ext cx="609600" cy="381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 smtClean="0">
                      <a:latin typeface="Consolas" pitchFamily="49" charset="0"/>
                      <a:cs typeface="Consolas" pitchFamily="49" charset="0"/>
                    </a:rPr>
                    <a:t>11</a:t>
                  </a:r>
                  <a:endParaRPr lang="en-US" sz="2000" b="1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cxnSp>
            <p:nvCxnSpPr>
              <p:cNvPr id="88" name="Straight Arrow Connector 87"/>
              <p:cNvCxnSpPr/>
              <p:nvPr/>
            </p:nvCxnSpPr>
            <p:spPr>
              <a:xfrm>
                <a:off x="5638800" y="2895600"/>
                <a:ext cx="0" cy="2286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457200" y="3124200"/>
              <a:ext cx="7315200" cy="914400"/>
              <a:chOff x="609600" y="1219200"/>
              <a:chExt cx="7315200" cy="914400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6096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4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2192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7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8288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8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4384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10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0480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14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657600" y="1676400"/>
                <a:ext cx="6096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21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267200" y="1676400"/>
                <a:ext cx="609600" cy="457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22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876800" y="1676400"/>
                <a:ext cx="609600" cy="457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36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486400" y="1676400"/>
                <a:ext cx="609600" cy="457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54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096000" y="1676400"/>
                <a:ext cx="609600" cy="457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71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705600" y="1676400"/>
                <a:ext cx="609600" cy="457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85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315200" y="1676400"/>
                <a:ext cx="609600" cy="457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92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096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[0]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2192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[1]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288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[2]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4384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[3]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0480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[4]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6576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[5]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2672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[6]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8768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[7]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4864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[8]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0960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[9]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7056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[10]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315200" y="1219200"/>
                <a:ext cx="609600" cy="38100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lIns="0" r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[11]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76200"/>
            <a:ext cx="387985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495300" y="1219200"/>
            <a:ext cx="7924800" cy="914400"/>
            <a:chOff x="609600" y="1219200"/>
            <a:chExt cx="7315200" cy="914400"/>
          </a:xfrm>
        </p:grpSpPr>
        <p:sp>
          <p:nvSpPr>
            <p:cNvPr id="5" name="TextBox 4"/>
            <p:cNvSpPr txBox="1"/>
            <p:nvPr/>
          </p:nvSpPr>
          <p:spPr>
            <a:xfrm>
              <a:off x="609600" y="1676400"/>
              <a:ext cx="6096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4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19200" y="1676400"/>
              <a:ext cx="6096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7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28800" y="1676400"/>
              <a:ext cx="6096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8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1676400"/>
              <a:ext cx="6096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10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48000" y="1676400"/>
              <a:ext cx="6096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14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57600" y="1676400"/>
              <a:ext cx="6096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21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1676400"/>
              <a:ext cx="6096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22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76800" y="1676400"/>
              <a:ext cx="6096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36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86400" y="1676400"/>
              <a:ext cx="6096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54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0" y="1676400"/>
              <a:ext cx="6096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71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05600" y="1676400"/>
              <a:ext cx="6096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85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15200" y="1676400"/>
              <a:ext cx="6096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92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9600" y="1219200"/>
              <a:ext cx="609600" cy="3810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[0]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19200" y="1219200"/>
              <a:ext cx="609600" cy="3810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[1]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28800" y="1219200"/>
              <a:ext cx="609600" cy="3810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[2]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38400" y="1219200"/>
              <a:ext cx="609600" cy="3810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[3]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48000" y="1219200"/>
              <a:ext cx="609600" cy="3810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[4]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57600" y="1219200"/>
              <a:ext cx="609600" cy="3810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[5]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67200" y="1219200"/>
              <a:ext cx="609600" cy="3810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[6]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76800" y="1219200"/>
              <a:ext cx="609600" cy="3810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[7]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86400" y="1219200"/>
              <a:ext cx="609600" cy="3810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[8]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96000" y="1219200"/>
              <a:ext cx="609600" cy="3810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[9]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05600" y="1219200"/>
              <a:ext cx="609600" cy="3810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[10]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15200" y="1219200"/>
              <a:ext cx="609600" cy="3810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[11]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098926" y="76200"/>
            <a:ext cx="2257425" cy="1172308"/>
            <a:chOff x="3783623" y="76200"/>
            <a:chExt cx="2083777" cy="1172308"/>
          </a:xfrm>
        </p:grpSpPr>
        <p:sp>
          <p:nvSpPr>
            <p:cNvPr id="90" name="Freeform 89"/>
            <p:cNvSpPr/>
            <p:nvPr/>
          </p:nvSpPr>
          <p:spPr>
            <a:xfrm>
              <a:off x="3783623" y="808892"/>
              <a:ext cx="1169377" cy="439616"/>
            </a:xfrm>
            <a:custGeom>
              <a:avLst/>
              <a:gdLst>
                <a:gd name="connsiteX0" fmla="*/ 1169377 w 1169377"/>
                <a:gd name="connsiteY0" fmla="*/ 0 h 439616"/>
                <a:gd name="connsiteX1" fmla="*/ 1169377 w 1169377"/>
                <a:gd name="connsiteY1" fmla="*/ 175846 h 439616"/>
                <a:gd name="connsiteX2" fmla="*/ 0 w 1169377"/>
                <a:gd name="connsiteY2" fmla="*/ 175846 h 439616"/>
                <a:gd name="connsiteX3" fmla="*/ 0 w 1169377"/>
                <a:gd name="connsiteY3" fmla="*/ 439616 h 439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9377" h="439616">
                  <a:moveTo>
                    <a:pt x="1169377" y="0"/>
                  </a:moveTo>
                  <a:lnTo>
                    <a:pt x="1169377" y="175846"/>
                  </a:lnTo>
                  <a:lnTo>
                    <a:pt x="0" y="175846"/>
                  </a:lnTo>
                  <a:lnTo>
                    <a:pt x="0" y="43961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4038600" y="76200"/>
              <a:ext cx="1828800" cy="762000"/>
              <a:chOff x="457200" y="76200"/>
              <a:chExt cx="1828800" cy="762000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457200" y="76200"/>
                <a:ext cx="609600" cy="381000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alibri" pitchFamily="34" charset="0"/>
                    <a:cs typeface="Consolas" pitchFamily="49" charset="0"/>
                  </a:rPr>
                  <a:t>first</a:t>
                </a:r>
                <a:endParaRPr lang="en-US" sz="2000" dirty="0">
                  <a:latin typeface="Calibri" pitchFamily="34" charset="0"/>
                  <a:cs typeface="Consolas" pitchFamily="49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1066800" y="76200"/>
                <a:ext cx="609600" cy="381000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alibri" pitchFamily="34" charset="0"/>
                    <a:cs typeface="Consolas" pitchFamily="49" charset="0"/>
                  </a:rPr>
                  <a:t>mid</a:t>
                </a:r>
                <a:endParaRPr lang="en-US" sz="2000" dirty="0">
                  <a:latin typeface="Calibri" pitchFamily="34" charset="0"/>
                  <a:cs typeface="Consolas" pitchFamily="49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676400" y="76200"/>
                <a:ext cx="609600" cy="381000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Calibri" pitchFamily="34" charset="0"/>
                    <a:cs typeface="Consolas" pitchFamily="49" charset="0"/>
                  </a:rPr>
                  <a:t>last</a:t>
                </a:r>
                <a:endParaRPr lang="en-US" sz="2000" dirty="0">
                  <a:latin typeface="Calibri" pitchFamily="34" charset="0"/>
                  <a:cs typeface="Consolas" pitchFamily="49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57200" y="457200"/>
                <a:ext cx="6096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Consolas" pitchFamily="49" charset="0"/>
                    <a:cs typeface="Consolas" pitchFamily="49" charset="0"/>
                  </a:rPr>
                  <a:t>0</a:t>
                </a:r>
                <a:endParaRPr lang="en-US" sz="20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066800" y="457200"/>
                <a:ext cx="6096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Consolas" pitchFamily="49" charset="0"/>
                    <a:cs typeface="Consolas" pitchFamily="49" charset="0"/>
                  </a:rPr>
                  <a:t>5</a:t>
                </a:r>
                <a:endParaRPr lang="en-US" sz="20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676400" y="457200"/>
                <a:ext cx="6096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Consolas" pitchFamily="49" charset="0"/>
                    <a:cs typeface="Consolas" pitchFamily="49" charset="0"/>
                  </a:rPr>
                  <a:t>11</a:t>
                </a:r>
                <a:endParaRPr lang="en-US" sz="2000" b="1" dirty="0">
                  <a:latin typeface="Consolas" pitchFamily="49" charset="0"/>
                  <a:cs typeface="Consolas" pitchFamily="49" charset="0"/>
                </a:endParaRPr>
              </a:p>
            </p:txBody>
          </p:sp>
        </p:grpSp>
      </p:grpSp>
      <p:sp>
        <p:nvSpPr>
          <p:cNvPr id="91" name="Oval Callout 90"/>
          <p:cNvSpPr/>
          <p:nvPr/>
        </p:nvSpPr>
        <p:spPr>
          <a:xfrm>
            <a:off x="2806700" y="2362200"/>
            <a:ext cx="1568450" cy="457200"/>
          </a:xfrm>
          <a:prstGeom prst="wedgeEllipseCallout">
            <a:avLst>
              <a:gd name="adj1" fmla="val 32532"/>
              <a:gd name="adj2" fmla="val -95192"/>
            </a:avLst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22&gt;21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7099300" y="400050"/>
            <a:ext cx="1651000" cy="495300"/>
          </a:xfrm>
          <a:prstGeom prst="roundRect">
            <a:avLst>
              <a:gd name="adj" fmla="val 48620"/>
            </a:avLst>
          </a:prstGeom>
          <a:solidFill>
            <a:srgbClr val="99FFCC"/>
          </a:solidFill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latin typeface="Calibri" pitchFamily="34" charset="0"/>
              </a:rPr>
              <a:t>target = 22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00" name="Oval Callout 99"/>
          <p:cNvSpPr/>
          <p:nvPr/>
        </p:nvSpPr>
        <p:spPr>
          <a:xfrm>
            <a:off x="5943600" y="4267200"/>
            <a:ext cx="1568450" cy="457200"/>
          </a:xfrm>
          <a:prstGeom prst="wedgeEllipseCallout">
            <a:avLst>
              <a:gd name="adj1" fmla="val -37189"/>
              <a:gd name="adj2" fmla="val -98670"/>
            </a:avLst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22&lt;54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1" name="Oval Callout 110"/>
          <p:cNvSpPr/>
          <p:nvPr/>
        </p:nvSpPr>
        <p:spPr>
          <a:xfrm>
            <a:off x="4292600" y="6096000"/>
            <a:ext cx="1568450" cy="457200"/>
          </a:xfrm>
          <a:prstGeom prst="wedgeEllipseCallout">
            <a:avLst>
              <a:gd name="adj1" fmla="val -20713"/>
              <a:gd name="adj2" fmla="val -83018"/>
            </a:avLst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22==22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2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100" grpId="0" animBg="1"/>
      <p:bldP spid="1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089900" cy="868362"/>
          </a:xfrm>
        </p:spPr>
        <p:txBody>
          <a:bodyPr/>
          <a:lstStyle/>
          <a:p>
            <a:r>
              <a:rPr lang="en-US" dirty="0" smtClean="0"/>
              <a:t>Binary Search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95300" y="990600"/>
            <a:ext cx="8915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500"/>
              </a:spcBef>
            </a:pP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binary_search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a[],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target,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n) {</a:t>
            </a:r>
          </a:p>
          <a:p>
            <a:pPr eaLnBrk="1" hangingPunct="1">
              <a:spcBef>
                <a:spcPts val="500"/>
              </a:spcBef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first=0, last=n-1, mid;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  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while (first &lt;= last) {  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more to search */</a:t>
            </a:r>
          </a:p>
          <a:p>
            <a:pPr eaLnBrk="1" hangingPunct="1">
              <a:spcBef>
                <a:spcPts val="500"/>
              </a:spcBef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mid = (first + last)/2;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if (target == a[mid])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return mid;            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target found */</a:t>
            </a:r>
            <a:endParaRPr lang="en-US" sz="22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else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(target &lt; a[mid])</a:t>
            </a:r>
          </a:p>
          <a:p>
            <a:pPr eaLnBrk="1" hangingPunct="1">
              <a:spcBef>
                <a:spcPts val="500"/>
              </a:spcBef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 last  = mid – 1; 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else</a:t>
            </a:r>
          </a:p>
          <a:p>
            <a:pPr eaLnBrk="1" hangingPunct="1">
              <a:spcBef>
                <a:spcPts val="500"/>
              </a:spcBef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 first = mid + 1;</a:t>
            </a:r>
          </a:p>
          <a:p>
            <a:pPr eaLnBrk="1" hangingPunct="1">
              <a:spcBef>
                <a:spcPts val="500"/>
              </a:spcBef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 eaLnBrk="1" hangingPunct="1">
              <a:spcBef>
                <a:spcPts val="500"/>
              </a:spcBef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return -1;             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target not found */</a:t>
            </a:r>
            <a:endParaRPr lang="en-US" sz="22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6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0899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7850" y="1371600"/>
            <a:ext cx="8585200" cy="4572000"/>
          </a:xfrm>
        </p:spPr>
        <p:txBody>
          <a:bodyPr>
            <a:noAutofit/>
          </a:bodyPr>
          <a:lstStyle/>
          <a:p>
            <a:pPr marL="360363" indent="-360363">
              <a:lnSpc>
                <a:spcPct val="300000"/>
              </a:lnSpc>
              <a:spcBef>
                <a:spcPts val="500"/>
              </a:spcBef>
            </a:pPr>
            <a:r>
              <a:rPr lang="en-US" dirty="0" smtClean="0"/>
              <a:t>Searching: Linear and Binary Search</a:t>
            </a:r>
            <a:endParaRPr lang="en-US" dirty="0"/>
          </a:p>
          <a:p>
            <a:pPr marL="360363" indent="-360363">
              <a:lnSpc>
                <a:spcPct val="30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Sorting: Selection Sort</a:t>
            </a:r>
          </a:p>
          <a:p>
            <a:pPr marL="360363" indent="-360363">
              <a:lnSpc>
                <a:spcPct val="300000"/>
              </a:lnSpc>
              <a:spcBef>
                <a:spcPts val="500"/>
              </a:spcBef>
            </a:pPr>
            <a:r>
              <a:rPr lang="en-US" dirty="0" smtClean="0"/>
              <a:t>2D Arrays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>
        <a:noAutofit/>
      </a:bodyPr>
      <a:lstStyle>
        <a:defPPr>
          <a:lnSpc>
            <a:spcPct val="120000"/>
          </a:lnSpc>
          <a:defRPr sz="2400" dirty="0">
            <a:latin typeface="Calibri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28053</TotalTime>
  <Words>1909</Words>
  <Application>Microsoft Office PowerPoint</Application>
  <PresentationFormat>A4 Paper (210x297 mm)</PresentationFormat>
  <Paragraphs>384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Oriel</vt:lpstr>
      <vt:lpstr>PowerPoint Presentation</vt:lpstr>
      <vt:lpstr>Outline</vt:lpstr>
      <vt:lpstr>Searching</vt:lpstr>
      <vt:lpstr>Linear Search Algorithm</vt:lpstr>
      <vt:lpstr>Linear Search Implementation</vt:lpstr>
      <vt:lpstr>Binary Search Algorithm</vt:lpstr>
      <vt:lpstr>Binary Search</vt:lpstr>
      <vt:lpstr>Binary Search Implementation</vt:lpstr>
      <vt:lpstr>Next  . . .</vt:lpstr>
      <vt:lpstr>Sorting</vt:lpstr>
      <vt:lpstr>Selection Sort Algorithm</vt:lpstr>
      <vt:lpstr>Selection Sort Function</vt:lpstr>
      <vt:lpstr>Smallest Element in Sub-Array</vt:lpstr>
      <vt:lpstr>Next  . . .</vt:lpstr>
      <vt:lpstr>Two-Dimensional Arrays</vt:lpstr>
      <vt:lpstr>2D Array Declaration</vt:lpstr>
      <vt:lpstr>Indexing 2D Arrays</vt:lpstr>
      <vt:lpstr>Initializing 2D Arrays</vt:lpstr>
      <vt:lpstr>Processing 2D Arrays</vt:lpstr>
      <vt:lpstr>2D Array As a Parameter</vt:lpstr>
      <vt:lpstr>Program to Add 2D Arrays</vt:lpstr>
      <vt:lpstr>Function to Read a 2D Array</vt:lpstr>
      <vt:lpstr>Function to Add Two 2D Arrays</vt:lpstr>
      <vt:lpstr>Function to Print a 2D Array</vt:lpstr>
      <vt:lpstr>Main Function</vt:lpstr>
      <vt:lpstr>Sample Run . .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and Loop Statements</dc:title>
  <dc:creator>Muhamed F. Mudawar</dc:creator>
  <cp:lastModifiedBy>mudawar</cp:lastModifiedBy>
  <cp:revision>946</cp:revision>
  <cp:lastPrinted>2014-04-12T13:17:35Z</cp:lastPrinted>
  <dcterms:created xsi:type="dcterms:W3CDTF">2006-12-07T16:06:22Z</dcterms:created>
  <dcterms:modified xsi:type="dcterms:W3CDTF">2017-12-03T21:24:13Z</dcterms:modified>
</cp:coreProperties>
</file>