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handoutMasterIdLst>
    <p:handoutMasterId r:id="rId41"/>
  </p:handoutMasterIdLst>
  <p:sldIdLst>
    <p:sldId id="256" r:id="rId2"/>
    <p:sldId id="339" r:id="rId3"/>
    <p:sldId id="519" r:id="rId4"/>
    <p:sldId id="520" r:id="rId5"/>
    <p:sldId id="521" r:id="rId6"/>
    <p:sldId id="522" r:id="rId7"/>
    <p:sldId id="523" r:id="rId8"/>
    <p:sldId id="524" r:id="rId9"/>
    <p:sldId id="525" r:id="rId10"/>
    <p:sldId id="532" r:id="rId11"/>
    <p:sldId id="533" r:id="rId12"/>
    <p:sldId id="578" r:id="rId13"/>
    <p:sldId id="529" r:id="rId14"/>
    <p:sldId id="534" r:id="rId15"/>
    <p:sldId id="535" r:id="rId16"/>
    <p:sldId id="536" r:id="rId17"/>
    <p:sldId id="583" r:id="rId18"/>
    <p:sldId id="537" r:id="rId19"/>
    <p:sldId id="579" r:id="rId20"/>
    <p:sldId id="540" r:id="rId21"/>
    <p:sldId id="541" r:id="rId22"/>
    <p:sldId id="542" r:id="rId23"/>
    <p:sldId id="545" r:id="rId24"/>
    <p:sldId id="546" r:id="rId25"/>
    <p:sldId id="548" r:id="rId26"/>
    <p:sldId id="549" r:id="rId27"/>
    <p:sldId id="580" r:id="rId28"/>
    <p:sldId id="547" r:id="rId29"/>
    <p:sldId id="584" r:id="rId30"/>
    <p:sldId id="550" r:id="rId31"/>
    <p:sldId id="557" r:id="rId32"/>
    <p:sldId id="581" r:id="rId33"/>
    <p:sldId id="563" r:id="rId34"/>
    <p:sldId id="573" r:id="rId35"/>
    <p:sldId id="574" r:id="rId36"/>
    <p:sldId id="575" r:id="rId37"/>
    <p:sldId id="577" r:id="rId38"/>
    <p:sldId id="582" r:id="rId39"/>
  </p:sldIdLst>
  <p:sldSz cx="9906000" cy="6858000" type="A4"/>
  <p:notesSz cx="6858000" cy="9144000"/>
  <p:custDataLst>
    <p:tags r:id="rId4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3300"/>
    <a:srgbClr val="0033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40" autoAdjust="0"/>
  </p:normalViewPr>
  <p:slideViewPr>
    <p:cSldViewPr>
      <p:cViewPr>
        <p:scale>
          <a:sx n="90" d="100"/>
          <a:sy n="90" d="100"/>
        </p:scale>
        <p:origin x="-331" y="-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9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C444C24-1A28-42BF-B591-5829321AB2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8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ACFF9F9-8C4B-4407-9933-87E2688279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03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A38005-41D3-4CEF-ABC6-24F1D4FB6569}" type="slidenum">
              <a:rPr lang="en-US"/>
              <a:pPr/>
              <a:t>1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27044-FB8F-4DCD-B71A-800D672476FE}" type="slidenum">
              <a:rPr lang="en-US"/>
              <a:pPr/>
              <a:t>2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27044-FB8F-4DCD-B71A-800D672476FE}" type="slidenum">
              <a:rPr lang="en-US"/>
              <a:pPr/>
              <a:t>12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27044-FB8F-4DCD-B71A-800D672476FE}" type="slidenum">
              <a:rPr lang="en-US"/>
              <a:pPr/>
              <a:t>19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27044-FB8F-4DCD-B71A-800D672476FE}" type="slidenum">
              <a:rPr lang="en-US"/>
              <a:pPr/>
              <a:t>27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27044-FB8F-4DCD-B71A-800D672476FE}" type="slidenum">
              <a:rPr lang="en-US"/>
              <a:pPr/>
              <a:t>32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476500" y="1143000"/>
            <a:ext cx="6686550" cy="1894362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002060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476500" y="3022122"/>
            <a:ext cx="6686550" cy="1371600"/>
          </a:xfrm>
        </p:spPr>
        <p:txBody>
          <a:bodyPr>
            <a:normAutofit/>
          </a:bodyPr>
          <a:lstStyle>
            <a:lvl1pPr marL="0" indent="0" algn="l">
              <a:buNone/>
              <a:defRPr sz="3600" b="1">
                <a:solidFill>
                  <a:srgbClr val="00206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412750" y="0"/>
            <a:ext cx="6604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99364" y="0"/>
            <a:ext cx="11338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073150" y="0"/>
            <a:ext cx="19702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236430" y="0"/>
            <a:ext cx="24947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520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906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92528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87052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557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8733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320800" y="0"/>
            <a:ext cx="8255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60400" y="3429000"/>
            <a:ext cx="140335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418768" y="4866752"/>
            <a:ext cx="694876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182003" y="5500632"/>
            <a:ext cx="14859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802892" y="5788152"/>
            <a:ext cx="29718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2063750" y="4495800"/>
            <a:ext cx="39624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089900" cy="868362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95300" y="1295400"/>
            <a:ext cx="8089900" cy="5178552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 rot="5400000">
            <a:off x="8305800" y="1065849"/>
            <a:ext cx="2011680" cy="416052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18-Oct-17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8FE215-8876-4708-B97B-E3AB79CEB1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 rot="5400000">
            <a:off x="7706052" y="3722000"/>
            <a:ext cx="3200400" cy="39624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8305800" y="1065849"/>
            <a:ext cx="2011680" cy="416052"/>
          </a:xfrm>
          <a:prstGeom prst="rect">
            <a:avLst/>
          </a:prstGeo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18-Oct-17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7706052" y="3722000"/>
            <a:ext cx="3200400" cy="396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7106-1973-4AE2-BE3F-6870C0AF19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39624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26102" y="1600200"/>
            <a:ext cx="39624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17245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8305800" y="1065849"/>
            <a:ext cx="2011680" cy="416052"/>
          </a:xfrm>
          <a:prstGeom prst="rect">
            <a:avLst/>
          </a:prstGeo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18-Oct-17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7706052" y="3722000"/>
            <a:ext cx="3200400" cy="396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B60E0-86A8-41BA-BFC0-A2D810264E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5300" y="2362200"/>
            <a:ext cx="39624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736306" y="2362200"/>
            <a:ext cx="39624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95300" y="1569720"/>
            <a:ext cx="39624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705350" y="1569720"/>
            <a:ext cx="39624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8305800" y="1065849"/>
            <a:ext cx="2011680" cy="416052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18-Oct-17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C73575-CA9B-460E-821E-2267D3F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7706052" y="3722000"/>
            <a:ext cx="3200400" cy="39624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8305800" y="1065849"/>
            <a:ext cx="2011680" cy="416052"/>
          </a:xfrm>
          <a:prstGeom prst="rect">
            <a:avLst/>
          </a:prstGeo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18-Oct-17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7706052" y="3722000"/>
            <a:ext cx="3200400" cy="396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3E8C-3A80-480A-9D92-D0389F682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94932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915728" y="3181350"/>
            <a:ext cx="6309360" cy="4953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79970" y="274320"/>
            <a:ext cx="1654302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7691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708321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7409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9575800" y="0"/>
            <a:ext cx="3302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96583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836152" y="5715000"/>
            <a:ext cx="59436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30200" y="274320"/>
            <a:ext cx="61087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8305800" y="1065849"/>
            <a:ext cx="2011680" cy="416052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18-Oct-17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FF9CB0-B686-45AF-BF9C-BB149AA5F5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7706052" y="3722000"/>
            <a:ext cx="3200400" cy="39624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94932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089900" cy="79216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219200"/>
            <a:ext cx="8089900" cy="5254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255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7409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9575800" y="0"/>
            <a:ext cx="3302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6583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836152" y="5715000"/>
            <a:ext cx="59436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806434" y="5734050"/>
            <a:ext cx="6604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FD7FDE6-DC96-4876-804D-64CA306F8D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400" b="1" kern="1200" cap="small" baseline="0">
          <a:solidFill>
            <a:srgbClr val="002060"/>
          </a:solidFill>
          <a:latin typeface="Calibri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Textbook_Source_Code/Chapter%205/05_04.do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Textbook_Source_Code/Chapter%205/05_08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981200" y="304800"/>
            <a:ext cx="759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</a:rPr>
              <a:t>ICS103: </a:t>
            </a:r>
            <a:r>
              <a:rPr lang="en-US" sz="4800" b="1" dirty="0">
                <a:solidFill>
                  <a:srgbClr val="002060"/>
                </a:solidFill>
                <a:latin typeface="Calibri" pitchFamily="34" charset="0"/>
              </a:rPr>
              <a:t>Programming in </a:t>
            </a:r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</a:rPr>
              <a:t>C</a:t>
            </a:r>
            <a:r>
              <a:rPr lang="en-US" sz="4800" b="1" dirty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en-US" sz="48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</a:rPr>
              <a:t>5: Repetition and Loop Statements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797300" y="6019800"/>
            <a:ext cx="4044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Calibri" pitchFamily="34" charset="0"/>
              </a:rPr>
              <a:t>Muhamed</a:t>
            </a:r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 F. </a:t>
            </a:r>
            <a:r>
              <a:rPr lang="en-US" sz="2800" b="1" dirty="0" err="1" smtClean="0">
                <a:solidFill>
                  <a:srgbClr val="002060"/>
                </a:solidFill>
                <a:latin typeface="Calibri" pitchFamily="34" charset="0"/>
              </a:rPr>
              <a:t>Mudawar</a:t>
            </a:r>
            <a:endParaRPr lang="en-US" sz="28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161794" name="Picture 2" descr="C:\Users\mudawar\Documents\+ICS 103\103 Slides\KFUPM_logo_blac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601" y="2895601"/>
            <a:ext cx="3054351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2" descr="fig0504a">
            <a:hlinkClick r:id="rId2" action="ppaction://hlinkfile"/>
          </p:cNvPr>
          <p:cNvPicPr preferRelativeResize="0"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63" r="8725" b="15006"/>
          <a:stretch/>
        </p:blipFill>
        <p:spPr bwMode="auto">
          <a:xfrm>
            <a:off x="273490" y="76201"/>
            <a:ext cx="9154818" cy="6700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67100" y="76200"/>
            <a:ext cx="5530850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Consolas" pitchFamily="49" charset="0"/>
              </a:rPr>
              <a:t>Total Payroll of a Company</a:t>
            </a:r>
            <a:endParaRPr lang="en-US" sz="3200" b="1" dirty="0">
              <a:solidFill>
                <a:srgbClr val="002060"/>
              </a:solidFill>
              <a:latin typeface="Calibri" pitchFamily="34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33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0650" y="1524000"/>
            <a:ext cx="2724150" cy="1981200"/>
          </a:xfrm>
        </p:spPr>
        <p:txBody>
          <a:bodyPr>
            <a:noAutofit/>
          </a:bodyPr>
          <a:lstStyle/>
          <a:p>
            <a:r>
              <a:rPr lang="en-US" sz="6000" dirty="0" smtClean="0"/>
              <a:t>Sample Run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2750" y="304800"/>
            <a:ext cx="7181850" cy="6096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Enter number of employees&gt; </a:t>
            </a:r>
            <a:r>
              <a:rPr lang="en-US" sz="24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Hours&gt; </a:t>
            </a:r>
            <a:r>
              <a:rPr lang="en-US" sz="24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50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Rate&gt; $</a:t>
            </a:r>
            <a:r>
              <a:rPr lang="en-US" sz="24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5.25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Pay is $</a:t>
            </a:r>
            <a:r>
              <a:rPr lang="en-US" sz="24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262.50</a:t>
            </a:r>
          </a:p>
          <a:p>
            <a:pPr marL="0" indent="0">
              <a:spcBef>
                <a:spcPts val="200"/>
              </a:spcBef>
              <a:buNone/>
            </a:pPr>
            <a:endParaRPr lang="en-US" sz="2400" b="1" dirty="0">
              <a:solidFill>
                <a:srgbClr val="0033CC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Hours&gt; </a:t>
            </a:r>
            <a:r>
              <a:rPr lang="en-US" sz="24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6</a:t>
            </a:r>
            <a:endParaRPr lang="en-US" sz="2400" b="1" dirty="0">
              <a:solidFill>
                <a:srgbClr val="0033CC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Rate&gt; $</a:t>
            </a:r>
            <a:r>
              <a:rPr lang="en-US" sz="24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5.0</a:t>
            </a:r>
            <a:endParaRPr lang="en-US" sz="2400" b="1" dirty="0">
              <a:solidFill>
                <a:srgbClr val="0033CC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Pay is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30.00</a:t>
            </a:r>
            <a:endParaRPr lang="en-US" sz="2400" b="1" dirty="0">
              <a:solidFill>
                <a:srgbClr val="0033CC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endParaRPr lang="en-US" sz="2400" b="1" dirty="0" smtClean="0">
              <a:solidFill>
                <a:srgbClr val="0033CC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Hours&gt; </a:t>
            </a:r>
            <a:r>
              <a:rPr lang="en-US" sz="24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15</a:t>
            </a:r>
            <a:endParaRPr lang="en-US" sz="2400" b="1" dirty="0">
              <a:solidFill>
                <a:srgbClr val="0033CC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Rate&gt;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7.0</a:t>
            </a:r>
            <a:endParaRPr lang="en-US" sz="2400" b="1" dirty="0">
              <a:solidFill>
                <a:srgbClr val="0033CC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Pay is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105.00</a:t>
            </a:r>
            <a:endParaRPr lang="en-US" sz="2400" b="1" dirty="0">
              <a:solidFill>
                <a:srgbClr val="0033CC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endParaRPr lang="en-US" sz="2400" b="1" dirty="0" smtClean="0">
              <a:solidFill>
                <a:srgbClr val="0033CC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All employees processed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Total payroll is $ 397.50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8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152400"/>
            <a:ext cx="8089900" cy="868362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Next . . 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77850" y="1066800"/>
            <a:ext cx="7924800" cy="5257800"/>
          </a:xfrm>
        </p:spPr>
        <p:txBody>
          <a:bodyPr>
            <a:noAutofit/>
          </a:bodyPr>
          <a:lstStyle/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Repetition in Programs</a:t>
            </a:r>
            <a:endParaRPr lang="en-US" dirty="0"/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Counting loops</a:t>
            </a: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 smtClean="0"/>
              <a:t> statement</a:t>
            </a:r>
            <a:endParaRPr lang="en-US" dirty="0"/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>
                <a:solidFill>
                  <a:srgbClr val="FF0000"/>
                </a:solidFill>
              </a:rPr>
              <a:t> statement</a:t>
            </a:r>
            <a:endParaRPr lang="en-US" dirty="0">
              <a:solidFill>
                <a:srgbClr val="FF0000"/>
              </a:solidFill>
            </a:endParaRP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Conditional Loops</a:t>
            </a: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/>
              <a:t>Nested Loops</a:t>
            </a: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The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do-while</a:t>
            </a:r>
            <a:r>
              <a:rPr lang="en-US" dirty="0"/>
              <a:t> statement</a:t>
            </a: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How to debug and test programs</a:t>
            </a: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Common Programming Errors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E3160-5E5F-4B57-9747-A4177137CE3B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3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122238"/>
            <a:ext cx="8089900" cy="792162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cap="none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/>
              <a:t>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2750" y="914400"/>
            <a:ext cx="8667750" cy="57150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/>
              <a:t>Better way to write a counting loop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initialization expression;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loop repetition condition;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update expression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Statement ; </a:t>
            </a:r>
            <a:r>
              <a:rPr lang="en-US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Can be Compound */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First, the initialization expression is executed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Then, the loop repetition condition is tested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If true, the Statement is executed , the update expression is computed, and the repetition condition is re-tested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Repeat as long as the repetition condition is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4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198438"/>
            <a:ext cx="8832850" cy="868362"/>
          </a:xfrm>
        </p:spPr>
        <p:txBody>
          <a:bodyPr>
            <a:normAutofit/>
          </a:bodyPr>
          <a:lstStyle/>
          <a:p>
            <a:r>
              <a:rPr lang="en-US" dirty="0"/>
              <a:t>Accumulating a Sum:</a:t>
            </a:r>
            <a:r>
              <a:rPr lang="en-US" cap="none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cap="none" dirty="0" err="1">
                <a:latin typeface="Consolas" pitchFamily="49" charset="0"/>
                <a:cs typeface="Consolas" pitchFamily="49" charset="0"/>
              </a:rPr>
              <a:t>total_pay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3074" name="Picture 2" descr="C:\Users\mudawar\Documents\+ICS 103\103 Figures\Pictur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1" y="1219201"/>
            <a:ext cx="8402746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65751" y="1931541"/>
            <a:ext cx="3852337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20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initialization */</a:t>
            </a:r>
          </a:p>
          <a:p>
            <a:pPr>
              <a:spcBef>
                <a:spcPts val="300"/>
              </a:spcBef>
            </a:pPr>
            <a:r>
              <a:rPr lang="en-US" sz="20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repetition condition */</a:t>
            </a:r>
          </a:p>
          <a:p>
            <a:pPr>
              <a:spcBef>
                <a:spcPts val="300"/>
              </a:spcBef>
            </a:pPr>
            <a:r>
              <a:rPr lang="en-US" sz="20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update */</a:t>
            </a:r>
            <a:endParaRPr lang="en-US" sz="2000" b="1" i="1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99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152400"/>
            <a:ext cx="8667750" cy="868362"/>
          </a:xfrm>
        </p:spPr>
        <p:txBody>
          <a:bodyPr>
            <a:normAutofit/>
          </a:bodyPr>
          <a:lstStyle/>
          <a:p>
            <a:r>
              <a:rPr lang="en-US" altLang="zh-TW" dirty="0">
                <a:ea typeface="新細明體" charset="-120"/>
              </a:rPr>
              <a:t>Compound Assignment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0200" y="1066800"/>
            <a:ext cx="8502650" cy="11430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  <a:tabLst>
                <a:tab pos="5200650" algn="l"/>
              </a:tabLst>
            </a:pP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variable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op=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expression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;</a:t>
            </a:r>
            <a:r>
              <a:rPr lang="en-US" dirty="0" smtClean="0"/>
              <a:t>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is equivalent to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variable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variable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(expression)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;</a:t>
            </a:r>
            <a:endParaRPr lang="en-US" b="1" dirty="0">
              <a:solidFill>
                <a:srgbClr val="0066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Group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7337008"/>
              </p:ext>
            </p:extLst>
          </p:nvPr>
        </p:nvGraphicFramePr>
        <p:xfrm>
          <a:off x="412750" y="2362201"/>
          <a:ext cx="8502650" cy="3962399"/>
        </p:xfrm>
        <a:graphic>
          <a:graphicData uri="http://schemas.openxmlformats.org/drawingml/2006/table">
            <a:tbl>
              <a:tblPr/>
              <a:tblGrid>
                <a:gridCol w="4540250"/>
                <a:gridCol w="3962400"/>
              </a:tblGrid>
              <a:tr h="9087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Statement with Simple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Assignment Operator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Equivalent with Compound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Assignment Operator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51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</a:rPr>
                        <a:t>count_emp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</a:rPr>
                        <a:t> =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</a:rPr>
                        <a:t>count_emp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</a:rPr>
                        <a:t> + 1;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</a:rPr>
                        <a:t>count_emp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</a:rPr>
                        <a:t> += 1;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</a:rPr>
                        <a:t>time = time - 1;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</a:rPr>
                        <a:t>time -= 1;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1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</a:rPr>
                        <a:t>product = product * item;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</a:rPr>
                        <a:t>product *= item;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1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</a:rPr>
                        <a:t>total = total / number;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</a:rPr>
                        <a:t>total /= number;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</a:rPr>
                        <a:t>n = n % (x+1);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</a:rPr>
                        <a:t>n %= x+1;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10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76200"/>
            <a:ext cx="833755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Prefix and Postfix Increments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2750" y="5410200"/>
            <a:ext cx="8172450" cy="11430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TW" dirty="0" smtClean="0">
                <a:ea typeface="新細明體" charset="-120"/>
              </a:rPr>
              <a:t>C also provides the </a:t>
            </a:r>
            <a:r>
              <a:rPr lang="en-US" altLang="zh-TW" b="1" dirty="0" smtClean="0">
                <a:solidFill>
                  <a:srgbClr val="FF0000"/>
                </a:solidFill>
                <a:ea typeface="新細明體" charset="-120"/>
              </a:rPr>
              <a:t>decrement</a:t>
            </a:r>
            <a:r>
              <a:rPr lang="en-US" altLang="zh-TW" dirty="0" smtClean="0">
                <a:ea typeface="新細明體" charset="-120"/>
              </a:rPr>
              <a:t> operator </a:t>
            </a:r>
            <a:r>
              <a:rPr lang="en-US" altLang="zh-TW" b="1" dirty="0" smtClean="0">
                <a:solidFill>
                  <a:srgbClr val="FF0000"/>
                </a:solidFill>
                <a:latin typeface="Courier New" pitchFamily="49" charset="0"/>
                <a:ea typeface="新細明體" charset="-120"/>
                <a:cs typeface="Courier New" pitchFamily="49" charset="0"/>
              </a:rPr>
              <a:t>--</a:t>
            </a:r>
            <a:r>
              <a:rPr lang="en-US" altLang="zh-TW" dirty="0" smtClean="0">
                <a:ea typeface="新細明體" charset="-120"/>
              </a:rPr>
              <a:t> that can be used in either the prefix or postfix position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2"/>
          <p:cNvPicPr preferRelativeResize="0"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1100138"/>
            <a:ext cx="8815387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876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the Factorial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95400"/>
            <a:ext cx="8877300" cy="53340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// Factorial: n! = n * (n-1) * . . . * 2 * 1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// Computed with a for-loop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endParaRPr lang="en-US" b="1" i="1" dirty="0" smtClean="0">
              <a:solidFill>
                <a:srgbClr val="0066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("Enter value of n: ");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("%d", &amp;n);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  <a:tabLst>
                <a:tab pos="4659313" algn="l"/>
              </a:tabLst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factorial = 1;	</a:t>
            </a:r>
            <a:r>
              <a:rPr lang="en-US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// Initialize</a:t>
            </a:r>
            <a:endParaRPr lang="en-US" b="1" i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for (i=n; i&gt;1; i--)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factorial = factorial * i;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}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1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hlinkClick r:id="rId2" action="ppaction://hlinkfile"/>
          </p:cNvPr>
          <p:cNvPicPr preferRelativeResize="0"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" t="7570" r="14268" b="15491"/>
          <a:stretch/>
        </p:blipFill>
        <p:spPr bwMode="auto">
          <a:xfrm>
            <a:off x="177291" y="44398"/>
            <a:ext cx="9293733" cy="6737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953000" y="4648202"/>
            <a:ext cx="2146300" cy="45719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anchor="ctr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b="1" kern="1200" cap="small" baseline="0">
                <a:solidFill>
                  <a:srgbClr val="002060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sz="2000" cap="none" dirty="0" smtClean="0">
                <a:solidFill>
                  <a:srgbClr val="FF0000"/>
                </a:solidFill>
                <a:cs typeface="Courier New" pitchFamily="49" charset="0"/>
              </a:rPr>
              <a:t>Decrement by 5</a:t>
            </a:r>
            <a:endParaRPr lang="en-US" sz="2000" cap="none" dirty="0">
              <a:solidFill>
                <a:srgbClr val="FF0000"/>
              </a:solidFill>
              <a:cs typeface="Courier New" pitchFamily="49" charset="0"/>
            </a:endParaRPr>
          </a:p>
        </p:txBody>
      </p:sp>
      <p:pic>
        <p:nvPicPr>
          <p:cNvPr id="4098" name="Picture 2" descr="C:\Users\mudawar\Documents\+ICS 103\103 Figures\Picture3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52"/>
          <a:stretch/>
        </p:blipFill>
        <p:spPr bwMode="auto">
          <a:xfrm>
            <a:off x="5706365" y="1981200"/>
            <a:ext cx="3621786" cy="16002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695950" y="1343106"/>
            <a:ext cx="3632200" cy="609600"/>
          </a:xfrm>
          <a:prstGeom prst="rect">
            <a:avLst/>
          </a:prstGeom>
          <a:ln w="19050">
            <a:noFill/>
          </a:ln>
        </p:spPr>
        <p:txBody>
          <a:bodyPr vert="horz" anchor="ctr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b="1" kern="1200" cap="small" baseline="0">
                <a:solidFill>
                  <a:srgbClr val="002060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pPr algn="ctr" fontAlgn="auto">
              <a:lnSpc>
                <a:spcPct val="130000"/>
              </a:lnSpc>
              <a:spcAft>
                <a:spcPts val="0"/>
              </a:spcAft>
            </a:pPr>
            <a:r>
              <a:rPr lang="en-US" sz="2400" cap="none" dirty="0" smtClean="0">
                <a:solidFill>
                  <a:srgbClr val="FF0000"/>
                </a:solidFill>
                <a:cs typeface="Courier New" pitchFamily="49" charset="0"/>
              </a:rPr>
              <a:t>Display a Table of Values</a:t>
            </a:r>
            <a:endParaRPr lang="en-US" sz="2400" cap="none" dirty="0">
              <a:solidFill>
                <a:srgbClr val="FF0000"/>
              </a:solidFill>
              <a:cs typeface="Courier New" pitchFamily="49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714750" y="76200"/>
            <a:ext cx="54483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Conversion of</a:t>
            </a:r>
            <a:br>
              <a:rPr lang="en-US" dirty="0" smtClean="0"/>
            </a:br>
            <a:r>
              <a:rPr lang="en-US" dirty="0" smtClean="0"/>
              <a:t>Celsius to Fahrenheit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56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152400"/>
            <a:ext cx="8089900" cy="868362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Next . . 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77850" y="1066800"/>
            <a:ext cx="7924800" cy="5257800"/>
          </a:xfrm>
        </p:spPr>
        <p:txBody>
          <a:bodyPr>
            <a:noAutofit/>
          </a:bodyPr>
          <a:lstStyle/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Repetition in Programs</a:t>
            </a:r>
            <a:endParaRPr lang="en-US" dirty="0"/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Counting loops</a:t>
            </a: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 smtClean="0"/>
              <a:t> statement</a:t>
            </a:r>
            <a:endParaRPr lang="en-US" dirty="0"/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The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statement</a:t>
            </a:r>
            <a:endParaRPr lang="en-US" dirty="0"/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>
                <a:solidFill>
                  <a:srgbClr val="FF0000"/>
                </a:solidFill>
              </a:rPr>
              <a:t>Conditional Loops</a:t>
            </a: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/>
              <a:t>Nested Loops</a:t>
            </a: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The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do-while</a:t>
            </a:r>
            <a:r>
              <a:rPr lang="en-US" dirty="0"/>
              <a:t> statement</a:t>
            </a: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How to debug and test programs</a:t>
            </a: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Common Programming Errors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E3160-5E5F-4B57-9747-A4177137CE3B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6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152400"/>
            <a:ext cx="8089900" cy="868362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Outline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77850" y="1066800"/>
            <a:ext cx="7924800" cy="5257800"/>
          </a:xfrm>
        </p:spPr>
        <p:txBody>
          <a:bodyPr>
            <a:noAutofit/>
          </a:bodyPr>
          <a:lstStyle/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>
                <a:solidFill>
                  <a:srgbClr val="FF0000"/>
                </a:solidFill>
              </a:rPr>
              <a:t>Repetition in Programs</a:t>
            </a:r>
            <a:endParaRPr lang="en-US" dirty="0">
              <a:solidFill>
                <a:srgbClr val="FF0000"/>
              </a:solidFill>
            </a:endParaRP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>
                <a:solidFill>
                  <a:srgbClr val="FF0000"/>
                </a:solidFill>
              </a:rPr>
              <a:t>Counting loops</a:t>
            </a: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he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 smtClean="0">
                <a:solidFill>
                  <a:srgbClr val="FF0000"/>
                </a:solidFill>
              </a:rPr>
              <a:t> statement</a:t>
            </a:r>
            <a:endParaRPr lang="en-US" dirty="0">
              <a:solidFill>
                <a:srgbClr val="FF0000"/>
              </a:solidFill>
            </a:endParaRP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The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statement</a:t>
            </a:r>
            <a:endParaRPr lang="en-US" dirty="0"/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Conditional Loops</a:t>
            </a: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/>
              <a:t>Nested Loops</a:t>
            </a: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The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do-while</a:t>
            </a:r>
            <a:r>
              <a:rPr lang="en-US" dirty="0"/>
              <a:t> statement</a:t>
            </a: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How to debug and test programs</a:t>
            </a: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Common Programming Errors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E3160-5E5F-4B57-9747-A4177137CE3B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4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95400"/>
            <a:ext cx="8832850" cy="5334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Not able to determine the exact number of loop repetitions before loop execution begins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Example of a conditional loop: </a:t>
            </a:r>
            <a:r>
              <a:rPr lang="en-US" b="1" dirty="0" smtClean="0">
                <a:solidFill>
                  <a:srgbClr val="FF0000"/>
                </a:solidFill>
              </a:rPr>
              <a:t>input validation</a:t>
            </a:r>
          </a:p>
          <a:p>
            <a:pPr marL="269875" indent="0">
              <a:lnSpc>
                <a:spcPct val="120000"/>
              </a:lnSpc>
              <a:buNone/>
            </a:pP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("Enter number of students&gt; ");</a:t>
            </a:r>
          </a:p>
          <a:p>
            <a:pPr marL="269875" indent="0">
              <a:lnSpc>
                <a:spcPct val="120000"/>
              </a:lnSpc>
              <a:buNone/>
            </a:pPr>
            <a:r>
              <a:rPr lang="en-US" sz="2200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scanf</a:t>
            </a:r>
            <a:r>
              <a:rPr lang="en-US" sz="22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("%d", &amp;</a:t>
            </a:r>
            <a:r>
              <a:rPr lang="en-US" sz="2200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num_students</a:t>
            </a:r>
            <a:r>
              <a:rPr lang="en-US" sz="22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marL="269875" indent="0">
              <a:lnSpc>
                <a:spcPct val="120000"/>
              </a:lnSpc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while (</a:t>
            </a:r>
            <a:r>
              <a:rPr lang="en-US" sz="22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num_students</a:t>
            </a:r>
            <a:r>
              <a:rPr lang="en-US" sz="22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&lt; 0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269875" indent="0">
              <a:lnSpc>
                <a:spcPct val="120000"/>
              </a:lnSpc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("Invalid negative number; try again&gt; ");</a:t>
            </a:r>
          </a:p>
          <a:p>
            <a:pPr marL="269875" indent="0">
              <a:lnSpc>
                <a:spcPct val="120000"/>
              </a:lnSpc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err="1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scanf</a:t>
            </a:r>
            <a:r>
              <a:rPr lang="en-US" sz="2200" b="1" dirty="0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("%d", &amp;</a:t>
            </a:r>
            <a:r>
              <a:rPr lang="en-US" sz="2200" b="1" dirty="0" err="1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num_students</a:t>
            </a:r>
            <a:r>
              <a:rPr lang="en-US" sz="2200" b="1" dirty="0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marL="269875" indent="0">
              <a:lnSpc>
                <a:spcPct val="120000"/>
              </a:lnSpc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 smtClean="0"/>
              <a:t> loop rejects invalid (negative) input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3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52400"/>
            <a:ext cx="8089900" cy="868362"/>
          </a:xfrm>
        </p:spPr>
        <p:txBody>
          <a:bodyPr/>
          <a:lstStyle/>
          <a:p>
            <a:r>
              <a:rPr lang="en-US" dirty="0" smtClean="0"/>
              <a:t>Sentinel-Controlled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066800"/>
            <a:ext cx="8832850" cy="5407152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In many programs, we input a list of data values</a:t>
            </a:r>
            <a:endParaRPr lang="en-US" dirty="0"/>
          </a:p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Often, </a:t>
            </a:r>
            <a:r>
              <a:rPr lang="en-US" dirty="0"/>
              <a:t>we don’t know </a:t>
            </a:r>
            <a:r>
              <a:rPr lang="en-US" dirty="0" smtClean="0"/>
              <a:t>the length of the list</a:t>
            </a:r>
            <a:endParaRPr lang="en-US" dirty="0"/>
          </a:p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We ask the </a:t>
            </a:r>
            <a:r>
              <a:rPr lang="en-US" dirty="0"/>
              <a:t>user to enter a unique data value, called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sentinel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value</a:t>
            </a:r>
            <a:r>
              <a:rPr lang="en-US" dirty="0"/>
              <a:t>, after the last data </a:t>
            </a:r>
            <a:r>
              <a:rPr lang="en-US" dirty="0" smtClean="0"/>
              <a:t>item</a:t>
            </a:r>
          </a:p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Sentinel Value</a:t>
            </a:r>
          </a:p>
          <a:p>
            <a:pPr lvl="1">
              <a:lnSpc>
                <a:spcPct val="130000"/>
              </a:lnSpc>
              <a:spcBef>
                <a:spcPts val="500"/>
              </a:spcBef>
            </a:pPr>
            <a:r>
              <a:rPr lang="en-US" altLang="zh-TW" dirty="0">
                <a:ea typeface="新細明體" charset="-120"/>
              </a:rPr>
              <a:t>An </a:t>
            </a:r>
            <a:r>
              <a:rPr lang="en-US" altLang="zh-TW" dirty="0" smtClean="0">
                <a:ea typeface="新細明體" charset="-120"/>
              </a:rPr>
              <a:t>end marker that </a:t>
            </a:r>
            <a:r>
              <a:rPr lang="en-US" altLang="zh-TW" dirty="0">
                <a:ea typeface="新細明體" charset="-120"/>
              </a:rPr>
              <a:t>follows the last </a:t>
            </a:r>
            <a:r>
              <a:rPr lang="en-US" altLang="zh-TW" dirty="0" smtClean="0">
                <a:ea typeface="新細明體" charset="-120"/>
              </a:rPr>
              <a:t>value in </a:t>
            </a:r>
            <a:r>
              <a:rPr lang="en-US" altLang="zh-TW" dirty="0">
                <a:ea typeface="新細明體" charset="-120"/>
              </a:rPr>
              <a:t>a list of </a:t>
            </a:r>
            <a:r>
              <a:rPr lang="en-US" altLang="zh-TW" dirty="0" smtClean="0">
                <a:ea typeface="新細明體" charset="-120"/>
              </a:rPr>
              <a:t>data</a:t>
            </a:r>
          </a:p>
          <a:p>
            <a:pPr lvl="1">
              <a:lnSpc>
                <a:spcPct val="130000"/>
              </a:lnSpc>
              <a:spcBef>
                <a:spcPts val="500"/>
              </a:spcBef>
            </a:pPr>
            <a:r>
              <a:rPr lang="en-US" dirty="0" smtClean="0">
                <a:ea typeface="新細明體" charset="-120"/>
              </a:rPr>
              <a:t>For readability, we used </a:t>
            </a:r>
            <a:r>
              <a:rPr lang="en-US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#define</a:t>
            </a:r>
            <a:r>
              <a:rPr lang="en-US" dirty="0" smtClean="0">
                <a:ea typeface="新細明體" charset="-120"/>
              </a:rPr>
              <a:t> to name the </a:t>
            </a:r>
            <a:r>
              <a:rPr lang="en-US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SENTINEL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US" dirty="0">
                <a:solidFill>
                  <a:srgbClr val="FF0000"/>
                </a:solidFill>
              </a:rPr>
              <a:t>The loop </a:t>
            </a:r>
            <a:r>
              <a:rPr lang="en-US" dirty="0" smtClean="0">
                <a:solidFill>
                  <a:srgbClr val="FF0000"/>
                </a:solidFill>
              </a:rPr>
              <a:t>repetition condition terminates a loop when </a:t>
            </a:r>
            <a:r>
              <a:rPr lang="en-US" dirty="0">
                <a:solidFill>
                  <a:srgbClr val="FF0000"/>
                </a:solidFill>
              </a:rPr>
              <a:t>the sentinel value is </a:t>
            </a:r>
            <a:r>
              <a:rPr lang="en-US" dirty="0" smtClean="0">
                <a:solidFill>
                  <a:srgbClr val="FF0000"/>
                </a:solidFill>
              </a:rPr>
              <a:t>read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1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46038"/>
            <a:ext cx="8602661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Sentinel-Controlled </a:t>
            </a:r>
            <a:r>
              <a:rPr lang="en-US" cap="none" dirty="0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12750" y="914400"/>
            <a:ext cx="90805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pPr>
              <a:spcBef>
                <a:spcPts val="200"/>
              </a:spcBef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#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include &lt;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spcBef>
                <a:spcPts val="200"/>
              </a:spcBef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#define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SENTINEL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-1  </a:t>
            </a:r>
            <a:r>
              <a:rPr lang="en-US" sz="20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Marking end of input */</a:t>
            </a:r>
            <a:endParaRPr lang="en-US" sz="2000" b="1" i="1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200"/>
              </a:spcBef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200"/>
              </a:spcBef>
            </a:pP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main(void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{     </a:t>
            </a:r>
            <a:r>
              <a:rPr lang="en-US" sz="20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Compute </a:t>
            </a:r>
            <a:r>
              <a:rPr lang="en-US" sz="2000" b="1" i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the sum of </a:t>
            </a:r>
            <a:r>
              <a:rPr lang="en-US" sz="20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test scores */</a:t>
            </a:r>
            <a:endParaRPr lang="en-US" sz="2000" b="1" i="1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200"/>
              </a:spcBef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sum =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0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;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20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Sum </a:t>
            </a:r>
            <a:r>
              <a:rPr lang="en-US" sz="2000" b="1" i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of </a:t>
            </a:r>
            <a:r>
              <a:rPr lang="en-US" sz="20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test scores */</a:t>
            </a:r>
            <a:endParaRPr lang="en-US" sz="2000" b="1" i="1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200"/>
              </a:spcBef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score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;   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Current input score */</a:t>
            </a:r>
          </a:p>
          <a:p>
            <a:pPr>
              <a:spcBef>
                <a:spcPts val="200"/>
              </a:spcBef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200"/>
              </a:spcBef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("Enter first score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(%d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to quit)&gt; ", SENTINEL);</a:t>
            </a:r>
          </a:p>
          <a:p>
            <a:pPr>
              <a:spcBef>
                <a:spcPts val="200"/>
              </a:spcBef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scanf</a:t>
            </a:r>
            <a:r>
              <a:rPr lang="en-US" sz="20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("%d", &amp;</a:t>
            </a:r>
            <a:r>
              <a:rPr lang="en-US" sz="20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score);</a:t>
            </a:r>
            <a:endParaRPr lang="en-US" sz="2000" b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200"/>
              </a:spcBef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while (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score != SENTINEL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spcBef>
                <a:spcPts val="200"/>
              </a:spcBef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sum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+= score;</a:t>
            </a:r>
          </a:p>
          <a:p>
            <a:pPr>
              <a:spcBef>
                <a:spcPts val="200"/>
              </a:spcBef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("Enter next score (%d to quit)&gt; ", SENTINEL);</a:t>
            </a:r>
          </a:p>
          <a:p>
            <a:pPr>
              <a:spcBef>
                <a:spcPts val="200"/>
              </a:spcBef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b="1" dirty="0" err="1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scanf</a:t>
            </a:r>
            <a:r>
              <a:rPr lang="en-US" sz="2000" b="1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("%d", &amp;score);</a:t>
            </a:r>
          </a:p>
          <a:p>
            <a:pPr>
              <a:spcBef>
                <a:spcPts val="200"/>
              </a:spcBef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200"/>
              </a:spcBef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("\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nSum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of exam scores is %d\n", sum);</a:t>
            </a:r>
          </a:p>
          <a:p>
            <a:pPr>
              <a:spcBef>
                <a:spcPts val="200"/>
              </a:spcBef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return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spcBef>
                <a:spcPts val="200"/>
              </a:spcBef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9987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46038"/>
            <a:ext cx="8602661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Sentinel-Controlled </a:t>
            </a:r>
            <a:r>
              <a:rPr lang="en-US" cap="none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cap="none" dirty="0" smtClean="0">
                <a:cs typeface="Consolas" pitchFamily="49" charset="0"/>
              </a:rPr>
              <a:t> </a:t>
            </a:r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12750" y="914401"/>
            <a:ext cx="8997950" cy="573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#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include &lt;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spcBef>
                <a:spcPts val="200"/>
              </a:spcBef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#define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SENTINEL -1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Marking end of input */</a:t>
            </a:r>
            <a:endParaRPr lang="en-US" sz="2000" b="1" i="1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200"/>
              </a:spcBef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200"/>
              </a:spcBef>
            </a:pP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main(void) {     </a:t>
            </a:r>
            <a:r>
              <a:rPr lang="en-US" sz="20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Compute the sum of test scores */</a:t>
            </a:r>
            <a:endParaRPr lang="en-US" sz="2000" b="1" i="1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200"/>
              </a:spcBef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sum =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0;       </a:t>
            </a:r>
            <a:r>
              <a:rPr lang="en-US" sz="20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Sum </a:t>
            </a:r>
            <a:r>
              <a:rPr lang="en-US" sz="2000" b="1" i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of </a:t>
            </a:r>
            <a:r>
              <a:rPr lang="en-US" sz="20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test scores */</a:t>
            </a:r>
            <a:endParaRPr lang="en-US" sz="2000" b="1" i="1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200"/>
              </a:spcBef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score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;   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Current input score */</a:t>
            </a:r>
          </a:p>
          <a:p>
            <a:pPr>
              <a:spcBef>
                <a:spcPts val="200"/>
              </a:spcBef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200"/>
              </a:spcBef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("Enter first score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(%d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to quit)&gt; ", SENTINEL);</a:t>
            </a:r>
          </a:p>
          <a:p>
            <a:pPr>
              <a:spcBef>
                <a:spcPts val="200"/>
              </a:spcBef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for (</a:t>
            </a:r>
            <a:r>
              <a:rPr lang="en-US" sz="2000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scanf</a:t>
            </a:r>
            <a:r>
              <a:rPr lang="en-US" sz="20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("%d", &amp;score);</a:t>
            </a:r>
          </a:p>
          <a:p>
            <a:pPr>
              <a:spcBef>
                <a:spcPts val="200"/>
              </a:spcBef>
            </a:pPr>
            <a:r>
              <a:rPr lang="en-US" sz="20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score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!=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SENTINEL;</a:t>
            </a:r>
          </a:p>
          <a:p>
            <a:pPr>
              <a:spcBef>
                <a:spcPts val="200"/>
              </a:spcBef>
            </a:pPr>
            <a:r>
              <a:rPr lang="en-US" sz="20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2000" b="1" dirty="0" err="1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scanf</a:t>
            </a:r>
            <a:r>
              <a:rPr lang="en-US" sz="2000" b="1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("%d", &amp;score</a:t>
            </a:r>
            <a:r>
              <a:rPr lang="en-US" sz="2000" b="1" dirty="0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20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ts val="200"/>
              </a:spcBef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sum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+= score;</a:t>
            </a:r>
          </a:p>
          <a:p>
            <a:pPr>
              <a:spcBef>
                <a:spcPts val="200"/>
              </a:spcBef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("Enter next score (%d to quit)&gt; ", SENTINEL);</a:t>
            </a:r>
          </a:p>
          <a:p>
            <a:pPr>
              <a:spcBef>
                <a:spcPts val="200"/>
              </a:spcBef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}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200"/>
              </a:spcBef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("\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nSum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of exam scores is %d\n", sum);</a:t>
            </a:r>
          </a:p>
          <a:p>
            <a:pPr>
              <a:spcBef>
                <a:spcPts val="200"/>
              </a:spcBef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return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spcBef>
                <a:spcPts val="200"/>
              </a:spcBef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0261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832850" cy="868362"/>
          </a:xfrm>
        </p:spPr>
        <p:txBody>
          <a:bodyPr/>
          <a:lstStyle/>
          <a:p>
            <a:r>
              <a:rPr lang="en-US" dirty="0" smtClean="0"/>
              <a:t>Infinite Loop on Faulty Input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915400" cy="5254752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dirty="0" smtClean="0"/>
              <a:t>Reading faulty data </a:t>
            </a:r>
            <a:r>
              <a:rPr lang="en-US" dirty="0"/>
              <a:t>can result in </a:t>
            </a:r>
            <a:r>
              <a:rPr lang="en-US" dirty="0" smtClean="0"/>
              <a:t>an infinite loop</a:t>
            </a:r>
          </a:p>
          <a:p>
            <a:pPr marL="273050" indent="0">
              <a:lnSpc>
                <a:spcPct val="130000"/>
              </a:lnSpc>
              <a:buNone/>
            </a:pP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("%d", &amp;score); </a:t>
            </a:r>
            <a:r>
              <a:rPr lang="en-US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read integer */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Suppose the user enters the letter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X</a:t>
            </a:r>
          </a:p>
          <a:p>
            <a:pPr marL="273050" indent="0">
              <a:lnSpc>
                <a:spcPct val="130000"/>
              </a:lnSpc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Enter next score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(-1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to quit)&gt;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X</a:t>
            </a:r>
          </a:p>
          <a:p>
            <a:pPr marL="273050" indent="0">
              <a:lnSpc>
                <a:spcPct val="130000"/>
              </a:lnSpc>
              <a:buNone/>
            </a:pP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US" dirty="0" smtClean="0"/>
              <a:t> fails to read variable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score</a:t>
            </a:r>
            <a:r>
              <a:rPr lang="en-US" dirty="0" smtClean="0"/>
              <a:t> as letter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X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Variable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score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rgbClr val="FF0000"/>
                </a:solidFill>
              </a:rPr>
              <a:t>not modified </a:t>
            </a:r>
            <a:r>
              <a:rPr lang="en-US" dirty="0" smtClean="0"/>
              <a:t>in the program</a:t>
            </a:r>
          </a:p>
          <a:p>
            <a:pPr marL="273050" indent="0">
              <a:lnSpc>
                <a:spcPct val="13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score != SENTINEL</a:t>
            </a:r>
            <a:r>
              <a:rPr lang="en-US" dirty="0" smtClean="0"/>
              <a:t> is always </a:t>
            </a:r>
            <a:r>
              <a:rPr lang="en-US" b="1" dirty="0" smtClean="0">
                <a:solidFill>
                  <a:srgbClr val="FF0000"/>
                </a:solidFill>
              </a:rPr>
              <a:t>true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Therefore, </a:t>
            </a:r>
            <a:r>
              <a:rPr lang="en-US" b="1" dirty="0" smtClean="0">
                <a:solidFill>
                  <a:srgbClr val="FF0000"/>
                </a:solidFill>
              </a:rPr>
              <a:t>Infinite Loop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4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Faulty Input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915400" cy="52578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US" dirty="0" smtClean="0"/>
              <a:t> can detect faulty input as follows:</a:t>
            </a:r>
          </a:p>
          <a:p>
            <a:pPr marL="273050" indent="0">
              <a:lnSpc>
                <a:spcPct val="130000"/>
              </a:lnSpc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status =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("%d", &amp;score);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If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US" dirty="0" smtClean="0"/>
              <a:t> successfully reads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score</a:t>
            </a:r>
            <a:r>
              <a:rPr lang="en-US" dirty="0" smtClean="0"/>
              <a:t> then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status</a:t>
            </a:r>
            <a:r>
              <a:rPr lang="en-US" dirty="0" smtClean="0"/>
              <a:t> is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1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If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US" dirty="0" smtClean="0"/>
              <a:t> fails to read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score</a:t>
            </a:r>
            <a:r>
              <a:rPr lang="en-US" dirty="0" smtClean="0"/>
              <a:t> then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status</a:t>
            </a:r>
            <a:r>
              <a:rPr lang="en-US" dirty="0" smtClean="0"/>
              <a:t> is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0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We can test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status</a:t>
            </a:r>
            <a:r>
              <a:rPr lang="en-US" dirty="0" smtClean="0"/>
              <a:t> to detect faulty input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30000"/>
              </a:lnSpc>
            </a:pPr>
            <a:r>
              <a:rPr lang="en-US" dirty="0" smtClean="0"/>
              <a:t>This can be used to terminate the execution of a loop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In general,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US" dirty="0" smtClean="0"/>
              <a:t> can read multiple variables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It returns the number of successfully read inputs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1" y="122238"/>
            <a:ext cx="899795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Terminating Loop on Faulty Input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12750" y="990600"/>
            <a:ext cx="8915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pPr>
              <a:spcBef>
                <a:spcPts val="500"/>
              </a:spcBef>
            </a:pP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main(void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{     </a:t>
            </a:r>
            <a:r>
              <a:rPr lang="en-US" sz="20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Compute </a:t>
            </a:r>
            <a:r>
              <a:rPr lang="en-US" sz="2000" b="1" i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the sum of </a:t>
            </a:r>
            <a:r>
              <a:rPr lang="en-US" sz="20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test scores */</a:t>
            </a:r>
            <a:endParaRPr lang="en-US" sz="2000" b="1" i="1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500"/>
              </a:spcBef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sum =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0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;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20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Sum </a:t>
            </a:r>
            <a:r>
              <a:rPr lang="en-US" sz="2000" b="1" i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of </a:t>
            </a:r>
            <a:r>
              <a:rPr lang="en-US" sz="20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test scores */</a:t>
            </a:r>
            <a:endParaRPr lang="en-US" sz="2000" b="1" i="1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500"/>
              </a:spcBef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score;         </a:t>
            </a:r>
            <a:r>
              <a:rPr lang="en-US" sz="20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Current input score */</a:t>
            </a:r>
          </a:p>
          <a:p>
            <a:pPr>
              <a:spcBef>
                <a:spcPts val="500"/>
              </a:spcBef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status;        </a:t>
            </a:r>
            <a:r>
              <a:rPr lang="en-US" sz="20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Input status of </a:t>
            </a:r>
            <a:r>
              <a:rPr lang="en-US" sz="2000" b="1" i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scanf</a:t>
            </a:r>
            <a:r>
              <a:rPr lang="en-US" sz="20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*/</a:t>
            </a:r>
          </a:p>
          <a:p>
            <a:pPr>
              <a:spcBef>
                <a:spcPts val="500"/>
              </a:spcBef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500"/>
              </a:spcBef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("Enter first score (%d to quit)&gt; ",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SENTINEL);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500"/>
              </a:spcBef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status = </a:t>
            </a:r>
            <a:r>
              <a:rPr lang="en-US" sz="2000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scanf</a:t>
            </a:r>
            <a:r>
              <a:rPr lang="en-US" sz="20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("%d", &amp;</a:t>
            </a:r>
            <a:r>
              <a:rPr lang="en-US" sz="20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score);</a:t>
            </a:r>
            <a:endParaRPr lang="en-US" sz="2000" b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500"/>
              </a:spcBef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while (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status !=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0 &amp;&amp; score != SENTINEL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ts val="500"/>
              </a:spcBef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sum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+= score;</a:t>
            </a:r>
          </a:p>
          <a:p>
            <a:pPr>
              <a:spcBef>
                <a:spcPts val="500"/>
              </a:spcBef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("Enter next score (%d to quit)&gt; ", SENTINEL);</a:t>
            </a:r>
          </a:p>
          <a:p>
            <a:pPr>
              <a:spcBef>
                <a:spcPts val="500"/>
              </a:spcBef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b="1" dirty="0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status = </a:t>
            </a:r>
            <a:r>
              <a:rPr lang="en-US" sz="2000" b="1" dirty="0" err="1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scanf</a:t>
            </a:r>
            <a:r>
              <a:rPr lang="en-US" sz="2000" b="1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("%d", &amp;score);</a:t>
            </a:r>
          </a:p>
          <a:p>
            <a:pPr>
              <a:spcBef>
                <a:spcPts val="500"/>
              </a:spcBef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500"/>
              </a:spcBef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("\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nSum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of exam scores is %d\n", sum);</a:t>
            </a:r>
          </a:p>
          <a:p>
            <a:pPr>
              <a:spcBef>
                <a:spcPts val="500"/>
              </a:spcBef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return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spcBef>
                <a:spcPts val="500"/>
              </a:spcBef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0225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152400"/>
            <a:ext cx="8089900" cy="868362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Next . . 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77850" y="1066800"/>
            <a:ext cx="7924800" cy="5257800"/>
          </a:xfrm>
        </p:spPr>
        <p:txBody>
          <a:bodyPr>
            <a:noAutofit/>
          </a:bodyPr>
          <a:lstStyle/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Repetition in Programs</a:t>
            </a:r>
            <a:endParaRPr lang="en-US" dirty="0"/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Counting loops</a:t>
            </a: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 smtClean="0"/>
              <a:t> statement</a:t>
            </a:r>
            <a:endParaRPr lang="en-US" dirty="0"/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The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statement</a:t>
            </a:r>
            <a:endParaRPr lang="en-US" dirty="0"/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Conditional Loops</a:t>
            </a: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>
                <a:solidFill>
                  <a:srgbClr val="FF0000"/>
                </a:solidFill>
              </a:rPr>
              <a:t>Nested Loops</a:t>
            </a: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do-while</a:t>
            </a:r>
            <a:r>
              <a:rPr lang="en-US" dirty="0">
                <a:solidFill>
                  <a:srgbClr val="FF0000"/>
                </a:solidFill>
              </a:rPr>
              <a:t> statement</a:t>
            </a: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How to debug and test programs</a:t>
            </a: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Common Programming Errors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E3160-5E5F-4B57-9747-A4177137CE3B}" type="slidenum">
              <a:rPr lang="en-US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1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152400"/>
            <a:ext cx="8089900" cy="762000"/>
          </a:xfrm>
        </p:spPr>
        <p:txBody>
          <a:bodyPr/>
          <a:lstStyle/>
          <a:p>
            <a:r>
              <a:rPr lang="en-US" dirty="0" smtClean="0"/>
              <a:t>Nested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0200" y="914400"/>
            <a:ext cx="8915400" cy="58674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en-US" dirty="0" smtClean="0"/>
              <a:t>Consist of an outer loop with one or more inner loops</a:t>
            </a:r>
          </a:p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en-US" dirty="0" smtClean="0"/>
              <a:t>Each time the outer loop is repeated, the inner loops are reentered and executed</a:t>
            </a:r>
          </a:p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Example:</a:t>
            </a:r>
          </a:p>
          <a:p>
            <a:pPr marL="269875" indent="0">
              <a:spcBef>
                <a:spcPts val="1000"/>
              </a:spcBef>
              <a:buNone/>
            </a:pP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n = 5;</a:t>
            </a:r>
          </a:p>
          <a:p>
            <a:pPr marL="269875" indent="0">
              <a:spcBef>
                <a:spcPts val="1000"/>
              </a:spcBef>
              <a:buNone/>
            </a:pP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i, j;</a:t>
            </a:r>
          </a:p>
          <a:p>
            <a:pPr marL="269875" indent="0">
              <a:spcBef>
                <a:spcPts val="20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sz="2400" b="1" dirty="0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(i=1; i&lt;=n; i++)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marL="269875" indent="0">
              <a:spcBef>
                <a:spcPts val="20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sz="2400" b="1" dirty="0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(j=1; j&lt;=i; j++)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marL="269875" indent="0">
              <a:spcBef>
                <a:spcPts val="20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("*");</a:t>
            </a:r>
          </a:p>
          <a:p>
            <a:pPr marL="269875" indent="0">
              <a:spcBef>
                <a:spcPts val="20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}</a:t>
            </a:r>
          </a:p>
          <a:p>
            <a:pPr marL="269875" indent="0">
              <a:spcBef>
                <a:spcPts val="20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("\n");</a:t>
            </a:r>
          </a:p>
          <a:p>
            <a:pPr marL="269875" indent="0">
              <a:spcBef>
                <a:spcPts val="20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73800" y="3144242"/>
            <a:ext cx="1981200" cy="255454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2000"/>
              </a:spcBef>
            </a:pPr>
            <a:r>
              <a:rPr lang="en-US" sz="32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*</a:t>
            </a:r>
            <a:endParaRPr lang="en-US" sz="3200" b="1" dirty="0" smtClean="0">
              <a:latin typeface="Consolas" pitchFamily="49" charset="0"/>
              <a:ea typeface="Verdana" pitchFamily="34" charset="0"/>
              <a:cs typeface="Consolas" pitchFamily="49" charset="0"/>
            </a:endParaRPr>
          </a:p>
          <a:p>
            <a:r>
              <a:rPr lang="en-US" sz="32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**</a:t>
            </a:r>
          </a:p>
          <a:p>
            <a:r>
              <a:rPr lang="en-US" sz="32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***</a:t>
            </a:r>
          </a:p>
          <a:p>
            <a:r>
              <a:rPr lang="en-US" sz="32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****</a:t>
            </a:r>
          </a:p>
          <a:p>
            <a:r>
              <a:rPr lang="en-US" sz="32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*****</a:t>
            </a:r>
            <a:endParaRPr lang="en-US" sz="3200" b="1" dirty="0">
              <a:latin typeface="Consolas" pitchFamily="49" charset="0"/>
              <a:ea typeface="Verdana" pitchFamily="34" charset="0"/>
              <a:cs typeface="Consolas" pitchFamily="49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55819" y="4252124"/>
            <a:ext cx="452232" cy="1920076"/>
            <a:chOff x="496955" y="4252124"/>
            <a:chExt cx="417445" cy="1920076"/>
          </a:xfrm>
        </p:grpSpPr>
        <p:sp>
          <p:nvSpPr>
            <p:cNvPr id="8" name="Freeform 7"/>
            <p:cNvSpPr/>
            <p:nvPr/>
          </p:nvSpPr>
          <p:spPr>
            <a:xfrm>
              <a:off x="838531" y="4252124"/>
              <a:ext cx="75869" cy="1920076"/>
            </a:xfrm>
            <a:custGeom>
              <a:avLst/>
              <a:gdLst>
                <a:gd name="connsiteX0" fmla="*/ 151075 w 151075"/>
                <a:gd name="connsiteY0" fmla="*/ 0 h 1025718"/>
                <a:gd name="connsiteX1" fmla="*/ 0 w 151075"/>
                <a:gd name="connsiteY1" fmla="*/ 0 h 1025718"/>
                <a:gd name="connsiteX2" fmla="*/ 0 w 151075"/>
                <a:gd name="connsiteY2" fmla="*/ 1025718 h 1025718"/>
                <a:gd name="connsiteX3" fmla="*/ 143124 w 151075"/>
                <a:gd name="connsiteY3" fmla="*/ 1025718 h 1025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075" h="1025718">
                  <a:moveTo>
                    <a:pt x="151075" y="0"/>
                  </a:moveTo>
                  <a:lnTo>
                    <a:pt x="0" y="0"/>
                  </a:lnTo>
                  <a:lnTo>
                    <a:pt x="0" y="1025718"/>
                  </a:lnTo>
                  <a:lnTo>
                    <a:pt x="143124" y="1025718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839" y="4982118"/>
              <a:ext cx="1300421" cy="308189"/>
            </a:xfrm>
            <a:prstGeom prst="rect">
              <a:avLst/>
            </a:prstGeom>
            <a:noFill/>
          </p:spPr>
          <p:txBody>
            <a:bodyPr wrap="none" tIns="0" bIns="0" rtlCol="0">
              <a:noAutofit/>
            </a:bodyPr>
            <a:lstStyle/>
            <a:p>
              <a:pPr algn="ctr"/>
              <a:r>
                <a:rPr lang="en-US" sz="2000" dirty="0" smtClean="0">
                  <a:latin typeface="Calibri" pitchFamily="34" charset="0"/>
                </a:rPr>
                <a:t>outer loop</a:t>
              </a:r>
              <a:endParaRPr lang="en-US" sz="2000" dirty="0">
                <a:latin typeface="Calibri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14400" y="4572000"/>
            <a:ext cx="433453" cy="1109870"/>
            <a:chOff x="895290" y="4452730"/>
            <a:chExt cx="400110" cy="1109870"/>
          </a:xfrm>
        </p:grpSpPr>
        <p:sp>
          <p:nvSpPr>
            <p:cNvPr id="7" name="Freeform 6"/>
            <p:cNvSpPr/>
            <p:nvPr/>
          </p:nvSpPr>
          <p:spPr>
            <a:xfrm>
              <a:off x="1238084" y="4605130"/>
              <a:ext cx="57316" cy="805070"/>
            </a:xfrm>
            <a:custGeom>
              <a:avLst/>
              <a:gdLst>
                <a:gd name="connsiteX0" fmla="*/ 151075 w 151075"/>
                <a:gd name="connsiteY0" fmla="*/ 0 h 1025718"/>
                <a:gd name="connsiteX1" fmla="*/ 0 w 151075"/>
                <a:gd name="connsiteY1" fmla="*/ 0 h 1025718"/>
                <a:gd name="connsiteX2" fmla="*/ 0 w 151075"/>
                <a:gd name="connsiteY2" fmla="*/ 1025718 h 1025718"/>
                <a:gd name="connsiteX3" fmla="*/ 143124 w 151075"/>
                <a:gd name="connsiteY3" fmla="*/ 1025718 h 1025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075" h="1025718">
                  <a:moveTo>
                    <a:pt x="151075" y="0"/>
                  </a:moveTo>
                  <a:lnTo>
                    <a:pt x="0" y="0"/>
                  </a:lnTo>
                  <a:lnTo>
                    <a:pt x="0" y="1025718"/>
                  </a:lnTo>
                  <a:lnTo>
                    <a:pt x="143124" y="1025718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502310" y="4845710"/>
              <a:ext cx="1109870" cy="323910"/>
            </a:xfrm>
            <a:prstGeom prst="rect">
              <a:avLst/>
            </a:prstGeom>
            <a:noFill/>
          </p:spPr>
          <p:txBody>
            <a:bodyPr wrap="none" tIns="0" bIns="0" rtlCol="0">
              <a:noAutofit/>
            </a:bodyPr>
            <a:lstStyle/>
            <a:p>
              <a:pPr algn="ctr"/>
              <a:r>
                <a:rPr lang="en-US" dirty="0" smtClean="0">
                  <a:latin typeface="Calibri" pitchFamily="34" charset="0"/>
                </a:rPr>
                <a:t>inner loop</a:t>
              </a:r>
              <a:endParaRPr lang="en-US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484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6096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Autofit/>
          </a:bodyPr>
          <a:lstStyle/>
          <a:p>
            <a:r>
              <a:rPr lang="en-US" sz="2200" b="1" i="1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</a:t>
            </a:r>
            <a:r>
              <a:rPr lang="en-US" sz="2200" b="1" i="1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Illustrates </a:t>
            </a:r>
            <a:r>
              <a:rPr lang="en-US" sz="2200" b="1" i="1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nested for loops */</a:t>
            </a:r>
            <a:endParaRPr 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stdio.h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endParaRPr 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main(void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endParaRPr 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i, j; </a:t>
            </a:r>
            <a:r>
              <a:rPr lang="en-US" sz="2200" b="1" i="1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</a:t>
            </a:r>
            <a:r>
              <a:rPr lang="en-US" sz="2200" b="1" i="1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loop </a:t>
            </a:r>
            <a:r>
              <a:rPr lang="en-US" sz="2200" b="1" i="1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variables */</a:t>
            </a:r>
            <a:endParaRPr lang="en-US" sz="2200" b="1" i="1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("           I    J\n");      </a:t>
            </a:r>
          </a:p>
          <a:p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solidFill>
                  <a:srgbClr val="00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b="1" dirty="0">
                <a:solidFill>
                  <a:srgbClr val="00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 = 1; </a:t>
            </a:r>
            <a:r>
              <a:rPr lang="en-US" sz="2200" b="1" dirty="0" smtClean="0">
                <a:solidFill>
                  <a:srgbClr val="00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 </a:t>
            </a:r>
            <a:r>
              <a:rPr lang="en-US" sz="2200" b="1" dirty="0">
                <a:solidFill>
                  <a:srgbClr val="00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 4;  </a:t>
            </a:r>
            <a:r>
              <a:rPr lang="en-US" sz="2200" b="1" dirty="0" smtClean="0">
                <a:solidFill>
                  <a:srgbClr val="00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i++) </a:t>
            </a:r>
            <a:r>
              <a:rPr lang="en-US" sz="22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("Outer %6d\n", i);</a:t>
            </a:r>
          </a:p>
          <a:p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2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solidFill>
                  <a:srgbClr val="00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b="1" dirty="0">
                <a:solidFill>
                  <a:srgbClr val="00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 = </a:t>
            </a:r>
            <a:r>
              <a:rPr lang="en-US" sz="2200" b="1" dirty="0" smtClean="0">
                <a:solidFill>
                  <a:srgbClr val="00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0; j </a:t>
            </a:r>
            <a:r>
              <a:rPr lang="en-US" sz="2200" b="1" dirty="0">
                <a:solidFill>
                  <a:srgbClr val="00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 i; </a:t>
            </a:r>
            <a:r>
              <a:rPr lang="en-US" sz="2200" b="1" dirty="0" smtClean="0">
                <a:solidFill>
                  <a:srgbClr val="00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j++)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("  Inner%9d\n", j);</a:t>
            </a:r>
          </a:p>
          <a:p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200" b="1" i="1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end of inner loop */</a:t>
            </a:r>
          </a:p>
          <a:p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2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2200" b="1" i="1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end </a:t>
            </a:r>
            <a:r>
              <a:rPr lang="en-US" sz="2200" b="1" i="1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of outer loop */</a:t>
            </a:r>
          </a:p>
          <a:p>
            <a:endParaRPr 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(0);</a:t>
            </a:r>
          </a:p>
          <a:p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}	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172200" y="1776948"/>
            <a:ext cx="3124200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I  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Outer      1</a:t>
            </a: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Inner        0</a:t>
            </a: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Outer      2</a:t>
            </a: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Inner        0</a:t>
            </a: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Inner        1</a:t>
            </a: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Outer      3</a:t>
            </a: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Inner        0</a:t>
            </a: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Inner        1</a:t>
            </a: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Inner        2 </a:t>
            </a:r>
          </a:p>
        </p:txBody>
      </p:sp>
    </p:spTree>
    <p:extLst>
      <p:ext uri="{BB962C8B-B14F-4D97-AF65-F5344CB8AC3E}">
        <p14:creationId xmlns:p14="http://schemas.microsoft.com/office/powerpoint/2010/main" val="286546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Control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832850" cy="54102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US" altLang="zh-TW" dirty="0">
                <a:ea typeface="新細明體" charset="-120"/>
              </a:rPr>
              <a:t>Three </a:t>
            </a:r>
            <a:r>
              <a:rPr lang="en-US" altLang="zh-TW" dirty="0" smtClean="0">
                <a:ea typeface="新細明體" charset="-120"/>
              </a:rPr>
              <a:t>kinds of </a:t>
            </a:r>
            <a:r>
              <a:rPr lang="en-US" altLang="zh-TW" dirty="0">
                <a:ea typeface="新細明體" charset="-120"/>
              </a:rPr>
              <a:t>control </a:t>
            </a:r>
            <a:r>
              <a:rPr lang="en-US" altLang="zh-TW" dirty="0" smtClean="0">
                <a:ea typeface="新細明體" charset="-120"/>
              </a:rPr>
              <a:t>structures</a:t>
            </a:r>
            <a:endParaRPr lang="en-US" altLang="zh-TW" dirty="0">
              <a:ea typeface="新細明體" charset="-120"/>
            </a:endParaRPr>
          </a:p>
          <a:p>
            <a:pPr lvl="1">
              <a:lnSpc>
                <a:spcPct val="130000"/>
              </a:lnSpc>
              <a:spcBef>
                <a:spcPts val="500"/>
              </a:spcBef>
            </a:pPr>
            <a:r>
              <a:rPr lang="en-US" altLang="zh-TW" b="1" dirty="0">
                <a:solidFill>
                  <a:srgbClr val="FF0000"/>
                </a:solidFill>
                <a:ea typeface="新細明體" charset="-120"/>
              </a:rPr>
              <a:t>Sequence </a:t>
            </a:r>
            <a:r>
              <a:rPr lang="en-US" altLang="zh-TW" dirty="0">
                <a:ea typeface="新細明體" charset="-120"/>
              </a:rPr>
              <a:t>(Compound Statement)</a:t>
            </a:r>
          </a:p>
          <a:p>
            <a:pPr lvl="1">
              <a:lnSpc>
                <a:spcPct val="130000"/>
              </a:lnSpc>
              <a:spcBef>
                <a:spcPts val="500"/>
              </a:spcBef>
            </a:pPr>
            <a:r>
              <a:rPr lang="en-US" altLang="zh-TW" b="1" dirty="0">
                <a:solidFill>
                  <a:srgbClr val="FF0000"/>
                </a:solidFill>
                <a:ea typeface="新細明體" charset="-120"/>
              </a:rPr>
              <a:t>Selection </a:t>
            </a:r>
            <a:r>
              <a:rPr lang="en-US" altLang="zh-TW" dirty="0">
                <a:ea typeface="新細明體" charset="-120"/>
              </a:rPr>
              <a:t>(</a:t>
            </a:r>
            <a:r>
              <a:rPr lang="en-US" altLang="zh-TW" b="1" dirty="0">
                <a:solidFill>
                  <a:srgbClr val="00206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if</a:t>
            </a:r>
            <a:r>
              <a:rPr lang="en-US" altLang="zh-TW" dirty="0">
                <a:ea typeface="新細明體" charset="-120"/>
              </a:rPr>
              <a:t> and </a:t>
            </a:r>
            <a:r>
              <a:rPr lang="en-US" altLang="zh-TW" b="1" dirty="0">
                <a:solidFill>
                  <a:srgbClr val="00206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switch</a:t>
            </a:r>
            <a:r>
              <a:rPr lang="en-US" altLang="zh-TW" dirty="0">
                <a:ea typeface="新細明體" charset="-120"/>
              </a:rPr>
              <a:t> Statements)</a:t>
            </a:r>
          </a:p>
          <a:p>
            <a:pPr lvl="1">
              <a:lnSpc>
                <a:spcPct val="130000"/>
              </a:lnSpc>
              <a:spcBef>
                <a:spcPts val="500"/>
              </a:spcBef>
            </a:pPr>
            <a:r>
              <a:rPr lang="en-US" altLang="zh-TW" b="1" dirty="0">
                <a:solidFill>
                  <a:srgbClr val="FF0000"/>
                </a:solidFill>
                <a:ea typeface="新細明體" charset="-120"/>
              </a:rPr>
              <a:t>Repetition </a:t>
            </a:r>
            <a:r>
              <a:rPr lang="en-US" altLang="zh-TW" dirty="0" smtClean="0">
                <a:ea typeface="新細明體" charset="-120"/>
              </a:rPr>
              <a:t>(discussed in this presentation)</a:t>
            </a:r>
            <a:endParaRPr lang="en-US" altLang="zh-TW" dirty="0">
              <a:ea typeface="新細明體" charset="-120"/>
            </a:endParaRPr>
          </a:p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US" altLang="zh-TW" dirty="0">
                <a:ea typeface="新細明體" charset="-120"/>
              </a:rPr>
              <a:t>The repetition of steps in a program is </a:t>
            </a:r>
            <a:r>
              <a:rPr lang="en-US" altLang="zh-TW" dirty="0" smtClean="0">
                <a:ea typeface="新細明體" charset="-120"/>
              </a:rPr>
              <a:t>called a </a:t>
            </a:r>
            <a:r>
              <a:rPr lang="en-US" altLang="zh-TW" b="1" dirty="0">
                <a:solidFill>
                  <a:srgbClr val="FF0000"/>
                </a:solidFill>
                <a:ea typeface="新細明體" charset="-120"/>
              </a:rPr>
              <a:t>loop</a:t>
            </a:r>
          </a:p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US" altLang="zh-TW" dirty="0">
                <a:ea typeface="新細明體" charset="-120"/>
              </a:rPr>
              <a:t>T</a:t>
            </a:r>
            <a:r>
              <a:rPr lang="en-US" altLang="zh-TW" dirty="0" smtClean="0">
                <a:ea typeface="新細明體" charset="-120"/>
              </a:rPr>
              <a:t>hree loop </a:t>
            </a:r>
            <a:r>
              <a:rPr lang="en-US" altLang="zh-TW" dirty="0">
                <a:ea typeface="新細明體" charset="-120"/>
              </a:rPr>
              <a:t>control </a:t>
            </a:r>
            <a:r>
              <a:rPr lang="en-US" altLang="zh-TW" dirty="0" smtClean="0">
                <a:ea typeface="新細明體" charset="-120"/>
              </a:rPr>
              <a:t>structures in C</a:t>
            </a:r>
            <a:endParaRPr lang="en-US" altLang="zh-TW" dirty="0">
              <a:ea typeface="新細明體" charset="-120"/>
            </a:endParaRPr>
          </a:p>
          <a:p>
            <a:pPr lvl="1">
              <a:lnSpc>
                <a:spcPct val="130000"/>
              </a:lnSpc>
              <a:spcBef>
                <a:spcPts val="500"/>
              </a:spcBef>
            </a:pPr>
            <a:r>
              <a:rPr lang="en-US" altLang="zh-TW" dirty="0" smtClean="0">
                <a:ea typeface="新細明體" charset="-120"/>
                <a:cs typeface="Consolas" pitchFamily="49" charset="0"/>
              </a:rPr>
              <a:t>The </a:t>
            </a:r>
            <a:r>
              <a:rPr lang="en-US" altLang="zh-TW" b="1" dirty="0" smtClean="0">
                <a:solidFill>
                  <a:srgbClr val="00206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while</a:t>
            </a:r>
            <a:r>
              <a:rPr lang="en-US" altLang="zh-TW" dirty="0" smtClean="0">
                <a:ea typeface="新細明體" charset="-120"/>
                <a:cs typeface="Consolas" pitchFamily="49" charset="0"/>
              </a:rPr>
              <a:t> statement</a:t>
            </a:r>
            <a:endParaRPr lang="en-US" altLang="zh-TW" dirty="0">
              <a:ea typeface="新細明體" charset="-120"/>
              <a:cs typeface="Consolas" pitchFamily="49" charset="0"/>
            </a:endParaRPr>
          </a:p>
          <a:p>
            <a:pPr lvl="1">
              <a:lnSpc>
                <a:spcPct val="130000"/>
              </a:lnSpc>
              <a:spcBef>
                <a:spcPts val="500"/>
              </a:spcBef>
            </a:pPr>
            <a:r>
              <a:rPr lang="en-US" altLang="zh-TW" dirty="0">
                <a:ea typeface="新細明體" charset="-120"/>
                <a:cs typeface="Consolas" pitchFamily="49" charset="0"/>
              </a:rPr>
              <a:t>The </a:t>
            </a:r>
            <a:r>
              <a:rPr lang="en-US" altLang="zh-TW" b="1" dirty="0" smtClean="0">
                <a:solidFill>
                  <a:srgbClr val="00206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for</a:t>
            </a:r>
            <a:r>
              <a:rPr lang="en-US" altLang="zh-TW" dirty="0" smtClean="0">
                <a:ea typeface="新細明體" charset="-120"/>
                <a:cs typeface="Consolas" pitchFamily="49" charset="0"/>
              </a:rPr>
              <a:t> statement</a:t>
            </a:r>
            <a:endParaRPr lang="en-US" altLang="zh-TW" b="1" dirty="0">
              <a:solidFill>
                <a:srgbClr val="002060"/>
              </a:solidFill>
              <a:latin typeface="Consolas" pitchFamily="49" charset="0"/>
              <a:ea typeface="新細明體" charset="-120"/>
              <a:cs typeface="Consolas" pitchFamily="49" charset="0"/>
            </a:endParaRPr>
          </a:p>
          <a:p>
            <a:pPr lvl="1">
              <a:lnSpc>
                <a:spcPct val="130000"/>
              </a:lnSpc>
              <a:spcBef>
                <a:spcPts val="500"/>
              </a:spcBef>
            </a:pPr>
            <a:r>
              <a:rPr lang="en-US" altLang="zh-TW" dirty="0">
                <a:ea typeface="新細明體" charset="-120"/>
                <a:cs typeface="Consolas" pitchFamily="49" charset="0"/>
              </a:rPr>
              <a:t>The </a:t>
            </a:r>
            <a:r>
              <a:rPr lang="en-US" altLang="zh-TW" b="1" dirty="0" smtClean="0">
                <a:solidFill>
                  <a:srgbClr val="00206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do-while</a:t>
            </a:r>
            <a:r>
              <a:rPr lang="en-US" altLang="zh-TW" dirty="0" smtClean="0">
                <a:ea typeface="新細明體" charset="-120"/>
                <a:cs typeface="Consolas" pitchFamily="49" charset="0"/>
              </a:rPr>
              <a:t> statement</a:t>
            </a:r>
            <a:endParaRPr lang="en-US" altLang="zh-TW" b="1" dirty="0">
              <a:solidFill>
                <a:srgbClr val="002060"/>
              </a:solidFill>
              <a:latin typeface="Consolas" pitchFamily="49" charset="0"/>
              <a:ea typeface="新細明體" charset="-120"/>
              <a:cs typeface="Consolas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4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00"/>
            <a:ext cx="8089900" cy="868362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cap="none" dirty="0" smtClean="0">
                <a:latin typeface="Consolas" pitchFamily="49" charset="0"/>
                <a:cs typeface="Consolas" pitchFamily="49" charset="0"/>
              </a:rPr>
              <a:t>do-while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990600"/>
            <a:ext cx="8420100" cy="56388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statements </a:t>
            </a:r>
            <a:r>
              <a:rPr lang="en-US" dirty="0"/>
              <a:t>evaluate the loop condition </a:t>
            </a:r>
            <a:r>
              <a:rPr lang="en-US" b="1" dirty="0">
                <a:solidFill>
                  <a:srgbClr val="FF0000"/>
                </a:solidFill>
              </a:rPr>
              <a:t>before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 </a:t>
            </a:r>
            <a:r>
              <a:rPr lang="en-US" dirty="0" smtClean="0"/>
              <a:t>execution </a:t>
            </a:r>
            <a:r>
              <a:rPr lang="en-US" dirty="0"/>
              <a:t>of the loop </a:t>
            </a:r>
            <a:r>
              <a:rPr lang="en-US" dirty="0" smtClean="0"/>
              <a:t>body</a:t>
            </a:r>
            <a:endParaRPr lang="en-US" dirty="0"/>
          </a:p>
          <a:p>
            <a:pPr>
              <a:lnSpc>
                <a:spcPct val="130000"/>
              </a:lnSpc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do-while</a:t>
            </a:r>
            <a:r>
              <a:rPr lang="en-US" dirty="0" smtClean="0"/>
              <a:t> statement evaluates the loop condition </a:t>
            </a:r>
            <a:r>
              <a:rPr lang="en-US" b="1" dirty="0" smtClean="0">
                <a:solidFill>
                  <a:srgbClr val="FF0000"/>
                </a:solidFill>
              </a:rPr>
              <a:t>after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execution of the loop body</a:t>
            </a:r>
            <a:endParaRPr lang="en-US" dirty="0"/>
          </a:p>
          <a:p>
            <a:pPr>
              <a:lnSpc>
                <a:spcPct val="13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Syntax:</a:t>
            </a:r>
          </a:p>
          <a:p>
            <a:pPr marL="273050" indent="0">
              <a:lnSpc>
                <a:spcPct val="130000"/>
              </a:lnSpc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do</a:t>
            </a:r>
          </a:p>
          <a:p>
            <a:pPr marL="273050" indent="0">
              <a:lnSpc>
                <a:spcPct val="130000"/>
              </a:lnSpc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statement; </a:t>
            </a:r>
            <a:r>
              <a:rPr lang="en-US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Can be compound */</a:t>
            </a:r>
          </a:p>
          <a:p>
            <a:pPr marL="273050" indent="0">
              <a:lnSpc>
                <a:spcPct val="130000"/>
              </a:lnSpc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while (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loop repetition condition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;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30000"/>
              </a:lnSpc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do-while</a:t>
            </a:r>
            <a:r>
              <a:rPr lang="en-US" dirty="0" smtClean="0"/>
              <a:t> must execute </a:t>
            </a:r>
            <a:r>
              <a:rPr lang="en-US" b="1" dirty="0" smtClean="0">
                <a:solidFill>
                  <a:srgbClr val="FF0000"/>
                </a:solidFill>
              </a:rPr>
              <a:t>at least one time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1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228600"/>
            <a:ext cx="916305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Using </a:t>
            </a:r>
            <a:r>
              <a:rPr lang="en-US" cap="none" dirty="0" smtClean="0">
                <a:latin typeface="Consolas" pitchFamily="49" charset="0"/>
                <a:cs typeface="Consolas" pitchFamily="49" charset="0"/>
              </a:rPr>
              <a:t>do-while</a:t>
            </a:r>
            <a:r>
              <a:rPr lang="en-US" dirty="0" smtClean="0"/>
              <a:t> to Repeat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7650" y="1219200"/>
            <a:ext cx="9080500" cy="5334000"/>
          </a:xfrm>
        </p:spPr>
        <p:txBody>
          <a:bodyPr>
            <a:noAutofit/>
          </a:bodyPr>
          <a:lstStyle/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main() {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. . .           </a:t>
            </a:r>
            <a:r>
              <a:rPr lang="en-US" sz="24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Variable Declarations */</a:t>
            </a:r>
            <a:endParaRPr lang="en-US" sz="2400" b="1" i="1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char </a:t>
            </a:r>
            <a:r>
              <a:rPr lang="en-US" sz="2400" b="1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ch</a:t>
            </a:r>
            <a:r>
              <a:rPr lang="en-US" sz="2400" b="1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;        </a:t>
            </a:r>
            <a:r>
              <a:rPr lang="en-US" sz="24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User response [y/n] */</a:t>
            </a:r>
          </a:p>
          <a:p>
            <a:pPr marL="0" lvl="0" indent="0" fontAlgn="base">
              <a:spcBef>
                <a:spcPts val="0"/>
              </a:spcBef>
              <a:spcAft>
                <a:spcPct val="0"/>
              </a:spcAft>
              <a:buClrTx/>
              <a:buSzTx/>
              <a:buNone/>
            </a:pPr>
            <a:endParaRPr lang="en-US" sz="2400" b="1" dirty="0" smtClean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 fontAlgn="base">
              <a:spcBef>
                <a:spcPts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do {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. . .               </a:t>
            </a:r>
            <a:r>
              <a:rPr lang="en-US" sz="24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Execute program */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2400" b="1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400" b="1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("Repeat again [y/n]? ");</a:t>
            </a:r>
            <a:endParaRPr lang="en-US" sz="2400" b="1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ch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getch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();       </a:t>
            </a:r>
            <a:r>
              <a:rPr lang="en-US" sz="24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read from keyboard */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("%c\n",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ch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en-US" sz="24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display character */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}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while </a:t>
            </a:r>
            <a:r>
              <a:rPr lang="en-US" sz="2400" b="1" dirty="0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ch</a:t>
            </a:r>
            <a:r>
              <a:rPr lang="en-US" sz="2400" b="1" dirty="0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=='y'||</a:t>
            </a:r>
            <a:r>
              <a:rPr lang="en-US" sz="2400" b="1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ch</a:t>
            </a:r>
            <a:r>
              <a:rPr lang="en-US" sz="2400" b="1" dirty="0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=='Y')</a:t>
            </a:r>
            <a:r>
              <a:rPr lang="en-US" sz="2400" b="1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 smtClean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Left Bracket 4"/>
          <p:cNvSpPr/>
          <p:nvPr/>
        </p:nvSpPr>
        <p:spPr>
          <a:xfrm>
            <a:off x="495300" y="3200400"/>
            <a:ext cx="82550" cy="2438400"/>
          </a:xfrm>
          <a:prstGeom prst="leftBracke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1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152400"/>
            <a:ext cx="8089900" cy="868362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Next . . 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77850" y="1066800"/>
            <a:ext cx="7924800" cy="5257800"/>
          </a:xfrm>
        </p:spPr>
        <p:txBody>
          <a:bodyPr>
            <a:noAutofit/>
          </a:bodyPr>
          <a:lstStyle/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Repetition in Programs</a:t>
            </a:r>
            <a:endParaRPr lang="en-US" dirty="0"/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Counting loops</a:t>
            </a: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 smtClean="0"/>
              <a:t> statement</a:t>
            </a:r>
            <a:endParaRPr lang="en-US" dirty="0"/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The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statement</a:t>
            </a:r>
            <a:endParaRPr lang="en-US" dirty="0"/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Conditional Loops</a:t>
            </a: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/>
              <a:t>Nested Loops</a:t>
            </a: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The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do-while</a:t>
            </a:r>
            <a:r>
              <a:rPr lang="en-US" dirty="0"/>
              <a:t> statement</a:t>
            </a: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>
                <a:solidFill>
                  <a:srgbClr val="FF0000"/>
                </a:solidFill>
              </a:rPr>
              <a:t>How to debug and test programs</a:t>
            </a: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>
                <a:solidFill>
                  <a:srgbClr val="FF0000"/>
                </a:solidFill>
              </a:rPr>
              <a:t>Common Programming Errors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E3160-5E5F-4B57-9747-A4177137CE3B}" type="slidenum">
              <a:rPr lang="en-US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5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00"/>
            <a:ext cx="8832850" cy="792162"/>
          </a:xfrm>
        </p:spPr>
        <p:txBody>
          <a:bodyPr/>
          <a:lstStyle/>
          <a:p>
            <a:r>
              <a:rPr lang="en-US" dirty="0" smtClean="0"/>
              <a:t>How to Debug and Test a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838200"/>
            <a:ext cx="8832850" cy="56388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altLang="zh-TW" dirty="0">
                <a:ea typeface="新細明體" charset="-120"/>
              </a:rPr>
              <a:t>Using </a:t>
            </a:r>
            <a:r>
              <a:rPr lang="en-US" altLang="zh-TW" dirty="0" smtClean="0">
                <a:ea typeface="新細明體" charset="-120"/>
              </a:rPr>
              <a:t>a debugger program</a:t>
            </a:r>
            <a:endParaRPr lang="en-US" altLang="zh-TW" dirty="0">
              <a:ea typeface="新細明體" charset="-120"/>
            </a:endParaRPr>
          </a:p>
          <a:p>
            <a:pPr marL="536575" lvl="1" indent="-263525">
              <a:lnSpc>
                <a:spcPct val="120000"/>
              </a:lnSpc>
              <a:spcBef>
                <a:spcPts val="500"/>
              </a:spcBef>
            </a:pPr>
            <a:r>
              <a:rPr lang="en-US" altLang="zh-TW" b="1" dirty="0" smtClean="0">
                <a:solidFill>
                  <a:srgbClr val="FF0000"/>
                </a:solidFill>
                <a:ea typeface="新細明體" charset="-120"/>
              </a:rPr>
              <a:t>Debug option </a:t>
            </a:r>
            <a:r>
              <a:rPr lang="en-US" altLang="zh-TW" dirty="0" smtClean="0">
                <a:ea typeface="新細明體" charset="-120"/>
              </a:rPr>
              <a:t>should be selected</a:t>
            </a:r>
          </a:p>
          <a:p>
            <a:pPr marL="536575" lvl="1" indent="-263525">
              <a:lnSpc>
                <a:spcPct val="120000"/>
              </a:lnSpc>
              <a:spcBef>
                <a:spcPts val="500"/>
              </a:spcBef>
            </a:pPr>
            <a:r>
              <a:rPr lang="en-US" altLang="zh-TW" dirty="0" smtClean="0">
                <a:ea typeface="新細明體" charset="-120"/>
              </a:rPr>
              <a:t>Execute program </a:t>
            </a:r>
            <a:r>
              <a:rPr lang="en-US" altLang="zh-TW" dirty="0">
                <a:ea typeface="新細明體" charset="-120"/>
              </a:rPr>
              <a:t>one statement </a:t>
            </a:r>
            <a:r>
              <a:rPr lang="en-US" altLang="zh-TW" dirty="0" smtClean="0">
                <a:ea typeface="新細明體" charset="-120"/>
              </a:rPr>
              <a:t>at </a:t>
            </a:r>
            <a:r>
              <a:rPr lang="en-US" altLang="zh-TW" dirty="0">
                <a:ea typeface="新細明體" charset="-120"/>
              </a:rPr>
              <a:t>a </a:t>
            </a:r>
            <a:r>
              <a:rPr lang="en-US" altLang="zh-TW" dirty="0" smtClean="0">
                <a:ea typeface="新細明體" charset="-120"/>
              </a:rPr>
              <a:t>time (</a:t>
            </a:r>
            <a:r>
              <a:rPr lang="en-US" altLang="zh-TW" b="1" dirty="0">
                <a:solidFill>
                  <a:srgbClr val="FF0000"/>
                </a:solidFill>
                <a:ea typeface="新細明體" charset="-120"/>
              </a:rPr>
              <a:t>N</a:t>
            </a:r>
            <a:r>
              <a:rPr lang="en-US" altLang="zh-TW" b="1" dirty="0" smtClean="0">
                <a:solidFill>
                  <a:srgbClr val="FF0000"/>
                </a:solidFill>
                <a:ea typeface="新細明體" charset="-120"/>
              </a:rPr>
              <a:t>ext line</a:t>
            </a:r>
            <a:r>
              <a:rPr lang="en-US" altLang="zh-TW" dirty="0" smtClean="0">
                <a:ea typeface="新細明體" charset="-120"/>
              </a:rPr>
              <a:t>)</a:t>
            </a:r>
          </a:p>
          <a:p>
            <a:pPr marL="536575" lvl="1" indent="-263525">
              <a:lnSpc>
                <a:spcPct val="120000"/>
              </a:lnSpc>
              <a:spcBef>
                <a:spcPts val="500"/>
              </a:spcBef>
            </a:pPr>
            <a:r>
              <a:rPr lang="en-US" altLang="zh-TW" dirty="0" smtClean="0">
                <a:ea typeface="新細明體" charset="-120"/>
              </a:rPr>
              <a:t>Watch the value of variables at runtime (</a:t>
            </a:r>
            <a:r>
              <a:rPr lang="en-US" altLang="zh-TW" b="1" dirty="0" smtClean="0">
                <a:solidFill>
                  <a:srgbClr val="FF0000"/>
                </a:solidFill>
                <a:ea typeface="新細明體" charset="-120"/>
              </a:rPr>
              <a:t>Add watch</a:t>
            </a:r>
            <a:r>
              <a:rPr lang="en-US" altLang="zh-TW" dirty="0" smtClean="0">
                <a:ea typeface="新細明體" charset="-120"/>
              </a:rPr>
              <a:t>)</a:t>
            </a:r>
            <a:endParaRPr lang="en-US" altLang="zh-TW" dirty="0">
              <a:ea typeface="新細明體" charset="-120"/>
            </a:endParaRPr>
          </a:p>
          <a:p>
            <a:pPr marL="536575" lvl="1" indent="-263525">
              <a:lnSpc>
                <a:spcPct val="120000"/>
              </a:lnSpc>
              <a:spcBef>
                <a:spcPts val="500"/>
              </a:spcBef>
            </a:pPr>
            <a:r>
              <a:rPr lang="en-US" altLang="zh-TW" dirty="0">
                <a:ea typeface="新細明體" charset="-120"/>
              </a:rPr>
              <a:t>Set </a:t>
            </a:r>
            <a:r>
              <a:rPr lang="en-US" altLang="zh-TW" b="1" dirty="0">
                <a:solidFill>
                  <a:srgbClr val="FF0000"/>
                </a:solidFill>
                <a:ea typeface="新細明體" charset="-120"/>
              </a:rPr>
              <a:t>breakpoints</a:t>
            </a:r>
            <a:r>
              <a:rPr lang="en-US" altLang="zh-TW" dirty="0">
                <a:ea typeface="新細明體" charset="-120"/>
              </a:rPr>
              <a:t> at selected </a:t>
            </a:r>
            <a:r>
              <a:rPr lang="en-US" altLang="zh-TW" dirty="0" smtClean="0">
                <a:ea typeface="新細明體" charset="-120"/>
              </a:rPr>
              <a:t>statements</a:t>
            </a:r>
            <a:endParaRPr lang="en-US" altLang="zh-TW" dirty="0">
              <a:ea typeface="新細明體" charset="-120"/>
            </a:endParaRP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altLang="zh-TW" dirty="0">
                <a:ea typeface="新細明體" charset="-120"/>
              </a:rPr>
              <a:t>Debugging without a debugger</a:t>
            </a:r>
          </a:p>
          <a:p>
            <a:pPr marL="536575" lvl="1" indent="-263525">
              <a:lnSpc>
                <a:spcPct val="120000"/>
              </a:lnSpc>
              <a:spcBef>
                <a:spcPts val="500"/>
              </a:spcBef>
            </a:pPr>
            <a:r>
              <a:rPr lang="en-US" altLang="zh-TW" dirty="0">
                <a:ea typeface="新細明體" charset="-120"/>
              </a:rPr>
              <a:t>Insert </a:t>
            </a:r>
            <a:r>
              <a:rPr lang="en-US" altLang="zh-TW" b="1" i="1" dirty="0">
                <a:solidFill>
                  <a:srgbClr val="FF0000"/>
                </a:solidFill>
                <a:ea typeface="新細明體" charset="-120"/>
              </a:rPr>
              <a:t>extra </a:t>
            </a:r>
            <a:r>
              <a:rPr lang="en-US" altLang="zh-TW" b="1" i="1" dirty="0" err="1" smtClean="0">
                <a:solidFill>
                  <a:srgbClr val="FF0000"/>
                </a:solidFill>
                <a:ea typeface="新細明體" charset="-120"/>
              </a:rPr>
              <a:t>printf</a:t>
            </a:r>
            <a:r>
              <a:rPr lang="en-US" altLang="zh-TW" b="1" i="1" dirty="0" smtClean="0">
                <a:solidFill>
                  <a:srgbClr val="FF0000"/>
                </a:solidFill>
                <a:ea typeface="新細明體" charset="-120"/>
              </a:rPr>
              <a:t> statements </a:t>
            </a:r>
            <a:r>
              <a:rPr lang="en-US" altLang="zh-TW" dirty="0" smtClean="0">
                <a:ea typeface="新細明體" charset="-120"/>
              </a:rPr>
              <a:t>that </a:t>
            </a:r>
            <a:r>
              <a:rPr lang="en-US" altLang="zh-TW" dirty="0">
                <a:ea typeface="新細明體" charset="-120"/>
              </a:rPr>
              <a:t>display intermediate results at critical </a:t>
            </a:r>
            <a:r>
              <a:rPr lang="en-US" altLang="zh-TW" dirty="0" smtClean="0">
                <a:ea typeface="新細明體" charset="-120"/>
              </a:rPr>
              <a:t>points in your program</a:t>
            </a:r>
          </a:p>
          <a:p>
            <a:pPr marL="536575" lvl="1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if (DEBUG) </a:t>
            </a:r>
            <a:r>
              <a:rPr lang="en-US" altLang="zh-TW" b="1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printf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(. . .);</a:t>
            </a:r>
          </a:p>
          <a:p>
            <a:pPr marL="536575" lvl="1" indent="-263525">
              <a:lnSpc>
                <a:spcPct val="120000"/>
              </a:lnSpc>
              <a:spcBef>
                <a:spcPts val="500"/>
              </a:spcBef>
            </a:pPr>
            <a:r>
              <a:rPr lang="en-US" altLang="zh-TW" dirty="0" smtClean="0">
                <a:ea typeface="新細明體" charset="-120"/>
                <a:cs typeface="Consolas" pitchFamily="49" charset="0"/>
              </a:rPr>
              <a:t>Turn ON diagnostic calls to </a:t>
            </a:r>
            <a:r>
              <a:rPr lang="en-US" altLang="zh-TW" b="1" dirty="0" err="1">
                <a:latin typeface="Consolas" pitchFamily="49" charset="0"/>
                <a:ea typeface="新細明體" charset="-120"/>
                <a:cs typeface="Consolas" pitchFamily="49" charset="0"/>
              </a:rPr>
              <a:t>printf</a:t>
            </a:r>
            <a:endParaRPr lang="en-US" altLang="zh-TW" dirty="0" smtClean="0">
              <a:ea typeface="新細明體" charset="-120"/>
              <a:cs typeface="Consolas" pitchFamily="49" charset="0"/>
            </a:endParaRPr>
          </a:p>
          <a:p>
            <a:pPr marL="536575" lvl="1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#define DEBUG 1</a:t>
            </a:r>
            <a:endParaRPr lang="en-US" altLang="zh-TW" b="1" dirty="0">
              <a:latin typeface="Consolas" pitchFamily="49" charset="0"/>
              <a:ea typeface="新細明體" charset="-12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7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00"/>
            <a:ext cx="8832850" cy="868362"/>
          </a:xfrm>
        </p:spPr>
        <p:txBody>
          <a:bodyPr/>
          <a:lstStyle/>
          <a:p>
            <a:r>
              <a:rPr lang="en-US" altLang="zh-TW" dirty="0">
                <a:ea typeface="新細明體" charset="-120"/>
              </a:rPr>
              <a:t>Example: </a:t>
            </a:r>
            <a:r>
              <a:rPr lang="en-US" altLang="zh-TW" dirty="0" smtClean="0">
                <a:ea typeface="新細明體" charset="-120"/>
              </a:rPr>
              <a:t>Debugging using </a:t>
            </a:r>
            <a:r>
              <a:rPr lang="en-US" altLang="zh-TW" cap="none" dirty="0" err="1">
                <a:latin typeface="Consolas" pitchFamily="49" charset="0"/>
                <a:ea typeface="新細明體" charset="-120"/>
                <a:cs typeface="Consolas" pitchFamily="49" charset="0"/>
              </a:rPr>
              <a:t>printf</a:t>
            </a:r>
            <a:endParaRPr lang="en-US" cap="none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2750" y="990600"/>
            <a:ext cx="6934200" cy="914400"/>
          </a:xfrm>
          <a:prstGeom prst="roundRect">
            <a:avLst>
              <a:gd name="adj" fmla="val 2655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95300" y="1066800"/>
            <a:ext cx="8832850" cy="556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#define DEBUG 1  </a:t>
            </a:r>
            <a:r>
              <a:rPr lang="en-US" altLang="zh-TW" sz="2000" b="1" i="1" dirty="0" smtClean="0">
                <a:solidFill>
                  <a:srgbClr val="0070C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/* turn on diagnostics */</a:t>
            </a:r>
          </a:p>
          <a:p>
            <a:pPr fontAlgn="auto">
              <a:spcBef>
                <a:spcPts val="300"/>
              </a:spcBef>
              <a:spcAft>
                <a:spcPts val="0"/>
              </a:spcAft>
              <a:buNone/>
            </a:pPr>
            <a:r>
              <a:rPr lang="en-US" altLang="zh-TW" sz="2000" b="1" dirty="0">
                <a:latin typeface="Consolas" pitchFamily="49" charset="0"/>
                <a:ea typeface="新細明體" charset="-120"/>
                <a:cs typeface="Consolas" pitchFamily="49" charset="0"/>
              </a:rPr>
              <a:t>#define DEBUG 0  </a:t>
            </a:r>
            <a:r>
              <a:rPr lang="en-US" altLang="zh-TW" sz="2000" b="1" i="1" dirty="0">
                <a:solidFill>
                  <a:srgbClr val="0070C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/* turn off diagnostics */</a:t>
            </a:r>
          </a:p>
          <a:p>
            <a:pPr fontAlgn="auto">
              <a:spcBef>
                <a:spcPts val="300"/>
              </a:spcBef>
              <a:spcAft>
                <a:spcPts val="0"/>
              </a:spcAft>
              <a:buFontTx/>
              <a:buNone/>
            </a:pPr>
            <a:endParaRPr lang="en-US" altLang="zh-TW" sz="2000" b="1" dirty="0">
              <a:latin typeface="Consolas" pitchFamily="49" charset="0"/>
              <a:ea typeface="新細明體" charset="-120"/>
              <a:cs typeface="Consolas" pitchFamily="49" charset="0"/>
            </a:endParaRPr>
          </a:p>
          <a:p>
            <a:pPr fontAlgn="auto"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zh-TW" sz="2000" b="1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int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main() {</a:t>
            </a:r>
          </a:p>
          <a:p>
            <a:pPr fontAlgn="auto"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zh-TW" sz="2000" b="1" dirty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sz="2000" b="1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int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score, sum=0;</a:t>
            </a:r>
          </a:p>
          <a:p>
            <a:pPr fontAlgn="auto"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 </a:t>
            </a:r>
            <a:r>
              <a:rPr lang="en-US" altLang="zh-TW" sz="2000" b="1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printf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("Enter first score (%d to quit)&gt; ", SENTINEL);</a:t>
            </a:r>
          </a:p>
          <a:p>
            <a:pPr fontAlgn="auto"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 </a:t>
            </a:r>
            <a:r>
              <a:rPr lang="en-US" altLang="zh-TW" sz="2000" b="1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scanf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("%d", &amp;score);      </a:t>
            </a:r>
            <a:r>
              <a:rPr lang="en-US" altLang="zh-TW" sz="2000" b="1" i="1" dirty="0" smtClean="0">
                <a:solidFill>
                  <a:srgbClr val="0070C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/* </a:t>
            </a:r>
            <a:r>
              <a:rPr lang="en-US" altLang="zh-TW" sz="2000" b="1" i="1" dirty="0">
                <a:solidFill>
                  <a:srgbClr val="0070C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get </a:t>
            </a:r>
            <a:r>
              <a:rPr lang="en-US" altLang="zh-TW" sz="2000" b="1" i="1" dirty="0" smtClean="0">
                <a:solidFill>
                  <a:srgbClr val="0070C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first score </a:t>
            </a:r>
            <a:r>
              <a:rPr lang="en-US" altLang="zh-TW" sz="2000" b="1" i="1" dirty="0">
                <a:solidFill>
                  <a:srgbClr val="0070C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*/</a:t>
            </a:r>
            <a:endParaRPr lang="en-US" altLang="zh-TW" sz="2000" b="1" dirty="0" smtClean="0">
              <a:latin typeface="Consolas" pitchFamily="49" charset="0"/>
              <a:ea typeface="新細明體" charset="-120"/>
              <a:cs typeface="Consolas" pitchFamily="49" charset="0"/>
            </a:endParaRPr>
          </a:p>
          <a:p>
            <a:pPr fontAlgn="auto"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 while (score != SENTINEL) {</a:t>
            </a:r>
          </a:p>
          <a:p>
            <a:pPr fontAlgn="auto"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   sum += score;</a:t>
            </a:r>
          </a:p>
          <a:p>
            <a:pPr fontAlgn="auto"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   </a:t>
            </a:r>
            <a:r>
              <a:rPr lang="en-US" altLang="zh-TW" sz="2000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if (DEBUG) </a:t>
            </a:r>
            <a:r>
              <a:rPr lang="en-US" altLang="zh-TW" sz="2000" b="1" dirty="0" err="1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printf</a:t>
            </a:r>
            <a:r>
              <a:rPr lang="en-US" altLang="zh-TW" sz="2000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("score=%d, sum=%d\n", score, sum);</a:t>
            </a:r>
          </a:p>
          <a:p>
            <a:pPr fontAlgn="auto"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   </a:t>
            </a:r>
            <a:r>
              <a:rPr lang="en-US" altLang="zh-TW" sz="2000" b="1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printf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("Enter next score (%d to quit)&gt; ", SENTINEL);</a:t>
            </a:r>
          </a:p>
          <a:p>
            <a:pPr fontAlgn="auto"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   </a:t>
            </a:r>
            <a:r>
              <a:rPr lang="en-US" altLang="zh-TW" sz="2000" b="1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scanf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("%d", &amp;score);   </a:t>
            </a:r>
            <a:r>
              <a:rPr lang="en-US" altLang="zh-TW" sz="2000" b="1" i="1" dirty="0" smtClean="0">
                <a:solidFill>
                  <a:srgbClr val="0070C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/* get next score */</a:t>
            </a:r>
          </a:p>
          <a:p>
            <a:pPr fontAlgn="auto"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 }</a:t>
            </a:r>
          </a:p>
          <a:p>
            <a:pPr fontAlgn="auto">
              <a:spcBef>
                <a:spcPts val="300"/>
              </a:spcBef>
              <a:spcAft>
                <a:spcPts val="0"/>
              </a:spcAft>
              <a:buNone/>
            </a:pP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 </a:t>
            </a:r>
            <a:r>
              <a:rPr lang="en-US" altLang="zh-TW" sz="2000" b="1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printf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("Total score is %d\n", sum);</a:t>
            </a:r>
          </a:p>
          <a:p>
            <a:pPr fontAlgn="auto">
              <a:spcBef>
                <a:spcPts val="300"/>
              </a:spcBef>
              <a:spcAft>
                <a:spcPts val="0"/>
              </a:spcAft>
              <a:buNone/>
            </a:pPr>
            <a:r>
              <a:rPr lang="en-US" altLang="zh-TW" sz="2000" b="1" dirty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return 0;</a:t>
            </a:r>
          </a:p>
          <a:p>
            <a:pPr fontAlgn="auto">
              <a:spcBef>
                <a:spcPts val="300"/>
              </a:spcBef>
              <a:spcAft>
                <a:spcPts val="0"/>
              </a:spcAft>
              <a:buNone/>
            </a:pP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4049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00"/>
            <a:ext cx="8089900" cy="868362"/>
          </a:xfrm>
        </p:spPr>
        <p:txBody>
          <a:bodyPr/>
          <a:lstStyle/>
          <a:p>
            <a:r>
              <a:rPr lang="en-US" altLang="zh-TW" dirty="0">
                <a:ea typeface="新細明體" charset="-120"/>
              </a:rPr>
              <a:t>Off-by-One Loop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066800"/>
            <a:ext cx="8502650" cy="5410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altLang="zh-TW" dirty="0">
                <a:ea typeface="新細明體" charset="-120"/>
              </a:rPr>
              <a:t>A common logic error 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altLang="zh-TW" dirty="0" smtClean="0">
                <a:ea typeface="新細明體" charset="-120"/>
              </a:rPr>
              <a:t>A </a:t>
            </a:r>
            <a:r>
              <a:rPr lang="en-US" altLang="zh-TW" dirty="0">
                <a:ea typeface="新細明體" charset="-120"/>
              </a:rPr>
              <a:t>loop executes one more time or one less </a:t>
            </a:r>
            <a:r>
              <a:rPr lang="en-US" altLang="zh-TW" dirty="0" smtClean="0">
                <a:ea typeface="新細明體" charset="-120"/>
              </a:rPr>
              <a:t>time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altLang="zh-TW" b="1" dirty="0" smtClean="0">
                <a:solidFill>
                  <a:srgbClr val="FF0000"/>
                </a:solidFill>
                <a:ea typeface="新細明體" charset="-120"/>
              </a:rPr>
              <a:t>Example:</a:t>
            </a:r>
            <a:endParaRPr lang="en-US" altLang="zh-TW" b="1" dirty="0">
              <a:solidFill>
                <a:srgbClr val="FF0000"/>
              </a:solidFill>
              <a:ea typeface="新細明體" charset="-120"/>
            </a:endParaRPr>
          </a:p>
          <a:p>
            <a:pPr marL="536575" lvl="1" indent="-263525">
              <a:lnSpc>
                <a:spcPct val="120000"/>
              </a:lnSpc>
              <a:spcBef>
                <a:spcPts val="500"/>
              </a:spcBef>
              <a:buFontTx/>
              <a:buNone/>
            </a:pP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for 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(count = </a:t>
            </a:r>
            <a:r>
              <a:rPr lang="en-US" altLang="zh-TW" b="1" dirty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0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; 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count </a:t>
            </a:r>
            <a:r>
              <a:rPr lang="en-US" altLang="zh-TW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&lt;= </a:t>
            </a:r>
            <a:r>
              <a:rPr lang="en-US" altLang="zh-TW" b="1" dirty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n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; 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++count)</a:t>
            </a:r>
            <a:endParaRPr lang="en-US" altLang="zh-TW" b="1" dirty="0">
              <a:latin typeface="Consolas" pitchFamily="49" charset="0"/>
              <a:ea typeface="新細明體" charset="-120"/>
              <a:cs typeface="Consolas" pitchFamily="49" charset="0"/>
            </a:endParaRPr>
          </a:p>
          <a:p>
            <a:pPr marL="536575" lvl="1" indent="-263525">
              <a:lnSpc>
                <a:spcPct val="120000"/>
              </a:lnSpc>
              <a:spcBef>
                <a:spcPts val="500"/>
              </a:spcBef>
              <a:buFontTx/>
              <a:buNone/>
            </a:pP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  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sum 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+= count;</a:t>
            </a:r>
          </a:p>
          <a:p>
            <a:pPr marL="536575" lvl="1" indent="-263525">
              <a:lnSpc>
                <a:spcPct val="120000"/>
              </a:lnSpc>
              <a:spcBef>
                <a:spcPts val="2000"/>
              </a:spcBef>
              <a:buFontTx/>
              <a:buNone/>
            </a:pP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for 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(count = </a:t>
            </a:r>
            <a:r>
              <a:rPr lang="en-US" altLang="zh-TW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1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; 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count </a:t>
            </a:r>
            <a:r>
              <a:rPr lang="en-US" altLang="zh-TW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&lt; </a:t>
            </a:r>
            <a:r>
              <a:rPr lang="en-US" altLang="zh-TW" b="1" dirty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n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; ++count)</a:t>
            </a:r>
          </a:p>
          <a:p>
            <a:pPr marL="536575" lvl="1" indent="-263525">
              <a:lnSpc>
                <a:spcPct val="120000"/>
              </a:lnSpc>
              <a:spcBef>
                <a:spcPts val="500"/>
              </a:spcBef>
              <a:buFontTx/>
              <a:buNone/>
            </a:pP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  sum += count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;</a:t>
            </a:r>
            <a:endParaRPr lang="en-US" altLang="zh-TW" dirty="0" smtClean="0">
              <a:ea typeface="新細明體" charset="-120"/>
            </a:endParaRP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altLang="zh-TW" dirty="0" smtClean="0">
                <a:ea typeface="新細明體" charset="-120"/>
              </a:rPr>
              <a:t>Checking loop </a:t>
            </a:r>
            <a:r>
              <a:rPr lang="en-US" altLang="zh-TW" dirty="0">
                <a:ea typeface="新細明體" charset="-120"/>
              </a:rPr>
              <a:t>boundaries</a:t>
            </a:r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altLang="zh-TW" dirty="0">
                <a:ea typeface="新細明體" charset="-120"/>
              </a:rPr>
              <a:t>Initial and final values of the loop control </a:t>
            </a:r>
            <a:r>
              <a:rPr lang="en-US" altLang="zh-TW" dirty="0" smtClean="0">
                <a:ea typeface="新細明體" charset="-120"/>
              </a:rPr>
              <a:t>variable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Rounded Rectangular Callout 4"/>
          <p:cNvSpPr/>
          <p:nvPr/>
        </p:nvSpPr>
        <p:spPr>
          <a:xfrm>
            <a:off x="3962400" y="3402624"/>
            <a:ext cx="3136900" cy="381000"/>
          </a:xfrm>
          <a:prstGeom prst="wedgeRoundRectCallout">
            <a:avLst>
              <a:gd name="adj1" fmla="val -21845"/>
              <a:gd name="adj2" fmla="val -8127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</a:rPr>
              <a:t>Executes n + 1 times</a:t>
            </a:r>
            <a:endParaRPr lang="en-US" sz="2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3962400" y="4604240"/>
            <a:ext cx="3136900" cy="381000"/>
          </a:xfrm>
          <a:prstGeom prst="wedgeRoundRectCallout">
            <a:avLst>
              <a:gd name="adj1" fmla="val -21845"/>
              <a:gd name="adj2" fmla="val -8127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</a:rPr>
              <a:t>Executes n 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</a:rPr>
              <a:t>–</a:t>
            </a: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</a:rPr>
              <a:t> 1 times</a:t>
            </a:r>
            <a:endParaRPr lang="en-US" sz="24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72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152400"/>
            <a:ext cx="90805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Common Programming Errors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2750" y="1143000"/>
            <a:ext cx="8750300" cy="5330952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zh-TW" dirty="0">
                <a:ea typeface="新細明體" charset="-120"/>
              </a:rPr>
              <a:t>Do not confuse </a:t>
            </a:r>
            <a:r>
              <a:rPr lang="en-US" altLang="zh-TW" b="1" dirty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if</a:t>
            </a:r>
            <a:r>
              <a:rPr lang="en-US" altLang="zh-TW" dirty="0">
                <a:ea typeface="新細明體" charset="-120"/>
              </a:rPr>
              <a:t> and </a:t>
            </a:r>
            <a:r>
              <a:rPr lang="en-US" altLang="zh-TW" b="1" dirty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while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 </a:t>
            </a:r>
            <a:r>
              <a:rPr lang="en-US" altLang="zh-TW" dirty="0">
                <a:ea typeface="新細明體" charset="-120"/>
              </a:rPr>
              <a:t>statements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altLang="zh-TW" b="1" dirty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if</a:t>
            </a:r>
            <a:r>
              <a:rPr lang="en-US" altLang="zh-TW" dirty="0">
                <a:ea typeface="新細明體" charset="-120"/>
              </a:rPr>
              <a:t> statement </a:t>
            </a:r>
            <a:r>
              <a:rPr lang="en-US" altLang="zh-TW" dirty="0" smtClean="0">
                <a:ea typeface="新細明體" charset="-120"/>
              </a:rPr>
              <a:t>implements </a:t>
            </a:r>
            <a:r>
              <a:rPr lang="en-US" altLang="zh-TW" dirty="0">
                <a:ea typeface="新細明體" charset="-120"/>
              </a:rPr>
              <a:t>a </a:t>
            </a:r>
            <a:r>
              <a:rPr lang="en-US" altLang="zh-TW" dirty="0" smtClean="0">
                <a:ea typeface="新細明體" charset="-120"/>
              </a:rPr>
              <a:t>decision step</a:t>
            </a:r>
            <a:endParaRPr lang="en-US" altLang="zh-TW" dirty="0">
              <a:ea typeface="新細明體" charset="-12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altLang="zh-TW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while</a:t>
            </a:r>
            <a:r>
              <a:rPr lang="en-US" altLang="zh-TW" dirty="0" smtClean="0">
                <a:solidFill>
                  <a:srgbClr val="FF0000"/>
                </a:solidFill>
                <a:ea typeface="新細明體" charset="-120"/>
              </a:rPr>
              <a:t> </a:t>
            </a:r>
            <a:r>
              <a:rPr lang="en-US" altLang="zh-TW" dirty="0">
                <a:ea typeface="新細明體" charset="-120"/>
              </a:rPr>
              <a:t>statement </a:t>
            </a:r>
            <a:r>
              <a:rPr lang="en-US" altLang="zh-TW" dirty="0" smtClean="0">
                <a:ea typeface="新細明體" charset="-120"/>
              </a:rPr>
              <a:t>implements </a:t>
            </a:r>
            <a:r>
              <a:rPr lang="en-US" altLang="zh-TW" dirty="0">
                <a:ea typeface="新細明體" charset="-120"/>
              </a:rPr>
              <a:t>a loop</a:t>
            </a:r>
          </a:p>
          <a:p>
            <a:pPr>
              <a:lnSpc>
                <a:spcPct val="110000"/>
              </a:lnSpc>
            </a:pPr>
            <a:r>
              <a:rPr lang="en-US" altLang="zh-TW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for</a:t>
            </a:r>
            <a:r>
              <a:rPr lang="en-US" altLang="zh-TW" dirty="0" smtClean="0">
                <a:ea typeface="新細明體" charset="-120"/>
              </a:rPr>
              <a:t> loop: remember </a:t>
            </a:r>
            <a:r>
              <a:rPr lang="en-US" altLang="zh-TW" dirty="0">
                <a:ea typeface="新細明體" charset="-120"/>
              </a:rPr>
              <a:t>to end the initialization </a:t>
            </a:r>
            <a:r>
              <a:rPr lang="en-US" altLang="zh-TW" dirty="0" smtClean="0">
                <a:ea typeface="新細明體" charset="-120"/>
              </a:rPr>
              <a:t>step and </a:t>
            </a:r>
            <a:r>
              <a:rPr lang="en-US" altLang="zh-TW" dirty="0">
                <a:ea typeface="新細明體" charset="-120"/>
              </a:rPr>
              <a:t>the loop repetition condition with </a:t>
            </a:r>
            <a:r>
              <a:rPr lang="en-US" altLang="zh-TW" b="1" dirty="0" smtClean="0">
                <a:solidFill>
                  <a:srgbClr val="FF0000"/>
                </a:solidFill>
                <a:ea typeface="新細明體" charset="-120"/>
              </a:rPr>
              <a:t>semicolon (;)</a:t>
            </a:r>
            <a:r>
              <a:rPr lang="en-US" altLang="zh-TW" dirty="0" smtClean="0">
                <a:ea typeface="新細明體" charset="-12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altLang="zh-TW" dirty="0" smtClean="0">
                <a:ea typeface="新細明體" charset="-120"/>
              </a:rPr>
              <a:t>Remember </a:t>
            </a:r>
            <a:r>
              <a:rPr lang="en-US" altLang="zh-TW" dirty="0">
                <a:ea typeface="新細明體" charset="-120"/>
              </a:rPr>
              <a:t>to use </a:t>
            </a:r>
            <a:r>
              <a:rPr lang="en-US" altLang="zh-TW" b="1" dirty="0">
                <a:solidFill>
                  <a:srgbClr val="FF0000"/>
                </a:solidFill>
                <a:ea typeface="新細明體" charset="-120"/>
              </a:rPr>
              <a:t>braces</a:t>
            </a:r>
            <a:r>
              <a:rPr lang="en-US" altLang="zh-TW" dirty="0">
                <a:ea typeface="新細明體" charset="-12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{</a:t>
            </a:r>
            <a:r>
              <a:rPr lang="en-US" altLang="zh-TW" dirty="0" smtClean="0">
                <a:ea typeface="新細明體" charset="-120"/>
              </a:rPr>
              <a:t> and </a:t>
            </a:r>
            <a:r>
              <a:rPr lang="en-US" altLang="zh-TW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}</a:t>
            </a:r>
            <a:r>
              <a:rPr lang="en-US" altLang="zh-TW" dirty="0" smtClean="0">
                <a:ea typeface="新細明體" charset="-120"/>
              </a:rPr>
              <a:t> around </a:t>
            </a:r>
            <a:r>
              <a:rPr lang="en-US" altLang="zh-TW" dirty="0">
                <a:ea typeface="新細明體" charset="-120"/>
              </a:rPr>
              <a:t>a loop body consisting of multiple </a:t>
            </a:r>
            <a:r>
              <a:rPr lang="en-US" altLang="zh-TW" dirty="0" smtClean="0">
                <a:ea typeface="新細明體" charset="-120"/>
              </a:rPr>
              <a:t>statements</a:t>
            </a:r>
            <a:endParaRPr lang="en-US" altLang="zh-TW" dirty="0">
              <a:ea typeface="新細明體" charset="-120"/>
            </a:endParaRPr>
          </a:p>
          <a:p>
            <a:pPr>
              <a:lnSpc>
                <a:spcPct val="110000"/>
              </a:lnSpc>
            </a:pPr>
            <a:r>
              <a:rPr lang="en-US" altLang="zh-TW" dirty="0">
                <a:ea typeface="新細明體" charset="-120"/>
              </a:rPr>
              <a:t>Remember to provide a </a:t>
            </a:r>
            <a:r>
              <a:rPr lang="en-US" altLang="zh-TW" b="1" dirty="0">
                <a:solidFill>
                  <a:srgbClr val="FF0000"/>
                </a:solidFill>
                <a:ea typeface="新細明體" charset="-120"/>
              </a:rPr>
              <a:t>prompt</a:t>
            </a:r>
            <a:r>
              <a:rPr lang="en-US" altLang="zh-TW" dirty="0">
                <a:ea typeface="新細明體" charset="-120"/>
              </a:rPr>
              <a:t> for the </a:t>
            </a:r>
            <a:r>
              <a:rPr lang="en-US" altLang="zh-TW" dirty="0" smtClean="0">
                <a:ea typeface="新細明體" charset="-120"/>
              </a:rPr>
              <a:t>user, </a:t>
            </a:r>
            <a:r>
              <a:rPr lang="en-US" altLang="zh-TW" dirty="0">
                <a:ea typeface="新細明體" charset="-120"/>
              </a:rPr>
              <a:t>when using a sentinel-controlled </a:t>
            </a:r>
            <a:r>
              <a:rPr lang="en-US" altLang="zh-TW" dirty="0" smtClean="0">
                <a:ea typeface="新細明體" charset="-120"/>
              </a:rPr>
              <a:t>loop</a:t>
            </a:r>
            <a:endParaRPr lang="en-US" altLang="zh-TW" dirty="0">
              <a:ea typeface="新細明體" charset="-120"/>
            </a:endParaRPr>
          </a:p>
          <a:p>
            <a:pPr>
              <a:lnSpc>
                <a:spcPct val="110000"/>
              </a:lnSpc>
            </a:pPr>
            <a:r>
              <a:rPr lang="en-US" altLang="zh-TW" dirty="0">
                <a:ea typeface="新細明體" charset="-120"/>
              </a:rPr>
              <a:t>Make sure the sentinel value cannot be confused with a normal data </a:t>
            </a:r>
            <a:r>
              <a:rPr lang="en-US" altLang="zh-TW" dirty="0" smtClean="0">
                <a:ea typeface="新細明體" charset="-120"/>
              </a:rPr>
              <a:t>input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152400"/>
            <a:ext cx="90805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Common Programming Errors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7650" y="1143000"/>
            <a:ext cx="9080500" cy="533095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TW" dirty="0">
                <a:ea typeface="新細明體" charset="-120"/>
              </a:rPr>
              <a:t>Use </a:t>
            </a:r>
            <a:r>
              <a:rPr lang="en-US" altLang="zh-TW" b="1" dirty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do-while</a:t>
            </a:r>
            <a:r>
              <a:rPr lang="en-US" altLang="zh-TW" dirty="0">
                <a:ea typeface="新細明體" charset="-120"/>
              </a:rPr>
              <a:t> </a:t>
            </a:r>
            <a:r>
              <a:rPr lang="en-US" altLang="zh-TW" dirty="0" smtClean="0">
                <a:ea typeface="新細明體" charset="-120"/>
              </a:rPr>
              <a:t>only when </a:t>
            </a:r>
            <a:r>
              <a:rPr lang="en-US" altLang="zh-TW" dirty="0">
                <a:ea typeface="新細明體" charset="-120"/>
              </a:rPr>
              <a:t>there is no possibility of zero loop iterations</a:t>
            </a:r>
            <a:endParaRPr lang="en-US" altLang="zh-TW" dirty="0" smtClean="0">
              <a:ea typeface="新細明體" charset="-120"/>
            </a:endParaRPr>
          </a:p>
          <a:p>
            <a:pPr>
              <a:lnSpc>
                <a:spcPct val="120000"/>
              </a:lnSpc>
            </a:pPr>
            <a:r>
              <a:rPr lang="en-US" altLang="zh-TW" dirty="0">
                <a:ea typeface="新細明體" charset="-120"/>
              </a:rPr>
              <a:t>Do not use increment, decrement, or compound assignment </a:t>
            </a:r>
            <a:r>
              <a:rPr lang="en-US" altLang="zh-TW" dirty="0" smtClean="0">
                <a:ea typeface="新細明體" charset="-120"/>
              </a:rPr>
              <a:t>as sub-expressions </a:t>
            </a:r>
            <a:r>
              <a:rPr lang="en-US" altLang="zh-TW" dirty="0">
                <a:ea typeface="新細明體" charset="-120"/>
              </a:rPr>
              <a:t>in complex </a:t>
            </a:r>
            <a:r>
              <a:rPr lang="en-US" altLang="zh-TW" dirty="0" smtClean="0">
                <a:ea typeface="新細明體" charset="-120"/>
              </a:rPr>
              <a:t>expressions</a:t>
            </a:r>
          </a:p>
          <a:p>
            <a:pPr marL="273050" indent="0">
              <a:lnSpc>
                <a:spcPct val="120000"/>
              </a:lnSpc>
              <a:buNone/>
            </a:pP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a *= b + c;</a:t>
            </a:r>
            <a:r>
              <a:rPr lang="en-US" altLang="zh-TW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  </a:t>
            </a:r>
            <a:r>
              <a:rPr lang="en-US" altLang="zh-TW" b="1" i="1" dirty="0" smtClean="0">
                <a:solidFill>
                  <a:srgbClr val="0070C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/* a = a*(</a:t>
            </a:r>
            <a:r>
              <a:rPr lang="en-US" altLang="zh-TW" b="1" i="1" dirty="0" err="1" smtClean="0">
                <a:solidFill>
                  <a:srgbClr val="0070C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b+c</a:t>
            </a:r>
            <a:r>
              <a:rPr lang="en-US" altLang="zh-TW" b="1" i="1" dirty="0" smtClean="0">
                <a:solidFill>
                  <a:srgbClr val="0070C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); */</a:t>
            </a:r>
            <a:endParaRPr lang="en-US" altLang="zh-TW" b="1" i="1" dirty="0">
              <a:solidFill>
                <a:srgbClr val="0070C0"/>
              </a:solidFill>
              <a:latin typeface="Consolas" pitchFamily="49" charset="0"/>
              <a:ea typeface="新細明體" charset="-120"/>
              <a:cs typeface="Consolas" pitchFamily="49" charset="0"/>
            </a:endParaRPr>
          </a:p>
          <a:p>
            <a:pPr marL="273050" indent="0">
              <a:lnSpc>
                <a:spcPct val="120000"/>
              </a:lnSpc>
              <a:buNone/>
            </a:pPr>
            <a:r>
              <a:rPr lang="en-US" altLang="zh-TW" dirty="0" smtClean="0">
                <a:ea typeface="新細明體" charset="-120"/>
              </a:rPr>
              <a:t>There </a:t>
            </a:r>
            <a:r>
              <a:rPr lang="en-US" altLang="zh-TW" smtClean="0">
                <a:ea typeface="新細明體" charset="-120"/>
              </a:rPr>
              <a:t>is no shorter </a:t>
            </a:r>
            <a:r>
              <a:rPr lang="en-US" altLang="zh-TW" dirty="0" smtClean="0">
                <a:ea typeface="新細明體" charset="-120"/>
              </a:rPr>
              <a:t>way to write: 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a = a*b + c;</a:t>
            </a:r>
          </a:p>
          <a:p>
            <a:pPr>
              <a:lnSpc>
                <a:spcPct val="120000"/>
              </a:lnSpc>
            </a:pPr>
            <a:r>
              <a:rPr lang="en-US" altLang="zh-TW" dirty="0" smtClean="0">
                <a:ea typeface="新細明體" charset="-120"/>
              </a:rPr>
              <a:t>Be </a:t>
            </a:r>
            <a:r>
              <a:rPr lang="en-US" altLang="zh-TW" dirty="0">
                <a:ea typeface="新細明體" charset="-120"/>
              </a:rPr>
              <a:t>sure that the operand of an </a:t>
            </a:r>
            <a:r>
              <a:rPr lang="en-US" altLang="zh-TW" dirty="0" smtClean="0">
                <a:ea typeface="新細明體" charset="-120"/>
              </a:rPr>
              <a:t>increment/decrement </a:t>
            </a:r>
            <a:r>
              <a:rPr lang="en-US" altLang="zh-TW" dirty="0">
                <a:ea typeface="新細明體" charset="-120"/>
              </a:rPr>
              <a:t>operator is a </a:t>
            </a:r>
            <a:r>
              <a:rPr lang="en-US" altLang="zh-TW" dirty="0" smtClean="0">
                <a:ea typeface="新細明體" charset="-120"/>
              </a:rPr>
              <a:t>variable:</a:t>
            </a:r>
          </a:p>
          <a:p>
            <a:pPr marL="273050" indent="0">
              <a:lnSpc>
                <a:spcPct val="120000"/>
              </a:lnSpc>
              <a:buNone/>
            </a:pP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z = ++j * k--;</a:t>
            </a:r>
            <a:r>
              <a:rPr lang="en-US" altLang="zh-TW" dirty="0">
                <a:latin typeface="Consolas" pitchFamily="49" charset="0"/>
                <a:ea typeface="新細明體" charset="-120"/>
                <a:cs typeface="Consolas" pitchFamily="49" charset="0"/>
              </a:rPr>
              <a:t>  </a:t>
            </a:r>
            <a:r>
              <a:rPr lang="en-US" altLang="zh-TW" b="1" i="1" dirty="0" smtClean="0">
                <a:solidFill>
                  <a:srgbClr val="0070C0"/>
                </a:solidFill>
                <a:ea typeface="新細明體" charset="-120"/>
                <a:cs typeface="Consolas" pitchFamily="49" charset="0"/>
              </a:rPr>
              <a:t>/*</a:t>
            </a:r>
            <a:r>
              <a:rPr lang="en-US" altLang="zh-TW" i="1" dirty="0" smtClean="0">
                <a:solidFill>
                  <a:srgbClr val="0070C0"/>
                </a:solidFill>
                <a:ea typeface="新細明體" charset="-120"/>
                <a:cs typeface="Consolas" pitchFamily="49" charset="0"/>
              </a:rPr>
              <a:t> </a:t>
            </a:r>
            <a:r>
              <a:rPr lang="en-US" altLang="zh-TW" b="1" i="1" dirty="0">
                <a:solidFill>
                  <a:srgbClr val="0070C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++j; z=j*k; k--; </a:t>
            </a:r>
            <a:r>
              <a:rPr lang="en-US" altLang="zh-TW" b="1" i="1" dirty="0" smtClean="0">
                <a:solidFill>
                  <a:srgbClr val="0070C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*/</a:t>
            </a:r>
            <a:endParaRPr lang="en-US" altLang="zh-TW" b="1" i="1" dirty="0">
              <a:solidFill>
                <a:srgbClr val="0070C0"/>
              </a:solidFill>
              <a:latin typeface="Consolas" pitchFamily="49" charset="0"/>
              <a:ea typeface="新細明體" charset="-12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7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52400"/>
            <a:ext cx="80899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Chapter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066800"/>
            <a:ext cx="8667750" cy="5486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altLang="zh-TW" dirty="0">
                <a:ea typeface="新細明體" charset="-120"/>
              </a:rPr>
              <a:t>Two kinds of loops occur frequently in </a:t>
            </a:r>
            <a:r>
              <a:rPr lang="en-US" altLang="zh-TW" dirty="0" smtClean="0">
                <a:ea typeface="新細明體" charset="-120"/>
              </a:rPr>
              <a:t>programming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altLang="zh-TW" b="1" dirty="0" smtClean="0">
                <a:solidFill>
                  <a:srgbClr val="FF0000"/>
                </a:solidFill>
                <a:ea typeface="新細明體" charset="-120"/>
              </a:rPr>
              <a:t>Counting loop: </a:t>
            </a:r>
            <a:r>
              <a:rPr lang="en-US" altLang="zh-TW" dirty="0" smtClean="0">
                <a:ea typeface="新細明體" charset="-120"/>
              </a:rPr>
              <a:t>controlled by a counter</a:t>
            </a:r>
            <a:endParaRPr lang="en-US" altLang="zh-TW" b="1" dirty="0">
              <a:ea typeface="新細明體" charset="-120"/>
            </a:endParaRP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altLang="zh-TW" b="1" dirty="0" smtClean="0">
                <a:solidFill>
                  <a:srgbClr val="FF0000"/>
                </a:solidFill>
                <a:ea typeface="新細明體" charset="-120"/>
              </a:rPr>
              <a:t>Conditional loop: </a:t>
            </a:r>
            <a:r>
              <a:rPr lang="en-US" altLang="zh-TW" dirty="0" smtClean="0">
                <a:ea typeface="新細明體" charset="-120"/>
              </a:rPr>
              <a:t>controlled by a condition</a:t>
            </a:r>
            <a:endParaRPr lang="en-US" altLang="zh-TW" b="1" dirty="0">
              <a:ea typeface="新細明體" charset="-120"/>
            </a:endParaRPr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altLang="zh-TW" b="1" dirty="0" smtClean="0">
                <a:ea typeface="新細明體" charset="-120"/>
              </a:rPr>
              <a:t>Sentinel-controlled loop</a:t>
            </a:r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altLang="zh-TW" b="1" dirty="0" smtClean="0">
                <a:ea typeface="新細明體" charset="-120"/>
              </a:rPr>
              <a:t>Input validation loop</a:t>
            </a:r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altLang="zh-TW" b="1" dirty="0" smtClean="0">
                <a:ea typeface="新細明體" charset="-120"/>
              </a:rPr>
              <a:t>General conditional loop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altLang="zh-TW" dirty="0" smtClean="0">
                <a:ea typeface="新細明體" charset="-120"/>
              </a:rPr>
              <a:t>C provides three statements for implementing loops</a:t>
            </a:r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while</a:t>
            </a:r>
            <a:r>
              <a:rPr lang="en-US" altLang="zh-TW" dirty="0" smtClean="0">
                <a:ea typeface="新細明體" charset="-120"/>
              </a:rPr>
              <a:t> statement (can have zero repetitions)</a:t>
            </a:r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for</a:t>
            </a:r>
            <a:r>
              <a:rPr lang="en-US" altLang="zh-TW" dirty="0" smtClean="0">
                <a:ea typeface="新細明體" charset="-120"/>
              </a:rPr>
              <a:t> statement (can have zero repetitions)</a:t>
            </a:r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do-while</a:t>
            </a:r>
            <a:r>
              <a:rPr lang="en-US" altLang="zh-TW" dirty="0" smtClean="0">
                <a:ea typeface="新細明體" charset="-120"/>
              </a:rPr>
              <a:t> statement (must execute at </a:t>
            </a:r>
            <a:r>
              <a:rPr lang="en-US" altLang="zh-TW" smtClean="0">
                <a:ea typeface="新細明體" charset="-120"/>
              </a:rPr>
              <a:t>least once)</a:t>
            </a:r>
            <a:endParaRPr lang="en-US" altLang="zh-TW" dirty="0" smtClean="0">
              <a:ea typeface="新細明體" charset="-120"/>
            </a:endParaRPr>
          </a:p>
          <a:p>
            <a:pPr lvl="1"/>
            <a:endParaRPr lang="en-US" altLang="zh-TW" dirty="0">
              <a:ea typeface="新細明體" charset="-12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6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274638"/>
            <a:ext cx="8089900" cy="868362"/>
          </a:xfrm>
        </p:spPr>
        <p:txBody>
          <a:bodyPr/>
          <a:lstStyle/>
          <a:p>
            <a:r>
              <a:rPr lang="en-US" dirty="0" smtClean="0"/>
              <a:t>Repetition in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0200" y="1219200"/>
            <a:ext cx="8997950" cy="5257800"/>
          </a:xfrm>
        </p:spPr>
        <p:txBody>
          <a:bodyPr>
            <a:normAutofit/>
          </a:bodyPr>
          <a:lstStyle/>
          <a:p>
            <a:pPr marL="273050" indent="-273050">
              <a:lnSpc>
                <a:spcPct val="120000"/>
              </a:lnSpc>
              <a:spcBef>
                <a:spcPts val="500"/>
              </a:spcBef>
            </a:pPr>
            <a:r>
              <a:rPr lang="en-US" altLang="zh-TW" b="1" dirty="0" smtClean="0">
                <a:solidFill>
                  <a:srgbClr val="FF0000"/>
                </a:solidFill>
                <a:ea typeface="新細明體" charset="-120"/>
              </a:rPr>
              <a:t>Loop structure</a:t>
            </a:r>
            <a:endParaRPr lang="en-US" altLang="zh-TW" b="1" dirty="0">
              <a:solidFill>
                <a:srgbClr val="FF0000"/>
              </a:solidFill>
              <a:ea typeface="新細明體" charset="-120"/>
            </a:endParaRPr>
          </a:p>
          <a:p>
            <a:pPr marL="536575" lvl="1" indent="-263525">
              <a:lnSpc>
                <a:spcPct val="120000"/>
              </a:lnSpc>
              <a:spcBef>
                <a:spcPts val="500"/>
              </a:spcBef>
            </a:pPr>
            <a:r>
              <a:rPr lang="en-US" altLang="zh-TW" dirty="0">
                <a:ea typeface="新細明體" charset="-120"/>
              </a:rPr>
              <a:t>A control structure that repeats a group of steps in a program</a:t>
            </a:r>
          </a:p>
          <a:p>
            <a:pPr marL="273050" indent="-273050">
              <a:lnSpc>
                <a:spcPct val="120000"/>
              </a:lnSpc>
              <a:spcBef>
                <a:spcPts val="500"/>
              </a:spcBef>
            </a:pPr>
            <a:r>
              <a:rPr lang="en-US" altLang="zh-TW" b="1" dirty="0">
                <a:solidFill>
                  <a:srgbClr val="FF0000"/>
                </a:solidFill>
                <a:ea typeface="新細明體" charset="-120"/>
              </a:rPr>
              <a:t>Loop body</a:t>
            </a:r>
          </a:p>
          <a:p>
            <a:pPr marL="536575" lvl="1" indent="-263525">
              <a:lnSpc>
                <a:spcPct val="120000"/>
              </a:lnSpc>
              <a:spcBef>
                <a:spcPts val="500"/>
              </a:spcBef>
            </a:pPr>
            <a:r>
              <a:rPr lang="en-US" altLang="zh-TW" dirty="0">
                <a:ea typeface="新細明體" charset="-120"/>
              </a:rPr>
              <a:t>The statements that are repeated </a:t>
            </a:r>
            <a:r>
              <a:rPr lang="en-US" altLang="zh-TW" dirty="0" smtClean="0">
                <a:ea typeface="新細明體" charset="-120"/>
              </a:rPr>
              <a:t>inside </a:t>
            </a:r>
            <a:r>
              <a:rPr lang="en-US" altLang="zh-TW" dirty="0">
                <a:ea typeface="新細明體" charset="-120"/>
              </a:rPr>
              <a:t>the </a:t>
            </a:r>
            <a:r>
              <a:rPr lang="en-US" altLang="zh-TW" dirty="0" smtClean="0">
                <a:ea typeface="新細明體" charset="-120"/>
              </a:rPr>
              <a:t>loop</a:t>
            </a:r>
          </a:p>
          <a:p>
            <a:pPr marL="273050" indent="-263525">
              <a:lnSpc>
                <a:spcPct val="120000"/>
              </a:lnSpc>
              <a:spcBef>
                <a:spcPts val="500"/>
              </a:spcBef>
            </a:pPr>
            <a:r>
              <a:rPr lang="en-US" altLang="zh-TW" dirty="0">
                <a:ea typeface="新細明體" charset="-120"/>
              </a:rPr>
              <a:t>Three questions to </a:t>
            </a:r>
            <a:r>
              <a:rPr lang="en-US" altLang="zh-TW" dirty="0" smtClean="0">
                <a:ea typeface="新細明體" charset="-120"/>
              </a:rPr>
              <a:t>raise:</a:t>
            </a:r>
          </a:p>
          <a:p>
            <a:pPr marL="730250" lvl="1" indent="-457200">
              <a:lnSpc>
                <a:spcPct val="120000"/>
              </a:lnSpc>
              <a:spcBef>
                <a:spcPts val="500"/>
              </a:spcBef>
              <a:buSzPct val="100000"/>
              <a:buFont typeface="+mj-lt"/>
              <a:buAutoNum type="arabicPeriod"/>
            </a:pPr>
            <a:r>
              <a:rPr lang="en-US" altLang="zh-TW" dirty="0" smtClean="0">
                <a:ea typeface="新細明體" charset="-120"/>
              </a:rPr>
              <a:t>Are there </a:t>
            </a:r>
            <a:r>
              <a:rPr lang="en-US" altLang="zh-TW" dirty="0">
                <a:ea typeface="新細明體" charset="-120"/>
              </a:rPr>
              <a:t>any steps </a:t>
            </a:r>
            <a:r>
              <a:rPr lang="en-US" altLang="zh-TW" dirty="0" smtClean="0">
                <a:ea typeface="新細明體" charset="-120"/>
              </a:rPr>
              <a:t>repeated in the </a:t>
            </a:r>
            <a:r>
              <a:rPr lang="en-US" altLang="zh-TW" dirty="0">
                <a:ea typeface="新細明體" charset="-120"/>
              </a:rPr>
              <a:t>problem</a:t>
            </a:r>
            <a:r>
              <a:rPr lang="en-US" altLang="zh-TW" dirty="0" smtClean="0">
                <a:ea typeface="新細明體" charset="-120"/>
              </a:rPr>
              <a:t>?</a:t>
            </a:r>
          </a:p>
          <a:p>
            <a:pPr marL="730250" lvl="1" indent="-457200">
              <a:lnSpc>
                <a:spcPct val="120000"/>
              </a:lnSpc>
              <a:spcBef>
                <a:spcPts val="500"/>
              </a:spcBef>
              <a:buSzPct val="100000"/>
              <a:buFont typeface="+mj-lt"/>
              <a:buAutoNum type="arabicPeriod"/>
            </a:pPr>
            <a:r>
              <a:rPr lang="en-US" altLang="zh-TW" dirty="0" smtClean="0">
                <a:ea typeface="新細明體" charset="-120"/>
              </a:rPr>
              <a:t>If the answer to question 1 is yes, is the number of repetitions know in advance?</a:t>
            </a:r>
          </a:p>
          <a:p>
            <a:pPr marL="730250" lvl="1" indent="-457200">
              <a:lnSpc>
                <a:spcPct val="120000"/>
              </a:lnSpc>
              <a:spcBef>
                <a:spcPts val="500"/>
              </a:spcBef>
              <a:buSzPct val="100000"/>
              <a:buFont typeface="+mj-lt"/>
              <a:buAutoNum type="arabicPeriod"/>
            </a:pPr>
            <a:r>
              <a:rPr lang="en-US" altLang="zh-TW" dirty="0" smtClean="0">
                <a:ea typeface="新細明體" charset="-120"/>
              </a:rPr>
              <a:t>If </a:t>
            </a:r>
            <a:r>
              <a:rPr lang="en-US" altLang="zh-TW" dirty="0">
                <a:ea typeface="新細明體" charset="-120"/>
              </a:rPr>
              <a:t>the answer to question 2 is no, </a:t>
            </a:r>
            <a:r>
              <a:rPr lang="en-US" altLang="zh-TW" dirty="0" smtClean="0">
                <a:ea typeface="新細明體" charset="-120"/>
              </a:rPr>
              <a:t>then how </a:t>
            </a:r>
            <a:r>
              <a:rPr lang="en-US" altLang="zh-TW" dirty="0">
                <a:ea typeface="新細明體" charset="-120"/>
              </a:rPr>
              <a:t>long to keep repeating the steps</a:t>
            </a:r>
            <a:r>
              <a:rPr lang="en-US" altLang="zh-TW" dirty="0" smtClean="0">
                <a:ea typeface="新細明體" charset="-120"/>
              </a:rPr>
              <a:t>?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4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089900" cy="868362"/>
          </a:xfrm>
        </p:spPr>
        <p:txBody>
          <a:bodyPr/>
          <a:lstStyle/>
          <a:p>
            <a:r>
              <a:rPr lang="en-US" dirty="0" smtClean="0"/>
              <a:t>Flowchart of Loop Choice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2"/>
          <p:cNvPicPr preferRelativeResize="0"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6"/>
          <a:stretch/>
        </p:blipFill>
        <p:spPr bwMode="auto">
          <a:xfrm>
            <a:off x="678702" y="1143000"/>
            <a:ext cx="8071598" cy="5357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43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52400"/>
            <a:ext cx="82550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Counting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143000"/>
            <a:ext cx="8915400" cy="5562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zh-TW" dirty="0" smtClean="0">
                <a:ea typeface="新細明體" charset="-120"/>
              </a:rPr>
              <a:t>Called a </a:t>
            </a:r>
            <a:r>
              <a:rPr lang="en-US" altLang="zh-TW" b="1" dirty="0" smtClean="0">
                <a:solidFill>
                  <a:srgbClr val="FF0000"/>
                </a:solidFill>
                <a:ea typeface="新細明體" charset="-120"/>
              </a:rPr>
              <a:t>Counter-controlled loop</a:t>
            </a:r>
            <a:endParaRPr lang="en-US" altLang="zh-TW" b="1" dirty="0">
              <a:solidFill>
                <a:srgbClr val="FF0000"/>
              </a:solidFill>
              <a:ea typeface="新細明體" charset="-120"/>
            </a:endParaRP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zh-TW" dirty="0">
                <a:ea typeface="新細明體" charset="-120"/>
              </a:rPr>
              <a:t>A loop </a:t>
            </a:r>
            <a:r>
              <a:rPr lang="en-US" altLang="zh-TW" dirty="0" smtClean="0">
                <a:ea typeface="新細明體" charset="-120"/>
              </a:rPr>
              <a:t>that can be controlled by a </a:t>
            </a:r>
            <a:r>
              <a:rPr lang="en-US" altLang="zh-TW" b="1" dirty="0" smtClean="0">
                <a:solidFill>
                  <a:srgbClr val="FF0000"/>
                </a:solidFill>
                <a:ea typeface="新細明體" charset="-120"/>
              </a:rPr>
              <a:t>counter variable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zh-TW" dirty="0">
                <a:ea typeface="新細明體" charset="-120"/>
              </a:rPr>
              <a:t>N</a:t>
            </a:r>
            <a:r>
              <a:rPr lang="en-US" altLang="zh-TW" dirty="0" smtClean="0">
                <a:ea typeface="新細明體" charset="-120"/>
              </a:rPr>
              <a:t>umber </a:t>
            </a:r>
            <a:r>
              <a:rPr lang="en-US" altLang="zh-TW" dirty="0">
                <a:ea typeface="新細明體" charset="-120"/>
              </a:rPr>
              <a:t>of iterations </a:t>
            </a:r>
            <a:r>
              <a:rPr lang="en-US" altLang="zh-TW" dirty="0" smtClean="0">
                <a:ea typeface="新細明體" charset="-120"/>
              </a:rPr>
              <a:t>(repetitions) can </a:t>
            </a:r>
            <a:r>
              <a:rPr lang="en-US" altLang="zh-TW" dirty="0">
                <a:ea typeface="新細明體" charset="-120"/>
              </a:rPr>
              <a:t>be determined before loop execution </a:t>
            </a:r>
            <a:r>
              <a:rPr lang="en-US" altLang="zh-TW" dirty="0" smtClean="0">
                <a:ea typeface="新細明體" charset="-120"/>
              </a:rPr>
              <a:t>begins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zh-TW" dirty="0" smtClean="0">
                <a:ea typeface="新細明體" charset="-120"/>
              </a:rPr>
              <a:t>General format of a counting loop:</a:t>
            </a:r>
          </a:p>
          <a:p>
            <a:pPr marL="27305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altLang="zh-TW" sz="2400" i="1" dirty="0" smtClean="0">
                <a:latin typeface="Times New Roman" pitchFamily="18" charset="0"/>
                <a:ea typeface="新細明體" charset="-120"/>
                <a:cs typeface="Times New Roman" pitchFamily="18" charset="0"/>
              </a:rPr>
              <a:t>Set loop control variable to an initial value</a:t>
            </a:r>
            <a:endParaRPr lang="en-US" altLang="zh-TW" sz="2400" b="1" dirty="0" smtClean="0">
              <a:latin typeface="Consolas" pitchFamily="49" charset="0"/>
              <a:ea typeface="新細明體" charset="-120"/>
              <a:cs typeface="Consolas" pitchFamily="49" charset="0"/>
            </a:endParaRPr>
          </a:p>
          <a:p>
            <a:pPr marL="273050" indent="0">
              <a:lnSpc>
                <a:spcPct val="110000"/>
              </a:lnSpc>
              <a:spcBef>
                <a:spcPts val="500"/>
              </a:spcBef>
              <a:buNone/>
            </a:pP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while</a:t>
            </a:r>
            <a:r>
              <a:rPr lang="en-US" altLang="zh-TW" sz="2400" i="1" dirty="0" smtClean="0">
                <a:latin typeface="Times New Roman" pitchFamily="18" charset="0"/>
                <a:ea typeface="新細明體" charset="-120"/>
                <a:cs typeface="Times New Roman" pitchFamily="18" charset="0"/>
              </a:rPr>
              <a:t> (loop </a:t>
            </a:r>
            <a:r>
              <a:rPr lang="en-US" altLang="zh-TW" sz="2400" i="1" dirty="0">
                <a:latin typeface="Times New Roman" pitchFamily="18" charset="0"/>
                <a:ea typeface="新細明體" charset="-120"/>
                <a:cs typeface="Times New Roman" pitchFamily="18" charset="0"/>
              </a:rPr>
              <a:t>control variable &lt; final </a:t>
            </a:r>
            <a:r>
              <a:rPr lang="en-US" altLang="zh-TW" sz="2400" i="1" dirty="0" smtClean="0">
                <a:latin typeface="Times New Roman" pitchFamily="18" charset="0"/>
                <a:ea typeface="新細明體" charset="-120"/>
                <a:cs typeface="Times New Roman" pitchFamily="18" charset="0"/>
              </a:rPr>
              <a:t>value)  </a:t>
            </a: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{</a:t>
            </a:r>
            <a:endParaRPr lang="en-US" altLang="zh-TW" sz="2400" b="1" dirty="0">
              <a:latin typeface="Consolas" pitchFamily="49" charset="0"/>
              <a:ea typeface="新細明體" charset="-120"/>
              <a:cs typeface="Consolas" pitchFamily="49" charset="0"/>
            </a:endParaRPr>
          </a:p>
          <a:p>
            <a:pPr marL="273050" indent="0">
              <a:lnSpc>
                <a:spcPct val="110000"/>
              </a:lnSpc>
              <a:spcBef>
                <a:spcPts val="500"/>
              </a:spcBef>
              <a:buNone/>
            </a:pPr>
            <a:r>
              <a:rPr lang="en-US" altLang="zh-TW" sz="2400" i="1" dirty="0">
                <a:latin typeface="Times New Roman" pitchFamily="18" charset="0"/>
                <a:ea typeface="新細明體" charset="-120"/>
                <a:cs typeface="Times New Roman" pitchFamily="18" charset="0"/>
              </a:rPr>
              <a:t>	</a:t>
            </a:r>
            <a:r>
              <a:rPr lang="en-US" altLang="zh-TW" sz="2400" i="1" dirty="0" smtClean="0">
                <a:latin typeface="Times New Roman" pitchFamily="18" charset="0"/>
                <a:ea typeface="新細明體" charset="-120"/>
                <a:cs typeface="Times New Roman" pitchFamily="18" charset="0"/>
              </a:rPr>
              <a:t>/* Do </a:t>
            </a:r>
            <a:r>
              <a:rPr lang="en-US" altLang="zh-TW" sz="2400" i="1" dirty="0">
                <a:latin typeface="Times New Roman" pitchFamily="18" charset="0"/>
                <a:ea typeface="新細明體" charset="-120"/>
                <a:cs typeface="Times New Roman" pitchFamily="18" charset="0"/>
              </a:rPr>
              <a:t>something multiple </a:t>
            </a:r>
            <a:r>
              <a:rPr lang="en-US" altLang="zh-TW" sz="2400" i="1" dirty="0" smtClean="0">
                <a:latin typeface="Times New Roman" pitchFamily="18" charset="0"/>
                <a:ea typeface="新細明體" charset="-120"/>
                <a:cs typeface="Times New Roman" pitchFamily="18" charset="0"/>
              </a:rPr>
              <a:t>times */</a:t>
            </a:r>
            <a:endParaRPr lang="en-US" altLang="zh-TW" sz="2400" i="1" dirty="0">
              <a:latin typeface="Times New Roman" pitchFamily="18" charset="0"/>
              <a:ea typeface="新細明體" charset="-120"/>
              <a:cs typeface="Times New Roman" pitchFamily="18" charset="0"/>
            </a:endParaRPr>
          </a:p>
          <a:p>
            <a:pPr marL="273050" indent="0">
              <a:lnSpc>
                <a:spcPct val="110000"/>
              </a:lnSpc>
              <a:spcBef>
                <a:spcPts val="500"/>
              </a:spcBef>
              <a:buNone/>
            </a:pPr>
            <a:r>
              <a:rPr lang="en-US" altLang="zh-TW" sz="2400" i="1" dirty="0">
                <a:latin typeface="Times New Roman" pitchFamily="18" charset="0"/>
                <a:ea typeface="新細明體" charset="-120"/>
                <a:cs typeface="Times New Roman" pitchFamily="18" charset="0"/>
              </a:rPr>
              <a:t>	I</a:t>
            </a:r>
            <a:r>
              <a:rPr lang="en-US" altLang="zh-TW" sz="2400" i="1" dirty="0" smtClean="0">
                <a:latin typeface="Times New Roman" pitchFamily="18" charset="0"/>
                <a:ea typeface="新細明體" charset="-120"/>
                <a:cs typeface="Times New Roman" pitchFamily="18" charset="0"/>
              </a:rPr>
              <a:t>ncrease </a:t>
            </a:r>
            <a:r>
              <a:rPr lang="en-US" altLang="zh-TW" sz="2400" i="1" dirty="0">
                <a:latin typeface="Times New Roman" pitchFamily="18" charset="0"/>
                <a:ea typeface="新細明體" charset="-120"/>
                <a:cs typeface="Times New Roman" pitchFamily="18" charset="0"/>
              </a:rPr>
              <a:t>loop control variable by </a:t>
            </a: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1</a:t>
            </a:r>
          </a:p>
          <a:p>
            <a:pPr marL="273050" indent="0">
              <a:lnSpc>
                <a:spcPct val="110000"/>
              </a:lnSpc>
              <a:spcBef>
                <a:spcPts val="500"/>
              </a:spcBef>
              <a:buNone/>
            </a:pPr>
            <a:r>
              <a:rPr lang="en-US" altLang="zh-TW" sz="2400" b="1" dirty="0">
                <a:latin typeface="Consolas" pitchFamily="49" charset="0"/>
                <a:ea typeface="新細明體" charset="-12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en-US" altLang="zh-TW" dirty="0" smtClean="0">
              <a:ea typeface="新細明體" charset="-12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7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52400"/>
            <a:ext cx="8089900" cy="868362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cap="none" dirty="0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7850" y="1066800"/>
            <a:ext cx="8750300" cy="5562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Syntax:</a:t>
            </a:r>
          </a:p>
          <a:p>
            <a:pPr marL="273050" indent="0">
              <a:lnSpc>
                <a:spcPct val="120000"/>
              </a:lnSpc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while (condition) {</a:t>
            </a:r>
          </a:p>
          <a:p>
            <a:pPr marL="27305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statement</a:t>
            </a:r>
            <a:r>
              <a:rPr lang="en-US" b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;</a:t>
            </a:r>
          </a:p>
          <a:p>
            <a:pPr marL="27305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statement</a:t>
            </a:r>
            <a:r>
              <a:rPr lang="en-US" b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;</a:t>
            </a:r>
          </a:p>
          <a:p>
            <a:pPr marL="27305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. . .</a:t>
            </a:r>
          </a:p>
          <a:p>
            <a:pPr marL="27305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statement</a:t>
            </a:r>
            <a:r>
              <a:rPr lang="en-US" b="1" baseline="-25000" dirty="0" err="1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;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27305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}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</a:pPr>
            <a:r>
              <a:rPr lang="en-US" sz="2600" dirty="0" smtClean="0"/>
              <a:t>As long as condition is true, the loop body is executed</a:t>
            </a:r>
          </a:p>
          <a:p>
            <a:pPr>
              <a:lnSpc>
                <a:spcPct val="120000"/>
              </a:lnSpc>
            </a:pPr>
            <a:r>
              <a:rPr lang="en-US" sz="2600" dirty="0" smtClean="0"/>
              <a:t>The condition is re-tested after each iteration</a:t>
            </a:r>
          </a:p>
          <a:p>
            <a:pPr>
              <a:lnSpc>
                <a:spcPct val="120000"/>
              </a:lnSpc>
            </a:pPr>
            <a:r>
              <a:rPr lang="en-US" sz="2600" dirty="0" smtClean="0"/>
              <a:t>The loop terminates when condition becomes false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045164" y="2362200"/>
            <a:ext cx="4423734" cy="1905000"/>
            <a:chOff x="3733997" y="2362200"/>
            <a:chExt cx="4083447" cy="1905000"/>
          </a:xfrm>
        </p:grpSpPr>
        <p:sp>
          <p:nvSpPr>
            <p:cNvPr id="5" name="Right Brace 4"/>
            <p:cNvSpPr/>
            <p:nvPr/>
          </p:nvSpPr>
          <p:spPr>
            <a:xfrm>
              <a:off x="3733997" y="2362200"/>
              <a:ext cx="304800" cy="1905000"/>
            </a:xfrm>
            <a:prstGeom prst="rightBrace">
              <a:avLst>
                <a:gd name="adj1" fmla="val 45833"/>
                <a:gd name="adj2" fmla="val 5000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72067" y="2608384"/>
              <a:ext cx="3645377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rPr>
                <a:t>Loop Body:</a:t>
              </a:r>
            </a:p>
            <a:p>
              <a:r>
                <a:rPr lang="en-US" sz="2800" b="1" dirty="0" smtClean="0">
                  <a:solidFill>
                    <a:srgbClr val="FF0000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rPr>
                <a:t>Can be one statement, or</a:t>
              </a:r>
            </a:p>
            <a:p>
              <a:r>
                <a:rPr lang="en-US" sz="2800" b="1" dirty="0" smtClean="0">
                  <a:solidFill>
                    <a:srgbClr val="FF0000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rPr>
                <a:t>Compound statement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384550" y="1116625"/>
            <a:ext cx="5215456" cy="553913"/>
            <a:chOff x="3124200" y="1116624"/>
            <a:chExt cx="4814267" cy="553913"/>
          </a:xfrm>
        </p:grpSpPr>
        <p:sp>
          <p:nvSpPr>
            <p:cNvPr id="8" name="TextBox 7"/>
            <p:cNvSpPr txBox="1"/>
            <p:nvPr/>
          </p:nvSpPr>
          <p:spPr>
            <a:xfrm>
              <a:off x="4161693" y="1116624"/>
              <a:ext cx="37767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latin typeface="Calibri" pitchFamily="34" charset="0"/>
                  <a:ea typeface="Verdana" pitchFamily="34" charset="0"/>
                  <a:cs typeface="Verdana" pitchFamily="34" charset="0"/>
                </a:rPr>
                <a:t>Loop Repetition Condition</a:t>
              </a:r>
              <a:endParaRPr lang="en-US" sz="2800" b="1" dirty="0">
                <a:solidFill>
                  <a:srgbClr val="FF0000"/>
                </a:solidFill>
                <a:latin typeface="Calibri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3124200" y="1380391"/>
              <a:ext cx="978877" cy="290146"/>
            </a:xfrm>
            <a:custGeom>
              <a:avLst/>
              <a:gdLst>
                <a:gd name="connsiteX0" fmla="*/ 1362808 w 1362808"/>
                <a:gd name="connsiteY0" fmla="*/ 0 h 228600"/>
                <a:gd name="connsiteX1" fmla="*/ 228600 w 1362808"/>
                <a:gd name="connsiteY1" fmla="*/ 0 h 228600"/>
                <a:gd name="connsiteX2" fmla="*/ 0 w 1362808"/>
                <a:gd name="connsiteY2" fmla="*/ 228600 h 228600"/>
                <a:gd name="connsiteX0" fmla="*/ 1362808 w 1362808"/>
                <a:gd name="connsiteY0" fmla="*/ 16933 h 245533"/>
                <a:gd name="connsiteX1" fmla="*/ 228600 w 1362808"/>
                <a:gd name="connsiteY1" fmla="*/ 16933 h 245533"/>
                <a:gd name="connsiteX2" fmla="*/ 0 w 1362808"/>
                <a:gd name="connsiteY2" fmla="*/ 245533 h 245533"/>
                <a:gd name="connsiteX0" fmla="*/ 1362808 w 1362808"/>
                <a:gd name="connsiteY0" fmla="*/ 38420 h 267020"/>
                <a:gd name="connsiteX1" fmla="*/ 483577 w 1362808"/>
                <a:gd name="connsiteY1" fmla="*/ 12043 h 267020"/>
                <a:gd name="connsiteX2" fmla="*/ 0 w 1362808"/>
                <a:gd name="connsiteY2" fmla="*/ 267020 h 267020"/>
                <a:gd name="connsiteX0" fmla="*/ 1362808 w 1362808"/>
                <a:gd name="connsiteY0" fmla="*/ 34900 h 263500"/>
                <a:gd name="connsiteX1" fmla="*/ 483577 w 1362808"/>
                <a:gd name="connsiteY1" fmla="*/ 8523 h 263500"/>
                <a:gd name="connsiteX2" fmla="*/ 0 w 1362808"/>
                <a:gd name="connsiteY2" fmla="*/ 263500 h 263500"/>
                <a:gd name="connsiteX0" fmla="*/ 1362808 w 1362808"/>
                <a:gd name="connsiteY0" fmla="*/ 1642 h 291788"/>
                <a:gd name="connsiteX1" fmla="*/ 483577 w 1362808"/>
                <a:gd name="connsiteY1" fmla="*/ 36811 h 291788"/>
                <a:gd name="connsiteX2" fmla="*/ 0 w 1362808"/>
                <a:gd name="connsiteY2" fmla="*/ 291788 h 291788"/>
                <a:gd name="connsiteX0" fmla="*/ 1362808 w 1362808"/>
                <a:gd name="connsiteY0" fmla="*/ 0 h 290146"/>
                <a:gd name="connsiteX1" fmla="*/ 483577 w 1362808"/>
                <a:gd name="connsiteY1" fmla="*/ 35169 h 290146"/>
                <a:gd name="connsiteX2" fmla="*/ 0 w 1362808"/>
                <a:gd name="connsiteY2" fmla="*/ 290146 h 290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62808" h="290146">
                  <a:moveTo>
                    <a:pt x="1362808" y="0"/>
                  </a:moveTo>
                  <a:cubicBezTo>
                    <a:pt x="677008" y="8792"/>
                    <a:pt x="710712" y="-13189"/>
                    <a:pt x="483577" y="35169"/>
                  </a:cubicBezTo>
                  <a:cubicBezTo>
                    <a:pt x="256442" y="83527"/>
                    <a:pt x="76200" y="213946"/>
                    <a:pt x="0" y="290146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434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52400"/>
            <a:ext cx="8089900" cy="868362"/>
          </a:xfrm>
        </p:spPr>
        <p:txBody>
          <a:bodyPr/>
          <a:lstStyle/>
          <a:p>
            <a:r>
              <a:rPr lang="en-US" dirty="0" smtClean="0"/>
              <a:t>Example of a </a:t>
            </a:r>
            <a:r>
              <a:rPr lang="en-US" cap="none" dirty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066800"/>
            <a:ext cx="8915400" cy="2209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Compute and display the gross pay for 7 employees</a:t>
            </a:r>
          </a:p>
          <a:p>
            <a:pPr lvl="1">
              <a:lnSpc>
                <a:spcPct val="12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Initialization: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count_emp</a:t>
            </a:r>
            <a:r>
              <a:rPr lang="en-US" b="1" dirty="0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 = 0;</a:t>
            </a:r>
          </a:p>
          <a:p>
            <a:pPr lvl="1">
              <a:lnSpc>
                <a:spcPct val="12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Testing: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err="1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count_emp</a:t>
            </a:r>
            <a:r>
              <a:rPr lang="en-US" b="1" dirty="0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 &lt; 7)</a:t>
            </a:r>
          </a:p>
          <a:p>
            <a:pPr lvl="1">
              <a:lnSpc>
                <a:spcPct val="12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Updating: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count_emp</a:t>
            </a:r>
            <a:r>
              <a:rPr lang="en-US" b="1" dirty="0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 err="1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count_emp</a:t>
            </a:r>
            <a:r>
              <a:rPr lang="en-US" b="1" dirty="0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 + 1;</a:t>
            </a:r>
            <a:endParaRPr lang="en-US" b="1" dirty="0">
              <a:solidFill>
                <a:srgbClr val="0066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2" descr="fig0502"/>
          <p:cNvPicPr preferRelativeResize="0"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4" t="3775" r="24362" b="5197"/>
          <a:stretch/>
        </p:blipFill>
        <p:spPr bwMode="auto">
          <a:xfrm>
            <a:off x="551793" y="3276600"/>
            <a:ext cx="8876135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114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52400"/>
            <a:ext cx="8089900" cy="868362"/>
          </a:xfrm>
        </p:spPr>
        <p:txBody>
          <a:bodyPr/>
          <a:lstStyle/>
          <a:p>
            <a:r>
              <a:rPr lang="en-US" dirty="0" smtClean="0"/>
              <a:t>Flowchart of </a:t>
            </a:r>
            <a:r>
              <a:rPr lang="en-US" dirty="0"/>
              <a:t>a </a:t>
            </a:r>
            <a:r>
              <a:rPr lang="en-US" cap="none" dirty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/>
              <a:t> Loop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660400" y="1118654"/>
            <a:ext cx="7996237" cy="4901147"/>
            <a:chOff x="543658" y="1547446"/>
            <a:chExt cx="7381142" cy="4901147"/>
          </a:xfrm>
        </p:grpSpPr>
        <p:pic>
          <p:nvPicPr>
            <p:cNvPr id="5" name="Picture 2"/>
            <p:cNvPicPr preferRelativeResize="0"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77"/>
            <a:stretch/>
          </p:blipFill>
          <p:spPr>
            <a:xfrm>
              <a:off x="543658" y="1547446"/>
              <a:ext cx="7381142" cy="4901147"/>
            </a:xfrm>
            <a:prstGeom prst="rect">
              <a:avLst/>
            </a:prstGeom>
            <a:noFill/>
            <a:ln/>
          </p:spPr>
        </p:pic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1752600" y="2467077"/>
              <a:ext cx="3591658" cy="500063"/>
            </a:xfrm>
            <a:prstGeom prst="wedgeRoundRectCallout">
              <a:avLst>
                <a:gd name="adj1" fmla="val -45427"/>
                <a:gd name="adj2" fmla="val 122383"/>
                <a:gd name="adj3" fmla="val 16667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anchor="ctr" anchorCtr="0"/>
            <a:lstStyle/>
            <a:p>
              <a:pPr algn="ctr"/>
              <a:r>
                <a:rPr lang="en-US" altLang="zh-TW" sz="2400" b="1" dirty="0">
                  <a:solidFill>
                    <a:srgbClr val="FF0000"/>
                  </a:solidFill>
                  <a:latin typeface="Calibri" pitchFamily="34" charset="0"/>
                  <a:ea typeface="新細明體" charset="-120"/>
                </a:rPr>
                <a:t>Loop </a:t>
              </a:r>
              <a:r>
                <a:rPr lang="en-US" altLang="zh-TW" sz="2400" b="1" dirty="0" smtClean="0">
                  <a:solidFill>
                    <a:srgbClr val="FF0000"/>
                  </a:solidFill>
                  <a:latin typeface="Calibri" pitchFamily="34" charset="0"/>
                  <a:ea typeface="新細明體" charset="-120"/>
                </a:rPr>
                <a:t>repetition condition</a:t>
              </a:r>
              <a:endParaRPr lang="zh-TW" altLang="en-US" sz="2400" b="1" dirty="0">
                <a:solidFill>
                  <a:srgbClr val="FF0000"/>
                </a:solidFill>
                <a:latin typeface="Calibri" pitchFamily="34" charset="0"/>
                <a:ea typeface="新細明體" charset="-120"/>
              </a:endParaRPr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6030058" y="3229077"/>
              <a:ext cx="1676400" cy="500063"/>
            </a:xfrm>
            <a:prstGeom prst="wedgeRoundRectCallout">
              <a:avLst>
                <a:gd name="adj1" fmla="val -51196"/>
                <a:gd name="adj2" fmla="val 118868"/>
                <a:gd name="adj3" fmla="val 16667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anchor="ctr" anchorCtr="0"/>
            <a:lstStyle/>
            <a:p>
              <a:pPr algn="ctr"/>
              <a:r>
                <a:rPr lang="en-US" altLang="zh-TW" sz="2400" b="1" dirty="0">
                  <a:solidFill>
                    <a:srgbClr val="FF0000"/>
                  </a:solidFill>
                  <a:latin typeface="Calibri" pitchFamily="34" charset="0"/>
                  <a:ea typeface="新細明體" charset="-120"/>
                </a:rPr>
                <a:t>Loop </a:t>
              </a:r>
              <a:r>
                <a:rPr lang="en-US" altLang="zh-TW" sz="2400" b="1" dirty="0" smtClean="0">
                  <a:solidFill>
                    <a:srgbClr val="FF0000"/>
                  </a:solidFill>
                  <a:latin typeface="Calibri" pitchFamily="34" charset="0"/>
                  <a:ea typeface="新細明體" charset="-120"/>
                </a:rPr>
                <a:t>body</a:t>
              </a:r>
              <a:endParaRPr lang="zh-TW" altLang="en-US" sz="2400" b="1" dirty="0">
                <a:solidFill>
                  <a:srgbClr val="FF0000"/>
                </a:solidFill>
                <a:latin typeface="Calibri" pitchFamily="34" charset="0"/>
                <a:ea typeface="新細明體" charset="-12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30200" y="5257800"/>
            <a:ext cx="4375150" cy="12954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ct val="110000"/>
              </a:lnSpc>
            </a:pPr>
            <a:r>
              <a:rPr lang="en-US" sz="2200" dirty="0" smtClean="0">
                <a:latin typeface="Calibri" pitchFamily="34" charset="0"/>
              </a:rPr>
              <a:t>If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count_emp</a:t>
            </a:r>
            <a:r>
              <a:rPr lang="en-US" sz="2200" dirty="0" smtClean="0">
                <a:latin typeface="Calibri" pitchFamily="34" charset="0"/>
              </a:rPr>
              <a:t> is not updated,</a:t>
            </a:r>
          </a:p>
          <a:p>
            <a:pPr algn="ctr">
              <a:lnSpc>
                <a:spcPct val="110000"/>
              </a:lnSpc>
            </a:pPr>
            <a:r>
              <a:rPr lang="en-US" sz="2200" dirty="0" smtClean="0">
                <a:latin typeface="Calibri" pitchFamily="34" charset="0"/>
              </a:rPr>
              <a:t>the loop will execute forever.</a:t>
            </a:r>
          </a:p>
          <a:p>
            <a:pPr algn="ctr">
              <a:lnSpc>
                <a:spcPct val="110000"/>
              </a:lnSpc>
            </a:pPr>
            <a:r>
              <a:rPr lang="en-US" sz="2200" dirty="0" smtClean="0">
                <a:latin typeface="Calibri" pitchFamily="34" charset="0"/>
              </a:rPr>
              <a:t>Such a loop is called 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</a:rPr>
              <a:t>infinite loop</a:t>
            </a:r>
            <a:r>
              <a:rPr lang="en-US" sz="2200" dirty="0" smtClean="0">
                <a:latin typeface="Calibri" pitchFamily="34" charset="0"/>
              </a:rPr>
              <a:t>.</a:t>
            </a:r>
            <a:endParaRPr lang="en-US" sz="2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68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24249</TotalTime>
  <Words>2397</Words>
  <Application>Microsoft Office PowerPoint</Application>
  <PresentationFormat>A4 Paper (210x297 mm)</PresentationFormat>
  <Paragraphs>434</Paragraphs>
  <Slides>38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Oriel</vt:lpstr>
      <vt:lpstr>PowerPoint Presentation</vt:lpstr>
      <vt:lpstr>Outline</vt:lpstr>
      <vt:lpstr>Recall: Control Structures</vt:lpstr>
      <vt:lpstr>Repetition in Programs</vt:lpstr>
      <vt:lpstr>Flowchart of Loop Choice</vt:lpstr>
      <vt:lpstr>Counting Loop</vt:lpstr>
      <vt:lpstr>The while Statement</vt:lpstr>
      <vt:lpstr>Example of a while Loop</vt:lpstr>
      <vt:lpstr>Flowchart of a while Loop</vt:lpstr>
      <vt:lpstr>PowerPoint Presentation</vt:lpstr>
      <vt:lpstr>Sample Run</vt:lpstr>
      <vt:lpstr>Next . . .</vt:lpstr>
      <vt:lpstr>The for Statement</vt:lpstr>
      <vt:lpstr>Accumulating a Sum: total_pay</vt:lpstr>
      <vt:lpstr>Compound Assignment Operators</vt:lpstr>
      <vt:lpstr>Prefix and Postfix Increments</vt:lpstr>
      <vt:lpstr>Computing the Factorial</vt:lpstr>
      <vt:lpstr>Conversion of Celsius to Fahrenheit</vt:lpstr>
      <vt:lpstr>Next . . .</vt:lpstr>
      <vt:lpstr>Conditional Loops</vt:lpstr>
      <vt:lpstr>Sentinel-Controlled Loops</vt:lpstr>
      <vt:lpstr>Sentinel-Controlled while Loop</vt:lpstr>
      <vt:lpstr>Sentinel-Controlled for Loop</vt:lpstr>
      <vt:lpstr>Infinite Loop on Faulty Input Data</vt:lpstr>
      <vt:lpstr>Detecting Faulty Input Data</vt:lpstr>
      <vt:lpstr>Terminating Loop on Faulty Input </vt:lpstr>
      <vt:lpstr>Next . . .</vt:lpstr>
      <vt:lpstr>Nested Loops</vt:lpstr>
      <vt:lpstr>What is the Output?</vt:lpstr>
      <vt:lpstr>The do-while Statement</vt:lpstr>
      <vt:lpstr>Using do-while to Repeat Program </vt:lpstr>
      <vt:lpstr>Next . . .</vt:lpstr>
      <vt:lpstr>How to Debug and Test a Program </vt:lpstr>
      <vt:lpstr>Example: Debugging using printf</vt:lpstr>
      <vt:lpstr>Off-by-One Loop Errors</vt:lpstr>
      <vt:lpstr>Common Programming Errors (1/2)</vt:lpstr>
      <vt:lpstr>Common Programming Errors (2/2)</vt:lpstr>
      <vt:lpstr>Chapter 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Repetition and Loop Statements</dc:title>
  <dc:creator>Muhamed F. Mudawar</dc:creator>
  <cp:lastModifiedBy>mudawar</cp:lastModifiedBy>
  <cp:revision>656</cp:revision>
  <dcterms:created xsi:type="dcterms:W3CDTF">2006-12-07T16:06:22Z</dcterms:created>
  <dcterms:modified xsi:type="dcterms:W3CDTF">2017-10-18T10:24:32Z</dcterms:modified>
</cp:coreProperties>
</file>