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26"/>
  </p:notesMasterIdLst>
  <p:handoutMasterIdLst>
    <p:handoutMasterId r:id="rId27"/>
  </p:handoutMasterIdLst>
  <p:sldIdLst>
    <p:sldId id="256" r:id="rId2"/>
    <p:sldId id="309" r:id="rId3"/>
    <p:sldId id="310" r:id="rId4"/>
    <p:sldId id="303" r:id="rId5"/>
    <p:sldId id="278" r:id="rId6"/>
    <p:sldId id="279" r:id="rId7"/>
    <p:sldId id="305" r:id="rId8"/>
    <p:sldId id="282" r:id="rId9"/>
    <p:sldId id="281" r:id="rId10"/>
    <p:sldId id="286" r:id="rId11"/>
    <p:sldId id="287" r:id="rId12"/>
    <p:sldId id="289" r:id="rId13"/>
    <p:sldId id="313" r:id="rId14"/>
    <p:sldId id="316" r:id="rId15"/>
    <p:sldId id="294" r:id="rId16"/>
    <p:sldId id="304" r:id="rId17"/>
    <p:sldId id="293" r:id="rId18"/>
    <p:sldId id="295" r:id="rId19"/>
    <p:sldId id="296" r:id="rId20"/>
    <p:sldId id="298" r:id="rId21"/>
    <p:sldId id="308" r:id="rId22"/>
    <p:sldId id="300" r:id="rId23"/>
    <p:sldId id="314" r:id="rId24"/>
    <p:sldId id="315" r:id="rId25"/>
  </p:sldIdLst>
  <p:sldSz cx="9906000" cy="6858000" type="A4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5E5E5E"/>
    <a:srgbClr val="00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 autoAdjust="0"/>
    <p:restoredTop sz="94652" autoAdjust="0"/>
  </p:normalViewPr>
  <p:slideViewPr>
    <p:cSldViewPr>
      <p:cViewPr>
        <p:scale>
          <a:sx n="100" d="100"/>
          <a:sy n="100" d="100"/>
        </p:scale>
        <p:origin x="-205" y="-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149" cy="511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7" tIns="49519" rIns="99037" bIns="49519" numCol="1" anchor="t" anchorCtr="0" compatLnSpc="1">
            <a:prstTxWarp prst="textNoShape">
              <a:avLst/>
            </a:prstTxWarp>
          </a:bodyPr>
          <a:lstStyle>
            <a:lvl1pPr defTabSz="990371">
              <a:defRPr sz="1400"/>
            </a:lvl1pPr>
          </a:lstStyle>
          <a:p>
            <a:endParaRPr lang="en-US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542" y="0"/>
            <a:ext cx="3076149" cy="511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7" tIns="49519" rIns="99037" bIns="49519" numCol="1" anchor="t" anchorCtr="0" compatLnSpc="1">
            <a:prstTxWarp prst="textNoShape">
              <a:avLst/>
            </a:prstTxWarp>
          </a:bodyPr>
          <a:lstStyle>
            <a:lvl1pPr algn="r" defTabSz="990371">
              <a:defRPr sz="1400"/>
            </a:lvl1pPr>
          </a:lstStyle>
          <a:p>
            <a:endParaRPr lang="en-US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33"/>
            <a:ext cx="3076149" cy="511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7" tIns="49519" rIns="99037" bIns="49519" numCol="1" anchor="b" anchorCtr="0" compatLnSpc="1">
            <a:prstTxWarp prst="textNoShape">
              <a:avLst/>
            </a:prstTxWarp>
          </a:bodyPr>
          <a:lstStyle>
            <a:lvl1pPr defTabSz="990371">
              <a:defRPr sz="1400"/>
            </a:lvl1pPr>
          </a:lstStyle>
          <a:p>
            <a:endParaRPr lang="en-US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542" y="9721833"/>
            <a:ext cx="3076149" cy="511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7" tIns="49519" rIns="99037" bIns="49519" numCol="1" anchor="b" anchorCtr="0" compatLnSpc="1">
            <a:prstTxWarp prst="textNoShape">
              <a:avLst/>
            </a:prstTxWarp>
          </a:bodyPr>
          <a:lstStyle>
            <a:lvl1pPr algn="r" defTabSz="990371">
              <a:defRPr sz="1400"/>
            </a:lvl1pPr>
          </a:lstStyle>
          <a:p>
            <a:fld id="{7FCD09E2-9345-42E6-ACA4-EC3552E48C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830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149" cy="511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7" tIns="49519" rIns="99037" bIns="49519" numCol="1" anchor="t" anchorCtr="0" compatLnSpc="1">
            <a:prstTxWarp prst="textNoShape">
              <a:avLst/>
            </a:prstTxWarp>
          </a:bodyPr>
          <a:lstStyle>
            <a:lvl1pPr defTabSz="990371">
              <a:defRPr sz="14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542" y="0"/>
            <a:ext cx="3076149" cy="511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7" tIns="49519" rIns="99037" bIns="49519" numCol="1" anchor="t" anchorCtr="0" compatLnSpc="1">
            <a:prstTxWarp prst="textNoShape">
              <a:avLst/>
            </a:prstTxWarp>
          </a:bodyPr>
          <a:lstStyle>
            <a:lvl1pPr algn="r" defTabSz="990371">
              <a:defRPr sz="14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7875" y="768350"/>
            <a:ext cx="554355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253" y="4861792"/>
            <a:ext cx="5678796" cy="4604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7" tIns="49519" rIns="99037" bIns="495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33"/>
            <a:ext cx="3076149" cy="511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7" tIns="49519" rIns="99037" bIns="49519" numCol="1" anchor="b" anchorCtr="0" compatLnSpc="1">
            <a:prstTxWarp prst="textNoShape">
              <a:avLst/>
            </a:prstTxWarp>
          </a:bodyPr>
          <a:lstStyle>
            <a:lvl1pPr defTabSz="990371">
              <a:defRPr sz="1400"/>
            </a:lvl1pPr>
          </a:lstStyle>
          <a:p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542" y="9721833"/>
            <a:ext cx="3076149" cy="511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7" tIns="49519" rIns="99037" bIns="49519" numCol="1" anchor="b" anchorCtr="0" compatLnSpc="1">
            <a:prstTxWarp prst="textNoShape">
              <a:avLst/>
            </a:prstTxWarp>
          </a:bodyPr>
          <a:lstStyle>
            <a:lvl1pPr algn="r" defTabSz="990371">
              <a:defRPr sz="1400"/>
            </a:lvl1pPr>
          </a:lstStyle>
          <a:p>
            <a:fld id="{D930CB65-37A8-48A5-8609-D05B8BB4E8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93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61CEFB-582E-4866-819B-81AB1574C9E5}" type="slidenum">
              <a:rPr lang="en-US"/>
              <a:pPr/>
              <a:t>1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75" y="768350"/>
            <a:ext cx="5543550" cy="3838575"/>
          </a:xfrm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040ED-8471-4AC0-8C1D-C26A68D9D4D9}" type="slidenum">
              <a:rPr lang="en-US"/>
              <a:pPr/>
              <a:t>15</a:t>
            </a:fld>
            <a:endParaRPr lang="en-US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75" y="768350"/>
            <a:ext cx="5543550" cy="3838575"/>
          </a:xfrm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76CC9D-E6A2-4703-A48D-2C9370E17C40}" type="slidenum">
              <a:rPr lang="en-US"/>
              <a:pPr/>
              <a:t>16</a:t>
            </a:fld>
            <a:endParaRPr lang="en-US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75" y="768350"/>
            <a:ext cx="5543550" cy="3838575"/>
          </a:xfrm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6666AD-46E1-431C-8E93-7E2810E7DDE0}" type="slidenum">
              <a:rPr lang="en-US"/>
              <a:pPr/>
              <a:t>17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75" y="768350"/>
            <a:ext cx="5543550" cy="3838575"/>
          </a:xfrm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8A1C76-C5AC-4C34-9725-3109804FE2B1}" type="slidenum">
              <a:rPr lang="en-US"/>
              <a:pPr/>
              <a:t>18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75" y="768350"/>
            <a:ext cx="5543550" cy="3838575"/>
          </a:xfrm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9CB506-3EB5-417F-A57E-6E02E53D5EC4}" type="slidenum">
              <a:rPr lang="en-US"/>
              <a:pPr/>
              <a:t>19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75" y="768350"/>
            <a:ext cx="5543550" cy="3838575"/>
          </a:xfrm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2C6162-DBA8-4932-9881-EA64850AEABE}" type="slidenum">
              <a:rPr lang="en-US"/>
              <a:pPr/>
              <a:t>20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75" y="768350"/>
            <a:ext cx="5543550" cy="3838575"/>
          </a:xfrm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EA3CBE-BC49-46B7-9BAC-777CF2BA1CA6}" type="slidenum">
              <a:rPr lang="en-US"/>
              <a:pPr/>
              <a:t>22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75" y="768350"/>
            <a:ext cx="5543550" cy="3838575"/>
          </a:xfrm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F23CE4-AD24-491E-9F8F-27AF42BB3719}" type="slidenum">
              <a:rPr lang="en-US"/>
              <a:pPr/>
              <a:t>23</a:t>
            </a:fld>
            <a:endParaRPr 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75" y="768350"/>
            <a:ext cx="5543550" cy="3838575"/>
          </a:xfrm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9EB200-226D-4A72-B3E0-08EC4668DF50}" type="slidenum">
              <a:rPr lang="en-US"/>
              <a:pPr/>
              <a:t>24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75" y="768350"/>
            <a:ext cx="5543550" cy="3838575"/>
          </a:xfrm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2C43D0-ABAB-4218-9EDC-57FE31BF178E}" type="slidenum">
              <a:rPr lang="en-US"/>
              <a:pPr/>
              <a:t>4</a:t>
            </a:fld>
            <a:endParaRPr lang="en-U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75" y="768350"/>
            <a:ext cx="5543550" cy="3838575"/>
          </a:xfrm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203D3C-D8DE-45A4-BFC4-A14815834F8D}" type="slidenum">
              <a:rPr lang="en-US"/>
              <a:pPr/>
              <a:t>5</a:t>
            </a:fld>
            <a:endParaRPr lang="en-U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75" y="768350"/>
            <a:ext cx="5543550" cy="3838575"/>
          </a:xfrm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19A4B9-DD0C-4686-86A7-D1C8CBBD4A65}" type="slidenum">
              <a:rPr lang="en-US"/>
              <a:pPr/>
              <a:t>6</a:t>
            </a:fld>
            <a:endParaRPr lang="en-U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75" y="768350"/>
            <a:ext cx="5543550" cy="3838575"/>
          </a:xfrm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8C2827-FC13-4206-8296-9414E0FD5943}" type="slidenum">
              <a:rPr lang="en-US"/>
              <a:pPr/>
              <a:t>8</a:t>
            </a:fld>
            <a:endParaRPr 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75" y="768350"/>
            <a:ext cx="5543550" cy="3838575"/>
          </a:xfrm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837925-50CA-4D1C-A667-362DE494EB9E}" type="slidenum">
              <a:rPr lang="en-US"/>
              <a:pPr/>
              <a:t>9</a:t>
            </a:fld>
            <a:endParaRPr lang="en-US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75" y="768350"/>
            <a:ext cx="5543550" cy="3838575"/>
          </a:xfrm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C6F981-3524-457E-B914-2D23EA2C56AF}" type="slidenum">
              <a:rPr lang="en-US"/>
              <a:pPr/>
              <a:t>10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75" y="768350"/>
            <a:ext cx="5543550" cy="3838575"/>
          </a:xfrm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ADA914-A9A6-4AE0-AB15-4FCF8F129028}" type="slidenum">
              <a:rPr lang="en-US"/>
              <a:pPr/>
              <a:t>11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75" y="768350"/>
            <a:ext cx="5543550" cy="3838575"/>
          </a:xfrm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8AFF65-D0AE-48BC-A0FD-3F7EA0C03C59}" type="slidenum">
              <a:rPr lang="en-US"/>
              <a:pPr/>
              <a:t>12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75" y="768350"/>
            <a:ext cx="5543550" cy="3838575"/>
          </a:xfrm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476500" y="3124200"/>
            <a:ext cx="668655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476500" y="5003322"/>
            <a:ext cx="668655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506923" y="1158222"/>
            <a:ext cx="2286000" cy="412750"/>
          </a:xfrm>
        </p:spPr>
        <p:txBody>
          <a:bodyPr/>
          <a:lstStyle/>
          <a:p>
            <a:fld id="{8AA4E7A2-3BDF-411B-995A-9DD9FDF26E19}" type="datetimeFigureOut">
              <a:rPr lang="en-US" smtClean="0"/>
              <a:pPr/>
              <a:t>25-Sep-17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819441" y="4165667"/>
            <a:ext cx="3657600" cy="416052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412750" y="0"/>
            <a:ext cx="6604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99364" y="0"/>
            <a:ext cx="113386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1073150" y="0"/>
            <a:ext cx="197028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236430" y="0"/>
            <a:ext cx="24947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520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906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92528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87052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1557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8733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320800" y="0"/>
            <a:ext cx="8255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60400" y="3429000"/>
            <a:ext cx="140335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418768" y="4866752"/>
            <a:ext cx="694876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182003" y="5500632"/>
            <a:ext cx="14859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802892" y="5788152"/>
            <a:ext cx="29718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2063750" y="4495800"/>
            <a:ext cx="39624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436006" y="4928702"/>
            <a:ext cx="660400" cy="517524"/>
          </a:xfrm>
        </p:spPr>
        <p:txBody>
          <a:bodyPr/>
          <a:lstStyle/>
          <a:p>
            <a:fld id="{665255EA-10B1-47C5-B1EC-3246A5C111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E7A2-3BDF-411B-995A-9DD9FDF26E19}" type="datetimeFigureOut">
              <a:rPr lang="en-US" smtClean="0"/>
              <a:pPr/>
              <a:t>25-Sep-17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51A9E-BC9E-474E-9334-7AE436528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18161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E7A2-3BDF-411B-995A-9DD9FDF26E19}" type="datetimeFigureOut">
              <a:rPr lang="en-US" smtClean="0"/>
              <a:pPr/>
              <a:t>25-Sep-17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3D83-500E-4794-BEE7-534AE2F9C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95300" y="1600200"/>
            <a:ext cx="80899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AA4E7A2-3BDF-411B-995A-9DD9FDF26E19}" type="datetimeFigureOut">
              <a:rPr lang="en-US" smtClean="0"/>
              <a:pPr/>
              <a:t>25-Sep-17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2E447B-4D5F-4E9D-A869-D89EA36859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0" y="2895600"/>
            <a:ext cx="668655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6500" y="5010150"/>
            <a:ext cx="668655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505444" y="1154557"/>
            <a:ext cx="2286000" cy="412750"/>
          </a:xfrm>
        </p:spPr>
        <p:txBody>
          <a:bodyPr/>
          <a:lstStyle/>
          <a:p>
            <a:fld id="{8AA4E7A2-3BDF-411B-995A-9DD9FDF26E19}" type="datetimeFigureOut">
              <a:rPr lang="en-US" smtClean="0"/>
              <a:pPr/>
              <a:t>25-Sep-17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819644" y="4162806"/>
            <a:ext cx="3657600" cy="4160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412750" y="0"/>
            <a:ext cx="6604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99364" y="0"/>
            <a:ext cx="113386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073150" y="0"/>
            <a:ext cx="197028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236430" y="0"/>
            <a:ext cx="24947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1520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906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2528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87052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1557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320800" y="0"/>
            <a:ext cx="8255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60400" y="3429000"/>
            <a:ext cx="140335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435096" y="4866752"/>
            <a:ext cx="694876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182003" y="5500632"/>
            <a:ext cx="14859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802892" y="5791200"/>
            <a:ext cx="29718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2035627" y="4479888"/>
            <a:ext cx="39624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85610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452334" y="4928702"/>
            <a:ext cx="660400" cy="517524"/>
          </a:xfrm>
        </p:spPr>
        <p:txBody>
          <a:bodyPr/>
          <a:lstStyle/>
          <a:p>
            <a:fld id="{BB9CF68D-4748-46DE-950B-A756B1C59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E7A2-3BDF-411B-995A-9DD9FDF26E19}" type="datetimeFigureOut">
              <a:rPr lang="en-US" smtClean="0"/>
              <a:pPr/>
              <a:t>25-Sep-17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2A96-F1C2-45FE-BCE3-7C611F0823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95300" y="1600200"/>
            <a:ext cx="39624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26102" y="1600200"/>
            <a:ext cx="39624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817245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E7A2-3BDF-411B-995A-9DD9FDF26E19}" type="datetimeFigureOut">
              <a:rPr lang="en-US" smtClean="0"/>
              <a:pPr/>
              <a:t>25-Sep-17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8A5C-33AD-4B8D-9864-8C937917EA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5300" y="2362200"/>
            <a:ext cx="39624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736306" y="2362200"/>
            <a:ext cx="39624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95300" y="1569720"/>
            <a:ext cx="39624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705350" y="1569720"/>
            <a:ext cx="39624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AA4E7A2-3BDF-411B-995A-9DD9FDF26E19}" type="datetimeFigureOut">
              <a:rPr lang="en-US" smtClean="0"/>
              <a:pPr/>
              <a:t>25-Sep-17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3FBD87-8920-4F6E-9366-0C43105E38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E7A2-3BDF-411B-995A-9DD9FDF26E19}" type="datetimeFigureOut">
              <a:rPr lang="en-US" smtClean="0"/>
              <a:pPr/>
              <a:t>25-Sep-17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0BEC2-96F4-4C32-B66D-7D5256615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94932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915728" y="3181350"/>
            <a:ext cx="6309360" cy="4953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379970" y="274320"/>
            <a:ext cx="1654302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7691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708321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7409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9575800" y="0"/>
            <a:ext cx="3302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965835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836152" y="5715000"/>
            <a:ext cx="59436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30200" y="274320"/>
            <a:ext cx="61087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AA4E7A2-3BDF-411B-995A-9DD9FDF26E19}" type="datetimeFigureOut">
              <a:rPr lang="en-US" smtClean="0"/>
              <a:pPr/>
              <a:t>25-Sep-17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2935866-5BED-4728-9A78-123EF83BB0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4932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836152" y="5715000"/>
            <a:ext cx="59436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892201" y="3181350"/>
            <a:ext cx="6309360" cy="4953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68655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29615" y="264795"/>
            <a:ext cx="1651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97409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575800" y="0"/>
            <a:ext cx="3302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965835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7691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708321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AA4E7A2-3BDF-411B-995A-9DD9FDF26E19}" type="datetimeFigureOut">
              <a:rPr lang="en-US" smtClean="0"/>
              <a:pPr/>
              <a:t>25-Sep-17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0E35EE4-25FA-4F53-BBF5-43FCE073C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94932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0899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0899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8305800" y="1065849"/>
            <a:ext cx="2011680" cy="416052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AA4E7A2-3BDF-411B-995A-9DD9FDF26E19}" type="datetimeFigureOut">
              <a:rPr lang="en-US" smtClean="0"/>
              <a:pPr/>
              <a:t>25-Sep-17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7706052" y="3722000"/>
            <a:ext cx="3200400" cy="39624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255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7409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9575800" y="0"/>
            <a:ext cx="3302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65835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836152" y="5715000"/>
            <a:ext cx="59436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806434" y="5734050"/>
            <a:ext cx="6604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BC1E4A6-5B7B-4DEA-B7F0-FE03BFD5C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 cap="small" baseline="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udawar@kfupm.edu.sa" TargetMode="External"/><Relationship Id="rId2" Type="http://schemas.openxmlformats.org/officeDocument/2006/relationships/hyperlink" Target="http://faculty.kfupm.edu.sa/coe/mudawar/schedul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aculty.kfupm.edu.sa/coe/mudawar/ics103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76500" y="1371600"/>
            <a:ext cx="6604000" cy="28194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0099"/>
                </a:solidFill>
              </a:rPr>
              <a:t>ICS103 Programming in C</a:t>
            </a:r>
            <a:br>
              <a:rPr lang="en-US" sz="4400" dirty="0">
                <a:solidFill>
                  <a:srgbClr val="000099"/>
                </a:solidFill>
              </a:rPr>
            </a:br>
            <a:r>
              <a:rPr lang="en-US" sz="4400" dirty="0">
                <a:solidFill>
                  <a:srgbClr val="000099"/>
                </a:solidFill>
              </a:rPr>
              <a:t/>
            </a:r>
            <a:br>
              <a:rPr lang="en-US" sz="4400" dirty="0">
                <a:solidFill>
                  <a:srgbClr val="000099"/>
                </a:solidFill>
              </a:rPr>
            </a:br>
            <a:r>
              <a:rPr lang="en-US" sz="4400" dirty="0" smtClean="0">
                <a:solidFill>
                  <a:srgbClr val="000099"/>
                </a:solidFill>
              </a:rPr>
              <a:t>1</a:t>
            </a:r>
            <a:r>
              <a:rPr lang="en-US" sz="4400" dirty="0">
                <a:solidFill>
                  <a:srgbClr val="000099"/>
                </a:solidFill>
              </a:rPr>
              <a:t>: Overview of </a:t>
            </a:r>
            <a:r>
              <a:rPr lang="en-US" sz="4400">
                <a:solidFill>
                  <a:srgbClr val="000099"/>
                </a:solidFill>
              </a:rPr>
              <a:t>Computers </a:t>
            </a:r>
            <a:r>
              <a:rPr lang="en-US" sz="4400" smtClean="0">
                <a:solidFill>
                  <a:srgbClr val="000099"/>
                </a:solidFill>
              </a:rPr>
              <a:t>And </a:t>
            </a:r>
            <a:r>
              <a:rPr lang="en-US" sz="4400" dirty="0">
                <a:solidFill>
                  <a:srgbClr val="000099"/>
                </a:solidFill>
              </a:rPr>
              <a:t>Programming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0099"/>
                </a:solidFill>
              </a:rPr>
              <a:t>Computer Software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95300" y="1500188"/>
            <a:ext cx="8915400" cy="505301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sz="2800" dirty="0"/>
              <a:t>Operating System - controls the interaction between machine and </a:t>
            </a:r>
            <a:r>
              <a:rPr lang="en-US" sz="2800" dirty="0" smtClean="0"/>
              <a:t>user. Examples: </a:t>
            </a:r>
            <a:r>
              <a:rPr lang="en-US" sz="2800" dirty="0"/>
              <a:t>Windows, </a:t>
            </a:r>
            <a:r>
              <a:rPr lang="en-US" sz="2800" dirty="0" smtClean="0"/>
              <a:t>Linux, etc</a:t>
            </a:r>
            <a:r>
              <a:rPr lang="en-US" sz="2800" dirty="0"/>
              <a:t>.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sz="2400" dirty="0" smtClean="0"/>
              <a:t>Communicates </a:t>
            </a:r>
            <a:r>
              <a:rPr lang="en-US" sz="2400" dirty="0"/>
              <a:t>with computer user.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sz="2400" dirty="0" smtClean="0"/>
              <a:t>Collects </a:t>
            </a:r>
            <a:r>
              <a:rPr lang="en-US" sz="2400" dirty="0"/>
              <a:t>input and </a:t>
            </a:r>
            <a:r>
              <a:rPr lang="en-US" sz="2400" dirty="0" smtClean="0"/>
              <a:t>Displays </a:t>
            </a:r>
            <a:r>
              <a:rPr lang="en-US" sz="2400" dirty="0"/>
              <a:t>output.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sz="2400" dirty="0" smtClean="0"/>
              <a:t>Manages memory and processor time.</a:t>
            </a:r>
            <a:endParaRPr lang="en-US" sz="2400" dirty="0"/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sz="2400" dirty="0" smtClean="0"/>
              <a:t>Manages Storage Disk.</a:t>
            </a:r>
            <a:endParaRPr lang="en-US" sz="2400" dirty="0"/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sz="2800" dirty="0"/>
              <a:t>Application Software - developed to assist a computer user in accomplishing specific tasks. Example: Word, Excel, Internet Explorer.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51087F1-14A2-414A-93FA-A72E2E07FC95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74638"/>
            <a:ext cx="8089900" cy="7921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99"/>
                </a:solidFill>
              </a:rPr>
              <a:t>Computer Languages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47650" y="1295400"/>
            <a:ext cx="9080500" cy="5410200"/>
          </a:xfrm>
        </p:spPr>
        <p:txBody>
          <a:bodyPr>
            <a:noAutofit/>
          </a:bodyPr>
          <a:lstStyle/>
          <a:p>
            <a:pPr>
              <a:spcBef>
                <a:spcPts val="1000"/>
              </a:spcBef>
              <a:spcAft>
                <a:spcPts val="600"/>
              </a:spcAft>
            </a:pPr>
            <a:r>
              <a:rPr lang="en-US" dirty="0"/>
              <a:t>High-level Language</a:t>
            </a:r>
            <a:r>
              <a:rPr lang="en-US" b="1" dirty="0"/>
              <a:t>:</a:t>
            </a:r>
            <a:r>
              <a:rPr lang="en-US" dirty="0"/>
              <a:t> Combines algebraic expressions and high-level </a:t>
            </a:r>
            <a:r>
              <a:rPr lang="en-US" dirty="0" smtClean="0"/>
              <a:t>commands</a:t>
            </a:r>
            <a:endParaRPr lang="en-US" dirty="0"/>
          </a:p>
          <a:p>
            <a:pPr lvl="1">
              <a:spcBef>
                <a:spcPts val="1000"/>
              </a:spcBef>
              <a:spcAft>
                <a:spcPts val="600"/>
              </a:spcAft>
            </a:pPr>
            <a:r>
              <a:rPr lang="en-US" sz="2400" dirty="0"/>
              <a:t>High Level</a:t>
            </a:r>
            <a:r>
              <a:rPr lang="en-US" sz="2400" b="1" dirty="0"/>
              <a:t> : </a:t>
            </a:r>
            <a:r>
              <a:rPr lang="en-US" sz="2400" dirty="0"/>
              <a:t>Very far away from the actual machine language</a:t>
            </a:r>
            <a:endParaRPr lang="en-US" sz="2400" b="1" dirty="0"/>
          </a:p>
          <a:p>
            <a:pPr lvl="1">
              <a:spcBef>
                <a:spcPts val="1000"/>
              </a:spcBef>
              <a:spcAft>
                <a:spcPts val="600"/>
              </a:spcAft>
            </a:pPr>
            <a:r>
              <a:rPr lang="en-US" sz="2400" dirty="0"/>
              <a:t>Examples: Fortran, C, Prolog, C#, Perl, and Java. </a:t>
            </a:r>
          </a:p>
          <a:p>
            <a:pPr>
              <a:spcBef>
                <a:spcPts val="1000"/>
              </a:spcBef>
              <a:spcAft>
                <a:spcPts val="600"/>
              </a:spcAft>
            </a:pPr>
            <a:r>
              <a:rPr lang="en-US" dirty="0" smtClean="0"/>
              <a:t>Machine Language</a:t>
            </a:r>
            <a:r>
              <a:rPr lang="en-US" b="1" dirty="0"/>
              <a:t>:</a:t>
            </a:r>
            <a:r>
              <a:rPr lang="en-US" dirty="0" smtClean="0"/>
              <a:t> </a:t>
            </a:r>
            <a:r>
              <a:rPr lang="en-US" dirty="0"/>
              <a:t>A collection of </a:t>
            </a:r>
            <a:r>
              <a:rPr lang="en-US" dirty="0" smtClean="0"/>
              <a:t>machine instructions</a:t>
            </a:r>
            <a:endParaRPr lang="en-US" dirty="0"/>
          </a:p>
          <a:p>
            <a:pPr lvl="1">
              <a:spcBef>
                <a:spcPts val="1000"/>
              </a:spcBef>
              <a:spcAft>
                <a:spcPts val="600"/>
              </a:spcAft>
            </a:pPr>
            <a:r>
              <a:rPr lang="en-US" sz="2400" dirty="0"/>
              <a:t>Not standardized. There is a different machine language for every processor family.</a:t>
            </a:r>
          </a:p>
          <a:p>
            <a:pPr>
              <a:spcBef>
                <a:spcPts val="1000"/>
              </a:spcBef>
              <a:spcAft>
                <a:spcPts val="600"/>
              </a:spcAft>
            </a:pPr>
            <a:r>
              <a:rPr lang="en-US" dirty="0"/>
              <a:t>Assembly </a:t>
            </a:r>
            <a:r>
              <a:rPr lang="en-US" dirty="0" smtClean="0"/>
              <a:t>Language</a:t>
            </a:r>
            <a:r>
              <a:rPr lang="en-US" b="1" dirty="0"/>
              <a:t>:</a:t>
            </a:r>
            <a:r>
              <a:rPr lang="en-US" dirty="0" smtClean="0"/>
              <a:t> uses symbols (called mnemonics) </a:t>
            </a:r>
            <a:r>
              <a:rPr lang="en-US" dirty="0"/>
              <a:t>that </a:t>
            </a:r>
            <a:r>
              <a:rPr lang="en-US" dirty="0" smtClean="0"/>
              <a:t>correspond </a:t>
            </a:r>
            <a:r>
              <a:rPr lang="en-US" dirty="0"/>
              <a:t>to machine language instructions.</a:t>
            </a:r>
          </a:p>
          <a:p>
            <a:pPr lvl="1">
              <a:spcBef>
                <a:spcPts val="1000"/>
              </a:spcBef>
              <a:spcAft>
                <a:spcPts val="600"/>
              </a:spcAft>
            </a:pPr>
            <a:r>
              <a:rPr lang="en-US" sz="2400" dirty="0"/>
              <a:t>Low level: Very close to the actual machine language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D8E620-4FAE-4A6A-AF4F-4EF36F61160A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74638"/>
            <a:ext cx="8089900" cy="8683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99"/>
                </a:solidFill>
              </a:rPr>
              <a:t>Compiler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95300" y="1295400"/>
            <a:ext cx="8915400" cy="54102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sz="2400" dirty="0"/>
              <a:t>Compilation is the process of translating the source code (high-level) into executable code (machine level).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sz="2400" dirty="0"/>
              <a:t>Source </a:t>
            </a:r>
            <a:r>
              <a:rPr lang="en-US" sz="2400" dirty="0" smtClean="0"/>
              <a:t>file: contains </a:t>
            </a:r>
            <a:r>
              <a:rPr lang="en-US" sz="2400" dirty="0"/>
              <a:t>the </a:t>
            </a:r>
            <a:r>
              <a:rPr lang="en-US" sz="2400" dirty="0" smtClean="0"/>
              <a:t>original program </a:t>
            </a:r>
            <a:r>
              <a:rPr lang="en-US" sz="2400" dirty="0"/>
              <a:t>code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sz="2400" dirty="0"/>
              <a:t>A Compiler turns the Source File into an Object File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sz="2400" dirty="0"/>
              <a:t>Object </a:t>
            </a:r>
            <a:r>
              <a:rPr lang="en-US" sz="2400" dirty="0" smtClean="0"/>
              <a:t>file: contains </a:t>
            </a:r>
            <a:r>
              <a:rPr lang="en-US" sz="2400" dirty="0"/>
              <a:t>machine language instructions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sz="2400" dirty="0"/>
              <a:t>A Linker turns the Object File into an Executable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sz="2400" dirty="0"/>
              <a:t>Integrated Development Environment (IDE</a:t>
            </a:r>
            <a:r>
              <a:rPr lang="en-US" sz="2400" dirty="0" smtClean="0"/>
              <a:t>): </a:t>
            </a:r>
            <a:r>
              <a:rPr lang="en-US" sz="2400" dirty="0"/>
              <a:t>a program that combines simple </a:t>
            </a:r>
            <a:r>
              <a:rPr lang="en-US" sz="2400" dirty="0" smtClean="0"/>
              <a:t>text editor with </a:t>
            </a:r>
            <a:r>
              <a:rPr lang="en-US" sz="2400" dirty="0"/>
              <a:t>a compiler, linker, loader, and </a:t>
            </a:r>
            <a:r>
              <a:rPr lang="en-US" sz="2400" dirty="0" smtClean="0"/>
              <a:t>debugger tool</a:t>
            </a:r>
            <a:endParaRPr lang="en-US" sz="2400" dirty="0"/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sz="2400" dirty="0"/>
              <a:t>For example, </a:t>
            </a:r>
            <a:r>
              <a:rPr lang="en-US" sz="2400" dirty="0" smtClean="0"/>
              <a:t>Eclipse or Visual Studio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CB7C935-F332-4D73-B734-C9DD389024D8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2E447B-4D5F-4E9D-A869-D89EA368599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Picture 3" descr="fig0112"/>
          <p:cNvPicPr preferRelativeResize="0">
            <a:picLocks noGrp="1" noChangeAspect="1" noChangeArrowheads="1"/>
          </p:cNvPicPr>
          <p:nvPr>
            <p:ph/>
          </p:nvPr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0200" y="112332"/>
            <a:ext cx="6769100" cy="6654608"/>
          </a:xfrm>
          <a:noFill/>
          <a:ln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705350" y="274638"/>
            <a:ext cx="4622800" cy="23923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 cap="small" baseline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 smtClean="0">
                <a:solidFill>
                  <a:srgbClr val="002060"/>
                </a:solidFill>
              </a:rPr>
              <a:t>Editing, Translating, Linking, and Running High-Level Language Programs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33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832850" cy="715962"/>
          </a:xfrm>
        </p:spPr>
        <p:txBody>
          <a:bodyPr>
            <a:normAutofit fontScale="90000"/>
          </a:bodyPr>
          <a:lstStyle/>
          <a:p>
            <a:r>
              <a:rPr lang="en-US" altLang="en-US" b="1" dirty="0" smtClean="0">
                <a:solidFill>
                  <a:srgbClr val="000099"/>
                </a:solidFill>
              </a:rPr>
              <a:t>Flow of Information During Program Execution</a:t>
            </a:r>
            <a:endParaRPr lang="en-US" b="1" dirty="0">
              <a:solidFill>
                <a:srgbClr val="00009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2E447B-4D5F-4E9D-A869-D89EA368599C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660400" y="1189037"/>
            <a:ext cx="7395104" cy="4525963"/>
            <a:chOff x="660400" y="1189037"/>
            <a:chExt cx="7395104" cy="4525963"/>
          </a:xfrm>
        </p:grpSpPr>
        <p:pic>
          <p:nvPicPr>
            <p:cNvPr id="5" name="Picture 3" descr="fig0113"/>
            <p:cNvPicPr preferRelativeResize="0">
              <a:picLocks noChangeAspect="1" noChangeArrowheads="1"/>
            </p:cNvPicPr>
            <p:nvPr/>
          </p:nvPicPr>
          <p:blipFill>
            <a:blip r:embed="rId2" cstate="print">
              <a:grayscl/>
            </a:blip>
            <a:srcRect b="10968"/>
            <a:stretch>
              <a:fillRect/>
            </a:stretch>
          </p:blipFill>
          <p:spPr>
            <a:xfrm>
              <a:off x="660400" y="1189037"/>
              <a:ext cx="7395104" cy="4525963"/>
            </a:xfrm>
            <a:prstGeom prst="rect">
              <a:avLst/>
            </a:prstGeom>
          </p:spPr>
        </p:pic>
        <p:sp>
          <p:nvSpPr>
            <p:cNvPr id="3" name="Oval 2"/>
            <p:cNvSpPr/>
            <p:nvPr/>
          </p:nvSpPr>
          <p:spPr>
            <a:xfrm>
              <a:off x="1064536" y="2464830"/>
              <a:ext cx="1073150" cy="1076334"/>
            </a:xfrm>
            <a:prstGeom prst="ellipse">
              <a:avLst/>
            </a:prstGeom>
            <a:solidFill>
              <a:srgbClr val="5E5E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Input</a:t>
              </a:r>
            </a:p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7" name="Flowchart: Document 6"/>
            <p:cNvSpPr/>
            <p:nvPr/>
          </p:nvSpPr>
          <p:spPr>
            <a:xfrm>
              <a:off x="6097465" y="3555878"/>
              <a:ext cx="1238250" cy="762000"/>
            </a:xfrm>
            <a:prstGeom prst="flowChartDocument">
              <a:avLst/>
            </a:prstGeom>
            <a:solidFill>
              <a:srgbClr val="5E5E5E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r>
                <a:rPr lang="en-US" dirty="0" smtClean="0"/>
                <a:t>Output</a:t>
              </a:r>
            </a:p>
            <a:p>
              <a:pPr algn="ctr"/>
              <a:r>
                <a:rPr lang="en-US" dirty="0" smtClean="0"/>
                <a:t>Results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439572" y="1589628"/>
              <a:ext cx="1589628" cy="86463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Machine</a:t>
              </a:r>
            </a:p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Language</a:t>
              </a:r>
            </a:p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Program</a:t>
              </a:r>
              <a:endPara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4621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74638"/>
            <a:ext cx="8089900" cy="9445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99"/>
                </a:solidFill>
              </a:rPr>
              <a:t>Software Development Method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95300" y="1600200"/>
            <a:ext cx="8750300" cy="4873752"/>
          </a:xfrm>
        </p:spPr>
        <p:txBody>
          <a:bodyPr>
            <a:noAutofit/>
          </a:bodyPr>
          <a:lstStyle/>
          <a:p>
            <a:pPr marL="609600" indent="-609600">
              <a:lnSpc>
                <a:spcPct val="150000"/>
              </a:lnSpc>
              <a:buFontTx/>
              <a:buAutoNum type="arabicPeriod"/>
            </a:pPr>
            <a:r>
              <a:rPr lang="en-US" sz="2800" b="1" dirty="0"/>
              <a:t>Specify</a:t>
            </a:r>
            <a:r>
              <a:rPr lang="en-US" sz="2800" dirty="0"/>
              <a:t> problem requirements</a:t>
            </a:r>
          </a:p>
          <a:p>
            <a:pPr marL="609600" indent="-609600">
              <a:lnSpc>
                <a:spcPct val="150000"/>
              </a:lnSpc>
              <a:buFontTx/>
              <a:buAutoNum type="arabicPeriod"/>
            </a:pPr>
            <a:r>
              <a:rPr lang="en-US" sz="2800" b="1" dirty="0"/>
              <a:t>Analyze</a:t>
            </a:r>
            <a:r>
              <a:rPr lang="en-US" sz="2800" dirty="0"/>
              <a:t> the problem</a:t>
            </a:r>
          </a:p>
          <a:p>
            <a:pPr marL="609600" indent="-609600">
              <a:lnSpc>
                <a:spcPct val="150000"/>
              </a:lnSpc>
              <a:buFontTx/>
              <a:buAutoNum type="arabicPeriod"/>
            </a:pPr>
            <a:r>
              <a:rPr lang="en-US" sz="2800" b="1" dirty="0"/>
              <a:t>Design</a:t>
            </a:r>
            <a:r>
              <a:rPr lang="en-US" sz="2800" dirty="0"/>
              <a:t> the algorithm to solve the problem</a:t>
            </a:r>
          </a:p>
          <a:p>
            <a:pPr marL="609600" indent="-609600">
              <a:lnSpc>
                <a:spcPct val="150000"/>
              </a:lnSpc>
              <a:buFontTx/>
              <a:buAutoNum type="arabicPeriod"/>
            </a:pPr>
            <a:r>
              <a:rPr lang="en-US" sz="2800" b="1" dirty="0"/>
              <a:t>Implement</a:t>
            </a:r>
            <a:r>
              <a:rPr lang="en-US" sz="2800" dirty="0"/>
              <a:t> the algorithm</a:t>
            </a:r>
          </a:p>
          <a:p>
            <a:pPr marL="609600" indent="-609600">
              <a:lnSpc>
                <a:spcPct val="150000"/>
              </a:lnSpc>
              <a:buFontTx/>
              <a:buAutoNum type="arabicPeriod"/>
            </a:pPr>
            <a:r>
              <a:rPr lang="en-US" sz="2800" b="1" dirty="0"/>
              <a:t>Test </a:t>
            </a:r>
            <a:r>
              <a:rPr lang="en-US" sz="2800" dirty="0"/>
              <a:t>and verify the completed program</a:t>
            </a:r>
          </a:p>
          <a:p>
            <a:pPr marL="609600" indent="-609600">
              <a:lnSpc>
                <a:spcPct val="150000"/>
              </a:lnSpc>
              <a:buFontTx/>
              <a:buAutoNum type="arabicPeriod"/>
            </a:pPr>
            <a:r>
              <a:rPr lang="en-US" sz="2800" b="1" dirty="0"/>
              <a:t>Maintain</a:t>
            </a:r>
            <a:r>
              <a:rPr lang="en-US" sz="2800" dirty="0"/>
              <a:t> and update the program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2BFAF1A-E7CE-47DC-BDFA-D201DFEF269E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152400"/>
            <a:ext cx="8089900" cy="7159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99"/>
                </a:solidFill>
              </a:rPr>
              <a:t>Steps Defined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12750" y="1143000"/>
            <a:ext cx="8915400" cy="5638800"/>
          </a:xfrm>
          <a:noFill/>
          <a:ln/>
        </p:spPr>
        <p:txBody>
          <a:bodyPr>
            <a:noAutofit/>
          </a:bodyPr>
          <a:lstStyle/>
          <a:p>
            <a:pPr marL="381000" indent="-381000">
              <a:lnSpc>
                <a:spcPct val="110000"/>
              </a:lnSpc>
              <a:spcBef>
                <a:spcPts val="800"/>
              </a:spcBef>
              <a:buFontTx/>
              <a:buAutoNum type="arabicPeriod"/>
            </a:pPr>
            <a:r>
              <a:rPr lang="en-US" b="1" dirty="0" smtClean="0"/>
              <a:t>Problem:</a:t>
            </a:r>
            <a:r>
              <a:rPr lang="en-US" dirty="0" smtClean="0"/>
              <a:t> statement that specifies the problem that should be solved on the computer.</a:t>
            </a:r>
            <a:endParaRPr lang="en-US" dirty="0"/>
          </a:p>
          <a:p>
            <a:pPr marL="381000" indent="-381000">
              <a:lnSpc>
                <a:spcPct val="110000"/>
              </a:lnSpc>
              <a:spcBef>
                <a:spcPts val="800"/>
              </a:spcBef>
              <a:buFontTx/>
              <a:buAutoNum type="arabicPeriod"/>
            </a:pPr>
            <a:r>
              <a:rPr lang="en-US" b="1" dirty="0" smtClean="0"/>
              <a:t>Analysis</a:t>
            </a:r>
            <a:r>
              <a:rPr lang="en-US" dirty="0" smtClean="0"/>
              <a:t>: Understanding the problem and identifying </a:t>
            </a:r>
            <a:r>
              <a:rPr lang="en-US" dirty="0"/>
              <a:t>the </a:t>
            </a:r>
            <a:r>
              <a:rPr lang="en-US" dirty="0" smtClean="0"/>
              <a:t>inputs</a:t>
            </a:r>
            <a:r>
              <a:rPr lang="en-US" dirty="0"/>
              <a:t>, outputs, and </a:t>
            </a:r>
            <a:r>
              <a:rPr lang="en-US" dirty="0" smtClean="0"/>
              <a:t>required computation.</a:t>
            </a:r>
            <a:endParaRPr lang="en-US" dirty="0"/>
          </a:p>
          <a:p>
            <a:pPr marL="381000" indent="-381000">
              <a:lnSpc>
                <a:spcPct val="110000"/>
              </a:lnSpc>
              <a:spcBef>
                <a:spcPts val="800"/>
              </a:spcBef>
              <a:buFontTx/>
              <a:buAutoNum type="arabicPeriod"/>
            </a:pPr>
            <a:r>
              <a:rPr lang="en-US" b="1" dirty="0"/>
              <a:t>Design </a:t>
            </a:r>
            <a:r>
              <a:rPr lang="en-US" dirty="0"/>
              <a:t>- Designing </a:t>
            </a:r>
            <a:r>
              <a:rPr lang="en-US" dirty="0" smtClean="0"/>
              <a:t>and developing the list of steps called </a:t>
            </a:r>
            <a:r>
              <a:rPr lang="en-US" b="1" dirty="0" smtClean="0"/>
              <a:t>algorithm</a:t>
            </a:r>
            <a:r>
              <a:rPr lang="en-US" dirty="0" smtClean="0"/>
              <a:t> </a:t>
            </a:r>
            <a:r>
              <a:rPr lang="en-US" dirty="0"/>
              <a:t>to solve the </a:t>
            </a:r>
            <a:r>
              <a:rPr lang="en-US" dirty="0" smtClean="0"/>
              <a:t>problem.</a:t>
            </a:r>
            <a:endParaRPr lang="en-US" dirty="0"/>
          </a:p>
          <a:p>
            <a:pPr marL="381000" indent="-381000">
              <a:lnSpc>
                <a:spcPct val="110000"/>
              </a:lnSpc>
              <a:spcBef>
                <a:spcPts val="800"/>
              </a:spcBef>
              <a:buFontTx/>
              <a:buAutoNum type="arabicPeriod"/>
            </a:pPr>
            <a:r>
              <a:rPr lang="en-US" b="1" dirty="0" smtClean="0"/>
              <a:t>Implementation:</a:t>
            </a:r>
            <a:r>
              <a:rPr lang="en-US" dirty="0" smtClean="0"/>
              <a:t> </a:t>
            </a:r>
            <a:r>
              <a:rPr lang="en-US" dirty="0"/>
              <a:t>w</a:t>
            </a:r>
            <a:r>
              <a:rPr lang="en-US" dirty="0" smtClean="0"/>
              <a:t>riting </a:t>
            </a:r>
            <a:r>
              <a:rPr lang="en-US" dirty="0"/>
              <a:t>the algorithm as a </a:t>
            </a:r>
            <a:r>
              <a:rPr lang="en-US" dirty="0" smtClean="0"/>
              <a:t>program using a given programming language.</a:t>
            </a:r>
            <a:endParaRPr lang="en-US" dirty="0"/>
          </a:p>
          <a:p>
            <a:pPr marL="381000" indent="-381000">
              <a:lnSpc>
                <a:spcPct val="110000"/>
              </a:lnSpc>
              <a:spcBef>
                <a:spcPts val="800"/>
              </a:spcBef>
              <a:buFontTx/>
              <a:buAutoNum type="arabicPeriod"/>
            </a:pPr>
            <a:r>
              <a:rPr lang="en-US" b="1" dirty="0"/>
              <a:t>Testing</a:t>
            </a:r>
            <a:r>
              <a:rPr lang="en-US" dirty="0"/>
              <a:t> - Testing requires </a:t>
            </a:r>
            <a:r>
              <a:rPr lang="en-US" dirty="0" smtClean="0"/>
              <a:t>checking and verifying </a:t>
            </a:r>
            <a:r>
              <a:rPr lang="en-US" dirty="0"/>
              <a:t>that the program actually works as desired.</a:t>
            </a:r>
          </a:p>
          <a:p>
            <a:pPr marL="381000" indent="-381000">
              <a:lnSpc>
                <a:spcPct val="110000"/>
              </a:lnSpc>
              <a:spcBef>
                <a:spcPts val="800"/>
              </a:spcBef>
              <a:buFontTx/>
              <a:buAutoNum type="arabicPeriod"/>
            </a:pPr>
            <a:r>
              <a:rPr lang="en-US" b="1" dirty="0"/>
              <a:t>Maintenance</a:t>
            </a:r>
            <a:r>
              <a:rPr lang="en-US" dirty="0"/>
              <a:t> - Maintaining involves finding previously undetected errors and keep it up-to-date. </a:t>
            </a:r>
            <a:endParaRPr lang="en-US" b="1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5F466EB-8A79-425B-B6B6-AE3F0A9EB1A8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144388" name="Text Box 4"/>
          <p:cNvSpPr txBox="1">
            <a:spLocks noChangeArrowheads="1"/>
          </p:cNvSpPr>
          <p:nvPr/>
        </p:nvSpPr>
        <p:spPr bwMode="auto">
          <a:xfrm>
            <a:off x="2706952" y="613251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74638"/>
            <a:ext cx="8089900" cy="7159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99"/>
                </a:solidFill>
              </a:rPr>
              <a:t>Converting Miles to Kilometers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30200" y="1066800"/>
            <a:ext cx="9080500" cy="5562600"/>
          </a:xfrm>
        </p:spPr>
        <p:txBody>
          <a:bodyPr>
            <a:noAutofit/>
          </a:bodyPr>
          <a:lstStyle/>
          <a:p>
            <a:pPr marL="534988" indent="-534988">
              <a:lnSpc>
                <a:spcPct val="110000"/>
              </a:lnSpc>
              <a:spcBef>
                <a:spcPts val="800"/>
              </a:spcBef>
              <a:buNone/>
            </a:pPr>
            <a:r>
              <a:rPr lang="en-US" sz="2800" b="1" dirty="0" smtClean="0"/>
              <a:t>1. Problem</a:t>
            </a:r>
            <a:r>
              <a:rPr lang="en-US" sz="2800" dirty="0"/>
              <a:t>: </a:t>
            </a:r>
            <a:r>
              <a:rPr lang="en-US" dirty="0"/>
              <a:t>Your boss wants you to convert a list of miles to kilometers.  Since you like programming, </a:t>
            </a:r>
            <a:r>
              <a:rPr lang="en-US" dirty="0" smtClean="0"/>
              <a:t>you </a:t>
            </a:r>
            <a:r>
              <a:rPr lang="en-US" dirty="0"/>
              <a:t>decide to write a program to do the job.</a:t>
            </a:r>
          </a:p>
          <a:p>
            <a:pPr marL="0" indent="0">
              <a:lnSpc>
                <a:spcPct val="110000"/>
              </a:lnSpc>
              <a:spcBef>
                <a:spcPts val="800"/>
              </a:spcBef>
              <a:buNone/>
            </a:pPr>
            <a:r>
              <a:rPr lang="en-US" sz="2800" b="1" dirty="0" smtClean="0"/>
              <a:t>2. Analysis</a:t>
            </a:r>
            <a:endParaRPr lang="en-US" sz="2800" b="1" dirty="0"/>
          </a:p>
          <a:p>
            <a:pPr marL="914400" lvl="1" indent="-457200">
              <a:lnSpc>
                <a:spcPct val="110000"/>
              </a:lnSpc>
              <a:spcBef>
                <a:spcPts val="800"/>
              </a:spcBef>
              <a:buFontTx/>
              <a:buChar char="•"/>
            </a:pPr>
            <a:r>
              <a:rPr lang="en-US" sz="2400" dirty="0"/>
              <a:t>We need </a:t>
            </a:r>
            <a:r>
              <a:rPr lang="en-US" sz="2400" dirty="0" smtClean="0"/>
              <a:t>to receive miles </a:t>
            </a:r>
            <a:r>
              <a:rPr lang="en-US" sz="2400" dirty="0"/>
              <a:t>as input</a:t>
            </a:r>
          </a:p>
          <a:p>
            <a:pPr marL="914400" lvl="1" indent="-457200">
              <a:lnSpc>
                <a:spcPct val="110000"/>
              </a:lnSpc>
              <a:spcBef>
                <a:spcPts val="800"/>
              </a:spcBef>
              <a:buFontTx/>
              <a:buChar char="•"/>
            </a:pPr>
            <a:r>
              <a:rPr lang="en-US" sz="2400" dirty="0"/>
              <a:t>We need to output kilometers</a:t>
            </a:r>
          </a:p>
          <a:p>
            <a:pPr marL="914400" lvl="1" indent="-457200">
              <a:lnSpc>
                <a:spcPct val="110000"/>
              </a:lnSpc>
              <a:spcBef>
                <a:spcPts val="800"/>
              </a:spcBef>
              <a:buFontTx/>
              <a:buChar char="•"/>
            </a:pPr>
            <a:r>
              <a:rPr lang="en-US" sz="2400" dirty="0"/>
              <a:t>We know 1 mile = 1.609 kilometers</a:t>
            </a:r>
          </a:p>
          <a:p>
            <a:pPr marL="0" indent="0">
              <a:lnSpc>
                <a:spcPct val="110000"/>
              </a:lnSpc>
              <a:spcBef>
                <a:spcPts val="800"/>
              </a:spcBef>
              <a:buNone/>
            </a:pPr>
            <a:r>
              <a:rPr lang="en-US" sz="2800" b="1" dirty="0" smtClean="0"/>
              <a:t>3. Design</a:t>
            </a:r>
            <a:endParaRPr lang="en-US" sz="2800" b="1" dirty="0"/>
          </a:p>
          <a:p>
            <a:pPr marL="914400" lvl="1" indent="-457200">
              <a:lnSpc>
                <a:spcPct val="110000"/>
              </a:lnSpc>
              <a:spcBef>
                <a:spcPts val="800"/>
              </a:spcBef>
              <a:buFontTx/>
              <a:buAutoNum type="arabicPeriod"/>
            </a:pPr>
            <a:r>
              <a:rPr lang="en-US" sz="2400" dirty="0"/>
              <a:t>Get distance in miles</a:t>
            </a:r>
          </a:p>
          <a:p>
            <a:pPr marL="914400" lvl="1" indent="-457200">
              <a:lnSpc>
                <a:spcPct val="110000"/>
              </a:lnSpc>
              <a:spcBef>
                <a:spcPts val="800"/>
              </a:spcBef>
              <a:buFontTx/>
              <a:buAutoNum type="arabicPeriod"/>
            </a:pPr>
            <a:r>
              <a:rPr lang="en-US" sz="2400" dirty="0"/>
              <a:t>Convert to kilometers</a:t>
            </a:r>
          </a:p>
          <a:p>
            <a:pPr marL="914400" lvl="1" indent="-457200">
              <a:lnSpc>
                <a:spcPct val="110000"/>
              </a:lnSpc>
              <a:spcBef>
                <a:spcPts val="800"/>
              </a:spcBef>
              <a:buFontTx/>
              <a:buAutoNum type="arabicPeriod"/>
            </a:pPr>
            <a:r>
              <a:rPr lang="en-US" sz="2400" dirty="0"/>
              <a:t>Display </a:t>
            </a:r>
            <a:r>
              <a:rPr lang="en-US" sz="2400" dirty="0" smtClean="0"/>
              <a:t>kilometers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C644FA5-C4D6-4F3B-9ED1-8697E7A0F32C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3" name="Rectangle 5"/>
          <p:cNvSpPr>
            <a:spLocks noGrp="1" noChangeArrowheads="1"/>
          </p:cNvSpPr>
          <p:nvPr>
            <p:ph type="title"/>
          </p:nvPr>
        </p:nvSpPr>
        <p:spPr>
          <a:xfrm>
            <a:off x="495300" y="274638"/>
            <a:ext cx="8089900" cy="792162"/>
          </a:xfrm>
        </p:spPr>
        <p:txBody>
          <a:bodyPr/>
          <a:lstStyle/>
          <a:p>
            <a:r>
              <a:rPr lang="en-US" b="1" dirty="0">
                <a:solidFill>
                  <a:srgbClr val="000099"/>
                </a:solidFill>
              </a:rPr>
              <a:t>4. </a:t>
            </a:r>
            <a:r>
              <a:rPr lang="en-US" b="1" dirty="0" smtClean="0">
                <a:solidFill>
                  <a:srgbClr val="000099"/>
                </a:solidFill>
              </a:rPr>
              <a:t>Implementation in C Language</a:t>
            </a:r>
            <a:endParaRPr lang="en-US" b="1" dirty="0">
              <a:solidFill>
                <a:srgbClr val="000099"/>
              </a:solidFill>
            </a:endParaRPr>
          </a:p>
        </p:txBody>
      </p:sp>
      <p:pic>
        <p:nvPicPr>
          <p:cNvPr id="130052" name="Picture 4" descr="fig0114"/>
          <p:cNvPicPr preferRelativeResize="0">
            <a:picLocks noGrp="1" noChangeAspect="1" noChangeArrowheads="1"/>
          </p:cNvPicPr>
          <p:nvPr>
            <p:ph sz="quarter" idx="1"/>
          </p:nvPr>
        </p:nvPicPr>
        <p:blipFill>
          <a:blip r:embed="rId3" cstate="print">
            <a:clrChange>
              <a:clrFrom>
                <a:srgbClr val="CCFFFF"/>
              </a:clrFrom>
              <a:clrTo>
                <a:srgbClr val="CCFFFF">
                  <a:alpha val="0"/>
                </a:srgbClr>
              </a:clrTo>
            </a:clrChange>
            <a:grayscl/>
          </a:blip>
          <a:stretch>
            <a:fillRect/>
          </a:stretch>
        </p:blipFill>
        <p:spPr>
          <a:xfrm>
            <a:off x="328033" y="1106488"/>
            <a:ext cx="8422267" cy="5675312"/>
          </a:xfrm>
          <a:noFill/>
          <a:ln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BC7F7B1-9C88-41AD-9463-FF7978B6CEAC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0099"/>
                </a:solidFill>
              </a:rPr>
              <a:t>Miles to Kilometers cont’d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30200" y="1600200"/>
            <a:ext cx="8585200" cy="4873752"/>
          </a:xfrm>
        </p:spPr>
        <p:txBody>
          <a:bodyPr/>
          <a:lstStyle/>
          <a:p>
            <a:pPr marL="609600" indent="-609600">
              <a:lnSpc>
                <a:spcPct val="150000"/>
              </a:lnSpc>
              <a:spcBef>
                <a:spcPts val="1000"/>
              </a:spcBef>
              <a:buFontTx/>
              <a:buNone/>
            </a:pPr>
            <a:r>
              <a:rPr lang="en-US" sz="2800" b="1" dirty="0"/>
              <a:t>5. Test</a:t>
            </a:r>
          </a:p>
          <a:p>
            <a:pPr marL="990600" lvl="1" indent="-533400">
              <a:lnSpc>
                <a:spcPct val="150000"/>
              </a:lnSpc>
              <a:spcBef>
                <a:spcPts val="1000"/>
              </a:spcBef>
            </a:pPr>
            <a:r>
              <a:rPr lang="en-US" dirty="0"/>
              <a:t>We need to test the previous program to make sure it works. To test we run our program and enter different values and make sure the output is correct.</a:t>
            </a:r>
          </a:p>
          <a:p>
            <a:pPr marL="609600" indent="-609600">
              <a:lnSpc>
                <a:spcPct val="150000"/>
              </a:lnSpc>
              <a:spcBef>
                <a:spcPts val="1000"/>
              </a:spcBef>
              <a:buFontTx/>
              <a:buNone/>
            </a:pPr>
            <a:r>
              <a:rPr lang="en-US" sz="2800" b="1" dirty="0"/>
              <a:t>6. Maintenance</a:t>
            </a:r>
          </a:p>
          <a:p>
            <a:pPr marL="990600" lvl="1" indent="-533400">
              <a:lnSpc>
                <a:spcPct val="150000"/>
              </a:lnSpc>
              <a:spcBef>
                <a:spcPts val="1000"/>
              </a:spcBef>
            </a:pPr>
            <a:r>
              <a:rPr lang="en-US" dirty="0"/>
              <a:t>Next time, your boss </a:t>
            </a:r>
            <a:r>
              <a:rPr lang="en-US" dirty="0" smtClean="0"/>
              <a:t>wants to add a new feature, </a:t>
            </a:r>
            <a:r>
              <a:rPr lang="en-US" dirty="0"/>
              <a:t>so he wants you to add support for converting </a:t>
            </a:r>
            <a:r>
              <a:rPr lang="en-US" dirty="0" smtClean="0"/>
              <a:t>different units.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292FF01-E6DD-417F-AB87-504FAA3ED030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99"/>
                </a:solidFill>
              </a:rPr>
              <a:t>Welcome to ICS 103</a:t>
            </a:r>
            <a:endParaRPr lang="en-US" b="1" dirty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600200"/>
            <a:ext cx="8750300" cy="48737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1500"/>
              </a:spcBef>
            </a:pPr>
            <a:r>
              <a:rPr lang="en-US" dirty="0" smtClean="0"/>
              <a:t>Instructor: Dr. </a:t>
            </a:r>
            <a:r>
              <a:rPr lang="en-US" dirty="0" err="1" smtClean="0"/>
              <a:t>Muhamed</a:t>
            </a:r>
            <a:r>
              <a:rPr lang="en-US" dirty="0" smtClean="0"/>
              <a:t> F. </a:t>
            </a:r>
            <a:r>
              <a:rPr lang="en-US" dirty="0" err="1" smtClean="0"/>
              <a:t>Mudawar</a:t>
            </a:r>
            <a:endParaRPr lang="en-US" dirty="0" smtClean="0"/>
          </a:p>
          <a:p>
            <a:pPr>
              <a:lnSpc>
                <a:spcPct val="150000"/>
              </a:lnSpc>
              <a:spcBef>
                <a:spcPts val="1500"/>
              </a:spcBef>
            </a:pPr>
            <a:r>
              <a:rPr lang="en-US" dirty="0" smtClean="0"/>
              <a:t>Office: Building 22, Room 328</a:t>
            </a:r>
          </a:p>
          <a:p>
            <a:pPr>
              <a:lnSpc>
                <a:spcPct val="150000"/>
              </a:lnSpc>
              <a:spcBef>
                <a:spcPts val="1500"/>
              </a:spcBef>
            </a:pPr>
            <a:r>
              <a:rPr lang="en-US" dirty="0" smtClean="0"/>
              <a:t>Office Hours: </a:t>
            </a:r>
            <a:r>
              <a:rPr lang="en-US" dirty="0">
                <a:hlinkClick r:id="rId2"/>
              </a:rPr>
              <a:t>http://faculty.kfupm.edu.sa/coe/mudawar/schedule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>
              <a:lnSpc>
                <a:spcPct val="150000"/>
              </a:lnSpc>
              <a:spcBef>
                <a:spcPts val="1500"/>
              </a:spcBef>
            </a:pPr>
            <a:r>
              <a:rPr lang="en-US" dirty="0" smtClean="0"/>
              <a:t>Email: </a:t>
            </a:r>
            <a:r>
              <a:rPr lang="en-US" dirty="0" smtClean="0">
                <a:solidFill>
                  <a:srgbClr val="000099"/>
                </a:solidFill>
                <a:hlinkClick r:id="rId3"/>
              </a:rPr>
              <a:t>mudawar@kfupm.edu.sa</a:t>
            </a:r>
            <a:endParaRPr lang="en-US" dirty="0" smtClean="0">
              <a:solidFill>
                <a:srgbClr val="000099"/>
              </a:solidFill>
            </a:endParaRPr>
          </a:p>
          <a:p>
            <a:pPr>
              <a:lnSpc>
                <a:spcPct val="150000"/>
              </a:lnSpc>
              <a:spcBef>
                <a:spcPts val="1500"/>
              </a:spcBef>
            </a:pPr>
            <a:r>
              <a:rPr lang="en-US" dirty="0" smtClean="0"/>
              <a:t>Web: </a:t>
            </a:r>
            <a:r>
              <a:rPr lang="en-US" dirty="0" smtClean="0">
                <a:solidFill>
                  <a:srgbClr val="000099"/>
                </a:solidFill>
                <a:hlinkClick r:id="rId4"/>
              </a:rPr>
              <a:t>http://faculty.kfupm.edu.sa/coe/mudawar/ics103</a:t>
            </a:r>
            <a:endParaRPr lang="en-US" dirty="0" smtClean="0">
              <a:solidFill>
                <a:srgbClr val="00009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2E447B-4D5F-4E9D-A869-D89EA368599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74638"/>
            <a:ext cx="8089900" cy="8683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99"/>
                </a:solidFill>
              </a:rPr>
              <a:t>Pseudo </a:t>
            </a:r>
            <a:r>
              <a:rPr lang="en-US" b="1" dirty="0" smtClean="0">
                <a:solidFill>
                  <a:srgbClr val="000099"/>
                </a:solidFill>
              </a:rPr>
              <a:t>code and Flowchart</a:t>
            </a:r>
            <a:endParaRPr lang="en-US" b="1" dirty="0">
              <a:solidFill>
                <a:srgbClr val="000099"/>
              </a:solidFill>
            </a:endParaRPr>
          </a:p>
        </p:txBody>
      </p:sp>
      <p:sp>
        <p:nvSpPr>
          <p:cNvPr id="134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95300" y="1600200"/>
            <a:ext cx="8502650" cy="48737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Algorithm </a:t>
            </a:r>
            <a:r>
              <a:rPr lang="en-US" sz="2800" dirty="0" smtClean="0"/>
              <a:t>- A list of steps for solving a problem.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/>
              <a:t>Pseudo </a:t>
            </a:r>
            <a:r>
              <a:rPr lang="en-US" sz="2800" b="1" dirty="0"/>
              <a:t>code</a:t>
            </a:r>
            <a:r>
              <a:rPr lang="en-US" sz="2800" dirty="0"/>
              <a:t> - A combination of English phrases and language constructs to describe </a:t>
            </a:r>
            <a:r>
              <a:rPr lang="en-US" sz="2800" dirty="0" smtClean="0"/>
              <a:t>the algorithm steps.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/>
              <a:t>Flowchart</a:t>
            </a:r>
            <a:r>
              <a:rPr lang="en-US" sz="2800" dirty="0" smtClean="0"/>
              <a:t> - A diagram that shows the step-by-step execution of a program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5BF9FCD-E555-4DC6-B897-6901F02C924B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98438"/>
            <a:ext cx="8089900" cy="792162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rgbClr val="000099"/>
                </a:solidFill>
              </a:rPr>
              <a:t>Why use pseudo code?</a:t>
            </a:r>
            <a:endParaRPr lang="en-US" b="1" dirty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0200" y="1219200"/>
            <a:ext cx="8997950" cy="5410200"/>
          </a:xfrm>
        </p:spPr>
        <p:txBody>
          <a:bodyPr>
            <a:noAutofit/>
          </a:bodyPr>
          <a:lstStyle/>
          <a:p>
            <a:r>
              <a:rPr lang="en-US" altLang="en-US" dirty="0" smtClean="0"/>
              <a:t>The benefit of pseudo code is that it enables the programmer to concentrate on the algorithm without worrying about all the syntactic details of a particular programming language.</a:t>
            </a:r>
          </a:p>
          <a:p>
            <a:r>
              <a:rPr lang="en-US" altLang="en-US" dirty="0" smtClean="0"/>
              <a:t>In fact, you can write pseudo code without even knowing what programming language you will use for the final implementation.</a:t>
            </a:r>
          </a:p>
          <a:p>
            <a:r>
              <a:rPr lang="en-US" altLang="en-US" dirty="0"/>
              <a:t>Pseudo code cannot be compiled </a:t>
            </a:r>
            <a:r>
              <a:rPr lang="en-US" altLang="en-US" dirty="0" smtClean="0"/>
              <a:t>or executed</a:t>
            </a:r>
            <a:r>
              <a:rPr lang="en-US" altLang="en-US" dirty="0"/>
              <a:t>, and </a:t>
            </a:r>
            <a:r>
              <a:rPr lang="en-US" altLang="en-US" dirty="0" smtClean="0"/>
              <a:t>does not follow syntax rules. It </a:t>
            </a:r>
            <a:r>
              <a:rPr lang="en-US" altLang="en-US" dirty="0"/>
              <a:t>is simply </a:t>
            </a:r>
            <a:r>
              <a:rPr lang="en-US" altLang="en-US" dirty="0" smtClean="0"/>
              <a:t>an </a:t>
            </a:r>
            <a:r>
              <a:rPr lang="en-US" altLang="en-US" dirty="0"/>
              <a:t>important </a:t>
            </a:r>
            <a:r>
              <a:rPr lang="en-US" altLang="en-US" dirty="0" smtClean="0"/>
              <a:t>step </a:t>
            </a:r>
            <a:r>
              <a:rPr lang="en-US" altLang="en-US" dirty="0"/>
              <a:t>in producing the final code. </a:t>
            </a:r>
            <a:endParaRPr lang="en-US" altLang="en-US" dirty="0" smtClean="0"/>
          </a:p>
          <a:p>
            <a:r>
              <a:rPr lang="en-US" altLang="en-US" dirty="0" smtClean="0"/>
              <a:t>Example:</a:t>
            </a:r>
          </a:p>
          <a:p>
            <a:pPr lvl="1">
              <a:buNone/>
            </a:pPr>
            <a:r>
              <a:rPr lang="en-US" altLang="en-US" sz="2400" dirty="0" smtClean="0"/>
              <a:t>Input Miles</a:t>
            </a:r>
          </a:p>
          <a:p>
            <a:pPr lvl="1">
              <a:buNone/>
            </a:pPr>
            <a:r>
              <a:rPr lang="en-US" altLang="en-US" sz="2400" dirty="0" smtClean="0"/>
              <a:t>Kilometers = Miles * 1.609</a:t>
            </a:r>
          </a:p>
          <a:p>
            <a:pPr lvl="1">
              <a:buNone/>
            </a:pPr>
            <a:r>
              <a:rPr lang="en-US" altLang="en-US" sz="2400" dirty="0" smtClean="0"/>
              <a:t>Output Kilometers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2E447B-4D5F-4E9D-A869-D89EA368599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74638"/>
            <a:ext cx="8089900" cy="7159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99"/>
                </a:solidFill>
              </a:rPr>
              <a:t>Another Example of Pseudo code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30200" y="1143000"/>
            <a:ext cx="8832850" cy="5562600"/>
          </a:xfrm>
        </p:spPr>
        <p:txBody>
          <a:bodyPr>
            <a:normAutofit/>
          </a:bodyPr>
          <a:lstStyle/>
          <a:p>
            <a:pPr marL="381000" indent="-381000"/>
            <a:r>
              <a:rPr lang="en-US" sz="2400" b="1" dirty="0"/>
              <a:t>Problem</a:t>
            </a:r>
            <a:r>
              <a:rPr lang="en-US" sz="2400" dirty="0"/>
              <a:t>: Calculate your final grade for ICS 103</a:t>
            </a:r>
          </a:p>
          <a:p>
            <a:pPr marL="381000" indent="-381000"/>
            <a:r>
              <a:rPr lang="en-US" sz="2400" b="1" dirty="0"/>
              <a:t>Specify the </a:t>
            </a:r>
            <a:r>
              <a:rPr lang="en-US" sz="2400" b="1" dirty="0" smtClean="0"/>
              <a:t>problem: </a:t>
            </a:r>
            <a:r>
              <a:rPr lang="en-US" sz="2400" dirty="0" smtClean="0"/>
              <a:t>Get </a:t>
            </a:r>
            <a:r>
              <a:rPr lang="en-US" sz="2400" dirty="0"/>
              <a:t>different grades and then compute the final grade.</a:t>
            </a:r>
          </a:p>
          <a:p>
            <a:pPr marL="381000" indent="-381000"/>
            <a:r>
              <a:rPr lang="en-US" sz="2400" b="1" dirty="0"/>
              <a:t>Analyze the </a:t>
            </a:r>
            <a:r>
              <a:rPr lang="en-US" sz="2400" b="1" dirty="0" smtClean="0"/>
              <a:t>problem:</a:t>
            </a:r>
            <a:r>
              <a:rPr lang="en-US" sz="2400" dirty="0" smtClean="0"/>
              <a:t> </a:t>
            </a:r>
            <a:r>
              <a:rPr lang="en-US" sz="2400" dirty="0"/>
              <a:t>We need to input grades for exams, labs, quizzes and the percentage each part counts for.  Then we need to output the final grade.</a:t>
            </a:r>
          </a:p>
          <a:p>
            <a:pPr marL="381000" indent="-381000"/>
            <a:r>
              <a:rPr lang="en-US" sz="2400" b="1" dirty="0"/>
              <a:t>Design</a:t>
            </a:r>
            <a:endParaRPr lang="en-US" sz="2400" dirty="0"/>
          </a:p>
          <a:p>
            <a:pPr marL="800100" lvl="1" indent="-342900">
              <a:buFontTx/>
              <a:buAutoNum type="arabicPeriod"/>
            </a:pPr>
            <a:r>
              <a:rPr lang="en-US" sz="2000" dirty="0"/>
              <a:t>Get the grades: </a:t>
            </a:r>
            <a:r>
              <a:rPr lang="en-US" sz="2000" dirty="0" smtClean="0"/>
              <a:t>exams</a:t>
            </a:r>
            <a:r>
              <a:rPr lang="en-US" sz="2000" dirty="0"/>
              <a:t>, </a:t>
            </a:r>
            <a:r>
              <a:rPr lang="en-US" sz="2000" dirty="0" smtClean="0"/>
              <a:t>quizzes, assignments, and </a:t>
            </a:r>
            <a:r>
              <a:rPr lang="en-US" sz="2000" dirty="0"/>
              <a:t>labs.</a:t>
            </a:r>
          </a:p>
          <a:p>
            <a:pPr marL="800100" lvl="1" indent="-342900">
              <a:buFontTx/>
              <a:buAutoNum type="arabicPeriod"/>
            </a:pPr>
            <a:r>
              <a:rPr lang="en-US" sz="2000" dirty="0"/>
              <a:t>Grade = </a:t>
            </a:r>
            <a:r>
              <a:rPr lang="en-US" sz="2000" dirty="0" smtClean="0"/>
              <a:t>0.25 </a:t>
            </a:r>
            <a:r>
              <a:rPr lang="en-US" sz="2000" dirty="0"/>
              <a:t>* </a:t>
            </a:r>
            <a:r>
              <a:rPr lang="en-US" sz="2000" dirty="0" smtClean="0"/>
              <a:t>Midterm Exam + 0.3 * Final Exam + </a:t>
            </a:r>
            <a:r>
              <a:rPr lang="en-US" sz="2000" dirty="0" smtClean="0"/>
              <a:t>0.2 </a:t>
            </a:r>
            <a:r>
              <a:rPr lang="en-US" sz="2000" dirty="0" smtClean="0"/>
              <a:t>* Quizzes  </a:t>
            </a:r>
            <a:r>
              <a:rPr lang="en-US" sz="2000" dirty="0"/>
              <a:t>+  </a:t>
            </a:r>
            <a:r>
              <a:rPr lang="en-US" sz="2000" dirty="0" smtClean="0"/>
              <a:t>0.05 </a:t>
            </a:r>
            <a:r>
              <a:rPr lang="en-US" sz="2000" dirty="0" smtClean="0"/>
              <a:t>* Assignments + 0.2 </a:t>
            </a:r>
            <a:r>
              <a:rPr lang="en-US" sz="2000" dirty="0"/>
              <a:t>* </a:t>
            </a:r>
            <a:r>
              <a:rPr lang="en-US" sz="2000" dirty="0" smtClean="0"/>
              <a:t>Lab</a:t>
            </a:r>
            <a:endParaRPr lang="en-US" sz="2000" dirty="0"/>
          </a:p>
          <a:p>
            <a:pPr marL="800100" lvl="1" indent="-342900">
              <a:buFontTx/>
              <a:buAutoNum type="arabicPeriod"/>
            </a:pPr>
            <a:r>
              <a:rPr lang="en-US" sz="2000" dirty="0"/>
              <a:t>Output the Grade</a:t>
            </a:r>
          </a:p>
          <a:p>
            <a:pPr marL="381000" indent="-381000"/>
            <a:r>
              <a:rPr lang="en-US" sz="2400" b="1" dirty="0"/>
              <a:t>Implement </a:t>
            </a:r>
            <a:r>
              <a:rPr lang="en-US" sz="2400" b="1" dirty="0" smtClean="0"/>
              <a:t>and Test:</a:t>
            </a:r>
            <a:r>
              <a:rPr lang="en-US" sz="2400" dirty="0" smtClean="0"/>
              <a:t> Learn how to program in C, Write the program, </a:t>
            </a:r>
            <a:r>
              <a:rPr lang="en-US" dirty="0" smtClean="0"/>
              <a:t>then </a:t>
            </a:r>
            <a:r>
              <a:rPr lang="en-US" sz="2400" dirty="0" smtClean="0"/>
              <a:t>Input some test values, </a:t>
            </a:r>
            <a:r>
              <a:rPr lang="en-US" sz="2400" dirty="0"/>
              <a:t>calculate </a:t>
            </a:r>
            <a:r>
              <a:rPr lang="en-US" sz="2400" dirty="0" smtClean="0"/>
              <a:t>and check the </a:t>
            </a:r>
            <a:r>
              <a:rPr lang="en-US" sz="2400" dirty="0"/>
              <a:t>final </a:t>
            </a:r>
            <a:r>
              <a:rPr lang="en-US" sz="2400" dirty="0" smtClean="0"/>
              <a:t>grade.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0B6BDE-055D-438C-9022-69848E94847D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74638"/>
            <a:ext cx="8089900" cy="8683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99"/>
                </a:solidFill>
              </a:rPr>
              <a:t>Flowchart</a:t>
            </a:r>
            <a:endParaRPr lang="en-US" b="1" dirty="0">
              <a:solidFill>
                <a:srgbClr val="000099"/>
              </a:solidFill>
            </a:endParaRPr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C256C69-6915-4B43-8662-CBAF3D9163F6}" type="slidenum">
              <a:rPr lang="en-US"/>
              <a:pPr/>
              <a:t>23</a:t>
            </a:fld>
            <a:endParaRPr lang="en-US"/>
          </a:p>
        </p:txBody>
      </p:sp>
      <p:grpSp>
        <p:nvGrpSpPr>
          <p:cNvPr id="137233" name="Group 17"/>
          <p:cNvGrpSpPr>
            <a:grpSpLocks/>
          </p:cNvGrpSpPr>
          <p:nvPr/>
        </p:nvGrpSpPr>
        <p:grpSpPr bwMode="auto">
          <a:xfrm>
            <a:off x="825501" y="2566988"/>
            <a:ext cx="8079581" cy="3200400"/>
            <a:chOff x="774" y="1617"/>
            <a:chExt cx="4698" cy="2016"/>
          </a:xfrm>
        </p:grpSpPr>
        <p:sp>
          <p:nvSpPr>
            <p:cNvPr id="137220" name="AutoShape 4"/>
            <p:cNvSpPr>
              <a:spLocks noChangeArrowheads="1"/>
            </p:cNvSpPr>
            <p:nvPr/>
          </p:nvSpPr>
          <p:spPr bwMode="auto">
            <a:xfrm>
              <a:off x="780" y="1644"/>
              <a:ext cx="708" cy="453"/>
            </a:xfrm>
            <a:prstGeom prst="flowChartProcess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21" name="Text Box 5"/>
            <p:cNvSpPr txBox="1">
              <a:spLocks noChangeArrowheads="1"/>
            </p:cNvSpPr>
            <p:nvPr/>
          </p:nvSpPr>
          <p:spPr bwMode="auto">
            <a:xfrm>
              <a:off x="1674" y="1713"/>
              <a:ext cx="8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latin typeface="+mj-lt"/>
                  <a:cs typeface="Times New Roman" pitchFamily="18" charset="0"/>
                </a:rPr>
                <a:t>Process</a:t>
              </a:r>
            </a:p>
          </p:txBody>
        </p:sp>
        <p:sp>
          <p:nvSpPr>
            <p:cNvPr id="137222" name="Oval 6"/>
            <p:cNvSpPr>
              <a:spLocks noChangeArrowheads="1"/>
            </p:cNvSpPr>
            <p:nvPr/>
          </p:nvSpPr>
          <p:spPr bwMode="auto">
            <a:xfrm>
              <a:off x="3081" y="1617"/>
              <a:ext cx="720" cy="43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23" name="Text Box 7"/>
            <p:cNvSpPr txBox="1">
              <a:spLocks noChangeArrowheads="1"/>
            </p:cNvSpPr>
            <p:nvPr/>
          </p:nvSpPr>
          <p:spPr bwMode="auto">
            <a:xfrm>
              <a:off x="3984" y="1632"/>
              <a:ext cx="14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latin typeface="+mj-lt"/>
                  <a:cs typeface="Times New Roman" pitchFamily="18" charset="0"/>
                </a:rPr>
                <a:t>Start or Terminal</a:t>
              </a:r>
            </a:p>
          </p:txBody>
        </p:sp>
        <p:sp>
          <p:nvSpPr>
            <p:cNvPr id="137224" name="AutoShape 8"/>
            <p:cNvSpPr>
              <a:spLocks noChangeArrowheads="1"/>
            </p:cNvSpPr>
            <p:nvPr/>
          </p:nvSpPr>
          <p:spPr bwMode="auto">
            <a:xfrm>
              <a:off x="786" y="2337"/>
              <a:ext cx="672" cy="576"/>
            </a:xfrm>
            <a:prstGeom prst="flowChartDecision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25" name="Text Box 9"/>
            <p:cNvSpPr txBox="1">
              <a:spLocks noChangeArrowheads="1"/>
            </p:cNvSpPr>
            <p:nvPr/>
          </p:nvSpPr>
          <p:spPr bwMode="auto">
            <a:xfrm>
              <a:off x="1680" y="2481"/>
              <a:ext cx="8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latin typeface="+mj-lt"/>
                  <a:cs typeface="Times New Roman" pitchFamily="18" charset="0"/>
                </a:rPr>
                <a:t>Decision</a:t>
              </a:r>
            </a:p>
          </p:txBody>
        </p:sp>
        <p:sp>
          <p:nvSpPr>
            <p:cNvPr id="137226" name="AutoShape 10"/>
            <p:cNvSpPr>
              <a:spLocks noChangeArrowheads="1"/>
            </p:cNvSpPr>
            <p:nvPr/>
          </p:nvSpPr>
          <p:spPr bwMode="auto">
            <a:xfrm>
              <a:off x="3168" y="2337"/>
              <a:ext cx="672" cy="480"/>
            </a:xfrm>
            <a:prstGeom prst="flowChartDocumen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27" name="Text Box 11"/>
            <p:cNvSpPr txBox="1">
              <a:spLocks noChangeArrowheads="1"/>
            </p:cNvSpPr>
            <p:nvPr/>
          </p:nvSpPr>
          <p:spPr bwMode="auto">
            <a:xfrm>
              <a:off x="3984" y="2400"/>
              <a:ext cx="14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latin typeface="+mj-lt"/>
                  <a:cs typeface="Times New Roman" pitchFamily="18" charset="0"/>
                </a:rPr>
                <a:t>Document</a:t>
              </a:r>
            </a:p>
          </p:txBody>
        </p:sp>
        <p:sp>
          <p:nvSpPr>
            <p:cNvPr id="137228" name="AutoShape 12"/>
            <p:cNvSpPr>
              <a:spLocks noChangeArrowheads="1"/>
            </p:cNvSpPr>
            <p:nvPr/>
          </p:nvSpPr>
          <p:spPr bwMode="auto">
            <a:xfrm>
              <a:off x="774" y="3141"/>
              <a:ext cx="720" cy="480"/>
            </a:xfrm>
            <a:prstGeom prst="flowChartDisplay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30" name="AutoShape 14"/>
            <p:cNvSpPr>
              <a:spLocks noChangeArrowheads="1"/>
            </p:cNvSpPr>
            <p:nvPr/>
          </p:nvSpPr>
          <p:spPr bwMode="auto">
            <a:xfrm>
              <a:off x="3120" y="3105"/>
              <a:ext cx="768" cy="528"/>
            </a:xfrm>
            <a:prstGeom prst="flowChartManualInpu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31" name="Text Box 15"/>
            <p:cNvSpPr txBox="1">
              <a:spLocks noChangeArrowheads="1"/>
            </p:cNvSpPr>
            <p:nvPr/>
          </p:nvSpPr>
          <p:spPr bwMode="auto">
            <a:xfrm>
              <a:off x="1728" y="3249"/>
              <a:ext cx="8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latin typeface="+mj-lt"/>
                  <a:cs typeface="Times New Roman" pitchFamily="18" charset="0"/>
                </a:rPr>
                <a:t>Display</a:t>
              </a:r>
            </a:p>
          </p:txBody>
        </p:sp>
        <p:sp>
          <p:nvSpPr>
            <p:cNvPr id="137232" name="Text Box 16"/>
            <p:cNvSpPr txBox="1">
              <a:spLocks noChangeArrowheads="1"/>
            </p:cNvSpPr>
            <p:nvPr/>
          </p:nvSpPr>
          <p:spPr bwMode="auto">
            <a:xfrm>
              <a:off x="3984" y="3201"/>
              <a:ext cx="12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latin typeface="+mj-lt"/>
                  <a:cs typeface="Times New Roman" pitchFamily="18" charset="0"/>
                </a:rPr>
                <a:t>Manual Input</a:t>
              </a:r>
            </a:p>
          </p:txBody>
        </p:sp>
      </p:grpSp>
      <p:sp>
        <p:nvSpPr>
          <p:cNvPr id="137234" name="Text Box 18"/>
          <p:cNvSpPr txBox="1">
            <a:spLocks noChangeArrowheads="1"/>
          </p:cNvSpPr>
          <p:nvPr/>
        </p:nvSpPr>
        <p:spPr bwMode="auto">
          <a:xfrm>
            <a:off x="660400" y="1343025"/>
            <a:ext cx="87503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+mj-lt"/>
                <a:cs typeface="Times New Roman" pitchFamily="18" charset="0"/>
              </a:rPr>
              <a:t>Flowchart uses </a:t>
            </a:r>
            <a:r>
              <a:rPr lang="en-US" sz="2400" dirty="0">
                <a:latin typeface="+mj-lt"/>
                <a:cs typeface="Times New Roman" pitchFamily="18" charset="0"/>
              </a:rPr>
              <a:t>boxes and arrows to show step by step execution of a program.</a:t>
            </a:r>
          </a:p>
        </p:txBody>
      </p:sp>
    </p:spTree>
    <p:extLst>
      <p:ext uri="{BB962C8B-B14F-4D97-AF65-F5344CB8AC3E}">
        <p14:creationId xmlns:p14="http://schemas.microsoft.com/office/powerpoint/2010/main" val="2644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74638"/>
            <a:ext cx="8089900" cy="8683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99"/>
                </a:solidFill>
              </a:rPr>
              <a:t>Example of a Flowchart</a:t>
            </a:r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EEAED86-5356-4CD4-B3B9-F5FCD6723C74}" type="slidenum">
              <a:rPr lang="en-US"/>
              <a:pPr/>
              <a:t>24</a:t>
            </a:fld>
            <a:endParaRPr lang="en-US"/>
          </a:p>
        </p:txBody>
      </p:sp>
      <p:grpSp>
        <p:nvGrpSpPr>
          <p:cNvPr id="138254" name="Group 14"/>
          <p:cNvGrpSpPr>
            <a:grpSpLocks/>
          </p:cNvGrpSpPr>
          <p:nvPr/>
        </p:nvGrpSpPr>
        <p:grpSpPr bwMode="auto">
          <a:xfrm>
            <a:off x="794544" y="1690688"/>
            <a:ext cx="8394304" cy="4248150"/>
            <a:chOff x="399" y="1020"/>
            <a:chExt cx="4881" cy="2676"/>
          </a:xfrm>
        </p:grpSpPr>
        <p:sp>
          <p:nvSpPr>
            <p:cNvPr id="138244" name="Oval 4"/>
            <p:cNvSpPr>
              <a:spLocks noChangeArrowheads="1"/>
            </p:cNvSpPr>
            <p:nvPr/>
          </p:nvSpPr>
          <p:spPr bwMode="auto">
            <a:xfrm>
              <a:off x="537" y="1020"/>
              <a:ext cx="1008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dirty="0">
                  <a:latin typeface="+mj-lt"/>
                  <a:cs typeface="Times New Roman" pitchFamily="18" charset="0"/>
                </a:rPr>
                <a:t>Start</a:t>
              </a:r>
            </a:p>
          </p:txBody>
        </p:sp>
        <p:sp>
          <p:nvSpPr>
            <p:cNvPr id="138245" name="AutoShape 5"/>
            <p:cNvSpPr>
              <a:spLocks noChangeArrowheads="1"/>
            </p:cNvSpPr>
            <p:nvPr/>
          </p:nvSpPr>
          <p:spPr bwMode="auto">
            <a:xfrm>
              <a:off x="399" y="1872"/>
              <a:ext cx="1296" cy="864"/>
            </a:xfrm>
            <a:prstGeom prst="flowChartManualInpu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dirty="0">
                  <a:latin typeface="+mj-lt"/>
                  <a:cs typeface="Times New Roman" pitchFamily="18" charset="0"/>
                </a:rPr>
                <a:t>Get Grades and</a:t>
              </a:r>
            </a:p>
            <a:p>
              <a:pPr algn="ctr"/>
              <a:r>
                <a:rPr lang="en-US" sz="2400" dirty="0">
                  <a:latin typeface="+mj-lt"/>
                  <a:cs typeface="Times New Roman" pitchFamily="18" charset="0"/>
                </a:rPr>
                <a:t> percentages</a:t>
              </a:r>
            </a:p>
          </p:txBody>
        </p:sp>
        <p:sp>
          <p:nvSpPr>
            <p:cNvPr id="138246" name="Rectangle 6"/>
            <p:cNvSpPr>
              <a:spLocks noChangeArrowheads="1"/>
            </p:cNvSpPr>
            <p:nvPr/>
          </p:nvSpPr>
          <p:spPr bwMode="auto">
            <a:xfrm>
              <a:off x="2439" y="1893"/>
              <a:ext cx="1104" cy="8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dirty="0">
                  <a:latin typeface="+mj-lt"/>
                  <a:cs typeface="Times New Roman" pitchFamily="18" charset="0"/>
                </a:rPr>
                <a:t>Calculate </a:t>
              </a:r>
            </a:p>
            <a:p>
              <a:pPr algn="ctr"/>
              <a:r>
                <a:rPr lang="en-US" sz="2400" dirty="0">
                  <a:latin typeface="+mj-lt"/>
                  <a:cs typeface="Times New Roman" pitchFamily="18" charset="0"/>
                </a:rPr>
                <a:t>Final grade</a:t>
              </a:r>
            </a:p>
          </p:txBody>
        </p:sp>
        <p:sp>
          <p:nvSpPr>
            <p:cNvPr id="138247" name="AutoShape 7"/>
            <p:cNvSpPr>
              <a:spLocks noChangeArrowheads="1"/>
            </p:cNvSpPr>
            <p:nvPr/>
          </p:nvSpPr>
          <p:spPr bwMode="auto">
            <a:xfrm>
              <a:off x="4032" y="1893"/>
              <a:ext cx="1248" cy="816"/>
            </a:xfrm>
            <a:prstGeom prst="flowChartDisplay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dirty="0">
                  <a:latin typeface="+mj-lt"/>
                  <a:cs typeface="Times New Roman" pitchFamily="18" charset="0"/>
                </a:rPr>
                <a:t>Display </a:t>
              </a:r>
            </a:p>
            <a:p>
              <a:pPr algn="ctr"/>
              <a:r>
                <a:rPr lang="en-US" sz="2400" dirty="0">
                  <a:latin typeface="+mj-lt"/>
                  <a:cs typeface="Times New Roman" pitchFamily="18" charset="0"/>
                </a:rPr>
                <a:t>Grade</a:t>
              </a:r>
            </a:p>
          </p:txBody>
        </p:sp>
        <p:sp>
          <p:nvSpPr>
            <p:cNvPr id="138248" name="Oval 8"/>
            <p:cNvSpPr>
              <a:spLocks noChangeArrowheads="1"/>
            </p:cNvSpPr>
            <p:nvPr/>
          </p:nvSpPr>
          <p:spPr bwMode="auto">
            <a:xfrm>
              <a:off x="4158" y="3168"/>
              <a:ext cx="1008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dirty="0">
                  <a:latin typeface="+mj-lt"/>
                  <a:cs typeface="Times New Roman" pitchFamily="18" charset="0"/>
                </a:rPr>
                <a:t>End</a:t>
              </a:r>
            </a:p>
          </p:txBody>
        </p:sp>
        <p:cxnSp>
          <p:nvCxnSpPr>
            <p:cNvPr id="138250" name="AutoShape 10"/>
            <p:cNvCxnSpPr>
              <a:cxnSpLocks noChangeShapeType="1"/>
              <a:stCxn id="138244" idx="4"/>
              <a:endCxn id="138245" idx="0"/>
            </p:cNvCxnSpPr>
            <p:nvPr/>
          </p:nvCxnSpPr>
          <p:spPr bwMode="auto">
            <a:xfrm>
              <a:off x="1041" y="1548"/>
              <a:ext cx="6" cy="41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8251" name="AutoShape 11"/>
            <p:cNvCxnSpPr>
              <a:cxnSpLocks noChangeShapeType="1"/>
              <a:stCxn id="138245" idx="3"/>
              <a:endCxn id="138246" idx="1"/>
            </p:cNvCxnSpPr>
            <p:nvPr/>
          </p:nvCxnSpPr>
          <p:spPr bwMode="auto">
            <a:xfrm flipV="1">
              <a:off x="1695" y="2301"/>
              <a:ext cx="744" cy="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8252" name="AutoShape 12"/>
            <p:cNvCxnSpPr>
              <a:cxnSpLocks noChangeShapeType="1"/>
              <a:stCxn id="138246" idx="3"/>
              <a:endCxn id="138247" idx="1"/>
            </p:cNvCxnSpPr>
            <p:nvPr/>
          </p:nvCxnSpPr>
          <p:spPr bwMode="auto">
            <a:xfrm>
              <a:off x="3543" y="2301"/>
              <a:ext cx="489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8253" name="AutoShape 13"/>
            <p:cNvCxnSpPr>
              <a:cxnSpLocks noChangeShapeType="1"/>
              <a:stCxn id="138247" idx="2"/>
              <a:endCxn id="138248" idx="0"/>
            </p:cNvCxnSpPr>
            <p:nvPr/>
          </p:nvCxnSpPr>
          <p:spPr bwMode="auto">
            <a:xfrm>
              <a:off x="4656" y="2709"/>
              <a:ext cx="6" cy="45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25286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089900" cy="792162"/>
          </a:xfrm>
        </p:spPr>
        <p:txBody>
          <a:bodyPr/>
          <a:lstStyle/>
          <a:p>
            <a:r>
              <a:rPr lang="en-US" b="1" dirty="0" smtClean="0">
                <a:solidFill>
                  <a:srgbClr val="000099"/>
                </a:solidFill>
              </a:rPr>
              <a:t>Assessment Plan</a:t>
            </a:r>
            <a:endParaRPr lang="en-US" b="1" dirty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143000"/>
            <a:ext cx="8255000" cy="5334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500"/>
              </a:spcBef>
            </a:pPr>
            <a:r>
              <a:rPr lang="en-US" dirty="0" smtClean="0"/>
              <a:t>Lab: 20%</a:t>
            </a:r>
          </a:p>
          <a:p>
            <a:pPr lvl="1">
              <a:lnSpc>
                <a:spcPct val="150000"/>
              </a:lnSpc>
              <a:spcBef>
                <a:spcPts val="500"/>
              </a:spcBef>
            </a:pPr>
            <a:r>
              <a:rPr lang="en-US" dirty="0" smtClean="0"/>
              <a:t>Lab Work + Assessment</a:t>
            </a:r>
          </a:p>
          <a:p>
            <a:pPr lvl="1">
              <a:lnSpc>
                <a:spcPct val="150000"/>
              </a:lnSpc>
              <a:spcBef>
                <a:spcPts val="500"/>
              </a:spcBef>
            </a:pPr>
            <a:r>
              <a:rPr lang="en-US" dirty="0" smtClean="0"/>
              <a:t>Lab Project</a:t>
            </a:r>
          </a:p>
          <a:p>
            <a:pPr>
              <a:lnSpc>
                <a:spcPct val="150000"/>
              </a:lnSpc>
              <a:spcBef>
                <a:spcPts val="500"/>
              </a:spcBef>
            </a:pPr>
            <a:r>
              <a:rPr lang="en-US" dirty="0" smtClean="0"/>
              <a:t>Homework and Quizzes: 25%</a:t>
            </a:r>
          </a:p>
          <a:p>
            <a:pPr>
              <a:lnSpc>
                <a:spcPct val="150000"/>
              </a:lnSpc>
              <a:spcBef>
                <a:spcPts val="500"/>
              </a:spcBef>
            </a:pPr>
            <a:r>
              <a:rPr lang="en-US" dirty="0" smtClean="0"/>
              <a:t>Midterm Exam: 25%</a:t>
            </a:r>
          </a:p>
          <a:p>
            <a:pPr lvl="1">
              <a:lnSpc>
                <a:spcPct val="150000"/>
              </a:lnSpc>
              <a:spcBef>
                <a:spcPts val="500"/>
              </a:spcBef>
            </a:pPr>
            <a:r>
              <a:rPr lang="en-US" dirty="0" smtClean="0"/>
              <a:t>Saturday, November 11, at 10 AM</a:t>
            </a:r>
          </a:p>
          <a:p>
            <a:pPr>
              <a:lnSpc>
                <a:spcPct val="150000"/>
              </a:lnSpc>
              <a:spcBef>
                <a:spcPts val="500"/>
              </a:spcBef>
            </a:pPr>
            <a:r>
              <a:rPr lang="en-US" dirty="0" smtClean="0"/>
              <a:t>Final Exam: 30%</a:t>
            </a:r>
          </a:p>
          <a:p>
            <a:pPr lvl="1">
              <a:lnSpc>
                <a:spcPct val="150000"/>
              </a:lnSpc>
              <a:spcBef>
                <a:spcPts val="500"/>
              </a:spcBef>
            </a:pPr>
            <a:r>
              <a:rPr lang="en-US" dirty="0" smtClean="0"/>
              <a:t>Sunday</a:t>
            </a:r>
            <a:r>
              <a:rPr lang="en-US" smtClean="0"/>
              <a:t>, January 7, at 8 AM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2E447B-4D5F-4E9D-A869-D89EA368599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71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39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US" sz="2800" dirty="0"/>
              <a:t>Overview of Computers</a:t>
            </a:r>
          </a:p>
          <a:p>
            <a:pPr lvl="1">
              <a:lnSpc>
                <a:spcPct val="150000"/>
              </a:lnSpc>
              <a:spcBef>
                <a:spcPts val="1000"/>
              </a:spcBef>
            </a:pPr>
            <a:r>
              <a:rPr lang="en-US" sz="2800" dirty="0"/>
              <a:t>Hardware</a:t>
            </a:r>
          </a:p>
          <a:p>
            <a:pPr lvl="1">
              <a:lnSpc>
                <a:spcPct val="150000"/>
              </a:lnSpc>
              <a:spcBef>
                <a:spcPts val="1000"/>
              </a:spcBef>
            </a:pPr>
            <a:r>
              <a:rPr lang="en-US" sz="2800" dirty="0"/>
              <a:t>Software</a:t>
            </a:r>
          </a:p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US" sz="2800" dirty="0"/>
              <a:t>Computer Languages</a:t>
            </a:r>
          </a:p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US" sz="2800" dirty="0"/>
              <a:t>Software Development Method</a:t>
            </a:r>
          </a:p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US" sz="2800" dirty="0"/>
              <a:t>Pseudo Code and Flowcharts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B3A692D-163C-42C9-A9A9-9DBB76CC261B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74638"/>
            <a:ext cx="8089900" cy="9445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99"/>
                </a:solidFill>
              </a:rPr>
              <a:t>Computers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95300" y="1371600"/>
            <a:ext cx="8915400" cy="51054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1000"/>
              </a:spcBef>
            </a:pPr>
            <a:r>
              <a:rPr lang="en-US" sz="2800" dirty="0"/>
              <a:t>Computers </a:t>
            </a:r>
            <a:r>
              <a:rPr lang="en-US" sz="2800" dirty="0" smtClean="0"/>
              <a:t>receive input, </a:t>
            </a:r>
            <a:r>
              <a:rPr lang="en-US" sz="2800" dirty="0"/>
              <a:t>store, process, and output information.</a:t>
            </a:r>
          </a:p>
          <a:p>
            <a:pPr>
              <a:lnSpc>
                <a:spcPct val="110000"/>
              </a:lnSpc>
              <a:spcBef>
                <a:spcPts val="1000"/>
              </a:spcBef>
            </a:pPr>
            <a:r>
              <a:rPr lang="en-US" sz="2800" dirty="0"/>
              <a:t>Computer can deal with numbers, text, images, graphics, and sound.</a:t>
            </a:r>
          </a:p>
          <a:p>
            <a:pPr>
              <a:lnSpc>
                <a:spcPct val="110000"/>
              </a:lnSpc>
              <a:spcBef>
                <a:spcPts val="1000"/>
              </a:spcBef>
            </a:pPr>
            <a:r>
              <a:rPr lang="en-US" sz="2800" dirty="0"/>
              <a:t>Computers are worthless without programming.</a:t>
            </a:r>
          </a:p>
          <a:p>
            <a:pPr>
              <a:lnSpc>
                <a:spcPct val="110000"/>
              </a:lnSpc>
              <a:spcBef>
                <a:spcPts val="1000"/>
              </a:spcBef>
            </a:pPr>
            <a:r>
              <a:rPr lang="en-US" sz="2800" dirty="0"/>
              <a:t>Programming Languages allow us to write programs that tell the computer what to do and </a:t>
            </a:r>
            <a:r>
              <a:rPr lang="en-US" sz="2800" dirty="0" smtClean="0"/>
              <a:t>to provide </a:t>
            </a:r>
            <a:r>
              <a:rPr lang="en-US" sz="2800" dirty="0"/>
              <a:t>a way to communicate with computers.</a:t>
            </a:r>
          </a:p>
          <a:p>
            <a:pPr>
              <a:lnSpc>
                <a:spcPct val="110000"/>
              </a:lnSpc>
              <a:spcBef>
                <a:spcPts val="1000"/>
              </a:spcBef>
            </a:pPr>
            <a:r>
              <a:rPr lang="en-US" sz="2800" dirty="0"/>
              <a:t>Programs are then converted to machine </a:t>
            </a:r>
            <a:r>
              <a:rPr lang="en-US" sz="2800" dirty="0" smtClean="0"/>
              <a:t>instructions </a:t>
            </a:r>
            <a:r>
              <a:rPr lang="en-US" sz="2800" dirty="0"/>
              <a:t>so the computer can understand it.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EB6A067-1BB7-46E0-B96E-A24244ED670C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0099"/>
                </a:solidFill>
              </a:rPr>
              <a:t>Hardware &amp; Software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30000"/>
              </a:lnSpc>
              <a:spcBef>
                <a:spcPts val="1000"/>
              </a:spcBef>
            </a:pPr>
            <a:r>
              <a:rPr lang="en-US" dirty="0"/>
              <a:t>Hardware is the equipment used to perform the necessary computations.</a:t>
            </a:r>
          </a:p>
          <a:p>
            <a:pPr lvl="1">
              <a:lnSpc>
                <a:spcPct val="130000"/>
              </a:lnSpc>
              <a:spcBef>
                <a:spcPts val="1000"/>
              </a:spcBef>
            </a:pPr>
            <a:r>
              <a:rPr lang="en-US" sz="2400" dirty="0" smtClean="0"/>
              <a:t>Central Processing Unit (CPU), memory, disk storage, monitor</a:t>
            </a:r>
            <a:r>
              <a:rPr lang="en-US" sz="2400" dirty="0"/>
              <a:t>, keyboard, mouse, printer, </a:t>
            </a:r>
            <a:r>
              <a:rPr lang="en-US" sz="2400" dirty="0" smtClean="0"/>
              <a:t>etc</a:t>
            </a:r>
            <a:r>
              <a:rPr lang="en-US" sz="2400" dirty="0"/>
              <a:t>.</a:t>
            </a:r>
          </a:p>
          <a:p>
            <a:pPr>
              <a:lnSpc>
                <a:spcPct val="130000"/>
              </a:lnSpc>
              <a:spcBef>
                <a:spcPts val="1000"/>
              </a:spcBef>
            </a:pPr>
            <a:r>
              <a:rPr lang="en-US" dirty="0"/>
              <a:t>Software consists of the programs that enable us to solve problems with a computer by providing it with a list of instructions to follow</a:t>
            </a:r>
          </a:p>
          <a:p>
            <a:pPr lvl="1">
              <a:lnSpc>
                <a:spcPct val="130000"/>
              </a:lnSpc>
              <a:spcBef>
                <a:spcPts val="1000"/>
              </a:spcBef>
            </a:pPr>
            <a:r>
              <a:rPr lang="en-US" sz="2400" dirty="0" smtClean="0"/>
              <a:t>Word</a:t>
            </a:r>
            <a:r>
              <a:rPr lang="en-US" sz="2400" dirty="0"/>
              <a:t>, Internet </a:t>
            </a:r>
            <a:r>
              <a:rPr lang="en-US" dirty="0"/>
              <a:t>Explorer, </a:t>
            </a:r>
            <a:r>
              <a:rPr lang="en-US" dirty="0" smtClean="0"/>
              <a:t>Windows OS, etc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72FC151-3512-48C3-8598-21E20332F0D5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089900" cy="639762"/>
          </a:xfrm>
        </p:spPr>
        <p:txBody>
          <a:bodyPr>
            <a:normAutofit fontScale="90000"/>
          </a:bodyPr>
          <a:lstStyle/>
          <a:p>
            <a:r>
              <a:rPr lang="en-US" altLang="en-US" b="1" dirty="0" smtClean="0">
                <a:solidFill>
                  <a:srgbClr val="000099"/>
                </a:solidFill>
              </a:rPr>
              <a:t>Computer Hardware</a:t>
            </a:r>
            <a:endParaRPr lang="en-US" b="1" dirty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2750" y="990600"/>
            <a:ext cx="8667750" cy="56388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en-US" sz="2000" b="1" dirty="0" smtClean="0"/>
              <a:t>Main Memory</a:t>
            </a:r>
          </a:p>
          <a:p>
            <a:pPr lvl="1">
              <a:lnSpc>
                <a:spcPct val="120000"/>
              </a:lnSpc>
            </a:pPr>
            <a:r>
              <a:rPr lang="en-US" altLang="en-US" sz="2000" b="1" dirty="0" smtClean="0"/>
              <a:t>RAM</a:t>
            </a:r>
            <a:r>
              <a:rPr lang="en-US" altLang="en-US" sz="2000" dirty="0" smtClean="0"/>
              <a:t> - Random Access Memory - Memory that can be read and written in any order (as opposed to sequential access memory), </a:t>
            </a:r>
            <a:r>
              <a:rPr lang="en-US" altLang="en-US" sz="2000" dirty="0" smtClean="0">
                <a:solidFill>
                  <a:srgbClr val="FF0000"/>
                </a:solidFill>
              </a:rPr>
              <a:t>volatile</a:t>
            </a:r>
            <a:r>
              <a:rPr lang="en-US" altLang="en-US" sz="2000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en-US" altLang="en-US" sz="2000" b="1" dirty="0" smtClean="0"/>
              <a:t>ROM</a:t>
            </a:r>
            <a:r>
              <a:rPr lang="en-US" altLang="en-US" sz="2000" dirty="0" smtClean="0"/>
              <a:t> - Read Only Memory - Memory that cannot be written to, </a:t>
            </a:r>
            <a:r>
              <a:rPr lang="en-US" altLang="en-US" sz="2000" dirty="0" smtClean="0">
                <a:solidFill>
                  <a:srgbClr val="FF0000"/>
                </a:solidFill>
              </a:rPr>
              <a:t>non-volatile</a:t>
            </a:r>
            <a:r>
              <a:rPr lang="en-US" altLang="en-US" sz="20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altLang="en-US" sz="2000" b="1" dirty="0" smtClean="0"/>
              <a:t>Secondary Memory:</a:t>
            </a:r>
            <a:r>
              <a:rPr lang="en-US" altLang="en-US" sz="2000" dirty="0" smtClean="0"/>
              <a:t> Magnetic hard disks, Flash (solid state) disks, Optical disks (CDs and DVDs).</a:t>
            </a:r>
          </a:p>
          <a:p>
            <a:pPr>
              <a:lnSpc>
                <a:spcPct val="120000"/>
              </a:lnSpc>
            </a:pPr>
            <a:r>
              <a:rPr lang="en-US" altLang="en-US" sz="2000" b="1" dirty="0" smtClean="0"/>
              <a:t>Central Processing Unit (CPU):</a:t>
            </a:r>
            <a:r>
              <a:rPr lang="en-US" altLang="en-US" sz="2000" dirty="0" smtClean="0"/>
              <a:t> Executes all computer operations and perform arithmetic and logical operations.</a:t>
            </a:r>
          </a:p>
          <a:p>
            <a:pPr>
              <a:lnSpc>
                <a:spcPct val="120000"/>
              </a:lnSpc>
            </a:pPr>
            <a:r>
              <a:rPr lang="en-US" altLang="en-US" sz="2000" b="1" dirty="0" err="1" smtClean="0"/>
              <a:t>Input/Output</a:t>
            </a:r>
            <a:r>
              <a:rPr lang="en-US" altLang="en-US" sz="2000" b="1" dirty="0" smtClean="0"/>
              <a:t> Devices:</a:t>
            </a:r>
            <a:r>
              <a:rPr lang="en-US" altLang="en-US" sz="2000" dirty="0" smtClean="0"/>
              <a:t> keyboard, mouse, scanner, monitor, printer, and speakers.</a:t>
            </a:r>
          </a:p>
          <a:p>
            <a:pPr>
              <a:lnSpc>
                <a:spcPct val="120000"/>
              </a:lnSpc>
            </a:pPr>
            <a:r>
              <a:rPr lang="en-US" altLang="en-US" sz="2000" b="1" dirty="0" smtClean="0"/>
              <a:t>Computer Networks </a:t>
            </a:r>
            <a:r>
              <a:rPr lang="en-US" altLang="en-US" sz="2000" dirty="0" smtClean="0"/>
              <a:t>– Computers that are linked together can communicate with each other.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2E447B-4D5F-4E9D-A869-D89EA368599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Rectangle 4"/>
          <p:cNvSpPr>
            <a:spLocks noGrp="1" noChangeArrowheads="1"/>
          </p:cNvSpPr>
          <p:nvPr>
            <p:ph type="title"/>
          </p:nvPr>
        </p:nvSpPr>
        <p:spPr>
          <a:xfrm>
            <a:off x="495300" y="76200"/>
            <a:ext cx="8089900" cy="86836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0099"/>
                </a:solidFill>
              </a:rPr>
              <a:t>Components of a Computer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57E784A-8646-4E77-BA40-FF5EB88D1A84}" type="slidenum">
              <a:rPr lang="en-US"/>
              <a:pPr/>
              <a:t>8</a:t>
            </a:fld>
            <a:endParaRPr lang="en-US"/>
          </a:p>
        </p:txBody>
      </p:sp>
      <p:pic>
        <p:nvPicPr>
          <p:cNvPr id="6" name="Picture 5" descr="fig01_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909" y="1143000"/>
            <a:ext cx="8249841" cy="5434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43158" y="1214155"/>
            <a:ext cx="8750301" cy="54102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en-US" sz="2400" dirty="0" smtClean="0"/>
              <a:t>Memory: a large collection of memory </a:t>
            </a:r>
            <a:r>
              <a:rPr lang="en-US" dirty="0" smtClean="0"/>
              <a:t>c</a:t>
            </a:r>
            <a:r>
              <a:rPr lang="en-US" sz="2400" dirty="0" smtClean="0"/>
              <a:t>ells</a:t>
            </a:r>
          </a:p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en-US" dirty="0"/>
              <a:t>Each Memory Cell has an </a:t>
            </a:r>
            <a:r>
              <a:rPr lang="en-US" b="1" dirty="0">
                <a:solidFill>
                  <a:srgbClr val="C00000"/>
                </a:solidFill>
              </a:rPr>
              <a:t>address</a:t>
            </a:r>
            <a:r>
              <a:rPr lang="en-US" dirty="0"/>
              <a:t> and a </a:t>
            </a:r>
            <a:r>
              <a:rPr lang="en-US" b="1" dirty="0" smtClean="0">
                <a:solidFill>
                  <a:srgbClr val="006600"/>
                </a:solidFill>
              </a:rPr>
              <a:t>value</a:t>
            </a:r>
            <a:endParaRPr lang="en-US" b="1" dirty="0">
              <a:solidFill>
                <a:srgbClr val="006600"/>
              </a:solidFill>
            </a:endParaRPr>
          </a:p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en-US" dirty="0"/>
              <a:t>Bit: </a:t>
            </a:r>
            <a:r>
              <a:rPr lang="en-US" dirty="0" smtClean="0"/>
              <a:t>Binary digit = </a:t>
            </a:r>
            <a:r>
              <a:rPr lang="en-US" dirty="0"/>
              <a:t>Either 0 or </a:t>
            </a:r>
            <a:r>
              <a:rPr lang="en-US" dirty="0" smtClean="0"/>
              <a:t>1</a:t>
            </a:r>
            <a:endParaRPr lang="en-US" dirty="0"/>
          </a:p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en-US" dirty="0"/>
              <a:t>Byte: </a:t>
            </a:r>
            <a:r>
              <a:rPr lang="en-US" dirty="0" smtClean="0"/>
              <a:t>Made </a:t>
            </a:r>
            <a:r>
              <a:rPr lang="en-US" dirty="0"/>
              <a:t>up of 8 </a:t>
            </a:r>
            <a:r>
              <a:rPr lang="en-US" dirty="0" smtClean="0"/>
              <a:t>bits</a:t>
            </a:r>
          </a:p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en-US" dirty="0" smtClean="0"/>
              <a:t>Memory </a:t>
            </a:r>
            <a:r>
              <a:rPr lang="en-US" sz="2400" dirty="0" smtClean="0"/>
              <a:t>Address: position </a:t>
            </a:r>
            <a:r>
              <a:rPr lang="en-US" sz="2400" dirty="0"/>
              <a:t>of a memory </a:t>
            </a:r>
            <a:r>
              <a:rPr lang="en-US" sz="2400" dirty="0" smtClean="0"/>
              <a:t>cell</a:t>
            </a:r>
          </a:p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en-US" sz="2400" dirty="0" smtClean="0"/>
              <a:t>Memory Content: Value stored in memory</a:t>
            </a:r>
          </a:p>
          <a:p>
            <a:pPr lvl="1">
              <a:lnSpc>
                <a:spcPct val="120000"/>
              </a:lnSpc>
              <a:spcBef>
                <a:spcPts val="800"/>
              </a:spcBef>
            </a:pPr>
            <a:r>
              <a:rPr lang="en-US" sz="2000" dirty="0" smtClean="0"/>
              <a:t>Every </a:t>
            </a:r>
            <a:r>
              <a:rPr lang="en-US" sz="2000" dirty="0"/>
              <a:t>memory cell has content, whether we know it or </a:t>
            </a:r>
            <a:r>
              <a:rPr lang="en-US" sz="2000" dirty="0" smtClean="0"/>
              <a:t>not </a:t>
            </a:r>
            <a:endParaRPr lang="en-US" sz="2000" dirty="0"/>
          </a:p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en-US" dirty="0" smtClean="0"/>
              <a:t>Memory capacity</a:t>
            </a:r>
            <a:endParaRPr lang="en-US" sz="2400" dirty="0"/>
          </a:p>
          <a:p>
            <a:pPr lvl="1">
              <a:lnSpc>
                <a:spcPct val="120000"/>
              </a:lnSpc>
              <a:spcBef>
                <a:spcPts val="800"/>
              </a:spcBef>
            </a:pPr>
            <a:r>
              <a:rPr lang="en-US" sz="2000" dirty="0" smtClean="0"/>
              <a:t>Kilobyte (KB) </a:t>
            </a:r>
            <a:r>
              <a:rPr lang="en-US" sz="2000" dirty="0"/>
              <a:t>= 2</a:t>
            </a:r>
            <a:r>
              <a:rPr lang="en-US" sz="2000" baseline="30000" dirty="0"/>
              <a:t>10</a:t>
            </a:r>
            <a:r>
              <a:rPr lang="en-US" sz="2000" dirty="0"/>
              <a:t> = 1024 </a:t>
            </a:r>
            <a:r>
              <a:rPr lang="en-US" sz="2000" dirty="0" smtClean="0"/>
              <a:t>Bytes; </a:t>
            </a:r>
            <a:r>
              <a:rPr lang="en-US" sz="2000" dirty="0"/>
              <a:t>Megabyte (MB) = 2</a:t>
            </a:r>
            <a:r>
              <a:rPr lang="en-US" sz="2000" baseline="30000" dirty="0"/>
              <a:t>20</a:t>
            </a:r>
            <a:r>
              <a:rPr lang="en-US" sz="2000" dirty="0"/>
              <a:t> </a:t>
            </a:r>
            <a:r>
              <a:rPr lang="en-US" sz="2000" dirty="0" smtClean="0"/>
              <a:t>Bytes &gt; 10</a:t>
            </a:r>
            <a:r>
              <a:rPr lang="en-US" sz="2000" baseline="30000" dirty="0" smtClean="0"/>
              <a:t>6</a:t>
            </a:r>
            <a:r>
              <a:rPr lang="en-US" sz="2000" dirty="0" smtClean="0"/>
              <a:t> Bytes</a:t>
            </a:r>
          </a:p>
          <a:p>
            <a:pPr lvl="1">
              <a:lnSpc>
                <a:spcPct val="120000"/>
              </a:lnSpc>
              <a:spcBef>
                <a:spcPts val="800"/>
              </a:spcBef>
            </a:pPr>
            <a:r>
              <a:rPr lang="en-US" sz="2000" dirty="0" smtClean="0"/>
              <a:t>Gigabyte (GB) = 2</a:t>
            </a:r>
            <a:r>
              <a:rPr lang="en-US" sz="2000" baseline="30000" dirty="0" smtClean="0"/>
              <a:t>30</a:t>
            </a:r>
            <a:r>
              <a:rPr lang="en-US" sz="2000" dirty="0" smtClean="0"/>
              <a:t> &gt; 10</a:t>
            </a:r>
            <a:r>
              <a:rPr lang="en-US" sz="2000" baseline="30000" dirty="0" smtClean="0"/>
              <a:t>9</a:t>
            </a:r>
            <a:r>
              <a:rPr lang="en-US" sz="2000" dirty="0" smtClean="0"/>
              <a:t> Bytes; Terabyte (TB</a:t>
            </a:r>
            <a:r>
              <a:rPr lang="en-US" sz="2000" dirty="0"/>
              <a:t>) = </a:t>
            </a:r>
            <a:r>
              <a:rPr lang="en-US" sz="2000" dirty="0" smtClean="0"/>
              <a:t>2</a:t>
            </a:r>
            <a:r>
              <a:rPr lang="en-US" sz="2000" baseline="30000" dirty="0" smtClean="0"/>
              <a:t>40</a:t>
            </a:r>
            <a:r>
              <a:rPr lang="en-US" sz="2000" dirty="0" smtClean="0"/>
              <a:t> </a:t>
            </a:r>
            <a:r>
              <a:rPr lang="en-US" sz="2000" dirty="0"/>
              <a:t>Bytes &gt; </a:t>
            </a:r>
            <a:r>
              <a:rPr lang="en-US" sz="2000" dirty="0" smtClean="0"/>
              <a:t>10</a:t>
            </a:r>
            <a:r>
              <a:rPr lang="en-US" sz="2000" baseline="30000" dirty="0" smtClean="0"/>
              <a:t>12</a:t>
            </a:r>
            <a:r>
              <a:rPr lang="en-US" sz="2000" dirty="0" smtClean="0"/>
              <a:t> </a:t>
            </a:r>
            <a:r>
              <a:rPr lang="en-US" sz="2000" dirty="0"/>
              <a:t>Bytes</a:t>
            </a:r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74638"/>
            <a:ext cx="8089900" cy="8683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99"/>
                </a:solidFill>
              </a:rPr>
              <a:t>Memory</a:t>
            </a:r>
            <a:endParaRPr lang="en-US" b="1" dirty="0">
              <a:solidFill>
                <a:srgbClr val="00009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DF79EED-F5D4-4760-88D7-A051F62E9475}" type="slidenum">
              <a:rPr lang="en-US"/>
              <a:pPr/>
              <a:t>9</a:t>
            </a:fld>
            <a:endParaRPr lang="en-US"/>
          </a:p>
        </p:txBody>
      </p:sp>
      <p:pic>
        <p:nvPicPr>
          <p:cNvPr id="6" name="Picture 4" descr="DDRSDRAM400-1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2317" y="782030"/>
            <a:ext cx="295116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8" name="Group 47"/>
          <p:cNvGrpSpPr/>
          <p:nvPr/>
        </p:nvGrpSpPr>
        <p:grpSpPr>
          <a:xfrm>
            <a:off x="6528175" y="1583795"/>
            <a:ext cx="2880319" cy="2543211"/>
            <a:chOff x="6393161" y="1763815"/>
            <a:chExt cx="2880319" cy="2543211"/>
          </a:xfrm>
        </p:grpSpPr>
        <p:grpSp>
          <p:nvGrpSpPr>
            <p:cNvPr id="3" name="Group 2"/>
            <p:cNvGrpSpPr/>
            <p:nvPr/>
          </p:nvGrpSpPr>
          <p:grpSpPr>
            <a:xfrm>
              <a:off x="7023230" y="1905000"/>
              <a:ext cx="720161" cy="218855"/>
              <a:chOff x="7023230" y="1905000"/>
              <a:chExt cx="720161" cy="218855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7023230" y="1905000"/>
                <a:ext cx="90091" cy="21885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7113240" y="1905000"/>
                <a:ext cx="90091" cy="21885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7203250" y="1905000"/>
                <a:ext cx="90091" cy="21885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7293260" y="1905000"/>
                <a:ext cx="90091" cy="21885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7383270" y="1905000"/>
                <a:ext cx="90091" cy="21885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7473280" y="1905000"/>
                <a:ext cx="90091" cy="21885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7563290" y="1905000"/>
                <a:ext cx="90091" cy="21885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7653300" y="1905000"/>
                <a:ext cx="90091" cy="21885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" name="Rectangle 26"/>
            <p:cNvSpPr/>
            <p:nvPr/>
          </p:nvSpPr>
          <p:spPr>
            <a:xfrm>
              <a:off x="7023230" y="2123855"/>
              <a:ext cx="720161" cy="21885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023230" y="2339146"/>
              <a:ext cx="720161" cy="21885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023230" y="2554025"/>
              <a:ext cx="720161" cy="21885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023230" y="3203975"/>
              <a:ext cx="720161" cy="21885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0066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65</a:t>
              </a:r>
              <a:endParaRPr lang="en-US" sz="1400" b="1" dirty="0">
                <a:solidFill>
                  <a:srgbClr val="0066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7902834" y="1763815"/>
              <a:ext cx="84670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One bit</a:t>
              </a:r>
              <a:endParaRPr lang="en-US" sz="16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902834" y="2213865"/>
              <a:ext cx="132119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Byte = 8 bits</a:t>
              </a:r>
              <a:endParaRPr lang="en-US" sz="1600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023230" y="2760095"/>
              <a:ext cx="720161" cy="4438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50000"/>
                </a:lnSpc>
              </a:pPr>
              <a:r>
                <a:rPr lang="en-US" sz="1600" dirty="0" smtClean="0">
                  <a:solidFill>
                    <a:schemeClr val="tx1"/>
                  </a:solidFill>
                </a:rPr>
                <a:t>.</a:t>
              </a:r>
            </a:p>
            <a:p>
              <a:pPr algn="ctr">
                <a:lnSpc>
                  <a:spcPct val="50000"/>
                </a:lnSpc>
              </a:pPr>
              <a:r>
                <a:rPr lang="en-US" sz="1600" dirty="0" smtClean="0">
                  <a:solidFill>
                    <a:schemeClr val="tx1"/>
                  </a:solidFill>
                </a:rPr>
                <a:t>.</a:t>
              </a:r>
            </a:p>
            <a:p>
              <a:pPr algn="ctr">
                <a:lnSpc>
                  <a:spcPct val="50000"/>
                </a:lnSpc>
              </a:pPr>
              <a:r>
                <a:rPr lang="en-US" sz="1600" dirty="0">
                  <a:solidFill>
                    <a:schemeClr val="tx1"/>
                  </a:solidFill>
                </a:rPr>
                <a:t>.</a:t>
              </a: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flipH="1">
              <a:off x="7691704" y="1943835"/>
              <a:ext cx="186621" cy="70593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flipH="1">
              <a:off x="7668419" y="2407522"/>
              <a:ext cx="299916" cy="3529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flipH="1">
              <a:off x="7608335" y="3313402"/>
              <a:ext cx="314995" cy="17648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7902834" y="2888940"/>
              <a:ext cx="137064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Byte at</a:t>
              </a:r>
            </a:p>
            <a:p>
              <a:r>
                <a:rPr lang="en-US" sz="1600" dirty="0" smtClean="0"/>
                <a:t>address </a:t>
              </a:r>
              <a:r>
                <a:rPr lang="en-US" sz="1600" b="1" dirty="0" smtClean="0">
                  <a:solidFill>
                    <a:srgbClr val="C00000"/>
                  </a:solidFill>
                </a:rPr>
                <a:t>16</a:t>
              </a:r>
            </a:p>
            <a:p>
              <a:r>
                <a:rPr lang="en-US" sz="1600" dirty="0" smtClean="0"/>
                <a:t>value = </a:t>
              </a:r>
              <a:r>
                <a:rPr lang="en-US" sz="1600" b="1" dirty="0" smtClean="0">
                  <a:solidFill>
                    <a:srgbClr val="006600"/>
                  </a:solidFill>
                </a:rPr>
                <a:t>65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7023230" y="3425024"/>
              <a:ext cx="720161" cy="21885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7023230" y="3646073"/>
              <a:ext cx="720161" cy="21885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023230" y="3863146"/>
              <a:ext cx="720161" cy="4438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50000"/>
                </a:lnSpc>
              </a:pPr>
              <a:r>
                <a:rPr lang="en-US" sz="1600" dirty="0" smtClean="0">
                  <a:solidFill>
                    <a:schemeClr val="tx1"/>
                  </a:solidFill>
                </a:rPr>
                <a:t>.</a:t>
              </a:r>
            </a:p>
            <a:p>
              <a:pPr algn="ctr">
                <a:lnSpc>
                  <a:spcPct val="50000"/>
                </a:lnSpc>
              </a:pPr>
              <a:r>
                <a:rPr lang="en-US" sz="1600" dirty="0" smtClean="0">
                  <a:solidFill>
                    <a:schemeClr val="tx1"/>
                  </a:solidFill>
                </a:rPr>
                <a:t>.</a:t>
              </a:r>
            </a:p>
            <a:p>
              <a:pPr algn="ctr">
                <a:lnSpc>
                  <a:spcPct val="50000"/>
                </a:lnSpc>
              </a:pPr>
              <a:r>
                <a:rPr lang="en-US" sz="1600" dirty="0">
                  <a:solidFill>
                    <a:schemeClr val="tx1"/>
                  </a:solidFill>
                </a:rPr>
                <a:t>.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739178" y="1904999"/>
              <a:ext cx="284052" cy="218855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400" b="1" dirty="0" smtClean="0">
                  <a:solidFill>
                    <a:srgbClr val="C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  <a:endParaRPr lang="en-US" sz="14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739178" y="2130025"/>
              <a:ext cx="284052" cy="218855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400" b="1" dirty="0" smtClean="0">
                  <a:solidFill>
                    <a:srgbClr val="C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  <a:endParaRPr lang="en-US" sz="14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739178" y="2343123"/>
              <a:ext cx="284052" cy="218855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400" b="1" dirty="0" smtClean="0">
                  <a:solidFill>
                    <a:srgbClr val="C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2</a:t>
              </a:r>
              <a:endParaRPr lang="en-US" sz="14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739178" y="2552245"/>
              <a:ext cx="284052" cy="218855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400" b="1" dirty="0" smtClean="0">
                  <a:solidFill>
                    <a:srgbClr val="C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3</a:t>
              </a:r>
              <a:endParaRPr lang="en-US" sz="14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739178" y="3210145"/>
              <a:ext cx="284052" cy="218855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400" b="1" dirty="0" smtClean="0">
                  <a:solidFill>
                    <a:srgbClr val="C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16</a:t>
              </a:r>
              <a:endParaRPr lang="en-US" sz="14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739178" y="3435170"/>
              <a:ext cx="284052" cy="218855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400" b="1" dirty="0" smtClean="0">
                  <a:solidFill>
                    <a:srgbClr val="C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17</a:t>
              </a:r>
              <a:endParaRPr lang="en-US" sz="14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739178" y="3648267"/>
              <a:ext cx="284052" cy="218855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400" b="1" dirty="0" smtClean="0">
                  <a:solidFill>
                    <a:srgbClr val="C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18</a:t>
              </a:r>
              <a:endParaRPr lang="en-US" sz="14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 rot="16200000">
              <a:off x="5591723" y="2745273"/>
              <a:ext cx="194142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</a:rPr>
                <a:t>Memory Addresses</a:t>
              </a:r>
              <a:endParaRPr lang="en-US" sz="1600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stom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31611</TotalTime>
  <Words>1358</Words>
  <Application>Microsoft Office PowerPoint</Application>
  <PresentationFormat>A4 Paper (210x297 mm)</PresentationFormat>
  <Paragraphs>215</Paragraphs>
  <Slides>24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Oriel</vt:lpstr>
      <vt:lpstr>ICS103 Programming in C  1: Overview of Computers And Programming</vt:lpstr>
      <vt:lpstr>Welcome to ICS 103</vt:lpstr>
      <vt:lpstr>Assessment Plan</vt:lpstr>
      <vt:lpstr>Outline</vt:lpstr>
      <vt:lpstr>Computers</vt:lpstr>
      <vt:lpstr>Hardware &amp; Software</vt:lpstr>
      <vt:lpstr>Computer Hardware</vt:lpstr>
      <vt:lpstr>Components of a Computer</vt:lpstr>
      <vt:lpstr>Memory</vt:lpstr>
      <vt:lpstr>Computer Software</vt:lpstr>
      <vt:lpstr>Computer Languages</vt:lpstr>
      <vt:lpstr>Compiler</vt:lpstr>
      <vt:lpstr>PowerPoint Presentation</vt:lpstr>
      <vt:lpstr>Flow of Information During Program Execution</vt:lpstr>
      <vt:lpstr>Software Development Method</vt:lpstr>
      <vt:lpstr>Steps Defined</vt:lpstr>
      <vt:lpstr>Converting Miles to Kilometers</vt:lpstr>
      <vt:lpstr>4. Implementation in C Language</vt:lpstr>
      <vt:lpstr>Miles to Kilometers cont’d</vt:lpstr>
      <vt:lpstr>Pseudo code and Flowchart</vt:lpstr>
      <vt:lpstr>Why use pseudo code?</vt:lpstr>
      <vt:lpstr>Another Example of Pseudo code</vt:lpstr>
      <vt:lpstr>Flowchart</vt:lpstr>
      <vt:lpstr>Example of a Flowchart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ICS-103 Lecture 01</dc:title>
  <dc:creator>Mudawar</dc:creator>
  <cp:lastModifiedBy>mudawar</cp:lastModifiedBy>
  <cp:revision>172</cp:revision>
  <cp:lastPrinted>2017-09-17T11:14:10Z</cp:lastPrinted>
  <dcterms:created xsi:type="dcterms:W3CDTF">2006-12-07T16:06:22Z</dcterms:created>
  <dcterms:modified xsi:type="dcterms:W3CDTF">2017-09-25T06:15:33Z</dcterms:modified>
</cp:coreProperties>
</file>