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4" r:id="rId2"/>
    <p:sldId id="411" r:id="rId3"/>
    <p:sldId id="428" r:id="rId4"/>
    <p:sldId id="427" r:id="rId5"/>
    <p:sldId id="413" r:id="rId6"/>
    <p:sldId id="417" r:id="rId7"/>
    <p:sldId id="418" r:id="rId8"/>
    <p:sldId id="420" r:id="rId9"/>
    <p:sldId id="421" r:id="rId10"/>
    <p:sldId id="448" r:id="rId11"/>
    <p:sldId id="449" r:id="rId12"/>
    <p:sldId id="450" r:id="rId13"/>
    <p:sldId id="451" r:id="rId14"/>
    <p:sldId id="426" r:id="rId15"/>
    <p:sldId id="432" r:id="rId16"/>
    <p:sldId id="463" r:id="rId17"/>
    <p:sldId id="442" r:id="rId18"/>
    <p:sldId id="458" r:id="rId19"/>
    <p:sldId id="459" r:id="rId20"/>
    <p:sldId id="460" r:id="rId21"/>
    <p:sldId id="461" r:id="rId22"/>
    <p:sldId id="462" r:id="rId23"/>
    <p:sldId id="452" r:id="rId24"/>
    <p:sldId id="453" r:id="rId25"/>
    <p:sldId id="454" r:id="rId26"/>
    <p:sldId id="455" r:id="rId27"/>
    <p:sldId id="456" r:id="rId28"/>
    <p:sldId id="457" r:id="rId29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6600FF"/>
    <a:srgbClr val="000099"/>
    <a:srgbClr val="FFFFCC"/>
    <a:srgbClr val="F7FCFF"/>
    <a:srgbClr val="CCECFF"/>
    <a:srgbClr val="9900FF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1" autoAdjust="0"/>
    <p:restoredTop sz="95818" autoAdjust="0"/>
  </p:normalViewPr>
  <p:slideViewPr>
    <p:cSldViewPr>
      <p:cViewPr varScale="1">
        <p:scale>
          <a:sx n="116" d="100"/>
          <a:sy n="116" d="100"/>
        </p:scale>
        <p:origin x="1637" y="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Modeling Sequential Circuits in Verilog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8.png"/><Relationship Id="rId13" Type="http://schemas.openxmlformats.org/officeDocument/2006/relationships/image" Target="../media/image313.png"/><Relationship Id="rId3" Type="http://schemas.openxmlformats.org/officeDocument/2006/relationships/image" Target="../media/image303.png"/><Relationship Id="rId7" Type="http://schemas.openxmlformats.org/officeDocument/2006/relationships/image" Target="../media/image307.png"/><Relationship Id="rId12" Type="http://schemas.openxmlformats.org/officeDocument/2006/relationships/image" Target="../media/image312.png"/><Relationship Id="rId2" Type="http://schemas.openxmlformats.org/officeDocument/2006/relationships/image" Target="../media/image3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6.png"/><Relationship Id="rId11" Type="http://schemas.openxmlformats.org/officeDocument/2006/relationships/image" Target="../media/image311.png"/><Relationship Id="rId5" Type="http://schemas.openxmlformats.org/officeDocument/2006/relationships/image" Target="../media/image305.png"/><Relationship Id="rId15" Type="http://schemas.openxmlformats.org/officeDocument/2006/relationships/image" Target="../media/image315.png"/><Relationship Id="rId10" Type="http://schemas.openxmlformats.org/officeDocument/2006/relationships/image" Target="../media/image310.png"/><Relationship Id="rId4" Type="http://schemas.openxmlformats.org/officeDocument/2006/relationships/image" Target="../media/image304.png"/><Relationship Id="rId9" Type="http://schemas.openxmlformats.org/officeDocument/2006/relationships/image" Target="../media/image309.png"/><Relationship Id="rId14" Type="http://schemas.openxmlformats.org/officeDocument/2006/relationships/image" Target="../media/image3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/>
              <a:t>Modeling Sequential</a:t>
            </a:r>
            <a:br>
              <a:rPr lang="en-US" altLang="en-US" sz="4400"/>
            </a:br>
            <a:r>
              <a:rPr lang="en-US" altLang="en-US" sz="4400"/>
              <a:t>Circuits </a:t>
            </a:r>
            <a:r>
              <a:rPr lang="en-US" altLang="en-US" sz="4400" dirty="0"/>
              <a:t>in Verilog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951899"/>
            <a:ext cx="9123867" cy="5472665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Procedural assignment is used inside a </a:t>
            </a:r>
            <a:r>
              <a:rPr lang="en-US" b="1" dirty="0">
                <a:solidFill>
                  <a:srgbClr val="FF0000"/>
                </a:solidFill>
              </a:rPr>
              <a:t>procedural block</a:t>
            </a:r>
            <a:r>
              <a:rPr lang="en-US" dirty="0"/>
              <a:t> only</a:t>
            </a:r>
          </a:p>
          <a:p>
            <a:pPr>
              <a:spcBef>
                <a:spcPts val="1500"/>
              </a:spcBef>
            </a:pPr>
            <a:r>
              <a:rPr lang="en-US" dirty="0"/>
              <a:t>Two types of procedural assignments:</a:t>
            </a:r>
          </a:p>
          <a:p>
            <a:pPr>
              <a:spcBef>
                <a:spcPts val="1500"/>
              </a:spcBef>
            </a:pPr>
            <a:r>
              <a:rPr lang="en-US" b="1" dirty="0">
                <a:solidFill>
                  <a:srgbClr val="FF0000"/>
                </a:solidFill>
              </a:rPr>
              <a:t>Blocking assignment: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variable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 expression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= operator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Variable is updated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executing next statement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Similar to an assignment statement in programming languages</a:t>
            </a:r>
          </a:p>
          <a:p>
            <a:pPr>
              <a:spcBef>
                <a:spcPts val="1500"/>
              </a:spcBef>
            </a:pPr>
            <a:r>
              <a:rPr lang="en-US" b="1" dirty="0">
                <a:solidFill>
                  <a:srgbClr val="FF0000"/>
                </a:solidFill>
              </a:rPr>
              <a:t>Non-Blocking assignment: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variable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 expression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&lt;= operator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Variable is updated </a:t>
            </a:r>
            <a:r>
              <a:rPr lang="en-US" b="1" dirty="0">
                <a:solidFill>
                  <a:srgbClr val="FF0000"/>
                </a:solidFill>
              </a:rPr>
              <a:t>at the end</a:t>
            </a:r>
            <a:r>
              <a:rPr lang="en-US" dirty="0"/>
              <a:t> of the procedural block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Does not block the execution of next statements</a:t>
            </a:r>
          </a:p>
        </p:txBody>
      </p:sp>
    </p:spTree>
    <p:extLst>
      <p:ext uri="{BB962C8B-B14F-4D97-AF65-F5344CB8AC3E}">
        <p14:creationId xmlns:p14="http://schemas.microsoft.com/office/powerpoint/2010/main" val="320530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767567" y="4696354"/>
            <a:ext cx="3897398" cy="1497782"/>
            <a:chOff x="747689" y="4696354"/>
            <a:chExt cx="3897398" cy="1497782"/>
          </a:xfrm>
        </p:grpSpPr>
        <p:sp>
          <p:nvSpPr>
            <p:cNvPr id="43" name="Rectangle 42"/>
            <p:cNvSpPr/>
            <p:nvPr/>
          </p:nvSpPr>
          <p:spPr>
            <a:xfrm>
              <a:off x="2571235" y="5041996"/>
              <a:ext cx="2073852" cy="4320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Read: in, q2, q1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93517" y="5790887"/>
              <a:ext cx="3551570" cy="403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Parallel Assignment at the end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7689" y="4696354"/>
              <a:ext cx="604873" cy="10945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4" y="3198572"/>
            <a:ext cx="4838989" cy="3398813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nonblocking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in,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out);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q1, q2;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 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q2  &lt;= in;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q1  &lt;= q2;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out &lt;= q1;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/>
              <a:t>Blocking versus Non-Blocking Assignment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8125" y="894292"/>
            <a:ext cx="9145828" cy="63367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kern="0" dirty="0"/>
              <a:t>Guideline: Use Non-Blocking Assignment for Sequential Logic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86833" y="1643183"/>
            <a:ext cx="5127023" cy="1440176"/>
            <a:chOff x="978117" y="1527969"/>
            <a:chExt cx="5127023" cy="1440176"/>
          </a:xfrm>
        </p:grpSpPr>
        <p:grpSp>
          <p:nvGrpSpPr>
            <p:cNvPr id="10" name="Group 9"/>
            <p:cNvGrpSpPr/>
            <p:nvPr/>
          </p:nvGrpSpPr>
          <p:grpSpPr>
            <a:xfrm>
              <a:off x="1899828" y="1630176"/>
              <a:ext cx="748892" cy="921712"/>
              <a:chOff x="1899828" y="1656190"/>
              <a:chExt cx="748892" cy="92171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899828" y="1656190"/>
                <a:ext cx="748891" cy="92171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5400000">
                <a:off x="1899828" y="2219255"/>
                <a:ext cx="172823" cy="1728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899829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D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360685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Q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24789" y="1630176"/>
              <a:ext cx="748892" cy="921712"/>
              <a:chOff x="1899828" y="1656190"/>
              <a:chExt cx="748892" cy="92171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899828" y="1656190"/>
                <a:ext cx="748891" cy="92171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5400000">
                <a:off x="1899828" y="2219255"/>
                <a:ext cx="172823" cy="1728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99829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360685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Q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549750" y="1630176"/>
              <a:ext cx="748892" cy="921712"/>
              <a:chOff x="1899828" y="1656190"/>
              <a:chExt cx="748892" cy="92171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99828" y="1656190"/>
                <a:ext cx="748891" cy="92171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5400000">
                <a:off x="1899828" y="2219255"/>
                <a:ext cx="172823" cy="1728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899829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D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360685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Q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2648720" y="1873611"/>
              <a:ext cx="5760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973681" y="1873611"/>
              <a:ext cx="5760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298642" y="1873611"/>
              <a:ext cx="40324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323760" y="1873611"/>
              <a:ext cx="5760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1325217" y="2279374"/>
              <a:ext cx="3220279" cy="556591"/>
            </a:xfrm>
            <a:custGeom>
              <a:avLst/>
              <a:gdLst>
                <a:gd name="connsiteX0" fmla="*/ 3220279 w 3220279"/>
                <a:gd name="connsiteY0" fmla="*/ 0 h 556591"/>
                <a:gd name="connsiteX1" fmla="*/ 3220279 w 3220279"/>
                <a:gd name="connsiteY1" fmla="*/ 0 h 556591"/>
                <a:gd name="connsiteX2" fmla="*/ 3081131 w 3220279"/>
                <a:gd name="connsiteY2" fmla="*/ 0 h 556591"/>
                <a:gd name="connsiteX3" fmla="*/ 2941983 w 3220279"/>
                <a:gd name="connsiteY3" fmla="*/ 0 h 556591"/>
                <a:gd name="connsiteX4" fmla="*/ 2941983 w 3220279"/>
                <a:gd name="connsiteY4" fmla="*/ 556591 h 556591"/>
                <a:gd name="connsiteX5" fmla="*/ 0 w 3220279"/>
                <a:gd name="connsiteY5" fmla="*/ 556591 h 55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0279" h="556591">
                  <a:moveTo>
                    <a:pt x="3220279" y="0"/>
                  </a:moveTo>
                  <a:lnTo>
                    <a:pt x="3220279" y="0"/>
                  </a:lnTo>
                  <a:lnTo>
                    <a:pt x="3081131" y="0"/>
                  </a:lnTo>
                  <a:lnTo>
                    <a:pt x="2941983" y="0"/>
                  </a:lnTo>
                  <a:lnTo>
                    <a:pt x="2941983" y="556591"/>
                  </a:lnTo>
                  <a:lnTo>
                    <a:pt x="0" y="556591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69774" y="2279651"/>
              <a:ext cx="230054" cy="556314"/>
            </a:xfrm>
            <a:custGeom>
              <a:avLst/>
              <a:gdLst>
                <a:gd name="connsiteX0" fmla="*/ 212035 w 212035"/>
                <a:gd name="connsiteY0" fmla="*/ 0 h 569843"/>
                <a:gd name="connsiteX1" fmla="*/ 0 w 212035"/>
                <a:gd name="connsiteY1" fmla="*/ 0 h 569843"/>
                <a:gd name="connsiteX2" fmla="*/ 0 w 212035"/>
                <a:gd name="connsiteY2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5" h="569843">
                  <a:moveTo>
                    <a:pt x="212035" y="0"/>
                  </a:moveTo>
                  <a:lnTo>
                    <a:pt x="0" y="0"/>
                  </a:lnTo>
                  <a:lnTo>
                    <a:pt x="0" y="56984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994736" y="2276860"/>
              <a:ext cx="230054" cy="556314"/>
            </a:xfrm>
            <a:custGeom>
              <a:avLst/>
              <a:gdLst>
                <a:gd name="connsiteX0" fmla="*/ 212035 w 212035"/>
                <a:gd name="connsiteY0" fmla="*/ 0 h 569843"/>
                <a:gd name="connsiteX1" fmla="*/ 0 w 212035"/>
                <a:gd name="connsiteY1" fmla="*/ 0 h 569843"/>
                <a:gd name="connsiteX2" fmla="*/ 0 w 212035"/>
                <a:gd name="connsiteY2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5" h="569843">
                  <a:moveTo>
                    <a:pt x="212035" y="0"/>
                  </a:moveTo>
                  <a:lnTo>
                    <a:pt x="0" y="0"/>
                  </a:lnTo>
                  <a:lnTo>
                    <a:pt x="0" y="56984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78117" y="1700790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dirty="0"/>
                <a:t>in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63934" y="152796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q2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88895" y="152796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q1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17105" y="170078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out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78117" y="2622502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dirty="0" err="1"/>
                <a:t>clk</a:t>
              </a:r>
              <a:endParaRPr lang="en-US" sz="2000" dirty="0"/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5068213" y="3198572"/>
            <a:ext cx="4723775" cy="339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blocking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in, </a:t>
            </a:r>
            <a:r>
              <a:rPr lang="en-US" sz="2000" b="1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out);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kern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q1, q2;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@ (</a:t>
            </a:r>
            <a:r>
              <a:rPr lang="en-US" sz="2000" b="1" kern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   q2  = in;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   q1  = q2;  </a:t>
            </a:r>
            <a:r>
              <a:rPr lang="en-US" sz="2000" b="1" kern="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q1 = in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   out = q1;  </a:t>
            </a:r>
            <a:r>
              <a:rPr lang="en-US" sz="2000" b="1" kern="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out = in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500"/>
              </a:spcBef>
              <a:buFont typeface="Wingdings" pitchFamily="2" charset="2"/>
              <a:buNone/>
            </a:pPr>
            <a:r>
              <a:rPr lang="en-US" sz="2000" b="1" kern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kern="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932319" y="1643183"/>
            <a:ext cx="3283599" cy="1440176"/>
            <a:chOff x="978117" y="1527969"/>
            <a:chExt cx="3283599" cy="1440176"/>
          </a:xfrm>
        </p:grpSpPr>
        <p:sp>
          <p:nvSpPr>
            <p:cNvPr id="52" name="Freeform 51"/>
            <p:cNvSpPr/>
            <p:nvPr/>
          </p:nvSpPr>
          <p:spPr>
            <a:xfrm>
              <a:off x="1325219" y="2279374"/>
              <a:ext cx="574609" cy="556591"/>
            </a:xfrm>
            <a:custGeom>
              <a:avLst/>
              <a:gdLst>
                <a:gd name="connsiteX0" fmla="*/ 3220279 w 3220279"/>
                <a:gd name="connsiteY0" fmla="*/ 0 h 556591"/>
                <a:gd name="connsiteX1" fmla="*/ 3220279 w 3220279"/>
                <a:gd name="connsiteY1" fmla="*/ 0 h 556591"/>
                <a:gd name="connsiteX2" fmla="*/ 3081131 w 3220279"/>
                <a:gd name="connsiteY2" fmla="*/ 0 h 556591"/>
                <a:gd name="connsiteX3" fmla="*/ 2941983 w 3220279"/>
                <a:gd name="connsiteY3" fmla="*/ 0 h 556591"/>
                <a:gd name="connsiteX4" fmla="*/ 2941983 w 3220279"/>
                <a:gd name="connsiteY4" fmla="*/ 556591 h 556591"/>
                <a:gd name="connsiteX5" fmla="*/ 0 w 3220279"/>
                <a:gd name="connsiteY5" fmla="*/ 556591 h 556591"/>
                <a:gd name="connsiteX0" fmla="*/ 3220279 w 5505265"/>
                <a:gd name="connsiteY0" fmla="*/ 0 h 556591"/>
                <a:gd name="connsiteX1" fmla="*/ 5505265 w 5505265"/>
                <a:gd name="connsiteY1" fmla="*/ 0 h 556591"/>
                <a:gd name="connsiteX2" fmla="*/ 3081131 w 5505265"/>
                <a:gd name="connsiteY2" fmla="*/ 0 h 556591"/>
                <a:gd name="connsiteX3" fmla="*/ 2941983 w 5505265"/>
                <a:gd name="connsiteY3" fmla="*/ 0 h 556591"/>
                <a:gd name="connsiteX4" fmla="*/ 2941983 w 5505265"/>
                <a:gd name="connsiteY4" fmla="*/ 556591 h 556591"/>
                <a:gd name="connsiteX5" fmla="*/ 0 w 5505265"/>
                <a:gd name="connsiteY5" fmla="*/ 556591 h 556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5265" h="556591">
                  <a:moveTo>
                    <a:pt x="3220279" y="0"/>
                  </a:moveTo>
                  <a:lnTo>
                    <a:pt x="5505265" y="0"/>
                  </a:lnTo>
                  <a:lnTo>
                    <a:pt x="3081131" y="0"/>
                  </a:lnTo>
                  <a:lnTo>
                    <a:pt x="2941983" y="0"/>
                  </a:lnTo>
                  <a:lnTo>
                    <a:pt x="2941983" y="556591"/>
                  </a:lnTo>
                  <a:lnTo>
                    <a:pt x="0" y="556591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899828" y="1630176"/>
              <a:ext cx="748892" cy="921712"/>
              <a:chOff x="1899828" y="1656190"/>
              <a:chExt cx="748892" cy="921712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899828" y="1656190"/>
                <a:ext cx="748891" cy="92171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Isosceles Triangle 68"/>
              <p:cNvSpPr/>
              <p:nvPr/>
            </p:nvSpPr>
            <p:spPr>
              <a:xfrm rot="5400000">
                <a:off x="1899828" y="2219255"/>
                <a:ext cx="172823" cy="1728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899829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D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360685" y="1753067"/>
                <a:ext cx="288035" cy="3456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Q</a:t>
                </a:r>
              </a:p>
            </p:txBody>
          </p:sp>
        </p:grpSp>
        <p:cxnSp>
          <p:nvCxnSpPr>
            <p:cNvPr id="48" name="Straight Arrow Connector 47"/>
            <p:cNvCxnSpPr/>
            <p:nvPr/>
          </p:nvCxnSpPr>
          <p:spPr>
            <a:xfrm>
              <a:off x="2648720" y="1873611"/>
              <a:ext cx="11521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323760" y="1873611"/>
              <a:ext cx="57606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978117" y="1700790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dirty="0"/>
                <a:t>in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79148" y="152796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q2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40004" y="152796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q1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73681" y="1700789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out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78117" y="2622502"/>
              <a:ext cx="288035" cy="3456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dirty="0" err="1"/>
                <a:t>clk</a:t>
              </a:r>
              <a:endParaRPr lang="en-US" sz="2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393175" y="3601821"/>
            <a:ext cx="2592315" cy="2592315"/>
            <a:chOff x="5989926" y="3601821"/>
            <a:chExt cx="2592315" cy="2592315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5989926" y="3601821"/>
              <a:ext cx="2592315" cy="25923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5989926" y="3601821"/>
              <a:ext cx="2592315" cy="25923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164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5586677" y="4811568"/>
            <a:ext cx="3859670" cy="1267354"/>
            <a:chOff x="5644284" y="4811568"/>
            <a:chExt cx="3859670" cy="1267354"/>
          </a:xfrm>
        </p:grpSpPr>
        <p:sp>
          <p:nvSpPr>
            <p:cNvPr id="41" name="Rectangle 40"/>
            <p:cNvSpPr/>
            <p:nvPr/>
          </p:nvSpPr>
          <p:spPr>
            <a:xfrm>
              <a:off x="6047533" y="5675673"/>
              <a:ext cx="3456421" cy="403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Parallel Assignment at the end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44284" y="4811568"/>
              <a:ext cx="518464" cy="864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88282" y="4811568"/>
              <a:ext cx="1815672" cy="8641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Evaluate all  expressions</a:t>
              </a:r>
            </a:p>
          </p:txBody>
        </p:sp>
      </p:grpSp>
      <p:sp>
        <p:nvSpPr>
          <p:cNvPr id="79" name="Content Placeholder 2"/>
          <p:cNvSpPr txBox="1">
            <a:spLocks/>
          </p:cNvSpPr>
          <p:nvPr/>
        </p:nvSpPr>
        <p:spPr bwMode="auto">
          <a:xfrm>
            <a:off x="5125819" y="3486607"/>
            <a:ext cx="4493348" cy="3053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nonblocking</a:t>
            </a:r>
            <a:endParaRPr lang="en-US" sz="2000" b="1" kern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a,b,c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@ (a, b, c) </a:t>
            </a: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   x  &lt;= a &amp; b;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>
                <a:latin typeface="Consolas" panose="020B0609020204030204" pitchFamily="49" charset="0"/>
                <a:cs typeface="Consolas" panose="020B0609020204030204" pitchFamily="49" charset="0"/>
              </a:rPr>
              <a:t>    y  &lt;= x | c;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1000"/>
              </a:spcBef>
              <a:buFont typeface="Wingdings" pitchFamily="2" charset="2"/>
              <a:buNone/>
            </a:pPr>
            <a:r>
              <a:rPr lang="en-US" sz="2000" b="1" kern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kern="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39" y="3486607"/>
            <a:ext cx="4608561" cy="3053171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blocking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a,b,c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 (a, b, c)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x = a &amp; b;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update x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y = x | c;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y =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a&amp;b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| c;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/>
              <a:t>Blocking versus Non-Blocking Assignment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8125" y="894292"/>
            <a:ext cx="9145828" cy="63367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kern="0" dirty="0"/>
              <a:t>Guideline: Use Blocking Assignment for Combinational Logic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6335568" y="3774642"/>
            <a:ext cx="2592315" cy="2592315"/>
            <a:chOff x="5989926" y="3601821"/>
            <a:chExt cx="2592315" cy="2592315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5989926" y="3601821"/>
              <a:ext cx="2592315" cy="25923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5989926" y="3601821"/>
              <a:ext cx="2592315" cy="259231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59654" y="1931217"/>
            <a:ext cx="2765136" cy="1152141"/>
            <a:chOff x="6393175" y="1758396"/>
            <a:chExt cx="2765136" cy="1152141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681210" y="1873611"/>
              <a:ext cx="3456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681210" y="2219253"/>
              <a:ext cx="3456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681210" y="2795323"/>
              <a:ext cx="14401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 flipV="1">
              <a:off x="7862714" y="2055885"/>
              <a:ext cx="230054" cy="425391"/>
            </a:xfrm>
            <a:custGeom>
              <a:avLst/>
              <a:gdLst>
                <a:gd name="connsiteX0" fmla="*/ 212035 w 212035"/>
                <a:gd name="connsiteY0" fmla="*/ 0 h 569843"/>
                <a:gd name="connsiteX1" fmla="*/ 0 w 212035"/>
                <a:gd name="connsiteY1" fmla="*/ 0 h 569843"/>
                <a:gd name="connsiteX2" fmla="*/ 0 w 212035"/>
                <a:gd name="connsiteY2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5" h="569843">
                  <a:moveTo>
                    <a:pt x="212035" y="0"/>
                  </a:moveTo>
                  <a:lnTo>
                    <a:pt x="0" y="0"/>
                  </a:lnTo>
                  <a:lnTo>
                    <a:pt x="0" y="56984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93175" y="1758396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a</a:t>
              </a:r>
            </a:p>
          </p:txBody>
        </p:sp>
        <p:sp>
          <p:nvSpPr>
            <p:cNvPr id="4" name="Flowchart: Delay 3"/>
            <p:cNvSpPr/>
            <p:nvPr/>
          </p:nvSpPr>
          <p:spPr>
            <a:xfrm>
              <a:off x="7026852" y="1801718"/>
              <a:ext cx="576070" cy="504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oon 20"/>
            <p:cNvSpPr/>
            <p:nvPr/>
          </p:nvSpPr>
          <p:spPr>
            <a:xfrm flipH="1">
              <a:off x="8034974" y="2392074"/>
              <a:ext cx="547267" cy="502665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602922" y="2053718"/>
              <a:ext cx="13249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582241" y="2641155"/>
              <a:ext cx="3456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393175" y="2104038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3175" y="2680108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927883" y="1910796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927883" y="2507287"/>
              <a:ext cx="230428" cy="23042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Consolas" panose="020B0609020204030204" pitchFamily="49" charset="0"/>
                </a:rPr>
                <a:t>y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068214" y="1873609"/>
            <a:ext cx="4435739" cy="1324963"/>
            <a:chOff x="4722572" y="1873609"/>
            <a:chExt cx="4435739" cy="1324963"/>
          </a:xfrm>
        </p:grpSpPr>
        <p:grpSp>
          <p:nvGrpSpPr>
            <p:cNvPr id="97" name="Group 96"/>
            <p:cNvGrpSpPr/>
            <p:nvPr/>
          </p:nvGrpSpPr>
          <p:grpSpPr>
            <a:xfrm>
              <a:off x="5932319" y="1873609"/>
              <a:ext cx="3225992" cy="1324963"/>
              <a:chOff x="5241035" y="1931218"/>
              <a:chExt cx="3225992" cy="1324963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5989926" y="2826919"/>
                <a:ext cx="14401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989926" y="2046433"/>
                <a:ext cx="34564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989926" y="2392075"/>
                <a:ext cx="34564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989926" y="3140967"/>
                <a:ext cx="14401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5701891" y="1931218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a</a:t>
                </a:r>
              </a:p>
            </p:txBody>
          </p:sp>
          <p:sp>
            <p:nvSpPr>
              <p:cNvPr id="86" name="Flowchart: Delay 85"/>
              <p:cNvSpPr/>
              <p:nvPr/>
            </p:nvSpPr>
            <p:spPr>
              <a:xfrm>
                <a:off x="6335568" y="1974540"/>
                <a:ext cx="576070" cy="504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/>
              <p:cNvSpPr/>
              <p:nvPr/>
            </p:nvSpPr>
            <p:spPr>
              <a:xfrm flipH="1">
                <a:off x="7343690" y="2737718"/>
                <a:ext cx="547267" cy="502665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>
                <a:off x="6911638" y="2226540"/>
                <a:ext cx="132496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7890957" y="2986799"/>
                <a:ext cx="34564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Box 89"/>
              <p:cNvSpPr txBox="1"/>
              <p:nvPr/>
            </p:nvSpPr>
            <p:spPr>
              <a:xfrm>
                <a:off x="5701891" y="2276860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b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5701891" y="3025752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c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8236599" y="2083618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Consolas" panose="020B0609020204030204" pitchFamily="49" charset="0"/>
                  </a:rPr>
                  <a:t>x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8236599" y="2852931"/>
                <a:ext cx="230428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Consolas" panose="020B0609020204030204" pitchFamily="49" charset="0"/>
                  </a:rPr>
                  <a:t>y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241035" y="2680109"/>
                <a:ext cx="662482" cy="2304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/>
                  <a:t>Old x</a:t>
                </a: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4722572" y="2334467"/>
              <a:ext cx="1094533" cy="80649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Old x is</a:t>
              </a:r>
            </a:p>
            <a:p>
              <a:pPr algn="ctr"/>
              <a:r>
                <a:rPr lang="en-US" sz="2000" dirty="0"/>
                <a:t>Latched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47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Verilog Coding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951899"/>
            <a:ext cx="9447548" cy="5587879"/>
          </a:xfrm>
        </p:spPr>
        <p:txBody>
          <a:bodyPr/>
          <a:lstStyle/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/>
              <a:t>When modeling </a:t>
            </a:r>
            <a:r>
              <a:rPr lang="en-US" b="1" dirty="0">
                <a:solidFill>
                  <a:srgbClr val="FF0000"/>
                </a:solidFill>
              </a:rPr>
              <a:t>combinational</a:t>
            </a:r>
            <a:r>
              <a:rPr lang="en-US" dirty="0"/>
              <a:t> logic, use </a:t>
            </a:r>
            <a:r>
              <a:rPr lang="en-US" b="1" dirty="0">
                <a:solidFill>
                  <a:srgbClr val="FF0000"/>
                </a:solidFill>
              </a:rPr>
              <a:t>blocking</a:t>
            </a:r>
            <a:r>
              <a:rPr lang="en-US" dirty="0"/>
              <a:t> assignments</a:t>
            </a:r>
          </a:p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/>
              <a:t>When modeling </a:t>
            </a:r>
            <a:r>
              <a:rPr lang="en-US" b="1" dirty="0">
                <a:solidFill>
                  <a:srgbClr val="FF0000"/>
                </a:solidFill>
              </a:rPr>
              <a:t>sequential</a:t>
            </a:r>
            <a:r>
              <a:rPr lang="en-US" dirty="0"/>
              <a:t> logic, use </a:t>
            </a:r>
            <a:r>
              <a:rPr lang="en-US" b="1" dirty="0">
                <a:solidFill>
                  <a:srgbClr val="FF0000"/>
                </a:solidFill>
              </a:rPr>
              <a:t>non-blocking</a:t>
            </a:r>
            <a:r>
              <a:rPr lang="en-US" dirty="0"/>
              <a:t> assignments</a:t>
            </a:r>
          </a:p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/>
              <a:t>When modeling </a:t>
            </a:r>
            <a:r>
              <a:rPr lang="en-US" b="1" dirty="0">
                <a:solidFill>
                  <a:srgbClr val="FF0000"/>
                </a:solidFill>
              </a:rPr>
              <a:t>both sequential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combinational logic</a:t>
            </a:r>
            <a:r>
              <a:rPr lang="en-US" dirty="0"/>
              <a:t> within the same always block, use </a:t>
            </a:r>
            <a:r>
              <a:rPr lang="en-US" b="1" dirty="0">
                <a:solidFill>
                  <a:srgbClr val="FF0000"/>
                </a:solidFill>
              </a:rPr>
              <a:t>non-blocking</a:t>
            </a:r>
            <a:r>
              <a:rPr lang="en-US" dirty="0"/>
              <a:t> assignments</a:t>
            </a:r>
          </a:p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/>
              <a:t>Do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mix blocking with non-blocking assignments in the same always block</a:t>
            </a:r>
          </a:p>
          <a:p>
            <a:pPr marL="357188" indent="-357188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/>
              <a:t>Do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make assignments to the same variable from more than one always block</a:t>
            </a:r>
          </a:p>
        </p:txBody>
      </p:sp>
    </p:spTree>
    <p:extLst>
      <p:ext uri="{BB962C8B-B14F-4D97-AF65-F5344CB8AC3E}">
        <p14:creationId xmlns:p14="http://schemas.microsoft.com/office/powerpoint/2010/main" val="38119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Modeling of Sequential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894292"/>
            <a:ext cx="4838987" cy="5645486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Mixed Structural and assign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Seq_Circuit_Structure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x, Clock,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y);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DA, DB, A, Ab, B, Bb;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Instantiate two D Flip-Flops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D_FF FFA(DA, Clock, A, Ab);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D_FF FFB(DB, Clock, B, Bb);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Next state and output logic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DA = (A &amp; x) | (B &amp; x);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DB = Ab &amp; x;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y  = (A | B) &amp; ~x;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Picture 2" descr="C:\Users\mudawar\Documents\+COE 202\202 Lectures\SequentialCircu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9" y="1758397"/>
            <a:ext cx="4666564" cy="46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86834" y="951899"/>
            <a:ext cx="4205312" cy="69128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0" dirty="0"/>
              <a:t>Modeling the Circuit Structure</a:t>
            </a:r>
          </a:p>
        </p:txBody>
      </p:sp>
    </p:spTree>
    <p:extLst>
      <p:ext uri="{BB962C8B-B14F-4D97-AF65-F5344CB8AC3E}">
        <p14:creationId xmlns:p14="http://schemas.microsoft.com/office/powerpoint/2010/main" val="3078764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Modeling of Sequential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894293"/>
            <a:ext cx="4838987" cy="564548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Seq_Circuit_Behavior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x, Clock,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y);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A, B for the Flip-Flops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reg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A, B;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wire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DA, DB;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Modeling D FFs with always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Update A, B at positive edge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Non-Blocking assignment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Clock)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{A, B} &lt;= {DA, DB};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Next state and output logic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DA = (A &amp; x) | (B &amp; x);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DB = ~A &amp; x;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y  = (A | B) &amp; ~x;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Picture 2" descr="C:\Users\mudawar\Documents\+COE 202\202 Lectures\SequentialCircu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9" y="1758397"/>
            <a:ext cx="4666564" cy="468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9226" y="951899"/>
            <a:ext cx="4262920" cy="69128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0" dirty="0"/>
              <a:t>Modeling the Circuit Behavior</a:t>
            </a:r>
          </a:p>
        </p:txBody>
      </p:sp>
    </p:spTree>
    <p:extLst>
      <p:ext uri="{BB962C8B-B14F-4D97-AF65-F5344CB8AC3E}">
        <p14:creationId xmlns:p14="http://schemas.microsoft.com/office/powerpoint/2010/main" val="1450608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Structural and Behavioral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693" y="951899"/>
            <a:ext cx="9066260" cy="5587879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Seq_Circuit_TB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Bench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x,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y, z;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Instantiate structural and behavioral sequential circuits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Same inputs x and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but different outputs y and z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Seq_Circuit_Structure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test1 (x,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y);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Seq_Circuit_Behavior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test2 (x,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z);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a clock with period = 10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1;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#5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sequence: x = 0, 1, 0, 1, 1, 0, 1, 1, 1, 1, 0, . . 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initial begin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x=0;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#12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x=1;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x=0;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x=1;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x=0;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x=1;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#40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x=0;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69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Waveforms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54" y="872692"/>
            <a:ext cx="9159513" cy="5184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Structural and behavioral descriptions have identical waveforms </a:t>
            </a:r>
          </a:p>
        </p:txBody>
      </p:sp>
      <p:pic>
        <p:nvPicPr>
          <p:cNvPr id="1028" name="Picture 4" descr="C:\Users\mudawar\Documents\+COE 202\202 Lectures\Wav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9" y="1401236"/>
            <a:ext cx="9620369" cy="508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965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921324"/>
            <a:ext cx="8468229" cy="3371781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A state diagram can be modeled directly in Verilog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Without the need of having the circuit implementation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An example of a Mealy state diagram is shown below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This is the state diagram of the </a:t>
            </a:r>
            <a:r>
              <a:rPr lang="en-US" b="1" dirty="0">
                <a:solidFill>
                  <a:srgbClr val="FF0000"/>
                </a:solidFill>
              </a:rPr>
              <a:t>111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sequence detector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State assignment: </a:t>
            </a:r>
            <a:r>
              <a:rPr lang="en-US" b="1" dirty="0"/>
              <a:t>S</a:t>
            </a:r>
            <a:r>
              <a:rPr lang="en-US" b="1" baseline="-25000" dirty="0"/>
              <a:t>0</a:t>
            </a:r>
            <a:r>
              <a:rPr lang="en-US" b="1" dirty="0"/>
              <a:t> = 00</a:t>
            </a:r>
            <a:r>
              <a:rPr lang="en-US" dirty="0"/>
              <a:t>, 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b="1" dirty="0"/>
              <a:t> = 01</a:t>
            </a:r>
            <a:r>
              <a:rPr lang="en-US" dirty="0"/>
              <a:t>, and 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b="1" dirty="0"/>
              <a:t> = 10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208545" y="4465926"/>
            <a:ext cx="6552740" cy="2295255"/>
            <a:chOff x="1338217" y="4350712"/>
            <a:chExt cx="6552740" cy="2295255"/>
          </a:xfrm>
        </p:grpSpPr>
        <p:grpSp>
          <p:nvGrpSpPr>
            <p:cNvPr id="39" name="Group 38"/>
            <p:cNvGrpSpPr/>
            <p:nvPr/>
          </p:nvGrpSpPr>
          <p:grpSpPr>
            <a:xfrm>
              <a:off x="3087123" y="4350712"/>
              <a:ext cx="4218769" cy="2295255"/>
              <a:chOff x="2804461" y="4509120"/>
              <a:chExt cx="4218769" cy="2295255"/>
            </a:xfrm>
          </p:grpSpPr>
          <p:sp>
            <p:nvSpPr>
              <p:cNvPr id="55" name="Arc 54"/>
              <p:cNvSpPr/>
              <p:nvPr/>
            </p:nvSpPr>
            <p:spPr>
              <a:xfrm>
                <a:off x="2839565" y="5478381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576748" y="5164514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7" name="Arc 56"/>
              <p:cNvSpPr/>
              <p:nvPr/>
            </p:nvSpPr>
            <p:spPr>
              <a:xfrm>
                <a:off x="2804461" y="4848737"/>
                <a:ext cx="4218769" cy="1955638"/>
              </a:xfrm>
              <a:prstGeom prst="arc">
                <a:avLst>
                  <a:gd name="adj1" fmla="val 11245500"/>
                  <a:gd name="adj2" fmla="val 21158237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756778" y="450912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338217" y="4468553"/>
              <a:ext cx="1994634" cy="1682359"/>
              <a:chOff x="1055555" y="4626961"/>
              <a:chExt cx="1994634" cy="1682359"/>
            </a:xfrm>
          </p:grpSpPr>
          <p:sp>
            <p:nvSpPr>
              <p:cNvPr id="52" name="Arc 51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207695" y="547035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00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55555" y="5743625"/>
                <a:ext cx="551762" cy="3208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reset</a:t>
                </a:r>
                <a:endPara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971894" y="5311947"/>
              <a:ext cx="3642711" cy="838965"/>
              <a:chOff x="3849472" y="2032945"/>
              <a:chExt cx="3642711" cy="838965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01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3849472" y="2465344"/>
                <a:ext cx="5184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09203" y="5307377"/>
              <a:ext cx="2281754" cy="838965"/>
              <a:chOff x="5210429" y="2032945"/>
              <a:chExt cx="2281754" cy="838965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10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7204180" y="4468553"/>
              <a:ext cx="551762" cy="1000575"/>
              <a:chOff x="6921518" y="4626961"/>
              <a:chExt cx="551762" cy="1000575"/>
            </a:xfrm>
          </p:grpSpPr>
          <p:sp>
            <p:nvSpPr>
              <p:cNvPr id="44" name="Arc 43"/>
              <p:cNvSpPr/>
              <p:nvPr/>
            </p:nvSpPr>
            <p:spPr>
              <a:xfrm>
                <a:off x="7023230" y="504918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921518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3201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Mealy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5" y="836686"/>
            <a:ext cx="8666071" cy="5760700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Mealy_111_detector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x, clock, reset,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z);</a:t>
            </a:r>
          </a:p>
          <a:p>
            <a:pPr marL="0" indent="0">
              <a:spcBef>
                <a:spcPts val="2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state,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next_state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Flip-flops with synchronous reset</a:t>
            </a:r>
          </a:p>
          <a:p>
            <a:pPr marL="0" indent="0">
              <a:spcBef>
                <a:spcPts val="2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clock)</a:t>
            </a:r>
          </a:p>
          <a:p>
            <a:pPr marL="0" indent="0">
              <a:spcBef>
                <a:spcPts val="2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(reset) state &lt;=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state &lt;=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next_state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Next state logic</a:t>
            </a:r>
          </a:p>
          <a:p>
            <a:pPr marL="0" indent="0">
              <a:spcBef>
                <a:spcPts val="2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@(*)</a:t>
            </a:r>
          </a:p>
          <a:p>
            <a:pPr marL="0" indent="0">
              <a:spcBef>
                <a:spcPts val="2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case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(state)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next_state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(x==1) ?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next_state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(x==1) ?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next_state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(x==1) ?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next_state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Unused state</a:t>
            </a:r>
          </a:p>
          <a:p>
            <a:pPr marL="0" indent="0">
              <a:spcBef>
                <a:spcPts val="2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Output logic depends on present state and input x</a:t>
            </a:r>
          </a:p>
          <a:p>
            <a:pPr marL="0" indent="0">
              <a:spcBef>
                <a:spcPts val="2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z = (state ==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 &amp; x;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>
          <a:xfrm>
            <a:off x="5101664" y="2111259"/>
            <a:ext cx="4287075" cy="1605776"/>
            <a:chOff x="1063937" y="4350712"/>
            <a:chExt cx="6827020" cy="2295255"/>
          </a:xfrm>
        </p:grpSpPr>
        <p:grpSp>
          <p:nvGrpSpPr>
            <p:cNvPr id="28" name="Group 27"/>
            <p:cNvGrpSpPr/>
            <p:nvPr/>
          </p:nvGrpSpPr>
          <p:grpSpPr>
            <a:xfrm>
              <a:off x="3087123" y="4350712"/>
              <a:ext cx="4218769" cy="2295255"/>
              <a:chOff x="2804461" y="4509120"/>
              <a:chExt cx="4218769" cy="2295255"/>
            </a:xfrm>
          </p:grpSpPr>
          <p:sp>
            <p:nvSpPr>
              <p:cNvPr id="67" name="Arc 66"/>
              <p:cNvSpPr/>
              <p:nvPr/>
            </p:nvSpPr>
            <p:spPr>
              <a:xfrm>
                <a:off x="2839565" y="5478381"/>
                <a:ext cx="1860508" cy="721880"/>
              </a:xfrm>
              <a:prstGeom prst="arc">
                <a:avLst>
                  <a:gd name="adj1" fmla="val 11797251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576748" y="5164514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9" name="Arc 68"/>
              <p:cNvSpPr/>
              <p:nvPr/>
            </p:nvSpPr>
            <p:spPr>
              <a:xfrm>
                <a:off x="2804461" y="4848737"/>
                <a:ext cx="4218769" cy="1955638"/>
              </a:xfrm>
              <a:prstGeom prst="arc">
                <a:avLst>
                  <a:gd name="adj1" fmla="val 11370950"/>
                  <a:gd name="adj2" fmla="val 21158237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756778" y="450912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063937" y="4468553"/>
              <a:ext cx="2268914" cy="1682359"/>
              <a:chOff x="781275" y="4626961"/>
              <a:chExt cx="2268914" cy="1682359"/>
            </a:xfrm>
          </p:grpSpPr>
          <p:sp>
            <p:nvSpPr>
              <p:cNvPr id="64" name="Arc 63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7495110"/>
                  <a:gd name="adj2" fmla="val 2885294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207695" y="547035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00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81275" y="5636075"/>
                <a:ext cx="864105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reset</a:t>
                </a:r>
                <a:endParaRPr lang="en-US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058248" y="5311947"/>
              <a:ext cx="3556357" cy="838965"/>
              <a:chOff x="3935826" y="2032945"/>
              <a:chExt cx="3556357" cy="838965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01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3935826" y="2452428"/>
                <a:ext cx="43210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5609203" y="5307377"/>
              <a:ext cx="2281754" cy="838965"/>
              <a:chOff x="5210429" y="2032945"/>
              <a:chExt cx="2281754" cy="8389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10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7204180" y="4468553"/>
              <a:ext cx="551762" cy="1000575"/>
              <a:chOff x="6921518" y="4626961"/>
              <a:chExt cx="551762" cy="1000575"/>
            </a:xfrm>
          </p:grpSpPr>
          <p:sp>
            <p:nvSpPr>
              <p:cNvPr id="33" name="Arc 32"/>
              <p:cNvSpPr/>
              <p:nvPr/>
            </p:nvSpPr>
            <p:spPr>
              <a:xfrm>
                <a:off x="7023230" y="5049180"/>
                <a:ext cx="351039" cy="578356"/>
              </a:xfrm>
              <a:prstGeom prst="arc">
                <a:avLst>
                  <a:gd name="adj1" fmla="val 7804041"/>
                  <a:gd name="adj2" fmla="val 306444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921518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952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90082" y="894293"/>
            <a:ext cx="8410622" cy="5472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/>
              <a:t>Modeling Latches and Flip-Flops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/>
              <a:t>Blocking versus Non-Blocking Assignments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/>
              <a:t>Modeling Sequential Circuit Diagrams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/>
              <a:t>Modeling Mealy and Moore State Diagrams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/>
              <a:t>Writing Test Benches for Sequential Circuits</a:t>
            </a:r>
          </a:p>
          <a:p>
            <a:pPr marL="444500" indent="-444500">
              <a:lnSpc>
                <a:spcPct val="150000"/>
              </a:lnSpc>
              <a:spcBef>
                <a:spcPts val="2500"/>
              </a:spcBef>
            </a:pPr>
            <a:r>
              <a:rPr lang="en-US" altLang="en-US" sz="2800" kern="0" dirty="0"/>
              <a:t>Modeling Registers and Counters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516257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Moore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3" y="836685"/>
            <a:ext cx="9505155" cy="5760700"/>
          </a:xfrm>
        </p:spPr>
        <p:txBody>
          <a:bodyPr/>
          <a:lstStyle/>
          <a:p>
            <a:pPr marL="0" indent="0">
              <a:spcBef>
                <a:spcPts val="1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Moore_Comparator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A, B,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GT, LT, EQ);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state, next;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Flip-flops with asynchronous reset</a:t>
            </a:r>
          </a:p>
          <a:p>
            <a:pPr marL="0" indent="0">
              <a:spcBef>
                <a:spcPts val="1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 state &lt;=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state &lt;= next;</a:t>
            </a:r>
          </a:p>
          <a:p>
            <a:pPr marL="0" indent="0">
              <a:spcBef>
                <a:spcPts val="1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Next state logic (combinational)</a:t>
            </a:r>
          </a:p>
          <a:p>
            <a:pPr marL="0" indent="0">
              <a:spcBef>
                <a:spcPts val="1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@(*)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case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(state)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next = ({A,B}==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)?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1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({A,B}==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)?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next = ({A,B}==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)?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next = ({A,B}==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)?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 next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Unused state</a:t>
            </a:r>
          </a:p>
          <a:p>
            <a:pPr marL="0" indent="0">
              <a:spcBef>
                <a:spcPts val="1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Output logic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{GT, LT} = state;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assign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EQ = ~(GT|LT);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67123" y="1470362"/>
            <a:ext cx="3167258" cy="5069416"/>
            <a:chOff x="6450782" y="1412755"/>
            <a:chExt cx="3167258" cy="5069416"/>
          </a:xfrm>
        </p:grpSpPr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6450782" y="1412755"/>
              <a:ext cx="3167258" cy="5069416"/>
              <a:chOff x="5952435" y="1223755"/>
              <a:chExt cx="3519175" cy="5632684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6771310" y="4213553"/>
                <a:ext cx="1866304" cy="1319881"/>
                <a:chOff x="6771310" y="4213553"/>
                <a:chExt cx="1866304" cy="1319881"/>
              </a:xfrm>
            </p:grpSpPr>
            <p:sp>
              <p:nvSpPr>
                <p:cNvPr id="101" name="Arc 100"/>
                <p:cNvSpPr/>
                <p:nvPr/>
              </p:nvSpPr>
              <p:spPr>
                <a:xfrm>
                  <a:off x="6777106" y="4527420"/>
                  <a:ext cx="1860508" cy="721880"/>
                </a:xfrm>
                <a:prstGeom prst="arc">
                  <a:avLst>
                    <a:gd name="adj1" fmla="val 11580537"/>
                    <a:gd name="adj2" fmla="val 20930474"/>
                  </a:avLst>
                </a:prstGeom>
                <a:ln w="25400">
                  <a:solidFill>
                    <a:schemeClr val="tx1"/>
                  </a:solidFill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7514289" y="4213553"/>
                  <a:ext cx="421247" cy="30674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01</a:t>
                  </a: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7508493" y="5226693"/>
                  <a:ext cx="421247" cy="30674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flipV="1">
                  <a:off x="6771310" y="4497687"/>
                  <a:ext cx="1860508" cy="721880"/>
                </a:xfrm>
                <a:prstGeom prst="arc">
                  <a:avLst>
                    <a:gd name="adj1" fmla="val 11580537"/>
                    <a:gd name="adj2" fmla="val 20930474"/>
                  </a:avLst>
                </a:prstGeom>
                <a:ln w="25400">
                  <a:solidFill>
                    <a:schemeClr val="tx1"/>
                  </a:solidFill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9" name="Arc 98"/>
              <p:cNvSpPr/>
              <p:nvPr/>
            </p:nvSpPr>
            <p:spPr>
              <a:xfrm flipV="1">
                <a:off x="8810090" y="520100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244805" y="5190678"/>
                <a:ext cx="3023674" cy="1665761"/>
                <a:chOff x="6214940" y="5397401"/>
                <a:chExt cx="3023674" cy="1665761"/>
              </a:xfrm>
            </p:grpSpPr>
            <p:sp>
              <p:nvSpPr>
                <p:cNvPr id="97" name="Arc 96"/>
                <p:cNvSpPr/>
                <p:nvPr/>
              </p:nvSpPr>
              <p:spPr>
                <a:xfrm flipV="1">
                  <a:off x="6214940" y="5397401"/>
                  <a:ext cx="351039" cy="578356"/>
                </a:xfrm>
                <a:prstGeom prst="arc">
                  <a:avLst>
                    <a:gd name="adj1" fmla="val 8029806"/>
                    <a:gd name="adj2" fmla="val 2656363"/>
                  </a:avLst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6230244" y="6019784"/>
                  <a:ext cx="376048" cy="104337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00</a:t>
                  </a:r>
                </a:p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11</a:t>
                  </a:r>
                </a:p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01</a:t>
                  </a: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8726547" y="6019783"/>
                  <a:ext cx="512067" cy="104337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00</a:t>
                  </a:r>
                </a:p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11</a:t>
                  </a:r>
                </a:p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7720915" y="2570105"/>
                <a:ext cx="1750695" cy="2783309"/>
                <a:chOff x="6712695" y="2985951"/>
                <a:chExt cx="1750695" cy="2783309"/>
              </a:xfrm>
            </p:grpSpPr>
            <p:cxnSp>
              <p:nvCxnSpPr>
                <p:cNvPr id="92" name="Straight Arrow Connector 91"/>
                <p:cNvCxnSpPr/>
                <p:nvPr/>
              </p:nvCxnSpPr>
              <p:spPr>
                <a:xfrm>
                  <a:off x="6712695" y="2985951"/>
                  <a:ext cx="1030615" cy="187195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Oval 94"/>
                <p:cNvSpPr/>
                <p:nvPr/>
              </p:nvSpPr>
              <p:spPr>
                <a:xfrm>
                  <a:off x="7491390" y="4797260"/>
                  <a:ext cx="972000" cy="9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10</a:t>
                  </a:r>
                </a:p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>
                      <a:solidFill>
                        <a:srgbClr val="0000FF"/>
                      </a:solidFill>
                    </a:rPr>
                    <a:t>100</a:t>
                  </a: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7383270" y="3772836"/>
                  <a:ext cx="338545" cy="44355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5952435" y="2570104"/>
                <a:ext cx="1754925" cy="2783310"/>
                <a:chOff x="4944215" y="2985950"/>
                <a:chExt cx="1754925" cy="2783310"/>
              </a:xfrm>
            </p:grpSpPr>
            <p:cxnSp>
              <p:nvCxnSpPr>
                <p:cNvPr id="87" name="Straight Arrow Connector 86"/>
                <p:cNvCxnSpPr/>
                <p:nvPr/>
              </p:nvCxnSpPr>
              <p:spPr>
                <a:xfrm flipH="1">
                  <a:off x="5673080" y="2985950"/>
                  <a:ext cx="1026060" cy="187195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>
                <a:xfrm>
                  <a:off x="5718085" y="3772836"/>
                  <a:ext cx="338545" cy="44355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01</a:t>
                  </a:r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4944215" y="4797260"/>
                  <a:ext cx="972000" cy="9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01</a:t>
                  </a:r>
                </a:p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>
                      <a:solidFill>
                        <a:srgbClr val="0000FF"/>
                      </a:solidFill>
                    </a:rPr>
                    <a:t>010</a:t>
                  </a:r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6196102" y="1223755"/>
                <a:ext cx="1997258" cy="1814494"/>
                <a:chOff x="6196102" y="1223755"/>
                <a:chExt cx="1997258" cy="1814494"/>
              </a:xfrm>
            </p:grpSpPr>
            <p:cxnSp>
              <p:nvCxnSpPr>
                <p:cNvPr id="68" name="Straight Arrow Connector 67"/>
                <p:cNvCxnSpPr/>
                <p:nvPr/>
              </p:nvCxnSpPr>
              <p:spPr>
                <a:xfrm flipH="1">
                  <a:off x="6755107" y="2570105"/>
                  <a:ext cx="46512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Oval 84"/>
                <p:cNvSpPr/>
                <p:nvPr/>
              </p:nvSpPr>
              <p:spPr>
                <a:xfrm>
                  <a:off x="7221360" y="2066249"/>
                  <a:ext cx="972000" cy="9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00</a:t>
                  </a:r>
                </a:p>
                <a:p>
                  <a:pPr algn="ctr">
                    <a:spcAft>
                      <a:spcPts val="200"/>
                    </a:spcAft>
                  </a:pPr>
                  <a:r>
                    <a:rPr lang="en-US" sz="2400" b="1" dirty="0">
                      <a:solidFill>
                        <a:srgbClr val="0000FF"/>
                      </a:solidFill>
                    </a:rPr>
                    <a:t>001</a:t>
                  </a: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6196102" y="2428045"/>
                  <a:ext cx="512063" cy="28411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 err="1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rst</a:t>
                  </a:r>
                  <a:endPara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82" name="Group 81"/>
                <p:cNvGrpSpPr/>
                <p:nvPr/>
              </p:nvGrpSpPr>
              <p:grpSpPr>
                <a:xfrm>
                  <a:off x="7308331" y="1223755"/>
                  <a:ext cx="813129" cy="1009113"/>
                  <a:chOff x="6300111" y="1639601"/>
                  <a:chExt cx="813129" cy="1009113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>
                    <a:off x="6537176" y="2070358"/>
                    <a:ext cx="351039" cy="578356"/>
                  </a:xfrm>
                  <a:prstGeom prst="arc">
                    <a:avLst>
                      <a:gd name="adj1" fmla="val 8029806"/>
                      <a:gd name="adj2" fmla="val 2656363"/>
                    </a:avLst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6300111" y="1639601"/>
                    <a:ext cx="813129" cy="443555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b="1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rPr>
                      <a:t>00, 11</a:t>
                    </a:r>
                  </a:p>
                </p:txBody>
              </p:sp>
            </p:grpSp>
          </p:grpSp>
        </p:grpSp>
        <p:cxnSp>
          <p:nvCxnSpPr>
            <p:cNvPr id="5" name="Straight Connector 4"/>
            <p:cNvCxnSpPr/>
            <p:nvPr/>
          </p:nvCxnSpPr>
          <p:spPr>
            <a:xfrm>
              <a:off x="7747242" y="2626235"/>
              <a:ext cx="5829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595102" y="4696354"/>
              <a:ext cx="5829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91876" y="4696354"/>
              <a:ext cx="58297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8480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Bench for the Moore Comparator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20" y="836685"/>
            <a:ext cx="9562762" cy="57607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Moore_Comparator_TB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Bench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A, B,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GT, LT, EQ;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Moore_Comparator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test (A, B,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GT, LT, EQ);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Reset pulse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#4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clock with period = 10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#5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input test sequence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#12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{A,B}=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38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Moore Comparator Waveforms</a:t>
            </a:r>
          </a:p>
        </p:txBody>
      </p:sp>
      <p:pic>
        <p:nvPicPr>
          <p:cNvPr id="2050" name="Picture 2" descr="C:\Users\mudawar\Documents\+COE 202\202 Lectures\Wav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78" y="1009506"/>
            <a:ext cx="9105789" cy="548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749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Register with Parallel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951899"/>
            <a:ext cx="9159513" cy="3110778"/>
          </a:xfrm>
        </p:spPr>
        <p:txBody>
          <a:bodyPr/>
          <a:lstStyle/>
          <a:p>
            <a:pPr marL="0" lvl="0" indent="0">
              <a:spcBef>
                <a:spcPts val="5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Register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4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load, clock, reset,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spcBef>
                <a:spcPts val="15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clock,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reset)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Asynchronous reset</a:t>
            </a:r>
          </a:p>
          <a:p>
            <a:pPr marL="0" lvl="0" indent="0">
              <a:spcBef>
                <a:spcPts val="5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(reset)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0;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spcBef>
                <a:spcPts val="5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 if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(load)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>
              <a:spcBef>
                <a:spcPts val="15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Picture 3" descr="AACXXBZ0"/>
          <p:cNvPicPr preferRelativeResize="0"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" t="924" b="6045"/>
          <a:stretch/>
        </p:blipFill>
        <p:spPr bwMode="auto">
          <a:xfrm>
            <a:off x="3008768" y="3633593"/>
            <a:ext cx="5976722" cy="284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050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Shift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951898"/>
            <a:ext cx="9332334" cy="3802063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Shift_Register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4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clock, reset,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Q;</a:t>
            </a:r>
          </a:p>
          <a:p>
            <a:pPr marL="0" indent="0">
              <a:spcBef>
                <a:spcPts val="1500"/>
              </a:spcBef>
              <a:buNone/>
              <a:tabLst>
                <a:tab pos="5716588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Data_out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Q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Serial Output</a:t>
            </a:r>
          </a:p>
          <a:p>
            <a:pPr marL="0" indent="0">
              <a:spcBef>
                <a:spcPts val="15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clock,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negedge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reset)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Asynchronous reset</a:t>
            </a:r>
          </a:p>
          <a:p>
            <a:pPr marL="0" indent="0">
              <a:spcBef>
                <a:spcPts val="1000"/>
              </a:spcBef>
              <a:buNone/>
              <a:tabLst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(!reset) Q &lt;=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Active Low reset</a:t>
            </a:r>
          </a:p>
          <a:p>
            <a:pPr marL="0" indent="0"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Q &lt;= {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Q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[n-1:1]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};	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Shifts to the right</a:t>
            </a:r>
            <a:endParaRPr lang="en-US" sz="2000" dirty="0">
              <a:solidFill>
                <a:srgbClr val="008000"/>
              </a:solidFill>
            </a:endParaRPr>
          </a:p>
          <a:p>
            <a:pPr marL="0" indent="0">
              <a:spcBef>
                <a:spcPts val="15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34" name="Picture 3" descr="AACXXBY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" t="1037" b="14316"/>
          <a:stretch/>
        </p:blipFill>
        <p:spPr bwMode="auto">
          <a:xfrm>
            <a:off x="1438973" y="4850839"/>
            <a:ext cx="7373440" cy="163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473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Counter with Parallel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1899"/>
            <a:ext cx="8915400" cy="5587879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Counter_with_Load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4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n-bit counter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Load, EN, clock,</a:t>
            </a:r>
          </a:p>
          <a:p>
            <a:pPr marL="0" lvl="0" indent="0"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spcBef>
                <a:spcPts val="3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(&amp;Q) &amp; EN;</a:t>
            </a:r>
          </a:p>
          <a:p>
            <a:pPr marL="0" lvl="0" indent="0">
              <a:spcBef>
                <a:spcPts val="3000"/>
              </a:spcBef>
              <a:buNone/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Sensitive to Positive-edge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clock)</a:t>
            </a:r>
          </a:p>
          <a:p>
            <a:pPr marL="0" lvl="0" indent="0"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(Load)</a:t>
            </a:r>
          </a:p>
          <a:p>
            <a:pPr marL="0" lvl="0" indent="0"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Q &lt;= D;</a:t>
            </a:r>
          </a:p>
          <a:p>
            <a:pPr marL="0" lvl="0" indent="0"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(EN)</a:t>
            </a:r>
          </a:p>
          <a:p>
            <a:pPr marL="0" lvl="0" indent="0"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Q &lt;= Q + 1;</a:t>
            </a:r>
          </a:p>
          <a:p>
            <a:pPr marL="0" lvl="0" indent="0">
              <a:spcBef>
                <a:spcPts val="2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95393" y="2848126"/>
            <a:ext cx="4435739" cy="3461224"/>
            <a:chOff x="2533506" y="2968144"/>
            <a:chExt cx="4435739" cy="34612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533507" y="4989193"/>
                  <a:ext cx="576069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𝑐𝑙𝑜𝑐𝑘</m:t>
                        </m:r>
                      </m:oMath>
                    </m:oMathPara>
                  </a14:m>
                  <a:endPara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3507" y="4989193"/>
                  <a:ext cx="576069" cy="28803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4737" r="-17895" b="-125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3676315" y="4065079"/>
              <a:ext cx="2428826" cy="1382568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/>
                <a:t>4-bit Counter</a:t>
              </a: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3676315" y="5046801"/>
              <a:ext cx="172821" cy="17282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692560" y="4180293"/>
                  <a:ext cx="403248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𝐸𝑁</m:t>
                        </m:r>
                      </m:oMath>
                    </m:oMathPara>
                  </a14:m>
                  <a:endPara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2560" y="4180293"/>
                  <a:ext cx="403248" cy="28803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5152" r="-15152" b="-12766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715203" y="4180293"/>
                  <a:ext cx="594789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𝐶𝑜𝑢𝑡</m:t>
                        </m:r>
                      </m:oMath>
                    </m:oMathPara>
                  </a14:m>
                  <a:endPara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5203" y="4180293"/>
                  <a:ext cx="594789" cy="28803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0309" r="-10309" b="-12766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3167182" y="4324310"/>
              <a:ext cx="5091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109806" y="4324310"/>
              <a:ext cx="398583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533506" y="4177890"/>
                  <a:ext cx="594789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𝐶𝑜𝑢𝑡</m:t>
                        </m:r>
                      </m:oMath>
                    </m:oMathPara>
                  </a14:m>
                  <a:endPara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3506" y="4177890"/>
                  <a:ext cx="594789" cy="28803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9184" r="-10204" b="-1041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547277" y="4177891"/>
                  <a:ext cx="421968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𝐸𝑁</m:t>
                        </m:r>
                      </m:oMath>
                    </m:oMathPara>
                  </a14:m>
                  <a:endPara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7277" y="4177891"/>
                  <a:ext cx="421968" cy="28803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1429" r="-11429" b="-1041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 flipH="1">
              <a:off x="3173564" y="5141761"/>
              <a:ext cx="51208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397611" y="3544214"/>
                  <a:ext cx="551933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𝐿𝑜𝑎𝑑</m:t>
                        </m:r>
                      </m:oMath>
                    </m:oMathPara>
                  </a14:m>
                  <a:endPara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7611" y="3544214"/>
                  <a:ext cx="551933" cy="28803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6667" r="-17778" b="-1041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 flipV="1">
              <a:off x="4064758" y="3486607"/>
              <a:ext cx="0" cy="573668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4549751" y="2968144"/>
              <a:ext cx="1440175" cy="1092131"/>
              <a:chOff x="4549751" y="2968144"/>
              <a:chExt cx="1440175" cy="10921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4549751" y="2975350"/>
                    <a:ext cx="403249" cy="4008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49751" y="2975350"/>
                    <a:ext cx="403249" cy="400847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15152" b="-151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Arrow Connector 27"/>
              <p:cNvCxnSpPr/>
              <p:nvPr/>
            </p:nvCxnSpPr>
            <p:spPr>
              <a:xfrm flipV="1">
                <a:off x="4664965" y="3486607"/>
                <a:ext cx="0" cy="5736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5010607" y="3486607"/>
                <a:ext cx="0" cy="5736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V="1">
                <a:off x="5356249" y="3486607"/>
                <a:ext cx="0" cy="5736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V="1">
                <a:off x="5701891" y="3486607"/>
                <a:ext cx="0" cy="5736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4895393" y="2972948"/>
                    <a:ext cx="403249" cy="4008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95393" y="2972948"/>
                    <a:ext cx="403249" cy="400847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13433" b="-3077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241035" y="2970546"/>
                    <a:ext cx="403249" cy="4008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41035" y="2970546"/>
                    <a:ext cx="403249" cy="400847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13636" b="-151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5586677" y="2968144"/>
                    <a:ext cx="403249" cy="4008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6677" y="2968144"/>
                    <a:ext cx="403249" cy="400847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15152" b="-151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8" name="Group 17"/>
            <p:cNvGrpSpPr/>
            <p:nvPr/>
          </p:nvGrpSpPr>
          <p:grpSpPr>
            <a:xfrm>
              <a:off x="4261716" y="5447647"/>
              <a:ext cx="1440175" cy="981721"/>
              <a:chOff x="4549751" y="3486607"/>
              <a:chExt cx="1440175" cy="98172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549751" y="4067481"/>
                    <a:ext cx="403249" cy="4008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49751" y="4067481"/>
                    <a:ext cx="403249" cy="400847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19697" b="-9091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" name="Straight Arrow Connector 19"/>
              <p:cNvCxnSpPr/>
              <p:nvPr/>
            </p:nvCxnSpPr>
            <p:spPr>
              <a:xfrm flipV="1">
                <a:off x="4664965" y="3486607"/>
                <a:ext cx="0" cy="5736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5010607" y="3486607"/>
                <a:ext cx="0" cy="5736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5356249" y="3486607"/>
                <a:ext cx="0" cy="5736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5701891" y="3486607"/>
                <a:ext cx="0" cy="57366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895393" y="4065079"/>
                    <a:ext cx="403249" cy="4008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95393" y="4065079"/>
                    <a:ext cx="403249" cy="400847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18182" b="-10606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241035" y="4062677"/>
                    <a:ext cx="403249" cy="4008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41035" y="4062677"/>
                    <a:ext cx="403249" cy="400847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19697" b="-9091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586677" y="4060275"/>
                    <a:ext cx="403249" cy="400847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6677" y="4060275"/>
                    <a:ext cx="403249" cy="400847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l="-19697" b="-1076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958655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Generic Up-Down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894292"/>
            <a:ext cx="8915400" cy="5645486"/>
          </a:xfrm>
        </p:spPr>
        <p:txBody>
          <a:bodyPr/>
          <a:lstStyle/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Up_Down_Counter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16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n-bit counter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f,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reset, clock,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 );</a:t>
            </a:r>
          </a:p>
          <a:p>
            <a:pPr marL="0" lvl="0" indent="0">
              <a:lnSpc>
                <a:spcPct val="120000"/>
              </a:lnSpc>
              <a:spcBef>
                <a:spcPts val="2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Asynchronous reset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clock,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reset)</a:t>
            </a: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(reset) Count &lt;= 0;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(f == 1) Count &lt;= Count + 1;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(f == 2) Count &lt;= Count – 1;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(f == 3) Count &lt;=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20000"/>
              </a:lnSpc>
              <a:spcBef>
                <a:spcPts val="2000"/>
              </a:spcBef>
              <a:buNone/>
              <a:tabLst>
                <a:tab pos="3584575" algn="l"/>
                <a:tab pos="3949700" algn="l"/>
                <a:tab pos="5738813" algn="l"/>
              </a:tabLst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738817" y="3256179"/>
            <a:ext cx="2477101" cy="3110778"/>
            <a:chOff x="6623604" y="3429000"/>
            <a:chExt cx="2477101" cy="3110778"/>
          </a:xfrm>
        </p:grpSpPr>
        <p:sp>
          <p:nvSpPr>
            <p:cNvPr id="4" name="TextBox 3"/>
            <p:cNvSpPr txBox="1"/>
            <p:nvPr/>
          </p:nvSpPr>
          <p:spPr>
            <a:xfrm>
              <a:off x="7718137" y="4293105"/>
              <a:ext cx="1382568" cy="144017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/>
                <a:t>Up-Down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/>
                <a:t>Counter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8409421" y="3774642"/>
              <a:ext cx="0" cy="51846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8409421" y="5733280"/>
              <a:ext cx="0" cy="51846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Isosceles Triangle 8"/>
            <p:cNvSpPr/>
            <p:nvPr/>
          </p:nvSpPr>
          <p:spPr>
            <a:xfrm rot="5400000">
              <a:off x="7718137" y="5445245"/>
              <a:ext cx="172821" cy="17282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8331935" y="3970790"/>
              <a:ext cx="158419" cy="432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8335112" y="5906101"/>
              <a:ext cx="158419" cy="432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006171" y="3832249"/>
              <a:ext cx="284378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06171" y="5790887"/>
              <a:ext cx="284378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919760" y="3429000"/>
              <a:ext cx="921712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Data_in</a:t>
              </a:r>
              <a:endPara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48564" y="6251743"/>
              <a:ext cx="921712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Count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257280" y="4638747"/>
              <a:ext cx="46085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998046" y="4465926"/>
              <a:ext cx="201627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23604" y="5387638"/>
              <a:ext cx="576069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clock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7430101" y="4587158"/>
              <a:ext cx="57607" cy="1091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372494" y="4342329"/>
              <a:ext cx="230428" cy="23881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7257280" y="5537739"/>
              <a:ext cx="46085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623604" y="4926782"/>
              <a:ext cx="576068" cy="288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reset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7257279" y="5076883"/>
              <a:ext cx="46085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6222651" y="1585575"/>
            <a:ext cx="2878053" cy="14977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144000" tIns="0" rIns="0" bIns="0" rtlCol="0" anchor="ctr" anchorCtr="0">
            <a:noAutofit/>
          </a:bodyPr>
          <a:lstStyle/>
          <a:p>
            <a:pPr>
              <a:lnSpc>
                <a:spcPct val="120000"/>
              </a:lnSpc>
              <a:tabLst>
                <a:tab pos="627063" algn="l"/>
              </a:tabLst>
            </a:pPr>
            <a:r>
              <a:rPr lang="en-US" dirty="0"/>
              <a:t>f = 0	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Disable counter</a:t>
            </a:r>
          </a:p>
          <a:p>
            <a:pPr>
              <a:lnSpc>
                <a:spcPct val="120000"/>
              </a:lnSpc>
              <a:tabLst>
                <a:tab pos="627063" algn="l"/>
              </a:tabLst>
            </a:pPr>
            <a:r>
              <a:rPr lang="en-US" dirty="0"/>
              <a:t>f = 1	</a:t>
            </a:r>
            <a:r>
              <a:rPr lang="en-US" dirty="0">
                <a:sym typeface="Wingdings" panose="05000000000000000000" pitchFamily="2" charset="2"/>
              </a:rPr>
              <a:t> Count up</a:t>
            </a:r>
          </a:p>
          <a:p>
            <a:pPr>
              <a:lnSpc>
                <a:spcPct val="120000"/>
              </a:lnSpc>
              <a:tabLst>
                <a:tab pos="627063" algn="l"/>
              </a:tabLst>
            </a:pPr>
            <a:r>
              <a:rPr lang="en-US" dirty="0">
                <a:sym typeface="Wingdings" panose="05000000000000000000" pitchFamily="2" charset="2"/>
              </a:rPr>
              <a:t>f = 2	 Count down</a:t>
            </a:r>
          </a:p>
          <a:p>
            <a:pPr>
              <a:lnSpc>
                <a:spcPct val="120000"/>
              </a:lnSpc>
              <a:tabLst>
                <a:tab pos="627063" algn="l"/>
              </a:tabLst>
            </a:pPr>
            <a:r>
              <a:rPr lang="en-US" dirty="0">
                <a:sym typeface="Wingdings" panose="05000000000000000000" pitchFamily="2" charset="2"/>
              </a:rPr>
              <a:t>f = 3	 Load counter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22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Bench for the Up-Down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865485"/>
            <a:ext cx="9505155" cy="5703093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Up_Down_Counter_TB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Test Bench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[7:0]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f;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[7:0]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Count;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Instantiate an 8-bit test counter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Up_Down_Counter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#(8)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test 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f,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Count);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Initialize </a:t>
            </a:r>
            <a:r>
              <a:rPr lang="en-US" sz="2000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(in hexadecimal)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initial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Data_in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8'h2A;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reset pulse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#4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rst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clock (cycle = 10)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#5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Generate function sequence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#2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f=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#30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f=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56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Up-Down Counter Waveforms</a:t>
            </a:r>
          </a:p>
        </p:txBody>
      </p:sp>
      <p:pic>
        <p:nvPicPr>
          <p:cNvPr id="3075" name="Picture 3" descr="C:\Users\mudawar\Documents\+COE 202\202 Lectures\Wav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2" y="1477965"/>
            <a:ext cx="9620369" cy="45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8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Sensitivity List of always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915400" cy="553027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300"/>
              </a:spcBef>
            </a:pPr>
            <a:r>
              <a:rPr lang="en-US" dirty="0"/>
              <a:t>Syntax: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sensitivity list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procedural statements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>
              <a:lnSpc>
                <a:spcPct val="130000"/>
              </a:lnSpc>
              <a:spcBef>
                <a:spcPts val="1300"/>
              </a:spcBef>
            </a:pPr>
            <a:r>
              <a:rPr lang="en-US" dirty="0"/>
              <a:t>Sensitivity list is a list of signals: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signal1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signal2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…)</a:t>
            </a:r>
          </a:p>
          <a:p>
            <a:pPr marL="342900" indent="-342900">
              <a:lnSpc>
                <a:spcPct val="130000"/>
              </a:lnSpc>
              <a:spcBef>
                <a:spcPts val="1300"/>
              </a:spcBef>
            </a:pPr>
            <a:r>
              <a:rPr lang="en-US" dirty="0"/>
              <a:t>The sensitivity list triggers the execution of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block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dirty="0"/>
              <a:t>When there is a </a:t>
            </a:r>
            <a:r>
              <a:rPr lang="en-US" b="1" i="1" dirty="0">
                <a:solidFill>
                  <a:srgbClr val="C00000"/>
                </a:solidFill>
              </a:rPr>
              <a:t>change of value in any listed signal</a:t>
            </a:r>
          </a:p>
          <a:p>
            <a:pPr marL="357188" indent="0">
              <a:lnSpc>
                <a:spcPct val="130000"/>
              </a:lnSpc>
              <a:spcBef>
                <a:spcPts val="1300"/>
              </a:spcBef>
              <a:buNone/>
            </a:pPr>
            <a:r>
              <a:rPr lang="en-US" dirty="0"/>
              <a:t>Otherwise,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block does nothing until another change occurs on a signal in the sensitivity list</a:t>
            </a:r>
          </a:p>
        </p:txBody>
      </p:sp>
    </p:spTree>
    <p:extLst>
      <p:ext uri="{BB962C8B-B14F-4D97-AF65-F5344CB8AC3E}">
        <p14:creationId xmlns:p14="http://schemas.microsoft.com/office/powerpoint/2010/main" val="290310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Sensitivity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7113"/>
            <a:ext cx="8915400" cy="5299844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For combinational logic, the sensitivity list must include </a:t>
            </a:r>
            <a:r>
              <a:rPr lang="en-US" b="1" dirty="0"/>
              <a:t>ALL</a:t>
            </a:r>
            <a:r>
              <a:rPr lang="en-US" dirty="0"/>
              <a:t> the signals </a:t>
            </a:r>
            <a:r>
              <a:rPr lang="en-US" b="1" dirty="0">
                <a:solidFill>
                  <a:srgbClr val="FF0000"/>
                </a:solidFill>
              </a:rPr>
              <a:t>that are read </a:t>
            </a:r>
            <a:r>
              <a:rPr lang="en-US" dirty="0"/>
              <a:t>inside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block</a:t>
            </a:r>
          </a:p>
          <a:p>
            <a:pPr marL="360363" indent="0">
              <a:lnSpc>
                <a:spcPct val="130000"/>
              </a:lnSpc>
              <a:spcBef>
                <a:spcPts val="1500"/>
              </a:spcBef>
              <a:buNone/>
            </a:pPr>
            <a:r>
              <a:rPr lang="en-US" dirty="0"/>
              <a:t>Combinational logic can also use: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@(*) </a:t>
            </a:r>
            <a:r>
              <a:rPr lang="en-US" dirty="0"/>
              <a:t>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@*</a:t>
            </a:r>
            <a:endParaRPr lang="en-US" b="1" dirty="0"/>
          </a:p>
          <a:p>
            <a:pPr marL="342900" indent="-342900"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For sequential logic, the sensitivity list may not include all the signals that are read inside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/>
              <a:t> block</a:t>
            </a:r>
          </a:p>
          <a:p>
            <a:pPr marL="342900" indent="-342900"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For </a:t>
            </a:r>
            <a:r>
              <a:rPr lang="en-US" b="1" dirty="0"/>
              <a:t>edge-triggered</a:t>
            </a:r>
            <a:r>
              <a:rPr lang="en-US" dirty="0"/>
              <a:t> sequential logic use:</a:t>
            </a:r>
          </a:p>
          <a:p>
            <a:pPr marL="360363" indent="0">
              <a:lnSpc>
                <a:spcPct val="130000"/>
              </a:lnSpc>
              <a:spcBef>
                <a:spcPts val="15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signal1,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negedge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signal2, …)</a:t>
            </a:r>
          </a:p>
          <a:p>
            <a:pPr marL="342900" indent="-342900"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The </a:t>
            </a:r>
            <a:r>
              <a:rPr lang="en-US" b="1" i="1" dirty="0">
                <a:solidFill>
                  <a:srgbClr val="C00000"/>
                </a:solidFill>
              </a:rPr>
              <a:t>positive edge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/>
              <a:t>or </a:t>
            </a:r>
            <a:r>
              <a:rPr lang="en-US" b="1" i="1" dirty="0">
                <a:solidFill>
                  <a:srgbClr val="C00000"/>
                </a:solidFill>
              </a:rPr>
              <a:t>negative edge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/>
              <a:t>of each signal can be specified in the sensitivity list</a:t>
            </a:r>
          </a:p>
        </p:txBody>
      </p:sp>
    </p:spTree>
    <p:extLst>
      <p:ext uri="{BB962C8B-B14F-4D97-AF65-F5344CB8AC3E}">
        <p14:creationId xmlns:p14="http://schemas.microsoft.com/office/powerpoint/2010/main" val="216757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D Latch with Enable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1899"/>
            <a:ext cx="9066260" cy="547266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Modeling a D Latch with Enable and output Q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Output Q must be of type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Notice that the if statement does NOT have else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Enable is 0, then value of Q does not change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The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D_latch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stores the old value of Q</a:t>
            </a:r>
          </a:p>
          <a:p>
            <a:pPr marL="0" indent="0">
              <a:spcBef>
                <a:spcPts val="1000"/>
              </a:spcBef>
              <a:buNone/>
            </a:pP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D_latch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Enable,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Q);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@(D, Enable)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(Enable) Q &lt;= D; 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Non-blocking assignment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No else means a latch (Q does not change)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5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D-type Flip-Flop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506"/>
            <a:ext cx="8893440" cy="5415058"/>
          </a:xfrm>
        </p:spPr>
        <p:txBody>
          <a:bodyPr/>
          <a:lstStyle/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Modeling a D Flip-Flop with outputs Q and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D_FF 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Q and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change at the positive edge of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Notice that always is NOT sensitive to D input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4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Q &lt;= D;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Non-blocking assignment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&lt;= ~D;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// Non-blocking assignment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8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Negative-Edge Triggered D-type Flip-Flop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1899"/>
            <a:ext cx="9066260" cy="5530272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Modeling a Negative-Edge Triggered D Flip-Flop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The only difference is the negative edge of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D_FF2 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Q and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change at the negative edge of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negedge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5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Q &lt;= D;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Non-blocking assignment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  <a:tabLst>
                <a:tab pos="32289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&lt;= ~D;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// Non-blocking assignment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8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D-type Flip-Flop with Synchronous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4" y="894292"/>
            <a:ext cx="9447548" cy="564548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Modeling a D Flip-Flop with Synchronous Reset input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D_FF3 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Reset,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always block is NOT sensitive to Reset or 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Updates happen only at positive edge of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Reset is Synchronized with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(Reset)</a:t>
            </a:r>
          </a:p>
          <a:p>
            <a:pPr marL="0" indent="0">
              <a:spcBef>
                <a:spcPts val="1200"/>
              </a:spcBef>
              <a:buNone/>
              <a:tabLst>
                <a:tab pos="3228975" algn="l"/>
                <a:tab pos="4745038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{Q,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 &lt;=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Non-blocking assignment</a:t>
            </a:r>
          </a:p>
          <a:p>
            <a:pPr marL="0" indent="0">
              <a:spcBef>
                <a:spcPts val="1200"/>
              </a:spcBef>
              <a:buNone/>
              <a:tabLst>
                <a:tab pos="3228975" algn="l"/>
                <a:tab pos="4745038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1200"/>
              </a:spcBef>
              <a:buNone/>
              <a:tabLst>
                <a:tab pos="3228975" algn="l"/>
                <a:tab pos="4745038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{Q,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 &lt;= {D, ~D};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Non-blocking assignment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8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D-type Flip-Flop with Asynchronous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4" y="894292"/>
            <a:ext cx="9447548" cy="564548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Modeling a D Flip-Flop with Asynchronous Reset input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D_FF4 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Reset,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Q,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Q and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change at the positive edge of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Or, at the positive edge of Reset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Reset is NOT synchronized with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posedge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Reset)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(Reset)</a:t>
            </a:r>
          </a:p>
          <a:p>
            <a:pPr marL="0" indent="0">
              <a:spcBef>
                <a:spcPts val="1200"/>
              </a:spcBef>
              <a:buNone/>
              <a:tabLst>
                <a:tab pos="3228975" algn="l"/>
                <a:tab pos="4745038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{Q,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 &lt;=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Non-blocking assignment</a:t>
            </a:r>
          </a:p>
          <a:p>
            <a:pPr marL="0" indent="0">
              <a:spcBef>
                <a:spcPts val="1200"/>
              </a:spcBef>
              <a:buNone/>
              <a:tabLst>
                <a:tab pos="3228975" algn="l"/>
                <a:tab pos="4745038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1200"/>
              </a:spcBef>
              <a:buNone/>
              <a:tabLst>
                <a:tab pos="3228975" algn="l"/>
                <a:tab pos="4745038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{Q,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Qbar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 &lt;= {D, ~D};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Non-blocking assignment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685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26576</TotalTime>
  <Words>2798</Words>
  <Application>Microsoft Office PowerPoint</Application>
  <PresentationFormat>A4 Paper (210x297 mm)</PresentationFormat>
  <Paragraphs>408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Arial</vt:lpstr>
      <vt:lpstr>Calibri</vt:lpstr>
      <vt:lpstr>Cambria Math</vt:lpstr>
      <vt:lpstr>Comic Sans MS</vt:lpstr>
      <vt:lpstr>Consolas</vt:lpstr>
      <vt:lpstr>Times New Roman</vt:lpstr>
      <vt:lpstr>Wingdings</vt:lpstr>
      <vt:lpstr>Default Design</vt:lpstr>
      <vt:lpstr>Modeling Sequential Circuits in Verilog</vt:lpstr>
      <vt:lpstr>Presentation Outline</vt:lpstr>
      <vt:lpstr>Recall: Sensitivity List of always block</vt:lpstr>
      <vt:lpstr>Guidelines for Sensitivity List</vt:lpstr>
      <vt:lpstr>Modeling a D Latch with Enable</vt:lpstr>
      <vt:lpstr>Modeling a D-type Flip-Flop</vt:lpstr>
      <vt:lpstr>Negative-Edge Triggered D-type Flip-Flop</vt:lpstr>
      <vt:lpstr>D-type Flip-Flop with Synchronous Reset</vt:lpstr>
      <vt:lpstr>D-type Flip-Flop with Asynchronous Reset</vt:lpstr>
      <vt:lpstr>Procedural Assignment</vt:lpstr>
      <vt:lpstr>Blocking versus Non-Blocking Assignment</vt:lpstr>
      <vt:lpstr>Blocking versus Non-Blocking Assignment</vt:lpstr>
      <vt:lpstr>Verilog Coding Guidelines</vt:lpstr>
      <vt:lpstr>Structural Modeling of Sequential Circuit</vt:lpstr>
      <vt:lpstr>Behavioral Modeling of Sequential Circuit</vt:lpstr>
      <vt:lpstr>Verifying Structural and Behavioral Models</vt:lpstr>
      <vt:lpstr>Simulation Waveforms</vt:lpstr>
      <vt:lpstr>Modeling a State Diagram</vt:lpstr>
      <vt:lpstr>Modeling a Mealy State Diagram</vt:lpstr>
      <vt:lpstr>Modeling a Moore State Diagram</vt:lpstr>
      <vt:lpstr>Test Bench for the Moore Comparator</vt:lpstr>
      <vt:lpstr>Moore Comparator Waveforms</vt:lpstr>
      <vt:lpstr>Modeling a Register with Parallel Load</vt:lpstr>
      <vt:lpstr>Modeling a Shift Register</vt:lpstr>
      <vt:lpstr>Modeling a Counter with Parallel Load</vt:lpstr>
      <vt:lpstr>Modeling a Generic Up-Down Counter</vt:lpstr>
      <vt:lpstr>Test Bench for the Up-Down Counter</vt:lpstr>
      <vt:lpstr>Up-Down Counter Waveforms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Sequential Circuits in Verilog</dc:title>
  <dc:creator>Dr. Muhamed Mudawar</dc:creator>
  <cp:lastModifiedBy>mudawar</cp:lastModifiedBy>
  <cp:revision>1279</cp:revision>
  <cp:lastPrinted>2016-12-28T21:47:28Z</cp:lastPrinted>
  <dcterms:created xsi:type="dcterms:W3CDTF">2004-09-12T13:54:39Z</dcterms:created>
  <dcterms:modified xsi:type="dcterms:W3CDTF">2019-12-01T18:51:32Z</dcterms:modified>
</cp:coreProperties>
</file>