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44" r:id="rId2"/>
    <p:sldId id="457" r:id="rId3"/>
    <p:sldId id="458" r:id="rId4"/>
    <p:sldId id="459" r:id="rId5"/>
    <p:sldId id="460" r:id="rId6"/>
    <p:sldId id="461" r:id="rId7"/>
    <p:sldId id="462" r:id="rId8"/>
    <p:sldId id="464" r:id="rId9"/>
    <p:sldId id="465" r:id="rId10"/>
    <p:sldId id="466" r:id="rId11"/>
    <p:sldId id="467" r:id="rId12"/>
    <p:sldId id="469" r:id="rId13"/>
    <p:sldId id="468" r:id="rId14"/>
    <p:sldId id="471" r:id="rId15"/>
    <p:sldId id="470" r:id="rId16"/>
    <p:sldId id="472" r:id="rId17"/>
    <p:sldId id="473" r:id="rId18"/>
    <p:sldId id="495" r:id="rId19"/>
    <p:sldId id="500" r:id="rId20"/>
    <p:sldId id="501" r:id="rId21"/>
    <p:sldId id="502" r:id="rId22"/>
    <p:sldId id="503" r:id="rId23"/>
    <p:sldId id="504" r:id="rId24"/>
    <p:sldId id="479" r:id="rId25"/>
    <p:sldId id="505" r:id="rId26"/>
    <p:sldId id="506" r:id="rId27"/>
    <p:sldId id="507" r:id="rId28"/>
    <p:sldId id="508" r:id="rId29"/>
    <p:sldId id="509" r:id="rId30"/>
    <p:sldId id="510" r:id="rId31"/>
    <p:sldId id="511" r:id="rId32"/>
    <p:sldId id="512" r:id="rId33"/>
    <p:sldId id="513" r:id="rId34"/>
    <p:sldId id="514" r:id="rId35"/>
    <p:sldId id="515" r:id="rId36"/>
    <p:sldId id="489" r:id="rId37"/>
    <p:sldId id="491" r:id="rId38"/>
    <p:sldId id="490" r:id="rId39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3399"/>
    <a:srgbClr val="CC6600"/>
    <a:srgbClr val="FF9900"/>
    <a:srgbClr val="66CCFF"/>
    <a:srgbClr val="DEF1F2"/>
    <a:srgbClr val="080808"/>
    <a:srgbClr val="006600"/>
    <a:srgbClr val="ED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5818" autoAdjust="0"/>
  </p:normalViewPr>
  <p:slideViewPr>
    <p:cSldViewPr snapToObjects="1">
      <p:cViewPr varScale="1">
        <p:scale>
          <a:sx n="121" d="100"/>
          <a:sy n="121" d="100"/>
        </p:scale>
        <p:origin x="1483" y="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Sequential Circuit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10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13.png"/><Relationship Id="rId10" Type="http://schemas.openxmlformats.org/officeDocument/2006/relationships/image" Target="../media/image35.png"/><Relationship Id="rId4" Type="http://schemas.openxmlformats.org/officeDocument/2006/relationships/image" Target="../media/image31.png"/><Relationship Id="rId9" Type="http://schemas.openxmlformats.org/officeDocument/2006/relationships/image" Target="../media/image34.png"/><Relationship Id="rId1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7.png"/><Relationship Id="rId5" Type="http://schemas.openxmlformats.org/officeDocument/2006/relationships/image" Target="../media/image42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39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1.png"/><Relationship Id="rId7" Type="http://schemas.openxmlformats.org/officeDocument/2006/relationships/image" Target="../media/image84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560.png"/><Relationship Id="rId4" Type="http://schemas.openxmlformats.org/officeDocument/2006/relationships/image" Target="../media/image8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2.png"/><Relationship Id="rId7" Type="http://schemas.openxmlformats.org/officeDocument/2006/relationships/image" Target="../media/image88.png"/><Relationship Id="rId12" Type="http://schemas.openxmlformats.org/officeDocument/2006/relationships/image" Target="../media/image91.png"/><Relationship Id="rId2" Type="http://schemas.openxmlformats.org/officeDocument/2006/relationships/image" Target="../media/image86.png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70.png"/><Relationship Id="rId5" Type="http://schemas.openxmlformats.org/officeDocument/2006/relationships/image" Target="../media/image480.png"/><Relationship Id="rId15" Type="http://schemas.openxmlformats.org/officeDocument/2006/relationships/image" Target="../media/image75.png"/><Relationship Id="rId10" Type="http://schemas.openxmlformats.org/officeDocument/2006/relationships/image" Target="../media/image69.png"/><Relationship Id="rId9" Type="http://schemas.openxmlformats.org/officeDocument/2006/relationships/image" Target="../media/image90.png"/><Relationship Id="rId14" Type="http://schemas.openxmlformats.org/officeDocument/2006/relationships/image" Target="../media/image7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/><Relationship Id="rId3" Type="http://schemas.openxmlformats.org/officeDocument/2006/relationships/image" Target="../media/image380.png"/><Relationship Id="rId7" Type="http://schemas.openxmlformats.org/officeDocument/2006/relationships/image" Target="../media/image42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11" Type="http://schemas.openxmlformats.org/officeDocument/2006/relationships/image" Target="../media/image460.png"/><Relationship Id="rId5" Type="http://schemas.openxmlformats.org/officeDocument/2006/relationships/image" Target="../media/image400.png"/><Relationship Id="rId10" Type="http://schemas.openxmlformats.org/officeDocument/2006/relationships/image" Target="../media/image450.png"/><Relationship Id="rId4" Type="http://schemas.openxmlformats.org/officeDocument/2006/relationships/image" Target="../media/image390.png"/><Relationship Id="rId9" Type="http://schemas.openxmlformats.org/officeDocument/2006/relationships/image" Target="../media/image44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image" Target="../media/image540.png"/><Relationship Id="rId7" Type="http://schemas.openxmlformats.org/officeDocument/2006/relationships/image" Target="../media/image580.png"/><Relationship Id="rId2" Type="http://schemas.openxmlformats.org/officeDocument/2006/relationships/image" Target="../media/image5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0.png"/><Relationship Id="rId5" Type="http://schemas.openxmlformats.org/officeDocument/2006/relationships/image" Target="../media/image5600.png"/><Relationship Id="rId4" Type="http://schemas.openxmlformats.org/officeDocument/2006/relationships/image" Target="../media/image55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13" Type="http://schemas.openxmlformats.org/officeDocument/2006/relationships/image" Target="../media/image740.png"/><Relationship Id="rId3" Type="http://schemas.openxmlformats.org/officeDocument/2006/relationships/image" Target="../media/image640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2.png"/><Relationship Id="rId5" Type="http://schemas.openxmlformats.org/officeDocument/2006/relationships/image" Target="../media/image4800.png"/><Relationship Id="rId10" Type="http://schemas.openxmlformats.org/officeDocument/2006/relationships/image" Target="../media/image71.png"/><Relationship Id="rId4" Type="http://schemas.openxmlformats.org/officeDocument/2006/relationships/image" Target="../media/image650.png"/><Relationship Id="rId9" Type="http://schemas.openxmlformats.org/officeDocument/2006/relationships/image" Target="../media/image700.png"/><Relationship Id="rId14" Type="http://schemas.openxmlformats.org/officeDocument/2006/relationships/image" Target="../media/image75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Sequential Circuit Design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Moore Sequence Detector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293985"/>
            <a:ext cx="9138220" cy="2992514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In our design examples, only D-type Flip-Flops will be used</a:t>
            </a:r>
          </a:p>
          <a:p>
            <a:pPr>
              <a:spcBef>
                <a:spcPts val="2000"/>
              </a:spcBef>
            </a:pPr>
            <a:r>
              <a:rPr lang="en-US" dirty="0"/>
              <a:t>They are the simplest to analyze and implement</a:t>
            </a:r>
          </a:p>
          <a:p>
            <a:pPr>
              <a:spcBef>
                <a:spcPts val="2000"/>
              </a:spcBef>
            </a:pPr>
            <a:r>
              <a:rPr lang="en-US" dirty="0"/>
              <a:t>Next, we need minimal expressions for</a:t>
            </a:r>
          </a:p>
          <a:p>
            <a:pPr marL="357188" indent="-357188">
              <a:spcBef>
                <a:spcPts val="2000"/>
              </a:spcBef>
              <a:buFont typeface="+mj-lt"/>
              <a:buAutoNum type="arabicPeriod"/>
            </a:pPr>
            <a:r>
              <a:rPr lang="en-US" dirty="0"/>
              <a:t>Next State Logic</a:t>
            </a:r>
          </a:p>
          <a:p>
            <a:pPr marL="357188" indent="-357188">
              <a:spcBef>
                <a:spcPts val="2000"/>
              </a:spcBef>
              <a:buFont typeface="+mj-lt"/>
              <a:buAutoNum type="arabicPeriod"/>
            </a:pPr>
            <a:r>
              <a:rPr lang="en-US" dirty="0"/>
              <a:t>Output Logic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87515" y="998730"/>
            <a:ext cx="8820980" cy="1888537"/>
            <a:chOff x="587515" y="1808820"/>
            <a:chExt cx="8820980" cy="1888537"/>
          </a:xfrm>
        </p:grpSpPr>
        <p:sp>
          <p:nvSpPr>
            <p:cNvPr id="5" name="Rectangle 4"/>
            <p:cNvSpPr/>
            <p:nvPr/>
          </p:nvSpPr>
          <p:spPr>
            <a:xfrm>
              <a:off x="1622630" y="2033845"/>
              <a:ext cx="1800200" cy="1080120"/>
            </a:xfrm>
            <a:prstGeom prst="rect">
              <a:avLst/>
            </a:prstGeom>
            <a:solidFill>
              <a:srgbClr val="EDFFC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Next State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Logic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947555" y="2303874"/>
              <a:ext cx="6750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898105" y="2577385"/>
              <a:ext cx="135014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87515" y="2123855"/>
                  <a:ext cx="3150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sz="2000" b="1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515" y="2123855"/>
                  <a:ext cx="315035" cy="36004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3846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9093460" y="2348880"/>
                  <a:ext cx="3150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𝒛</m:t>
                        </m:r>
                      </m:oMath>
                    </m:oMathPara>
                  </a14:m>
                  <a:endParaRPr lang="en-US" sz="2000" b="1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3460" y="2348880"/>
                  <a:ext cx="315035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96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4457945" y="2033845"/>
              <a:ext cx="1575175" cy="1080120"/>
            </a:xfrm>
            <a:prstGeom prst="rect">
              <a:avLst/>
            </a:prstGeom>
            <a:solidFill>
              <a:srgbClr val="FFE1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D Flip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Flops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422830" y="2577385"/>
              <a:ext cx="103511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22831" y="1808820"/>
              <a:ext cx="1035114" cy="720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b="0" i="0" dirty="0">
                  <a:latin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endParaRPr lang="en-US" sz="2000" b="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State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33121" y="1808820"/>
              <a:ext cx="1170129" cy="720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b="0" i="0" dirty="0">
                  <a:latin typeface="Calibri" panose="020F0502020204030204" pitchFamily="34" charset="0"/>
                  <a:cs typeface="Times New Roman" panose="02020603050405020304" pitchFamily="18" charset="0"/>
                </a:rPr>
                <a:t>Current</a:t>
              </a:r>
              <a:endParaRPr lang="en-US" sz="2000" b="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State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48255" y="2033845"/>
              <a:ext cx="1260140" cy="1080120"/>
            </a:xfrm>
            <a:prstGeom prst="rect">
              <a:avLst/>
            </a:prstGeom>
            <a:solidFill>
              <a:srgbClr val="DEF1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Output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Logic</a:t>
              </a:r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4457945" y="2843935"/>
              <a:ext cx="180020" cy="1800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400000" flipH="1">
              <a:off x="4165255" y="2956291"/>
              <a:ext cx="315036" cy="270344"/>
            </a:xfrm>
            <a:custGeom>
              <a:avLst/>
              <a:gdLst>
                <a:gd name="connsiteX0" fmla="*/ 731520 w 731520"/>
                <a:gd name="connsiteY0" fmla="*/ 0 h 270344"/>
                <a:gd name="connsiteX1" fmla="*/ 731520 w 731520"/>
                <a:gd name="connsiteY1" fmla="*/ 270344 h 270344"/>
                <a:gd name="connsiteX2" fmla="*/ 0 w 731520"/>
                <a:gd name="connsiteY2" fmla="*/ 270344 h 27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1520" h="270344">
                  <a:moveTo>
                    <a:pt x="731520" y="0"/>
                  </a:moveTo>
                  <a:lnTo>
                    <a:pt x="731520" y="270344"/>
                  </a:lnTo>
                  <a:lnTo>
                    <a:pt x="0" y="270344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27875" y="3248981"/>
              <a:ext cx="7650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b="0" i="0" dirty="0">
                  <a:latin typeface="+mn-lt"/>
                  <a:cs typeface="Times New Roman" panose="02020603050405020304" pitchFamily="18" charset="0"/>
                </a:rPr>
                <a:t>clock</a:t>
              </a:r>
              <a:endParaRPr lang="en-US" sz="2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59673" y="2577384"/>
              <a:ext cx="5271715" cy="1119973"/>
            </a:xfrm>
            <a:custGeom>
              <a:avLst/>
              <a:gdLst>
                <a:gd name="connsiteX0" fmla="*/ 262393 w 5271715"/>
                <a:gd name="connsiteY0" fmla="*/ 278296 h 1113183"/>
                <a:gd name="connsiteX1" fmla="*/ 0 w 5271715"/>
                <a:gd name="connsiteY1" fmla="*/ 278296 h 1113183"/>
                <a:gd name="connsiteX2" fmla="*/ 0 w 5271715"/>
                <a:gd name="connsiteY2" fmla="*/ 1113183 h 1113183"/>
                <a:gd name="connsiteX3" fmla="*/ 5271715 w 5271715"/>
                <a:gd name="connsiteY3" fmla="*/ 1113183 h 1113183"/>
                <a:gd name="connsiteX4" fmla="*/ 5271715 w 5271715"/>
                <a:gd name="connsiteY4" fmla="*/ 0 h 111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71715" h="1113183">
                  <a:moveTo>
                    <a:pt x="262393" y="278296"/>
                  </a:moveTo>
                  <a:lnTo>
                    <a:pt x="0" y="278296"/>
                  </a:lnTo>
                  <a:lnTo>
                    <a:pt x="0" y="1113183"/>
                  </a:lnTo>
                  <a:lnTo>
                    <a:pt x="5271715" y="1113183"/>
                  </a:lnTo>
                  <a:lnTo>
                    <a:pt x="5271715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8508396" y="2573905"/>
              <a:ext cx="540059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591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 Next State an Output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7495" y="4059070"/>
                <a:ext cx="9363490" cy="2520280"/>
              </a:xfrm>
            </p:spPr>
            <p:txBody>
              <a:bodyPr/>
              <a:lstStyle/>
              <a:p>
                <a:pPr marL="0" indent="0">
                  <a:spcBef>
                    <a:spcPts val="1000"/>
                  </a:spcBef>
                  <a:buNone/>
                </a:pPr>
                <a:r>
                  <a:rPr lang="en-US" dirty="0"/>
                  <a:t>Two D-type Flips-Flops</a:t>
                </a:r>
                <a:endParaRPr lang="en-US" i="1" dirty="0"/>
              </a:p>
              <a:p>
                <a:pPr marL="0" indent="0">
                  <a:spcBef>
                    <a:spcPts val="1000"/>
                  </a:spcBef>
                  <a:buNone/>
                  <a:tabLst>
                    <a:tab pos="2152650" algn="l"/>
                  </a:tabLst>
                </a:pPr>
                <a:r>
                  <a:rPr lang="en-US" dirty="0"/>
                  <a:t>Present State = Flip-Flop 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000"/>
                  </a:spcBef>
                  <a:buNone/>
                </a:pPr>
                <a:r>
                  <a:rPr lang="en-US" dirty="0"/>
                  <a:t>Next State = Flip-Flop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i="1" dirty="0"/>
              </a:p>
              <a:p>
                <a:pPr marL="0" indent="0">
                  <a:spcBef>
                    <a:spcPts val="1000"/>
                  </a:spcBef>
                  <a:buNone/>
                </a:pPr>
                <a:r>
                  <a:rPr lang="en-US" b="0" dirty="0"/>
                  <a:t>Next State equations: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1000"/>
                  </a:spcBef>
                  <a:buNone/>
                </a:pPr>
                <a:r>
                  <a:rPr lang="en-US" dirty="0"/>
                  <a:t>Output equation: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(from the state diagram)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495" y="4059070"/>
                <a:ext cx="9363490" cy="2520280"/>
              </a:xfrm>
              <a:blipFill rotWithShape="1">
                <a:blip r:embed="rId2"/>
                <a:stretch>
                  <a:fillRect l="-1042" t="-1695" b="-2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8237171"/>
                  </p:ext>
                </p:extLst>
              </p:nvPr>
            </p:nvGraphicFramePr>
            <p:xfrm>
              <a:off x="542510" y="1088740"/>
              <a:ext cx="405045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760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70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671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200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Output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en-US" sz="24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00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8237171"/>
                  </p:ext>
                </p:extLst>
              </p:nvPr>
            </p:nvGraphicFramePr>
            <p:xfrm>
              <a:off x="542510" y="1088740"/>
              <a:ext cx="405045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30"/>
                    <a:gridCol w="876098"/>
                    <a:gridCol w="837093"/>
                    <a:gridCol w="1167129"/>
                  </a:tblGrid>
                  <a:tr h="4572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48168" t="-5333" r="-524" b="-215333"/>
                          </a:stretch>
                        </a:blipFill>
                      </a:tcPr>
                    </a:tc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965" t="-110667" r="-230769" b="-4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43478" t="-110667" r="-139130" b="-430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40" name="Group 39"/>
          <p:cNvGrpSpPr/>
          <p:nvPr/>
        </p:nvGrpSpPr>
        <p:grpSpPr>
          <a:xfrm>
            <a:off x="4953000" y="863715"/>
            <a:ext cx="1826663" cy="2784098"/>
            <a:chOff x="4749865" y="794817"/>
            <a:chExt cx="1826663" cy="27840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49865" y="1149355"/>
                  <a:ext cx="517836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49865" y="1149355"/>
                  <a:ext cx="517836" cy="31432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1429" r="-20238" b="-254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9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7895" r="-5263" b="-1860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29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0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31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32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33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34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911657" y="79481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5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11657" y="794817"/>
                  <a:ext cx="233363" cy="26193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6842" r="-44737" b="-3488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7428275" y="863715"/>
            <a:ext cx="1845205" cy="2782218"/>
            <a:chOff x="4731323" y="796697"/>
            <a:chExt cx="1845205" cy="27822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31323" y="1149355"/>
                  <a:ext cx="536378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6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31323" y="1149355"/>
                  <a:ext cx="536378" cy="31432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0455" r="-14773" b="-254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7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0526" r="-2632" b="-1627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59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60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61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62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63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64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893115" y="79669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6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93115" y="796697"/>
                  <a:ext cx="233363" cy="261938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6842" r="-47368" b="-3720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Group 81"/>
          <p:cNvGrpSpPr/>
          <p:nvPr/>
        </p:nvGrpSpPr>
        <p:grpSpPr>
          <a:xfrm>
            <a:off x="5403050" y="2092833"/>
            <a:ext cx="1687332" cy="2151711"/>
            <a:chOff x="5583070" y="2137839"/>
            <a:chExt cx="1687332" cy="2151711"/>
          </a:xfrm>
        </p:grpSpPr>
        <p:grpSp>
          <p:nvGrpSpPr>
            <p:cNvPr id="53" name="Group 52"/>
            <p:cNvGrpSpPr/>
            <p:nvPr/>
          </p:nvGrpSpPr>
          <p:grpSpPr>
            <a:xfrm>
              <a:off x="6463464" y="2137839"/>
              <a:ext cx="449279" cy="1500255"/>
              <a:chOff x="6211976" y="2135959"/>
              <a:chExt cx="449279" cy="1500255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6251740" y="2658208"/>
                <a:ext cx="368300" cy="97800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6211976" y="2135959"/>
                <a:ext cx="449279" cy="955015"/>
              </a:xfrm>
              <a:prstGeom prst="roundRect">
                <a:avLst/>
              </a:prstGeom>
              <a:noFill/>
              <a:ln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5583070" y="3832350"/>
                  <a:ext cx="1687332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070" y="3832350"/>
                  <a:ext cx="1687332" cy="45720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4693" b="-16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7874719" y="1530698"/>
            <a:ext cx="1668791" cy="2711966"/>
            <a:chOff x="8009734" y="1575704"/>
            <a:chExt cx="1668791" cy="2711966"/>
          </a:xfrm>
        </p:grpSpPr>
        <p:grpSp>
          <p:nvGrpSpPr>
            <p:cNvPr id="79" name="Group 78"/>
            <p:cNvGrpSpPr/>
            <p:nvPr/>
          </p:nvGrpSpPr>
          <p:grpSpPr>
            <a:xfrm>
              <a:off x="8929454" y="1575704"/>
              <a:ext cx="429234" cy="2094023"/>
              <a:chOff x="8569414" y="1575704"/>
              <a:chExt cx="429234" cy="2094023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8604545" y="2663915"/>
                <a:ext cx="368300" cy="97800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8578525" y="3248980"/>
                <a:ext cx="420123" cy="420747"/>
              </a:xfrm>
              <a:custGeom>
                <a:avLst/>
                <a:gdLst>
                  <a:gd name="connsiteX0" fmla="*/ 0 w 388800"/>
                  <a:gd name="connsiteY0" fmla="*/ 410400 h 410400"/>
                  <a:gd name="connsiteX1" fmla="*/ 0 w 388800"/>
                  <a:gd name="connsiteY1" fmla="*/ 410400 h 410400"/>
                  <a:gd name="connsiteX2" fmla="*/ 0 w 388800"/>
                  <a:gd name="connsiteY2" fmla="*/ 0 h 410400"/>
                  <a:gd name="connsiteX3" fmla="*/ 388800 w 388800"/>
                  <a:gd name="connsiteY3" fmla="*/ 0 h 410400"/>
                  <a:gd name="connsiteX4" fmla="*/ 388800 w 388800"/>
                  <a:gd name="connsiteY4" fmla="*/ 410400 h 41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8800" h="410400">
                    <a:moveTo>
                      <a:pt x="0" y="410400"/>
                    </a:moveTo>
                    <a:lnTo>
                      <a:pt x="0" y="410400"/>
                    </a:lnTo>
                    <a:lnTo>
                      <a:pt x="0" y="0"/>
                    </a:lnTo>
                    <a:lnTo>
                      <a:pt x="388800" y="0"/>
                    </a:lnTo>
                    <a:lnTo>
                      <a:pt x="388800" y="410400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 flipV="1">
                <a:off x="8569414" y="1575704"/>
                <a:ext cx="420123" cy="413136"/>
              </a:xfrm>
              <a:custGeom>
                <a:avLst/>
                <a:gdLst>
                  <a:gd name="connsiteX0" fmla="*/ 0 w 388800"/>
                  <a:gd name="connsiteY0" fmla="*/ 410400 h 410400"/>
                  <a:gd name="connsiteX1" fmla="*/ 0 w 388800"/>
                  <a:gd name="connsiteY1" fmla="*/ 410400 h 410400"/>
                  <a:gd name="connsiteX2" fmla="*/ 0 w 388800"/>
                  <a:gd name="connsiteY2" fmla="*/ 0 h 410400"/>
                  <a:gd name="connsiteX3" fmla="*/ 388800 w 388800"/>
                  <a:gd name="connsiteY3" fmla="*/ 0 h 410400"/>
                  <a:gd name="connsiteX4" fmla="*/ 388800 w 388800"/>
                  <a:gd name="connsiteY4" fmla="*/ 410400 h 41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8800" h="410400">
                    <a:moveTo>
                      <a:pt x="0" y="410400"/>
                    </a:moveTo>
                    <a:lnTo>
                      <a:pt x="0" y="410400"/>
                    </a:lnTo>
                    <a:lnTo>
                      <a:pt x="0" y="0"/>
                    </a:lnTo>
                    <a:lnTo>
                      <a:pt x="388800" y="0"/>
                    </a:lnTo>
                    <a:lnTo>
                      <a:pt x="388800" y="410400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8009734" y="3830470"/>
                  <a:ext cx="1668791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9734" y="3830470"/>
                  <a:ext cx="1668791" cy="45720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5839" b="-16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0465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the Moore Sequence Detector Circuit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22530" y="1501666"/>
            <a:ext cx="8575746" cy="4987674"/>
            <a:chOff x="722530" y="1096621"/>
            <a:chExt cx="8575746" cy="4987674"/>
          </a:xfrm>
        </p:grpSpPr>
        <p:pic>
          <p:nvPicPr>
            <p:cNvPr id="1026" name="Picture 2" descr="C:\Users\mudawar\Documents\+COE 202\202 Lectures\SequenceDetect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530" y="1096621"/>
              <a:ext cx="8575746" cy="4987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258145" y="2708920"/>
                  <a:ext cx="270030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145" y="2708920"/>
                  <a:ext cx="270030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2273" r="-11364" b="-1525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258145" y="3429000"/>
                  <a:ext cx="270030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145" y="3429000"/>
                  <a:ext cx="270030" cy="36004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52273" r="-11364" b="-1525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258145" y="4554125"/>
                  <a:ext cx="270030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145" y="4554125"/>
                  <a:ext cx="270030" cy="36004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4545" r="-11364" b="-1525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258145" y="5274205"/>
                  <a:ext cx="270030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145" y="5274205"/>
                  <a:ext cx="270030" cy="36004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54545" r="-11364" b="-1525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538065" y="2708920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065" y="2708920"/>
                  <a:ext cx="315035" cy="36004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6923" r="-5769" b="-678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538065" y="4548730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065" y="4548730"/>
                  <a:ext cx="315035" cy="36004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6923" r="-7692" b="-847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7563290" y="1943835"/>
            <a:ext cx="1170130" cy="2250250"/>
            <a:chOff x="7563290" y="1538790"/>
            <a:chExt cx="1170130" cy="2250250"/>
          </a:xfrm>
        </p:grpSpPr>
        <p:sp>
          <p:nvSpPr>
            <p:cNvPr id="5" name="Rectangle 4"/>
            <p:cNvSpPr/>
            <p:nvPr/>
          </p:nvSpPr>
          <p:spPr>
            <a:xfrm>
              <a:off x="7563290" y="2348880"/>
              <a:ext cx="1170130" cy="1440160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53300" y="1538790"/>
              <a:ext cx="945105" cy="765085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Output</a:t>
              </a:r>
            </a:p>
            <a:p>
              <a:pPr algn="ctr"/>
              <a:r>
                <a:rPr lang="en-US" sz="2000" dirty="0">
                  <a:solidFill>
                    <a:srgbClr val="0000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Logic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37665" y="1741312"/>
            <a:ext cx="2790310" cy="4207967"/>
            <a:chOff x="1937665" y="1336267"/>
            <a:chExt cx="2790310" cy="4207967"/>
          </a:xfrm>
        </p:grpSpPr>
        <p:sp>
          <p:nvSpPr>
            <p:cNvPr id="13" name="Rectangle 12"/>
            <p:cNvSpPr/>
            <p:nvPr/>
          </p:nvSpPr>
          <p:spPr>
            <a:xfrm>
              <a:off x="1937665" y="1763815"/>
              <a:ext cx="2790310" cy="3780419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42710" y="1336267"/>
              <a:ext cx="2070230" cy="382543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0066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Next State Logic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72580" y="908720"/>
                <a:ext cx="5121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spcBef>
                    <a:spcPts val="1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580" y="908720"/>
                <a:ext cx="512165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3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454335" y="908720"/>
                <a:ext cx="15668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𝑧</m:t>
                    </m:r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335" y="908720"/>
                <a:ext cx="1566839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Mealy Type Sequence Detector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7505" y="953725"/>
                <a:ext cx="8955995" cy="3673236"/>
              </a:xfrm>
            </p:spPr>
            <p:txBody>
              <a:bodyPr/>
              <a:lstStyle/>
              <a:p>
                <a:r>
                  <a:rPr lang="en-US" dirty="0"/>
                  <a:t>Let us redesign a Mealy type </a:t>
                </a:r>
                <a:r>
                  <a:rPr lang="en-US" b="1" dirty="0">
                    <a:solidFill>
                      <a:srgbClr val="FF0000"/>
                    </a:solidFill>
                  </a:rPr>
                  <a:t>"111" </a:t>
                </a:r>
                <a:r>
                  <a:rPr lang="en-US" dirty="0"/>
                  <a:t>sequence detector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The initial state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  <a:r>
                  <a:rPr lang="en-US" dirty="0"/>
                  <a:t> indicates that a </a:t>
                </a:r>
                <a:r>
                  <a:rPr lang="en-US" b="1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/>
                  <a:t> is NOT detected yet</a:t>
                </a:r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As long as the input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𝒙</m:t>
                    </m:r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/>
                  <a:t>, remain in the initial state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  <a:endParaRPr lang="en-US" b="1" dirty="0"/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Notice that </a:t>
                </a:r>
                <a:r>
                  <a:rPr lang="en-US" b="1" dirty="0">
                    <a:solidFill>
                      <a:srgbClr val="FF0000"/>
                    </a:solidFill>
                  </a:rPr>
                  <a:t>input</a:t>
                </a:r>
                <a:r>
                  <a:rPr lang="en-US" b="1" dirty="0"/>
                  <a:t> / </a:t>
                </a:r>
                <a:r>
                  <a:rPr lang="en-US" b="1" dirty="0">
                    <a:solidFill>
                      <a:srgbClr val="0000FF"/>
                    </a:solidFill>
                  </a:rPr>
                  <a:t>output</a:t>
                </a:r>
                <a:r>
                  <a:rPr lang="en-US" dirty="0"/>
                  <a:t> is written on the arc (Mealy type) 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Add a state (call it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1</a:t>
                </a:r>
                <a:r>
                  <a:rPr lang="en-US" dirty="0"/>
                  <a:t>) that detects the first </a:t>
                </a:r>
                <a:r>
                  <a:rPr lang="en-US" b="1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/>
                  <a:t> in the input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Add a state (call it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2</a:t>
                </a:r>
                <a:r>
                  <a:rPr lang="en-US" dirty="0"/>
                  <a:t>) that detects the input sequence </a:t>
                </a:r>
                <a:r>
                  <a:rPr lang="en-US" b="1" dirty="0">
                    <a:solidFill>
                      <a:srgbClr val="FF0000"/>
                    </a:solidFill>
                  </a:rPr>
                  <a:t>"11"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505" y="953725"/>
                <a:ext cx="8955995" cy="3673236"/>
              </a:xfrm>
              <a:blipFill rotWithShape="1">
                <a:blip r:embed="rId2"/>
                <a:stretch>
                  <a:fillRect l="-953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207695" y="4626961"/>
            <a:ext cx="842494" cy="1682359"/>
            <a:chOff x="2207695" y="4626961"/>
            <a:chExt cx="842494" cy="1682359"/>
          </a:xfrm>
        </p:grpSpPr>
        <p:sp>
          <p:nvSpPr>
            <p:cNvPr id="32" name="Oval 31"/>
            <p:cNvSpPr/>
            <p:nvPr/>
          </p:nvSpPr>
          <p:spPr>
            <a:xfrm>
              <a:off x="2207695" y="5470355"/>
              <a:ext cx="842494" cy="8389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342710" y="4626961"/>
              <a:ext cx="551762" cy="1009113"/>
              <a:chOff x="2342710" y="4626961"/>
              <a:chExt cx="551762" cy="1009113"/>
            </a:xfrm>
          </p:grpSpPr>
          <p:sp>
            <p:nvSpPr>
              <p:cNvPr id="14" name="Arc 13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050189" y="5470355"/>
            <a:ext cx="2281754" cy="838965"/>
            <a:chOff x="5210429" y="2032945"/>
            <a:chExt cx="2281754" cy="8389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5210429" y="2535901"/>
              <a:ext cx="14392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01974" y="2213865"/>
              <a:ext cx="661572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6649689" y="2032945"/>
              <a:ext cx="842494" cy="8389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26541" y="5465785"/>
            <a:ext cx="2281754" cy="838965"/>
            <a:chOff x="5210429" y="2032945"/>
            <a:chExt cx="2281754" cy="838965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5210429" y="2535901"/>
              <a:ext cx="14392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601974" y="2213865"/>
              <a:ext cx="661572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6649689" y="2032945"/>
              <a:ext cx="842494" cy="8389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4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44321" y="4509120"/>
            <a:ext cx="4218769" cy="2295255"/>
            <a:chOff x="2804461" y="4509120"/>
            <a:chExt cx="4218769" cy="2295255"/>
          </a:xfrm>
        </p:grpSpPr>
        <p:sp>
          <p:nvSpPr>
            <p:cNvPr id="5" name="Arc 4"/>
            <p:cNvSpPr/>
            <p:nvPr/>
          </p:nvSpPr>
          <p:spPr>
            <a:xfrm>
              <a:off x="2839565" y="5478381"/>
              <a:ext cx="1860508" cy="721880"/>
            </a:xfrm>
            <a:prstGeom prst="arc">
              <a:avLst>
                <a:gd name="adj1" fmla="val 11580537"/>
                <a:gd name="adj2" fmla="val 20930474"/>
              </a:avLst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76748" y="5164514"/>
              <a:ext cx="421247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1" name="Arc 20"/>
            <p:cNvSpPr/>
            <p:nvPr/>
          </p:nvSpPr>
          <p:spPr>
            <a:xfrm>
              <a:off x="2804461" y="4848737"/>
              <a:ext cx="4218769" cy="1955638"/>
            </a:xfrm>
            <a:prstGeom prst="arc">
              <a:avLst>
                <a:gd name="adj1" fmla="val 11245500"/>
                <a:gd name="adj2" fmla="val 21158237"/>
              </a:avLst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56778" y="4509120"/>
              <a:ext cx="421247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the Mealy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953725"/>
            <a:ext cx="9183226" cy="333037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State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 is reached after detecting the input sequence </a:t>
            </a:r>
            <a:r>
              <a:rPr lang="en-US" b="1" dirty="0">
                <a:solidFill>
                  <a:srgbClr val="FF0000"/>
                </a:solidFill>
              </a:rPr>
              <a:t>"11"</a:t>
            </a:r>
          </a:p>
          <a:p>
            <a:pPr>
              <a:spcBef>
                <a:spcPts val="1500"/>
              </a:spcBef>
            </a:pPr>
            <a:r>
              <a:rPr lang="en-US" dirty="0"/>
              <a:t>At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, if the next input is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 then the output should be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Make a transition from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 back to itself labeled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 /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No need for state 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r>
              <a:rPr lang="en-US" dirty="0"/>
              <a:t>, because output is on the arc </a:t>
            </a:r>
          </a:p>
          <a:p>
            <a:pPr>
              <a:spcBef>
                <a:spcPts val="1500"/>
              </a:spcBef>
            </a:pPr>
            <a:r>
              <a:rPr lang="en-US" dirty="0"/>
              <a:t>Now complete the state diagram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Add transitions from 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 back to </a:t>
            </a:r>
            <a:r>
              <a:rPr lang="en-US" b="1" dirty="0"/>
              <a:t>S</a:t>
            </a:r>
            <a:r>
              <a:rPr lang="en-US" b="1" baseline="-25000" dirty="0"/>
              <a:t>0</a:t>
            </a:r>
            <a:r>
              <a:rPr lang="en-US" dirty="0"/>
              <a:t> when input is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47555" y="4626961"/>
            <a:ext cx="842494" cy="1682359"/>
            <a:chOff x="2207695" y="4626961"/>
            <a:chExt cx="842494" cy="1682359"/>
          </a:xfrm>
        </p:grpSpPr>
        <p:sp>
          <p:nvSpPr>
            <p:cNvPr id="14" name="Arc 13"/>
            <p:cNvSpPr/>
            <p:nvPr/>
          </p:nvSpPr>
          <p:spPr>
            <a:xfrm>
              <a:off x="2453423" y="5057718"/>
              <a:ext cx="351039" cy="578356"/>
            </a:xfrm>
            <a:prstGeom prst="arc">
              <a:avLst>
                <a:gd name="adj1" fmla="val 8029806"/>
                <a:gd name="adj2" fmla="val 265636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207695" y="5470355"/>
              <a:ext cx="842494" cy="8389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42710" y="4626961"/>
              <a:ext cx="551762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790049" y="5470355"/>
            <a:ext cx="2281754" cy="838965"/>
            <a:chOff x="5210429" y="2032945"/>
            <a:chExt cx="2281754" cy="8389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5210429" y="2535901"/>
              <a:ext cx="14392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01974" y="2213865"/>
              <a:ext cx="661572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6649689" y="2032945"/>
              <a:ext cx="842494" cy="8389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066401" y="5465785"/>
            <a:ext cx="2281754" cy="838965"/>
            <a:chOff x="5210429" y="2032945"/>
            <a:chExt cx="2281754" cy="838965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5210429" y="2535901"/>
              <a:ext cx="14392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601974" y="2213865"/>
              <a:ext cx="661572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6649689" y="2032945"/>
              <a:ext cx="842494" cy="8389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61378" y="4626961"/>
            <a:ext cx="551762" cy="1000575"/>
            <a:chOff x="6921518" y="4626961"/>
            <a:chExt cx="551762" cy="1000575"/>
          </a:xfrm>
        </p:grpSpPr>
        <p:sp>
          <p:nvSpPr>
            <p:cNvPr id="19" name="Arc 18"/>
            <p:cNvSpPr/>
            <p:nvPr/>
          </p:nvSpPr>
          <p:spPr>
            <a:xfrm>
              <a:off x="7023230" y="5049180"/>
              <a:ext cx="351039" cy="578356"/>
            </a:xfrm>
            <a:prstGeom prst="arc">
              <a:avLst>
                <a:gd name="adj1" fmla="val 8029806"/>
                <a:gd name="adj2" fmla="val 265636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21518" y="4626961"/>
              <a:ext cx="551762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/</a:t>
              </a:r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618185" y="4509120"/>
            <a:ext cx="2930501" cy="18955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Mealy Machines typically use</a:t>
            </a:r>
          </a:p>
          <a:p>
            <a:pPr algn="ctr">
              <a:lnSpc>
                <a:spcPct val="12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less states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than Moore Machines</a:t>
            </a:r>
          </a:p>
        </p:txBody>
      </p:sp>
    </p:spTree>
    <p:extLst>
      <p:ext uri="{BB962C8B-B14F-4D97-AF65-F5344CB8AC3E}">
        <p14:creationId xmlns:p14="http://schemas.microsoft.com/office/powerpoint/2010/main" val="158733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Assignment and State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63716"/>
            <a:ext cx="8915400" cy="1080120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dirty="0"/>
              <a:t>Three States </a:t>
            </a:r>
            <a:r>
              <a:rPr lang="en-US" dirty="0">
                <a:sym typeface="Wingdings" panose="05000000000000000000" pitchFamily="2" charset="2"/>
              </a:rPr>
              <a:t> Minimum number of state bits (Flip-Flops) = 2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dirty="0">
                <a:sym typeface="Wingdings" panose="05000000000000000000" pitchFamily="2" charset="2"/>
              </a:rPr>
              <a:t>Assign: </a:t>
            </a:r>
            <a:r>
              <a:rPr lang="en-US" b="1" dirty="0"/>
              <a:t>S</a:t>
            </a:r>
            <a:r>
              <a:rPr lang="en-US" b="1" baseline="-25000" dirty="0"/>
              <a:t>0</a:t>
            </a:r>
            <a:r>
              <a:rPr lang="en-US" b="1" dirty="0">
                <a:sym typeface="Wingdings" panose="05000000000000000000" pitchFamily="2" charset="2"/>
              </a:rPr>
              <a:t> = 00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b="1" dirty="0">
                <a:sym typeface="Wingdings" panose="05000000000000000000" pitchFamily="2" charset="2"/>
              </a:rPr>
              <a:t> = 01</a:t>
            </a:r>
            <a:r>
              <a:rPr lang="en-US" dirty="0">
                <a:sym typeface="Wingdings" panose="05000000000000000000" pitchFamily="2" charset="2"/>
              </a:rPr>
              <a:t>, and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b="1" dirty="0">
                <a:sym typeface="Wingdings" panose="05000000000000000000" pitchFamily="2" charset="2"/>
              </a:rPr>
              <a:t> = 10 </a:t>
            </a:r>
            <a:r>
              <a:rPr lang="en-US" dirty="0">
                <a:sym typeface="Wingdings" panose="05000000000000000000" pitchFamily="2" charset="2"/>
              </a:rPr>
              <a:t>(State</a:t>
            </a:r>
            <a:r>
              <a:rPr lang="en-US" b="1" dirty="0">
                <a:sym typeface="Wingdings" panose="05000000000000000000" pitchFamily="2" charset="2"/>
              </a:rPr>
              <a:t> 11 </a:t>
            </a:r>
            <a:r>
              <a:rPr lang="en-US" dirty="0">
                <a:sym typeface="Wingdings" panose="05000000000000000000" pitchFamily="2" charset="2"/>
              </a:rPr>
              <a:t>is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Unused</a:t>
            </a:r>
            <a:r>
              <a:rPr lang="en-US" dirty="0">
                <a:sym typeface="Wingdings" panose="05000000000000000000" pitchFamily="2" charset="2"/>
              </a:rPr>
              <a:t>) 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207695" y="2123855"/>
            <a:ext cx="5400600" cy="2295255"/>
            <a:chOff x="2207695" y="4509120"/>
            <a:chExt cx="5400600" cy="2295255"/>
          </a:xfrm>
        </p:grpSpPr>
        <p:grpSp>
          <p:nvGrpSpPr>
            <p:cNvPr id="4" name="Group 3"/>
            <p:cNvGrpSpPr/>
            <p:nvPr/>
          </p:nvGrpSpPr>
          <p:grpSpPr>
            <a:xfrm>
              <a:off x="2804461" y="4509120"/>
              <a:ext cx="4218769" cy="2295255"/>
              <a:chOff x="2804461" y="4509120"/>
              <a:chExt cx="4218769" cy="2295255"/>
            </a:xfrm>
          </p:grpSpPr>
          <p:sp>
            <p:nvSpPr>
              <p:cNvPr id="5" name="Arc 4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207695" y="4626961"/>
              <a:ext cx="842494" cy="1682359"/>
              <a:chOff x="2207695" y="4626961"/>
              <a:chExt cx="842494" cy="1682359"/>
            </a:xfrm>
          </p:grpSpPr>
          <p:sp>
            <p:nvSpPr>
              <p:cNvPr id="10" name="Arc 9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050189" y="5470355"/>
              <a:ext cx="2281754" cy="838965"/>
              <a:chOff x="5210429" y="2032945"/>
              <a:chExt cx="2281754" cy="838965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326541" y="5465785"/>
              <a:ext cx="2281754" cy="838965"/>
              <a:chOff x="5210429" y="2032945"/>
              <a:chExt cx="2281754" cy="8389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921518" y="4626961"/>
              <a:ext cx="551762" cy="1000575"/>
              <a:chOff x="6921518" y="4626961"/>
              <a:chExt cx="551762" cy="1000575"/>
            </a:xfrm>
          </p:grpSpPr>
          <p:sp>
            <p:nvSpPr>
              <p:cNvPr id="22" name="Arc 21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8658377"/>
                  </p:ext>
                </p:extLst>
              </p:nvPr>
            </p:nvGraphicFramePr>
            <p:xfrm>
              <a:off x="452502" y="4149080"/>
              <a:ext cx="4230468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00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50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650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8685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</a:p>
                      </a:txBody>
                      <a:tcPr marL="0" marR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Output</a:t>
                          </a:r>
                          <a:r>
                            <a:rPr lang="en-US" sz="2400" baseline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𝒛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868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8658377"/>
                  </p:ext>
                </p:extLst>
              </p:nvPr>
            </p:nvGraphicFramePr>
            <p:xfrm>
              <a:off x="452502" y="4149080"/>
              <a:ext cx="4230468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28"/>
                    <a:gridCol w="810090"/>
                    <a:gridCol w="765085"/>
                    <a:gridCol w="765085"/>
                    <a:gridCol w="720080"/>
                  </a:tblGrid>
                  <a:tr h="4572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84426" t="-10667" r="-410" b="-430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4361" t="-110667" r="-278195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60000" t="-110667" r="-196000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57143" t="-110667" r="-94444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488136" t="-110667" r="-847" b="-33066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7094906"/>
                  </p:ext>
                </p:extLst>
              </p:nvPr>
            </p:nvGraphicFramePr>
            <p:xfrm>
              <a:off x="5178027" y="4149080"/>
              <a:ext cx="4230468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2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100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50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650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98685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</a:p>
                      </a:txBody>
                      <a:tcPr marL="0" marR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Output</a:t>
                          </a:r>
                          <a:r>
                            <a:rPr lang="en-US" sz="2400" baseline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𝒛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868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7094906"/>
                  </p:ext>
                </p:extLst>
              </p:nvPr>
            </p:nvGraphicFramePr>
            <p:xfrm>
              <a:off x="5178027" y="4149080"/>
              <a:ext cx="4230468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28"/>
                    <a:gridCol w="810090"/>
                    <a:gridCol w="765085"/>
                    <a:gridCol w="765085"/>
                    <a:gridCol w="720080"/>
                  </a:tblGrid>
                  <a:tr h="4572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84426" t="-10667" r="-410" b="-430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44361" t="-110667" r="-278195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60000" t="-110667" r="-196000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57143" t="-110667" r="-94444" b="-3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8136" t="-110667" r="-847" b="-33066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27" name="Right Arrow 26"/>
          <p:cNvSpPr/>
          <p:nvPr/>
        </p:nvSpPr>
        <p:spPr>
          <a:xfrm>
            <a:off x="4772980" y="5364215"/>
            <a:ext cx="331237" cy="36004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 Next State and Output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2500" y="4374106"/>
                <a:ext cx="8915400" cy="2160240"/>
              </a:xfrm>
            </p:spPr>
            <p:txBody>
              <a:bodyPr/>
              <a:lstStyle/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Present State = Flip-Flop 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(state 11 is unused)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Next State = Flip-Flop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Flip-Flop Input equations: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1500"/>
                  </a:spcBef>
                  <a:buNone/>
                </a:pPr>
                <a:r>
                  <a:rPr lang="en-US" dirty="0"/>
                  <a:t>Output equation: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2500" y="4374106"/>
                <a:ext cx="8915400" cy="2160240"/>
              </a:xfrm>
              <a:blipFill rotWithShape="1">
                <a:blip r:embed="rId2"/>
                <a:stretch>
                  <a:fillRect l="-1025" t="-1977" r="-957"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1082033"/>
                  </p:ext>
                </p:extLst>
              </p:nvPr>
            </p:nvGraphicFramePr>
            <p:xfrm>
              <a:off x="227475" y="1088740"/>
              <a:ext cx="3825427" cy="28964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80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325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9183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9183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5113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93706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State</a:t>
                          </a:r>
                        </a:p>
                      </a:txBody>
                      <a:tcPr marL="0" marR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Next State</a:t>
                          </a: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Output</a:t>
                          </a:r>
                          <a:r>
                            <a:rPr lang="en-US" sz="240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𝒛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787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0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>
                              <a:latin typeface="Calibri" panose="020F0502020204030204" pitchFamily="34" charset="0"/>
                            </a:rPr>
                            <a:t>1 1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baseline="0" dirty="0">
                              <a:latin typeface="Calibri" panose="020F0502020204030204" pitchFamily="34" charset="0"/>
                            </a:rPr>
                            <a:t>X </a:t>
                          </a:r>
                          <a:r>
                            <a:rPr lang="en-US" sz="2400" b="1" baseline="0" dirty="0" err="1">
                              <a:latin typeface="Calibri" panose="020F0502020204030204" pitchFamily="34" charset="0"/>
                            </a:rPr>
                            <a:t>X</a:t>
                          </a:r>
                          <a:endParaRPr lang="en-US" sz="2400" b="1" baseline="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>
                              <a:latin typeface="Calibri" panose="020F0502020204030204" pitchFamily="34" charset="0"/>
                            </a:rPr>
                            <a:t>X </a:t>
                          </a:r>
                          <a:r>
                            <a:rPr lang="en-US" sz="2400" b="1" baseline="0" dirty="0" err="1">
                              <a:latin typeface="Calibri" panose="020F0502020204030204" pitchFamily="34" charset="0"/>
                            </a:rPr>
                            <a:t>X</a:t>
                          </a:r>
                          <a:endParaRPr lang="en-US" sz="2400" b="1" baseline="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X</a:t>
                          </a: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X</a:t>
                          </a:r>
                        </a:p>
                      </a:txBody>
                      <a:tcPr marL="0" marR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1082033"/>
                  </p:ext>
                </p:extLst>
              </p:nvPr>
            </p:nvGraphicFramePr>
            <p:xfrm>
              <a:off x="227475" y="1088740"/>
              <a:ext cx="3825427" cy="28964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8095"/>
                    <a:gridCol w="732529"/>
                    <a:gridCol w="691833"/>
                    <a:gridCol w="691833"/>
                    <a:gridCol w="651137"/>
                  </a:tblGrid>
                  <a:tr h="493706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0" marR="0"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Next 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85455" t="-6173" b="-51111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2787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45000" t="-122857" r="-278333" b="-4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57895" t="-122857" r="-192982" b="-4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61062" t="-122857" r="-94690" b="-49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anchor="ctr"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6916" t="-122857" b="-491429"/>
                          </a:stretch>
                        </a:blipFill>
                      </a:tcPr>
                    </a:tc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  <a:tr h="4937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baseline="0" dirty="0" smtClean="0">
                              <a:latin typeface="Calibri" panose="020F0502020204030204" pitchFamily="34" charset="0"/>
                            </a:rPr>
                            <a:t>X </a:t>
                          </a:r>
                          <a:r>
                            <a:rPr lang="en-US" sz="2400" b="1" baseline="0" dirty="0" err="1" smtClean="0">
                              <a:latin typeface="Calibri" panose="020F0502020204030204" pitchFamily="34" charset="0"/>
                            </a:rPr>
                            <a:t>X</a:t>
                          </a:r>
                          <a:endParaRPr lang="en-US" sz="2400" b="1" baseline="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 smtClean="0">
                              <a:latin typeface="Calibri" panose="020F0502020204030204" pitchFamily="34" charset="0"/>
                            </a:rPr>
                            <a:t>X </a:t>
                          </a:r>
                          <a:r>
                            <a:rPr lang="en-US" sz="2400" b="1" baseline="0" dirty="0" err="1" smtClean="0">
                              <a:latin typeface="Calibri" panose="020F0502020204030204" pitchFamily="34" charset="0"/>
                            </a:rPr>
                            <a:t>X</a:t>
                          </a:r>
                          <a:endParaRPr lang="en-US" sz="2400" b="1" baseline="0" dirty="0"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X</a:t>
                          </a:r>
                          <a:endParaRPr lang="en-US" sz="2400" b="1" baseline="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baseline="0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X</a:t>
                          </a:r>
                          <a:endParaRPr lang="en-US" sz="2400" b="1" baseline="0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marL="0" marR="0"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5" name="Group 4"/>
          <p:cNvGrpSpPr/>
          <p:nvPr/>
        </p:nvGrpSpPr>
        <p:grpSpPr>
          <a:xfrm>
            <a:off x="4052902" y="818710"/>
            <a:ext cx="1848551" cy="2868654"/>
            <a:chOff x="4727977" y="710261"/>
            <a:chExt cx="1848551" cy="28686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27977" y="1149355"/>
                  <a:ext cx="585063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27977" y="1149355"/>
                  <a:ext cx="585063" cy="31432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6667" r="-7292" b="-25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9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7895" r="-5263" b="-1860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9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0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11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12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13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4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583071" y="710261"/>
                  <a:ext cx="990109" cy="373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9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83071" y="710261"/>
                  <a:ext cx="990109" cy="37396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6033121" y="818710"/>
            <a:ext cx="1803547" cy="2866774"/>
            <a:chOff x="4803771" y="712141"/>
            <a:chExt cx="1803547" cy="28667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803771" y="1149355"/>
                  <a:ext cx="509270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9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03771" y="1149355"/>
                  <a:ext cx="509270" cy="31432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1687" r="-21687" b="-25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7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0526" r="-2632" b="-1627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32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33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34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35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36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37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568855" y="712141"/>
                  <a:ext cx="1038463" cy="373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42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68855" y="712141"/>
                  <a:ext cx="1038463" cy="37396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4592703" y="2132384"/>
            <a:ext cx="1530427" cy="2068851"/>
            <a:chOff x="5650933" y="2137839"/>
            <a:chExt cx="1530427" cy="2068851"/>
          </a:xfrm>
        </p:grpSpPr>
        <p:grpSp>
          <p:nvGrpSpPr>
            <p:cNvPr id="52" name="Group 51"/>
            <p:cNvGrpSpPr/>
            <p:nvPr/>
          </p:nvGrpSpPr>
          <p:grpSpPr>
            <a:xfrm>
              <a:off x="6463464" y="2137839"/>
              <a:ext cx="449279" cy="1500255"/>
              <a:chOff x="6211976" y="2135959"/>
              <a:chExt cx="449279" cy="1500255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6251740" y="2658208"/>
                <a:ext cx="368300" cy="978006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6211976" y="2135959"/>
                <a:ext cx="449279" cy="955015"/>
              </a:xfrm>
              <a:prstGeom prst="roundRect">
                <a:avLst/>
              </a:prstGeom>
              <a:noFill/>
              <a:ln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5650933" y="3749490"/>
                  <a:ext cx="1530427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0933" y="3749490"/>
                  <a:ext cx="1530427" cy="45720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0359" r="-1195" b="-16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6564280" y="1578340"/>
            <a:ext cx="1359050" cy="2622895"/>
            <a:chOff x="8166897" y="1583795"/>
            <a:chExt cx="1359050" cy="2622895"/>
          </a:xfrm>
        </p:grpSpPr>
        <p:sp>
          <p:nvSpPr>
            <p:cNvPr id="59" name="Rounded Rectangle 58"/>
            <p:cNvSpPr/>
            <p:nvPr/>
          </p:nvSpPr>
          <p:spPr>
            <a:xfrm>
              <a:off x="8964585" y="1583795"/>
              <a:ext cx="368300" cy="38151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8166897" y="3749490"/>
                  <a:ext cx="1359050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66897" y="3749490"/>
                  <a:ext cx="1359050" cy="45720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6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/>
          <p:cNvGrpSpPr/>
          <p:nvPr/>
        </p:nvGrpSpPr>
        <p:grpSpPr>
          <a:xfrm>
            <a:off x="7923331" y="858260"/>
            <a:ext cx="1772757" cy="2827224"/>
            <a:chOff x="4803771" y="751691"/>
            <a:chExt cx="1772757" cy="28272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803771" y="1149355"/>
                  <a:ext cx="500598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3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03771" y="1149355"/>
                  <a:ext cx="500598" cy="31432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1951" r="-23171" b="-25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7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702" y="886707"/>
                  <a:ext cx="233363" cy="26193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0526" r="-2632" b="-1627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66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67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68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69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70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71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853100" y="751691"/>
                  <a:ext cx="370690" cy="373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2000" i="1" dirty="0" smtClean="0"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76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3100" y="751691"/>
                  <a:ext cx="370690" cy="373961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8567615" y="2669033"/>
            <a:ext cx="1155915" cy="1532202"/>
            <a:chOff x="8280022" y="2674488"/>
            <a:chExt cx="1155915" cy="1532202"/>
          </a:xfrm>
        </p:grpSpPr>
        <p:sp>
          <p:nvSpPr>
            <p:cNvPr id="86" name="Rounded Rectangle 85"/>
            <p:cNvSpPr/>
            <p:nvPr/>
          </p:nvSpPr>
          <p:spPr>
            <a:xfrm>
              <a:off x="8957385" y="2674488"/>
              <a:ext cx="368300" cy="939987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8280022" y="3749490"/>
                  <a:ext cx="1155915" cy="4572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 dirty="0" err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0022" y="3749490"/>
                  <a:ext cx="1155915" cy="45720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60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2993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27475" y="2471702"/>
            <a:ext cx="9353992" cy="3510391"/>
            <a:chOff x="227475" y="-63443"/>
            <a:chExt cx="9353992" cy="3267417"/>
          </a:xfrm>
        </p:grpSpPr>
        <p:pic>
          <p:nvPicPr>
            <p:cNvPr id="27" name="Picture 2" descr="C:\Users\mudawar\Documents\+COE 202\202 Lectures\MealySequenceDetecto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475" y="-63443"/>
              <a:ext cx="9353992" cy="3267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007895" y="1493785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7895" y="1493785"/>
                  <a:ext cx="315035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6923" r="-5769" b="-476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457945" y="2056347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945" y="2056347"/>
                  <a:ext cx="315035" cy="36004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2692" r="-5769" b="-125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158245" y="1493785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8245" y="1493785"/>
                  <a:ext cx="315035" cy="36004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6923" r="-7692" b="-6349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7645197" y="1329005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5197" y="1329005"/>
                  <a:ext cx="315035" cy="36004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2692" r="-7692" b="-14286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645197" y="2056347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000" i="1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5197" y="2056347"/>
                  <a:ext cx="315035" cy="36004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32692" r="-7692" b="-1250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57945" y="1329005"/>
                  <a:ext cx="315035" cy="3600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b="0" i="1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945" y="1329005"/>
                  <a:ext cx="315035" cy="36004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6538" r="-1923" b="-1111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227475" y="5228431"/>
            <a:ext cx="7335816" cy="1222992"/>
            <a:chOff x="227475" y="5214031"/>
            <a:chExt cx="7335816" cy="1222992"/>
          </a:xfrm>
        </p:grpSpPr>
        <p:sp>
          <p:nvSpPr>
            <p:cNvPr id="3" name="Freeform 2"/>
            <p:cNvSpPr/>
            <p:nvPr/>
          </p:nvSpPr>
          <p:spPr>
            <a:xfrm>
              <a:off x="811035" y="5214031"/>
              <a:ext cx="6752256" cy="1065475"/>
            </a:xfrm>
            <a:custGeom>
              <a:avLst/>
              <a:gdLst>
                <a:gd name="connsiteX0" fmla="*/ 0 w 3713259"/>
                <a:gd name="connsiteY0" fmla="*/ 1065475 h 1065475"/>
                <a:gd name="connsiteX1" fmla="*/ 3713259 w 3713259"/>
                <a:gd name="connsiteY1" fmla="*/ 1065475 h 1065475"/>
                <a:gd name="connsiteX2" fmla="*/ 3713259 w 3713259"/>
                <a:gd name="connsiteY2" fmla="*/ 978010 h 1065475"/>
                <a:gd name="connsiteX3" fmla="*/ 3713259 w 3713259"/>
                <a:gd name="connsiteY3" fmla="*/ 0 h 1065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3259" h="1065475">
                  <a:moveTo>
                    <a:pt x="0" y="1065475"/>
                  </a:moveTo>
                  <a:lnTo>
                    <a:pt x="3713259" y="1065475"/>
                  </a:lnTo>
                  <a:lnTo>
                    <a:pt x="3713259" y="978010"/>
                  </a:lnTo>
                  <a:lnTo>
                    <a:pt x="3713259" y="0"/>
                  </a:lnTo>
                </a:path>
              </a:pathLst>
            </a:custGeom>
            <a:noFill/>
            <a:ln w="190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367935" y="5214031"/>
              <a:ext cx="0" cy="1065475"/>
            </a:xfrm>
            <a:prstGeom prst="line">
              <a:avLst/>
            </a:prstGeom>
            <a:ln w="19050">
              <a:solidFill>
                <a:srgbClr val="FF3399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27475" y="6121988"/>
              <a:ext cx="541285" cy="315035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rgbClr val="FF3399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Reset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the Mealy Sequence Detector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48191" y="1268760"/>
                <a:ext cx="2894719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i="1" dirty="0" err="1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i="1" dirty="0" err="1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i="1" dirty="0" err="1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191" y="1268760"/>
                <a:ext cx="2894719" cy="4572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07995" y="1268760"/>
                <a:ext cx="2250250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8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800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i="1" dirty="0" err="1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95" y="1268760"/>
                <a:ext cx="2250250" cy="4572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43310" y="1268760"/>
                <a:ext cx="1530170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en-US" sz="28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i="1" dirty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i="1" dirty="0" err="1"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310" y="1268760"/>
                <a:ext cx="1530170" cy="4572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7923330" y="1898830"/>
            <a:ext cx="1350150" cy="1359433"/>
            <a:chOff x="7473280" y="1880542"/>
            <a:chExt cx="1350150" cy="1359433"/>
          </a:xfrm>
        </p:grpSpPr>
        <p:sp>
          <p:nvSpPr>
            <p:cNvPr id="16" name="Rectangle 15"/>
            <p:cNvSpPr/>
            <p:nvPr/>
          </p:nvSpPr>
          <p:spPr>
            <a:xfrm>
              <a:off x="7698305" y="2339875"/>
              <a:ext cx="945106" cy="900100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73280" y="1880542"/>
              <a:ext cx="1350150" cy="423333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Output Logic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43110" y="3158970"/>
            <a:ext cx="1170130" cy="1620181"/>
            <a:chOff x="1847655" y="1291262"/>
            <a:chExt cx="1170130" cy="1620181"/>
          </a:xfrm>
        </p:grpSpPr>
        <p:sp>
          <p:nvSpPr>
            <p:cNvPr id="22" name="Rectangle 21"/>
            <p:cNvSpPr/>
            <p:nvPr/>
          </p:nvSpPr>
          <p:spPr>
            <a:xfrm>
              <a:off x="2027675" y="2011343"/>
              <a:ext cx="900100" cy="900100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47655" y="1291262"/>
              <a:ext cx="1170130" cy="63007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0066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Next State</a:t>
              </a:r>
            </a:p>
            <a:p>
              <a:pPr algn="ctr"/>
              <a:r>
                <a:rPr lang="en-US" sz="2000" dirty="0">
                  <a:solidFill>
                    <a:srgbClr val="0066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Logic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97605" y="3222262"/>
            <a:ext cx="2385265" cy="2231963"/>
            <a:chOff x="1937664" y="2434673"/>
            <a:chExt cx="2385265" cy="2231963"/>
          </a:xfrm>
        </p:grpSpPr>
        <p:sp>
          <p:nvSpPr>
            <p:cNvPr id="19" name="Rectangle 18"/>
            <p:cNvSpPr/>
            <p:nvPr/>
          </p:nvSpPr>
          <p:spPr>
            <a:xfrm>
              <a:off x="1937664" y="2434673"/>
              <a:ext cx="2385265" cy="2231963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97804" y="2551401"/>
              <a:ext cx="1080120" cy="585065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0066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Next State</a:t>
              </a:r>
            </a:p>
            <a:p>
              <a:pPr algn="ctr"/>
              <a:r>
                <a:rPr lang="en-US" sz="2000" dirty="0">
                  <a:solidFill>
                    <a:srgbClr val="0066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62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Mealy versus Moore Sequence Detector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04" y="3834045"/>
            <a:ext cx="5625625" cy="252028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In general, Moore state diagrams have </a:t>
            </a:r>
            <a:r>
              <a:rPr lang="en-US" b="1" dirty="0">
                <a:solidFill>
                  <a:srgbClr val="FF0000"/>
                </a:solidFill>
              </a:rPr>
              <a:t>more states</a:t>
            </a:r>
            <a:r>
              <a:rPr lang="en-US" dirty="0"/>
              <a:t> than corresponding Mealy. </a:t>
            </a:r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The drawback of Mealy is that </a:t>
            </a:r>
            <a:r>
              <a:rPr lang="en-US" b="1" dirty="0">
                <a:solidFill>
                  <a:srgbClr val="FF0000"/>
                </a:solidFill>
              </a:rPr>
              <a:t>glitches</a:t>
            </a:r>
            <a:r>
              <a:rPr lang="en-US" dirty="0"/>
              <a:t> can appear in the output if the input is not synchronized with the clock.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7505" y="1583795"/>
            <a:ext cx="5400600" cy="2295255"/>
            <a:chOff x="2207695" y="4509120"/>
            <a:chExt cx="5400600" cy="2295255"/>
          </a:xfrm>
        </p:grpSpPr>
        <p:grpSp>
          <p:nvGrpSpPr>
            <p:cNvPr id="5" name="Group 4"/>
            <p:cNvGrpSpPr/>
            <p:nvPr/>
          </p:nvGrpSpPr>
          <p:grpSpPr>
            <a:xfrm>
              <a:off x="2804461" y="4509120"/>
              <a:ext cx="4218769" cy="2295255"/>
              <a:chOff x="2804461" y="4509120"/>
              <a:chExt cx="4218769" cy="2295255"/>
            </a:xfrm>
          </p:grpSpPr>
          <p:sp>
            <p:nvSpPr>
              <p:cNvPr id="21" name="Arc 20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3" name="Arc 22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207695" y="4626961"/>
              <a:ext cx="842494" cy="1682359"/>
              <a:chOff x="2207695" y="4626961"/>
              <a:chExt cx="842494" cy="1682359"/>
            </a:xfrm>
          </p:grpSpPr>
          <p:sp>
            <p:nvSpPr>
              <p:cNvPr id="18" name="Arc 17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50189" y="5470355"/>
              <a:ext cx="2281754" cy="838965"/>
              <a:chOff x="5210429" y="2032945"/>
              <a:chExt cx="2281754" cy="838965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26541" y="5465785"/>
              <a:ext cx="2281754" cy="838965"/>
              <a:chOff x="5210429" y="2032945"/>
              <a:chExt cx="2281754" cy="83896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921518" y="4626961"/>
              <a:ext cx="551762" cy="1000575"/>
              <a:chOff x="6921518" y="4626961"/>
              <a:chExt cx="551762" cy="1000575"/>
            </a:xfrm>
          </p:grpSpPr>
          <p:sp>
            <p:nvSpPr>
              <p:cNvPr id="10" name="Arc 9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6419262" y="1639601"/>
            <a:ext cx="3124248" cy="4984754"/>
            <a:chOff x="6464267" y="1549591"/>
            <a:chExt cx="3124248" cy="4984754"/>
          </a:xfrm>
        </p:grpSpPr>
        <p:grpSp>
          <p:nvGrpSpPr>
            <p:cNvPr id="65" name="Group 64"/>
            <p:cNvGrpSpPr/>
            <p:nvPr/>
          </p:nvGrpSpPr>
          <p:grpSpPr>
            <a:xfrm>
              <a:off x="7096137" y="2087144"/>
              <a:ext cx="1860508" cy="1035747"/>
              <a:chOff x="6601082" y="1952129"/>
              <a:chExt cx="1860508" cy="1035747"/>
            </a:xfrm>
          </p:grpSpPr>
          <p:sp>
            <p:nvSpPr>
              <p:cNvPr id="96" name="Arc 95"/>
              <p:cNvSpPr/>
              <p:nvPr/>
            </p:nvSpPr>
            <p:spPr>
              <a:xfrm>
                <a:off x="6601082" y="2265996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338265" y="1952129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569579" y="3387397"/>
              <a:ext cx="313829" cy="1684987"/>
              <a:chOff x="6074524" y="3252382"/>
              <a:chExt cx="313829" cy="1684987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flipV="1">
                <a:off x="6388353" y="3252382"/>
                <a:ext cx="0" cy="16849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6074524" y="3709125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183381" y="3231050"/>
              <a:ext cx="1686020" cy="1621836"/>
              <a:chOff x="6688326" y="3096035"/>
              <a:chExt cx="1686020" cy="1621836"/>
            </a:xfrm>
          </p:grpSpPr>
          <p:cxnSp>
            <p:nvCxnSpPr>
              <p:cNvPr id="92" name="Straight Arrow Connector 91"/>
              <p:cNvCxnSpPr>
                <a:stCxn id="86" idx="1"/>
                <a:endCxn id="90" idx="5"/>
              </p:cNvCxnSpPr>
              <p:nvPr/>
            </p:nvCxnSpPr>
            <p:spPr>
              <a:xfrm flipH="1" flipV="1">
                <a:off x="6688326" y="3096035"/>
                <a:ext cx="1686020" cy="16218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7689304" y="3709125"/>
                <a:ext cx="351039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6464267" y="1549591"/>
              <a:ext cx="3124248" cy="4142260"/>
              <a:chOff x="5969212" y="1414576"/>
              <a:chExt cx="3124248" cy="4142260"/>
            </a:xfrm>
          </p:grpSpPr>
          <p:sp>
            <p:nvSpPr>
              <p:cNvPr id="72" name="Arc 71"/>
              <p:cNvSpPr/>
              <p:nvPr/>
            </p:nvSpPr>
            <p:spPr>
              <a:xfrm>
                <a:off x="6214940" y="1845333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flipH="1">
                <a:off x="6811706" y="5077785"/>
                <a:ext cx="182540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8684618" y="2888940"/>
                <a:ext cx="0" cy="16849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6425563" y="2760926"/>
                <a:ext cx="182540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5969212" y="2257070"/>
                <a:ext cx="842494" cy="982909"/>
                <a:chOff x="5853100" y="2078851"/>
                <a:chExt cx="540060" cy="630070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0</a:t>
                  </a: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988115" y="241106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6"/>
              <p:cNvGrpSpPr/>
              <p:nvPr/>
            </p:nvGrpSpPr>
            <p:grpSpPr>
              <a:xfrm>
                <a:off x="8250966" y="2257070"/>
                <a:ext cx="842494" cy="982909"/>
                <a:chOff x="5853100" y="2078851"/>
                <a:chExt cx="540060" cy="630070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1</a:t>
                  </a: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5988115" y="241106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8250966" y="4573927"/>
                <a:ext cx="842494" cy="982909"/>
                <a:chOff x="5853100" y="2078851"/>
                <a:chExt cx="540060" cy="630070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2</a:t>
                  </a:r>
                </a:p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5988115" y="240183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oup 78"/>
              <p:cNvGrpSpPr/>
              <p:nvPr/>
            </p:nvGrpSpPr>
            <p:grpSpPr>
              <a:xfrm>
                <a:off x="5969212" y="4573927"/>
                <a:ext cx="842494" cy="982909"/>
                <a:chOff x="5853100" y="2078851"/>
                <a:chExt cx="540060" cy="630070"/>
              </a:xfrm>
            </p:grpSpPr>
            <p:sp>
              <p:nvSpPr>
                <p:cNvPr id="84" name="Oval 83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3</a:t>
                  </a: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5988115" y="240183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/>
              <p:cNvSpPr txBox="1"/>
              <p:nvPr/>
            </p:nvSpPr>
            <p:spPr>
              <a:xfrm>
                <a:off x="7338265" y="243889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742423" y="3709125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338265" y="5113282"/>
                <a:ext cx="421247" cy="284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50043" y="1414576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709995" y="5532416"/>
              <a:ext cx="351039" cy="1001929"/>
              <a:chOff x="6214940" y="5397401"/>
              <a:chExt cx="351039" cy="1001929"/>
            </a:xfrm>
          </p:grpSpPr>
          <p:sp>
            <p:nvSpPr>
              <p:cNvPr id="70" name="Arc 69"/>
              <p:cNvSpPr/>
              <p:nvPr/>
            </p:nvSpPr>
            <p:spPr>
              <a:xfrm flipV="1">
                <a:off x="6214940" y="5397401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231024" y="5955775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sp>
        <p:nvSpPr>
          <p:cNvPr id="98" name="Content Placeholder 2"/>
          <p:cNvSpPr txBox="1">
            <a:spLocks/>
          </p:cNvSpPr>
          <p:nvPr/>
        </p:nvSpPr>
        <p:spPr bwMode="auto">
          <a:xfrm>
            <a:off x="1397605" y="818710"/>
            <a:ext cx="3740033" cy="46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b="1" kern="0" dirty="0"/>
              <a:t>Mealy</a:t>
            </a:r>
            <a:r>
              <a:rPr lang="en-US" kern="0" dirty="0"/>
              <a:t> Sequence Detector</a:t>
            </a:r>
          </a:p>
        </p:txBody>
      </p:sp>
      <p:sp>
        <p:nvSpPr>
          <p:cNvPr id="99" name="Content Placeholder 2"/>
          <p:cNvSpPr txBox="1">
            <a:spLocks/>
          </p:cNvSpPr>
          <p:nvPr/>
        </p:nvSpPr>
        <p:spPr bwMode="auto">
          <a:xfrm>
            <a:off x="6978225" y="818710"/>
            <a:ext cx="2025225" cy="135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b="1" kern="0" dirty="0"/>
              <a:t>Moore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kern="0" dirty="0"/>
              <a:t>Sequence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kern="0" dirty="0"/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2206282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863715"/>
            <a:ext cx="9003205" cy="567063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Sequential circuits should be verified by showing that the circuit produces the original state diagram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Verification can be done manually, or with the help of a simulation program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All possible input combinations are applied at each state and the state variables and outputs are observed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A </a:t>
            </a:r>
            <a:r>
              <a:rPr lang="en-US" altLang="en-US" b="1" dirty="0">
                <a:solidFill>
                  <a:srgbClr val="FF0000"/>
                </a:solidFill>
              </a:rPr>
              <a:t>reset</a:t>
            </a:r>
            <a:r>
              <a:rPr lang="en-US" altLang="en-US" dirty="0"/>
              <a:t> input is used to reset the circuit to its initial state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Apply a sequence of inputs to test all the state-input combinations, i.e., </a:t>
            </a:r>
            <a:r>
              <a:rPr lang="en-US" altLang="en-US" b="1" dirty="0">
                <a:solidFill>
                  <a:srgbClr val="FF0000"/>
                </a:solidFill>
              </a:rPr>
              <a:t>all transitions</a:t>
            </a:r>
            <a:r>
              <a:rPr lang="en-US" altLang="en-US" dirty="0"/>
              <a:t> in the state diagram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/>
              <a:t>Observe the output and the next state that appears after each clock edge in the timing 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9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953725"/>
            <a:ext cx="8955995" cy="5535615"/>
          </a:xfrm>
        </p:spPr>
        <p:txBody>
          <a:bodyPr/>
          <a:lstStyle/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The Design Procedure</a:t>
            </a:r>
          </a:p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Moore Sequence Detector</a:t>
            </a:r>
          </a:p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Mealy Sequence Detector</a:t>
            </a:r>
          </a:p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Tracing State Diagrams and Verifying Correctness</a:t>
            </a:r>
          </a:p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Sequential Comparator</a:t>
            </a:r>
          </a:p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Binary Counter</a:t>
            </a:r>
          </a:p>
          <a:p>
            <a:pPr marL="444500" indent="-444500">
              <a:lnSpc>
                <a:spcPct val="120000"/>
              </a:lnSpc>
              <a:spcBef>
                <a:spcPts val="2300"/>
              </a:spcBef>
            </a:pPr>
            <a:r>
              <a:rPr lang="en-US" sz="2800" dirty="0"/>
              <a:t>Up/Down Counter with Enable</a:t>
            </a:r>
          </a:p>
        </p:txBody>
      </p:sp>
    </p:spTree>
    <p:extLst>
      <p:ext uri="{BB962C8B-B14F-4D97-AF65-F5344CB8AC3E}">
        <p14:creationId xmlns:p14="http://schemas.microsoft.com/office/powerpoint/2010/main" val="1852621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Test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908721"/>
            <a:ext cx="9093215" cy="355539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Required to verify the correct operation of a sequential circuit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It should test each state transition of the state diagram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Test sequences can be produced from the state diagram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Consider the Mealy sequence detector, starting at </a:t>
            </a:r>
            <a:r>
              <a:rPr lang="en-US" b="1" dirty="0"/>
              <a:t>S</a:t>
            </a:r>
            <a:r>
              <a:rPr lang="en-US" b="1" baseline="-25000" dirty="0"/>
              <a:t>0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reset</a:t>
            </a:r>
            <a:r>
              <a:rPr lang="en-US" dirty="0"/>
              <a:t>), we can use an input test sequence to verify all state transitions:</a:t>
            </a:r>
          </a:p>
          <a:p>
            <a:pPr marL="360363" indent="0">
              <a:buNone/>
            </a:pPr>
            <a:r>
              <a:rPr lang="en-US" b="1" dirty="0"/>
              <a:t>Input test sequence: </a:t>
            </a:r>
            <a:r>
              <a:rPr lang="en-US" b="1" dirty="0">
                <a:solidFill>
                  <a:srgbClr val="FF0000"/>
                </a:solidFill>
              </a:rPr>
              <a:t>reset</a:t>
            </a:r>
            <a:r>
              <a:rPr lang="en-US" b="1" dirty="0"/>
              <a:t> then x = </a:t>
            </a:r>
            <a:r>
              <a:rPr lang="en-US" b="1" dirty="0">
                <a:solidFill>
                  <a:srgbClr val="FF0000"/>
                </a:solidFill>
              </a:rPr>
              <a:t>0,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1, 0, 1, 1, 0, 1, 1, 1, 1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77725" y="4554125"/>
            <a:ext cx="6660740" cy="2295255"/>
            <a:chOff x="947555" y="4509120"/>
            <a:chExt cx="6660740" cy="2295255"/>
          </a:xfrm>
        </p:grpSpPr>
        <p:grpSp>
          <p:nvGrpSpPr>
            <p:cNvPr id="6" name="Group 5"/>
            <p:cNvGrpSpPr/>
            <p:nvPr/>
          </p:nvGrpSpPr>
          <p:grpSpPr>
            <a:xfrm>
              <a:off x="2804461" y="4509120"/>
              <a:ext cx="4218769" cy="2295255"/>
              <a:chOff x="2804461" y="4509120"/>
              <a:chExt cx="4218769" cy="2295255"/>
            </a:xfrm>
          </p:grpSpPr>
          <p:sp>
            <p:nvSpPr>
              <p:cNvPr id="22" name="Arc 21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4" name="Arc 23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207695" y="4626961"/>
              <a:ext cx="842494" cy="1682359"/>
              <a:chOff x="2207695" y="4626961"/>
              <a:chExt cx="842494" cy="1682359"/>
            </a:xfrm>
          </p:grpSpPr>
          <p:sp>
            <p:nvSpPr>
              <p:cNvPr id="19" name="Arc 18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947555" y="5470355"/>
              <a:ext cx="4384388" cy="838965"/>
              <a:chOff x="3107795" y="2032945"/>
              <a:chExt cx="4384388" cy="838965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3872880" y="2427053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107795" y="2241840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reset</a:t>
                </a:r>
                <a:endParaRPr lang="en-US" sz="2000" b="1" dirty="0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326541" y="5465785"/>
              <a:ext cx="2281754" cy="838965"/>
              <a:chOff x="5210429" y="2032945"/>
              <a:chExt cx="2281754" cy="838965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21518" y="4626961"/>
              <a:ext cx="551762" cy="1000575"/>
              <a:chOff x="6921518" y="4626961"/>
              <a:chExt cx="551762" cy="1000575"/>
            </a:xfrm>
          </p:grpSpPr>
          <p:sp>
            <p:nvSpPr>
              <p:cNvPr id="11" name="Arc 10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542510" y="4869160"/>
            <a:ext cx="1755195" cy="139515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Reset input forces initial state to be </a:t>
            </a:r>
            <a:r>
              <a:rPr lang="en-US" sz="2000" b="1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sz="2000" b="1" baseline="-25000" dirty="0">
                <a:latin typeface="+mn-lt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1127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roup 220"/>
          <p:cNvGrpSpPr/>
          <p:nvPr/>
        </p:nvGrpSpPr>
        <p:grpSpPr>
          <a:xfrm>
            <a:off x="47455" y="5626608"/>
            <a:ext cx="9714954" cy="367677"/>
            <a:chOff x="47455" y="5626608"/>
            <a:chExt cx="9714954" cy="367677"/>
          </a:xfrm>
        </p:grpSpPr>
        <p:sp>
          <p:nvSpPr>
            <p:cNvPr id="78" name="TextBox 77"/>
            <p:cNvSpPr txBox="1"/>
            <p:nvPr/>
          </p:nvSpPr>
          <p:spPr>
            <a:xfrm>
              <a:off x="47455" y="5631046"/>
              <a:ext cx="637220" cy="36323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Arial Narrow" panose="020B0606020202030204" pitchFamily="34" charset="0"/>
                  <a:cs typeface="Times New Roman" panose="02020603050405020304" pitchFamily="18" charset="0"/>
                </a:rPr>
                <a:t>Q0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77525" y="5639838"/>
              <a:ext cx="1050866" cy="353343"/>
            </a:xfrm>
            <a:prstGeom prst="rect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670559" y="5626608"/>
              <a:ext cx="9091850" cy="367205"/>
              <a:chOff x="670559" y="5626608"/>
              <a:chExt cx="9091850" cy="367205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670559" y="5626608"/>
                <a:ext cx="5099911" cy="365760"/>
              </a:xfrm>
              <a:custGeom>
                <a:avLst/>
                <a:gdLst>
                  <a:gd name="connsiteX0" fmla="*/ 0 w 8887968"/>
                  <a:gd name="connsiteY0" fmla="*/ 365760 h 365760"/>
                  <a:gd name="connsiteX1" fmla="*/ 3139440 w 8887968"/>
                  <a:gd name="connsiteY1" fmla="*/ 365760 h 365760"/>
                  <a:gd name="connsiteX2" fmla="*/ 3139440 w 8887968"/>
                  <a:gd name="connsiteY2" fmla="*/ 6096 h 365760"/>
                  <a:gd name="connsiteX3" fmla="*/ 4114800 w 8887968"/>
                  <a:gd name="connsiteY3" fmla="*/ 6096 h 365760"/>
                  <a:gd name="connsiteX4" fmla="*/ 4114800 w 8887968"/>
                  <a:gd name="connsiteY4" fmla="*/ 359664 h 365760"/>
                  <a:gd name="connsiteX5" fmla="*/ 5090160 w 8887968"/>
                  <a:gd name="connsiteY5" fmla="*/ 359664 h 365760"/>
                  <a:gd name="connsiteX6" fmla="*/ 5090160 w 8887968"/>
                  <a:gd name="connsiteY6" fmla="*/ 0 h 365760"/>
                  <a:gd name="connsiteX7" fmla="*/ 6059424 w 8887968"/>
                  <a:gd name="connsiteY7" fmla="*/ 0 h 365760"/>
                  <a:gd name="connsiteX8" fmla="*/ 6059424 w 8887968"/>
                  <a:gd name="connsiteY8" fmla="*/ 359664 h 365760"/>
                  <a:gd name="connsiteX9" fmla="*/ 8887968 w 8887968"/>
                  <a:gd name="connsiteY9" fmla="*/ 359664 h 365760"/>
                  <a:gd name="connsiteX0" fmla="*/ 0 w 8002489"/>
                  <a:gd name="connsiteY0" fmla="*/ 365760 h 365760"/>
                  <a:gd name="connsiteX1" fmla="*/ 3139440 w 8002489"/>
                  <a:gd name="connsiteY1" fmla="*/ 365760 h 365760"/>
                  <a:gd name="connsiteX2" fmla="*/ 3139440 w 8002489"/>
                  <a:gd name="connsiteY2" fmla="*/ 6096 h 365760"/>
                  <a:gd name="connsiteX3" fmla="*/ 4114800 w 8002489"/>
                  <a:gd name="connsiteY3" fmla="*/ 6096 h 365760"/>
                  <a:gd name="connsiteX4" fmla="*/ 4114800 w 8002489"/>
                  <a:gd name="connsiteY4" fmla="*/ 359664 h 365760"/>
                  <a:gd name="connsiteX5" fmla="*/ 5090160 w 8002489"/>
                  <a:gd name="connsiteY5" fmla="*/ 359664 h 365760"/>
                  <a:gd name="connsiteX6" fmla="*/ 5090160 w 8002489"/>
                  <a:gd name="connsiteY6" fmla="*/ 0 h 365760"/>
                  <a:gd name="connsiteX7" fmla="*/ 6059424 w 8002489"/>
                  <a:gd name="connsiteY7" fmla="*/ 0 h 365760"/>
                  <a:gd name="connsiteX8" fmla="*/ 6059424 w 8002489"/>
                  <a:gd name="connsiteY8" fmla="*/ 359664 h 365760"/>
                  <a:gd name="connsiteX9" fmla="*/ 8002489 w 8002489"/>
                  <a:gd name="connsiteY9" fmla="*/ 364950 h 365760"/>
                  <a:gd name="connsiteX0" fmla="*/ 0 w 6059424"/>
                  <a:gd name="connsiteY0" fmla="*/ 365760 h 365760"/>
                  <a:gd name="connsiteX1" fmla="*/ 3139440 w 6059424"/>
                  <a:gd name="connsiteY1" fmla="*/ 365760 h 365760"/>
                  <a:gd name="connsiteX2" fmla="*/ 3139440 w 6059424"/>
                  <a:gd name="connsiteY2" fmla="*/ 6096 h 365760"/>
                  <a:gd name="connsiteX3" fmla="*/ 4114800 w 6059424"/>
                  <a:gd name="connsiteY3" fmla="*/ 6096 h 365760"/>
                  <a:gd name="connsiteX4" fmla="*/ 4114800 w 6059424"/>
                  <a:gd name="connsiteY4" fmla="*/ 359664 h 365760"/>
                  <a:gd name="connsiteX5" fmla="*/ 5090160 w 6059424"/>
                  <a:gd name="connsiteY5" fmla="*/ 359664 h 365760"/>
                  <a:gd name="connsiteX6" fmla="*/ 5090160 w 6059424"/>
                  <a:gd name="connsiteY6" fmla="*/ 0 h 365760"/>
                  <a:gd name="connsiteX7" fmla="*/ 6059424 w 6059424"/>
                  <a:gd name="connsiteY7" fmla="*/ 0 h 365760"/>
                  <a:gd name="connsiteX8" fmla="*/ 6059424 w 6059424"/>
                  <a:gd name="connsiteY8" fmla="*/ 359664 h 365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59424" h="365760">
                    <a:moveTo>
                      <a:pt x="0" y="365760"/>
                    </a:moveTo>
                    <a:lnTo>
                      <a:pt x="3139440" y="365760"/>
                    </a:lnTo>
                    <a:lnTo>
                      <a:pt x="3139440" y="6096"/>
                    </a:lnTo>
                    <a:lnTo>
                      <a:pt x="4114800" y="6096"/>
                    </a:lnTo>
                    <a:lnTo>
                      <a:pt x="4114800" y="359664"/>
                    </a:lnTo>
                    <a:lnTo>
                      <a:pt x="5090160" y="359664"/>
                    </a:lnTo>
                    <a:lnTo>
                      <a:pt x="5090160" y="0"/>
                    </a:lnTo>
                    <a:lnTo>
                      <a:pt x="6059424" y="0"/>
                    </a:lnTo>
                    <a:lnTo>
                      <a:pt x="6059424" y="359664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5771820" y="5629110"/>
                <a:ext cx="3990589" cy="364703"/>
              </a:xfrm>
              <a:custGeom>
                <a:avLst/>
                <a:gdLst>
                  <a:gd name="connsiteX0" fmla="*/ 0 w 3990589"/>
                  <a:gd name="connsiteY0" fmla="*/ 359417 h 364703"/>
                  <a:gd name="connsiteX1" fmla="*/ 1633234 w 3990589"/>
                  <a:gd name="connsiteY1" fmla="*/ 359417 h 364703"/>
                  <a:gd name="connsiteX2" fmla="*/ 1633234 w 3990589"/>
                  <a:gd name="connsiteY2" fmla="*/ 0 h 364703"/>
                  <a:gd name="connsiteX3" fmla="*/ 2447209 w 3990589"/>
                  <a:gd name="connsiteY3" fmla="*/ 0 h 364703"/>
                  <a:gd name="connsiteX4" fmla="*/ 2447209 w 3990589"/>
                  <a:gd name="connsiteY4" fmla="*/ 364703 h 364703"/>
                  <a:gd name="connsiteX5" fmla="*/ 3990589 w 3990589"/>
                  <a:gd name="connsiteY5" fmla="*/ 364703 h 36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90589" h="364703">
                    <a:moveTo>
                      <a:pt x="0" y="359417"/>
                    </a:moveTo>
                    <a:lnTo>
                      <a:pt x="1633234" y="359417"/>
                    </a:lnTo>
                    <a:lnTo>
                      <a:pt x="1633234" y="0"/>
                    </a:lnTo>
                    <a:lnTo>
                      <a:pt x="2447209" y="0"/>
                    </a:lnTo>
                    <a:lnTo>
                      <a:pt x="2447209" y="364703"/>
                    </a:lnTo>
                    <a:lnTo>
                      <a:pt x="3990589" y="36470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flipV="1">
                <a:off x="5771820" y="5817376"/>
                <a:ext cx="190068" cy="174992"/>
              </a:xfrm>
              <a:custGeom>
                <a:avLst/>
                <a:gdLst>
                  <a:gd name="connsiteX0" fmla="*/ 0 w 79248"/>
                  <a:gd name="connsiteY0" fmla="*/ 103632 h 103632"/>
                  <a:gd name="connsiteX1" fmla="*/ 0 w 79248"/>
                  <a:gd name="connsiteY1" fmla="*/ 0 h 103632"/>
                  <a:gd name="connsiteX2" fmla="*/ 79248 w 79248"/>
                  <a:gd name="connsiteY2" fmla="*/ 0 h 103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" h="103632">
                    <a:moveTo>
                      <a:pt x="0" y="103632"/>
                    </a:moveTo>
                    <a:lnTo>
                      <a:pt x="0" y="0"/>
                    </a:lnTo>
                    <a:lnTo>
                      <a:pt x="7924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2" name="Group 221"/>
          <p:cNvGrpSpPr/>
          <p:nvPr/>
        </p:nvGrpSpPr>
        <p:grpSpPr>
          <a:xfrm>
            <a:off x="47455" y="5138687"/>
            <a:ext cx="9726476" cy="363742"/>
            <a:chOff x="47455" y="5138687"/>
            <a:chExt cx="9726476" cy="363742"/>
          </a:xfrm>
        </p:grpSpPr>
        <p:sp>
          <p:nvSpPr>
            <p:cNvPr id="77" name="TextBox 76"/>
            <p:cNvSpPr txBox="1"/>
            <p:nvPr/>
          </p:nvSpPr>
          <p:spPr>
            <a:xfrm>
              <a:off x="47455" y="5139190"/>
              <a:ext cx="637220" cy="36323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Arial Narrow" panose="020B0606020202030204" pitchFamily="34" charset="0"/>
                  <a:cs typeface="Times New Roman" panose="02020603050405020304" pitchFamily="18" charset="0"/>
                </a:rPr>
                <a:t>Q1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77525" y="5138687"/>
              <a:ext cx="1050866" cy="353343"/>
            </a:xfrm>
            <a:prstGeom prst="rect">
              <a:avLst/>
            </a:prstGeom>
            <a:pattFill prst="wdUp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92" name="Group 191"/>
            <p:cNvGrpSpPr/>
            <p:nvPr/>
          </p:nvGrpSpPr>
          <p:grpSpPr>
            <a:xfrm>
              <a:off x="2027675" y="5184195"/>
              <a:ext cx="7712734" cy="270030"/>
              <a:chOff x="1610849" y="3248980"/>
              <a:chExt cx="7712734" cy="270030"/>
            </a:xfrm>
          </p:grpSpPr>
          <p:sp>
            <p:nvSpPr>
              <p:cNvPr id="193" name="TextBox 192"/>
              <p:cNvSpPr txBox="1"/>
              <p:nvPr/>
            </p:nvSpPr>
            <p:spPr>
              <a:xfrm>
                <a:off x="1610849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S0</a:t>
                </a: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2419880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S0</a:t>
                </a: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3235537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S1</a:t>
                </a: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4057820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S0</a:t>
                </a: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4873477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S1</a:t>
                </a: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689134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S2</a:t>
                </a: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504791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S0</a:t>
                </a: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7307196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S1</a:t>
                </a: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8129479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S2</a:t>
                </a: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8951762" y="3248980"/>
                <a:ext cx="37182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S2</a:t>
                </a: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670560" y="5138687"/>
              <a:ext cx="9103371" cy="359905"/>
              <a:chOff x="670560" y="5138687"/>
              <a:chExt cx="9103371" cy="359905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670560" y="5138687"/>
                <a:ext cx="5094780" cy="353809"/>
              </a:xfrm>
              <a:custGeom>
                <a:avLst/>
                <a:gdLst>
                  <a:gd name="connsiteX0" fmla="*/ 0 w 8875776"/>
                  <a:gd name="connsiteY0" fmla="*/ 347472 h 353568"/>
                  <a:gd name="connsiteX1" fmla="*/ 6053328 w 8875776"/>
                  <a:gd name="connsiteY1" fmla="*/ 347472 h 353568"/>
                  <a:gd name="connsiteX2" fmla="*/ 6053328 w 8875776"/>
                  <a:gd name="connsiteY2" fmla="*/ 0 h 353568"/>
                  <a:gd name="connsiteX3" fmla="*/ 6193536 w 8875776"/>
                  <a:gd name="connsiteY3" fmla="*/ 0 h 353568"/>
                  <a:gd name="connsiteX4" fmla="*/ 8473440 w 8875776"/>
                  <a:gd name="connsiteY4" fmla="*/ 0 h 353568"/>
                  <a:gd name="connsiteX5" fmla="*/ 8473440 w 8875776"/>
                  <a:gd name="connsiteY5" fmla="*/ 353568 h 353568"/>
                  <a:gd name="connsiteX6" fmla="*/ 8875776 w 8875776"/>
                  <a:gd name="connsiteY6" fmla="*/ 353568 h 353568"/>
                  <a:gd name="connsiteX0" fmla="*/ 0 w 8473440"/>
                  <a:gd name="connsiteY0" fmla="*/ 347472 h 353568"/>
                  <a:gd name="connsiteX1" fmla="*/ 6053328 w 8473440"/>
                  <a:gd name="connsiteY1" fmla="*/ 347472 h 353568"/>
                  <a:gd name="connsiteX2" fmla="*/ 6053328 w 8473440"/>
                  <a:gd name="connsiteY2" fmla="*/ 0 h 353568"/>
                  <a:gd name="connsiteX3" fmla="*/ 6193536 w 8473440"/>
                  <a:gd name="connsiteY3" fmla="*/ 0 h 353568"/>
                  <a:gd name="connsiteX4" fmla="*/ 8473440 w 8473440"/>
                  <a:gd name="connsiteY4" fmla="*/ 0 h 353568"/>
                  <a:gd name="connsiteX5" fmla="*/ 8473440 w 8473440"/>
                  <a:gd name="connsiteY5" fmla="*/ 353568 h 353568"/>
                  <a:gd name="connsiteX0" fmla="*/ 0 w 8473440"/>
                  <a:gd name="connsiteY0" fmla="*/ 347472 h 347472"/>
                  <a:gd name="connsiteX1" fmla="*/ 6053328 w 8473440"/>
                  <a:gd name="connsiteY1" fmla="*/ 347472 h 347472"/>
                  <a:gd name="connsiteX2" fmla="*/ 6053328 w 8473440"/>
                  <a:gd name="connsiteY2" fmla="*/ 0 h 347472"/>
                  <a:gd name="connsiteX3" fmla="*/ 6193536 w 8473440"/>
                  <a:gd name="connsiteY3" fmla="*/ 0 h 347472"/>
                  <a:gd name="connsiteX4" fmla="*/ 8473440 w 8473440"/>
                  <a:gd name="connsiteY4" fmla="*/ 0 h 347472"/>
                  <a:gd name="connsiteX0" fmla="*/ 0 w 6193536"/>
                  <a:gd name="connsiteY0" fmla="*/ 347472 h 347472"/>
                  <a:gd name="connsiteX1" fmla="*/ 6053328 w 6193536"/>
                  <a:gd name="connsiteY1" fmla="*/ 347472 h 347472"/>
                  <a:gd name="connsiteX2" fmla="*/ 6053328 w 6193536"/>
                  <a:gd name="connsiteY2" fmla="*/ 0 h 347472"/>
                  <a:gd name="connsiteX3" fmla="*/ 6193536 w 6193536"/>
                  <a:gd name="connsiteY3" fmla="*/ 0 h 347472"/>
                  <a:gd name="connsiteX0" fmla="*/ 0 w 6053328"/>
                  <a:gd name="connsiteY0" fmla="*/ 347472 h 347472"/>
                  <a:gd name="connsiteX1" fmla="*/ 6053328 w 6053328"/>
                  <a:gd name="connsiteY1" fmla="*/ 347472 h 347472"/>
                  <a:gd name="connsiteX2" fmla="*/ 6053328 w 6053328"/>
                  <a:gd name="connsiteY2" fmla="*/ 0 h 3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53328" h="347472">
                    <a:moveTo>
                      <a:pt x="0" y="347472"/>
                    </a:moveTo>
                    <a:lnTo>
                      <a:pt x="6053328" y="347472"/>
                    </a:lnTo>
                    <a:lnTo>
                      <a:pt x="605332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reeform 143"/>
              <p:cNvSpPr/>
              <p:nvPr/>
            </p:nvSpPr>
            <p:spPr>
              <a:xfrm>
                <a:off x="5766816" y="5138928"/>
                <a:ext cx="4007115" cy="359664"/>
              </a:xfrm>
              <a:custGeom>
                <a:avLst/>
                <a:gdLst>
                  <a:gd name="connsiteX0" fmla="*/ 0 w 4023360"/>
                  <a:gd name="connsiteY0" fmla="*/ 0 h 359664"/>
                  <a:gd name="connsiteX1" fmla="*/ 816864 w 4023360"/>
                  <a:gd name="connsiteY1" fmla="*/ 0 h 359664"/>
                  <a:gd name="connsiteX2" fmla="*/ 816864 w 4023360"/>
                  <a:gd name="connsiteY2" fmla="*/ 359664 h 359664"/>
                  <a:gd name="connsiteX3" fmla="*/ 2456688 w 4023360"/>
                  <a:gd name="connsiteY3" fmla="*/ 359664 h 359664"/>
                  <a:gd name="connsiteX4" fmla="*/ 2456688 w 4023360"/>
                  <a:gd name="connsiteY4" fmla="*/ 0 h 359664"/>
                  <a:gd name="connsiteX5" fmla="*/ 4023360 w 4023360"/>
                  <a:gd name="connsiteY5" fmla="*/ 0 h 359664"/>
                  <a:gd name="connsiteX0" fmla="*/ 0 w 3980688"/>
                  <a:gd name="connsiteY0" fmla="*/ 0 h 359664"/>
                  <a:gd name="connsiteX1" fmla="*/ 816864 w 3980688"/>
                  <a:gd name="connsiteY1" fmla="*/ 0 h 359664"/>
                  <a:gd name="connsiteX2" fmla="*/ 816864 w 3980688"/>
                  <a:gd name="connsiteY2" fmla="*/ 359664 h 359664"/>
                  <a:gd name="connsiteX3" fmla="*/ 2456688 w 3980688"/>
                  <a:gd name="connsiteY3" fmla="*/ 359664 h 359664"/>
                  <a:gd name="connsiteX4" fmla="*/ 2456688 w 3980688"/>
                  <a:gd name="connsiteY4" fmla="*/ 0 h 359664"/>
                  <a:gd name="connsiteX5" fmla="*/ 3980688 w 3980688"/>
                  <a:gd name="connsiteY5" fmla="*/ 0 h 359664"/>
                  <a:gd name="connsiteX0" fmla="*/ 0 w 4007115"/>
                  <a:gd name="connsiteY0" fmla="*/ 0 h 359664"/>
                  <a:gd name="connsiteX1" fmla="*/ 816864 w 4007115"/>
                  <a:gd name="connsiteY1" fmla="*/ 0 h 359664"/>
                  <a:gd name="connsiteX2" fmla="*/ 816864 w 4007115"/>
                  <a:gd name="connsiteY2" fmla="*/ 359664 h 359664"/>
                  <a:gd name="connsiteX3" fmla="*/ 2456688 w 4007115"/>
                  <a:gd name="connsiteY3" fmla="*/ 359664 h 359664"/>
                  <a:gd name="connsiteX4" fmla="*/ 2456688 w 4007115"/>
                  <a:gd name="connsiteY4" fmla="*/ 0 h 359664"/>
                  <a:gd name="connsiteX5" fmla="*/ 4007115 w 4007115"/>
                  <a:gd name="connsiteY5" fmla="*/ 0 h 359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07115" h="359664">
                    <a:moveTo>
                      <a:pt x="0" y="0"/>
                    </a:moveTo>
                    <a:lnTo>
                      <a:pt x="816864" y="0"/>
                    </a:lnTo>
                    <a:lnTo>
                      <a:pt x="816864" y="359664"/>
                    </a:lnTo>
                    <a:lnTo>
                      <a:pt x="2456688" y="359664"/>
                    </a:lnTo>
                    <a:lnTo>
                      <a:pt x="2456688" y="0"/>
                    </a:lnTo>
                    <a:lnTo>
                      <a:pt x="4007115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5765341" y="5138687"/>
                <a:ext cx="132764" cy="176903"/>
              </a:xfrm>
              <a:custGeom>
                <a:avLst/>
                <a:gdLst>
                  <a:gd name="connsiteX0" fmla="*/ 0 w 79248"/>
                  <a:gd name="connsiteY0" fmla="*/ 103632 h 103632"/>
                  <a:gd name="connsiteX1" fmla="*/ 0 w 79248"/>
                  <a:gd name="connsiteY1" fmla="*/ 0 h 103632"/>
                  <a:gd name="connsiteX2" fmla="*/ 79248 w 79248"/>
                  <a:gd name="connsiteY2" fmla="*/ 0 h 103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248" h="103632">
                    <a:moveTo>
                      <a:pt x="0" y="103632"/>
                    </a:moveTo>
                    <a:lnTo>
                      <a:pt x="0" y="0"/>
                    </a:lnTo>
                    <a:lnTo>
                      <a:pt x="7924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the Mealy Sequence Detector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550" y="2708920"/>
            <a:ext cx="8519139" cy="45005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Input test sequence: </a:t>
            </a:r>
            <a:r>
              <a:rPr lang="en-US" b="1" dirty="0">
                <a:solidFill>
                  <a:srgbClr val="FF0000"/>
                </a:solidFill>
              </a:rPr>
              <a:t>reset</a:t>
            </a:r>
            <a:r>
              <a:rPr lang="en-US" b="1" dirty="0"/>
              <a:t> then x = </a:t>
            </a:r>
            <a:r>
              <a:rPr lang="en-US" b="1" dirty="0">
                <a:solidFill>
                  <a:srgbClr val="FF0000"/>
                </a:solidFill>
              </a:rPr>
              <a:t>0,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1, 0, 1, 1, 0, 1, 1, 1, 1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97605" y="863715"/>
            <a:ext cx="6660740" cy="2295255"/>
            <a:chOff x="947555" y="4509120"/>
            <a:chExt cx="6660740" cy="2295255"/>
          </a:xfrm>
        </p:grpSpPr>
        <p:grpSp>
          <p:nvGrpSpPr>
            <p:cNvPr id="5" name="Group 4"/>
            <p:cNvGrpSpPr/>
            <p:nvPr/>
          </p:nvGrpSpPr>
          <p:grpSpPr>
            <a:xfrm>
              <a:off x="2804461" y="4509120"/>
              <a:ext cx="4218769" cy="2295255"/>
              <a:chOff x="2804461" y="4509120"/>
              <a:chExt cx="4218769" cy="2295255"/>
            </a:xfrm>
          </p:grpSpPr>
          <p:sp>
            <p:nvSpPr>
              <p:cNvPr id="23" name="Arc 22"/>
              <p:cNvSpPr/>
              <p:nvPr/>
            </p:nvSpPr>
            <p:spPr>
              <a:xfrm>
                <a:off x="2839565" y="5478381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76748" y="5164514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5" name="Arc 24"/>
              <p:cNvSpPr/>
              <p:nvPr/>
            </p:nvSpPr>
            <p:spPr>
              <a:xfrm>
                <a:off x="2804461" y="4848737"/>
                <a:ext cx="4218769" cy="1955638"/>
              </a:xfrm>
              <a:prstGeom prst="arc">
                <a:avLst>
                  <a:gd name="adj1" fmla="val 11245500"/>
                  <a:gd name="adj2" fmla="val 21158237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56778" y="450912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207695" y="4626961"/>
              <a:ext cx="842494" cy="1682359"/>
              <a:chOff x="2207695" y="4626961"/>
              <a:chExt cx="842494" cy="1682359"/>
            </a:xfrm>
          </p:grpSpPr>
          <p:sp>
            <p:nvSpPr>
              <p:cNvPr id="20" name="Arc 19"/>
              <p:cNvSpPr/>
              <p:nvPr/>
            </p:nvSpPr>
            <p:spPr>
              <a:xfrm>
                <a:off x="2453423" y="505771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207695" y="547035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342710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947555" y="5470355"/>
              <a:ext cx="4384388" cy="838965"/>
              <a:chOff x="3107795" y="2032945"/>
              <a:chExt cx="4384388" cy="838965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872880" y="2427053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107795" y="2241840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reset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26541" y="5465785"/>
              <a:ext cx="2281754" cy="838965"/>
              <a:chOff x="5210429" y="2032945"/>
              <a:chExt cx="2281754" cy="838965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5210429" y="2535901"/>
                <a:ext cx="143926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601974" y="2213865"/>
                <a:ext cx="661572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649689" y="2032945"/>
                <a:ext cx="842494" cy="838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921518" y="4626961"/>
              <a:ext cx="551762" cy="1000575"/>
              <a:chOff x="6921518" y="4626961"/>
              <a:chExt cx="551762" cy="1000575"/>
            </a:xfrm>
          </p:grpSpPr>
          <p:sp>
            <p:nvSpPr>
              <p:cNvPr id="10" name="Arc 9"/>
              <p:cNvSpPr/>
              <p:nvPr/>
            </p:nvSpPr>
            <p:spPr>
              <a:xfrm>
                <a:off x="7023230" y="5049180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921518" y="4626961"/>
                <a:ext cx="551762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 </a:t>
                </a:r>
                <a:r>
                  <a:rPr lang="en-US" sz="2000" b="1" dirty="0">
                    <a:latin typeface="+mn-lt"/>
                    <a:cs typeface="Times New Roman" panose="02020603050405020304" pitchFamily="18" charset="0"/>
                  </a:rPr>
                  <a:t>/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sp>
        <p:nvSpPr>
          <p:cNvPr id="79" name="TextBox 78"/>
          <p:cNvSpPr txBox="1"/>
          <p:nvPr/>
        </p:nvSpPr>
        <p:spPr>
          <a:xfrm>
            <a:off x="47455" y="6126101"/>
            <a:ext cx="637220" cy="363239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52" name="Freeform 151"/>
          <p:cNvSpPr/>
          <p:nvPr/>
        </p:nvSpPr>
        <p:spPr>
          <a:xfrm>
            <a:off x="670560" y="6126480"/>
            <a:ext cx="9095232" cy="365760"/>
          </a:xfrm>
          <a:custGeom>
            <a:avLst/>
            <a:gdLst>
              <a:gd name="connsiteX0" fmla="*/ 0 w 9095232"/>
              <a:gd name="connsiteY0" fmla="*/ 365760 h 365760"/>
              <a:gd name="connsiteX1" fmla="*/ 5102352 w 9095232"/>
              <a:gd name="connsiteY1" fmla="*/ 365760 h 365760"/>
              <a:gd name="connsiteX2" fmla="*/ 5102352 w 9095232"/>
              <a:gd name="connsiteY2" fmla="*/ 0 h 365760"/>
              <a:gd name="connsiteX3" fmla="*/ 5291328 w 9095232"/>
              <a:gd name="connsiteY3" fmla="*/ 0 h 365760"/>
              <a:gd name="connsiteX4" fmla="*/ 5291328 w 9095232"/>
              <a:gd name="connsiteY4" fmla="*/ 365760 h 365760"/>
              <a:gd name="connsiteX5" fmla="*/ 7552944 w 9095232"/>
              <a:gd name="connsiteY5" fmla="*/ 365760 h 365760"/>
              <a:gd name="connsiteX6" fmla="*/ 7552944 w 9095232"/>
              <a:gd name="connsiteY6" fmla="*/ 0 h 365760"/>
              <a:gd name="connsiteX7" fmla="*/ 9095232 w 9095232"/>
              <a:gd name="connsiteY7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95232" h="365760">
                <a:moveTo>
                  <a:pt x="0" y="365760"/>
                </a:moveTo>
                <a:lnTo>
                  <a:pt x="5102352" y="365760"/>
                </a:lnTo>
                <a:lnTo>
                  <a:pt x="5102352" y="0"/>
                </a:lnTo>
                <a:lnTo>
                  <a:pt x="5291328" y="0"/>
                </a:lnTo>
                <a:lnTo>
                  <a:pt x="5291328" y="365760"/>
                </a:lnTo>
                <a:lnTo>
                  <a:pt x="7552944" y="365760"/>
                </a:lnTo>
                <a:lnTo>
                  <a:pt x="7552944" y="0"/>
                </a:lnTo>
                <a:lnTo>
                  <a:pt x="9095232" y="0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215"/>
          <p:cNvGrpSpPr/>
          <p:nvPr/>
        </p:nvGrpSpPr>
        <p:grpSpPr>
          <a:xfrm>
            <a:off x="47455" y="4145881"/>
            <a:ext cx="9719397" cy="373110"/>
            <a:chOff x="47455" y="4145881"/>
            <a:chExt cx="9719397" cy="373110"/>
          </a:xfrm>
        </p:grpSpPr>
        <p:sp>
          <p:nvSpPr>
            <p:cNvPr id="75" name="TextBox 74"/>
            <p:cNvSpPr txBox="1"/>
            <p:nvPr/>
          </p:nvSpPr>
          <p:spPr>
            <a:xfrm>
              <a:off x="47455" y="4145881"/>
              <a:ext cx="637220" cy="36323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3399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reset</a:t>
              </a:r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75861" y="4154557"/>
              <a:ext cx="9090991" cy="364434"/>
            </a:xfrm>
            <a:custGeom>
              <a:avLst/>
              <a:gdLst>
                <a:gd name="connsiteX0" fmla="*/ 0 w 9090991"/>
                <a:gd name="connsiteY0" fmla="*/ 351182 h 364434"/>
                <a:gd name="connsiteX1" fmla="*/ 337930 w 9090991"/>
                <a:gd name="connsiteY1" fmla="*/ 351182 h 364434"/>
                <a:gd name="connsiteX2" fmla="*/ 337930 w 9090991"/>
                <a:gd name="connsiteY2" fmla="*/ 0 h 364434"/>
                <a:gd name="connsiteX3" fmla="*/ 1027043 w 9090991"/>
                <a:gd name="connsiteY3" fmla="*/ 0 h 364434"/>
                <a:gd name="connsiteX4" fmla="*/ 1027043 w 9090991"/>
                <a:gd name="connsiteY4" fmla="*/ 364434 h 364434"/>
                <a:gd name="connsiteX5" fmla="*/ 9090991 w 9090991"/>
                <a:gd name="connsiteY5" fmla="*/ 364434 h 364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90991" h="364434">
                  <a:moveTo>
                    <a:pt x="0" y="351182"/>
                  </a:moveTo>
                  <a:lnTo>
                    <a:pt x="337930" y="351182"/>
                  </a:lnTo>
                  <a:lnTo>
                    <a:pt x="337930" y="0"/>
                  </a:lnTo>
                  <a:lnTo>
                    <a:pt x="1027043" y="0"/>
                  </a:lnTo>
                  <a:lnTo>
                    <a:pt x="1027043" y="364434"/>
                  </a:lnTo>
                  <a:lnTo>
                    <a:pt x="9090991" y="364434"/>
                  </a:lnTo>
                </a:path>
              </a:pathLst>
            </a:cu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47455" y="4638415"/>
            <a:ext cx="9724433" cy="366401"/>
            <a:chOff x="47455" y="4638415"/>
            <a:chExt cx="9724433" cy="366401"/>
          </a:xfrm>
        </p:grpSpPr>
        <p:sp>
          <p:nvSpPr>
            <p:cNvPr id="101" name="Freeform 100"/>
            <p:cNvSpPr/>
            <p:nvPr/>
          </p:nvSpPr>
          <p:spPr>
            <a:xfrm>
              <a:off x="5955792" y="4638415"/>
              <a:ext cx="3816096" cy="365760"/>
            </a:xfrm>
            <a:custGeom>
              <a:avLst/>
              <a:gdLst>
                <a:gd name="connsiteX0" fmla="*/ 0 w 3816096"/>
                <a:gd name="connsiteY0" fmla="*/ 0 h 365760"/>
                <a:gd name="connsiteX1" fmla="*/ 0 w 3816096"/>
                <a:gd name="connsiteY1" fmla="*/ 365760 h 365760"/>
                <a:gd name="connsiteX2" fmla="*/ 822960 w 3816096"/>
                <a:gd name="connsiteY2" fmla="*/ 365760 h 365760"/>
                <a:gd name="connsiteX3" fmla="*/ 822960 w 3816096"/>
                <a:gd name="connsiteY3" fmla="*/ 12192 h 365760"/>
                <a:gd name="connsiteX4" fmla="*/ 3816096 w 3816096"/>
                <a:gd name="connsiteY4" fmla="*/ 12192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6096" h="365760">
                  <a:moveTo>
                    <a:pt x="0" y="0"/>
                  </a:moveTo>
                  <a:lnTo>
                    <a:pt x="0" y="365760"/>
                  </a:lnTo>
                  <a:lnTo>
                    <a:pt x="822960" y="365760"/>
                  </a:lnTo>
                  <a:lnTo>
                    <a:pt x="822960" y="12192"/>
                  </a:lnTo>
                  <a:lnTo>
                    <a:pt x="3816096" y="12192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7" name="Group 216"/>
            <p:cNvGrpSpPr/>
            <p:nvPr/>
          </p:nvGrpSpPr>
          <p:grpSpPr>
            <a:xfrm>
              <a:off x="47455" y="4640936"/>
              <a:ext cx="9692954" cy="363880"/>
              <a:chOff x="47455" y="4640936"/>
              <a:chExt cx="9692954" cy="363880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47455" y="4640936"/>
                <a:ext cx="637220" cy="3632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670560" y="4645152"/>
                <a:ext cx="5290687" cy="359664"/>
              </a:xfrm>
              <a:custGeom>
                <a:avLst/>
                <a:gdLst>
                  <a:gd name="connsiteX0" fmla="*/ 0 w 8881872"/>
                  <a:gd name="connsiteY0" fmla="*/ 353568 h 365760"/>
                  <a:gd name="connsiteX1" fmla="*/ 2401824 w 8881872"/>
                  <a:gd name="connsiteY1" fmla="*/ 353568 h 365760"/>
                  <a:gd name="connsiteX2" fmla="*/ 2401824 w 8881872"/>
                  <a:gd name="connsiteY2" fmla="*/ 0 h 365760"/>
                  <a:gd name="connsiteX3" fmla="*/ 3364992 w 8881872"/>
                  <a:gd name="connsiteY3" fmla="*/ 0 h 365760"/>
                  <a:gd name="connsiteX4" fmla="*/ 3364992 w 8881872"/>
                  <a:gd name="connsiteY4" fmla="*/ 359664 h 365760"/>
                  <a:gd name="connsiteX5" fmla="*/ 4334256 w 8881872"/>
                  <a:gd name="connsiteY5" fmla="*/ 359664 h 365760"/>
                  <a:gd name="connsiteX6" fmla="*/ 4334256 w 8881872"/>
                  <a:gd name="connsiteY6" fmla="*/ 0 h 365760"/>
                  <a:gd name="connsiteX7" fmla="*/ 7741920 w 8881872"/>
                  <a:gd name="connsiteY7" fmla="*/ 0 h 365760"/>
                  <a:gd name="connsiteX8" fmla="*/ 7741920 w 8881872"/>
                  <a:gd name="connsiteY8" fmla="*/ 365760 h 365760"/>
                  <a:gd name="connsiteX9" fmla="*/ 8881872 w 8881872"/>
                  <a:gd name="connsiteY9" fmla="*/ 365760 h 365760"/>
                  <a:gd name="connsiteX0" fmla="*/ 0 w 7741920"/>
                  <a:gd name="connsiteY0" fmla="*/ 353568 h 365760"/>
                  <a:gd name="connsiteX1" fmla="*/ 2401824 w 7741920"/>
                  <a:gd name="connsiteY1" fmla="*/ 353568 h 365760"/>
                  <a:gd name="connsiteX2" fmla="*/ 2401824 w 7741920"/>
                  <a:gd name="connsiteY2" fmla="*/ 0 h 365760"/>
                  <a:gd name="connsiteX3" fmla="*/ 3364992 w 7741920"/>
                  <a:gd name="connsiteY3" fmla="*/ 0 h 365760"/>
                  <a:gd name="connsiteX4" fmla="*/ 3364992 w 7741920"/>
                  <a:gd name="connsiteY4" fmla="*/ 359664 h 365760"/>
                  <a:gd name="connsiteX5" fmla="*/ 4334256 w 7741920"/>
                  <a:gd name="connsiteY5" fmla="*/ 359664 h 365760"/>
                  <a:gd name="connsiteX6" fmla="*/ 4334256 w 7741920"/>
                  <a:gd name="connsiteY6" fmla="*/ 0 h 365760"/>
                  <a:gd name="connsiteX7" fmla="*/ 7741920 w 7741920"/>
                  <a:gd name="connsiteY7" fmla="*/ 0 h 365760"/>
                  <a:gd name="connsiteX8" fmla="*/ 7741920 w 7741920"/>
                  <a:gd name="connsiteY8" fmla="*/ 365760 h 365760"/>
                  <a:gd name="connsiteX0" fmla="*/ 0 w 7741920"/>
                  <a:gd name="connsiteY0" fmla="*/ 353568 h 359664"/>
                  <a:gd name="connsiteX1" fmla="*/ 2401824 w 7741920"/>
                  <a:gd name="connsiteY1" fmla="*/ 353568 h 359664"/>
                  <a:gd name="connsiteX2" fmla="*/ 2401824 w 7741920"/>
                  <a:gd name="connsiteY2" fmla="*/ 0 h 359664"/>
                  <a:gd name="connsiteX3" fmla="*/ 3364992 w 7741920"/>
                  <a:gd name="connsiteY3" fmla="*/ 0 h 359664"/>
                  <a:gd name="connsiteX4" fmla="*/ 3364992 w 7741920"/>
                  <a:gd name="connsiteY4" fmla="*/ 359664 h 359664"/>
                  <a:gd name="connsiteX5" fmla="*/ 4334256 w 7741920"/>
                  <a:gd name="connsiteY5" fmla="*/ 359664 h 359664"/>
                  <a:gd name="connsiteX6" fmla="*/ 4334256 w 7741920"/>
                  <a:gd name="connsiteY6" fmla="*/ 0 h 359664"/>
                  <a:gd name="connsiteX7" fmla="*/ 7741920 w 7741920"/>
                  <a:gd name="connsiteY7" fmla="*/ 0 h 359664"/>
                  <a:gd name="connsiteX0" fmla="*/ 0 w 6286093"/>
                  <a:gd name="connsiteY0" fmla="*/ 353568 h 359664"/>
                  <a:gd name="connsiteX1" fmla="*/ 2401824 w 6286093"/>
                  <a:gd name="connsiteY1" fmla="*/ 353568 h 359664"/>
                  <a:gd name="connsiteX2" fmla="*/ 2401824 w 6286093"/>
                  <a:gd name="connsiteY2" fmla="*/ 0 h 359664"/>
                  <a:gd name="connsiteX3" fmla="*/ 3364992 w 6286093"/>
                  <a:gd name="connsiteY3" fmla="*/ 0 h 359664"/>
                  <a:gd name="connsiteX4" fmla="*/ 3364992 w 6286093"/>
                  <a:gd name="connsiteY4" fmla="*/ 359664 h 359664"/>
                  <a:gd name="connsiteX5" fmla="*/ 4334256 w 6286093"/>
                  <a:gd name="connsiteY5" fmla="*/ 359664 h 359664"/>
                  <a:gd name="connsiteX6" fmla="*/ 4334256 w 6286093"/>
                  <a:gd name="connsiteY6" fmla="*/ 0 h 359664"/>
                  <a:gd name="connsiteX7" fmla="*/ 6286093 w 6286093"/>
                  <a:gd name="connsiteY7" fmla="*/ 0 h 359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86093" h="359664">
                    <a:moveTo>
                      <a:pt x="0" y="353568"/>
                    </a:moveTo>
                    <a:lnTo>
                      <a:pt x="2401824" y="353568"/>
                    </a:lnTo>
                    <a:lnTo>
                      <a:pt x="2401824" y="0"/>
                    </a:lnTo>
                    <a:lnTo>
                      <a:pt x="3364992" y="0"/>
                    </a:lnTo>
                    <a:lnTo>
                      <a:pt x="3364992" y="359664"/>
                    </a:lnTo>
                    <a:lnTo>
                      <a:pt x="4334256" y="359664"/>
                    </a:lnTo>
                    <a:lnTo>
                      <a:pt x="4334256" y="0"/>
                    </a:lnTo>
                    <a:lnTo>
                      <a:pt x="6286093" y="0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675861" y="4645151"/>
                <a:ext cx="1052530" cy="353343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2027675" y="4683460"/>
                <a:ext cx="7712734" cy="270030"/>
                <a:chOff x="1610849" y="3248980"/>
                <a:chExt cx="7712734" cy="270030"/>
              </a:xfrm>
            </p:grpSpPr>
            <p:sp>
              <p:nvSpPr>
                <p:cNvPr id="168" name="TextBox 167"/>
                <p:cNvSpPr txBox="1"/>
                <p:nvPr/>
              </p:nvSpPr>
              <p:spPr>
                <a:xfrm>
                  <a:off x="1610849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2419880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3235537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4057820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4873477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5689134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504791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7307196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8129479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8951762" y="3248980"/>
                  <a:ext cx="37182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180" name="Rectangle 179"/>
          <p:cNvSpPr/>
          <p:nvPr/>
        </p:nvSpPr>
        <p:spPr>
          <a:xfrm>
            <a:off x="677525" y="6137101"/>
            <a:ext cx="1050866" cy="353343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bg1"/>
            </a:bgClr>
          </a:patt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5" name="Group 214"/>
          <p:cNvGrpSpPr/>
          <p:nvPr/>
        </p:nvGrpSpPr>
        <p:grpSpPr>
          <a:xfrm>
            <a:off x="47455" y="3248980"/>
            <a:ext cx="9726178" cy="3240360"/>
            <a:chOff x="47455" y="3248980"/>
            <a:chExt cx="9726178" cy="3240360"/>
          </a:xfrm>
        </p:grpSpPr>
        <p:sp>
          <p:nvSpPr>
            <p:cNvPr id="74" name="TextBox 73"/>
            <p:cNvSpPr txBox="1"/>
            <p:nvPr/>
          </p:nvSpPr>
          <p:spPr>
            <a:xfrm>
              <a:off x="47455" y="3654024"/>
              <a:ext cx="637220" cy="36323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solidFill>
                    <a:srgbClr val="FF3399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clock</a:t>
              </a:r>
            </a:p>
          </p:txBody>
        </p:sp>
        <p:grpSp>
          <p:nvGrpSpPr>
            <p:cNvPr id="214" name="Group 213"/>
            <p:cNvGrpSpPr/>
            <p:nvPr/>
          </p:nvGrpSpPr>
          <p:grpSpPr>
            <a:xfrm>
              <a:off x="670560" y="3645408"/>
              <a:ext cx="9095232" cy="371856"/>
              <a:chOff x="670560" y="3645408"/>
              <a:chExt cx="9095232" cy="371856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670560" y="3645408"/>
                <a:ext cx="7470292" cy="371856"/>
              </a:xfrm>
              <a:custGeom>
                <a:avLst/>
                <a:gdLst>
                  <a:gd name="connsiteX0" fmla="*/ 0 w 8875776"/>
                  <a:gd name="connsiteY0" fmla="*/ 365760 h 371856"/>
                  <a:gd name="connsiteX1" fmla="*/ 140208 w 8875776"/>
                  <a:gd name="connsiteY1" fmla="*/ 365760 h 371856"/>
                  <a:gd name="connsiteX2" fmla="*/ 140208 w 8875776"/>
                  <a:gd name="connsiteY2" fmla="*/ 6096 h 371856"/>
                  <a:gd name="connsiteX3" fmla="*/ 627888 w 8875776"/>
                  <a:gd name="connsiteY3" fmla="*/ 6096 h 371856"/>
                  <a:gd name="connsiteX4" fmla="*/ 627888 w 8875776"/>
                  <a:gd name="connsiteY4" fmla="*/ 371856 h 371856"/>
                  <a:gd name="connsiteX5" fmla="*/ 1115568 w 8875776"/>
                  <a:gd name="connsiteY5" fmla="*/ 371856 h 371856"/>
                  <a:gd name="connsiteX6" fmla="*/ 1115568 w 8875776"/>
                  <a:gd name="connsiteY6" fmla="*/ 0 h 371856"/>
                  <a:gd name="connsiteX7" fmla="*/ 1591056 w 8875776"/>
                  <a:gd name="connsiteY7" fmla="*/ 0 h 371856"/>
                  <a:gd name="connsiteX8" fmla="*/ 1591056 w 8875776"/>
                  <a:gd name="connsiteY8" fmla="*/ 371856 h 371856"/>
                  <a:gd name="connsiteX9" fmla="*/ 2084832 w 8875776"/>
                  <a:gd name="connsiteY9" fmla="*/ 371856 h 371856"/>
                  <a:gd name="connsiteX10" fmla="*/ 2084832 w 8875776"/>
                  <a:gd name="connsiteY10" fmla="*/ 0 h 371856"/>
                  <a:gd name="connsiteX11" fmla="*/ 2560320 w 8875776"/>
                  <a:gd name="connsiteY11" fmla="*/ 0 h 371856"/>
                  <a:gd name="connsiteX12" fmla="*/ 2560320 w 8875776"/>
                  <a:gd name="connsiteY12" fmla="*/ 365760 h 371856"/>
                  <a:gd name="connsiteX13" fmla="*/ 2651760 w 8875776"/>
                  <a:gd name="connsiteY13" fmla="*/ 365760 h 371856"/>
                  <a:gd name="connsiteX14" fmla="*/ 3048000 w 8875776"/>
                  <a:gd name="connsiteY14" fmla="*/ 365760 h 371856"/>
                  <a:gd name="connsiteX15" fmla="*/ 3048000 w 8875776"/>
                  <a:gd name="connsiteY15" fmla="*/ 6096 h 371856"/>
                  <a:gd name="connsiteX16" fmla="*/ 3541776 w 8875776"/>
                  <a:gd name="connsiteY16" fmla="*/ 6096 h 371856"/>
                  <a:gd name="connsiteX17" fmla="*/ 3541776 w 8875776"/>
                  <a:gd name="connsiteY17" fmla="*/ 365760 h 371856"/>
                  <a:gd name="connsiteX18" fmla="*/ 4029456 w 8875776"/>
                  <a:gd name="connsiteY18" fmla="*/ 365760 h 371856"/>
                  <a:gd name="connsiteX19" fmla="*/ 4029456 w 8875776"/>
                  <a:gd name="connsiteY19" fmla="*/ 6096 h 371856"/>
                  <a:gd name="connsiteX20" fmla="*/ 4504944 w 8875776"/>
                  <a:gd name="connsiteY20" fmla="*/ 6096 h 371856"/>
                  <a:gd name="connsiteX21" fmla="*/ 4504944 w 8875776"/>
                  <a:gd name="connsiteY21" fmla="*/ 365760 h 371856"/>
                  <a:gd name="connsiteX22" fmla="*/ 4992624 w 8875776"/>
                  <a:gd name="connsiteY22" fmla="*/ 365760 h 371856"/>
                  <a:gd name="connsiteX23" fmla="*/ 4992624 w 8875776"/>
                  <a:gd name="connsiteY23" fmla="*/ 6096 h 371856"/>
                  <a:gd name="connsiteX24" fmla="*/ 5480304 w 8875776"/>
                  <a:gd name="connsiteY24" fmla="*/ 6096 h 371856"/>
                  <a:gd name="connsiteX25" fmla="*/ 5480304 w 8875776"/>
                  <a:gd name="connsiteY25" fmla="*/ 365760 h 371856"/>
                  <a:gd name="connsiteX26" fmla="*/ 5967984 w 8875776"/>
                  <a:gd name="connsiteY26" fmla="*/ 365760 h 371856"/>
                  <a:gd name="connsiteX27" fmla="*/ 5967984 w 8875776"/>
                  <a:gd name="connsiteY27" fmla="*/ 6096 h 371856"/>
                  <a:gd name="connsiteX28" fmla="*/ 6449568 w 8875776"/>
                  <a:gd name="connsiteY28" fmla="*/ 6096 h 371856"/>
                  <a:gd name="connsiteX29" fmla="*/ 6449568 w 8875776"/>
                  <a:gd name="connsiteY29" fmla="*/ 365760 h 371856"/>
                  <a:gd name="connsiteX30" fmla="*/ 6931152 w 8875776"/>
                  <a:gd name="connsiteY30" fmla="*/ 365760 h 371856"/>
                  <a:gd name="connsiteX31" fmla="*/ 6931152 w 8875776"/>
                  <a:gd name="connsiteY31" fmla="*/ 6096 h 371856"/>
                  <a:gd name="connsiteX32" fmla="*/ 7424928 w 8875776"/>
                  <a:gd name="connsiteY32" fmla="*/ 6096 h 371856"/>
                  <a:gd name="connsiteX33" fmla="*/ 7424928 w 8875776"/>
                  <a:gd name="connsiteY33" fmla="*/ 365760 h 371856"/>
                  <a:gd name="connsiteX34" fmla="*/ 7894320 w 8875776"/>
                  <a:gd name="connsiteY34" fmla="*/ 365760 h 371856"/>
                  <a:gd name="connsiteX35" fmla="*/ 7894320 w 8875776"/>
                  <a:gd name="connsiteY35" fmla="*/ 6096 h 371856"/>
                  <a:gd name="connsiteX36" fmla="*/ 8388096 w 8875776"/>
                  <a:gd name="connsiteY36" fmla="*/ 6096 h 371856"/>
                  <a:gd name="connsiteX37" fmla="*/ 8388096 w 8875776"/>
                  <a:gd name="connsiteY37" fmla="*/ 365760 h 371856"/>
                  <a:gd name="connsiteX38" fmla="*/ 8875776 w 8875776"/>
                  <a:gd name="connsiteY38" fmla="*/ 365760 h 37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8875776" h="371856">
                    <a:moveTo>
                      <a:pt x="0" y="365760"/>
                    </a:moveTo>
                    <a:lnTo>
                      <a:pt x="140208" y="365760"/>
                    </a:lnTo>
                    <a:lnTo>
                      <a:pt x="140208" y="6096"/>
                    </a:lnTo>
                    <a:lnTo>
                      <a:pt x="627888" y="6096"/>
                    </a:lnTo>
                    <a:lnTo>
                      <a:pt x="627888" y="371856"/>
                    </a:lnTo>
                    <a:lnTo>
                      <a:pt x="1115568" y="371856"/>
                    </a:lnTo>
                    <a:lnTo>
                      <a:pt x="1115568" y="0"/>
                    </a:lnTo>
                    <a:lnTo>
                      <a:pt x="1591056" y="0"/>
                    </a:lnTo>
                    <a:lnTo>
                      <a:pt x="1591056" y="371856"/>
                    </a:lnTo>
                    <a:lnTo>
                      <a:pt x="2084832" y="371856"/>
                    </a:lnTo>
                    <a:lnTo>
                      <a:pt x="2084832" y="0"/>
                    </a:lnTo>
                    <a:lnTo>
                      <a:pt x="2560320" y="0"/>
                    </a:lnTo>
                    <a:lnTo>
                      <a:pt x="2560320" y="365760"/>
                    </a:lnTo>
                    <a:lnTo>
                      <a:pt x="2651760" y="365760"/>
                    </a:lnTo>
                    <a:lnTo>
                      <a:pt x="3048000" y="365760"/>
                    </a:lnTo>
                    <a:lnTo>
                      <a:pt x="3048000" y="6096"/>
                    </a:lnTo>
                    <a:lnTo>
                      <a:pt x="3541776" y="6096"/>
                    </a:lnTo>
                    <a:lnTo>
                      <a:pt x="3541776" y="365760"/>
                    </a:lnTo>
                    <a:lnTo>
                      <a:pt x="4029456" y="365760"/>
                    </a:lnTo>
                    <a:lnTo>
                      <a:pt x="4029456" y="6096"/>
                    </a:lnTo>
                    <a:lnTo>
                      <a:pt x="4504944" y="6096"/>
                    </a:lnTo>
                    <a:lnTo>
                      <a:pt x="4504944" y="365760"/>
                    </a:lnTo>
                    <a:lnTo>
                      <a:pt x="4992624" y="365760"/>
                    </a:lnTo>
                    <a:lnTo>
                      <a:pt x="4992624" y="6096"/>
                    </a:lnTo>
                    <a:lnTo>
                      <a:pt x="5480304" y="6096"/>
                    </a:lnTo>
                    <a:lnTo>
                      <a:pt x="5480304" y="365760"/>
                    </a:lnTo>
                    <a:lnTo>
                      <a:pt x="5967984" y="365760"/>
                    </a:lnTo>
                    <a:lnTo>
                      <a:pt x="5967984" y="6096"/>
                    </a:lnTo>
                    <a:lnTo>
                      <a:pt x="6449568" y="6096"/>
                    </a:lnTo>
                    <a:lnTo>
                      <a:pt x="6449568" y="365760"/>
                    </a:lnTo>
                    <a:lnTo>
                      <a:pt x="6931152" y="365760"/>
                    </a:lnTo>
                    <a:lnTo>
                      <a:pt x="6931152" y="6096"/>
                    </a:lnTo>
                    <a:lnTo>
                      <a:pt x="7424928" y="6096"/>
                    </a:lnTo>
                    <a:lnTo>
                      <a:pt x="7424928" y="365760"/>
                    </a:lnTo>
                    <a:lnTo>
                      <a:pt x="7894320" y="365760"/>
                    </a:lnTo>
                    <a:lnTo>
                      <a:pt x="7894320" y="6096"/>
                    </a:lnTo>
                    <a:lnTo>
                      <a:pt x="8388096" y="6096"/>
                    </a:lnTo>
                    <a:lnTo>
                      <a:pt x="8388096" y="365760"/>
                    </a:lnTo>
                    <a:lnTo>
                      <a:pt x="8875776" y="365760"/>
                    </a:lnTo>
                  </a:path>
                </a:pathLst>
              </a:cu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8132064" y="3651504"/>
                <a:ext cx="1633728" cy="359664"/>
              </a:xfrm>
              <a:custGeom>
                <a:avLst/>
                <a:gdLst>
                  <a:gd name="connsiteX0" fmla="*/ 0 w 1633728"/>
                  <a:gd name="connsiteY0" fmla="*/ 353568 h 359664"/>
                  <a:gd name="connsiteX1" fmla="*/ 0 w 1633728"/>
                  <a:gd name="connsiteY1" fmla="*/ 0 h 359664"/>
                  <a:gd name="connsiteX2" fmla="*/ 414528 w 1633728"/>
                  <a:gd name="connsiteY2" fmla="*/ 0 h 359664"/>
                  <a:gd name="connsiteX3" fmla="*/ 414528 w 1633728"/>
                  <a:gd name="connsiteY3" fmla="*/ 359664 h 359664"/>
                  <a:gd name="connsiteX4" fmla="*/ 822960 w 1633728"/>
                  <a:gd name="connsiteY4" fmla="*/ 359664 h 359664"/>
                  <a:gd name="connsiteX5" fmla="*/ 822960 w 1633728"/>
                  <a:gd name="connsiteY5" fmla="*/ 0 h 359664"/>
                  <a:gd name="connsiteX6" fmla="*/ 1225296 w 1633728"/>
                  <a:gd name="connsiteY6" fmla="*/ 0 h 359664"/>
                  <a:gd name="connsiteX7" fmla="*/ 1225296 w 1633728"/>
                  <a:gd name="connsiteY7" fmla="*/ 353568 h 359664"/>
                  <a:gd name="connsiteX8" fmla="*/ 1633728 w 1633728"/>
                  <a:gd name="connsiteY8" fmla="*/ 353568 h 359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3728" h="359664">
                    <a:moveTo>
                      <a:pt x="0" y="353568"/>
                    </a:moveTo>
                    <a:lnTo>
                      <a:pt x="0" y="0"/>
                    </a:lnTo>
                    <a:lnTo>
                      <a:pt x="414528" y="0"/>
                    </a:lnTo>
                    <a:lnTo>
                      <a:pt x="414528" y="359664"/>
                    </a:lnTo>
                    <a:lnTo>
                      <a:pt x="822960" y="359664"/>
                    </a:lnTo>
                    <a:lnTo>
                      <a:pt x="822960" y="0"/>
                    </a:lnTo>
                    <a:lnTo>
                      <a:pt x="1225296" y="0"/>
                    </a:lnTo>
                    <a:lnTo>
                      <a:pt x="1225296" y="353568"/>
                    </a:lnTo>
                    <a:lnTo>
                      <a:pt x="1633728" y="353568"/>
                    </a:lnTo>
                  </a:path>
                </a:pathLst>
              </a:cu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788566" y="3248980"/>
              <a:ext cx="8985067" cy="270030"/>
              <a:chOff x="788566" y="3248980"/>
              <a:chExt cx="8985067" cy="270030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788566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cc0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1610849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cc1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2419880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cc2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3235537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cc3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4057820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cc4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873477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cc5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689134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cc6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6504791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cc7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7307196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cc8</a:t>
                </a: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8129479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cc9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8951762" y="3248980"/>
                <a:ext cx="821871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cc10</a:t>
                </a: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88566" y="3338990"/>
              <a:ext cx="8163856" cy="3150350"/>
              <a:chOff x="788566" y="3879050"/>
              <a:chExt cx="8163856" cy="2610290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788566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1610438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2420118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3235894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4057766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4873542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5689318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V="1">
                <a:off x="6505094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7314774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8130550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8952422" y="3879050"/>
                <a:ext cx="0" cy="2610290"/>
              </a:xfrm>
              <a:prstGeom prst="line">
                <a:avLst/>
              </a:prstGeom>
              <a:ln w="12700">
                <a:solidFill>
                  <a:srgbClr val="FF33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1" name="Group 180"/>
          <p:cNvGrpSpPr/>
          <p:nvPr/>
        </p:nvGrpSpPr>
        <p:grpSpPr>
          <a:xfrm>
            <a:off x="2027675" y="6174305"/>
            <a:ext cx="7712734" cy="270030"/>
            <a:chOff x="1610849" y="3248980"/>
            <a:chExt cx="7712734" cy="270030"/>
          </a:xfrm>
        </p:grpSpPr>
        <p:sp>
          <p:nvSpPr>
            <p:cNvPr id="182" name="TextBox 181"/>
            <p:cNvSpPr txBox="1"/>
            <p:nvPr/>
          </p:nvSpPr>
          <p:spPr>
            <a:xfrm>
              <a:off x="1610849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419880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235537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057820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873477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689134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504791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7307196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8129479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8951762" y="3248980"/>
              <a:ext cx="371821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04" name="TextBox 203"/>
          <p:cNvSpPr txBox="1"/>
          <p:nvPr/>
        </p:nvSpPr>
        <p:spPr>
          <a:xfrm>
            <a:off x="5808094" y="5635957"/>
            <a:ext cx="585065" cy="268318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glitch</a:t>
            </a:r>
          </a:p>
        </p:txBody>
      </p:sp>
      <p:cxnSp>
        <p:nvCxnSpPr>
          <p:cNvPr id="206" name="Straight Arrow Connector 205"/>
          <p:cNvCxnSpPr>
            <a:stCxn id="204" idx="2"/>
            <a:endCxn id="152" idx="3"/>
          </p:cNvCxnSpPr>
          <p:nvPr/>
        </p:nvCxnSpPr>
        <p:spPr>
          <a:xfrm flipH="1">
            <a:off x="5961888" y="5904275"/>
            <a:ext cx="138739" cy="222205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884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Comparator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90" y="953725"/>
            <a:ext cx="9316035" cy="5535615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dirty="0"/>
              <a:t>Problem Description:</a:t>
            </a:r>
          </a:p>
          <a:p>
            <a:pPr>
              <a:spcBef>
                <a:spcPts val="1500"/>
              </a:spcBef>
            </a:pPr>
            <a:r>
              <a:rPr lang="en-US" dirty="0"/>
              <a:t>Design a sequential circuit that compares two numbers A and B</a:t>
            </a:r>
          </a:p>
          <a:p>
            <a:pPr>
              <a:spcBef>
                <a:spcPts val="1500"/>
              </a:spcBef>
            </a:pPr>
            <a:r>
              <a:rPr lang="en-US" dirty="0"/>
              <a:t>Two Inputs: A and B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A consists of </a:t>
            </a:r>
            <a:r>
              <a:rPr lang="en-US" i="1" dirty="0"/>
              <a:t>n</a:t>
            </a:r>
            <a:r>
              <a:rPr lang="en-US" dirty="0"/>
              <a:t> bits</a:t>
            </a:r>
            <a:endParaRPr lang="en-US" baseline="-25000" dirty="0"/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B consists of </a:t>
            </a:r>
            <a:r>
              <a:rPr lang="en-US" i="1" dirty="0"/>
              <a:t>n</a:t>
            </a:r>
            <a:r>
              <a:rPr lang="en-US" dirty="0"/>
              <a:t> bits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Bit streaming starting at bit 0</a:t>
            </a:r>
          </a:p>
          <a:p>
            <a:pPr marL="360363" indent="0">
              <a:spcBef>
                <a:spcPts val="1500"/>
              </a:spcBef>
              <a:buNone/>
            </a:pPr>
            <a:r>
              <a:rPr lang="en-US" dirty="0"/>
              <a:t>Compare A</a:t>
            </a:r>
            <a:r>
              <a:rPr lang="en-US" baseline="-25000" dirty="0"/>
              <a:t>0</a:t>
            </a:r>
            <a:r>
              <a:rPr lang="en-US" dirty="0"/>
              <a:t> with B</a:t>
            </a:r>
            <a:r>
              <a:rPr lang="en-US" baseline="-25000" dirty="0"/>
              <a:t>0</a:t>
            </a:r>
            <a:r>
              <a:rPr lang="en-US" dirty="0"/>
              <a:t>, A</a:t>
            </a:r>
            <a:r>
              <a:rPr lang="en-US" baseline="-25000" dirty="0"/>
              <a:t>1</a:t>
            </a:r>
            <a:r>
              <a:rPr lang="en-US" dirty="0"/>
              <a:t> with B</a:t>
            </a:r>
            <a:r>
              <a:rPr lang="en-US" baseline="-25000" dirty="0"/>
              <a:t>1</a:t>
            </a:r>
            <a:r>
              <a:rPr lang="en-US" dirty="0"/>
              <a:t>, etc. (Bit 0 is least significant bit)</a:t>
            </a:r>
          </a:p>
          <a:p>
            <a:pPr>
              <a:spcBef>
                <a:spcPts val="1500"/>
              </a:spcBef>
            </a:pPr>
            <a:r>
              <a:rPr lang="en-US" dirty="0"/>
              <a:t>A reset signal resets the comparator to its initial state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Reset is required before starting a new comparison</a:t>
            </a:r>
          </a:p>
          <a:p>
            <a:pPr>
              <a:spcBef>
                <a:spcPts val="1500"/>
              </a:spcBef>
            </a:pPr>
            <a:r>
              <a:rPr lang="en-US" dirty="0"/>
              <a:t>Two outputs: GT (Greater Than) and LT (Less Than)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268035" y="2303875"/>
            <a:ext cx="3870430" cy="1926816"/>
            <a:chOff x="5268035" y="2303875"/>
            <a:chExt cx="3870430" cy="1926816"/>
          </a:xfrm>
        </p:grpSpPr>
        <p:sp>
          <p:nvSpPr>
            <p:cNvPr id="5" name="TextBox 4"/>
            <p:cNvSpPr txBox="1"/>
            <p:nvPr/>
          </p:nvSpPr>
          <p:spPr>
            <a:xfrm>
              <a:off x="6258145" y="2303875"/>
              <a:ext cx="1755195" cy="118442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Sequential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Comparator</a:t>
              </a: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6573180" y="3391144"/>
              <a:ext cx="270030" cy="9716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268035" y="2355503"/>
              <a:ext cx="990110" cy="1081172"/>
              <a:chOff x="722530" y="4201235"/>
              <a:chExt cx="990110" cy="108117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722530" y="4201235"/>
                <a:ext cx="990110" cy="435750"/>
                <a:chOff x="1712640" y="3789040"/>
                <a:chExt cx="990110" cy="435750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2117685" y="4059070"/>
                  <a:ext cx="585065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1712640" y="3789040"/>
                      <a:ext cx="457200" cy="43575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en-US" sz="2400" b="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12640" y="3789040"/>
                      <a:ext cx="457200" cy="43575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l="-4000" b="-1389"/>
                      </a:stretch>
                    </a:blipFill>
                    <a:ln w="254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0" name="Group 19"/>
              <p:cNvGrpSpPr/>
              <p:nvPr/>
            </p:nvGrpSpPr>
            <p:grpSpPr>
              <a:xfrm>
                <a:off x="722530" y="4846657"/>
                <a:ext cx="990110" cy="435750"/>
                <a:chOff x="1712640" y="3789040"/>
                <a:chExt cx="990110" cy="435750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2117685" y="4059070"/>
                  <a:ext cx="585065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1712640" y="3789040"/>
                      <a:ext cx="457200" cy="43575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en-US" sz="2400" b="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12640" y="3789040"/>
                      <a:ext cx="457200" cy="435750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5333" b="-1389"/>
                      </a:stretch>
                    </a:blipFill>
                    <a:ln w="254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25" name="Group 24"/>
            <p:cNvGrpSpPr/>
            <p:nvPr/>
          </p:nvGrpSpPr>
          <p:grpSpPr>
            <a:xfrm>
              <a:off x="6708195" y="3494205"/>
              <a:ext cx="855095" cy="300736"/>
              <a:chOff x="7203250" y="3848344"/>
              <a:chExt cx="855095" cy="487906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7203250" y="3848344"/>
                <a:ext cx="0" cy="48790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8058345" y="3848345"/>
                <a:ext cx="0" cy="48790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258145" y="3794941"/>
                  <a:ext cx="810090" cy="43575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𝐶𝑙𝑜𝑐𝑘</m:t>
                        </m:r>
                      </m:oMath>
                    </m:oMathPara>
                  </a14:m>
                  <a:endParaRPr lang="en-US" sz="2000" b="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145" y="3794941"/>
                  <a:ext cx="810090" cy="43575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54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158245" y="3794941"/>
                  <a:ext cx="810090" cy="43575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𝑅𝑒𝑠𝑒𝑡</m:t>
                        </m:r>
                      </m:oMath>
                    </m:oMathPara>
                  </a14:m>
                  <a:endParaRPr lang="en-US" sz="2000" b="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8245" y="3794941"/>
                  <a:ext cx="810090" cy="43575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51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8013340" y="2355503"/>
              <a:ext cx="1125125" cy="1081172"/>
              <a:chOff x="3467835" y="4201235"/>
              <a:chExt cx="1125125" cy="108117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467835" y="4201235"/>
                <a:ext cx="1125125" cy="435750"/>
                <a:chOff x="2117685" y="4037918"/>
                <a:chExt cx="1125125" cy="435750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117685" y="4262943"/>
                  <a:ext cx="585065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2785610" y="4037918"/>
                      <a:ext cx="457200" cy="43575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𝐺𝑇</m:t>
                            </m:r>
                          </m:oMath>
                        </m:oMathPara>
                      </a14:m>
                      <a:endParaRPr lang="en-US" sz="2400" b="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85610" y="4037918"/>
                      <a:ext cx="457200" cy="435750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l="-24000" r="-5333"/>
                      </a:stretch>
                    </a:blipFill>
                    <a:ln w="254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" name="Group 13"/>
              <p:cNvGrpSpPr/>
              <p:nvPr/>
            </p:nvGrpSpPr>
            <p:grpSpPr>
              <a:xfrm>
                <a:off x="3467835" y="4846657"/>
                <a:ext cx="1125125" cy="435750"/>
                <a:chOff x="2117685" y="3699030"/>
                <a:chExt cx="1125125" cy="435750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2117685" y="3924055"/>
                  <a:ext cx="585065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2785610" y="3699030"/>
                      <a:ext cx="457200" cy="43575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𝐿𝑇</m:t>
                            </m:r>
                          </m:oMath>
                        </m:oMathPara>
                      </a14:m>
                      <a:endParaRPr lang="en-US" sz="2400" b="0" dirty="0">
                        <a:latin typeface="+mn-lt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31" name="TextBox 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85610" y="3699030"/>
                      <a:ext cx="457200" cy="435750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l="-20000" r="-2667" b="-1408"/>
                      </a:stretch>
                    </a:blipFill>
                    <a:ln w="254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206786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771310" y="4499964"/>
            <a:ext cx="1866304" cy="1319881"/>
            <a:chOff x="6771310" y="4213553"/>
            <a:chExt cx="1866304" cy="1319881"/>
          </a:xfrm>
        </p:grpSpPr>
        <p:sp>
          <p:nvSpPr>
            <p:cNvPr id="65" name="Arc 64"/>
            <p:cNvSpPr/>
            <p:nvPr/>
          </p:nvSpPr>
          <p:spPr>
            <a:xfrm>
              <a:off x="6777106" y="4527420"/>
              <a:ext cx="1860508" cy="721880"/>
            </a:xfrm>
            <a:prstGeom prst="arc">
              <a:avLst>
                <a:gd name="adj1" fmla="val 11580537"/>
                <a:gd name="adj2" fmla="val 20930474"/>
              </a:avLst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14289" y="4213553"/>
              <a:ext cx="421247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508493" y="5226693"/>
              <a:ext cx="421247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91" name="Arc 90"/>
            <p:cNvSpPr/>
            <p:nvPr/>
          </p:nvSpPr>
          <p:spPr>
            <a:xfrm flipV="1">
              <a:off x="6771310" y="4497687"/>
              <a:ext cx="1860508" cy="721880"/>
            </a:xfrm>
            <a:prstGeom prst="arc">
              <a:avLst>
                <a:gd name="adj1" fmla="val 11580537"/>
                <a:gd name="adj2" fmla="val 20930474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1490" y="5487411"/>
            <a:ext cx="1197025" cy="1001929"/>
            <a:chOff x="5796340" y="5397401"/>
            <a:chExt cx="1197025" cy="1001929"/>
          </a:xfrm>
        </p:grpSpPr>
        <p:sp>
          <p:nvSpPr>
            <p:cNvPr id="39" name="Arc 38"/>
            <p:cNvSpPr/>
            <p:nvPr/>
          </p:nvSpPr>
          <p:spPr>
            <a:xfrm flipV="1">
              <a:off x="6214940" y="5397401"/>
              <a:ext cx="351039" cy="578356"/>
            </a:xfrm>
            <a:prstGeom prst="arc">
              <a:avLst>
                <a:gd name="adj1" fmla="val 8029806"/>
                <a:gd name="adj2" fmla="val 265636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6340" y="5955775"/>
              <a:ext cx="1197025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00, 11, 10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826205" y="5477089"/>
            <a:ext cx="1197025" cy="1001929"/>
            <a:chOff x="5796340" y="5397401"/>
            <a:chExt cx="1197025" cy="1001929"/>
          </a:xfrm>
        </p:grpSpPr>
        <p:sp>
          <p:nvSpPr>
            <p:cNvPr id="94" name="Arc 93"/>
            <p:cNvSpPr/>
            <p:nvPr/>
          </p:nvSpPr>
          <p:spPr>
            <a:xfrm flipV="1">
              <a:off x="6214940" y="5397401"/>
              <a:ext cx="351039" cy="578356"/>
            </a:xfrm>
            <a:prstGeom prst="arc">
              <a:avLst>
                <a:gd name="adj1" fmla="val 8029806"/>
                <a:gd name="adj2" fmla="val 265636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796340" y="5955775"/>
              <a:ext cx="1197025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00, 11, 01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720915" y="2856516"/>
            <a:ext cx="1750695" cy="2783309"/>
            <a:chOff x="6712695" y="2985951"/>
            <a:chExt cx="1750695" cy="2783309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6712695" y="2985951"/>
              <a:ext cx="1030615" cy="18719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/>
            <p:cNvGrpSpPr/>
            <p:nvPr/>
          </p:nvGrpSpPr>
          <p:grpSpPr>
            <a:xfrm>
              <a:off x="7491390" y="4797260"/>
              <a:ext cx="972000" cy="972000"/>
              <a:chOff x="5853100" y="2078851"/>
              <a:chExt cx="540060" cy="63007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5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GT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</a:rPr>
                  <a:t>10</a:t>
                </a: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5941371" y="2411066"/>
                <a:ext cx="37108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7383270" y="3772836"/>
              <a:ext cx="338545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952435" y="2856515"/>
            <a:ext cx="1754925" cy="2783310"/>
            <a:chOff x="4944215" y="2985950"/>
            <a:chExt cx="1754925" cy="2783310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5673080" y="2985950"/>
              <a:ext cx="1026060" cy="187195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718085" y="3772836"/>
              <a:ext cx="338545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01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4944215" y="4797260"/>
              <a:ext cx="972000" cy="972000"/>
              <a:chOff x="5853100" y="2078851"/>
              <a:chExt cx="540060" cy="63007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5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LT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</a:rPr>
                  <a:t>01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5941371" y="2411066"/>
                <a:ext cx="37108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908720"/>
            <a:ext cx="5616005" cy="5580620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Reset: start initially in state </a:t>
            </a:r>
            <a:r>
              <a:rPr lang="en-US" b="1" dirty="0"/>
              <a:t>EQ</a:t>
            </a:r>
            <a:endParaRPr lang="en-US" baseline="-25000" dirty="0"/>
          </a:p>
          <a:p>
            <a:pPr marL="357188" indent="0">
              <a:spcBef>
                <a:spcPts val="1600"/>
              </a:spcBef>
              <a:buNone/>
            </a:pPr>
            <a:r>
              <a:rPr lang="en-US" b="1" dirty="0"/>
              <a:t>EQ</a:t>
            </a:r>
            <a:r>
              <a:rPr lang="en-US" dirty="0"/>
              <a:t> indicates Equality (output is </a:t>
            </a:r>
            <a:r>
              <a:rPr lang="en-US" b="1" dirty="0">
                <a:solidFill>
                  <a:srgbClr val="0000FF"/>
                </a:solidFill>
              </a:rPr>
              <a:t>00</a:t>
            </a:r>
            <a:r>
              <a:rPr lang="en-US" dirty="0"/>
              <a:t>)</a:t>
            </a:r>
          </a:p>
          <a:p>
            <a:pPr marL="357188" indent="0">
              <a:spcBef>
                <a:spcPts val="1600"/>
              </a:spcBef>
              <a:buNone/>
            </a:pPr>
            <a:r>
              <a:rPr lang="en-US" dirty="0"/>
              <a:t>Stay in </a:t>
            </a:r>
            <a:r>
              <a:rPr lang="en-US" b="1" dirty="0"/>
              <a:t>EQ</a:t>
            </a:r>
            <a:r>
              <a:rPr lang="en-US" dirty="0"/>
              <a:t> as long as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 err="1"/>
              <a:t>B</a:t>
            </a:r>
            <a:r>
              <a:rPr lang="en-US" i="1" baseline="-25000" dirty="0" err="1"/>
              <a:t>i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00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11</a:t>
            </a:r>
          </a:p>
          <a:p>
            <a:pPr>
              <a:spcBef>
                <a:spcPts val="1600"/>
              </a:spcBef>
            </a:pPr>
            <a:r>
              <a:rPr lang="en-US" dirty="0"/>
              <a:t>Go to </a:t>
            </a:r>
            <a:r>
              <a:rPr lang="en-US" b="1" dirty="0"/>
              <a:t>LT</a:t>
            </a:r>
            <a:r>
              <a:rPr lang="en-US" dirty="0"/>
              <a:t> if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&lt;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 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 err="1"/>
              <a:t>B</a:t>
            </a:r>
            <a:r>
              <a:rPr lang="en-US" i="1" baseline="-25000" dirty="0" err="1"/>
              <a:t>i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01</a:t>
            </a:r>
            <a:r>
              <a:rPr lang="en-US" dirty="0"/>
              <a:t>)</a:t>
            </a:r>
          </a:p>
          <a:p>
            <a:pPr marL="357188" indent="0">
              <a:spcBef>
                <a:spcPts val="1600"/>
              </a:spcBef>
              <a:buNone/>
            </a:pPr>
            <a:r>
              <a:rPr lang="en-US" b="1" dirty="0"/>
              <a:t>LT</a:t>
            </a:r>
            <a:r>
              <a:rPr lang="en-US" dirty="0"/>
              <a:t> indicates Less Than (output is </a:t>
            </a:r>
            <a:r>
              <a:rPr lang="en-US" b="1" dirty="0">
                <a:solidFill>
                  <a:srgbClr val="0000FF"/>
                </a:solidFill>
              </a:rPr>
              <a:t>01</a:t>
            </a:r>
            <a:r>
              <a:rPr lang="en-US" dirty="0"/>
              <a:t>)</a:t>
            </a:r>
          </a:p>
          <a:p>
            <a:pPr>
              <a:spcBef>
                <a:spcPts val="1600"/>
              </a:spcBef>
            </a:pPr>
            <a:r>
              <a:rPr lang="en-US" dirty="0"/>
              <a:t>Go to </a:t>
            </a:r>
            <a:r>
              <a:rPr lang="en-US" b="1" dirty="0"/>
              <a:t>GT</a:t>
            </a:r>
            <a:r>
              <a:rPr lang="en-US" dirty="0"/>
              <a:t> if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 (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 err="1"/>
              <a:t>B</a:t>
            </a:r>
            <a:r>
              <a:rPr lang="en-US" i="1" baseline="-25000" dirty="0" err="1"/>
              <a:t>i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dirty="0"/>
              <a:t>)</a:t>
            </a:r>
          </a:p>
          <a:p>
            <a:pPr marL="357188" indent="0">
              <a:spcBef>
                <a:spcPts val="1600"/>
              </a:spcBef>
              <a:buNone/>
            </a:pPr>
            <a:r>
              <a:rPr lang="en-US" b="1" dirty="0"/>
              <a:t>GT</a:t>
            </a:r>
            <a:r>
              <a:rPr lang="en-US" dirty="0"/>
              <a:t> is Greater Than (output is </a:t>
            </a:r>
            <a:r>
              <a:rPr lang="en-US" b="1" dirty="0">
                <a:solidFill>
                  <a:srgbClr val="0000FF"/>
                </a:solidFill>
              </a:rPr>
              <a:t>10</a:t>
            </a:r>
            <a:r>
              <a:rPr lang="en-US" dirty="0"/>
              <a:t>)</a:t>
            </a:r>
          </a:p>
          <a:p>
            <a:pPr>
              <a:spcBef>
                <a:spcPts val="1600"/>
              </a:spcBef>
            </a:pPr>
            <a:r>
              <a:rPr lang="en-US" dirty="0"/>
              <a:t>Complete the state diagram</a:t>
            </a:r>
          </a:p>
          <a:p>
            <a:pPr marL="357188" indent="0">
              <a:spcBef>
                <a:spcPts val="1600"/>
              </a:spcBef>
              <a:buNone/>
            </a:pPr>
            <a:r>
              <a:rPr lang="en-US" b="1" dirty="0"/>
              <a:t>LT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b="1" dirty="0"/>
              <a:t>GT</a:t>
            </a:r>
            <a:r>
              <a:rPr lang="en-US" dirty="0">
                <a:sym typeface="Wingdings" panose="05000000000000000000" pitchFamily="2" charset="2"/>
              </a:rPr>
              <a:t> and </a:t>
            </a:r>
            <a:r>
              <a:rPr lang="en-US" b="1" dirty="0"/>
              <a:t>GT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b="1" dirty="0"/>
              <a:t>LT</a:t>
            </a:r>
            <a:endParaRPr lang="en-US" b="1" baseline="-25000" dirty="0"/>
          </a:p>
          <a:p>
            <a:pPr marL="357188" indent="0">
              <a:spcBef>
                <a:spcPts val="1600"/>
              </a:spcBef>
              <a:buNone/>
            </a:pPr>
            <a:r>
              <a:rPr lang="en-US" b="1" dirty="0"/>
              <a:t>LT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/>
              <a:t>LT</a:t>
            </a:r>
            <a:r>
              <a:rPr lang="en-US" dirty="0">
                <a:sym typeface="Wingdings" panose="05000000000000000000" pitchFamily="2" charset="2"/>
              </a:rPr>
              <a:t> and </a:t>
            </a:r>
            <a:r>
              <a:rPr lang="en-US" b="1" dirty="0"/>
              <a:t>GT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b="1" dirty="0"/>
              <a:t>GT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221360" y="1510166"/>
            <a:ext cx="2277145" cy="1814494"/>
            <a:chOff x="7221360" y="1223755"/>
            <a:chExt cx="2277145" cy="1814494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8193360" y="2570105"/>
              <a:ext cx="4651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7221360" y="2066249"/>
              <a:ext cx="972000" cy="972000"/>
              <a:chOff x="5853100" y="2078851"/>
              <a:chExt cx="540060" cy="63007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5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EQ</a:t>
                </a:r>
                <a:endParaRPr lang="en-US" sz="2400" b="1" baseline="-25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</a:rPr>
                  <a:t>00</a:t>
                </a: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5941371" y="2411066"/>
                <a:ext cx="37108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8747822" y="2428045"/>
              <a:ext cx="750683" cy="28411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Reset</a:t>
              </a: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7308331" y="1223755"/>
              <a:ext cx="813129" cy="1009113"/>
              <a:chOff x="6300111" y="1639601"/>
              <a:chExt cx="813129" cy="1009113"/>
            </a:xfrm>
          </p:grpSpPr>
          <p:sp>
            <p:nvSpPr>
              <p:cNvPr id="41" name="Arc 40"/>
              <p:cNvSpPr/>
              <p:nvPr/>
            </p:nvSpPr>
            <p:spPr>
              <a:xfrm>
                <a:off x="6537176" y="2070358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00111" y="1639601"/>
                <a:ext cx="813129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00, 11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6213140" y="863715"/>
            <a:ext cx="3118685" cy="540060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latin typeface="+mn-lt"/>
                <a:cs typeface="Times New Roman" panose="02020603050405020304" pitchFamily="18" charset="0"/>
              </a:rPr>
              <a:t>Moore State Diagram</a:t>
            </a:r>
          </a:p>
        </p:txBody>
      </p:sp>
    </p:spTree>
    <p:extLst>
      <p:ext uri="{BB962C8B-B14F-4D97-AF65-F5344CB8AC3E}">
        <p14:creationId xmlns:p14="http://schemas.microsoft.com/office/powerpoint/2010/main" val="1518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Assignment and State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953725"/>
            <a:ext cx="6429136" cy="2295255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dirty="0"/>
              <a:t>Three States </a:t>
            </a:r>
            <a:r>
              <a:rPr lang="en-US" dirty="0">
                <a:sym typeface="Wingdings" panose="05000000000000000000" pitchFamily="2" charset="2"/>
              </a:rPr>
              <a:t> Two Flip-Flops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dirty="0">
                <a:sym typeface="Wingdings" panose="05000000000000000000" pitchFamily="2" charset="2"/>
              </a:rPr>
              <a:t>D-type Flip-Flops will be used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dirty="0">
                <a:sym typeface="Wingdings" panose="05000000000000000000" pitchFamily="2" charset="2"/>
              </a:rPr>
              <a:t>State Assignment: </a:t>
            </a:r>
            <a:r>
              <a:rPr lang="en-US" b="1" dirty="0"/>
              <a:t>EQ</a:t>
            </a:r>
            <a:r>
              <a:rPr lang="en-US" dirty="0">
                <a:sym typeface="Wingdings" panose="05000000000000000000" pitchFamily="2" charset="2"/>
              </a:rPr>
              <a:t> = 00, </a:t>
            </a:r>
            <a:r>
              <a:rPr lang="en-US" b="1" dirty="0"/>
              <a:t>LT</a:t>
            </a:r>
            <a:r>
              <a:rPr lang="en-US" dirty="0">
                <a:sym typeface="Wingdings" panose="05000000000000000000" pitchFamily="2" charset="2"/>
              </a:rPr>
              <a:t> = 01, </a:t>
            </a:r>
            <a:r>
              <a:rPr lang="en-US" b="1" dirty="0"/>
              <a:t>GT</a:t>
            </a:r>
            <a:r>
              <a:rPr lang="en-US" dirty="0">
                <a:sym typeface="Wingdings" panose="05000000000000000000" pitchFamily="2" charset="2"/>
              </a:rPr>
              <a:t> = 10</a:t>
            </a:r>
            <a:endParaRPr lang="en-US" dirty="0"/>
          </a:p>
          <a:p>
            <a:pPr marL="0" indent="0">
              <a:spcBef>
                <a:spcPts val="1500"/>
              </a:spcBef>
              <a:buNone/>
            </a:pPr>
            <a:r>
              <a:rPr lang="en-US" dirty="0"/>
              <a:t>Output = Present State (</a:t>
            </a:r>
            <a:r>
              <a:rPr lang="en-US" b="1" dirty="0"/>
              <a:t>Q</a:t>
            </a:r>
            <a:r>
              <a:rPr lang="en-US" b="1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Q</a:t>
            </a:r>
            <a:r>
              <a:rPr lang="en-US" b="1" baseline="-25000" dirty="0"/>
              <a:t>0</a:t>
            </a:r>
            <a:r>
              <a:rPr lang="en-US" dirty="0"/>
              <a:t>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826205" y="1223755"/>
            <a:ext cx="3762310" cy="4979174"/>
            <a:chOff x="5826205" y="1223755"/>
            <a:chExt cx="3762310" cy="4979174"/>
          </a:xfrm>
        </p:grpSpPr>
        <p:grpSp>
          <p:nvGrpSpPr>
            <p:cNvPr id="4" name="Group 3"/>
            <p:cNvGrpSpPr/>
            <p:nvPr/>
          </p:nvGrpSpPr>
          <p:grpSpPr>
            <a:xfrm>
              <a:off x="6771310" y="4213553"/>
              <a:ext cx="1866304" cy="1319881"/>
              <a:chOff x="6771310" y="4213553"/>
              <a:chExt cx="1866304" cy="1319881"/>
            </a:xfrm>
          </p:grpSpPr>
          <p:sp>
            <p:nvSpPr>
              <p:cNvPr id="5" name="Arc 4"/>
              <p:cNvSpPr/>
              <p:nvPr/>
            </p:nvSpPr>
            <p:spPr>
              <a:xfrm>
                <a:off x="6777106" y="4527420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514289" y="4213553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508493" y="5226693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8" name="Arc 7"/>
              <p:cNvSpPr/>
              <p:nvPr/>
            </p:nvSpPr>
            <p:spPr>
              <a:xfrm flipV="1">
                <a:off x="6771310" y="4497687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391490" y="5201000"/>
              <a:ext cx="1197025" cy="1001929"/>
              <a:chOff x="5796340" y="5397401"/>
              <a:chExt cx="1197025" cy="1001929"/>
            </a:xfrm>
          </p:grpSpPr>
          <p:sp>
            <p:nvSpPr>
              <p:cNvPr id="10" name="Arc 9"/>
              <p:cNvSpPr/>
              <p:nvPr/>
            </p:nvSpPr>
            <p:spPr>
              <a:xfrm flipV="1">
                <a:off x="6214940" y="5397401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796340" y="5955775"/>
                <a:ext cx="1197025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00, 11, 10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826205" y="5190678"/>
              <a:ext cx="1197025" cy="1001929"/>
              <a:chOff x="5796340" y="5397401"/>
              <a:chExt cx="1197025" cy="1001929"/>
            </a:xfrm>
          </p:grpSpPr>
          <p:sp>
            <p:nvSpPr>
              <p:cNvPr id="13" name="Arc 12"/>
              <p:cNvSpPr/>
              <p:nvPr/>
            </p:nvSpPr>
            <p:spPr>
              <a:xfrm flipV="1">
                <a:off x="6214940" y="5397401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6340" y="5955775"/>
                <a:ext cx="1197025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00, 11, 01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720915" y="2570105"/>
              <a:ext cx="1750695" cy="2783309"/>
              <a:chOff x="6712695" y="2985951"/>
              <a:chExt cx="1750695" cy="2783309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6712695" y="2985951"/>
                <a:ext cx="1030615" cy="187195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7491390" y="4797260"/>
                <a:ext cx="972000" cy="972000"/>
                <a:chOff x="5853100" y="2078851"/>
                <a:chExt cx="540060" cy="630070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5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GT</a:t>
                  </a:r>
                  <a:endParaRPr lang="en-US" sz="2400" b="1" baseline="-25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10</a:t>
                  </a: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941371" y="2411066"/>
                  <a:ext cx="37108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7383270" y="3772836"/>
                <a:ext cx="338545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10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952435" y="2570104"/>
              <a:ext cx="1754925" cy="2783310"/>
              <a:chOff x="4944215" y="2985950"/>
              <a:chExt cx="1754925" cy="278331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5673080" y="2985950"/>
                <a:ext cx="1026060" cy="187195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5718085" y="3772836"/>
                <a:ext cx="338545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01</a:t>
                </a: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4944215" y="4797260"/>
                <a:ext cx="972000" cy="972000"/>
                <a:chOff x="5853100" y="2078851"/>
                <a:chExt cx="540060" cy="63007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5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LT</a:t>
                  </a:r>
                  <a:endParaRPr lang="en-US" sz="2400" b="1" baseline="-25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01</a:t>
                  </a: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941371" y="2411066"/>
                  <a:ext cx="37108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oup 26"/>
            <p:cNvGrpSpPr/>
            <p:nvPr/>
          </p:nvGrpSpPr>
          <p:grpSpPr>
            <a:xfrm>
              <a:off x="7221360" y="1223755"/>
              <a:ext cx="2277145" cy="1814494"/>
              <a:chOff x="7221360" y="1223755"/>
              <a:chExt cx="2277145" cy="18144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8193360" y="2570105"/>
                <a:ext cx="46512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>
              <a:xfrm>
                <a:off x="7221360" y="2066249"/>
                <a:ext cx="972000" cy="972000"/>
                <a:chOff x="5853100" y="2078851"/>
                <a:chExt cx="540060" cy="63007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5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EQ</a:t>
                  </a:r>
                  <a:endParaRPr lang="en-US" sz="2400" b="1" baseline="-25000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00</a:t>
                  </a:r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941371" y="2411066"/>
                  <a:ext cx="37108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Box 29"/>
              <p:cNvSpPr txBox="1"/>
              <p:nvPr/>
            </p:nvSpPr>
            <p:spPr>
              <a:xfrm>
                <a:off x="8747822" y="2428045"/>
                <a:ext cx="750683" cy="284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Reset</a:t>
                </a: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7308331" y="1223755"/>
                <a:ext cx="813129" cy="1009113"/>
                <a:chOff x="6300111" y="1639601"/>
                <a:chExt cx="813129" cy="1009113"/>
              </a:xfrm>
            </p:grpSpPr>
            <p:sp>
              <p:nvSpPr>
                <p:cNvPr id="32" name="Arc 31"/>
                <p:cNvSpPr/>
                <p:nvPr/>
              </p:nvSpPr>
              <p:spPr>
                <a:xfrm>
                  <a:off x="6537176" y="2070358"/>
                  <a:ext cx="351039" cy="578356"/>
                </a:xfrm>
                <a:prstGeom prst="arc">
                  <a:avLst>
                    <a:gd name="adj1" fmla="val 8029806"/>
                    <a:gd name="adj2" fmla="val 2656363"/>
                  </a:avLst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6300111" y="1639601"/>
                  <a:ext cx="813129" cy="44355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00, 11</a:t>
                  </a:r>
                </a:p>
              </p:txBody>
            </p:sp>
          </p:grpSp>
        </p:grp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67996"/>
              </p:ext>
            </p:extLst>
          </p:nvPr>
        </p:nvGraphicFramePr>
        <p:xfrm>
          <a:off x="542509" y="3290370"/>
          <a:ext cx="4770531" cy="3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867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Next State (D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en-US" sz="24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baseline="0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761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Next State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105" y="998730"/>
            <a:ext cx="3690410" cy="282442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State </a:t>
            </a:r>
            <a:r>
              <a:rPr lang="en-US" b="1" dirty="0"/>
              <a:t>11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unused</a:t>
            </a:r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When present state is 11, </a:t>
            </a:r>
            <a:r>
              <a:rPr lang="en-US" b="1" dirty="0">
                <a:solidFill>
                  <a:srgbClr val="FF0000"/>
                </a:solidFill>
              </a:rPr>
              <a:t>don't cares </a:t>
            </a:r>
            <a:r>
              <a:rPr lang="en-US" dirty="0"/>
              <a:t>are used to fill the next state.</a:t>
            </a:r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dirty="0"/>
              <a:t>Output = Present state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542510" y="3752455"/>
            <a:ext cx="2470775" cy="2736885"/>
            <a:chOff x="6618185" y="3383581"/>
            <a:chExt cx="2745305" cy="3040983"/>
          </a:xfrm>
        </p:grpSpPr>
        <p:sp>
          <p:nvSpPr>
            <p:cNvPr id="5" name="Rectangle 4"/>
            <p:cNvSpPr/>
            <p:nvPr/>
          </p:nvSpPr>
          <p:spPr>
            <a:xfrm>
              <a:off x="7252478" y="4230842"/>
              <a:ext cx="2111012" cy="21937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7398884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927020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8455923" y="3887578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8984825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>
              <a:off x="8312583" y="4233794"/>
              <a:ext cx="0" cy="21907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83679" y="4230842"/>
              <a:ext cx="1049374" cy="2193721"/>
              <a:chOff x="4203980" y="2816118"/>
              <a:chExt cx="1683742" cy="1687149"/>
            </a:xfrm>
          </p:grpSpPr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4203980" y="2818388"/>
                <a:ext cx="0" cy="16848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9"/>
              <p:cNvSpPr>
                <a:spLocks noChangeShapeType="1"/>
              </p:cNvSpPr>
              <p:nvPr/>
            </p:nvSpPr>
            <p:spPr bwMode="auto">
              <a:xfrm>
                <a:off x="5887722" y="2816118"/>
                <a:ext cx="0" cy="16871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6912815" y="434876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108"/>
            <p:cNvSpPr>
              <a:spLocks noChangeShapeType="1"/>
            </p:cNvSpPr>
            <p:nvPr/>
          </p:nvSpPr>
          <p:spPr bwMode="auto">
            <a:xfrm>
              <a:off x="6753200" y="3804284"/>
              <a:ext cx="501577" cy="428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Ctr="1"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18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7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9206" r="-22222" b="-181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983730" y="3622431"/>
                  <a:ext cx="354535" cy="410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Ctr="1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𝐴𝐵</m:t>
                        </m:r>
                      </m:oMath>
                    </m:oMathPara>
                  </a14:m>
                  <a:endParaRPr lang="en-US" altLang="en-US" sz="18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" name="Text 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83730" y="3622431"/>
                  <a:ext cx="354535" cy="41036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4615" r="-115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6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9302" b="-4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Line 41"/>
            <p:cNvSpPr>
              <a:spLocks noChangeShapeType="1"/>
            </p:cNvSpPr>
            <p:nvPr/>
          </p:nvSpPr>
          <p:spPr bwMode="auto">
            <a:xfrm flipV="1">
              <a:off x="7255050" y="5322857"/>
              <a:ext cx="21084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252478" y="4772003"/>
              <a:ext cx="2111012" cy="1101707"/>
              <a:chOff x="3351656" y="3979853"/>
              <a:chExt cx="3029011" cy="1548216"/>
            </a:xfrm>
          </p:grpSpPr>
          <p:sp>
            <p:nvSpPr>
              <p:cNvPr id="38" name="Line 41"/>
              <p:cNvSpPr>
                <a:spLocks noChangeShapeType="1"/>
              </p:cNvSpPr>
              <p:nvPr/>
            </p:nvSpPr>
            <p:spPr bwMode="auto">
              <a:xfrm flipV="1">
                <a:off x="3355346" y="3979853"/>
                <a:ext cx="30253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41"/>
              <p:cNvSpPr>
                <a:spLocks noChangeShapeType="1"/>
              </p:cNvSpPr>
              <p:nvPr/>
            </p:nvSpPr>
            <p:spPr bwMode="auto">
              <a:xfrm flipV="1">
                <a:off x="3351656" y="5528069"/>
                <a:ext cx="302901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912815" y="4896069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6912815" y="5469970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6912815" y="601973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7443509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7443509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7443509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7443509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7967910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7967910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7967910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7967910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8492311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8492311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8492311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8492311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9031112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9031112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9031112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9031112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32820" y="3752455"/>
            <a:ext cx="2470775" cy="2736885"/>
            <a:chOff x="6618185" y="3383581"/>
            <a:chExt cx="2745305" cy="3040983"/>
          </a:xfrm>
        </p:grpSpPr>
        <p:sp>
          <p:nvSpPr>
            <p:cNvPr id="43" name="Rectangle 42"/>
            <p:cNvSpPr/>
            <p:nvPr/>
          </p:nvSpPr>
          <p:spPr>
            <a:xfrm>
              <a:off x="7252478" y="4230842"/>
              <a:ext cx="2111012" cy="21937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7398884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7927020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11"/>
            <p:cNvSpPr>
              <a:spLocks noChangeArrowheads="1"/>
            </p:cNvSpPr>
            <p:nvPr/>
          </p:nvSpPr>
          <p:spPr bwMode="auto">
            <a:xfrm>
              <a:off x="8455923" y="3887578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8984825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Line 18"/>
            <p:cNvSpPr>
              <a:spLocks noChangeShapeType="1"/>
            </p:cNvSpPr>
            <p:nvPr/>
          </p:nvSpPr>
          <p:spPr bwMode="auto">
            <a:xfrm flipH="1">
              <a:off x="8312583" y="4233794"/>
              <a:ext cx="0" cy="21907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7783679" y="4230842"/>
              <a:ext cx="1049374" cy="2193721"/>
              <a:chOff x="4203980" y="2816118"/>
              <a:chExt cx="1683742" cy="1687149"/>
            </a:xfrm>
          </p:grpSpPr>
          <p:sp>
            <p:nvSpPr>
              <p:cNvPr id="78" name="Line 17"/>
              <p:cNvSpPr>
                <a:spLocks noChangeShapeType="1"/>
              </p:cNvSpPr>
              <p:nvPr/>
            </p:nvSpPr>
            <p:spPr bwMode="auto">
              <a:xfrm>
                <a:off x="4203980" y="2818388"/>
                <a:ext cx="0" cy="16848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9"/>
              <p:cNvSpPr>
                <a:spLocks noChangeShapeType="1"/>
              </p:cNvSpPr>
              <p:nvPr/>
            </p:nvSpPr>
            <p:spPr bwMode="auto">
              <a:xfrm>
                <a:off x="5887722" y="2816118"/>
                <a:ext cx="0" cy="16871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6912815" y="434876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Line 108"/>
            <p:cNvSpPr>
              <a:spLocks noChangeShapeType="1"/>
            </p:cNvSpPr>
            <p:nvPr/>
          </p:nvSpPr>
          <p:spPr bwMode="auto">
            <a:xfrm>
              <a:off x="6753200" y="3804284"/>
              <a:ext cx="501577" cy="428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Ctr="1"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18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5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9206" r="-22222" b="-181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983730" y="3622431"/>
                  <a:ext cx="354535" cy="4103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Ctr="1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𝐴𝐵</m:t>
                        </m:r>
                      </m:oMath>
                    </m:oMathPara>
                  </a14:m>
                  <a:endParaRPr lang="en-US" altLang="en-US" sz="18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3" name="Text 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83730" y="3622431"/>
                  <a:ext cx="354535" cy="41036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4615" r="-1153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4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0465" b="-4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Line 41"/>
            <p:cNvSpPr>
              <a:spLocks noChangeShapeType="1"/>
            </p:cNvSpPr>
            <p:nvPr/>
          </p:nvSpPr>
          <p:spPr bwMode="auto">
            <a:xfrm flipV="1">
              <a:off x="7255050" y="5322857"/>
              <a:ext cx="21084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7252478" y="4772003"/>
              <a:ext cx="2111012" cy="1101707"/>
              <a:chOff x="3351656" y="3979853"/>
              <a:chExt cx="3029011" cy="1548216"/>
            </a:xfrm>
          </p:grpSpPr>
          <p:sp>
            <p:nvSpPr>
              <p:cNvPr id="76" name="Line 41"/>
              <p:cNvSpPr>
                <a:spLocks noChangeShapeType="1"/>
              </p:cNvSpPr>
              <p:nvPr/>
            </p:nvSpPr>
            <p:spPr bwMode="auto">
              <a:xfrm flipV="1">
                <a:off x="3355346" y="3979853"/>
                <a:ext cx="30253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41"/>
              <p:cNvSpPr>
                <a:spLocks noChangeShapeType="1"/>
              </p:cNvSpPr>
              <p:nvPr/>
            </p:nvSpPr>
            <p:spPr bwMode="auto">
              <a:xfrm flipV="1">
                <a:off x="3351656" y="5528069"/>
                <a:ext cx="302901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6912815" y="4896069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21"/>
            <p:cNvSpPr>
              <a:spLocks noChangeArrowheads="1"/>
            </p:cNvSpPr>
            <p:nvPr/>
          </p:nvSpPr>
          <p:spPr bwMode="auto">
            <a:xfrm>
              <a:off x="6912815" y="5469970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21"/>
            <p:cNvSpPr>
              <a:spLocks noChangeArrowheads="1"/>
            </p:cNvSpPr>
            <p:nvPr/>
          </p:nvSpPr>
          <p:spPr bwMode="auto">
            <a:xfrm>
              <a:off x="6912815" y="601973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7443509" y="6010278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1" name="Rectangle 21"/>
            <p:cNvSpPr>
              <a:spLocks noChangeArrowheads="1"/>
            </p:cNvSpPr>
            <p:nvPr/>
          </p:nvSpPr>
          <p:spPr bwMode="auto">
            <a:xfrm>
              <a:off x="7443509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7443509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7443509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7967910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Rectangle 21"/>
            <p:cNvSpPr>
              <a:spLocks noChangeArrowheads="1"/>
            </p:cNvSpPr>
            <p:nvPr/>
          </p:nvSpPr>
          <p:spPr bwMode="auto">
            <a:xfrm>
              <a:off x="7967910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7967910" y="435433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7967910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8492311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8492311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Rectangle 21"/>
            <p:cNvSpPr>
              <a:spLocks noChangeArrowheads="1"/>
            </p:cNvSpPr>
            <p:nvPr/>
          </p:nvSpPr>
          <p:spPr bwMode="auto">
            <a:xfrm>
              <a:off x="8492311" y="435433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Rectangle 21"/>
            <p:cNvSpPr>
              <a:spLocks noChangeArrowheads="1"/>
            </p:cNvSpPr>
            <p:nvPr/>
          </p:nvSpPr>
          <p:spPr bwMode="auto">
            <a:xfrm>
              <a:off x="8492311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Rectangle 21"/>
            <p:cNvSpPr>
              <a:spLocks noChangeArrowheads="1"/>
            </p:cNvSpPr>
            <p:nvPr/>
          </p:nvSpPr>
          <p:spPr bwMode="auto">
            <a:xfrm>
              <a:off x="9031112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9031112" y="5456281"/>
              <a:ext cx="1709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X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9031112" y="435433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9031112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Content Placeholder 2"/>
              <p:cNvSpPr txBox="1">
                <a:spLocks/>
              </p:cNvSpPr>
              <p:nvPr/>
            </p:nvSpPr>
            <p:spPr bwMode="auto">
              <a:xfrm>
                <a:off x="6168135" y="4374643"/>
                <a:ext cx="3420380" cy="21146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7663" indent="-347663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98513" indent="-336550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4588" indent="-231775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481138" indent="-222250" algn="l" rtl="0" fontAlgn="base">
                  <a:spcBef>
                    <a:spcPct val="4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18288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2860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7432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2004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6576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720725" indent="-720725">
                  <a:spcBef>
                    <a:spcPts val="1500"/>
                  </a:spcBef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kern="0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𝐴</m:t>
                    </m:r>
                    <m:r>
                      <a:rPr lang="en-US" i="1" kern="0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+</m:t>
                    </m:r>
                    <m:r>
                      <a:rPr lang="en-US" b="0" i="1" kern="0" dirty="0" smtClean="0">
                        <a:latin typeface="Cambria Math"/>
                      </a:rPr>
                      <m:t>𝐴𝐵</m:t>
                    </m:r>
                    <m:r>
                      <a:rPr lang="en-US" b="0" i="1" kern="0" dirty="0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i="1" kern="0" dirty="0">
                    <a:latin typeface="Cambria Math"/>
                  </a:rPr>
                  <a:t> </a:t>
                </a:r>
              </a:p>
              <a:p>
                <a:pPr marL="720725" indent="-720725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kern="0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(</m:t>
                    </m:r>
                    <m:r>
                      <a:rPr lang="en-US" i="1" kern="0" dirty="0">
                        <a:latin typeface="Cambria Math"/>
                      </a:rPr>
                      <m:t>𝐴</m:t>
                    </m:r>
                    <m:r>
                      <a:rPr lang="en-US" i="1" kern="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 kern="0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  <m:r>
                      <a:rPr lang="en-US" i="1" kern="0" dirty="0">
                        <a:latin typeface="Cambria Math"/>
                      </a:rPr>
                      <m:t>+</m:t>
                    </m:r>
                    <m:r>
                      <a:rPr lang="en-US" i="1" kern="0" dirty="0">
                        <a:latin typeface="Cambria Math"/>
                      </a:rPr>
                      <m:t>𝐴𝐵</m:t>
                    </m:r>
                    <m:r>
                      <a:rPr lang="en-US" i="1" kern="0" dirty="0">
                        <a:latin typeface="Cambria Math"/>
                      </a:rPr>
                      <m:t>′</m:t>
                    </m:r>
                  </m:oMath>
                </a14:m>
                <a:r>
                  <a:rPr lang="en-US" i="1" kern="0" dirty="0">
                    <a:latin typeface="Cambria Math"/>
                  </a:rPr>
                  <a:t> </a:t>
                </a:r>
              </a:p>
              <a:p>
                <a:pPr marL="720725" indent="-720725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kern="0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kern="0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𝐵</m:t>
                    </m:r>
                    <m:r>
                      <a:rPr lang="en-US" b="0" i="1" kern="0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kern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kern="0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kern="0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 kern="0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kern="0" dirty="0">
                        <a:latin typeface="Cambria Math"/>
                      </a:rPr>
                      <m:t>+</m:t>
                    </m:r>
                    <m:r>
                      <a:rPr lang="en-US" i="1" kern="0" dirty="0">
                        <a:latin typeface="Cambria Math"/>
                      </a:rPr>
                      <m:t>𝐵</m:t>
                    </m:r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  <m:r>
                      <a:rPr lang="en-US" i="1" kern="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 kern="0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kern="0" dirty="0">
                        <a:latin typeface="Cambria Math"/>
                      </a:rPr>
                      <m:t>𝐵</m:t>
                    </m:r>
                  </m:oMath>
                </a14:m>
                <a:r>
                  <a:rPr lang="en-US" kern="0" dirty="0"/>
                  <a:t> </a:t>
                </a:r>
              </a:p>
            </p:txBody>
          </p:sp>
        </mc:Choice>
        <mc:Fallback xmlns="">
          <p:sp>
            <p:nvSpPr>
              <p:cNvPr id="8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8135" y="4374643"/>
                <a:ext cx="3420380" cy="2114697"/>
              </a:xfrm>
              <a:prstGeom prst="rect">
                <a:avLst/>
              </a:prstGeom>
              <a:blipFill rotWithShape="1">
                <a:blip r:embed="rId8"/>
                <a:stretch>
                  <a:fillRect l="-535" b="-48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93815"/>
              </p:ext>
            </p:extLst>
          </p:nvPr>
        </p:nvGraphicFramePr>
        <p:xfrm>
          <a:off x="722529" y="918996"/>
          <a:ext cx="4770531" cy="284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0299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Next State (D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en-US" sz="24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B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X   </a:t>
                      </a:r>
                      <a:r>
                        <a:rPr lang="en-US" sz="2400" b="1" baseline="0" dirty="0" err="1">
                          <a:latin typeface="Calibri" panose="020F0502020204030204" pitchFamily="34" charset="0"/>
                        </a:rPr>
                        <a:t>X</a:t>
                      </a:r>
                      <a:endParaRPr lang="en-US" sz="2400" b="1" baseline="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3" name="Group 92"/>
          <p:cNvGrpSpPr/>
          <p:nvPr/>
        </p:nvGrpSpPr>
        <p:grpSpPr>
          <a:xfrm>
            <a:off x="3962107" y="4562005"/>
            <a:ext cx="1294300" cy="1890209"/>
            <a:chOff x="4142127" y="4562005"/>
            <a:chExt cx="1294300" cy="1890209"/>
          </a:xfrm>
        </p:grpSpPr>
        <p:sp>
          <p:nvSpPr>
            <p:cNvPr id="80" name="Rounded Rectangle 79"/>
            <p:cNvSpPr/>
            <p:nvPr/>
          </p:nvSpPr>
          <p:spPr>
            <a:xfrm>
              <a:off x="4616491" y="4562005"/>
              <a:ext cx="380896" cy="189020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4142127" y="5048467"/>
              <a:ext cx="855259" cy="890200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4658919" y="5089644"/>
              <a:ext cx="777508" cy="809273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147026" y="4562005"/>
            <a:ext cx="1862070" cy="1890209"/>
            <a:chOff x="1147026" y="4562005"/>
            <a:chExt cx="1862070" cy="1890209"/>
          </a:xfrm>
        </p:grpSpPr>
        <p:sp>
          <p:nvSpPr>
            <p:cNvPr id="82" name="Rounded Rectangle 81"/>
            <p:cNvSpPr/>
            <p:nvPr/>
          </p:nvSpPr>
          <p:spPr>
            <a:xfrm>
              <a:off x="2151167" y="5599078"/>
              <a:ext cx="756856" cy="788987"/>
            </a:xfrm>
            <a:prstGeom prst="round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2599539" y="4562005"/>
              <a:ext cx="360040" cy="189020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2621169" y="5558999"/>
              <a:ext cx="387927" cy="866739"/>
            </a:xfrm>
            <a:custGeom>
              <a:avLst/>
              <a:gdLst>
                <a:gd name="connsiteX0" fmla="*/ 420624 w 426720"/>
                <a:gd name="connsiteY0" fmla="*/ 0 h 841248"/>
                <a:gd name="connsiteX1" fmla="*/ 0 w 426720"/>
                <a:gd name="connsiteY1" fmla="*/ 0 h 841248"/>
                <a:gd name="connsiteX2" fmla="*/ 0 w 426720"/>
                <a:gd name="connsiteY2" fmla="*/ 841248 h 841248"/>
                <a:gd name="connsiteX3" fmla="*/ 426720 w 426720"/>
                <a:gd name="connsiteY3" fmla="*/ 841248 h 84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720" h="841248">
                  <a:moveTo>
                    <a:pt x="420624" y="0"/>
                  </a:moveTo>
                  <a:lnTo>
                    <a:pt x="0" y="0"/>
                  </a:lnTo>
                  <a:lnTo>
                    <a:pt x="0" y="841248"/>
                  </a:lnTo>
                  <a:lnTo>
                    <a:pt x="426720" y="841248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 flipH="1">
              <a:off x="1147026" y="5558207"/>
              <a:ext cx="387927" cy="866739"/>
            </a:xfrm>
            <a:custGeom>
              <a:avLst/>
              <a:gdLst>
                <a:gd name="connsiteX0" fmla="*/ 420624 w 426720"/>
                <a:gd name="connsiteY0" fmla="*/ 0 h 841248"/>
                <a:gd name="connsiteX1" fmla="*/ 0 w 426720"/>
                <a:gd name="connsiteY1" fmla="*/ 0 h 841248"/>
                <a:gd name="connsiteX2" fmla="*/ 0 w 426720"/>
                <a:gd name="connsiteY2" fmla="*/ 841248 h 841248"/>
                <a:gd name="connsiteX3" fmla="*/ 426720 w 426720"/>
                <a:gd name="connsiteY3" fmla="*/ 841248 h 84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720" h="841248">
                  <a:moveTo>
                    <a:pt x="420624" y="0"/>
                  </a:moveTo>
                  <a:lnTo>
                    <a:pt x="0" y="0"/>
                  </a:lnTo>
                  <a:lnTo>
                    <a:pt x="0" y="841248"/>
                  </a:lnTo>
                  <a:lnTo>
                    <a:pt x="426720" y="841248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310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Comparator Circuit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2"/>
              <p:cNvSpPr txBox="1">
                <a:spLocks/>
              </p:cNvSpPr>
              <p:nvPr/>
            </p:nvSpPr>
            <p:spPr bwMode="auto">
              <a:xfrm>
                <a:off x="632519" y="972469"/>
                <a:ext cx="8100901" cy="521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7663" indent="-347663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98513" indent="-336550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4588" indent="-231775" algn="l" rtl="0" fontAlgn="base">
                  <a:spcBef>
                    <a:spcPct val="4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481138" indent="-222250" algn="l" rtl="0" fontAlgn="base">
                  <a:spcBef>
                    <a:spcPct val="4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18288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2860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7432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2004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657600" indent="-233363" algn="l" rtl="0"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720725" indent="-720725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kern="0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(</m:t>
                    </m:r>
                    <m:r>
                      <a:rPr lang="en-US" i="1" kern="0" dirty="0">
                        <a:latin typeface="Cambria Math"/>
                      </a:rPr>
                      <m:t>𝐴</m:t>
                    </m:r>
                    <m:r>
                      <a:rPr lang="en-US" i="1" kern="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i="1" kern="0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  <m:r>
                      <a:rPr lang="en-US" i="1" kern="0" dirty="0">
                        <a:latin typeface="Cambria Math"/>
                      </a:rPr>
                      <m:t>+</m:t>
                    </m:r>
                    <m:r>
                      <a:rPr lang="en-US" i="1" kern="0" dirty="0">
                        <a:latin typeface="Cambria Math"/>
                      </a:rPr>
                      <m:t>𝐴𝐵</m:t>
                    </m:r>
                    <m:r>
                      <a:rPr lang="en-US" i="1" kern="0" dirty="0">
                        <a:latin typeface="Cambria Math"/>
                      </a:rPr>
                      <m:t>′</m:t>
                    </m:r>
                  </m:oMath>
                </a14:m>
                <a:r>
                  <a:rPr lang="en-US" i="1" kern="0" dirty="0">
                    <a:latin typeface="Cambria Math"/>
                  </a:rPr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 kern="0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kern="0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kern="0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 kern="0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kern="0" dirty="0">
                        <a:latin typeface="Cambria Math"/>
                      </a:rPr>
                      <m:t>+</m:t>
                    </m:r>
                    <m:r>
                      <a:rPr lang="en-US" i="1" kern="0" dirty="0">
                        <a:latin typeface="Cambria Math"/>
                      </a:rPr>
                      <m:t>𝐵</m:t>
                    </m:r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  <m:r>
                      <a:rPr lang="en-US" i="1" kern="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kern="0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 dirty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 kern="0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kern="0" dirty="0">
                        <a:latin typeface="Cambria Math"/>
                      </a:rPr>
                      <m:t>𝐵</m:t>
                    </m:r>
                  </m:oMath>
                </a14:m>
                <a:r>
                  <a:rPr lang="en-US" kern="0" dirty="0"/>
                  <a:t> </a:t>
                </a:r>
              </a:p>
            </p:txBody>
          </p:sp>
        </mc:Choice>
        <mc:Fallback xmlns="">
          <p:sp>
            <p:nvSpPr>
              <p:cNvPr id="5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519" y="972469"/>
                <a:ext cx="8100901" cy="521316"/>
              </a:xfrm>
              <a:prstGeom prst="rect">
                <a:avLst/>
              </a:prstGeom>
              <a:blipFill rotWithShape="1">
                <a:blip r:embed="rId2"/>
                <a:stretch>
                  <a:fillRect l="-226" b="-70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Group 96"/>
          <p:cNvGrpSpPr/>
          <p:nvPr/>
        </p:nvGrpSpPr>
        <p:grpSpPr>
          <a:xfrm>
            <a:off x="1082570" y="1853825"/>
            <a:ext cx="7785865" cy="4606203"/>
            <a:chOff x="1082570" y="1658112"/>
            <a:chExt cx="7785865" cy="4606203"/>
          </a:xfrm>
        </p:grpSpPr>
        <p:sp>
          <p:nvSpPr>
            <p:cNvPr id="96" name="Line 18"/>
            <p:cNvSpPr>
              <a:spLocks noChangeShapeType="1"/>
            </p:cNvSpPr>
            <p:nvPr/>
          </p:nvSpPr>
          <p:spPr bwMode="auto">
            <a:xfrm>
              <a:off x="2336614" y="2663915"/>
              <a:ext cx="122123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 flipV="1">
              <a:off x="2333025" y="2229156"/>
              <a:ext cx="541851" cy="2425740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>
              <a:off x="1937667" y="4393623"/>
              <a:ext cx="93721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612151" y="3342645"/>
              <a:ext cx="961470" cy="2786655"/>
            </a:xfrm>
            <a:custGeom>
              <a:avLst/>
              <a:gdLst>
                <a:gd name="connsiteX0" fmla="*/ 907200 w 907200"/>
                <a:gd name="connsiteY0" fmla="*/ 0 h 2973600"/>
                <a:gd name="connsiteX1" fmla="*/ 907200 w 907200"/>
                <a:gd name="connsiteY1" fmla="*/ 374400 h 2973600"/>
                <a:gd name="connsiteX2" fmla="*/ 0 w 907200"/>
                <a:gd name="connsiteY2" fmla="*/ 374400 h 2973600"/>
                <a:gd name="connsiteX3" fmla="*/ 0 w 907200"/>
                <a:gd name="connsiteY3" fmla="*/ 2973600 h 297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200" h="2973600">
                  <a:moveTo>
                    <a:pt x="907200" y="0"/>
                  </a:moveTo>
                  <a:lnTo>
                    <a:pt x="907200" y="374400"/>
                  </a:lnTo>
                  <a:lnTo>
                    <a:pt x="0" y="374400"/>
                  </a:lnTo>
                  <a:lnTo>
                    <a:pt x="0" y="297360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017786" y="3003302"/>
              <a:ext cx="2938481" cy="3261013"/>
              <a:chOff x="3602850" y="3460552"/>
              <a:chExt cx="2938481" cy="3261013"/>
            </a:xfrm>
          </p:grpSpPr>
          <p:sp>
            <p:nvSpPr>
              <p:cNvPr id="43" name="Freeform 42"/>
              <p:cNvSpPr/>
              <p:nvPr/>
            </p:nvSpPr>
            <p:spPr>
              <a:xfrm flipV="1">
                <a:off x="5853100" y="3460552"/>
                <a:ext cx="688231" cy="2421220"/>
              </a:xfrm>
              <a:custGeom>
                <a:avLst/>
                <a:gdLst>
                  <a:gd name="connsiteX0" fmla="*/ 0 w 446400"/>
                  <a:gd name="connsiteY0" fmla="*/ 0 h 424800"/>
                  <a:gd name="connsiteX1" fmla="*/ 0 w 446400"/>
                  <a:gd name="connsiteY1" fmla="*/ 424800 h 424800"/>
                  <a:gd name="connsiteX2" fmla="*/ 446400 w 446400"/>
                  <a:gd name="connsiteY2" fmla="*/ 424800 h 42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6400" h="424800">
                    <a:moveTo>
                      <a:pt x="0" y="0"/>
                    </a:moveTo>
                    <a:lnTo>
                      <a:pt x="0" y="424800"/>
                    </a:lnTo>
                    <a:lnTo>
                      <a:pt x="446400" y="42480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4291200" y="5881772"/>
                <a:ext cx="225013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3602850" y="5701752"/>
                    <a:ext cx="67507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𝐶𝑙𝑜𝑐𝑘</m:t>
                          </m:r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2850" y="5701752"/>
                    <a:ext cx="675075" cy="36004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5455" r="-4545" b="-169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3602850" y="6361525"/>
                    <a:ext cx="67507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𝑅𝑒𝑠𝑒𝑡</m:t>
                          </m:r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2850" y="6361525"/>
                    <a:ext cx="675075" cy="36004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5315" r="-5405" b="-169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1487615" y="2001451"/>
              <a:ext cx="13933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782474" y="1658112"/>
              <a:ext cx="4735810" cy="1086823"/>
              <a:chOff x="3502554" y="1658112"/>
              <a:chExt cx="4735810" cy="1086823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4072127" y="1658112"/>
                <a:ext cx="4166237" cy="609600"/>
              </a:xfrm>
              <a:custGeom>
                <a:avLst/>
                <a:gdLst>
                  <a:gd name="connsiteX0" fmla="*/ 195072 w 3444240"/>
                  <a:gd name="connsiteY0" fmla="*/ 243840 h 609600"/>
                  <a:gd name="connsiteX1" fmla="*/ 0 w 3444240"/>
                  <a:gd name="connsiteY1" fmla="*/ 243840 h 609600"/>
                  <a:gd name="connsiteX2" fmla="*/ 0 w 3444240"/>
                  <a:gd name="connsiteY2" fmla="*/ 0 h 609600"/>
                  <a:gd name="connsiteX3" fmla="*/ 3444240 w 3444240"/>
                  <a:gd name="connsiteY3" fmla="*/ 0 h 609600"/>
                  <a:gd name="connsiteX4" fmla="*/ 3444240 w 3444240"/>
                  <a:gd name="connsiteY4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44240" h="609600">
                    <a:moveTo>
                      <a:pt x="195072" y="243840"/>
                    </a:moveTo>
                    <a:lnTo>
                      <a:pt x="0" y="243840"/>
                    </a:lnTo>
                    <a:lnTo>
                      <a:pt x="0" y="0"/>
                    </a:lnTo>
                    <a:lnTo>
                      <a:pt x="3444240" y="0"/>
                    </a:lnTo>
                    <a:lnTo>
                      <a:pt x="3444240" y="6096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 flipV="1">
                <a:off x="4682970" y="2393885"/>
                <a:ext cx="476831" cy="158496"/>
              </a:xfrm>
              <a:custGeom>
                <a:avLst/>
                <a:gdLst>
                  <a:gd name="connsiteX0" fmla="*/ 0 w 664464"/>
                  <a:gd name="connsiteY0" fmla="*/ 0 h 158496"/>
                  <a:gd name="connsiteX1" fmla="*/ 365760 w 664464"/>
                  <a:gd name="connsiteY1" fmla="*/ 0 h 158496"/>
                  <a:gd name="connsiteX2" fmla="*/ 365760 w 664464"/>
                  <a:gd name="connsiteY2" fmla="*/ 158496 h 158496"/>
                  <a:gd name="connsiteX3" fmla="*/ 664464 w 664464"/>
                  <a:gd name="connsiteY3" fmla="*/ 158496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4464" h="158496">
                    <a:moveTo>
                      <a:pt x="0" y="0"/>
                    </a:moveTo>
                    <a:lnTo>
                      <a:pt x="365760" y="0"/>
                    </a:lnTo>
                    <a:lnTo>
                      <a:pt x="365760" y="158496"/>
                    </a:lnTo>
                    <a:lnTo>
                      <a:pt x="664464" y="15849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4682968" y="2001451"/>
                <a:ext cx="476831" cy="158496"/>
              </a:xfrm>
              <a:custGeom>
                <a:avLst/>
                <a:gdLst>
                  <a:gd name="connsiteX0" fmla="*/ 0 w 664464"/>
                  <a:gd name="connsiteY0" fmla="*/ 0 h 158496"/>
                  <a:gd name="connsiteX1" fmla="*/ 365760 w 664464"/>
                  <a:gd name="connsiteY1" fmla="*/ 0 h 158496"/>
                  <a:gd name="connsiteX2" fmla="*/ 365760 w 664464"/>
                  <a:gd name="connsiteY2" fmla="*/ 158496 h 158496"/>
                  <a:gd name="connsiteX3" fmla="*/ 664464 w 664464"/>
                  <a:gd name="connsiteY3" fmla="*/ 158496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4464" h="158496">
                    <a:moveTo>
                      <a:pt x="0" y="0"/>
                    </a:moveTo>
                    <a:lnTo>
                      <a:pt x="365760" y="0"/>
                    </a:lnTo>
                    <a:lnTo>
                      <a:pt x="365760" y="158496"/>
                    </a:lnTo>
                    <a:lnTo>
                      <a:pt x="664464" y="15849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Line 18"/>
              <p:cNvSpPr>
                <a:spLocks noChangeShapeType="1"/>
              </p:cNvSpPr>
              <p:nvPr/>
            </p:nvSpPr>
            <p:spPr bwMode="auto">
              <a:xfrm>
                <a:off x="3986181" y="2105482"/>
                <a:ext cx="2673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29"/>
              <p:cNvSpPr>
                <a:spLocks/>
              </p:cNvSpPr>
              <p:nvPr/>
            </p:nvSpPr>
            <p:spPr bwMode="auto">
              <a:xfrm>
                <a:off x="3502554" y="1903965"/>
                <a:ext cx="483627" cy="403033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571981" y="2266070"/>
                <a:ext cx="10912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Flowchart: Delay 8"/>
              <p:cNvSpPr/>
              <p:nvPr/>
            </p:nvSpPr>
            <p:spPr>
              <a:xfrm>
                <a:off x="4253998" y="1817423"/>
                <a:ext cx="465412" cy="385109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Freeform 29"/>
              <p:cNvSpPr>
                <a:spLocks/>
              </p:cNvSpPr>
              <p:nvPr/>
            </p:nvSpPr>
            <p:spPr bwMode="auto">
              <a:xfrm>
                <a:off x="5088354" y="2064553"/>
                <a:ext cx="483627" cy="403033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Flowchart: Delay 54"/>
              <p:cNvSpPr/>
              <p:nvPr/>
            </p:nvSpPr>
            <p:spPr>
              <a:xfrm>
                <a:off x="4253998" y="2359826"/>
                <a:ext cx="465412" cy="385109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Freeform 9"/>
            <p:cNvSpPr/>
            <p:nvPr/>
          </p:nvSpPr>
          <p:spPr>
            <a:xfrm>
              <a:off x="1937666" y="2001450"/>
              <a:ext cx="1595796" cy="2873090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082570" y="1808820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570" y="1808820"/>
                  <a:ext cx="329335" cy="36004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5926" b="-1186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>
              <a:off x="7158246" y="3063609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7158246" y="2980799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7158246" y="2267919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8404086" y="2080699"/>
                  <a:ext cx="464349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𝐺𝑇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4086" y="2080699"/>
                  <a:ext cx="464349" cy="36004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23684" r="-3947" b="-1186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Freeform 20"/>
            <p:cNvSpPr/>
            <p:nvPr/>
          </p:nvSpPr>
          <p:spPr>
            <a:xfrm rot="5400000" flipH="1" flipV="1">
              <a:off x="4959640" y="4515759"/>
              <a:ext cx="360038" cy="2867044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158246" y="5492031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5943111" y="4411911"/>
              <a:ext cx="1215135" cy="1350150"/>
              <a:chOff x="6258145" y="1943836"/>
              <a:chExt cx="1215135" cy="135015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29630" b="-1016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35185" b="-1694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Isosceles Triangle 41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7158246" y="5402021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158246" y="4687065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8404086" y="4501921"/>
                  <a:ext cx="464349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𝐿𝑇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4086" y="4501921"/>
                  <a:ext cx="464349" cy="36004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21053" b="-1186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2" name="Group 31"/>
            <p:cNvGrpSpPr/>
            <p:nvPr/>
          </p:nvGrpSpPr>
          <p:grpSpPr>
            <a:xfrm>
              <a:off x="5943111" y="1990690"/>
              <a:ext cx="1215135" cy="1350150"/>
              <a:chOff x="6258145" y="1943836"/>
              <a:chExt cx="1215135" cy="135015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29630" b="-847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7" name="Isosceles Triangle 36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3" name="Line 18"/>
            <p:cNvSpPr>
              <a:spLocks noChangeShapeType="1"/>
            </p:cNvSpPr>
            <p:nvPr/>
          </p:nvSpPr>
          <p:spPr bwMode="auto">
            <a:xfrm>
              <a:off x="1487615" y="4654897"/>
              <a:ext cx="13933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782474" y="4075445"/>
              <a:ext cx="4735810" cy="1086823"/>
              <a:chOff x="3502554" y="1658112"/>
              <a:chExt cx="4735810" cy="1086823"/>
            </a:xfrm>
          </p:grpSpPr>
          <p:sp>
            <p:nvSpPr>
              <p:cNvPr id="78" name="Freeform 77"/>
              <p:cNvSpPr/>
              <p:nvPr/>
            </p:nvSpPr>
            <p:spPr>
              <a:xfrm>
                <a:off x="4072127" y="1658112"/>
                <a:ext cx="4166237" cy="609600"/>
              </a:xfrm>
              <a:custGeom>
                <a:avLst/>
                <a:gdLst>
                  <a:gd name="connsiteX0" fmla="*/ 195072 w 3444240"/>
                  <a:gd name="connsiteY0" fmla="*/ 243840 h 609600"/>
                  <a:gd name="connsiteX1" fmla="*/ 0 w 3444240"/>
                  <a:gd name="connsiteY1" fmla="*/ 243840 h 609600"/>
                  <a:gd name="connsiteX2" fmla="*/ 0 w 3444240"/>
                  <a:gd name="connsiteY2" fmla="*/ 0 h 609600"/>
                  <a:gd name="connsiteX3" fmla="*/ 3444240 w 3444240"/>
                  <a:gd name="connsiteY3" fmla="*/ 0 h 609600"/>
                  <a:gd name="connsiteX4" fmla="*/ 3444240 w 3444240"/>
                  <a:gd name="connsiteY4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44240" h="609600">
                    <a:moveTo>
                      <a:pt x="195072" y="243840"/>
                    </a:moveTo>
                    <a:lnTo>
                      <a:pt x="0" y="243840"/>
                    </a:lnTo>
                    <a:lnTo>
                      <a:pt x="0" y="0"/>
                    </a:lnTo>
                    <a:lnTo>
                      <a:pt x="3444240" y="0"/>
                    </a:lnTo>
                    <a:lnTo>
                      <a:pt x="3444240" y="60960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V="1">
                <a:off x="4682970" y="2393885"/>
                <a:ext cx="476831" cy="158496"/>
              </a:xfrm>
              <a:custGeom>
                <a:avLst/>
                <a:gdLst>
                  <a:gd name="connsiteX0" fmla="*/ 0 w 664464"/>
                  <a:gd name="connsiteY0" fmla="*/ 0 h 158496"/>
                  <a:gd name="connsiteX1" fmla="*/ 365760 w 664464"/>
                  <a:gd name="connsiteY1" fmla="*/ 0 h 158496"/>
                  <a:gd name="connsiteX2" fmla="*/ 365760 w 664464"/>
                  <a:gd name="connsiteY2" fmla="*/ 158496 h 158496"/>
                  <a:gd name="connsiteX3" fmla="*/ 664464 w 664464"/>
                  <a:gd name="connsiteY3" fmla="*/ 158496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4464" h="158496">
                    <a:moveTo>
                      <a:pt x="0" y="0"/>
                    </a:moveTo>
                    <a:lnTo>
                      <a:pt x="365760" y="0"/>
                    </a:lnTo>
                    <a:lnTo>
                      <a:pt x="365760" y="158496"/>
                    </a:lnTo>
                    <a:lnTo>
                      <a:pt x="664464" y="15849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4682968" y="2001451"/>
                <a:ext cx="476831" cy="158496"/>
              </a:xfrm>
              <a:custGeom>
                <a:avLst/>
                <a:gdLst>
                  <a:gd name="connsiteX0" fmla="*/ 0 w 664464"/>
                  <a:gd name="connsiteY0" fmla="*/ 0 h 158496"/>
                  <a:gd name="connsiteX1" fmla="*/ 365760 w 664464"/>
                  <a:gd name="connsiteY1" fmla="*/ 0 h 158496"/>
                  <a:gd name="connsiteX2" fmla="*/ 365760 w 664464"/>
                  <a:gd name="connsiteY2" fmla="*/ 158496 h 158496"/>
                  <a:gd name="connsiteX3" fmla="*/ 664464 w 664464"/>
                  <a:gd name="connsiteY3" fmla="*/ 158496 h 15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4464" h="158496">
                    <a:moveTo>
                      <a:pt x="0" y="0"/>
                    </a:moveTo>
                    <a:lnTo>
                      <a:pt x="365760" y="0"/>
                    </a:lnTo>
                    <a:lnTo>
                      <a:pt x="365760" y="158496"/>
                    </a:lnTo>
                    <a:lnTo>
                      <a:pt x="664464" y="158496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Line 18"/>
              <p:cNvSpPr>
                <a:spLocks noChangeShapeType="1"/>
              </p:cNvSpPr>
              <p:nvPr/>
            </p:nvSpPr>
            <p:spPr bwMode="auto">
              <a:xfrm>
                <a:off x="3986181" y="2105482"/>
                <a:ext cx="2673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29"/>
              <p:cNvSpPr>
                <a:spLocks/>
              </p:cNvSpPr>
              <p:nvPr/>
            </p:nvSpPr>
            <p:spPr bwMode="auto">
              <a:xfrm>
                <a:off x="3502554" y="1903965"/>
                <a:ext cx="483627" cy="403033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5571981" y="2266070"/>
                <a:ext cx="10912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Flowchart: Delay 83"/>
              <p:cNvSpPr/>
              <p:nvPr/>
            </p:nvSpPr>
            <p:spPr>
              <a:xfrm>
                <a:off x="4253998" y="1817423"/>
                <a:ext cx="465412" cy="385109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Freeform 29"/>
              <p:cNvSpPr>
                <a:spLocks/>
              </p:cNvSpPr>
              <p:nvPr/>
            </p:nvSpPr>
            <p:spPr bwMode="auto">
              <a:xfrm>
                <a:off x="5088354" y="2064553"/>
                <a:ext cx="483627" cy="403033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lowchart: Delay 85"/>
              <p:cNvSpPr/>
              <p:nvPr/>
            </p:nvSpPr>
            <p:spPr>
              <a:xfrm>
                <a:off x="4253998" y="2359826"/>
                <a:ext cx="465412" cy="385109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Freeform 74"/>
            <p:cNvSpPr/>
            <p:nvPr/>
          </p:nvSpPr>
          <p:spPr>
            <a:xfrm>
              <a:off x="2333025" y="4654896"/>
              <a:ext cx="1200436" cy="439289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1082570" y="4462266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2570" y="4462266"/>
                  <a:ext cx="329335" cy="36004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27778" b="-1186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9" name="Group 88"/>
            <p:cNvGrpSpPr/>
            <p:nvPr/>
          </p:nvGrpSpPr>
          <p:grpSpPr>
            <a:xfrm>
              <a:off x="2198872" y="3235440"/>
              <a:ext cx="270030" cy="337570"/>
              <a:chOff x="2117685" y="3181440"/>
              <a:chExt cx="270030" cy="337570"/>
            </a:xfrm>
          </p:grpSpPr>
          <p:sp>
            <p:nvSpPr>
              <p:cNvPr id="87" name="Isosceles Triangle 86"/>
              <p:cNvSpPr/>
              <p:nvPr/>
            </p:nvSpPr>
            <p:spPr>
              <a:xfrm>
                <a:off x="2117685" y="3293986"/>
                <a:ext cx="270030" cy="225024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198700" y="3181440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 flipV="1">
              <a:off x="1802650" y="3235440"/>
              <a:ext cx="270030" cy="337570"/>
              <a:chOff x="2117685" y="3181440"/>
              <a:chExt cx="270030" cy="337570"/>
            </a:xfrm>
          </p:grpSpPr>
          <p:sp>
            <p:nvSpPr>
              <p:cNvPr id="91" name="Isosceles Triangle 90"/>
              <p:cNvSpPr/>
              <p:nvPr/>
            </p:nvSpPr>
            <p:spPr>
              <a:xfrm>
                <a:off x="2117685" y="3293986"/>
                <a:ext cx="270030" cy="225024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198700" y="3181440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3" name="Line 18"/>
            <p:cNvSpPr>
              <a:spLocks noChangeShapeType="1"/>
            </p:cNvSpPr>
            <p:nvPr/>
          </p:nvSpPr>
          <p:spPr bwMode="auto">
            <a:xfrm>
              <a:off x="1937667" y="2451261"/>
              <a:ext cx="159625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oval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9243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with Unused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90" y="953725"/>
            <a:ext cx="9361040" cy="549061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 circuit with </a:t>
            </a:r>
            <a:r>
              <a:rPr lang="en-US" i="1" dirty="0">
                <a:latin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flip-flops has 2</a:t>
            </a:r>
            <a:r>
              <a:rPr lang="en-US" i="1" baseline="30000" dirty="0">
                <a:latin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binary states</a:t>
            </a:r>
          </a:p>
          <a:p>
            <a:pPr>
              <a:spcBef>
                <a:spcPts val="1200"/>
              </a:spcBef>
            </a:pPr>
            <a:r>
              <a:rPr lang="en-US" dirty="0"/>
              <a:t>However, the state diagram may have </a:t>
            </a:r>
            <a:r>
              <a:rPr lang="en-US" i="1" dirty="0">
                <a:latin typeface="Cambria" panose="02040503050406030204" pitchFamily="18" charset="0"/>
              </a:rPr>
              <a:t>m</a:t>
            </a:r>
            <a:r>
              <a:rPr lang="en-US" dirty="0"/>
              <a:t> states</a:t>
            </a:r>
          </a:p>
          <a:p>
            <a:pPr>
              <a:spcBef>
                <a:spcPts val="1200"/>
              </a:spcBef>
            </a:pPr>
            <a:r>
              <a:rPr lang="en-US" dirty="0"/>
              <a:t>Therefore, the number of unused states = 2</a:t>
            </a:r>
            <a:r>
              <a:rPr lang="en-US" i="1" baseline="30000" dirty="0">
                <a:latin typeface="Cambria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</a:t>
            </a:r>
            <a:r>
              <a:rPr lang="en-US" i="1" dirty="0">
                <a:latin typeface="Cambria" panose="02040503050406030204" pitchFamily="18" charset="0"/>
              </a:rPr>
              <a:t>m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Unused states do not appear in the state diagram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Sometimes treated as don't cares when simplifying expressions in K-maps</a:t>
            </a:r>
          </a:p>
          <a:p>
            <a:pPr>
              <a:spcBef>
                <a:spcPts val="1200"/>
              </a:spcBef>
            </a:pPr>
            <a:r>
              <a:rPr lang="en-US" dirty="0"/>
              <a:t>However, it is possible to enter an unused state!</a:t>
            </a:r>
          </a:p>
          <a:p>
            <a:pPr lvl="1">
              <a:spcBef>
                <a:spcPts val="1200"/>
              </a:spcBef>
            </a:pPr>
            <a:r>
              <a:rPr lang="en-US"/>
              <a:t>Caused </a:t>
            </a:r>
            <a:r>
              <a:rPr lang="en-US" dirty="0"/>
              <a:t>by outside interference or a circuit malfunction</a:t>
            </a:r>
          </a:p>
          <a:p>
            <a:pPr>
              <a:spcBef>
                <a:spcPts val="1200"/>
              </a:spcBef>
            </a:pPr>
            <a:r>
              <a:rPr lang="en-US" dirty="0"/>
              <a:t>Must specify the output and next state values for unused states</a:t>
            </a:r>
          </a:p>
          <a:p>
            <a:pPr>
              <a:spcBef>
                <a:spcPts val="1200"/>
              </a:spcBef>
            </a:pPr>
            <a:r>
              <a:rPr lang="en-US" dirty="0"/>
              <a:t>A special (invalid) output can be used to indicate an unused state</a:t>
            </a:r>
          </a:p>
          <a:p>
            <a:pPr>
              <a:spcBef>
                <a:spcPts val="1200"/>
              </a:spcBef>
            </a:pPr>
            <a:r>
              <a:rPr lang="en-US" dirty="0"/>
              <a:t>A return to a valid state must be possible without reset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Next state for unused states should be specified (NOT don't cares!)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20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a Binary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90" y="998730"/>
            <a:ext cx="9316035" cy="5400600"/>
          </a:xfrm>
        </p:spPr>
        <p:txBody>
          <a:bodyPr/>
          <a:lstStyle/>
          <a:p>
            <a:pPr marL="0" indent="0">
              <a:spcBef>
                <a:spcPts val="2500"/>
              </a:spcBef>
              <a:buNone/>
            </a:pPr>
            <a:r>
              <a:rPr lang="en-US" dirty="0"/>
              <a:t>Problem Specification:</a:t>
            </a:r>
          </a:p>
          <a:p>
            <a:pPr>
              <a:spcBef>
                <a:spcPts val="2500"/>
              </a:spcBef>
            </a:pPr>
            <a:r>
              <a:rPr lang="en-US" dirty="0"/>
              <a:t>Design a circuit that counts up from 0 to 7 then back to 0</a:t>
            </a:r>
          </a:p>
          <a:p>
            <a:pPr marL="360363" indent="0">
              <a:spcBef>
                <a:spcPts val="2500"/>
              </a:spcBef>
              <a:buNone/>
            </a:pPr>
            <a:r>
              <a:rPr lang="en-US" dirty="0"/>
              <a:t>000 </a:t>
            </a:r>
            <a:r>
              <a:rPr lang="en-US" dirty="0">
                <a:sym typeface="Wingdings" panose="05000000000000000000" pitchFamily="2" charset="2"/>
              </a:rPr>
              <a:t> 001  010  011  100  101  110  111  000</a:t>
            </a:r>
          </a:p>
          <a:p>
            <a:pPr marL="360363" indent="0">
              <a:spcBef>
                <a:spcPts val="2500"/>
              </a:spcBef>
              <a:buNone/>
            </a:pPr>
            <a:r>
              <a:rPr lang="en-US" dirty="0"/>
              <a:t>When reaching 7, the counter goes back to 0 then goes up again</a:t>
            </a:r>
          </a:p>
          <a:p>
            <a:pPr>
              <a:spcBef>
                <a:spcPts val="2500"/>
              </a:spcBef>
            </a:pPr>
            <a:r>
              <a:rPr lang="en-US" dirty="0"/>
              <a:t>There is no input to the circuit</a:t>
            </a:r>
          </a:p>
          <a:p>
            <a:pPr>
              <a:spcBef>
                <a:spcPts val="2500"/>
              </a:spcBef>
            </a:pPr>
            <a:r>
              <a:rPr lang="en-US" dirty="0"/>
              <a:t>The counter is incremented each cycle</a:t>
            </a:r>
          </a:p>
          <a:p>
            <a:pPr>
              <a:spcBef>
                <a:spcPts val="2500"/>
              </a:spcBef>
            </a:pPr>
            <a:r>
              <a:rPr lang="en-US" dirty="0"/>
              <a:t>The output of the circuit is the present state (count value)</a:t>
            </a:r>
          </a:p>
          <a:p>
            <a:pPr>
              <a:spcBef>
                <a:spcPts val="2500"/>
              </a:spcBef>
            </a:pPr>
            <a:r>
              <a:rPr lang="en-US" dirty="0"/>
              <a:t>The circuit should be designed using D-type Flip-Flops</a:t>
            </a:r>
          </a:p>
        </p:txBody>
      </p:sp>
    </p:spTree>
    <p:extLst>
      <p:ext uri="{BB962C8B-B14F-4D97-AF65-F5344CB8AC3E}">
        <p14:creationId xmlns:p14="http://schemas.microsoft.com/office/powerpoint/2010/main" val="2023666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21"/>
            <a:ext cx="8915400" cy="1125124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Eight states are needed to store the count values 0 to 7</a:t>
            </a:r>
          </a:p>
          <a:p>
            <a:pPr>
              <a:spcBef>
                <a:spcPts val="1500"/>
              </a:spcBef>
            </a:pPr>
            <a:r>
              <a:rPr lang="en-US" dirty="0"/>
              <a:t>No input, state transition happens at the edge of each cycle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992560" y="2123855"/>
            <a:ext cx="4230470" cy="4230470"/>
            <a:chOff x="2657745" y="2123855"/>
            <a:chExt cx="4230470" cy="4230470"/>
          </a:xfrm>
        </p:grpSpPr>
        <p:sp>
          <p:nvSpPr>
            <p:cNvPr id="4" name="Oval 3"/>
            <p:cNvSpPr/>
            <p:nvPr/>
          </p:nvSpPr>
          <p:spPr>
            <a:xfrm>
              <a:off x="2973180" y="2438890"/>
              <a:ext cx="3600000" cy="360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413180" y="212385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S0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413180" y="563432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S4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168215" y="387889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657745" y="387889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S6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687520" y="261891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S1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29475" y="261891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S7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129475" y="513923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S5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687520" y="513923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S3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28075" y="2655081"/>
              <a:ext cx="149455" cy="900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4282342" y="2473060"/>
              <a:ext cx="135015" cy="337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505366" y="3750872"/>
              <a:ext cx="34858" cy="1338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178175" y="3252536"/>
              <a:ext cx="83070" cy="15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3004590" y="4596383"/>
              <a:ext cx="41535" cy="15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3763416" y="5731881"/>
              <a:ext cx="154534" cy="910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5130005" y="5965825"/>
              <a:ext cx="154534" cy="34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6279355" y="5089525"/>
              <a:ext cx="77267" cy="1364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123131" y="4419110"/>
            <a:ext cx="2790310" cy="16283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Each state is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assigned a unique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binary count value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23130" y="2393885"/>
            <a:ext cx="2790310" cy="173207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Three Flip-Flops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are required for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the eight states</a:t>
            </a:r>
          </a:p>
        </p:txBody>
      </p:sp>
    </p:spTree>
    <p:extLst>
      <p:ext uri="{BB962C8B-B14F-4D97-AF65-F5344CB8AC3E}">
        <p14:creationId xmlns:p14="http://schemas.microsoft.com/office/powerpoint/2010/main" val="37828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Design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43735"/>
            <a:ext cx="9138220" cy="54006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3000"/>
              </a:spcBef>
              <a:buNone/>
            </a:pPr>
            <a:r>
              <a:rPr lang="en-US" altLang="en-US" dirty="0"/>
              <a:t>Given a Description (or Specification) of the Problem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altLang="en-US" dirty="0"/>
              <a:t>Obtain a state diagram for the sequential circuit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altLang="en-US" dirty="0"/>
              <a:t>Assign binary codes to the states and fill the state table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altLang="en-US" dirty="0"/>
              <a:t>Select the type of Flip-Flops and derive the FF input equations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altLang="en-US" dirty="0"/>
              <a:t>Derive the output equations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altLang="en-US" dirty="0"/>
              <a:t>Draw the circuit diagram</a:t>
            </a:r>
          </a:p>
          <a:p>
            <a:pPr marL="457200" indent="-457200">
              <a:lnSpc>
                <a:spcPct val="11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altLang="en-US" dirty="0"/>
              <a:t>Verify the correctness of the final design (verification)</a:t>
            </a:r>
          </a:p>
        </p:txBody>
      </p:sp>
    </p:spTree>
    <p:extLst>
      <p:ext uri="{BB962C8B-B14F-4D97-AF65-F5344CB8AC3E}">
        <p14:creationId xmlns:p14="http://schemas.microsoft.com/office/powerpoint/2010/main" val="3406565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21"/>
            <a:ext cx="6932975" cy="1125124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dirty="0"/>
              <a:t>Only two columns: Present State and Next State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dirty="0"/>
              <a:t>State changes each cycle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992560" y="2123855"/>
            <a:ext cx="4230470" cy="4230470"/>
            <a:chOff x="2657745" y="2123855"/>
            <a:chExt cx="4230470" cy="4230470"/>
          </a:xfrm>
        </p:grpSpPr>
        <p:sp>
          <p:nvSpPr>
            <p:cNvPr id="4" name="Oval 3"/>
            <p:cNvSpPr/>
            <p:nvPr/>
          </p:nvSpPr>
          <p:spPr>
            <a:xfrm>
              <a:off x="2973180" y="2438890"/>
              <a:ext cx="3600000" cy="360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413180" y="212385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000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413180" y="563432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100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168215" y="387889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010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657745" y="387889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110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687520" y="261891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001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29475" y="261891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111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129475" y="513923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101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687520" y="513923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anose="020F0502020204030204" pitchFamily="34" charset="0"/>
                </a:rPr>
                <a:t>011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28075" y="2655081"/>
              <a:ext cx="149455" cy="900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4282342" y="2473060"/>
              <a:ext cx="135015" cy="337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505366" y="3750872"/>
              <a:ext cx="34858" cy="1338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178175" y="3252536"/>
              <a:ext cx="83070" cy="15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3004590" y="4596383"/>
              <a:ext cx="41535" cy="15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3763416" y="5731881"/>
              <a:ext cx="154534" cy="910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5130005" y="5965825"/>
              <a:ext cx="154534" cy="34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6279355" y="5089525"/>
              <a:ext cx="77267" cy="1364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40637"/>
              </p:ext>
            </p:extLst>
          </p:nvPr>
        </p:nvGraphicFramePr>
        <p:xfrm>
          <a:off x="5628075" y="1636545"/>
          <a:ext cx="3735415" cy="471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01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Next State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563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Next State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92860" y="3834045"/>
                <a:ext cx="6030670" cy="2700301"/>
              </a:xfrm>
            </p:spPr>
            <p:txBody>
              <a:bodyPr/>
              <a:lstStyle/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⨁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⨁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92860" y="3834045"/>
                <a:ext cx="6030670" cy="2700301"/>
              </a:xfrm>
              <a:blipFill>
                <a:blip r:embed="rId2"/>
                <a:stretch>
                  <a:fillRect l="-303" b="-203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7" name="Group 146"/>
          <p:cNvGrpSpPr/>
          <p:nvPr/>
        </p:nvGrpSpPr>
        <p:grpSpPr>
          <a:xfrm>
            <a:off x="3782870" y="863715"/>
            <a:ext cx="1803548" cy="2868654"/>
            <a:chOff x="3782870" y="863715"/>
            <a:chExt cx="1803548" cy="28686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782870" y="1302809"/>
                  <a:ext cx="540060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82870" y="1302809"/>
                  <a:ext cx="540060" cy="31432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0455" r="-14773" b="-254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4277925" y="998729"/>
                  <a:ext cx="368378" cy="3568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77925" y="998729"/>
                  <a:ext cx="368378" cy="35683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8333" r="-3333" b="-103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 Box 108"/>
            <p:cNvSpPr txBox="1">
              <a:spLocks noChangeArrowheads="1"/>
            </p:cNvSpPr>
            <p:nvPr/>
          </p:nvSpPr>
          <p:spPr bwMode="auto">
            <a:xfrm>
              <a:off x="4592471" y="1233624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8" name="Text Box 109"/>
            <p:cNvSpPr txBox="1">
              <a:spLocks noChangeArrowheads="1"/>
            </p:cNvSpPr>
            <p:nvPr/>
          </p:nvSpPr>
          <p:spPr bwMode="auto">
            <a:xfrm>
              <a:off x="5124283" y="1233624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Text Box 110"/>
            <p:cNvSpPr txBox="1">
              <a:spLocks noChangeArrowheads="1"/>
            </p:cNvSpPr>
            <p:nvPr/>
          </p:nvSpPr>
          <p:spPr bwMode="auto">
            <a:xfrm>
              <a:off x="4089233" y="1647240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10" name="Line 111"/>
            <p:cNvSpPr>
              <a:spLocks noChangeShapeType="1"/>
            </p:cNvSpPr>
            <p:nvPr/>
          </p:nvSpPr>
          <p:spPr bwMode="auto">
            <a:xfrm flipH="1" flipV="1">
              <a:off x="4187658" y="1198454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11" name="Text Box 112"/>
            <p:cNvSpPr txBox="1">
              <a:spLocks noChangeArrowheads="1"/>
            </p:cNvSpPr>
            <p:nvPr/>
          </p:nvSpPr>
          <p:spPr bwMode="auto">
            <a:xfrm>
              <a:off x="4089233" y="2223631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12" name="Text Box 113"/>
            <p:cNvSpPr txBox="1">
              <a:spLocks noChangeArrowheads="1"/>
            </p:cNvSpPr>
            <p:nvPr/>
          </p:nvSpPr>
          <p:spPr bwMode="auto">
            <a:xfrm>
              <a:off x="4089233" y="2790511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3" name="Text Box 114"/>
            <p:cNvSpPr txBox="1">
              <a:spLocks noChangeArrowheads="1"/>
            </p:cNvSpPr>
            <p:nvPr/>
          </p:nvSpPr>
          <p:spPr bwMode="auto">
            <a:xfrm>
              <a:off x="4089233" y="3312424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02950" y="1557229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44286" y="1557229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02950" y="2097289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44286" y="2097289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02950" y="2645041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4286" y="2645041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02950" y="3188769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44286" y="3188769"/>
              <a:ext cx="542132" cy="543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4592961" y="863715"/>
                  <a:ext cx="990109" cy="373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 dirty="0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4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en-US" sz="24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92961" y="863715"/>
                  <a:ext cx="990109" cy="37396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31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75319"/>
              </p:ext>
            </p:extLst>
          </p:nvPr>
        </p:nvGraphicFramePr>
        <p:xfrm>
          <a:off x="182470" y="953725"/>
          <a:ext cx="3375375" cy="533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83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Next State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7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85" name="Group 84"/>
          <p:cNvGrpSpPr/>
          <p:nvPr/>
        </p:nvGrpSpPr>
        <p:grpSpPr>
          <a:xfrm>
            <a:off x="5808095" y="863715"/>
            <a:ext cx="1803548" cy="2868654"/>
            <a:chOff x="4772980" y="710261"/>
            <a:chExt cx="1803548" cy="28686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72980" y="1149355"/>
                  <a:ext cx="540060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6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72980" y="1149355"/>
                  <a:ext cx="540060" cy="31432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0455" r="-14773" b="-254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268035" y="845275"/>
                  <a:ext cx="368378" cy="3568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7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68035" y="845275"/>
                  <a:ext cx="368378" cy="35683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8333" r="-3333" b="-103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89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0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91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92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93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4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583071" y="710261"/>
                  <a:ext cx="990109" cy="373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 dirty="0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4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4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99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83071" y="710261"/>
                  <a:ext cx="990109" cy="37396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31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3" name="Group 112"/>
          <p:cNvGrpSpPr/>
          <p:nvPr/>
        </p:nvGrpSpPr>
        <p:grpSpPr>
          <a:xfrm>
            <a:off x="7833320" y="863715"/>
            <a:ext cx="1803548" cy="2868654"/>
            <a:chOff x="4772980" y="710261"/>
            <a:chExt cx="1803548" cy="28686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4772980" y="1149355"/>
                  <a:ext cx="540060" cy="314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baseline="-25000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14" name="Text 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72980" y="1149355"/>
                  <a:ext cx="540060" cy="31432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0225" r="-13483" b="-254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268035" y="845275"/>
                  <a:ext cx="368378" cy="3568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15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68035" y="845275"/>
                  <a:ext cx="368378" cy="356839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6393" r="-3279" b="-103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6" name="Text Box 108"/>
            <p:cNvSpPr txBox="1">
              <a:spLocks noChangeArrowheads="1"/>
            </p:cNvSpPr>
            <p:nvPr/>
          </p:nvSpPr>
          <p:spPr bwMode="auto">
            <a:xfrm>
              <a:off x="5582581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 dirty="0">
                  <a:latin typeface="Calibri" panose="020F0502020204030204" pitchFamily="34" charset="0"/>
                </a:rPr>
                <a:t>0</a:t>
              </a:r>
            </a:p>
          </p:txBody>
        </p:sp>
        <p:sp>
          <p:nvSpPr>
            <p:cNvPr id="117" name="Text Box 109"/>
            <p:cNvSpPr txBox="1">
              <a:spLocks noChangeArrowheads="1"/>
            </p:cNvSpPr>
            <p:nvPr/>
          </p:nvSpPr>
          <p:spPr bwMode="auto">
            <a:xfrm>
              <a:off x="6114393" y="1080170"/>
              <a:ext cx="368300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2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8" name="Text Box 110"/>
            <p:cNvSpPr txBox="1">
              <a:spLocks noChangeArrowheads="1"/>
            </p:cNvSpPr>
            <p:nvPr/>
          </p:nvSpPr>
          <p:spPr bwMode="auto">
            <a:xfrm>
              <a:off x="5079343" y="1493786"/>
              <a:ext cx="368300" cy="359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00</a:t>
              </a:r>
            </a:p>
          </p:txBody>
        </p:sp>
        <p:sp>
          <p:nvSpPr>
            <p:cNvPr id="119" name="Line 111"/>
            <p:cNvSpPr>
              <a:spLocks noChangeShapeType="1"/>
            </p:cNvSpPr>
            <p:nvPr/>
          </p:nvSpPr>
          <p:spPr bwMode="auto">
            <a:xfrm flipH="1" flipV="1">
              <a:off x="5177768" y="1045000"/>
              <a:ext cx="31432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endParaRPr lang="en-US"/>
            </a:p>
          </p:txBody>
        </p:sp>
        <p:sp>
          <p:nvSpPr>
            <p:cNvPr id="120" name="Text Box 112"/>
            <p:cNvSpPr txBox="1">
              <a:spLocks noChangeArrowheads="1"/>
            </p:cNvSpPr>
            <p:nvPr/>
          </p:nvSpPr>
          <p:spPr bwMode="auto">
            <a:xfrm>
              <a:off x="5079343" y="2070177"/>
              <a:ext cx="368300" cy="2787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01</a:t>
              </a:r>
            </a:p>
          </p:txBody>
        </p:sp>
        <p:sp>
          <p:nvSpPr>
            <p:cNvPr id="121" name="Text Box 113"/>
            <p:cNvSpPr txBox="1">
              <a:spLocks noChangeArrowheads="1"/>
            </p:cNvSpPr>
            <p:nvPr/>
          </p:nvSpPr>
          <p:spPr bwMode="auto">
            <a:xfrm>
              <a:off x="5079343" y="2637057"/>
              <a:ext cx="368300" cy="3418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122" name="Text Box 114"/>
            <p:cNvSpPr txBox="1">
              <a:spLocks noChangeArrowheads="1"/>
            </p:cNvSpPr>
            <p:nvPr/>
          </p:nvSpPr>
          <p:spPr bwMode="auto">
            <a:xfrm>
              <a:off x="5079343" y="3158970"/>
              <a:ext cx="368300" cy="398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r>
                <a:rPr lang="en-US" alt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5493060" y="1403775"/>
              <a:ext cx="1083468" cy="543600"/>
              <a:chOff x="5489712" y="1396083"/>
              <a:chExt cx="1083468" cy="543600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5493060" y="1943835"/>
              <a:ext cx="1083468" cy="543600"/>
              <a:chOff x="5489712" y="1396083"/>
              <a:chExt cx="1083468" cy="543600"/>
            </a:xfrm>
          </p:grpSpPr>
          <p:sp>
            <p:nvSpPr>
              <p:cNvPr id="132" name="TextBox 131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5493060" y="2491587"/>
              <a:ext cx="1083468" cy="543600"/>
              <a:chOff x="5489712" y="1396083"/>
              <a:chExt cx="1083468" cy="543600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493060" y="3035315"/>
              <a:ext cx="1083468" cy="543600"/>
              <a:chOff x="5489712" y="1396083"/>
              <a:chExt cx="1083468" cy="543600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5489712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6031048" y="1396083"/>
                <a:ext cx="542132" cy="5436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5583071" y="710261"/>
                  <a:ext cx="990109" cy="373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/>
                <a:lstStyle/>
                <a:p>
                  <a:pPr algn="l">
                    <a:spcBef>
                      <a:spcPct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 dirty="0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4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400" i="1" dirty="0">
                    <a:latin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27" name="Text 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583071" y="710261"/>
                  <a:ext cx="990109" cy="37396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31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0" name="Rounded Rectangle 139"/>
          <p:cNvSpPr/>
          <p:nvPr/>
        </p:nvSpPr>
        <p:spPr>
          <a:xfrm>
            <a:off x="8643412" y="1617134"/>
            <a:ext cx="367810" cy="2060509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6618185" y="1598400"/>
            <a:ext cx="914460" cy="2068180"/>
            <a:chOff x="6618185" y="1598400"/>
            <a:chExt cx="914460" cy="2068180"/>
          </a:xfrm>
        </p:grpSpPr>
        <p:sp>
          <p:nvSpPr>
            <p:cNvPr id="111" name="Rounded Rectangle 110"/>
            <p:cNvSpPr/>
            <p:nvPr/>
          </p:nvSpPr>
          <p:spPr>
            <a:xfrm>
              <a:off x="6618185" y="2164759"/>
              <a:ext cx="368300" cy="97800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164000" y="1598400"/>
              <a:ext cx="367200" cy="417600"/>
            </a:xfrm>
            <a:custGeom>
              <a:avLst/>
              <a:gdLst>
                <a:gd name="connsiteX0" fmla="*/ 0 w 367200"/>
                <a:gd name="connsiteY0" fmla="*/ 7200 h 417600"/>
                <a:gd name="connsiteX1" fmla="*/ 0 w 367200"/>
                <a:gd name="connsiteY1" fmla="*/ 417600 h 417600"/>
                <a:gd name="connsiteX2" fmla="*/ 367200 w 367200"/>
                <a:gd name="connsiteY2" fmla="*/ 417600 h 417600"/>
                <a:gd name="connsiteX3" fmla="*/ 367200 w 367200"/>
                <a:gd name="connsiteY3" fmla="*/ 0 h 4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7200" h="417600">
                  <a:moveTo>
                    <a:pt x="0" y="7200"/>
                  </a:moveTo>
                  <a:lnTo>
                    <a:pt x="0" y="417600"/>
                  </a:lnTo>
                  <a:lnTo>
                    <a:pt x="367200" y="417600"/>
                  </a:lnTo>
                  <a:lnTo>
                    <a:pt x="367200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flipV="1">
              <a:off x="7165445" y="3248980"/>
              <a:ext cx="367200" cy="417600"/>
            </a:xfrm>
            <a:custGeom>
              <a:avLst/>
              <a:gdLst>
                <a:gd name="connsiteX0" fmla="*/ 0 w 367200"/>
                <a:gd name="connsiteY0" fmla="*/ 7200 h 417600"/>
                <a:gd name="connsiteX1" fmla="*/ 0 w 367200"/>
                <a:gd name="connsiteY1" fmla="*/ 417600 h 417600"/>
                <a:gd name="connsiteX2" fmla="*/ 367200 w 367200"/>
                <a:gd name="connsiteY2" fmla="*/ 417600 h 417600"/>
                <a:gd name="connsiteX3" fmla="*/ 367200 w 367200"/>
                <a:gd name="connsiteY3" fmla="*/ 0 h 4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7200" h="417600">
                  <a:moveTo>
                    <a:pt x="0" y="7200"/>
                  </a:moveTo>
                  <a:lnTo>
                    <a:pt x="0" y="417600"/>
                  </a:lnTo>
                  <a:lnTo>
                    <a:pt x="367200" y="417600"/>
                  </a:lnTo>
                  <a:lnTo>
                    <a:pt x="367200" y="0"/>
                  </a:lnTo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565744" y="2177390"/>
            <a:ext cx="959655" cy="1500254"/>
            <a:chOff x="4565744" y="2177390"/>
            <a:chExt cx="959655" cy="1500254"/>
          </a:xfrm>
        </p:grpSpPr>
        <p:sp>
          <p:nvSpPr>
            <p:cNvPr id="149" name="Rounded Rectangle 148"/>
            <p:cNvSpPr/>
            <p:nvPr/>
          </p:nvSpPr>
          <p:spPr>
            <a:xfrm>
              <a:off x="4584700" y="2699638"/>
              <a:ext cx="368300" cy="97800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5120269" y="2177390"/>
              <a:ext cx="405130" cy="396516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4565744" y="3264709"/>
              <a:ext cx="955275" cy="396516"/>
            </a:xfrm>
            <a:prstGeom prst="round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976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/>
          <p:cNvSpPr/>
          <p:nvPr/>
        </p:nvSpPr>
        <p:spPr>
          <a:xfrm>
            <a:off x="4606115" y="5139190"/>
            <a:ext cx="3052800" cy="1267200"/>
          </a:xfrm>
          <a:custGeom>
            <a:avLst/>
            <a:gdLst>
              <a:gd name="connsiteX0" fmla="*/ 1152000 w 3052800"/>
              <a:gd name="connsiteY0" fmla="*/ 0 h 1267200"/>
              <a:gd name="connsiteX1" fmla="*/ 0 w 3052800"/>
              <a:gd name="connsiteY1" fmla="*/ 0 h 1267200"/>
              <a:gd name="connsiteX2" fmla="*/ 0 w 3052800"/>
              <a:gd name="connsiteY2" fmla="*/ 1267200 h 1267200"/>
              <a:gd name="connsiteX3" fmla="*/ 3052800 w 3052800"/>
              <a:gd name="connsiteY3" fmla="*/ 1267200 h 1267200"/>
              <a:gd name="connsiteX4" fmla="*/ 3052800 w 3052800"/>
              <a:gd name="connsiteY4" fmla="*/ 799200 h 1267200"/>
              <a:gd name="connsiteX5" fmla="*/ 2340000 w 3052800"/>
              <a:gd name="connsiteY5" fmla="*/ 799200 h 1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800" h="1267200">
                <a:moveTo>
                  <a:pt x="1152000" y="0"/>
                </a:moveTo>
                <a:lnTo>
                  <a:pt x="0" y="0"/>
                </a:lnTo>
                <a:lnTo>
                  <a:pt x="0" y="1267200"/>
                </a:lnTo>
                <a:lnTo>
                  <a:pt x="3052800" y="1267200"/>
                </a:lnTo>
                <a:lnTo>
                  <a:pt x="3052800" y="799200"/>
                </a:lnTo>
                <a:lnTo>
                  <a:pt x="2340000" y="7992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3-Bit Counter Circuit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2490" y="1423713"/>
                <a:ext cx="3030815" cy="4030512"/>
              </a:xfrm>
            </p:spPr>
            <p:txBody>
              <a:bodyPr/>
              <a:lstStyle/>
              <a:p>
                <a:pPr marL="0" indent="0">
                  <a:spcBef>
                    <a:spcPts val="1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latin typeface="Cambria Math"/>
                    <a:ea typeface="Cambria Math"/>
                  </a:rPr>
                  <a:t>⨁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pPr marL="0" indent="0">
                  <a:spcBef>
                    <a:spcPts val="1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>
                        <a:latin typeface="Cambria Math"/>
                        <a:ea typeface="Cambria Math"/>
                      </a:rPr>
                      <m:t>⨁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spcBef>
                    <a:spcPts val="1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90" y="1423713"/>
                <a:ext cx="3030815" cy="4030512"/>
              </a:xfrm>
              <a:blipFill rotWithShape="1">
                <a:blip r:embed="rId2"/>
                <a:stretch>
                  <a:fillRect t="-1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Group 94"/>
          <p:cNvGrpSpPr/>
          <p:nvPr/>
        </p:nvGrpSpPr>
        <p:grpSpPr>
          <a:xfrm>
            <a:off x="4367935" y="2879891"/>
            <a:ext cx="1485167" cy="1790609"/>
            <a:chOff x="5133020" y="2879891"/>
            <a:chExt cx="1485167" cy="1790609"/>
          </a:xfrm>
        </p:grpSpPr>
        <p:sp>
          <p:nvSpPr>
            <p:cNvPr id="81" name="Freeform 80"/>
            <p:cNvSpPr/>
            <p:nvPr/>
          </p:nvSpPr>
          <p:spPr>
            <a:xfrm flipV="1">
              <a:off x="5133020" y="3532253"/>
              <a:ext cx="446400" cy="1138247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133520" y="2879891"/>
              <a:ext cx="446400" cy="396219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206151" y="3153839"/>
              <a:ext cx="1412036" cy="500186"/>
              <a:chOff x="7893435" y="5398752"/>
              <a:chExt cx="1144845" cy="384183"/>
            </a:xfrm>
          </p:grpSpPr>
          <p:sp>
            <p:nvSpPr>
              <p:cNvPr id="59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54587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rc 59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3526115" y="1182302"/>
            <a:ext cx="4140000" cy="3965698"/>
            <a:chOff x="4291200" y="1182302"/>
            <a:chExt cx="4140000" cy="3965698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4912140" y="1718810"/>
              <a:ext cx="84620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reeform 77"/>
            <p:cNvSpPr/>
            <p:nvPr/>
          </p:nvSpPr>
          <p:spPr>
            <a:xfrm>
              <a:off x="4507200" y="1836000"/>
              <a:ext cx="3924000" cy="1555200"/>
            </a:xfrm>
            <a:custGeom>
              <a:avLst/>
              <a:gdLst>
                <a:gd name="connsiteX0" fmla="*/ 237600 w 3924000"/>
                <a:gd name="connsiteY0" fmla="*/ 0 h 1555200"/>
                <a:gd name="connsiteX1" fmla="*/ 0 w 3924000"/>
                <a:gd name="connsiteY1" fmla="*/ 0 h 1555200"/>
                <a:gd name="connsiteX2" fmla="*/ 0 w 3924000"/>
                <a:gd name="connsiteY2" fmla="*/ 1044000 h 1555200"/>
                <a:gd name="connsiteX3" fmla="*/ 3924000 w 3924000"/>
                <a:gd name="connsiteY3" fmla="*/ 1044000 h 1555200"/>
                <a:gd name="connsiteX4" fmla="*/ 3924000 w 3924000"/>
                <a:gd name="connsiteY4" fmla="*/ 1555200 h 155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24000" h="1555200">
                  <a:moveTo>
                    <a:pt x="237600" y="0"/>
                  </a:moveTo>
                  <a:lnTo>
                    <a:pt x="0" y="0"/>
                  </a:lnTo>
                  <a:lnTo>
                    <a:pt x="0" y="1044000"/>
                  </a:lnTo>
                  <a:lnTo>
                    <a:pt x="3924000" y="1044000"/>
                  </a:lnTo>
                  <a:lnTo>
                    <a:pt x="3924000" y="15552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464800" y="1182302"/>
              <a:ext cx="2959200" cy="439200"/>
            </a:xfrm>
            <a:custGeom>
              <a:avLst/>
              <a:gdLst>
                <a:gd name="connsiteX0" fmla="*/ 324000 w 2959200"/>
                <a:gd name="connsiteY0" fmla="*/ 345600 h 468000"/>
                <a:gd name="connsiteX1" fmla="*/ 0 w 2959200"/>
                <a:gd name="connsiteY1" fmla="*/ 345600 h 468000"/>
                <a:gd name="connsiteX2" fmla="*/ 0 w 2959200"/>
                <a:gd name="connsiteY2" fmla="*/ 0 h 468000"/>
                <a:gd name="connsiteX3" fmla="*/ 2959200 w 2959200"/>
                <a:gd name="connsiteY3" fmla="*/ 0 h 468000"/>
                <a:gd name="connsiteX4" fmla="*/ 2959200 w 2959200"/>
                <a:gd name="connsiteY4" fmla="*/ 468000 h 46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9200" h="468000">
                  <a:moveTo>
                    <a:pt x="324000" y="345600"/>
                  </a:moveTo>
                  <a:lnTo>
                    <a:pt x="0" y="345600"/>
                  </a:lnTo>
                  <a:lnTo>
                    <a:pt x="0" y="0"/>
                  </a:lnTo>
                  <a:lnTo>
                    <a:pt x="2959200" y="0"/>
                  </a:lnTo>
                  <a:lnTo>
                    <a:pt x="2959200" y="4680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443829" y="1378708"/>
              <a:ext cx="1084346" cy="500186"/>
              <a:chOff x="7893435" y="5398752"/>
              <a:chExt cx="879162" cy="384183"/>
            </a:xfrm>
          </p:grpSpPr>
          <p:sp>
            <p:nvSpPr>
              <p:cNvPr id="53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28019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rc 53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Flowchart: Delay 60"/>
            <p:cNvSpPr/>
            <p:nvPr/>
          </p:nvSpPr>
          <p:spPr>
            <a:xfrm>
              <a:off x="4733577" y="1531590"/>
              <a:ext cx="465412" cy="385109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4291200" y="1605600"/>
              <a:ext cx="4132800" cy="3542400"/>
            </a:xfrm>
            <a:custGeom>
              <a:avLst/>
              <a:gdLst>
                <a:gd name="connsiteX0" fmla="*/ 446400 w 4132800"/>
                <a:gd name="connsiteY0" fmla="*/ 0 h 3542400"/>
                <a:gd name="connsiteX1" fmla="*/ 0 w 4132800"/>
                <a:gd name="connsiteY1" fmla="*/ 0 h 3542400"/>
                <a:gd name="connsiteX2" fmla="*/ 0 w 4132800"/>
                <a:gd name="connsiteY2" fmla="*/ 3067200 h 3542400"/>
                <a:gd name="connsiteX3" fmla="*/ 4132800 w 4132800"/>
                <a:gd name="connsiteY3" fmla="*/ 3067200 h 3542400"/>
                <a:gd name="connsiteX4" fmla="*/ 4132800 w 4132800"/>
                <a:gd name="connsiteY4" fmla="*/ 3542400 h 354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2800" h="3542400">
                  <a:moveTo>
                    <a:pt x="446400" y="0"/>
                  </a:moveTo>
                  <a:lnTo>
                    <a:pt x="0" y="0"/>
                  </a:lnTo>
                  <a:lnTo>
                    <a:pt x="0" y="3067200"/>
                  </a:lnTo>
                  <a:lnTo>
                    <a:pt x="4132800" y="3067200"/>
                  </a:lnTo>
                  <a:lnTo>
                    <a:pt x="4132800" y="35424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37765" y="2371384"/>
            <a:ext cx="3128750" cy="3690408"/>
            <a:chOff x="3602850" y="2371384"/>
            <a:chExt cx="3128750" cy="3690408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6281550" y="4126578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 flipV="1">
              <a:off x="6281547" y="2371384"/>
              <a:ext cx="259783" cy="3510388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4291200" y="5881772"/>
              <a:ext cx="225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3602850" y="5701752"/>
                  <a:ext cx="67507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𝐶𝑙𝑜𝑐𝑘</m:t>
                        </m:r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2850" y="5701752"/>
                  <a:ext cx="675075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5455" r="-4545" b="-169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2" name="Group 91"/>
          <p:cNvGrpSpPr/>
          <p:nvPr/>
        </p:nvGrpSpPr>
        <p:grpSpPr>
          <a:xfrm>
            <a:off x="5763090" y="1358772"/>
            <a:ext cx="2790310" cy="4860538"/>
            <a:chOff x="6528175" y="1358772"/>
            <a:chExt cx="2790310" cy="4860538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7743310" y="4186885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743310" y="2431690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6528175" y="1358772"/>
              <a:ext cx="1215135" cy="1350150"/>
              <a:chOff x="6258145" y="1943836"/>
              <a:chExt cx="1215135" cy="135015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9630" b="-1016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Isosceles Triangle 7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528175" y="4869160"/>
              <a:ext cx="1215135" cy="1350150"/>
              <a:chOff x="6258145" y="1943836"/>
              <a:chExt cx="1215135" cy="13501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29630" b="-1016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35185" b="-1694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Isosceles Triangle 20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4" name="Oval 63"/>
            <p:cNvSpPr/>
            <p:nvPr/>
          </p:nvSpPr>
          <p:spPr>
            <a:xfrm>
              <a:off x="7743310" y="2348880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7743310" y="4104075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7743310" y="5859270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7743310" y="1623676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743310" y="3391195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743310" y="5144314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8989150" y="1448780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9150" y="1448780"/>
                  <a:ext cx="329335" cy="36004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35185" b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8989150" y="3203975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9150" y="3203975"/>
                  <a:ext cx="329335" cy="36004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5185" b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8989150" y="4959170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9150" y="4959170"/>
                  <a:ext cx="329335" cy="36004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5185" b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6528175" y="3113966"/>
              <a:ext cx="1215135" cy="1350150"/>
              <a:chOff x="6258145" y="1943836"/>
              <a:chExt cx="1215135" cy="13501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29630" b="-847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5" name="Isosceles Triangle 14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8598405" y="1422159"/>
            <a:ext cx="945104" cy="3987060"/>
            <a:chOff x="8598405" y="1422159"/>
            <a:chExt cx="945104" cy="3987060"/>
          </a:xfrm>
        </p:grpSpPr>
        <p:sp>
          <p:nvSpPr>
            <p:cNvPr id="96" name="TextBox 95"/>
            <p:cNvSpPr txBox="1"/>
            <p:nvPr/>
          </p:nvSpPr>
          <p:spPr>
            <a:xfrm rot="16200000">
              <a:off x="7246196" y="3111903"/>
              <a:ext cx="3987058" cy="60756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Output = 3-bit Count Value</a:t>
              </a:r>
            </a:p>
          </p:txBody>
        </p:sp>
        <p:sp>
          <p:nvSpPr>
            <p:cNvPr id="97" name="Right Brace 96"/>
            <p:cNvSpPr/>
            <p:nvPr/>
          </p:nvSpPr>
          <p:spPr>
            <a:xfrm>
              <a:off x="8598405" y="1448780"/>
              <a:ext cx="315035" cy="3960439"/>
            </a:xfrm>
            <a:prstGeom prst="rightBrace">
              <a:avLst>
                <a:gd name="adj1" fmla="val 7004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834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Up/Down Counter with Enable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89" y="953725"/>
            <a:ext cx="9271031" cy="5490610"/>
          </a:xfrm>
        </p:spPr>
        <p:txBody>
          <a:bodyPr/>
          <a:lstStyle/>
          <a:p>
            <a:pPr marL="0" indent="0">
              <a:spcBef>
                <a:spcPts val="2000"/>
              </a:spcBef>
              <a:buNone/>
            </a:pPr>
            <a:r>
              <a:rPr lang="en-US" dirty="0"/>
              <a:t>Problem Specification:</a:t>
            </a:r>
          </a:p>
          <a:p>
            <a:pPr>
              <a:spcBef>
                <a:spcPts val="2000"/>
              </a:spcBef>
            </a:pPr>
            <a:r>
              <a:rPr lang="en-US" dirty="0"/>
              <a:t>Design a 2-bit Up / Down counter</a:t>
            </a:r>
          </a:p>
          <a:p>
            <a:pPr>
              <a:spcBef>
                <a:spcPts val="2000"/>
              </a:spcBef>
            </a:pPr>
            <a:r>
              <a:rPr lang="en-US" dirty="0"/>
              <a:t>Two inputs: E (Enable) and U (Up)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If E = 0 then counter remains in the same state (regardless of U)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If EU = 11 then count up from 0 to 3, then back to 0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If EU = 10 then count down from 3 down to 0, then back to 3</a:t>
            </a:r>
          </a:p>
          <a:p>
            <a:pPr>
              <a:spcBef>
                <a:spcPts val="2000"/>
              </a:spcBef>
            </a:pPr>
            <a:r>
              <a:rPr lang="en-US" dirty="0"/>
              <a:t>The output of the counter is the present state (count value)</a:t>
            </a:r>
          </a:p>
          <a:p>
            <a:pPr>
              <a:spcBef>
                <a:spcPts val="2000"/>
              </a:spcBef>
            </a:pPr>
            <a:r>
              <a:rPr lang="en-US" dirty="0"/>
              <a:t>The circuit should be designed using T Flip-Flops</a:t>
            </a:r>
          </a:p>
          <a:p>
            <a:pPr>
              <a:spcBef>
                <a:spcPts val="2000"/>
              </a:spcBef>
            </a:pPr>
            <a:r>
              <a:rPr lang="en-US" dirty="0"/>
              <a:t>A reset signal resets the counter to its initial state</a:t>
            </a:r>
          </a:p>
        </p:txBody>
      </p:sp>
    </p:spTree>
    <p:extLst>
      <p:ext uri="{BB962C8B-B14F-4D97-AF65-F5344CB8AC3E}">
        <p14:creationId xmlns:p14="http://schemas.microsoft.com/office/powerpoint/2010/main" val="628913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85" y="998731"/>
            <a:ext cx="4455495" cy="5535614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Four states are required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to store the count 0 to 3</a:t>
            </a:r>
          </a:p>
          <a:p>
            <a:pPr>
              <a:spcBef>
                <a:spcPts val="2000"/>
              </a:spcBef>
            </a:pPr>
            <a:r>
              <a:rPr lang="en-US" dirty="0"/>
              <a:t>Count up if EU = 11</a:t>
            </a:r>
          </a:p>
          <a:p>
            <a:pPr>
              <a:spcBef>
                <a:spcPts val="2000"/>
              </a:spcBef>
            </a:pPr>
            <a:r>
              <a:rPr lang="en-US" dirty="0"/>
              <a:t>Count down if EU = 10</a:t>
            </a:r>
          </a:p>
          <a:p>
            <a:pPr>
              <a:spcBef>
                <a:spcPts val="2000"/>
              </a:spcBef>
            </a:pPr>
            <a:r>
              <a:rPr lang="en-US" dirty="0"/>
              <a:t>Disable counter if E = 0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Transition to same state if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EU = 00 or 01</a:t>
            </a:r>
          </a:p>
          <a:p>
            <a:pPr>
              <a:spcBef>
                <a:spcPts val="2000"/>
              </a:spcBef>
            </a:pPr>
            <a:r>
              <a:rPr lang="en-US" dirty="0"/>
              <a:t>Asynchronous reset to</a:t>
            </a:r>
          </a:p>
          <a:p>
            <a:pPr marL="360363" indent="0">
              <a:spcBef>
                <a:spcPts val="2000"/>
              </a:spcBef>
              <a:buNone/>
            </a:pPr>
            <a:r>
              <a:rPr lang="en-US" dirty="0"/>
              <a:t>start initially at state S0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178025" y="1223755"/>
            <a:ext cx="4320480" cy="5085565"/>
            <a:chOff x="5178025" y="1223755"/>
            <a:chExt cx="4320480" cy="5085565"/>
          </a:xfrm>
        </p:grpSpPr>
        <p:sp>
          <p:nvSpPr>
            <p:cNvPr id="41" name="Arc 40"/>
            <p:cNvSpPr/>
            <p:nvPr/>
          </p:nvSpPr>
          <p:spPr>
            <a:xfrm flipH="1">
              <a:off x="5178025" y="5168070"/>
              <a:ext cx="720000" cy="720000"/>
            </a:xfrm>
            <a:prstGeom prst="arc">
              <a:avLst>
                <a:gd name="adj1" fmla="val 14680113"/>
                <a:gd name="adj2" fmla="val 10775823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>
              <a:off x="8778505" y="5168070"/>
              <a:ext cx="720000" cy="720000"/>
            </a:xfrm>
            <a:prstGeom prst="arc">
              <a:avLst>
                <a:gd name="adj1" fmla="val 14680113"/>
                <a:gd name="adj2" fmla="val 10775823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flipH="1" flipV="1">
              <a:off x="5178025" y="1583795"/>
              <a:ext cx="720000" cy="720000"/>
            </a:xfrm>
            <a:prstGeom prst="arc">
              <a:avLst>
                <a:gd name="adj1" fmla="val 14680113"/>
                <a:gd name="adj2" fmla="val 10775823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flipV="1">
              <a:off x="8778505" y="1583795"/>
              <a:ext cx="720000" cy="720000"/>
            </a:xfrm>
            <a:prstGeom prst="arc">
              <a:avLst>
                <a:gd name="adj1" fmla="val 14680113"/>
                <a:gd name="adj2" fmla="val 10775823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78025" y="1223755"/>
              <a:ext cx="720000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 = 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78425" y="1223755"/>
              <a:ext cx="720000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 = 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78025" y="5994285"/>
              <a:ext cx="720000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 = 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778425" y="5994285"/>
              <a:ext cx="720000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 = 0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00691" y="2303795"/>
            <a:ext cx="2877815" cy="2885438"/>
            <a:chOff x="5900691" y="2303795"/>
            <a:chExt cx="2877815" cy="2885438"/>
          </a:xfrm>
        </p:grpSpPr>
        <p:cxnSp>
          <p:nvCxnSpPr>
            <p:cNvPr id="37" name="Straight Arrow Connector 36"/>
            <p:cNvCxnSpPr/>
            <p:nvPr/>
          </p:nvCxnSpPr>
          <p:spPr>
            <a:xfrm rot="10800000" flipV="1">
              <a:off x="6265647" y="5189232"/>
              <a:ext cx="238526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V="1">
              <a:off x="7585873" y="3627082"/>
              <a:ext cx="238526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6200000" flipV="1">
              <a:off x="4708059" y="3857907"/>
              <a:ext cx="238526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6035787" y="2303795"/>
              <a:ext cx="2385265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779233" y="2348880"/>
              <a:ext cx="1054087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79233" y="4824155"/>
              <a:ext cx="1054087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5686096" y="3564015"/>
              <a:ext cx="919072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8116366" y="3564015"/>
              <a:ext cx="919072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43009" y="1448780"/>
            <a:ext cx="4590510" cy="4545505"/>
            <a:chOff x="5043009" y="1448780"/>
            <a:chExt cx="4590510" cy="4545505"/>
          </a:xfrm>
        </p:grpSpPr>
        <p:sp>
          <p:nvSpPr>
            <p:cNvPr id="27" name="Arc 26"/>
            <p:cNvSpPr/>
            <p:nvPr/>
          </p:nvSpPr>
          <p:spPr>
            <a:xfrm rot="5400000" flipV="1">
              <a:off x="4641635" y="3091244"/>
              <a:ext cx="2880040" cy="1305145"/>
            </a:xfrm>
            <a:prstGeom prst="arc">
              <a:avLst>
                <a:gd name="adj1" fmla="val 11943467"/>
                <a:gd name="adj2" fmla="val 20461980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flipV="1">
              <a:off x="5900732" y="4312537"/>
              <a:ext cx="2880040" cy="1305145"/>
            </a:xfrm>
            <a:prstGeom prst="arc">
              <a:avLst>
                <a:gd name="adj1" fmla="val 11943467"/>
                <a:gd name="adj2" fmla="val 20461980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>
              <a:off x="5900692" y="1837262"/>
              <a:ext cx="2880040" cy="1305145"/>
            </a:xfrm>
            <a:prstGeom prst="arc">
              <a:avLst>
                <a:gd name="adj1" fmla="val 11943467"/>
                <a:gd name="adj2" fmla="val 20461980"/>
              </a:avLst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 rot="16200000" flipV="1">
              <a:off x="7154714" y="3096639"/>
              <a:ext cx="2880040" cy="1305145"/>
            </a:xfrm>
            <a:prstGeom prst="arc">
              <a:avLst>
                <a:gd name="adj1" fmla="val 11943467"/>
                <a:gd name="adj2" fmla="val 20461980"/>
              </a:avLst>
            </a:prstGeom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79233" y="1448780"/>
              <a:ext cx="1054087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779233" y="5679250"/>
              <a:ext cx="1054087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772979" y="3596003"/>
              <a:ext cx="855096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rot="16200000">
              <a:off x="9048454" y="3596003"/>
              <a:ext cx="855096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EU = 10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40692" y="1945275"/>
            <a:ext cx="3600400" cy="3589597"/>
            <a:chOff x="5540692" y="1945275"/>
            <a:chExt cx="3600400" cy="3589597"/>
          </a:xfrm>
        </p:grpSpPr>
        <p:sp>
          <p:nvSpPr>
            <p:cNvPr id="5" name="Oval 4"/>
            <p:cNvSpPr/>
            <p:nvPr/>
          </p:nvSpPr>
          <p:spPr>
            <a:xfrm>
              <a:off x="5540732" y="194527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S0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8421092" y="1945275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S1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5540692" y="4814872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S3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8421052" y="4814872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S2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47955" y="2303875"/>
            <a:ext cx="1024845" cy="331325"/>
            <a:chOff x="4547955" y="2303875"/>
            <a:chExt cx="1024845" cy="331325"/>
          </a:xfrm>
        </p:grpSpPr>
        <p:sp>
          <p:nvSpPr>
            <p:cNvPr id="60" name="Freeform 59"/>
            <p:cNvSpPr/>
            <p:nvPr/>
          </p:nvSpPr>
          <p:spPr>
            <a:xfrm>
              <a:off x="4547955" y="2448000"/>
              <a:ext cx="1024845" cy="187200"/>
            </a:xfrm>
            <a:custGeom>
              <a:avLst/>
              <a:gdLst>
                <a:gd name="connsiteX0" fmla="*/ 820800 w 820800"/>
                <a:gd name="connsiteY0" fmla="*/ 0 h 187200"/>
                <a:gd name="connsiteX1" fmla="*/ 554400 w 820800"/>
                <a:gd name="connsiteY1" fmla="*/ 187200 h 187200"/>
                <a:gd name="connsiteX2" fmla="*/ 0 w 820800"/>
                <a:gd name="connsiteY2" fmla="*/ 187200 h 18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0800" h="187200">
                  <a:moveTo>
                    <a:pt x="820800" y="0"/>
                  </a:moveTo>
                  <a:lnTo>
                    <a:pt x="554400" y="187200"/>
                  </a:lnTo>
                  <a:lnTo>
                    <a:pt x="0" y="18720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47955" y="2303875"/>
              <a:ext cx="720080" cy="31503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Reset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93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Assignment and State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98730"/>
            <a:ext cx="8915400" cy="1125126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Four States </a:t>
            </a:r>
            <a:r>
              <a:rPr lang="en-US" dirty="0">
                <a:sym typeface="Wingdings" panose="05000000000000000000" pitchFamily="2" charset="2"/>
              </a:rPr>
              <a:t> Two State variables (2 Flip-Flops)</a:t>
            </a:r>
          </a:p>
          <a:p>
            <a:pPr>
              <a:spcBef>
                <a:spcPts val="2000"/>
              </a:spcBef>
            </a:pPr>
            <a:r>
              <a:rPr lang="en-US" dirty="0">
                <a:sym typeface="Wingdings" panose="05000000000000000000" pitchFamily="2" charset="2"/>
              </a:rPr>
              <a:t>State Assignment: S0 = 00, S1 = 01, S2 = 10, and S3 = 11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434155"/>
              </p:ext>
            </p:extLst>
          </p:nvPr>
        </p:nvGraphicFramePr>
        <p:xfrm>
          <a:off x="4727974" y="3113965"/>
          <a:ext cx="477053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7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66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Next State</a:t>
                      </a:r>
                      <a:endParaRPr lang="en-US" sz="24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1 0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1   1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72480" y="2438890"/>
            <a:ext cx="3915435" cy="3960440"/>
            <a:chOff x="4547955" y="1223755"/>
            <a:chExt cx="5085564" cy="5085565"/>
          </a:xfrm>
        </p:grpSpPr>
        <p:grpSp>
          <p:nvGrpSpPr>
            <p:cNvPr id="6" name="Group 5"/>
            <p:cNvGrpSpPr/>
            <p:nvPr/>
          </p:nvGrpSpPr>
          <p:grpSpPr>
            <a:xfrm>
              <a:off x="5178025" y="1223755"/>
              <a:ext cx="4320480" cy="5085565"/>
              <a:chOff x="5178025" y="1223755"/>
              <a:chExt cx="4320480" cy="5085565"/>
            </a:xfrm>
          </p:grpSpPr>
          <p:sp>
            <p:nvSpPr>
              <p:cNvPr id="33" name="Arc 32"/>
              <p:cNvSpPr/>
              <p:nvPr/>
            </p:nvSpPr>
            <p:spPr>
              <a:xfrm flipH="1">
                <a:off x="5178025" y="5168070"/>
                <a:ext cx="720000" cy="720000"/>
              </a:xfrm>
              <a:prstGeom prst="arc">
                <a:avLst>
                  <a:gd name="adj1" fmla="val 14680113"/>
                  <a:gd name="adj2" fmla="val 10775823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8778505" y="5168070"/>
                <a:ext cx="720000" cy="720000"/>
              </a:xfrm>
              <a:prstGeom prst="arc">
                <a:avLst>
                  <a:gd name="adj1" fmla="val 14680113"/>
                  <a:gd name="adj2" fmla="val 10775823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 flipH="1" flipV="1">
                <a:off x="5178025" y="1583795"/>
                <a:ext cx="720000" cy="720000"/>
              </a:xfrm>
              <a:prstGeom prst="arc">
                <a:avLst>
                  <a:gd name="adj1" fmla="val 14680113"/>
                  <a:gd name="adj2" fmla="val 10775823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 35"/>
              <p:cNvSpPr/>
              <p:nvPr/>
            </p:nvSpPr>
            <p:spPr>
              <a:xfrm flipV="1">
                <a:off x="8778505" y="1583795"/>
                <a:ext cx="720000" cy="720000"/>
              </a:xfrm>
              <a:prstGeom prst="arc">
                <a:avLst>
                  <a:gd name="adj1" fmla="val 14680113"/>
                  <a:gd name="adj2" fmla="val 10775823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178025" y="1223755"/>
                <a:ext cx="720000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 = 0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778425" y="1223755"/>
                <a:ext cx="720000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 = 0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178025" y="5994285"/>
                <a:ext cx="720000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 = 0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778425" y="5994285"/>
                <a:ext cx="720000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 = 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900691" y="2303795"/>
              <a:ext cx="2877815" cy="2885438"/>
              <a:chOff x="5900691" y="2303795"/>
              <a:chExt cx="2877815" cy="2885438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rot="10800000" flipV="1">
                <a:off x="6265647" y="5189232"/>
                <a:ext cx="2385265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 flipV="1">
                <a:off x="7585873" y="3627082"/>
                <a:ext cx="2385265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6200000" flipV="1">
                <a:off x="4708059" y="3857907"/>
                <a:ext cx="2385265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6035787" y="2303795"/>
                <a:ext cx="2385265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779233" y="2348880"/>
                <a:ext cx="1054087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779233" y="4824155"/>
                <a:ext cx="1054087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6200000">
                <a:off x="5686096" y="3564015"/>
                <a:ext cx="919072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11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8116366" y="3564015"/>
                <a:ext cx="919072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043009" y="1448780"/>
              <a:ext cx="4590510" cy="4545505"/>
              <a:chOff x="5043009" y="1448780"/>
              <a:chExt cx="4590510" cy="4545505"/>
            </a:xfrm>
          </p:grpSpPr>
          <p:sp>
            <p:nvSpPr>
              <p:cNvPr id="17" name="Arc 16"/>
              <p:cNvSpPr/>
              <p:nvPr/>
            </p:nvSpPr>
            <p:spPr>
              <a:xfrm rot="5400000" flipV="1">
                <a:off x="4641635" y="3091244"/>
                <a:ext cx="2880040" cy="1305145"/>
              </a:xfrm>
              <a:prstGeom prst="arc">
                <a:avLst>
                  <a:gd name="adj1" fmla="val 11943467"/>
                  <a:gd name="adj2" fmla="val 20461980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 flipV="1">
                <a:off x="5900732" y="4312537"/>
                <a:ext cx="2880040" cy="1305145"/>
              </a:xfrm>
              <a:prstGeom prst="arc">
                <a:avLst>
                  <a:gd name="adj1" fmla="val 11943467"/>
                  <a:gd name="adj2" fmla="val 20461980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5900692" y="1837262"/>
                <a:ext cx="2880040" cy="1305145"/>
              </a:xfrm>
              <a:prstGeom prst="arc">
                <a:avLst>
                  <a:gd name="adj1" fmla="val 11943467"/>
                  <a:gd name="adj2" fmla="val 20461980"/>
                </a:avLst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16200000" flipV="1">
                <a:off x="7154714" y="3096639"/>
                <a:ext cx="2880040" cy="1305145"/>
              </a:xfrm>
              <a:prstGeom prst="arc">
                <a:avLst>
                  <a:gd name="adj1" fmla="val 11943467"/>
                  <a:gd name="adj2" fmla="val 20461980"/>
                </a:avLst>
              </a:prstGeom>
              <a:ln w="2540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79233" y="1448780"/>
                <a:ext cx="1054087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10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779233" y="5679250"/>
                <a:ext cx="1054087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10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6200000">
                <a:off x="4772979" y="3596003"/>
                <a:ext cx="855096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6200000">
                <a:off x="9048454" y="3596003"/>
                <a:ext cx="855096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EU = 10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540692" y="1945275"/>
              <a:ext cx="3600400" cy="3589597"/>
              <a:chOff x="5540692" y="1945275"/>
              <a:chExt cx="3600400" cy="358959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5540732" y="1945275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00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8421092" y="1945275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01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540692" y="4814872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11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421052" y="4814872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10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547955" y="2263985"/>
              <a:ext cx="1024845" cy="371215"/>
              <a:chOff x="4547955" y="2263985"/>
              <a:chExt cx="1024845" cy="371215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4547955" y="2448000"/>
                <a:ext cx="1024845" cy="187200"/>
              </a:xfrm>
              <a:custGeom>
                <a:avLst/>
                <a:gdLst>
                  <a:gd name="connsiteX0" fmla="*/ 820800 w 820800"/>
                  <a:gd name="connsiteY0" fmla="*/ 0 h 187200"/>
                  <a:gd name="connsiteX1" fmla="*/ 554400 w 820800"/>
                  <a:gd name="connsiteY1" fmla="*/ 187200 h 187200"/>
                  <a:gd name="connsiteX2" fmla="*/ 0 w 820800"/>
                  <a:gd name="connsiteY2" fmla="*/ 187200 h 18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800" h="187200">
                    <a:moveTo>
                      <a:pt x="820800" y="0"/>
                    </a:moveTo>
                    <a:lnTo>
                      <a:pt x="554400" y="187200"/>
                    </a:lnTo>
                    <a:lnTo>
                      <a:pt x="0" y="18720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47955" y="2263985"/>
                <a:ext cx="720080" cy="3150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Reset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7322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Table for Flip-Flops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863715"/>
                <a:ext cx="8915400" cy="2970330"/>
              </a:xfrm>
            </p:spPr>
            <p:txBody>
              <a:bodyPr/>
              <a:lstStyle/>
              <a:p>
                <a:pPr>
                  <a:spcBef>
                    <a:spcPts val="2000"/>
                  </a:spcBef>
                </a:pPr>
                <a:r>
                  <a:rPr lang="en-US" dirty="0"/>
                  <a:t>Excitation Table:</a:t>
                </a:r>
              </a:p>
              <a:p>
                <a:pPr marL="360363" indent="0">
                  <a:spcBef>
                    <a:spcPts val="2000"/>
                  </a:spcBef>
                  <a:buNone/>
                </a:pPr>
                <a:r>
                  <a:rPr lang="en-US" dirty="0"/>
                  <a:t>Lists the required input for next state transition</a:t>
                </a:r>
              </a:p>
              <a:p>
                <a:pPr>
                  <a:spcBef>
                    <a:spcPts val="2000"/>
                  </a:spcBef>
                </a:pPr>
                <a:r>
                  <a:rPr lang="en-US" dirty="0"/>
                  <a:t>For D Flip-Flop: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/>
                  <a:t> = Next State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+1)</m:t>
                    </m:r>
                  </m:oMath>
                </a14:m>
                <a:endParaRPr lang="en-US" dirty="0"/>
              </a:p>
              <a:p>
                <a:pPr>
                  <a:spcBef>
                    <a:spcPts val="2000"/>
                  </a:spcBef>
                </a:pPr>
                <a:r>
                  <a:rPr lang="en-US" dirty="0"/>
                  <a:t>For T Flip-Flop: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spcBef>
                    <a:spcPts val="2000"/>
                  </a:spcBef>
                </a:pPr>
                <a:r>
                  <a:rPr lang="en-US" dirty="0"/>
                  <a:t>Excitation tables are used to find the Flip-Flop input equations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863715"/>
                <a:ext cx="8915400" cy="2970330"/>
              </a:xfrm>
              <a:blipFill>
                <a:blip r:embed="rId2"/>
                <a:stretch>
                  <a:fillRect l="-889" t="-1437" r="-684" b="-3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587734"/>
                  </p:ext>
                </p:extLst>
              </p:nvPr>
            </p:nvGraphicFramePr>
            <p:xfrm>
              <a:off x="5268035" y="4554125"/>
              <a:ext cx="2520280" cy="19262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50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5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007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428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587734"/>
                  </p:ext>
                </p:extLst>
              </p:nvPr>
            </p:nvGraphicFramePr>
            <p:xfrm>
              <a:off x="5268035" y="4554125"/>
              <a:ext cx="2520280" cy="19262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50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5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007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428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794" t="-1370" r="-231746" b="-360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68649" t="-1370" r="-57838" b="-360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3"/>
                          <a:stretch>
                            <a:fillRect l="-302913" t="-1370" r="-3883" b="-3602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6284549"/>
                  </p:ext>
                </p:extLst>
              </p:nvPr>
            </p:nvGraphicFramePr>
            <p:xfrm>
              <a:off x="2072680" y="4554125"/>
              <a:ext cx="2520280" cy="19352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50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5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007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185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sz="20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6284549"/>
                  </p:ext>
                </p:extLst>
              </p:nvPr>
            </p:nvGraphicFramePr>
            <p:xfrm>
              <a:off x="2072680" y="4554125"/>
              <a:ext cx="2520280" cy="19352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6508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25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3007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18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4"/>
                          <a:stretch>
                            <a:fillRect l="-1587" t="-1351" r="-231746" b="-35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4"/>
                          <a:stretch>
                            <a:fillRect l="-69189" t="-1351" r="-57838" b="-3567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blipFill>
                          <a:blip r:embed="rId4"/>
                          <a:stretch>
                            <a:fillRect l="-303883" t="-1351" r="-3883" b="-3567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0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>
                              <a:latin typeface="Consolas" panose="020B0609020204030204" pitchFamily="49" charset="0"/>
                              <a:cs typeface="Consolas" panose="020B0609020204030204" pitchFamily="49" charset="0"/>
                            </a:rPr>
                            <a:t>1</a:t>
                          </a:r>
                        </a:p>
                      </a:txBody>
                      <a:tcPr marL="0" marR="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1487615" y="4014065"/>
            <a:ext cx="7155795" cy="423065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Excitation Tables for the D and T Flip-Flops</a:t>
            </a:r>
          </a:p>
        </p:txBody>
      </p:sp>
    </p:spTree>
    <p:extLst>
      <p:ext uri="{BB962C8B-B14F-4D97-AF65-F5344CB8AC3E}">
        <p14:creationId xmlns:p14="http://schemas.microsoft.com/office/powerpoint/2010/main" val="3445114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the T-Flip-Flop Input Equations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33826"/>
              </p:ext>
            </p:extLst>
          </p:nvPr>
        </p:nvGraphicFramePr>
        <p:xfrm>
          <a:off x="452500" y="908722"/>
          <a:ext cx="4140460" cy="276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21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Next State at (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+1)</a:t>
                      </a:r>
                      <a:endParaRPr lang="en-US" sz="2400" baseline="-25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buAutoNum type="arabicPlain"/>
                      </a:pPr>
                      <a:r>
                        <a:rPr lang="en-US" sz="2400" b="1" dirty="0">
                          <a:latin typeface="Calibri" panose="020F0502020204030204" pitchFamily="34" charset="0"/>
                        </a:rPr>
                        <a:t>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buAutoNum type="arabicPlain"/>
                      </a:pPr>
                      <a:r>
                        <a:rPr lang="en-US" sz="2400" b="1" dirty="0">
                          <a:latin typeface="Calibri" panose="020F0502020204030204" pitchFamily="34" charset="0"/>
                        </a:rPr>
                        <a:t>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68035" y="908720"/>
          <a:ext cx="4140460" cy="276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213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Present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Q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Flip-Flop Inputs T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anchor="ctr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 U</a:t>
                      </a:r>
                    </a:p>
                    <a:p>
                      <a:pPr algn="ctr"/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5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1   1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0   0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0   0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</a:rPr>
                        <a:t>0   1</a:t>
                      </a:r>
                      <a:endParaRPr lang="en-US" sz="2400" b="1" baseline="-25000" dirty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Calibri" panose="020F0502020204030204" pitchFamily="34" charset="0"/>
                        </a:rPr>
                        <a:t>1   1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4727975" y="2540868"/>
            <a:ext cx="405045" cy="360040"/>
          </a:xfrm>
          <a:prstGeom prst="rightArrow">
            <a:avLst/>
          </a:prstGeom>
          <a:solidFill>
            <a:srgbClr val="DEF1F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>
          <a:xfrm>
            <a:off x="542510" y="3752455"/>
            <a:ext cx="2470775" cy="2736885"/>
            <a:chOff x="6618185" y="3383581"/>
            <a:chExt cx="2745305" cy="3040983"/>
          </a:xfrm>
        </p:grpSpPr>
        <p:sp>
          <p:nvSpPr>
            <p:cNvPr id="8" name="Rectangle 7"/>
            <p:cNvSpPr/>
            <p:nvPr/>
          </p:nvSpPr>
          <p:spPr>
            <a:xfrm>
              <a:off x="7252478" y="4230842"/>
              <a:ext cx="2111012" cy="21937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398884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927020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455923" y="3887578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8984825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>
              <a:off x="8312583" y="4233794"/>
              <a:ext cx="0" cy="21907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783679" y="4230842"/>
              <a:ext cx="1049374" cy="2193721"/>
              <a:chOff x="4203980" y="2816118"/>
              <a:chExt cx="1683742" cy="1687149"/>
            </a:xfrm>
          </p:grpSpPr>
          <p:sp>
            <p:nvSpPr>
              <p:cNvPr id="43" name="Line 17"/>
              <p:cNvSpPr>
                <a:spLocks noChangeShapeType="1"/>
              </p:cNvSpPr>
              <p:nvPr/>
            </p:nvSpPr>
            <p:spPr bwMode="auto">
              <a:xfrm>
                <a:off x="4203980" y="2818388"/>
                <a:ext cx="0" cy="16848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>
                <a:off x="5887722" y="2816118"/>
                <a:ext cx="0" cy="16871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6912815" y="434876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16" name="Line 108"/>
            <p:cNvSpPr>
              <a:spLocks noChangeShapeType="1"/>
            </p:cNvSpPr>
            <p:nvPr/>
          </p:nvSpPr>
          <p:spPr bwMode="auto">
            <a:xfrm>
              <a:off x="6753200" y="3804284"/>
              <a:ext cx="501577" cy="428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Ctr="1"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18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7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9206" r="-22222" b="-181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983730" y="3622431"/>
                  <a:ext cx="35453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Ctr="1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𝐸𝑈</m:t>
                        </m:r>
                      </m:oMath>
                    </m:oMathPara>
                  </a14:m>
                  <a:endParaRPr lang="en-US" altLang="en-US" sz="18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 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83730" y="3622431"/>
                  <a:ext cx="35453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4615" r="-13462" b="-555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9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651" b="-4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Line 41"/>
            <p:cNvSpPr>
              <a:spLocks noChangeShapeType="1"/>
            </p:cNvSpPr>
            <p:nvPr/>
          </p:nvSpPr>
          <p:spPr bwMode="auto">
            <a:xfrm flipV="1">
              <a:off x="7255050" y="5322857"/>
              <a:ext cx="21084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252478" y="4772003"/>
              <a:ext cx="2111012" cy="1101707"/>
              <a:chOff x="3351656" y="3979853"/>
              <a:chExt cx="3029011" cy="1548216"/>
            </a:xfrm>
          </p:grpSpPr>
          <p:sp>
            <p:nvSpPr>
              <p:cNvPr id="41" name="Line 41"/>
              <p:cNvSpPr>
                <a:spLocks noChangeShapeType="1"/>
              </p:cNvSpPr>
              <p:nvPr/>
            </p:nvSpPr>
            <p:spPr bwMode="auto">
              <a:xfrm flipV="1">
                <a:off x="3355346" y="3979853"/>
                <a:ext cx="30253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 flipV="1">
                <a:off x="3351656" y="5528069"/>
                <a:ext cx="302901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912815" y="4896069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6912815" y="5469970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912815" y="601973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7443509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7443509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7443509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7443509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7967910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7967910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7967910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7967910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8492311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8492311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8492311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8492311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9031112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9031112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9" name="Rectangle 21"/>
            <p:cNvSpPr>
              <a:spLocks noChangeArrowheads="1"/>
            </p:cNvSpPr>
            <p:nvPr/>
          </p:nvSpPr>
          <p:spPr bwMode="auto">
            <a:xfrm>
              <a:off x="9031112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/>
          </p:nvSpPr>
          <p:spPr bwMode="auto">
            <a:xfrm>
              <a:off x="9031112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5" name="Group 44"/>
          <p:cNvGrpSpPr>
            <a:grpSpLocks noChangeAspect="1"/>
          </p:cNvGrpSpPr>
          <p:nvPr/>
        </p:nvGrpSpPr>
        <p:grpSpPr>
          <a:xfrm>
            <a:off x="3512840" y="3752455"/>
            <a:ext cx="2470775" cy="2736885"/>
            <a:chOff x="6618185" y="3383581"/>
            <a:chExt cx="2745305" cy="3040983"/>
          </a:xfrm>
        </p:grpSpPr>
        <p:sp>
          <p:nvSpPr>
            <p:cNvPr id="46" name="Rectangle 45"/>
            <p:cNvSpPr/>
            <p:nvPr/>
          </p:nvSpPr>
          <p:spPr>
            <a:xfrm>
              <a:off x="7252478" y="4230842"/>
              <a:ext cx="2111012" cy="21937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7398884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7927020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auto">
            <a:xfrm>
              <a:off x="8455923" y="3887578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8984825" y="388757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H="1">
              <a:off x="8312583" y="4233794"/>
              <a:ext cx="0" cy="21907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783679" y="4230842"/>
              <a:ext cx="1049374" cy="2193721"/>
              <a:chOff x="4203980" y="2816118"/>
              <a:chExt cx="1683742" cy="1687149"/>
            </a:xfrm>
          </p:grpSpPr>
          <p:sp>
            <p:nvSpPr>
              <p:cNvPr id="81" name="Line 17"/>
              <p:cNvSpPr>
                <a:spLocks noChangeShapeType="1"/>
              </p:cNvSpPr>
              <p:nvPr/>
            </p:nvSpPr>
            <p:spPr bwMode="auto">
              <a:xfrm>
                <a:off x="4203980" y="2818388"/>
                <a:ext cx="0" cy="16848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9"/>
              <p:cNvSpPr>
                <a:spLocks noChangeShapeType="1"/>
              </p:cNvSpPr>
              <p:nvPr/>
            </p:nvSpPr>
            <p:spPr bwMode="auto">
              <a:xfrm>
                <a:off x="5887722" y="2816118"/>
                <a:ext cx="0" cy="168714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Rectangle 21"/>
            <p:cNvSpPr>
              <a:spLocks noChangeArrowheads="1"/>
            </p:cNvSpPr>
            <p:nvPr/>
          </p:nvSpPr>
          <p:spPr bwMode="auto">
            <a:xfrm>
              <a:off x="6912815" y="434876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4" name="Line 108"/>
            <p:cNvSpPr>
              <a:spLocks noChangeShapeType="1"/>
            </p:cNvSpPr>
            <p:nvPr/>
          </p:nvSpPr>
          <p:spPr bwMode="auto">
            <a:xfrm>
              <a:off x="6753200" y="3804284"/>
              <a:ext cx="501577" cy="428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Ctr="1"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18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18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5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18185" y="3950694"/>
                  <a:ext cx="42438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9206" r="-22222" b="-1818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6983730" y="3622431"/>
                  <a:ext cx="35453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Ctr="1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𝐸𝑈</m:t>
                        </m:r>
                      </m:oMath>
                    </m:oMathPara>
                  </a14:m>
                  <a:endParaRPr lang="en-US" altLang="en-US" sz="18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6" name="Text 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83730" y="3622431"/>
                  <a:ext cx="354535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2075" r="-13208" b="-555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rIns="0" anchor="ctr" anchorCtr="0">
                  <a:spAutoFit/>
                </a:bodyPr>
                <a:lstStyle>
                  <a:lvl1pPr marL="285750" indent="-285750"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spcBef>
                      <a:spcPct val="0"/>
                    </a:spcBef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indent="0"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7" name="Text Box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13216" y="3383581"/>
                  <a:ext cx="585189" cy="5129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5747" b="-4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Line 41"/>
            <p:cNvSpPr>
              <a:spLocks noChangeShapeType="1"/>
            </p:cNvSpPr>
            <p:nvPr/>
          </p:nvSpPr>
          <p:spPr bwMode="auto">
            <a:xfrm flipV="1">
              <a:off x="7255050" y="5322857"/>
              <a:ext cx="210843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7252478" y="4772003"/>
              <a:ext cx="2111012" cy="1101707"/>
              <a:chOff x="3351656" y="3979853"/>
              <a:chExt cx="3029011" cy="1548216"/>
            </a:xfrm>
          </p:grpSpPr>
          <p:sp>
            <p:nvSpPr>
              <p:cNvPr id="79" name="Line 41"/>
              <p:cNvSpPr>
                <a:spLocks noChangeShapeType="1"/>
              </p:cNvSpPr>
              <p:nvPr/>
            </p:nvSpPr>
            <p:spPr bwMode="auto">
              <a:xfrm flipV="1">
                <a:off x="3355346" y="3979853"/>
                <a:ext cx="302532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41"/>
              <p:cNvSpPr>
                <a:spLocks noChangeShapeType="1"/>
              </p:cNvSpPr>
              <p:nvPr/>
            </p:nvSpPr>
            <p:spPr bwMode="auto">
              <a:xfrm flipV="1">
                <a:off x="3351656" y="5528069"/>
                <a:ext cx="302901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6912815" y="4896069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01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21"/>
            <p:cNvSpPr>
              <a:spLocks noChangeArrowheads="1"/>
            </p:cNvSpPr>
            <p:nvPr/>
          </p:nvSpPr>
          <p:spPr bwMode="auto">
            <a:xfrm>
              <a:off x="6912815" y="5469970"/>
              <a:ext cx="283482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11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21"/>
            <p:cNvSpPr>
              <a:spLocks noChangeArrowheads="1"/>
            </p:cNvSpPr>
            <p:nvPr/>
          </p:nvSpPr>
          <p:spPr bwMode="auto">
            <a:xfrm>
              <a:off x="6912815" y="6019738"/>
              <a:ext cx="303756" cy="318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dirty="0">
                  <a:solidFill>
                    <a:srgbClr val="000000"/>
                  </a:solidFill>
                </a:rPr>
                <a:t>10</a:t>
              </a:r>
              <a:endParaRPr lang="en-US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7443509" y="6010279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7443509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Rectangle 21"/>
            <p:cNvSpPr>
              <a:spLocks noChangeArrowheads="1"/>
            </p:cNvSpPr>
            <p:nvPr/>
          </p:nvSpPr>
          <p:spPr bwMode="auto">
            <a:xfrm>
              <a:off x="7443509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7443509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7967910" y="6010279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7967910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7967910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0" name="Rectangle 21"/>
            <p:cNvSpPr>
              <a:spLocks noChangeArrowheads="1"/>
            </p:cNvSpPr>
            <p:nvPr/>
          </p:nvSpPr>
          <p:spPr bwMode="auto">
            <a:xfrm>
              <a:off x="7967910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0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1" name="Rectangle 21"/>
            <p:cNvSpPr>
              <a:spLocks noChangeArrowheads="1"/>
            </p:cNvSpPr>
            <p:nvPr/>
          </p:nvSpPr>
          <p:spPr bwMode="auto">
            <a:xfrm>
              <a:off x="8492311" y="6010278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2" name="Rectangle 21"/>
            <p:cNvSpPr>
              <a:spLocks noChangeArrowheads="1"/>
            </p:cNvSpPr>
            <p:nvPr/>
          </p:nvSpPr>
          <p:spPr bwMode="auto">
            <a:xfrm>
              <a:off x="8492311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8492311" y="435433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8492311" y="490879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9031112" y="6010279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9031112" y="5456281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>
              <a:off x="9031112" y="4354334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9031112" y="4908794"/>
              <a:ext cx="1424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ClrTx/>
              </a:pPr>
              <a:r>
                <a:rPr lang="en-US" altLang="en-US" b="0" i="0" dirty="0">
                  <a:solidFill>
                    <a:srgbClr val="000000"/>
                  </a:solidFill>
                  <a:latin typeface="+mn-lt"/>
                </a:rPr>
                <a:t>1</a:t>
              </a:r>
              <a:endParaRPr lang="en-US" altLang="en-US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5102415" y="4554125"/>
            <a:ext cx="827599" cy="18902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2117685" y="4554125"/>
            <a:ext cx="858699" cy="1890209"/>
            <a:chOff x="8017840" y="1642302"/>
            <a:chExt cx="858699" cy="1890209"/>
          </a:xfrm>
        </p:grpSpPr>
        <p:sp>
          <p:nvSpPr>
            <p:cNvPr id="85" name="Rounded Rectangle 84"/>
            <p:cNvSpPr/>
            <p:nvPr/>
          </p:nvSpPr>
          <p:spPr>
            <a:xfrm>
              <a:off x="8017840" y="2158957"/>
              <a:ext cx="360040" cy="86788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 rot="16200000">
              <a:off x="8486835" y="1651846"/>
              <a:ext cx="399247" cy="380160"/>
            </a:xfrm>
            <a:custGeom>
              <a:avLst/>
              <a:gdLst>
                <a:gd name="connsiteX0" fmla="*/ 388800 w 388800"/>
                <a:gd name="connsiteY0" fmla="*/ 0 h 345600"/>
                <a:gd name="connsiteX1" fmla="*/ 0 w 388800"/>
                <a:gd name="connsiteY1" fmla="*/ 0 h 345600"/>
                <a:gd name="connsiteX2" fmla="*/ 0 w 388800"/>
                <a:gd name="connsiteY2" fmla="*/ 345600 h 345600"/>
                <a:gd name="connsiteX3" fmla="*/ 374400 w 388800"/>
                <a:gd name="connsiteY3" fmla="*/ 345600 h 345600"/>
                <a:gd name="connsiteX0" fmla="*/ 388800 w 399247"/>
                <a:gd name="connsiteY0" fmla="*/ 0 h 345600"/>
                <a:gd name="connsiteX1" fmla="*/ 0 w 399247"/>
                <a:gd name="connsiteY1" fmla="*/ 0 h 345600"/>
                <a:gd name="connsiteX2" fmla="*/ 0 w 399247"/>
                <a:gd name="connsiteY2" fmla="*/ 345600 h 345600"/>
                <a:gd name="connsiteX3" fmla="*/ 399247 w 399247"/>
                <a:gd name="connsiteY3" fmla="*/ 345600 h 34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247" h="345600">
                  <a:moveTo>
                    <a:pt x="388800" y="0"/>
                  </a:moveTo>
                  <a:lnTo>
                    <a:pt x="0" y="0"/>
                  </a:lnTo>
                  <a:lnTo>
                    <a:pt x="0" y="345600"/>
                  </a:lnTo>
                  <a:lnTo>
                    <a:pt x="399247" y="345600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 rot="16200000" flipH="1">
              <a:off x="8483231" y="3142808"/>
              <a:ext cx="399247" cy="380160"/>
            </a:xfrm>
            <a:custGeom>
              <a:avLst/>
              <a:gdLst>
                <a:gd name="connsiteX0" fmla="*/ 388800 w 388800"/>
                <a:gd name="connsiteY0" fmla="*/ 0 h 345600"/>
                <a:gd name="connsiteX1" fmla="*/ 0 w 388800"/>
                <a:gd name="connsiteY1" fmla="*/ 0 h 345600"/>
                <a:gd name="connsiteX2" fmla="*/ 0 w 388800"/>
                <a:gd name="connsiteY2" fmla="*/ 345600 h 345600"/>
                <a:gd name="connsiteX3" fmla="*/ 374400 w 388800"/>
                <a:gd name="connsiteY3" fmla="*/ 345600 h 345600"/>
                <a:gd name="connsiteX0" fmla="*/ 388800 w 399247"/>
                <a:gd name="connsiteY0" fmla="*/ 0 h 345600"/>
                <a:gd name="connsiteX1" fmla="*/ 0 w 399247"/>
                <a:gd name="connsiteY1" fmla="*/ 0 h 345600"/>
                <a:gd name="connsiteX2" fmla="*/ 0 w 399247"/>
                <a:gd name="connsiteY2" fmla="*/ 345600 h 345600"/>
                <a:gd name="connsiteX3" fmla="*/ 399247 w 399247"/>
                <a:gd name="connsiteY3" fmla="*/ 345600 h 34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247" h="345600">
                  <a:moveTo>
                    <a:pt x="388800" y="0"/>
                  </a:moveTo>
                  <a:lnTo>
                    <a:pt x="0" y="0"/>
                  </a:lnTo>
                  <a:lnTo>
                    <a:pt x="0" y="345600"/>
                  </a:lnTo>
                  <a:lnTo>
                    <a:pt x="399247" y="345600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393160" y="4599130"/>
                <a:ext cx="2939154" cy="1839334"/>
              </a:xfrm>
            </p:spPr>
            <p:txBody>
              <a:bodyPr/>
              <a:lstStyle/>
              <a:p>
                <a:pPr marL="720725" indent="-720725">
                  <a:spcBef>
                    <a:spcPts val="2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𝐸𝑈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</a:rPr>
                      <m:t>𝐸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0" i="1" dirty="0">
                    <a:latin typeface="Cambria Math"/>
                  </a:rPr>
                  <a:t> </a:t>
                </a:r>
              </a:p>
              <a:p>
                <a:pPr marL="720725" indent="-720725">
                  <a:spcBef>
                    <a:spcPts val="2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𝐸</m:t>
                    </m:r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⨁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)′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2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93160" y="4599130"/>
                <a:ext cx="2939154" cy="1839334"/>
              </a:xfrm>
              <a:blipFill rotWithShape="1">
                <a:blip r:embed="rId8"/>
                <a:stretch>
                  <a:fillRect l="-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6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3062790" y="1441580"/>
            <a:ext cx="4353210" cy="2860047"/>
            <a:chOff x="3062790" y="1441580"/>
            <a:chExt cx="4353210" cy="2860047"/>
          </a:xfrm>
        </p:grpSpPr>
        <p:sp>
          <p:nvSpPr>
            <p:cNvPr id="73" name="Freeform 72"/>
            <p:cNvSpPr/>
            <p:nvPr/>
          </p:nvSpPr>
          <p:spPr>
            <a:xfrm>
              <a:off x="3780000" y="1850400"/>
              <a:ext cx="3636000" cy="2433600"/>
            </a:xfrm>
            <a:custGeom>
              <a:avLst/>
              <a:gdLst>
                <a:gd name="connsiteX0" fmla="*/ 374400 w 3636000"/>
                <a:gd name="connsiteY0" fmla="*/ 0 h 2433600"/>
                <a:gd name="connsiteX1" fmla="*/ 0 w 3636000"/>
                <a:gd name="connsiteY1" fmla="*/ 0 h 2433600"/>
                <a:gd name="connsiteX2" fmla="*/ 0 w 3636000"/>
                <a:gd name="connsiteY2" fmla="*/ 1814400 h 2433600"/>
                <a:gd name="connsiteX3" fmla="*/ 3636000 w 3636000"/>
                <a:gd name="connsiteY3" fmla="*/ 1814400 h 2433600"/>
                <a:gd name="connsiteX4" fmla="*/ 3636000 w 3636000"/>
                <a:gd name="connsiteY4" fmla="*/ 2433600 h 2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6000" h="2433600">
                  <a:moveTo>
                    <a:pt x="374400" y="0"/>
                  </a:moveTo>
                  <a:lnTo>
                    <a:pt x="0" y="0"/>
                  </a:lnTo>
                  <a:lnTo>
                    <a:pt x="0" y="1814400"/>
                  </a:lnTo>
                  <a:lnTo>
                    <a:pt x="3636000" y="1814400"/>
                  </a:lnTo>
                  <a:lnTo>
                    <a:pt x="3636000" y="24336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Line 18"/>
            <p:cNvSpPr>
              <a:spLocks noChangeShapeType="1"/>
            </p:cNvSpPr>
            <p:nvPr/>
          </p:nvSpPr>
          <p:spPr bwMode="auto">
            <a:xfrm>
              <a:off x="3526116" y="1625322"/>
              <a:ext cx="6304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810996" y="1500094"/>
              <a:ext cx="1412036" cy="500186"/>
              <a:chOff x="7893435" y="5398752"/>
              <a:chExt cx="1144845" cy="384183"/>
            </a:xfrm>
          </p:grpSpPr>
          <p:sp>
            <p:nvSpPr>
              <p:cNvPr id="11" name="Line 18"/>
              <p:cNvSpPr>
                <a:spLocks noChangeShapeType="1"/>
              </p:cNvSpPr>
              <p:nvPr/>
            </p:nvSpPr>
            <p:spPr bwMode="auto">
              <a:xfrm>
                <a:off x="8492403" y="5586908"/>
                <a:ext cx="54587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>
                <a:off x="7893435" y="5398752"/>
                <a:ext cx="194200" cy="384183"/>
              </a:xfrm>
              <a:prstGeom prst="arc">
                <a:avLst>
                  <a:gd name="adj1" fmla="val 17150550"/>
                  <a:gd name="adj2" fmla="val 433623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29"/>
              <p:cNvSpPr>
                <a:spLocks/>
              </p:cNvSpPr>
              <p:nvPr/>
            </p:nvSpPr>
            <p:spPr bwMode="auto">
              <a:xfrm>
                <a:off x="8100290" y="5432127"/>
                <a:ext cx="392113" cy="309562"/>
              </a:xfrm>
              <a:custGeom>
                <a:avLst/>
                <a:gdLst>
                  <a:gd name="T0" fmla="*/ 2 w 176"/>
                  <a:gd name="T1" fmla="*/ 135 h 139"/>
                  <a:gd name="T2" fmla="*/ 20 w 176"/>
                  <a:gd name="T3" fmla="*/ 67 h 139"/>
                  <a:gd name="T4" fmla="*/ 3 w 176"/>
                  <a:gd name="T5" fmla="*/ 3 h 139"/>
                  <a:gd name="T6" fmla="*/ 1 w 176"/>
                  <a:gd name="T7" fmla="*/ 0 h 139"/>
                  <a:gd name="T8" fmla="*/ 58 w 176"/>
                  <a:gd name="T9" fmla="*/ 0 h 139"/>
                  <a:gd name="T10" fmla="*/ 176 w 176"/>
                  <a:gd name="T11" fmla="*/ 67 h 139"/>
                  <a:gd name="T12" fmla="*/ 175 w 176"/>
                  <a:gd name="T13" fmla="*/ 72 h 139"/>
                  <a:gd name="T14" fmla="*/ 58 w 176"/>
                  <a:gd name="T15" fmla="*/ 139 h 139"/>
                  <a:gd name="T16" fmla="*/ 0 w 176"/>
                  <a:gd name="T17" fmla="*/ 139 h 139"/>
                  <a:gd name="T18" fmla="*/ 2 w 176"/>
                  <a:gd name="T19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6" h="139">
                    <a:moveTo>
                      <a:pt x="2" y="135"/>
                    </a:moveTo>
                    <a:cubicBezTo>
                      <a:pt x="14" y="114"/>
                      <a:pt x="20" y="91"/>
                      <a:pt x="20" y="67"/>
                    </a:cubicBezTo>
                    <a:cubicBezTo>
                      <a:pt x="20" y="45"/>
                      <a:pt x="14" y="23"/>
                      <a:pt x="3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106" y="0"/>
                      <a:pt x="151" y="26"/>
                      <a:pt x="176" y="67"/>
                    </a:cubicBezTo>
                    <a:cubicBezTo>
                      <a:pt x="175" y="72"/>
                      <a:pt x="175" y="72"/>
                      <a:pt x="175" y="72"/>
                    </a:cubicBezTo>
                    <a:cubicBezTo>
                      <a:pt x="150" y="113"/>
                      <a:pt x="106" y="139"/>
                      <a:pt x="58" y="13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2" y="135"/>
                      <a:pt x="2" y="135"/>
                      <a:pt x="2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>
              <a:off x="5391960" y="1861025"/>
              <a:ext cx="5458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lay 18"/>
            <p:cNvSpPr/>
            <p:nvPr/>
          </p:nvSpPr>
          <p:spPr>
            <a:xfrm>
              <a:off x="4953000" y="1675654"/>
              <a:ext cx="465412" cy="385109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 flipV="1">
              <a:off x="4686620" y="2000984"/>
              <a:ext cx="266380" cy="2300643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553370" y="1695405"/>
              <a:ext cx="108000" cy="108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3062790" y="1441580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𝑈</m:t>
                        </m:r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2790" y="1441580"/>
                  <a:ext cx="329335" cy="36004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4815" b="-1667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2-bit Up/Down Counter Circuit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2868" y="2168860"/>
                <a:ext cx="2864967" cy="1763219"/>
              </a:xfrm>
            </p:spPr>
            <p:txBody>
              <a:bodyPr/>
              <a:lstStyle/>
              <a:p>
                <a:pPr marL="720725" indent="-720725">
                  <a:spcBef>
                    <a:spcPts val="5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</a:rPr>
                      <m:t>𝐸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dirty="0" smtClean="0">
                        <a:latin typeface="Cambria Math"/>
                        <a:ea typeface="Cambria Math"/>
                      </a:rPr>
                      <m:t>⨁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)′</m:t>
                    </m:r>
                  </m:oMath>
                </a14:m>
                <a:r>
                  <a:rPr lang="en-US" sz="2800" dirty="0"/>
                  <a:t> </a:t>
                </a:r>
              </a:p>
              <a:p>
                <a:pPr marL="0" indent="0">
                  <a:spcBef>
                    <a:spcPts val="5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2868" y="2168860"/>
                <a:ext cx="2864967" cy="1763219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oup 75"/>
          <p:cNvGrpSpPr/>
          <p:nvPr/>
        </p:nvGrpSpPr>
        <p:grpSpPr>
          <a:xfrm>
            <a:off x="3062790" y="4121609"/>
            <a:ext cx="2706189" cy="360040"/>
            <a:chOff x="3062790" y="4121609"/>
            <a:chExt cx="2706189" cy="36004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26115" y="4301629"/>
              <a:ext cx="22428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062790" y="4121609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2790" y="4121609"/>
                  <a:ext cx="329335" cy="36004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2963" b="-169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Group 73"/>
          <p:cNvGrpSpPr/>
          <p:nvPr/>
        </p:nvGrpSpPr>
        <p:grpSpPr>
          <a:xfrm>
            <a:off x="2837765" y="1585645"/>
            <a:ext cx="5715635" cy="4498650"/>
            <a:chOff x="2837765" y="1585645"/>
            <a:chExt cx="5715635" cy="4498650"/>
          </a:xfrm>
        </p:grpSpPr>
        <p:sp>
          <p:nvSpPr>
            <p:cNvPr id="72" name="Freeform 71"/>
            <p:cNvSpPr/>
            <p:nvPr/>
          </p:nvSpPr>
          <p:spPr>
            <a:xfrm>
              <a:off x="5432130" y="2937600"/>
              <a:ext cx="961470" cy="2973600"/>
            </a:xfrm>
            <a:custGeom>
              <a:avLst/>
              <a:gdLst>
                <a:gd name="connsiteX0" fmla="*/ 907200 w 907200"/>
                <a:gd name="connsiteY0" fmla="*/ 0 h 2973600"/>
                <a:gd name="connsiteX1" fmla="*/ 907200 w 907200"/>
                <a:gd name="connsiteY1" fmla="*/ 374400 h 2973600"/>
                <a:gd name="connsiteX2" fmla="*/ 0 w 907200"/>
                <a:gd name="connsiteY2" fmla="*/ 374400 h 2973600"/>
                <a:gd name="connsiteX3" fmla="*/ 0 w 907200"/>
                <a:gd name="connsiteY3" fmla="*/ 2973600 h 297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200" h="2973600">
                  <a:moveTo>
                    <a:pt x="907200" y="0"/>
                  </a:moveTo>
                  <a:lnTo>
                    <a:pt x="907200" y="374400"/>
                  </a:lnTo>
                  <a:lnTo>
                    <a:pt x="0" y="374400"/>
                  </a:lnTo>
                  <a:lnTo>
                    <a:pt x="0" y="297360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5400000" flipH="1" flipV="1">
              <a:off x="4689608" y="4200723"/>
              <a:ext cx="540059" cy="2867044"/>
            </a:xfrm>
            <a:custGeom>
              <a:avLst/>
              <a:gdLst>
                <a:gd name="connsiteX0" fmla="*/ 0 w 446400"/>
                <a:gd name="connsiteY0" fmla="*/ 0 h 424800"/>
                <a:gd name="connsiteX1" fmla="*/ 0 w 446400"/>
                <a:gd name="connsiteY1" fmla="*/ 424800 h 424800"/>
                <a:gd name="connsiteX2" fmla="*/ 446400 w 446400"/>
                <a:gd name="connsiteY2" fmla="*/ 424800 h 42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400" h="424800">
                  <a:moveTo>
                    <a:pt x="0" y="0"/>
                  </a:moveTo>
                  <a:lnTo>
                    <a:pt x="0" y="424800"/>
                  </a:lnTo>
                  <a:lnTo>
                    <a:pt x="446400" y="42480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6978225" y="5086985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2837765" y="2598257"/>
              <a:ext cx="2938481" cy="3486038"/>
              <a:chOff x="3602850" y="3460552"/>
              <a:chExt cx="2938481" cy="3486038"/>
            </a:xfrm>
          </p:grpSpPr>
          <p:sp>
            <p:nvSpPr>
              <p:cNvPr id="26" name="Freeform 25"/>
              <p:cNvSpPr/>
              <p:nvPr/>
            </p:nvSpPr>
            <p:spPr>
              <a:xfrm flipV="1">
                <a:off x="5853100" y="3460552"/>
                <a:ext cx="688231" cy="2421220"/>
              </a:xfrm>
              <a:custGeom>
                <a:avLst/>
                <a:gdLst>
                  <a:gd name="connsiteX0" fmla="*/ 0 w 446400"/>
                  <a:gd name="connsiteY0" fmla="*/ 0 h 424800"/>
                  <a:gd name="connsiteX1" fmla="*/ 0 w 446400"/>
                  <a:gd name="connsiteY1" fmla="*/ 424800 h 424800"/>
                  <a:gd name="connsiteX2" fmla="*/ 446400 w 446400"/>
                  <a:gd name="connsiteY2" fmla="*/ 424800 h 42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6400" h="424800">
                    <a:moveTo>
                      <a:pt x="0" y="0"/>
                    </a:moveTo>
                    <a:lnTo>
                      <a:pt x="0" y="424800"/>
                    </a:lnTo>
                    <a:lnTo>
                      <a:pt x="446400" y="42480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291200" y="5881772"/>
                <a:ext cx="225013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602850" y="5701752"/>
                    <a:ext cx="67507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𝐶𝑙𝑜𝑐𝑘</m:t>
                          </m:r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2850" y="5701752"/>
                    <a:ext cx="675075" cy="36004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15455" r="-4545" b="-169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3602850" y="6586550"/>
                    <a:ext cx="67507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𝑅𝑒𝑠𝑒𝑡</m:t>
                          </m:r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1" name="Text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2850" y="6586550"/>
                    <a:ext cx="675075" cy="36004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6364" r="-5455" b="-169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0" name="Straight Connector 29"/>
            <p:cNvCxnSpPr/>
            <p:nvPr/>
          </p:nvCxnSpPr>
          <p:spPr>
            <a:xfrm>
              <a:off x="6978225" y="2658564"/>
              <a:ext cx="4500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5763090" y="4006865"/>
              <a:ext cx="1215135" cy="1350150"/>
              <a:chOff x="6258145" y="1943836"/>
              <a:chExt cx="1215135" cy="135015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24074" b="-1016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35185" b="-16949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3" name="Isosceles Triangle 52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Oval 34"/>
            <p:cNvSpPr/>
            <p:nvPr/>
          </p:nvSpPr>
          <p:spPr>
            <a:xfrm>
              <a:off x="6978225" y="2575754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978225" y="4996975"/>
              <a:ext cx="180020" cy="180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978225" y="1862874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978225" y="4282019"/>
              <a:ext cx="11701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8224065" y="1675654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4065" y="1675654"/>
                  <a:ext cx="329335" cy="36004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35185" b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224065" y="4096875"/>
                  <a:ext cx="3293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24065" y="4096875"/>
                  <a:ext cx="329335" cy="36004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5185" b="-1864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42"/>
            <p:cNvGrpSpPr/>
            <p:nvPr/>
          </p:nvGrpSpPr>
          <p:grpSpPr>
            <a:xfrm>
              <a:off x="5763090" y="1585645"/>
              <a:ext cx="1215135" cy="1350150"/>
              <a:chOff x="6258145" y="1943836"/>
              <a:chExt cx="1215135" cy="135015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258145" y="1943836"/>
                <a:ext cx="1215135" cy="13501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48155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22222" b="-8475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033845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sz="2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98940" y="2798930"/>
                    <a:ext cx="329335" cy="36004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35185" b="-18644"/>
                    </a:stretch>
                  </a:blipFill>
                  <a:ln w="25400"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8" name="Isosceles Triangle 47"/>
              <p:cNvSpPr/>
              <p:nvPr/>
            </p:nvSpPr>
            <p:spPr>
              <a:xfrm rot="5400000">
                <a:off x="6235643" y="2866438"/>
                <a:ext cx="225024" cy="1800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8598405" y="1625322"/>
            <a:ext cx="945104" cy="3056618"/>
            <a:chOff x="8598405" y="1422159"/>
            <a:chExt cx="945104" cy="3987060"/>
          </a:xfrm>
        </p:grpSpPr>
        <p:sp>
          <p:nvSpPr>
            <p:cNvPr id="60" name="TextBox 59"/>
            <p:cNvSpPr txBox="1"/>
            <p:nvPr/>
          </p:nvSpPr>
          <p:spPr>
            <a:xfrm rot="16200000">
              <a:off x="7246196" y="3111903"/>
              <a:ext cx="3987058" cy="60756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2-bit Count Value</a:t>
              </a:r>
            </a:p>
          </p:txBody>
        </p:sp>
        <p:sp>
          <p:nvSpPr>
            <p:cNvPr id="61" name="Right Brace 60"/>
            <p:cNvSpPr/>
            <p:nvPr/>
          </p:nvSpPr>
          <p:spPr>
            <a:xfrm>
              <a:off x="8598405" y="1448780"/>
              <a:ext cx="315035" cy="3960439"/>
            </a:xfrm>
            <a:prstGeom prst="rightBrace">
              <a:avLst>
                <a:gd name="adj1" fmla="val 7004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775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05" y="953725"/>
            <a:ext cx="9046005" cy="549061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state</a:t>
            </a:r>
            <a:r>
              <a:rPr lang="en-US" dirty="0"/>
              <a:t> is an abstraction of memory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A state </a:t>
            </a:r>
            <a:r>
              <a:rPr lang="en-US" b="1" dirty="0">
                <a:solidFill>
                  <a:srgbClr val="FF0000"/>
                </a:solidFill>
              </a:rPr>
              <a:t>remembers</a:t>
            </a:r>
            <a:r>
              <a:rPr lang="en-US" dirty="0"/>
              <a:t> a history of inputs applied to the circuit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Examples:</a:t>
            </a:r>
          </a:p>
          <a:p>
            <a:pPr lvl="1"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State </a:t>
            </a:r>
            <a:r>
              <a:rPr lang="en-US" b="1" dirty="0"/>
              <a:t>S0</a:t>
            </a:r>
            <a:r>
              <a:rPr lang="en-US" dirty="0"/>
              <a:t> represents the fact that the last input is a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</a:p>
          <a:p>
            <a:pPr lvl="1"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State </a:t>
            </a:r>
            <a:r>
              <a:rPr lang="en-US" b="1" dirty="0"/>
              <a:t>S1</a:t>
            </a:r>
            <a:r>
              <a:rPr lang="en-US" dirty="0"/>
              <a:t> represents the fact that the last input is a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</a:p>
          <a:p>
            <a:pPr lvl="1"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State </a:t>
            </a:r>
            <a:r>
              <a:rPr lang="en-US" b="1" dirty="0"/>
              <a:t>S2</a:t>
            </a:r>
            <a:r>
              <a:rPr lang="en-US" dirty="0"/>
              <a:t> represents the fact that the last two-input sequence is </a:t>
            </a:r>
            <a:r>
              <a:rPr lang="en-US" b="1" dirty="0">
                <a:solidFill>
                  <a:srgbClr val="FF0000"/>
                </a:solidFill>
              </a:rPr>
              <a:t>"11"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Obtaining the state diagram is the most important step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dirty="0"/>
              <a:t>Requires experience and good understanding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59085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Sequence Detector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998729"/>
                <a:ext cx="8915400" cy="3915436"/>
              </a:xfrm>
            </p:spPr>
            <p:txBody>
              <a:bodyPr/>
              <a:lstStyle/>
              <a:p>
                <a:pPr>
                  <a:lnSpc>
                    <a:spcPct val="130000"/>
                  </a:lnSpc>
                  <a:spcBef>
                    <a:spcPts val="1500"/>
                  </a:spcBef>
                </a:pPr>
                <a:r>
                  <a:rPr lang="en-US" dirty="0"/>
                  <a:t>A sequence detector is a sequential circuit</a:t>
                </a:r>
              </a:p>
              <a:p>
                <a:pPr>
                  <a:lnSpc>
                    <a:spcPct val="130000"/>
                  </a:lnSpc>
                  <a:spcBef>
                    <a:spcPts val="1500"/>
                  </a:spcBef>
                </a:pPr>
                <a:r>
                  <a:rPr lang="en-US" dirty="0"/>
                  <a:t>Detects a specific sequence of bits in the input</a:t>
                </a:r>
              </a:p>
              <a:p>
                <a:pPr>
                  <a:lnSpc>
                    <a:spcPct val="130000"/>
                  </a:lnSpc>
                  <a:spcBef>
                    <a:spcPts val="1500"/>
                  </a:spcBef>
                </a:pPr>
                <a:r>
                  <a:rPr lang="en-US" dirty="0"/>
                  <a:t>The input is a serial</a:t>
                </a:r>
                <a:r>
                  <a:rPr lang="en-US" b="1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bit stream</a:t>
                </a:r>
                <a:r>
                  <a:rPr lang="en-US" dirty="0"/>
                  <a:t>: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One input bit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dirty="0"/>
                  <a:t> is fed to the sequence detector each cycle</a:t>
                </a:r>
              </a:p>
              <a:p>
                <a:pPr>
                  <a:lnSpc>
                    <a:spcPct val="130000"/>
                  </a:lnSpc>
                  <a:spcBef>
                    <a:spcPts val="1500"/>
                  </a:spcBef>
                </a:pPr>
                <a:r>
                  <a:rPr lang="en-US" dirty="0"/>
                  <a:t>The output is also a </a:t>
                </a:r>
                <a:r>
                  <a:rPr lang="en-US" b="1" dirty="0">
                    <a:solidFill>
                      <a:srgbClr val="FF0000"/>
                    </a:solidFill>
                  </a:rPr>
                  <a:t>bit stream</a:t>
                </a:r>
                <a:r>
                  <a:rPr lang="en-US" dirty="0"/>
                  <a:t>: One output bit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𝒛</m:t>
                    </m:r>
                  </m:oMath>
                </a14:m>
                <a:r>
                  <a:rPr lang="en-US" dirty="0"/>
                  <a:t> each cycle</a:t>
                </a:r>
              </a:p>
              <a:p>
                <a:pPr marL="357188" indent="0">
                  <a:lnSpc>
                    <a:spcPct val="13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Indicates whether a given sequence is detected or not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998729"/>
                <a:ext cx="8915400" cy="3915436"/>
              </a:xfrm>
              <a:blipFill rotWithShape="1">
                <a:blip r:embed="rId2"/>
                <a:stretch>
                  <a:fillRect l="-889" b="-2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567735" y="5184195"/>
            <a:ext cx="4590510" cy="1080120"/>
            <a:chOff x="2567735" y="5184195"/>
            <a:chExt cx="4590510" cy="1080120"/>
          </a:xfrm>
        </p:grpSpPr>
        <p:sp>
          <p:nvSpPr>
            <p:cNvPr id="4" name="Rectangle 3"/>
            <p:cNvSpPr/>
            <p:nvPr/>
          </p:nvSpPr>
          <p:spPr>
            <a:xfrm>
              <a:off x="3737865" y="5184195"/>
              <a:ext cx="2340260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Sequence Detector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062790" y="5414614"/>
              <a:ext cx="6750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078125" y="5724255"/>
              <a:ext cx="6750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702750" y="5184195"/>
                  <a:ext cx="3150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sz="2400" b="1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2750" y="5184195"/>
                  <a:ext cx="315035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5385" b="-339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843210" y="5493835"/>
                  <a:ext cx="315035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𝒛</m:t>
                        </m:r>
                      </m:oMath>
                    </m:oMathPara>
                  </a14:m>
                  <a:endParaRPr lang="en-US" sz="2400" b="1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3210" y="5493835"/>
                  <a:ext cx="315035" cy="36004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3725" b="-339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>
              <a:off x="3062790" y="6044684"/>
              <a:ext cx="6750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567735" y="5814265"/>
                  <a:ext cx="45005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𝑐𝑙𝑘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7735" y="5814265"/>
                  <a:ext cx="450050" cy="36004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8378" r="-10811" b="-1186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Isosceles Triangle 7"/>
            <p:cNvSpPr/>
            <p:nvPr/>
          </p:nvSpPr>
          <p:spPr>
            <a:xfrm rot="5400000">
              <a:off x="3760367" y="5954674"/>
              <a:ext cx="135015" cy="1800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99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168135" y="5454225"/>
            <a:ext cx="1980220" cy="810090"/>
            <a:chOff x="6168135" y="5274205"/>
            <a:chExt cx="1980220" cy="81009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168135" y="5708353"/>
              <a:ext cx="121513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383270" y="5319210"/>
              <a:ext cx="765085" cy="765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63190" y="5274205"/>
              <a:ext cx="315035" cy="3891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67935" y="5454225"/>
            <a:ext cx="1980220" cy="810090"/>
            <a:chOff x="4367935" y="5274205"/>
            <a:chExt cx="1980220" cy="81009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367935" y="5708353"/>
              <a:ext cx="121513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583070" y="5319210"/>
              <a:ext cx="765085" cy="765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62990" y="5274205"/>
              <a:ext cx="315035" cy="3891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67735" y="5454225"/>
            <a:ext cx="1980220" cy="810090"/>
            <a:chOff x="2567735" y="5274205"/>
            <a:chExt cx="1980220" cy="81009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567735" y="5708353"/>
              <a:ext cx="121513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3782870" y="5319210"/>
              <a:ext cx="765085" cy="765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62790" y="5274205"/>
              <a:ext cx="315035" cy="3891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Diagram for a Sequence Detector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2490" y="953726"/>
                <a:ext cx="9271030" cy="3960440"/>
              </a:xfrm>
            </p:spPr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Example: Design a circuit that detects the input sequence </a:t>
                </a:r>
                <a:r>
                  <a:rPr lang="en-US" b="1" dirty="0">
                    <a:solidFill>
                      <a:srgbClr val="FF0000"/>
                    </a:solidFill>
                  </a:rPr>
                  <a:t>"111"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Begin in an initial state: call it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  <a:r>
                  <a:rPr lang="en-US" dirty="0"/>
                  <a:t> indicates that a </a:t>
                </a:r>
                <a:r>
                  <a:rPr lang="en-US" b="1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/>
                  <a:t> is NOT detected yet</a:t>
                </a:r>
              </a:p>
              <a:p>
                <a:pPr marL="357188" indent="0">
                  <a:spcBef>
                    <a:spcPts val="1500"/>
                  </a:spcBef>
                  <a:buNone/>
                </a:pPr>
                <a:r>
                  <a:rPr lang="en-US" dirty="0"/>
                  <a:t>As long as the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/>
                  <a:t>, remain in the initial state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Add a state (call it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1</a:t>
                </a:r>
                <a:r>
                  <a:rPr lang="en-US" dirty="0"/>
                  <a:t>) that detects the first </a:t>
                </a:r>
                <a:r>
                  <a:rPr lang="en-US" b="1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/>
                  <a:t> in the input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Add a state (call it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2</a:t>
                </a:r>
                <a:r>
                  <a:rPr lang="en-US" dirty="0"/>
                  <a:t>) that detects the input sequence </a:t>
                </a:r>
                <a:r>
                  <a:rPr lang="en-US" b="1" dirty="0">
                    <a:solidFill>
                      <a:srgbClr val="FF0000"/>
                    </a:solidFill>
                  </a:rPr>
                  <a:t>"11"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Add a state (call it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3</a:t>
                </a:r>
                <a:r>
                  <a:rPr lang="en-US" dirty="0"/>
                  <a:t>) that detects the input sequence </a:t>
                </a:r>
                <a:r>
                  <a:rPr lang="en-US" b="1" dirty="0">
                    <a:solidFill>
                      <a:srgbClr val="FF0000"/>
                    </a:solidFill>
                  </a:rPr>
                  <a:t>"111"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490" y="953726"/>
                <a:ext cx="9271030" cy="3960440"/>
              </a:xfrm>
              <a:blipFill rotWithShape="1">
                <a:blip r:embed="rId2"/>
                <a:stretch>
                  <a:fillRect l="-855" t="-1077" r="-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1757645" y="5094186"/>
            <a:ext cx="990110" cy="1170129"/>
            <a:chOff x="1757645" y="4914166"/>
            <a:chExt cx="990110" cy="1170129"/>
          </a:xfrm>
        </p:grpSpPr>
        <p:sp>
          <p:nvSpPr>
            <p:cNvPr id="20" name="Arc 19"/>
            <p:cNvSpPr/>
            <p:nvPr/>
          </p:nvSpPr>
          <p:spPr>
            <a:xfrm>
              <a:off x="2117685" y="4914166"/>
              <a:ext cx="307581" cy="787586"/>
            </a:xfrm>
            <a:prstGeom prst="arc">
              <a:avLst>
                <a:gd name="adj1" fmla="val 8136078"/>
                <a:gd name="adj2" fmla="val 53884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982670" y="5319210"/>
              <a:ext cx="765085" cy="765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S</a:t>
              </a:r>
              <a:r>
                <a:rPr lang="en-US" sz="24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57645" y="5004175"/>
              <a:ext cx="315035" cy="38914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69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096137" y="2087144"/>
            <a:ext cx="1860508" cy="1035747"/>
            <a:chOff x="6601082" y="1952129"/>
            <a:chExt cx="1860508" cy="1035747"/>
          </a:xfrm>
        </p:grpSpPr>
        <p:sp>
          <p:nvSpPr>
            <p:cNvPr id="7" name="Arc 6"/>
            <p:cNvSpPr/>
            <p:nvPr/>
          </p:nvSpPr>
          <p:spPr>
            <a:xfrm>
              <a:off x="6601082" y="2265996"/>
              <a:ext cx="1860508" cy="721880"/>
            </a:xfrm>
            <a:prstGeom prst="arc">
              <a:avLst>
                <a:gd name="adj1" fmla="val 11580537"/>
                <a:gd name="adj2" fmla="val 20930474"/>
              </a:avLst>
            </a:prstGeom>
            <a:ln w="254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38265" y="1952129"/>
              <a:ext cx="421247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the State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515" y="908720"/>
            <a:ext cx="5805645" cy="211523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/>
              <a:t>Moore Design:</a:t>
            </a:r>
            <a:r>
              <a:rPr lang="en-US" dirty="0"/>
              <a:t> Assign Output to States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dirty="0"/>
              <a:t>The output in </a:t>
            </a:r>
            <a:r>
              <a:rPr lang="en-US" b="1" dirty="0"/>
              <a:t>S</a:t>
            </a:r>
            <a:r>
              <a:rPr lang="en-US" b="1" baseline="-25000" dirty="0"/>
              <a:t>0</a:t>
            </a:r>
            <a:r>
              <a:rPr lang="en-US" dirty="0"/>
              <a:t>, 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, and 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dirty="0"/>
              <a:t> should be </a:t>
            </a:r>
            <a:r>
              <a:rPr lang="en-US" b="1" dirty="0">
                <a:solidFill>
                  <a:srgbClr val="0000FF"/>
                </a:solidFill>
              </a:rPr>
              <a:t>0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dirty="0"/>
              <a:t>The output in 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r>
              <a:rPr lang="en-US" dirty="0"/>
              <a:t> should be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569579" y="3387397"/>
            <a:ext cx="313829" cy="1684987"/>
            <a:chOff x="6074524" y="3252382"/>
            <a:chExt cx="313829" cy="1684987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388353" y="3252382"/>
              <a:ext cx="0" cy="16849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74524" y="3709125"/>
              <a:ext cx="280831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183381" y="3231050"/>
            <a:ext cx="1686020" cy="1621836"/>
            <a:chOff x="6688326" y="3096035"/>
            <a:chExt cx="1686020" cy="1621836"/>
          </a:xfrm>
        </p:grpSpPr>
        <p:cxnSp>
          <p:nvCxnSpPr>
            <p:cNvPr id="21" name="Straight Arrow Connector 20"/>
            <p:cNvCxnSpPr>
              <a:stCxn id="29" idx="1"/>
              <a:endCxn id="33" idx="5"/>
            </p:cNvCxnSpPr>
            <p:nvPr/>
          </p:nvCxnSpPr>
          <p:spPr>
            <a:xfrm flipH="1" flipV="1">
              <a:off x="6688326" y="3096035"/>
              <a:ext cx="1686020" cy="16218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689304" y="3709125"/>
              <a:ext cx="351039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464267" y="1549591"/>
            <a:ext cx="3124248" cy="4142260"/>
            <a:chOff x="5969212" y="1414576"/>
            <a:chExt cx="3124248" cy="4142260"/>
          </a:xfrm>
        </p:grpSpPr>
        <p:sp>
          <p:nvSpPr>
            <p:cNvPr id="8" name="Arc 7"/>
            <p:cNvSpPr/>
            <p:nvPr/>
          </p:nvSpPr>
          <p:spPr>
            <a:xfrm>
              <a:off x="6214940" y="1845333"/>
              <a:ext cx="351039" cy="578356"/>
            </a:xfrm>
            <a:prstGeom prst="arc">
              <a:avLst>
                <a:gd name="adj1" fmla="val 8029806"/>
                <a:gd name="adj2" fmla="val 265636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811706" y="5077785"/>
              <a:ext cx="182540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8684618" y="2888940"/>
              <a:ext cx="0" cy="16849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425563" y="2760926"/>
              <a:ext cx="182540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5969212" y="2257070"/>
              <a:ext cx="842494" cy="982909"/>
              <a:chOff x="5853100" y="2078851"/>
              <a:chExt cx="540060" cy="63007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0</a:t>
                </a:r>
              </a:p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5988115" y="2411066"/>
                <a:ext cx="2700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8250966" y="2257070"/>
              <a:ext cx="842494" cy="982909"/>
              <a:chOff x="5853100" y="2078851"/>
              <a:chExt cx="540060" cy="63007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1</a:t>
                </a:r>
              </a:p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5988115" y="2411066"/>
                <a:ext cx="2700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8250966" y="4573927"/>
              <a:ext cx="842494" cy="982909"/>
              <a:chOff x="5853100" y="2078851"/>
              <a:chExt cx="540060" cy="63007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2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988115" y="2401836"/>
                <a:ext cx="2700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969212" y="4573927"/>
              <a:ext cx="842494" cy="982909"/>
              <a:chOff x="5853100" y="2078851"/>
              <a:chExt cx="540060" cy="63007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853100" y="2078851"/>
                <a:ext cx="540060" cy="63007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spcAft>
                    <a:spcPts val="1000"/>
                  </a:spcAft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S</a:t>
                </a:r>
                <a:r>
                  <a:rPr lang="en-US" sz="2400" b="1" baseline="-25000" dirty="0">
                    <a:solidFill>
                      <a:schemeClr val="tx1"/>
                    </a:solidFill>
                  </a:rPr>
                  <a:t>3</a:t>
                </a:r>
              </a:p>
              <a:p>
                <a:pPr algn="ctr"/>
                <a:r>
                  <a:rPr lang="en-US" sz="2400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5988115" y="2401836"/>
                <a:ext cx="2700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7338265" y="2438890"/>
              <a:ext cx="421247" cy="3067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42423" y="3709125"/>
              <a:ext cx="280831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38265" y="5113282"/>
              <a:ext cx="421247" cy="28411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50043" y="1414576"/>
              <a:ext cx="280831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09995" y="5532416"/>
            <a:ext cx="351039" cy="1001929"/>
            <a:chOff x="6214940" y="5397401"/>
            <a:chExt cx="351039" cy="1001929"/>
          </a:xfrm>
        </p:grpSpPr>
        <p:sp>
          <p:nvSpPr>
            <p:cNvPr id="23" name="Arc 22"/>
            <p:cNvSpPr/>
            <p:nvPr/>
          </p:nvSpPr>
          <p:spPr>
            <a:xfrm flipV="1">
              <a:off x="6214940" y="5397401"/>
              <a:ext cx="351039" cy="578356"/>
            </a:xfrm>
            <a:prstGeom prst="arc">
              <a:avLst>
                <a:gd name="adj1" fmla="val 8029806"/>
                <a:gd name="adj2" fmla="val 2656363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31024" y="5955775"/>
              <a:ext cx="280831" cy="44355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587516" y="3113965"/>
            <a:ext cx="4860539" cy="333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3000"/>
              </a:spcBef>
              <a:buFont typeface="Wingdings" pitchFamily="2" charset="2"/>
              <a:buNone/>
            </a:pPr>
            <a:r>
              <a:rPr lang="en-US" kern="0" dirty="0"/>
              <a:t>Now complete the state diagram: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en-US" kern="0" dirty="0"/>
              <a:t>Add transitions from </a:t>
            </a:r>
            <a:r>
              <a:rPr lang="en-US" b="1" kern="0" dirty="0"/>
              <a:t>S</a:t>
            </a:r>
            <a:r>
              <a:rPr lang="en-US" b="1" kern="0" baseline="-25000" dirty="0"/>
              <a:t>1</a:t>
            </a:r>
            <a:r>
              <a:rPr lang="en-US" kern="0" dirty="0"/>
              <a:t>, </a:t>
            </a:r>
            <a:r>
              <a:rPr lang="en-US" b="1" kern="0" dirty="0"/>
              <a:t>S</a:t>
            </a:r>
            <a:r>
              <a:rPr lang="en-US" b="1" kern="0" baseline="-25000" dirty="0"/>
              <a:t>2</a:t>
            </a:r>
            <a:r>
              <a:rPr lang="en-US" kern="0" dirty="0"/>
              <a:t>, </a:t>
            </a:r>
            <a:r>
              <a:rPr lang="en-US" b="1" kern="0" dirty="0"/>
              <a:t>S</a:t>
            </a:r>
            <a:r>
              <a:rPr lang="en-US" b="1" kern="0" baseline="-25000" dirty="0"/>
              <a:t>3</a:t>
            </a:r>
            <a:r>
              <a:rPr lang="en-US" kern="0" dirty="0"/>
              <a:t> back to </a:t>
            </a:r>
            <a:r>
              <a:rPr lang="en-US" b="1" kern="0" dirty="0"/>
              <a:t>S</a:t>
            </a:r>
            <a:r>
              <a:rPr lang="en-US" b="1" kern="0" baseline="-25000" dirty="0"/>
              <a:t>0</a:t>
            </a:r>
            <a:r>
              <a:rPr lang="en-US" kern="0" dirty="0"/>
              <a:t> if the input is </a:t>
            </a:r>
            <a:r>
              <a:rPr lang="en-US" b="1" kern="0" dirty="0">
                <a:solidFill>
                  <a:srgbClr val="FF0000"/>
                </a:solidFill>
              </a:rPr>
              <a:t>0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en-US" kern="0" dirty="0"/>
              <a:t>Add transition from </a:t>
            </a:r>
            <a:r>
              <a:rPr lang="en-US" b="1" kern="0" dirty="0"/>
              <a:t>S</a:t>
            </a:r>
            <a:r>
              <a:rPr lang="en-US" b="1" kern="0" baseline="-25000" dirty="0"/>
              <a:t>3</a:t>
            </a:r>
            <a:r>
              <a:rPr lang="en-US" kern="0" dirty="0"/>
              <a:t> to itself if the input is </a:t>
            </a:r>
            <a:r>
              <a:rPr lang="en-US" b="1" kern="0" dirty="0">
                <a:solidFill>
                  <a:srgbClr val="FF0000"/>
                </a:solidFill>
              </a:rPr>
              <a:t>1</a:t>
            </a:r>
            <a:r>
              <a:rPr lang="en-US" kern="0" dirty="0"/>
              <a:t> to detect sequences longer than three </a:t>
            </a:r>
            <a:r>
              <a:rPr lang="en-US" b="1" kern="0" dirty="0">
                <a:solidFill>
                  <a:srgbClr val="FF0000"/>
                </a:solidFill>
              </a:rPr>
              <a:t>1's</a:t>
            </a:r>
          </a:p>
        </p:txBody>
      </p:sp>
    </p:spTree>
    <p:extLst>
      <p:ext uri="{BB962C8B-B14F-4D97-AF65-F5344CB8AC3E}">
        <p14:creationId xmlns:p14="http://schemas.microsoft.com/office/powerpoint/2010/main" val="16495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908720"/>
                <a:ext cx="8915400" cy="5535615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Each state must be assigned a unique binary code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If there are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/>
                  <a:t> states then</a:t>
                </a:r>
              </a:p>
              <a:p>
                <a:pPr marL="360363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The minimum number of state bits: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𝑙𝑜𝑔</m:t>
                        </m:r>
                        <m:r>
                          <a:rPr lang="en-US" b="0" i="1" baseline="-25000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en-US" dirty="0"/>
              </a:p>
              <a:p>
                <a:pPr marL="360363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is the smallest integer ≥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(ceiling function)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In our example, there are four states: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  <a:r>
                  <a:rPr lang="en-US" dirty="0"/>
                  <a:t>,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2</a:t>
                </a:r>
                <a:r>
                  <a:rPr lang="en-US" dirty="0"/>
                  <a:t>, and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3</a:t>
                </a:r>
              </a:p>
              <a:p>
                <a:pPr marL="360363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Therefore, the minimum number of state bits (Flip-Flops) = 2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State assignment: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0</a:t>
                </a:r>
                <a:r>
                  <a:rPr lang="en-US" b="1" dirty="0"/>
                  <a:t> = 00, S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 = 01, S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 = 10 </a:t>
                </a:r>
                <a:r>
                  <a:rPr lang="en-US" dirty="0"/>
                  <a:t>and </a:t>
                </a:r>
                <a:r>
                  <a:rPr lang="en-US" b="1" dirty="0"/>
                  <a:t>S</a:t>
                </a:r>
                <a:r>
                  <a:rPr lang="en-US" b="1" baseline="-25000" dirty="0"/>
                  <a:t>3</a:t>
                </a:r>
                <a:r>
                  <a:rPr lang="en-US" b="1" dirty="0"/>
                  <a:t> = 11</a:t>
                </a:r>
                <a:endParaRPr lang="en-US" dirty="0"/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bits are used, the number of unused states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baseline="30000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In our example, there are NO unused states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908720"/>
                <a:ext cx="8915400" cy="5535615"/>
              </a:xfrm>
              <a:blipFill rotWithShape="1">
                <a:blip r:embed="rId2"/>
                <a:stretch>
                  <a:fillRect l="-889" t="-220" b="-2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9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State Diagram to State Table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13617" y="784506"/>
            <a:ext cx="3124248" cy="4984754"/>
            <a:chOff x="6464267" y="1549591"/>
            <a:chExt cx="3124248" cy="4984754"/>
          </a:xfrm>
        </p:grpSpPr>
        <p:grpSp>
          <p:nvGrpSpPr>
            <p:cNvPr id="4" name="Group 3"/>
            <p:cNvGrpSpPr/>
            <p:nvPr/>
          </p:nvGrpSpPr>
          <p:grpSpPr>
            <a:xfrm>
              <a:off x="7096137" y="2087144"/>
              <a:ext cx="1860508" cy="1035747"/>
              <a:chOff x="6601082" y="1952129"/>
              <a:chExt cx="1860508" cy="1035747"/>
            </a:xfrm>
          </p:grpSpPr>
          <p:sp>
            <p:nvSpPr>
              <p:cNvPr id="5" name="Arc 4"/>
              <p:cNvSpPr/>
              <p:nvPr/>
            </p:nvSpPr>
            <p:spPr>
              <a:xfrm>
                <a:off x="6601082" y="2265996"/>
                <a:ext cx="1860508" cy="721880"/>
              </a:xfrm>
              <a:prstGeom prst="arc">
                <a:avLst>
                  <a:gd name="adj1" fmla="val 11580537"/>
                  <a:gd name="adj2" fmla="val 20930474"/>
                </a:avLst>
              </a:prstGeom>
              <a:ln w="25400"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338265" y="1952129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569579" y="3387397"/>
              <a:ext cx="313829" cy="1684987"/>
              <a:chOff x="6074524" y="3252382"/>
              <a:chExt cx="313829" cy="1684987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6388353" y="3252382"/>
                <a:ext cx="0" cy="16849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6074524" y="3709125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183381" y="3231050"/>
              <a:ext cx="1686020" cy="1621836"/>
              <a:chOff x="6688326" y="3096035"/>
              <a:chExt cx="1686020" cy="1621836"/>
            </a:xfrm>
          </p:grpSpPr>
          <p:cxnSp>
            <p:nvCxnSpPr>
              <p:cNvPr id="11" name="Straight Arrow Connector 10"/>
              <p:cNvCxnSpPr>
                <a:stCxn id="28" idx="1"/>
                <a:endCxn id="32" idx="5"/>
              </p:cNvCxnSpPr>
              <p:nvPr/>
            </p:nvCxnSpPr>
            <p:spPr>
              <a:xfrm flipH="1" flipV="1">
                <a:off x="6688326" y="3096035"/>
                <a:ext cx="1686020" cy="16218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89304" y="3709125"/>
                <a:ext cx="351039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464267" y="1549591"/>
              <a:ext cx="3124248" cy="4142260"/>
              <a:chOff x="5969212" y="1414576"/>
              <a:chExt cx="3124248" cy="4142260"/>
            </a:xfrm>
          </p:grpSpPr>
          <p:sp>
            <p:nvSpPr>
              <p:cNvPr id="14" name="Arc 13"/>
              <p:cNvSpPr/>
              <p:nvPr/>
            </p:nvSpPr>
            <p:spPr>
              <a:xfrm>
                <a:off x="6214940" y="1845333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H="1">
                <a:off x="6811706" y="5077785"/>
                <a:ext cx="182540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684618" y="2888940"/>
                <a:ext cx="0" cy="16849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6425563" y="2760926"/>
                <a:ext cx="182540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5969212" y="2257070"/>
                <a:ext cx="842494" cy="982909"/>
                <a:chOff x="5853100" y="2078851"/>
                <a:chExt cx="540060" cy="63007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0</a:t>
                  </a: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988115" y="241106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8250966" y="2257070"/>
                <a:ext cx="842494" cy="982909"/>
                <a:chOff x="5853100" y="2078851"/>
                <a:chExt cx="540060" cy="63007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1</a:t>
                  </a: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88115" y="241106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8250966" y="4573927"/>
                <a:ext cx="842494" cy="982909"/>
                <a:chOff x="5853100" y="2078851"/>
                <a:chExt cx="540060" cy="63007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2</a:t>
                  </a:r>
                </a:p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rgbClr val="0000FF"/>
                      </a:solidFill>
                    </a:rPr>
                    <a:t>0</a:t>
                  </a: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988115" y="240183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969212" y="4573927"/>
                <a:ext cx="842494" cy="982909"/>
                <a:chOff x="5853100" y="2078851"/>
                <a:chExt cx="540060" cy="63007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5853100" y="2078851"/>
                  <a:ext cx="540060" cy="63007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n-US" sz="2400" b="1" dirty="0">
                      <a:solidFill>
                        <a:schemeClr val="tx1"/>
                      </a:solidFill>
                    </a:rPr>
                    <a:t>S</a:t>
                  </a:r>
                  <a:r>
                    <a:rPr lang="en-US" sz="2400" b="1" baseline="-25000" dirty="0">
                      <a:solidFill>
                        <a:schemeClr val="tx1"/>
                      </a:solidFill>
                    </a:rPr>
                    <a:t>3</a:t>
                  </a:r>
                </a:p>
                <a:p>
                  <a:pPr algn="ctr"/>
                  <a:r>
                    <a:rPr lang="en-US" sz="2400" b="1" dirty="0">
                      <a:solidFill>
                        <a:srgbClr val="0000FF"/>
                      </a:solidFill>
                    </a:rPr>
                    <a:t>1</a:t>
                  </a: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988115" y="2401836"/>
                  <a:ext cx="27003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7338265" y="2438890"/>
                <a:ext cx="421247" cy="3067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742423" y="3709125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338265" y="5113282"/>
                <a:ext cx="421247" cy="284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250043" y="1414576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6709995" y="5532416"/>
              <a:ext cx="351039" cy="1001929"/>
              <a:chOff x="6214940" y="5397401"/>
              <a:chExt cx="351039" cy="1001929"/>
            </a:xfrm>
          </p:grpSpPr>
          <p:sp>
            <p:nvSpPr>
              <p:cNvPr id="35" name="Arc 34"/>
              <p:cNvSpPr/>
              <p:nvPr/>
            </p:nvSpPr>
            <p:spPr>
              <a:xfrm flipV="1">
                <a:off x="6214940" y="5397401"/>
                <a:ext cx="351039" cy="578356"/>
              </a:xfrm>
              <a:prstGeom prst="arc">
                <a:avLst>
                  <a:gd name="adj1" fmla="val 8029806"/>
                  <a:gd name="adj2" fmla="val 2656363"/>
                </a:avLst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231024" y="5955775"/>
                <a:ext cx="280831" cy="44355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4257867"/>
                  </p:ext>
                </p:extLst>
              </p:nvPr>
            </p:nvGraphicFramePr>
            <p:xfrm>
              <a:off x="5313040" y="908720"/>
              <a:ext cx="405045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760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70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671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98685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Output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8685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986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4257867"/>
                  </p:ext>
                </p:extLst>
              </p:nvPr>
            </p:nvGraphicFramePr>
            <p:xfrm>
              <a:off x="5313040" y="908720"/>
              <a:ext cx="405045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30"/>
                    <a:gridCol w="876098"/>
                    <a:gridCol w="837093"/>
                    <a:gridCol w="1167129"/>
                  </a:tblGrid>
                  <a:tr h="4572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8168" t="-5333" r="-524" b="-215333"/>
                          </a:stretch>
                        </a:blipFill>
                      </a:tcPr>
                    </a:tc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34965" t="-110667" r="-230769" b="-4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478" t="-110667" r="-139130" b="-430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smtClean="0"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2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3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3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S</a:t>
                          </a:r>
                          <a:r>
                            <a:rPr lang="en-US" sz="2400" b="1" baseline="-25000" dirty="0" smtClean="0">
                              <a:latin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6857821"/>
                  </p:ext>
                </p:extLst>
              </p:nvPr>
            </p:nvGraphicFramePr>
            <p:xfrm>
              <a:off x="5313040" y="3791145"/>
              <a:ext cx="405045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7609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70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671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200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Output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dirty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00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 = </a:t>
                          </a:r>
                          <a:r>
                            <a:rPr lang="en-US" sz="2400" b="1" dirty="0">
                              <a:solidFill>
                                <a:srgbClr val="FF0000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9" name="Table 3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6857821"/>
                  </p:ext>
                </p:extLst>
              </p:nvPr>
            </p:nvGraphicFramePr>
            <p:xfrm>
              <a:off x="5313040" y="3791145"/>
              <a:ext cx="4050450" cy="2743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70130"/>
                    <a:gridCol w="876098"/>
                    <a:gridCol w="837093"/>
                    <a:gridCol w="1167129"/>
                  </a:tblGrid>
                  <a:tr h="45720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Present</a:t>
                          </a:r>
                        </a:p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a:t>Next State</a:t>
                          </a:r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48168" t="-5333" r="-524" b="-215333"/>
                          </a:stretch>
                        </a:blipFill>
                      </a:tcPr>
                    </a:tc>
                  </a:tr>
                  <a:tr h="4572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34965" t="-110667" r="-230769" b="-4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43478" t="-110667" r="-139130" b="-43066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/>
                        </a:solid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1 0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0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0 0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dirty="0" smtClean="0">
                              <a:latin typeface="Calibri" panose="020F0502020204030204" pitchFamily="34" charset="0"/>
                            </a:rPr>
                            <a:t>1 1</a:t>
                          </a:r>
                          <a:endParaRPr lang="en-US" sz="2400" b="1" baseline="-25000" dirty="0" smtClean="0"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>
                              <a:solidFill>
                                <a:srgbClr val="0000FF"/>
                              </a:solidFill>
                              <a:latin typeface="Calibri" panose="020F0502020204030204" pitchFamily="34" charset="0"/>
                            </a:rPr>
                            <a:t>1</a:t>
                          </a:r>
                          <a:endParaRPr lang="en-US" sz="2400" b="1" dirty="0">
                            <a:solidFill>
                              <a:srgbClr val="0000FF"/>
                            </a:solidFill>
                            <a:latin typeface="Calibri" panose="020F0502020204030204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0" name="Right Arrow 39"/>
          <p:cNvSpPr/>
          <p:nvPr/>
        </p:nvSpPr>
        <p:spPr>
          <a:xfrm>
            <a:off x="4187915" y="2528900"/>
            <a:ext cx="495055" cy="377970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7675" y="5117416"/>
            <a:ext cx="2745305" cy="13878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State Assignment</a:t>
            </a:r>
          </a:p>
          <a:p>
            <a:pPr algn="ctr">
              <a:lnSpc>
                <a:spcPct val="120000"/>
              </a:lnSpc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sz="2400" b="1" baseline="-25000" dirty="0"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= 00, S</a:t>
            </a:r>
            <a:r>
              <a:rPr lang="en-US" sz="2400" b="1" baseline="-25000" dirty="0">
                <a:latin typeface="+mn-lt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= 01</a:t>
            </a:r>
          </a:p>
          <a:p>
            <a:pPr algn="ctr">
              <a:lnSpc>
                <a:spcPct val="120000"/>
              </a:lnSpc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sz="2400" b="1" baseline="-2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= 10, S</a:t>
            </a:r>
            <a:r>
              <a:rPr lang="en-US" sz="2400" b="1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 = 11</a:t>
            </a:r>
          </a:p>
        </p:txBody>
      </p:sp>
    </p:spTree>
    <p:extLst>
      <p:ext uri="{BB962C8B-B14F-4D97-AF65-F5344CB8AC3E}">
        <p14:creationId xmlns:p14="http://schemas.microsoft.com/office/powerpoint/2010/main" val="410188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38139</TotalTime>
  <Words>3639</Words>
  <Application>Microsoft Office PowerPoint</Application>
  <PresentationFormat>A4 Paper (210x297 mm)</PresentationFormat>
  <Paragraphs>1193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  <vt:variant>
        <vt:lpstr>Custom Shows</vt:lpstr>
      </vt:variant>
      <vt:variant>
        <vt:i4>1</vt:i4>
      </vt:variant>
    </vt:vector>
  </HeadingPairs>
  <TitlesOfParts>
    <vt:vector size="49" baseType="lpstr">
      <vt:lpstr>Arial</vt:lpstr>
      <vt:lpstr>Arial Narrow</vt:lpstr>
      <vt:lpstr>Calibri</vt:lpstr>
      <vt:lpstr>Cambria</vt:lpstr>
      <vt:lpstr>Cambria Math</vt:lpstr>
      <vt:lpstr>Comic Sans MS</vt:lpstr>
      <vt:lpstr>Consolas</vt:lpstr>
      <vt:lpstr>Times New Roman</vt:lpstr>
      <vt:lpstr>Wingdings</vt:lpstr>
      <vt:lpstr>Default Design</vt:lpstr>
      <vt:lpstr>Sequential Circuit Design</vt:lpstr>
      <vt:lpstr>Presentation Outline</vt:lpstr>
      <vt:lpstr>The Design Procedure</vt:lpstr>
      <vt:lpstr>The State Diagram</vt:lpstr>
      <vt:lpstr>Example: Sequence Detector</vt:lpstr>
      <vt:lpstr>State Diagram for a Sequence Detector</vt:lpstr>
      <vt:lpstr>Complete the State Diagram</vt:lpstr>
      <vt:lpstr>State Assignment</vt:lpstr>
      <vt:lpstr>From State Diagram to State Table</vt:lpstr>
      <vt:lpstr>Structure of a Moore Sequence Detector</vt:lpstr>
      <vt:lpstr>Derive Next State an Output Equations</vt:lpstr>
      <vt:lpstr>Draw the Moore Sequence Detector Circuit</vt:lpstr>
      <vt:lpstr>Mealy Type Sequence Detector</vt:lpstr>
      <vt:lpstr>Complete the Mealy State Diagram</vt:lpstr>
      <vt:lpstr>State Assignment and State Table</vt:lpstr>
      <vt:lpstr>Derive Next State and Output Equations</vt:lpstr>
      <vt:lpstr>Draw the Mealy Sequence Detector Circuit</vt:lpstr>
      <vt:lpstr>Mealy versus Moore Sequence Detector</vt:lpstr>
      <vt:lpstr>Verification</vt:lpstr>
      <vt:lpstr>Input Test Sequence</vt:lpstr>
      <vt:lpstr>Verifying the Mealy Sequence Detector</vt:lpstr>
      <vt:lpstr>Sequential Comparator</vt:lpstr>
      <vt:lpstr>Designing the State Diagram</vt:lpstr>
      <vt:lpstr>State Assignment and State Table</vt:lpstr>
      <vt:lpstr>Deriving the Next State Equations</vt:lpstr>
      <vt:lpstr>Sequential Comparator Circuit Diagram</vt:lpstr>
      <vt:lpstr>Designing with Unused States</vt:lpstr>
      <vt:lpstr>Design of a Binary Counter</vt:lpstr>
      <vt:lpstr>Designing the State Diagram</vt:lpstr>
      <vt:lpstr>State Table</vt:lpstr>
      <vt:lpstr>Deriving the Next State Equations</vt:lpstr>
      <vt:lpstr>3-Bit Counter Circuit Diagram</vt:lpstr>
      <vt:lpstr>Up/Down Counter with Enable</vt:lpstr>
      <vt:lpstr>Designing the State Diagram</vt:lpstr>
      <vt:lpstr>State Assignment and State Table</vt:lpstr>
      <vt:lpstr>Excitation Table for Flip-Flops</vt:lpstr>
      <vt:lpstr>Deriving the T-Flip-Flop Input Equations</vt:lpstr>
      <vt:lpstr>2-bit Up/Down Counter Circuit Diagram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Circuit Design</dc:title>
  <dc:creator>Dr. Muhamed Mudawar</dc:creator>
  <cp:lastModifiedBy>mudawar</cp:lastModifiedBy>
  <cp:revision>2163</cp:revision>
  <cp:lastPrinted>2018-04-23T10:27:49Z</cp:lastPrinted>
  <dcterms:created xsi:type="dcterms:W3CDTF">2004-09-12T13:54:39Z</dcterms:created>
  <dcterms:modified xsi:type="dcterms:W3CDTF">2019-11-30T19:59:45Z</dcterms:modified>
</cp:coreProperties>
</file>