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4" r:id="rId2"/>
    <p:sldId id="457" r:id="rId3"/>
    <p:sldId id="458" r:id="rId4"/>
    <p:sldId id="459" r:id="rId5"/>
    <p:sldId id="461" r:id="rId6"/>
    <p:sldId id="460" r:id="rId7"/>
    <p:sldId id="462" r:id="rId8"/>
    <p:sldId id="463" r:id="rId9"/>
    <p:sldId id="464" r:id="rId10"/>
    <p:sldId id="466" r:id="rId11"/>
    <p:sldId id="469" r:id="rId12"/>
    <p:sldId id="465" r:id="rId13"/>
    <p:sldId id="454" r:id="rId14"/>
    <p:sldId id="472" r:id="rId15"/>
    <p:sldId id="471" r:id="rId16"/>
    <p:sldId id="467" r:id="rId17"/>
    <p:sldId id="468" r:id="rId18"/>
    <p:sldId id="475" r:id="rId19"/>
    <p:sldId id="470" r:id="rId20"/>
    <p:sldId id="473" r:id="rId21"/>
    <p:sldId id="478" r:id="rId22"/>
    <p:sldId id="477" r:id="rId23"/>
    <p:sldId id="480" r:id="rId24"/>
    <p:sldId id="484" r:id="rId25"/>
    <p:sldId id="486" r:id="rId26"/>
    <p:sldId id="481" r:id="rId27"/>
    <p:sldId id="482" r:id="rId28"/>
    <p:sldId id="487" r:id="rId29"/>
    <p:sldId id="483" r:id="rId30"/>
    <p:sldId id="479" r:id="rId31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1FF"/>
    <a:srgbClr val="FFFFCC"/>
    <a:srgbClr val="CCFF66"/>
    <a:srgbClr val="C5C5FF"/>
    <a:srgbClr val="EDFFC9"/>
    <a:srgbClr val="FF3399"/>
    <a:srgbClr val="DEF1F2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1" autoAdjust="0"/>
    <p:restoredTop sz="95818" autoAdjust="0"/>
  </p:normalViewPr>
  <p:slideViewPr>
    <p:cSldViewPr snapToObjects="1">
      <p:cViewPr>
        <p:scale>
          <a:sx n="100" d="100"/>
          <a:sy n="100" d="100"/>
        </p:scale>
        <p:origin x="-481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77FDE01-2A2C-435C-9B2F-9D2C2C5F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70015-ABF7-45CF-B70F-162A62649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143000"/>
            <a:ext cx="891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915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15132"/>
            <a:ext cx="99060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tabLst>
                <a:tab pos="4845050" algn="ctr"/>
                <a:tab pos="9688513" algn="r"/>
              </a:tabLst>
            </a:pP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altLang="en-US" sz="1000" i="1" baseline="0" smtClean="0">
                <a:latin typeface="Times New Roman" pitchFamily="18" charset="0"/>
                <a:cs typeface="Times New Roman" pitchFamily="18" charset="0"/>
              </a:rPr>
              <a:t>of Clocked Sequential </a:t>
            </a: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COE 202 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 Digital Logic Design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altLang="en-US" sz="1000" i="1" dirty="0" err="1" smtClean="0">
                <a:latin typeface="Times New Roman" pitchFamily="18" charset="0"/>
                <a:cs typeface="Times New Roman" pitchFamily="18" charset="0"/>
              </a:rPr>
              <a:t>Muhamed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 i="1" dirty="0" err="1">
                <a:latin typeface="Times New Roman" pitchFamily="18" charset="0"/>
                <a:cs typeface="Times New Roman" pitchFamily="18" charset="0"/>
              </a:rPr>
              <a:t>Mudawar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 – slide </a:t>
            </a:r>
            <a:fld id="{39B4A023-9B48-47D3-A4F1-206ADEA8646D}" type="slidenum">
              <a:rPr lang="en-US" altLang="en-US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4845050" algn="ctr"/>
                  <a:tab pos="9688513" algn="r"/>
                </a:tabLst>
              </a:pPr>
              <a:t>‹#›</a:t>
            </a:fld>
            <a:endParaRPr lang="en-US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6257"/>
            <a:ext cx="8915400" cy="280193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z="4400" dirty="0" smtClean="0"/>
              <a:t>Analysis of Clocked</a:t>
            </a:r>
            <a:br>
              <a:rPr lang="en-US" altLang="en-US" sz="4400" dirty="0" smtClean="0"/>
            </a:br>
            <a:r>
              <a:rPr lang="en-US" altLang="en-US" sz="4400" dirty="0" smtClean="0"/>
              <a:t>Sequential Circuits</a:t>
            </a:r>
            <a:endParaRPr lang="en-US" altLang="en-US" sz="28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774642"/>
            <a:ext cx="8915400" cy="2476500"/>
          </a:xfrm>
        </p:spPr>
        <p:txBody>
          <a:bodyPr/>
          <a:lstStyle/>
          <a:p>
            <a:r>
              <a:rPr lang="en-US" altLang="en-US" sz="3200" dirty="0"/>
              <a:t>COE </a:t>
            </a:r>
            <a:r>
              <a:rPr lang="en-US" altLang="en-US" sz="3200" dirty="0" smtClean="0"/>
              <a:t>202</a:t>
            </a:r>
            <a:endParaRPr lang="en-US" altLang="en-US" sz="2800" dirty="0"/>
          </a:p>
          <a:p>
            <a:r>
              <a:rPr lang="en-US" altLang="en-US" sz="2800" dirty="0"/>
              <a:t>Digital Logic Design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Dr. </a:t>
            </a:r>
            <a:r>
              <a:rPr lang="en-US" altLang="en-US" dirty="0" err="1"/>
              <a:t>Muhamed</a:t>
            </a:r>
            <a:r>
              <a:rPr lang="en-US" altLang="en-US" dirty="0"/>
              <a:t> </a:t>
            </a:r>
            <a:r>
              <a:rPr lang="en-US" altLang="en-US" dirty="0" err="1"/>
              <a:t>Mudawar</a:t>
            </a:r>
            <a:endParaRPr lang="en-US" altLang="en-US" dirty="0"/>
          </a:p>
          <a:p>
            <a:r>
              <a:rPr lang="en-US" altLang="en-US" dirty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Output = Current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08720"/>
                <a:ext cx="8915400" cy="283531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Analyze the sequential circuit shown below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Two inputs: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One state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No separate output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Output = current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Obtain the next state equation, state table, and state diagram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08720"/>
                <a:ext cx="8915400" cy="2835315"/>
              </a:xfrm>
              <a:blipFill rotWithShape="1">
                <a:blip r:embed="rId2"/>
                <a:stretch>
                  <a:fillRect l="-889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mudawar\Documents\+COE 202\202 Lectures\SequentialCircui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92" y="3834045"/>
            <a:ext cx="7678728" cy="26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udawar\Documents\+COE 202\202 Lectures\SequentialCircui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33" y="949974"/>
            <a:ext cx="6718887" cy="22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with Output = Current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2573905"/>
                <a:ext cx="6572935" cy="1845205"/>
              </a:xfrm>
            </p:spPr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Flip-Flop Input Equation: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Next State Equation: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2573905"/>
                <a:ext cx="6572935" cy="1845205"/>
              </a:xfrm>
              <a:blipFill rotWithShape="1">
                <a:blip r:embed="rId3"/>
                <a:stretch>
                  <a:fillRect l="-1206" t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mudawar\Documents\+COE 202\202 Lectures\StateTab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99" y="2798930"/>
            <a:ext cx="2366601" cy="35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udawar\Documents\+COE 202\202 Lectures\StateDiagra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785190"/>
            <a:ext cx="6161034" cy="14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dawar\Documents\+COE 202\202 Lectures\Sequential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1043735"/>
            <a:ext cx="6449470" cy="55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with T Flip-Flops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2980" y="1943835"/>
                <a:ext cx="4815535" cy="4545505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Circuit has two T Flip-Flops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One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One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dirty="0" smtClean="0"/>
                  <a:t>Two state variables: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Obtain the T-FF input equations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Obtain the next state equations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Fill the state table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Draw the state diagram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2980" y="1943835"/>
                <a:ext cx="4815535" cy="4545505"/>
              </a:xfrm>
              <a:blipFill rotWithShape="1">
                <a:blip r:embed="rId3"/>
                <a:stretch>
                  <a:fillRect l="-2025" t="-938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Flip-Flop Characteristic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088740"/>
                <a:ext cx="8915400" cy="2205245"/>
              </a:xfrm>
            </p:spPr>
            <p:txBody>
              <a:bodyPr/>
              <a:lstStyle/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For D Flip-Flop: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For T Flip-Flop: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Cambria Math"/>
                  </a:rPr>
                  <a:t>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For JK Flip-Flop: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088740"/>
                <a:ext cx="8915400" cy="2205245"/>
              </a:xfrm>
              <a:blipFill rotWithShape="1">
                <a:blip r:embed="rId2"/>
                <a:stretch>
                  <a:fillRect l="-889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60377"/>
              </p:ext>
            </p:extLst>
          </p:nvPr>
        </p:nvGraphicFramePr>
        <p:xfrm>
          <a:off x="587515" y="3477761"/>
          <a:ext cx="2025225" cy="184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75"/>
                <a:gridCol w="1350150"/>
              </a:tblGrid>
              <a:tr h="5125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 Flip-Flop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b="1" i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</a:t>
                      </a:r>
                      <a:r>
                        <a:rPr lang="en-US" sz="2000" b="1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b="1" i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</a:t>
                      </a:r>
                      <a:r>
                        <a:rPr lang="en-US" sz="2000" b="1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+1)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0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Reset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r>
                        <a:rPr lang="en-US" sz="20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Set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89762"/>
              </p:ext>
            </p:extLst>
          </p:nvPr>
        </p:nvGraphicFramePr>
        <p:xfrm>
          <a:off x="6258145" y="3474005"/>
          <a:ext cx="3330370" cy="273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095"/>
                <a:gridCol w="2475275"/>
              </a:tblGrid>
              <a:tr h="5125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JK Flip-Flop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</a:t>
                      </a:r>
                      <a:r>
                        <a:rPr lang="en-US" sz="2000" b="1" i="1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K</a:t>
                      </a:r>
                      <a:endParaRPr lang="en-US" sz="2000" b="1" i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</a:t>
                      </a:r>
                      <a:r>
                        <a:rPr lang="en-US" sz="2000" b="1" i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b="1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</a:t>
                      </a:r>
                      <a:r>
                        <a:rPr lang="en-US" sz="2000" b="1" i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+1)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Q(t)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No change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0</a:t>
                      </a:r>
                      <a:r>
                        <a:rPr lang="en-US" sz="20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Reset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1 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Set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Q'(t)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Complement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94859"/>
              </p:ext>
            </p:extLst>
          </p:nvPr>
        </p:nvGraphicFramePr>
        <p:xfrm>
          <a:off x="2882770" y="3474005"/>
          <a:ext cx="3105345" cy="184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385265"/>
              </a:tblGrid>
              <a:tr h="5125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 Flip-Flop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</a:t>
                      </a:r>
                      <a:endParaRPr lang="en-US" sz="2000" b="1" i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</a:t>
                      </a:r>
                      <a:r>
                        <a:rPr lang="en-US" sz="2000" b="1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b="1" i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</a:t>
                      </a:r>
                      <a:r>
                        <a:rPr lang="en-US" sz="2000" b="1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+1)</a:t>
                      </a:r>
                      <a:endParaRPr lang="en-US" sz="20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Q(t)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No change</a:t>
                      </a:r>
                      <a:endParaRPr lang="en-US" sz="20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4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Q'(t)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Complement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38164" y="1299465"/>
            <a:ext cx="3150351" cy="1049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These equations define the Next State</a:t>
            </a:r>
          </a:p>
        </p:txBody>
      </p:sp>
    </p:spTree>
    <p:extLst>
      <p:ext uri="{BB962C8B-B14F-4D97-AF65-F5344CB8AC3E}">
        <p14:creationId xmlns:p14="http://schemas.microsoft.com/office/powerpoint/2010/main" val="10891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dawar\Documents\+COE 202\202 Lectures\Sequential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1043735"/>
            <a:ext cx="6449470" cy="55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with T Flip-Flops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0" y="1988840"/>
                <a:ext cx="4680520" cy="4387670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/>
                  <a:t>T Flip-Flop Input Equations: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/>
                  <a:t>Next State Equations: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+1)=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+1)=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/>
                  <a:t>Output Equation: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0" y="1988840"/>
                <a:ext cx="4680520" cy="4387670"/>
              </a:xfrm>
              <a:blipFill rotWithShape="1">
                <a:blip r:embed="rId3"/>
                <a:stretch>
                  <a:fillRect l="-2086" t="-972" b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2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Next State Equations to State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500" y="998730"/>
                <a:ext cx="4005445" cy="5355595"/>
              </a:xfrm>
            </p:spPr>
            <p:txBody>
              <a:bodyPr/>
              <a:lstStyle/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dirty="0" smtClean="0"/>
                  <a:t>T Flip-Flop Input Equations:</a:t>
                </a:r>
              </a:p>
              <a:p>
                <a:pPr marL="0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dirty="0" smtClean="0"/>
                  <a:t>Next State </a:t>
                </a:r>
                <a:r>
                  <a:rPr lang="en-US" dirty="0"/>
                  <a:t>Equations:</a:t>
                </a:r>
              </a:p>
              <a:p>
                <a:pPr marL="0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+1)=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dirty="0"/>
                  <a:t>Output Equation:</a:t>
                </a:r>
              </a:p>
              <a:p>
                <a:pPr marL="0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25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00" y="998730"/>
                <a:ext cx="4005445" cy="5355595"/>
              </a:xfrm>
              <a:blipFill rotWithShape="1">
                <a:blip r:embed="rId2"/>
                <a:stretch>
                  <a:fillRect l="-2283" t="-797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C:\Users\mudawar\Documents\+COE 202\202 Lectures\State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94" y="1564438"/>
            <a:ext cx="5117296" cy="32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6195" y="4914165"/>
                <a:ext cx="5117296" cy="153016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lIns="180000" tIns="0" rIns="18000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  <a:cs typeface="Times New Roman" panose="02020603050405020304" pitchFamily="18" charset="0"/>
                  </a:rPr>
                  <a:t>Notice that the output is a function of the present state only.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  <a:cs typeface="Times New Roman" panose="02020603050405020304" pitchFamily="18" charset="0"/>
                  </a:rPr>
                  <a:t>It does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NOT</a:t>
                </a:r>
                <a:r>
                  <a:rPr lang="en-US" sz="2400" dirty="0" smtClean="0">
                    <a:latin typeface="+mn-lt"/>
                    <a:cs typeface="Times New Roman" panose="02020603050405020304" pitchFamily="18" charset="0"/>
                  </a:rPr>
                  <a:t> depend on the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 smtClean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195" y="4914165"/>
                <a:ext cx="5117296" cy="1530169"/>
              </a:xfrm>
              <a:prstGeom prst="rect">
                <a:avLst/>
              </a:prstGeom>
              <a:blipFill rotWithShape="1">
                <a:blip r:embed="rId4"/>
                <a:stretch>
                  <a:fillRect b="-196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State Table to State Diagram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4869159"/>
                <a:ext cx="8238120" cy="166518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Four States: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𝐴𝐵</m:t>
                    </m:r>
                    <m:r>
                      <a:rPr lang="en-US" i="1" dirty="0" smtClean="0">
                        <a:latin typeface="Cambria Math"/>
                      </a:rPr>
                      <m:t>=00,  01,  10,  11</m:t>
                    </m:r>
                  </m:oMath>
                </a14:m>
                <a:r>
                  <a:rPr lang="en-US" dirty="0" smtClean="0"/>
                  <a:t> (drawn as circles)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Output Equation: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(does not depend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shown inside the state circle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𝐴𝐵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4869159"/>
                <a:ext cx="8238120" cy="1665185"/>
              </a:xfrm>
              <a:blipFill rotWithShape="1">
                <a:blip r:embed="rId2"/>
                <a:stretch>
                  <a:fillRect l="-962" t="-2564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C:\Users\mudawar\Documents\+COE 202\202 Lectures\State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25" y="908722"/>
            <a:ext cx="2939165" cy="37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udawar\Documents\+COE 202\202 Lectures\State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5" y="1133745"/>
            <a:ext cx="5117296" cy="32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dawar\Documents\+COE 202\202 Lectures\SequentialCircui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43" y="2829847"/>
            <a:ext cx="6039762" cy="37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with a </a:t>
            </a:r>
            <a:r>
              <a:rPr lang="en-US" dirty="0" smtClean="0"/>
              <a:t>JK Flip-Flops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486" y="998730"/>
                <a:ext cx="9361040" cy="4230469"/>
              </a:xfrm>
            </p:spPr>
            <p:txBody>
              <a:bodyPr/>
              <a:lstStyle/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dirty="0" smtClean="0"/>
                  <a:t>One Input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two </a:t>
                </a:r>
                <a:r>
                  <a:rPr lang="en-US" dirty="0"/>
                  <a:t>state variables: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(outputs of Flip-Flops)</a:t>
                </a:r>
                <a:endParaRPr lang="en-US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dirty="0" smtClean="0"/>
                  <a:t>No separate output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Output = Current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Obtain the JK input equations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Obtain the next state equations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Fill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state table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Draw the state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diagram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486" y="998730"/>
                <a:ext cx="9361040" cy="4230469"/>
              </a:xfrm>
              <a:blipFill rotWithShape="1">
                <a:blip r:embed="rId3"/>
                <a:stretch>
                  <a:fillRect l="-977" t="-1009" r="-326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3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udawar\Documents\+COE 202\202 Lectures\SequentialCircui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43" y="1524702"/>
            <a:ext cx="6039762" cy="37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JK Input and Next State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500" y="953725"/>
                <a:ext cx="4635515" cy="1665185"/>
              </a:xfrm>
            </p:spPr>
            <p:txBody>
              <a:bodyPr/>
              <a:lstStyle/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dirty="0" smtClean="0"/>
                  <a:t>JK Flip-Flop Input Equations: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00" y="953725"/>
                <a:ext cx="4635515" cy="1665185"/>
              </a:xfrm>
              <a:blipFill rotWithShape="1">
                <a:blip r:embed="rId3"/>
                <a:stretch>
                  <a:fillRect l="-1971" t="-2555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395" y="3023955"/>
                <a:ext cx="3446264" cy="1585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500"/>
                  </a:spcBef>
                </a:pPr>
                <a:r>
                  <a:rPr lang="en-US" sz="2400" b="1" dirty="0" smtClean="0"/>
                  <a:t>Next State Equations: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5" y="3023955"/>
                <a:ext cx="3446264" cy="1585049"/>
              </a:xfrm>
              <a:prstGeom prst="rect">
                <a:avLst/>
              </a:prstGeom>
              <a:blipFill rotWithShape="1">
                <a:blip r:embed="rId4"/>
                <a:stretch>
                  <a:fillRect l="-2832" t="-2692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3670" y="4949296"/>
                <a:ext cx="8269750" cy="1616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500"/>
                  </a:spcBef>
                </a:pPr>
                <a:r>
                  <a:rPr lang="en-US" sz="2400" b="1" dirty="0" smtClean="0"/>
                  <a:t>Substituting: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𝐴𝑥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⨁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0" y="4949296"/>
                <a:ext cx="8269750" cy="1616661"/>
              </a:xfrm>
              <a:prstGeom prst="rect">
                <a:avLst/>
              </a:prstGeom>
              <a:blipFill rotWithShape="1">
                <a:blip r:embed="rId5"/>
                <a:stretch>
                  <a:fillRect l="-110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9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JK Input Equations </a:t>
            </a:r>
            <a:r>
              <a:rPr lang="en-US" dirty="0"/>
              <a:t>to State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90" y="998731"/>
                <a:ext cx="9226025" cy="900100"/>
              </a:xfrm>
              <a:ln w="2540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 algn="ctr">
                  <a:spcBef>
                    <a:spcPts val="1500"/>
                  </a:spcBef>
                  <a:buNone/>
                </a:pPr>
                <a:r>
                  <a:rPr lang="en-US" b="1" dirty="0"/>
                  <a:t>JK </a:t>
                </a:r>
                <a:r>
                  <a:rPr lang="en-US" b="1" dirty="0" smtClean="0"/>
                  <a:t>Input </a:t>
                </a:r>
                <a:r>
                  <a:rPr lang="en-US" b="1" dirty="0"/>
                  <a:t>Equations</a:t>
                </a:r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⨁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90" y="998731"/>
                <a:ext cx="9226025" cy="900100"/>
              </a:xfr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mudawar\Documents\+COE 202\202 Lectures\State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2" y="2163147"/>
            <a:ext cx="8166203" cy="42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40" y="998730"/>
            <a:ext cx="8373135" cy="5400600"/>
          </a:xfrm>
        </p:spPr>
        <p:txBody>
          <a:bodyPr/>
          <a:lstStyle/>
          <a:p>
            <a:pPr marL="444500" indent="-444500">
              <a:spcBef>
                <a:spcPts val="4000"/>
              </a:spcBef>
            </a:pPr>
            <a:r>
              <a:rPr lang="en-US" sz="2800" dirty="0" smtClean="0"/>
              <a:t>Analysis of Clocked Sequential circuits</a:t>
            </a:r>
          </a:p>
          <a:p>
            <a:pPr marL="895350" lvl="1" indent="-444500">
              <a:spcBef>
                <a:spcPts val="4000"/>
              </a:spcBef>
            </a:pPr>
            <a:r>
              <a:rPr lang="en-US" sz="2800" dirty="0" smtClean="0"/>
              <a:t>State and Output Equations</a:t>
            </a:r>
          </a:p>
          <a:p>
            <a:pPr marL="895350" lvl="1" indent="-444500">
              <a:spcBef>
                <a:spcPts val="4000"/>
              </a:spcBef>
            </a:pPr>
            <a:r>
              <a:rPr lang="en-US" sz="2800" dirty="0" smtClean="0"/>
              <a:t>State Table</a:t>
            </a:r>
          </a:p>
          <a:p>
            <a:pPr marL="895350" lvl="1" indent="-444500">
              <a:spcBef>
                <a:spcPts val="4000"/>
              </a:spcBef>
            </a:pPr>
            <a:r>
              <a:rPr lang="en-US" sz="2800" dirty="0" smtClean="0"/>
              <a:t>State Diagram</a:t>
            </a:r>
          </a:p>
          <a:p>
            <a:pPr marL="444500" indent="-444500">
              <a:spcBef>
                <a:spcPts val="4000"/>
              </a:spcBef>
            </a:pPr>
            <a:r>
              <a:rPr lang="en-US" sz="2800" dirty="0" smtClean="0"/>
              <a:t>Mealy versus Moore Sequential Circuits</a:t>
            </a:r>
          </a:p>
          <a:p>
            <a:pPr marL="895350" lvl="1" indent="-444500">
              <a:spcBef>
                <a:spcPts val="4000"/>
              </a:spcBef>
            </a:pPr>
            <a:r>
              <a:rPr lang="en-US" sz="2800" dirty="0" smtClean="0"/>
              <a:t>State and Timing Diagrams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State Table to State Diagram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2590" y="908720"/>
                <a:ext cx="7740859" cy="1035114"/>
              </a:xfrm>
              <a:ln w="2540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 algn="ctr">
                  <a:buNone/>
                </a:pPr>
                <a:r>
                  <a:rPr lang="en-US" dirty="0" smtClean="0"/>
                  <a:t>Four states: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=00, 01, 10, </m:t>
                    </m:r>
                    <m:r>
                      <a:rPr lang="en-US" b="0" i="1" dirty="0" smtClean="0">
                        <a:latin typeface="Cambria Math"/>
                      </a:rPr>
                      <m:t>𝑎𝑛𝑑</m:t>
                    </m:r>
                    <m:r>
                      <a:rPr lang="en-US" b="0" i="1" dirty="0" smtClean="0">
                        <a:latin typeface="Cambria Math"/>
                      </a:rPr>
                      <m:t> 11</m:t>
                    </m:r>
                  </m:oMath>
                </a14:m>
                <a:r>
                  <a:rPr lang="en-US" dirty="0" smtClean="0"/>
                  <a:t> (drawn as circles)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Arcs show the input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 the state transition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2590" y="908720"/>
                <a:ext cx="7740859" cy="1035114"/>
              </a:xfrm>
              <a:blipFill rotWithShape="1">
                <a:blip r:embed="rId2"/>
                <a:stretch>
                  <a:fillRect b="-9195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udawar\Documents\+COE 202\202 Lectures\StateDiagra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02" y="2123855"/>
            <a:ext cx="3817098" cy="44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udawar\Documents\+COE 202\202 Lectures\StateTab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" y="2033845"/>
            <a:ext cx="4481105" cy="45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versus Moore Sequential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1530170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There are two ways to design a clocked sequential circuit:</a:t>
            </a:r>
          </a:p>
          <a:p>
            <a:pPr marL="357188" indent="-357188">
              <a:spcBef>
                <a:spcPts val="1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Mealy Machine:</a:t>
            </a:r>
            <a:r>
              <a:rPr lang="en-US" dirty="0" smtClean="0"/>
              <a:t>	Outputs depend on present state and inputs</a:t>
            </a:r>
          </a:p>
          <a:p>
            <a:pPr marL="357188" indent="-357188">
              <a:spcBef>
                <a:spcPts val="1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Moore Machine:</a:t>
            </a:r>
            <a:r>
              <a:rPr lang="en-US" dirty="0" smtClean="0"/>
              <a:t>	Outputs depend on present state only</a:t>
            </a:r>
          </a:p>
        </p:txBody>
      </p:sp>
      <p:pic>
        <p:nvPicPr>
          <p:cNvPr id="4" name="Picture 2" descr="C:\Users\mudawar\Documents\+COE 202\202 Lectures\Me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0" y="2527536"/>
            <a:ext cx="8116104" cy="20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udawar\Documents\+COE 202\202 Lectures\Mo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0" y="4779150"/>
            <a:ext cx="8171770" cy="17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85" y="908720"/>
            <a:ext cx="9361040" cy="315035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The outputs are a function of the present state and Inputs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outputs are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synchronized with the clock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outputs may change</a:t>
            </a:r>
            <a:r>
              <a:rPr lang="en-US" dirty="0"/>
              <a:t> if </a:t>
            </a:r>
            <a:r>
              <a:rPr lang="en-US" dirty="0" smtClean="0"/>
              <a:t>inputs </a:t>
            </a:r>
            <a:r>
              <a:rPr lang="en-US" dirty="0"/>
              <a:t>change during the clock </a:t>
            </a:r>
            <a:r>
              <a:rPr lang="en-US" dirty="0" smtClean="0"/>
              <a:t>cycle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outputs may have momentary false values (called glitches)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correct outputs are present just before the edge of the clock</a:t>
            </a:r>
          </a:p>
        </p:txBody>
      </p:sp>
      <p:pic>
        <p:nvPicPr>
          <p:cNvPr id="4" name="Picture 2" descr="C:\Users\mudawar\Documents\+COE 202\202 Lectures\Me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5" y="4149080"/>
            <a:ext cx="9275547" cy="22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State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95" y="953725"/>
            <a:ext cx="4815535" cy="549061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An example of a Mealy state diagram is shown on the right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Each arc is labeled with:</a:t>
            </a:r>
          </a:p>
          <a:p>
            <a:pPr marL="357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cs typeface="Consolas" panose="020B0609020204030204" pitchFamily="49" charset="0"/>
              </a:rPr>
              <a:t>Input / Output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/>
              <a:t>The output is shown on the arcs of </a:t>
            </a:r>
            <a:r>
              <a:rPr lang="en-US" dirty="0" smtClean="0"/>
              <a:t>the </a:t>
            </a:r>
            <a:r>
              <a:rPr lang="en-US" dirty="0"/>
              <a:t>state </a:t>
            </a:r>
            <a:r>
              <a:rPr lang="en-US" dirty="0" smtClean="0"/>
              <a:t>diagram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The output depends on the current state and input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 smtClean="0"/>
              <a:t>Notice that State 11 cannot be reached from the other states</a:t>
            </a:r>
          </a:p>
        </p:txBody>
      </p:sp>
      <p:pic>
        <p:nvPicPr>
          <p:cNvPr id="1026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78" y="1399350"/>
            <a:ext cx="454183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a Mealy State Diagram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43688"/>
              </p:ext>
            </p:extLst>
          </p:nvPr>
        </p:nvGraphicFramePr>
        <p:xfrm>
          <a:off x="452500" y="1133745"/>
          <a:ext cx="5760640" cy="292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7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5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506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5299" y="4149080"/>
            <a:ext cx="9093215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kern="0" dirty="0" smtClean="0"/>
              <a:t>When the circuit is powered, the initial state (</a:t>
            </a:r>
            <a:r>
              <a:rPr lang="en-US" i="1" kern="0" dirty="0" smtClean="0"/>
              <a:t>AB</a:t>
            </a:r>
            <a:r>
              <a:rPr lang="en-US" kern="0" dirty="0" smtClean="0"/>
              <a:t>) is unknown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kern="0" dirty="0" smtClean="0"/>
              <a:t>Even though the initial state is unknown, the input </a:t>
            </a:r>
            <a:r>
              <a:rPr lang="en-US" i="1" kern="0" dirty="0" smtClean="0"/>
              <a:t>x </a:t>
            </a:r>
            <a:r>
              <a:rPr lang="en-US" kern="0" dirty="0" smtClean="0"/>
              <a:t>= 0 forces a transition to state </a:t>
            </a:r>
            <a:r>
              <a:rPr lang="en-US" i="1" kern="0" dirty="0" smtClean="0"/>
              <a:t>AB</a:t>
            </a:r>
            <a:r>
              <a:rPr lang="en-US" kern="0" dirty="0" smtClean="0"/>
              <a:t> = 00, regardless of the present state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kern="0" dirty="0" smtClean="0"/>
              <a:t>Sometimes, a reset input is used to initialize the state to 00</a:t>
            </a:r>
            <a:endParaRPr lang="en-US" kern="0" dirty="0"/>
          </a:p>
        </p:txBody>
      </p:sp>
      <p:pic>
        <p:nvPicPr>
          <p:cNvPr id="7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65" y="1018572"/>
            <a:ext cx="3179231" cy="29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40" y="818710"/>
            <a:ext cx="2725055" cy="25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Output in the Timing Diagram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70888"/>
              </p:ext>
            </p:extLst>
          </p:nvPr>
        </p:nvGraphicFramePr>
        <p:xfrm>
          <a:off x="407495" y="953725"/>
          <a:ext cx="5760640" cy="229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7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</a:tblGrid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 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62490" y="3444037"/>
            <a:ext cx="9356185" cy="3090308"/>
            <a:chOff x="362490" y="3519010"/>
            <a:chExt cx="9356185" cy="3090308"/>
          </a:xfrm>
        </p:grpSpPr>
        <p:pic>
          <p:nvPicPr>
            <p:cNvPr id="2051" name="Picture 3" descr="C:\Users\mudawar\Documents\+COE 202\202 Lectures\MealyTimingDiagra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0" y="3519010"/>
              <a:ext cx="9356185" cy="309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7525" y="4779150"/>
              <a:ext cx="225025" cy="27003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525" y="5454225"/>
              <a:ext cx="225025" cy="27003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7575" y="4440262"/>
              <a:ext cx="2160240" cy="2700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Negative edge-triggered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908721"/>
            <a:ext cx="9093215" cy="301533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The </a:t>
            </a:r>
            <a:r>
              <a:rPr lang="en-US" dirty="0"/>
              <a:t>outputs </a:t>
            </a:r>
            <a:r>
              <a:rPr lang="en-US" dirty="0" smtClean="0"/>
              <a:t>are a function of the Flip-Flop outputs only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outputs depend on the current state only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The </a:t>
            </a:r>
            <a:r>
              <a:rPr lang="en-US" dirty="0"/>
              <a:t>outputs are synchronized with the clock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Glitches cannot appear in the outputs (even if inputs change)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A given design might mix between Mealy and Moore</a:t>
            </a:r>
            <a:endParaRPr lang="en-US" dirty="0"/>
          </a:p>
        </p:txBody>
      </p:sp>
      <p:pic>
        <p:nvPicPr>
          <p:cNvPr id="4" name="Picture 3" descr="C:\Users\mudawar\Documents\+COE 202\202 Lectures\Mo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9" y="4273534"/>
            <a:ext cx="9339166" cy="20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State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95" y="1377298"/>
            <a:ext cx="4950550" cy="475200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dirty="0" smtClean="0"/>
              <a:t>An example of a Moore state diagram is shown on the right</a:t>
            </a: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dirty="0" smtClean="0"/>
              <a:t>Arcs are labeled with input only</a:t>
            </a: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dirty="0"/>
              <a:t>The output is shown </a:t>
            </a:r>
            <a:r>
              <a:rPr lang="en-US" dirty="0" smtClean="0"/>
              <a:t>inside the state: (State / Output)</a:t>
            </a: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dirty="0" smtClean="0"/>
              <a:t>The output depends on the current state only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69212" y="1223755"/>
            <a:ext cx="3124248" cy="4984754"/>
            <a:chOff x="5969212" y="1414576"/>
            <a:chExt cx="3124248" cy="4984754"/>
          </a:xfrm>
        </p:grpSpPr>
        <p:sp>
          <p:nvSpPr>
            <p:cNvPr id="37" name="Arc 36"/>
            <p:cNvSpPr/>
            <p:nvPr/>
          </p:nvSpPr>
          <p:spPr>
            <a:xfrm>
              <a:off x="6601082" y="2265996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6214940" y="1845333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811706" y="5077785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388353" y="3252382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8684618" y="2888940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425563" y="2760926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969212" y="2257070"/>
              <a:ext cx="842494" cy="982909"/>
              <a:chOff x="5853100" y="2078851"/>
              <a:chExt cx="540060" cy="63007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8250966" y="2257070"/>
              <a:ext cx="842494" cy="982909"/>
              <a:chOff x="5853100" y="2078851"/>
              <a:chExt cx="540060" cy="63007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01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8250966" y="4573927"/>
              <a:ext cx="842494" cy="982909"/>
              <a:chOff x="5853100" y="2078851"/>
              <a:chExt cx="540060" cy="63007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969212" y="4573927"/>
              <a:ext cx="842494" cy="982909"/>
              <a:chOff x="5853100" y="2078851"/>
              <a:chExt cx="540060" cy="63007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11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7338265" y="2438890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42423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38265" y="5113282"/>
              <a:ext cx="421247" cy="28411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74524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51" name="Straight Arrow Connector 50"/>
            <p:cNvCxnSpPr>
              <a:stCxn id="59" idx="1"/>
              <a:endCxn id="63" idx="5"/>
            </p:cNvCxnSpPr>
            <p:nvPr/>
          </p:nvCxnSpPr>
          <p:spPr>
            <a:xfrm flipH="1" flipV="1">
              <a:off x="6688325" y="3096035"/>
              <a:ext cx="1686022" cy="1621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9304" y="3709125"/>
              <a:ext cx="351039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3" name="Arc 52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50043" y="1414576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31024" y="595577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38265" y="1952129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5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a Moore State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94" y="1043735"/>
            <a:ext cx="5760642" cy="222743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/>
              <a:t>When the circuit is powered, the initial state (</a:t>
            </a:r>
            <a:r>
              <a:rPr lang="en-US" i="1" dirty="0"/>
              <a:t>AB</a:t>
            </a:r>
            <a:r>
              <a:rPr lang="en-US" dirty="0"/>
              <a:t>) </a:t>
            </a:r>
            <a:r>
              <a:rPr lang="en-US" dirty="0" smtClean="0"/>
              <a:t>and output are unknown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Input </a:t>
            </a:r>
            <a:r>
              <a:rPr lang="en-US" i="1" dirty="0" smtClean="0"/>
              <a:t>x</a:t>
            </a:r>
            <a:r>
              <a:rPr lang="en-US" dirty="0" smtClean="0"/>
              <a:t> = 0 resets the state </a:t>
            </a:r>
            <a:r>
              <a:rPr lang="en-US" i="1" dirty="0" smtClean="0"/>
              <a:t>AB</a:t>
            </a:r>
            <a:r>
              <a:rPr lang="en-US" dirty="0" smtClean="0"/>
              <a:t> to 00. Can also be done with a reset signal.</a:t>
            </a:r>
            <a:endParaRPr lang="en-US" dirty="0"/>
          </a:p>
        </p:txBody>
      </p:sp>
      <p:graphicFrame>
        <p:nvGraphicFramePr>
          <p:cNvPr id="7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455428"/>
              </p:ext>
            </p:extLst>
          </p:nvPr>
        </p:nvGraphicFramePr>
        <p:xfrm>
          <a:off x="407495" y="3519010"/>
          <a:ext cx="5760640" cy="28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7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</a:tblGrid>
              <a:tr h="5761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61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614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 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6144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61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599282" y="1223755"/>
            <a:ext cx="3124248" cy="4984754"/>
            <a:chOff x="5969212" y="1414576"/>
            <a:chExt cx="3124248" cy="4984754"/>
          </a:xfrm>
        </p:grpSpPr>
        <p:sp>
          <p:nvSpPr>
            <p:cNvPr id="37" name="Arc 36"/>
            <p:cNvSpPr/>
            <p:nvPr/>
          </p:nvSpPr>
          <p:spPr>
            <a:xfrm>
              <a:off x="6601082" y="2265996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6214940" y="1845333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811706" y="5077785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388353" y="3252382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8684618" y="2888940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425563" y="2760926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969212" y="2257070"/>
              <a:ext cx="842494" cy="982909"/>
              <a:chOff x="5853100" y="2078851"/>
              <a:chExt cx="540060" cy="63007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8250966" y="2257070"/>
              <a:ext cx="842494" cy="982909"/>
              <a:chOff x="5853100" y="2078851"/>
              <a:chExt cx="540060" cy="63007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01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8250966" y="4573927"/>
              <a:ext cx="842494" cy="982909"/>
              <a:chOff x="5853100" y="2078851"/>
              <a:chExt cx="540060" cy="63007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5969212" y="4573927"/>
              <a:ext cx="842494" cy="982909"/>
              <a:chOff x="5853100" y="2078851"/>
              <a:chExt cx="540060" cy="63007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11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7338265" y="2438890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742423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38265" y="5113282"/>
              <a:ext cx="421247" cy="28411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74524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83" name="Straight Arrow Connector 82"/>
            <p:cNvCxnSpPr>
              <a:stCxn id="91" idx="1"/>
              <a:endCxn id="95" idx="5"/>
            </p:cNvCxnSpPr>
            <p:nvPr/>
          </p:nvCxnSpPr>
          <p:spPr>
            <a:xfrm flipH="1" flipV="1">
              <a:off x="6688325" y="3096035"/>
              <a:ext cx="1686022" cy="1621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689304" y="3709125"/>
              <a:ext cx="351039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5" name="Arc 84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50043" y="1414576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31024" y="595577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38265" y="1952129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6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 of a Moore Machine</a:t>
            </a:r>
            <a:endParaRPr lang="en-US" dirty="0"/>
          </a:p>
        </p:txBody>
      </p:sp>
      <p:graphicFrame>
        <p:nvGraphicFramePr>
          <p:cNvPr id="6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70767"/>
              </p:ext>
            </p:extLst>
          </p:nvPr>
        </p:nvGraphicFramePr>
        <p:xfrm>
          <a:off x="407495" y="869811"/>
          <a:ext cx="5760640" cy="229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7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  <a:gridCol w="463085"/>
              </a:tblGrid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 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72480" y="3293985"/>
            <a:ext cx="9496055" cy="3240360"/>
            <a:chOff x="272480" y="3293985"/>
            <a:chExt cx="9496055" cy="3240360"/>
          </a:xfrm>
        </p:grpSpPr>
        <p:grpSp>
          <p:nvGrpSpPr>
            <p:cNvPr id="4" name="Group 3"/>
            <p:cNvGrpSpPr/>
            <p:nvPr/>
          </p:nvGrpSpPr>
          <p:grpSpPr>
            <a:xfrm>
              <a:off x="272480" y="3293985"/>
              <a:ext cx="9496055" cy="3240360"/>
              <a:chOff x="272480" y="3152970"/>
              <a:chExt cx="9496055" cy="3381375"/>
            </a:xfrm>
          </p:grpSpPr>
          <p:pic>
            <p:nvPicPr>
              <p:cNvPr id="1027" name="Picture 3" descr="C:\Users\mudawar\Documents\+COE 202\202 Lectures\MooreTimingDiagram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80" y="3152970"/>
                <a:ext cx="9496055" cy="338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47555" y="4284095"/>
                <a:ext cx="2250250" cy="2700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 smtClean="0">
                    <a:latin typeface="+mn-lt"/>
                    <a:cs typeface="Times New Roman" panose="02020603050405020304" pitchFamily="18" charset="0"/>
                  </a:rPr>
                  <a:t>Negative edge-triggered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5299" y="4689140"/>
                <a:ext cx="209845" cy="27003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 smtClean="0">
                    <a:latin typeface="+mn-lt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299" y="5544235"/>
                <a:ext cx="209845" cy="27003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>
                    <a:latin typeface="+mn-lt"/>
                    <a:cs typeface="Times New Roman" panose="02020603050405020304" pitchFamily="18" charset="0"/>
                  </a:rPr>
                  <a:t>B</a:t>
                </a:r>
                <a:endParaRPr lang="en-US" sz="1600" i="1" dirty="0" smtClean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77850" y="6223579"/>
              <a:ext cx="707008" cy="287459"/>
            </a:xfrm>
            <a:prstGeom prst="rect">
              <a:avLst/>
            </a:prstGeom>
            <a:pattFill prst="wdDnDiag">
              <a:fgClr>
                <a:schemeClr val="accent5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93160" y="998731"/>
            <a:ext cx="3195355" cy="2025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The output is synchronized with the clock. No false output (or glitch) can appear.</a:t>
            </a:r>
            <a:endParaRPr lang="en-US" sz="24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Clocked Sequential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908720"/>
            <a:ext cx="8775976" cy="553561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US" dirty="0" smtClean="0"/>
              <a:t>Analysis is describing what a given circuit will do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US" dirty="0" smtClean="0"/>
              <a:t>The output of a clocked sequential circuit is determined by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Inputs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State of the Flip-Flops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Analysis Procedure: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Obtain the equations at the inputs of the Flip-Flops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Obtain the output equations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Fill the state table for all possible input and state values</a:t>
            </a:r>
          </a:p>
          <a:p>
            <a:pPr marL="357188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 smtClean="0"/>
              <a:t>Draw the state 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08720"/>
            <a:ext cx="9138220" cy="5535615"/>
          </a:xfrm>
        </p:spPr>
        <p:txBody>
          <a:bodyPr/>
          <a:lstStyle/>
          <a:p>
            <a:pPr marL="444500" indent="-444500">
              <a:spcBef>
                <a:spcPts val="1300"/>
              </a:spcBef>
            </a:pPr>
            <a:r>
              <a:rPr lang="en-US" dirty="0" smtClean="0"/>
              <a:t>To analyze a clocked sequential circuit:</a:t>
            </a:r>
          </a:p>
          <a:p>
            <a:pPr marL="457200" indent="-457200">
              <a:spcBef>
                <a:spcPts val="1300"/>
              </a:spcBef>
              <a:buFont typeface="+mj-lt"/>
              <a:buAutoNum type="arabicPeriod"/>
            </a:pPr>
            <a:r>
              <a:rPr lang="en-US" dirty="0" smtClean="0"/>
              <a:t>Obtain the equations at the </a:t>
            </a:r>
            <a:r>
              <a:rPr lang="en-US" b="1" dirty="0" smtClean="0"/>
              <a:t>Inputs</a:t>
            </a:r>
            <a:r>
              <a:rPr lang="en-US" dirty="0" smtClean="0"/>
              <a:t> of the flip-flops</a:t>
            </a:r>
          </a:p>
          <a:p>
            <a:pPr marL="457200" indent="-457200">
              <a:spcBef>
                <a:spcPts val="1300"/>
              </a:spcBef>
              <a:buFont typeface="+mj-lt"/>
              <a:buAutoNum type="arabicPeriod"/>
            </a:pPr>
            <a:r>
              <a:rPr lang="en-US" dirty="0" smtClean="0"/>
              <a:t>Obtain the </a:t>
            </a:r>
            <a:r>
              <a:rPr lang="en-US" b="1" dirty="0" smtClean="0"/>
              <a:t>Next State</a:t>
            </a:r>
            <a:r>
              <a:rPr lang="en-US" dirty="0" smtClean="0"/>
              <a:t> equations</a:t>
            </a:r>
          </a:p>
          <a:p>
            <a:pPr marL="908050" lvl="1" indent="-457200">
              <a:spcBef>
                <a:spcPts val="1300"/>
              </a:spcBef>
            </a:pPr>
            <a:r>
              <a:rPr lang="en-US" dirty="0" smtClean="0"/>
              <a:t>For a D Flip-Flop, the Next State = D input equation</a:t>
            </a:r>
          </a:p>
          <a:p>
            <a:pPr marL="908050" lvl="1" indent="-457200">
              <a:spcBef>
                <a:spcPts val="1300"/>
              </a:spcBef>
            </a:pPr>
            <a:r>
              <a:rPr lang="en-US" dirty="0" smtClean="0"/>
              <a:t>For T and JK, use the characteristic equation of the Flip-Flop</a:t>
            </a:r>
          </a:p>
          <a:p>
            <a:pPr marL="457200" indent="-457200">
              <a:spcBef>
                <a:spcPts val="1300"/>
              </a:spcBef>
              <a:buFont typeface="+mj-lt"/>
              <a:buAutoNum type="arabicPeriod"/>
            </a:pPr>
            <a:r>
              <a:rPr lang="en-US" dirty="0" smtClean="0"/>
              <a:t>Obtain the </a:t>
            </a:r>
            <a:r>
              <a:rPr lang="en-US" b="1" dirty="0" smtClean="0"/>
              <a:t>Output</a:t>
            </a:r>
            <a:r>
              <a:rPr lang="en-US" dirty="0" smtClean="0"/>
              <a:t> equations</a:t>
            </a:r>
          </a:p>
          <a:p>
            <a:pPr marL="457200" indent="-457200">
              <a:spcBef>
                <a:spcPts val="1300"/>
              </a:spcBef>
              <a:buFont typeface="+mj-lt"/>
              <a:buAutoNum type="arabicPeriod"/>
            </a:pPr>
            <a:r>
              <a:rPr lang="en-US" dirty="0" smtClean="0"/>
              <a:t>Fill the </a:t>
            </a:r>
            <a:r>
              <a:rPr lang="en-US" b="1" dirty="0" smtClean="0"/>
              <a:t>State Table</a:t>
            </a:r>
          </a:p>
          <a:p>
            <a:pPr marL="908050" lvl="1" indent="-457200">
              <a:spcBef>
                <a:spcPts val="1300"/>
              </a:spcBef>
            </a:pPr>
            <a:r>
              <a:rPr lang="en-US" dirty="0" smtClean="0"/>
              <a:t>Put all the combinations of current state and input</a:t>
            </a:r>
          </a:p>
          <a:p>
            <a:pPr marL="908050" lvl="1" indent="-457200">
              <a:spcBef>
                <a:spcPts val="1300"/>
              </a:spcBef>
            </a:pPr>
            <a:r>
              <a:rPr lang="en-US" dirty="0" smtClean="0"/>
              <a:t>Fill the next state and output columns</a:t>
            </a:r>
            <a:endParaRPr lang="en-US" dirty="0"/>
          </a:p>
          <a:p>
            <a:pPr marL="457200" indent="-457200">
              <a:spcBef>
                <a:spcPts val="1300"/>
              </a:spcBef>
              <a:buFont typeface="+mj-lt"/>
              <a:buAutoNum type="arabicPeriod"/>
            </a:pPr>
            <a:r>
              <a:rPr lang="en-US" dirty="0" smtClean="0"/>
              <a:t>Draw the </a:t>
            </a:r>
            <a:r>
              <a:rPr lang="en-US" b="1" dirty="0" smtClean="0"/>
              <a:t>State Diagram</a:t>
            </a:r>
          </a:p>
          <a:p>
            <a:pPr>
              <a:spcBef>
                <a:spcPts val="1300"/>
              </a:spcBef>
            </a:pPr>
            <a:r>
              <a:rPr lang="en-US" dirty="0" smtClean="0"/>
              <a:t>Two types of clocked sequential circuits: </a:t>
            </a:r>
            <a:r>
              <a:rPr lang="en-US" b="1" dirty="0" smtClean="0"/>
              <a:t>Mealy</a:t>
            </a:r>
            <a:r>
              <a:rPr lang="en-US" dirty="0" smtClean="0"/>
              <a:t> versus </a:t>
            </a:r>
            <a:r>
              <a:rPr lang="en-US" b="1" dirty="0" smtClean="0"/>
              <a:t>Moore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04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299" y="953726"/>
                <a:ext cx="6077881" cy="5535614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Is this a clocked sequential circuit?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YES!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What type of </a:t>
                </a:r>
                <a:r>
                  <a:rPr lang="en-US" dirty="0" smtClean="0"/>
                  <a:t>Memory?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 Flip-Flops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How many state variables?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Two state variables: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What are the Inputs?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One 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What are the Outputs?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One Output: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299" y="953726"/>
                <a:ext cx="6077881" cy="5535614"/>
              </a:xfrm>
              <a:blipFill rotWithShape="1">
                <a:blip r:embed="rId2"/>
                <a:stretch>
                  <a:fillRect l="-1304" t="-77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mudawar\Documents\+COE 202\202 Lectures\SequentialCirc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71" y="1672258"/>
            <a:ext cx="4666564" cy="4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udawar\Documents\+COE 202\202 Lectures\Sequential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71" y="1672258"/>
            <a:ext cx="4666564" cy="4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 Input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89" y="953725"/>
                <a:ext cx="8325925" cy="5625625"/>
              </a:xfrm>
            </p:spPr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What are the equations on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dirty="0" smtClean="0"/>
                  <a:t> inputs of the flip-flops?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are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current state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,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2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 smtClean="0"/>
                  <a:t> are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next state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,  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dirty="0" smtClean="0"/>
                  <a:t>The values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357188" indent="0">
                  <a:spcBef>
                    <a:spcPts val="2000"/>
                  </a:spcBef>
                  <a:buNone/>
                </a:pP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 smtClean="0"/>
                  <a:t> at the next clock edge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89" y="953725"/>
                <a:ext cx="8325925" cy="5625625"/>
              </a:xfrm>
              <a:blipFill rotWithShape="1">
                <a:blip r:embed="rId3"/>
                <a:stretch>
                  <a:fillRect l="-952"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udawar\Documents\+COE 202\202 Lectures\Sequential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71" y="1672258"/>
            <a:ext cx="4666564" cy="4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State and Output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90" y="1043734"/>
                <a:ext cx="9136016" cy="5400601"/>
              </a:xfrm>
            </p:spPr>
            <p:txBody>
              <a:bodyPr/>
              <a:lstStyle/>
              <a:p>
                <a:pPr>
                  <a:spcBef>
                    <a:spcPts val="2500"/>
                  </a:spcBef>
                </a:pPr>
                <a:r>
                  <a:rPr lang="en-US" dirty="0" smtClean="0"/>
                  <a:t>The next state equations define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next state</a:t>
                </a:r>
                <a:endParaRPr lang="en-US" dirty="0"/>
              </a:p>
              <a:p>
                <a:pPr marL="357188" indent="0">
                  <a:spcBef>
                    <a:spcPts val="2500"/>
                  </a:spcBef>
                  <a:buNone/>
                </a:pPr>
                <a:r>
                  <a:rPr lang="en-US" dirty="0" smtClean="0"/>
                  <a:t>At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inputs</a:t>
                </a:r>
                <a:r>
                  <a:rPr lang="en-US" dirty="0" smtClean="0"/>
                  <a:t> of the Flip-Flops</a:t>
                </a:r>
              </a:p>
              <a:p>
                <a:pPr>
                  <a:spcBef>
                    <a:spcPts val="2500"/>
                  </a:spcBef>
                </a:pPr>
                <a:r>
                  <a:rPr lang="en-US" dirty="0" smtClean="0"/>
                  <a:t>Next state equations?</a:t>
                </a:r>
              </a:p>
              <a:p>
                <a:pPr marL="357188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357188" indent="0">
                  <a:spcBef>
                    <a:spcPts val="2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>
                  <a:spcBef>
                    <a:spcPts val="2500"/>
                  </a:spcBef>
                </a:pPr>
                <a:r>
                  <a:rPr lang="en-US" dirty="0" smtClean="0"/>
                  <a:t>There is only one 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</m:oMath>
                </a14:m>
                <a:endParaRPr lang="en-US" b="1" dirty="0" smtClean="0"/>
              </a:p>
              <a:p>
                <a:pPr>
                  <a:spcBef>
                    <a:spcPts val="2500"/>
                  </a:spcBef>
                </a:pPr>
                <a:r>
                  <a:rPr lang="en-US" dirty="0" smtClean="0"/>
                  <a:t>What is the output equation?</a:t>
                </a:r>
              </a:p>
              <a:p>
                <a:pPr marL="357188" indent="0">
                  <a:spcBef>
                    <a:spcPts val="2500"/>
                  </a:spcBef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90" y="1043734"/>
                <a:ext cx="9136016" cy="5400601"/>
              </a:xfrm>
              <a:blipFill rotWithShape="1">
                <a:blip r:embed="rId3"/>
                <a:stretch>
                  <a:fillRect l="-867" t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dawar\Documents\+COE 202\202 Lectures\State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8" y="2888940"/>
            <a:ext cx="4370577" cy="35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2480" y="908720"/>
                <a:ext cx="9271031" cy="1833946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/>
                  <a:t>State table shows the Next State and Output in a tabular form</a:t>
                </a:r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 smtClean="0"/>
                  <a:t>Next State Equations: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 smtClean="0"/>
                  <a:t>Output Equation: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480" y="908720"/>
                <a:ext cx="9271031" cy="1833946"/>
              </a:xfrm>
              <a:blipFill rotWithShape="1">
                <a:blip r:embed="rId3"/>
                <a:stretch>
                  <a:fillRect l="-920" t="-664" b="-3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759582" y="3023232"/>
            <a:ext cx="5019484" cy="3420380"/>
            <a:chOff x="4759582" y="3023232"/>
            <a:chExt cx="5019484" cy="3420380"/>
          </a:xfrm>
        </p:grpSpPr>
        <p:sp>
          <p:nvSpPr>
            <p:cNvPr id="6" name="TextBox 5"/>
            <p:cNvSpPr txBox="1"/>
            <p:nvPr/>
          </p:nvSpPr>
          <p:spPr>
            <a:xfrm>
              <a:off x="4998006" y="3023232"/>
              <a:ext cx="4545504" cy="6300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Another form of the state table</a:t>
              </a:r>
            </a:p>
          </p:txBody>
        </p:sp>
        <p:pic>
          <p:nvPicPr>
            <p:cNvPr id="3075" name="Picture 3" descr="C:\Users\mudawar\Documents\+COE 202\202 Lectures\StateTable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4"/>
            <a:stretch/>
          </p:blipFill>
          <p:spPr bwMode="auto">
            <a:xfrm>
              <a:off x="4759582" y="3927379"/>
              <a:ext cx="5019484" cy="251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2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499" y="863715"/>
                <a:ext cx="8775976" cy="2880320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State diagram is a graphical representation of a state table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circles are the states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Two state variable </a:t>
                </a:r>
                <a:r>
                  <a:rPr lang="en-US" dirty="0" smtClean="0">
                    <a:sym typeface="Wingdings" panose="05000000000000000000" pitchFamily="2" charset="2"/>
                  </a:rPr>
                  <a:t> Four states (ALL values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Arcs are the state transitions</a:t>
                </a:r>
              </a:p>
              <a:p>
                <a:pPr marL="357188" indent="0">
                  <a:spcBef>
                    <a:spcPts val="1500"/>
                  </a:spcBef>
                  <a:buNone/>
                </a:pPr>
                <a:r>
                  <a:rPr lang="en-US" dirty="0" smtClean="0"/>
                  <a:t>Labeled with: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/ Output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499" y="863715"/>
                <a:ext cx="8775976" cy="2880320"/>
              </a:xfrm>
              <a:blipFill rotWithShape="1">
                <a:blip r:embed="rId2"/>
                <a:stretch>
                  <a:fillRect l="-903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udawar\Documents\+COE 202\202 Lectures\State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586357"/>
            <a:ext cx="4041352" cy="39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udawar\Documents\+COE 202\202 Lectures\StateTabl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/>
          <a:stretch/>
        </p:blipFill>
        <p:spPr bwMode="auto">
          <a:xfrm>
            <a:off x="473576" y="3838092"/>
            <a:ext cx="5019484" cy="25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versus Sequential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43735"/>
            <a:ext cx="9138220" cy="5400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en-US" sz="2800" b="1" dirty="0" smtClean="0"/>
              <a:t>Analysis of Combinational Circuits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Obtain the Boolean Equations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Fill the Truth Table</a:t>
            </a: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en-US" sz="2800" b="1" dirty="0" smtClean="0"/>
              <a:t>Analysis of Sequential Circuits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Obtain the Next State Equations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Obtain the Output Equations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Fill the State Table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 smtClean="0"/>
              <a:t>Draw the State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8094" y="1898830"/>
            <a:ext cx="3645406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2400" dirty="0"/>
              <a:t>Output </a:t>
            </a:r>
            <a:r>
              <a:rPr lang="en-US" sz="2400" dirty="0" smtClean="0"/>
              <a:t>is </a:t>
            </a:r>
            <a:r>
              <a:rPr lang="en-US" sz="2400" dirty="0"/>
              <a:t>a function of input only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8095" y="5208293"/>
            <a:ext cx="3645405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2400" dirty="0"/>
              <a:t>Output </a:t>
            </a:r>
            <a:r>
              <a:rPr lang="en-US" sz="2400" dirty="0" smtClean="0"/>
              <a:t>is </a:t>
            </a:r>
            <a:r>
              <a:rPr lang="en-US" sz="2400" dirty="0"/>
              <a:t>a function of input </a:t>
            </a:r>
            <a:r>
              <a:rPr lang="en-US" sz="2400" dirty="0" smtClean="0"/>
              <a:t>and current state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08095" y="4128173"/>
            <a:ext cx="3645405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2400" dirty="0" smtClean="0"/>
              <a:t>Next state is </a:t>
            </a:r>
            <a:r>
              <a:rPr lang="en-US" sz="2400" dirty="0"/>
              <a:t>a function of input </a:t>
            </a:r>
            <a:r>
              <a:rPr lang="en-US" sz="2400" dirty="0" smtClean="0"/>
              <a:t>and current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9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solidFill>
            <a:srgbClr val="FF0000"/>
          </a:solidFill>
        </a:ln>
      </a:spPr>
      <a:bodyPr wrap="square" lIns="0" tIns="0" rIns="0" bIns="0" rtlCol="0" anchor="ctr" anchorCtr="0">
        <a:noAutofit/>
      </a:bodyPr>
      <a:lstStyle>
        <a:defPPr algn="ctr">
          <a:defRPr sz="2000" dirty="0" smtClean="0">
            <a:latin typeface="+mn-lt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34440</TotalTime>
  <Words>1832</Words>
  <Application>Microsoft Office PowerPoint</Application>
  <PresentationFormat>A4 Paper (210x297 mm)</PresentationFormat>
  <Paragraphs>458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Default Design</vt:lpstr>
      <vt:lpstr>Analysis of Clocked Sequential Circuits</vt:lpstr>
      <vt:lpstr>Presentation Outline</vt:lpstr>
      <vt:lpstr>Analysis of Clocked Sequential Circuits</vt:lpstr>
      <vt:lpstr>Analysis Example</vt:lpstr>
      <vt:lpstr>Flip-Flop Input Equations</vt:lpstr>
      <vt:lpstr>Next State and Output Equations</vt:lpstr>
      <vt:lpstr>State Table</vt:lpstr>
      <vt:lpstr>State Diagram</vt:lpstr>
      <vt:lpstr>Combinational versus Sequential Analysis</vt:lpstr>
      <vt:lpstr>Example with Output = Current State</vt:lpstr>
      <vt:lpstr>Example with Output = Current State</vt:lpstr>
      <vt:lpstr>Sequential Circuit with T Flip-Flops</vt:lpstr>
      <vt:lpstr>Recall: Flip-Flop Characteristic Equation</vt:lpstr>
      <vt:lpstr>Sequential Circuit with T Flip-Flops</vt:lpstr>
      <vt:lpstr>From Next State Equations to State Table</vt:lpstr>
      <vt:lpstr>From State Table to State Diagram</vt:lpstr>
      <vt:lpstr>Sequential Circuit with a JK Flip-Flops</vt:lpstr>
      <vt:lpstr>JK Input and Next State Equations</vt:lpstr>
      <vt:lpstr>From JK Input Equations to State Table</vt:lpstr>
      <vt:lpstr>From State Table to State Diagram</vt:lpstr>
      <vt:lpstr>Mealy versus Moore Sequential Circuits</vt:lpstr>
      <vt:lpstr>Mealy Machine</vt:lpstr>
      <vt:lpstr>Mealy State Diagram</vt:lpstr>
      <vt:lpstr>Tracing a Mealy State Diagram</vt:lpstr>
      <vt:lpstr>False Output in the Timing Diagram</vt:lpstr>
      <vt:lpstr>Moore Machine</vt:lpstr>
      <vt:lpstr>Moore State Diagram</vt:lpstr>
      <vt:lpstr>Tracing a Moore State Diagram</vt:lpstr>
      <vt:lpstr>Timing Diagram of a Moore Machine</vt:lpstr>
      <vt:lpstr>Summary</vt:lpstr>
      <vt:lpstr>Shl</vt:lpstr>
    </vt:vector>
  </TitlesOfParts>
  <Company>KFUPM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Clocked Sequential Circuits</dc:title>
  <dc:creator>Dr. Muhamed Mudawar</dc:creator>
  <cp:lastModifiedBy>mudawar</cp:lastModifiedBy>
  <cp:revision>1889</cp:revision>
  <cp:lastPrinted>2016-12-14T16:27:35Z</cp:lastPrinted>
  <dcterms:created xsi:type="dcterms:W3CDTF">2004-09-12T13:54:39Z</dcterms:created>
  <dcterms:modified xsi:type="dcterms:W3CDTF">2016-12-15T07:32:56Z</dcterms:modified>
</cp:coreProperties>
</file>