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344" r:id="rId2"/>
    <p:sldId id="411" r:id="rId3"/>
    <p:sldId id="415" r:id="rId4"/>
    <p:sldId id="416" r:id="rId5"/>
    <p:sldId id="368" r:id="rId6"/>
    <p:sldId id="378" r:id="rId7"/>
    <p:sldId id="374" r:id="rId8"/>
    <p:sldId id="375" r:id="rId9"/>
    <p:sldId id="373" r:id="rId10"/>
    <p:sldId id="398" r:id="rId11"/>
    <p:sldId id="389" r:id="rId12"/>
    <p:sldId id="392" r:id="rId13"/>
    <p:sldId id="417" r:id="rId14"/>
    <p:sldId id="418" r:id="rId15"/>
    <p:sldId id="419" r:id="rId16"/>
    <p:sldId id="379" r:id="rId17"/>
    <p:sldId id="381" r:id="rId18"/>
    <p:sldId id="382" r:id="rId19"/>
    <p:sldId id="383" r:id="rId20"/>
    <p:sldId id="385" r:id="rId21"/>
    <p:sldId id="388" r:id="rId22"/>
    <p:sldId id="384" r:id="rId23"/>
    <p:sldId id="387" r:id="rId24"/>
    <p:sldId id="390" r:id="rId25"/>
    <p:sldId id="391" r:id="rId26"/>
    <p:sldId id="394" r:id="rId27"/>
    <p:sldId id="403" r:id="rId28"/>
    <p:sldId id="401" r:id="rId29"/>
    <p:sldId id="404" r:id="rId30"/>
    <p:sldId id="410" r:id="rId31"/>
    <p:sldId id="414" r:id="rId32"/>
    <p:sldId id="409" r:id="rId33"/>
    <p:sldId id="402" r:id="rId34"/>
    <p:sldId id="407" r:id="rId35"/>
    <p:sldId id="408" r:id="rId36"/>
    <p:sldId id="412" r:id="rId37"/>
  </p:sldIdLst>
  <p:sldSz cx="9906000" cy="6858000" type="A4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FF"/>
    <a:srgbClr val="0000FF"/>
    <a:srgbClr val="FF3399"/>
    <a:srgbClr val="FF33CC"/>
    <a:srgbClr val="FF9900"/>
    <a:srgbClr val="000099"/>
    <a:srgbClr val="FF0000"/>
    <a:srgbClr val="FFAE5D"/>
    <a:srgbClr val="FFBA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5818" autoAdjust="0"/>
  </p:normalViewPr>
  <p:slideViewPr>
    <p:cSldViewPr>
      <p:cViewPr>
        <p:scale>
          <a:sx n="100" d="100"/>
          <a:sy n="100" d="100"/>
        </p:scale>
        <p:origin x="-781" y="-5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E77FDE01-2A2C-435C-9B2F-9D2C2C5FC7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3921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F70015-ABF7-45CF-B70F-162A62649C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4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800100"/>
            <a:ext cx="89154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698875"/>
            <a:ext cx="89154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9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6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45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143000"/>
            <a:ext cx="89154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91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32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357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143000"/>
            <a:ext cx="437515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70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4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483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83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527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60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43000"/>
            <a:ext cx="89154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6615132"/>
            <a:ext cx="99060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tabLst>
                <a:tab pos="4845050" algn="ctr"/>
                <a:tab pos="9688513" algn="r"/>
              </a:tabLst>
            </a:pP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Behavioral Modeling in Verilog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COE 202 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altLang="en-US" sz="1000" i="1" baseline="0" dirty="0" smtClean="0">
                <a:latin typeface="Times New Roman" pitchFamily="18" charset="0"/>
                <a:cs typeface="Times New Roman" pitchFamily="18" charset="0"/>
              </a:rPr>
              <a:t> Digital Logic Design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© </a:t>
            </a:r>
            <a:r>
              <a:rPr lang="en-US" altLang="en-US" sz="1000" i="1" dirty="0" err="1" smtClean="0">
                <a:latin typeface="Times New Roman" pitchFamily="18" charset="0"/>
                <a:cs typeface="Times New Roman" pitchFamily="18" charset="0"/>
              </a:rPr>
              <a:t>Muhamed</a:t>
            </a:r>
            <a:r>
              <a:rPr lang="en-US" altLang="en-US" sz="1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000" i="1" dirty="0" err="1">
                <a:latin typeface="Times New Roman" pitchFamily="18" charset="0"/>
                <a:cs typeface="Times New Roman" pitchFamily="18" charset="0"/>
              </a:rPr>
              <a:t>Mudawar</a:t>
            </a:r>
            <a:r>
              <a:rPr lang="en-US" altLang="en-US" sz="1000" i="1" dirty="0">
                <a:latin typeface="Times New Roman" pitchFamily="18" charset="0"/>
                <a:cs typeface="Times New Roman" pitchFamily="18" charset="0"/>
              </a:rPr>
              <a:t> – slide </a:t>
            </a:r>
            <a:fld id="{39B4A023-9B48-47D3-A4F1-206ADEA8646D}" type="slidenum">
              <a:rPr lang="en-US" altLang="en-US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4845050" algn="ctr"/>
                  <a:tab pos="9688513" algn="r"/>
                </a:tabLst>
              </a:pPr>
              <a:t>‹#›</a:t>
            </a:fld>
            <a:endParaRPr lang="en-US" alt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" y="606257"/>
            <a:ext cx="8915400" cy="2801938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 smtClean="0"/>
              <a:t>Behavioral </a:t>
            </a:r>
            <a:r>
              <a:rPr lang="en-US" altLang="en-US" sz="4400" dirty="0" smtClean="0"/>
              <a:t>Modeling in Verilog</a:t>
            </a:r>
            <a:endParaRPr lang="en-US" altLang="en-US" sz="2800" dirty="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95300" y="3774642"/>
            <a:ext cx="8915400" cy="2476500"/>
          </a:xfrm>
        </p:spPr>
        <p:txBody>
          <a:bodyPr/>
          <a:lstStyle/>
          <a:p>
            <a:r>
              <a:rPr lang="en-US" altLang="en-US" sz="3200" dirty="0"/>
              <a:t>COE </a:t>
            </a:r>
            <a:r>
              <a:rPr lang="en-US" altLang="en-US" sz="3200" dirty="0" smtClean="0"/>
              <a:t>202</a:t>
            </a:r>
            <a:endParaRPr lang="en-US" altLang="en-US" sz="2800" dirty="0"/>
          </a:p>
          <a:p>
            <a:r>
              <a:rPr lang="en-US" altLang="en-US" sz="2800" dirty="0"/>
              <a:t>Digital Logic Design</a:t>
            </a:r>
          </a:p>
          <a:p>
            <a:pPr>
              <a:spcBef>
                <a:spcPct val="100000"/>
              </a:spcBef>
            </a:pPr>
            <a:r>
              <a:rPr lang="en-US" altLang="en-US" dirty="0" smtClean="0"/>
              <a:t>Dr. </a:t>
            </a:r>
            <a:r>
              <a:rPr lang="en-US" altLang="en-US" dirty="0" err="1"/>
              <a:t>Muhamed</a:t>
            </a:r>
            <a:r>
              <a:rPr lang="en-US" altLang="en-US" dirty="0"/>
              <a:t> </a:t>
            </a:r>
            <a:r>
              <a:rPr lang="en-US" altLang="en-US" dirty="0" err="1"/>
              <a:t>Mudawar</a:t>
            </a:r>
            <a:endParaRPr lang="en-US" altLang="en-US" dirty="0"/>
          </a:p>
          <a:p>
            <a:r>
              <a:rPr lang="en-US" altLang="en-US" dirty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Reduction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39" y="836684"/>
            <a:ext cx="9561561" cy="5703093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Reduce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A, B,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Y, Z );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A, B are input vectors, X, Y, Z are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1-bit outputs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X =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A[3] | A[2] | A[1] | A[0];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X 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|A;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Y =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B[3] &amp; B[2] &amp; B[1] &amp; B[0];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Y 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&amp;B;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Z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X &amp; (B[3] ^ B[2] ^ B[1] ^ B[0]);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Z 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 &amp; (^B);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07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Concatenation Operator { }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26" y="868489"/>
            <a:ext cx="9505155" cy="5703093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Concatenate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X, Y, Z 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A, B are input vectors, X, Y, Z are output vectors</a:t>
            </a:r>
          </a:p>
          <a:p>
            <a:pPr marL="0" indent="0">
              <a:spcBef>
                <a:spcPts val="2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X = A is right-shifted 3 bits using { } operator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X = {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3'b000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A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[7:3]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2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Y = A is right-rotated 3 bits using { } operator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{A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[2:0]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A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[7:3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0" indent="0">
              <a:spcBef>
                <a:spcPts val="2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 =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selecting and concatenating bits of A and B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Z 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{A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[5:4]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B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[6:3]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A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43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Literals (Constant Values)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894292"/>
            <a:ext cx="9066260" cy="558787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Syntax: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][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'base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</a:t>
            </a:r>
            <a:r>
              <a:rPr lang="en-US" dirty="0" smtClean="0"/>
              <a:t> (optional) is the number of bits in the value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'base</a:t>
            </a:r>
            <a:r>
              <a:rPr lang="en-US" dirty="0" smtClean="0"/>
              <a:t> can be: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</a:t>
            </a:r>
            <a:r>
              <a:rPr lang="en-US" dirty="0" smtClean="0"/>
              <a:t>(binary),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'o</a:t>
            </a:r>
            <a:r>
              <a:rPr lang="en-US" dirty="0" smtClean="0"/>
              <a:t>(octal),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'd</a:t>
            </a:r>
            <a:r>
              <a:rPr lang="en-US" dirty="0" smtClean="0"/>
              <a:t>(decimal), or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</a:t>
            </a:r>
            <a:r>
              <a:rPr lang="en-US" dirty="0" smtClean="0"/>
              <a:t>(hex)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can be in binary, octal, decimal, or hexadecimal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If the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'base</a:t>
            </a:r>
            <a:r>
              <a:rPr lang="en-US" dirty="0" smtClean="0"/>
              <a:t> is not specified then decimal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endParaRPr lang="en-US" dirty="0" smtClean="0"/>
          </a:p>
          <a:p>
            <a:pPr>
              <a:spcBef>
                <a:spcPts val="1500"/>
              </a:spcBef>
            </a:pPr>
            <a:r>
              <a:rPr lang="en-US" dirty="0" smtClean="0"/>
              <a:t>Examples: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8'b1011_1101</a:t>
            </a:r>
            <a:r>
              <a:rPr lang="en-US" dirty="0" smtClean="0"/>
              <a:t> (8-bit binary),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'hA3F0</a:t>
            </a:r>
            <a:r>
              <a:rPr lang="en-US" dirty="0" smtClean="0"/>
              <a:t> (16-bit hexadecimal)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16'o56377</a:t>
            </a:r>
            <a:r>
              <a:rPr lang="en-US" dirty="0" smtClean="0"/>
              <a:t> (16-bit octal),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32'd999</a:t>
            </a:r>
            <a:r>
              <a:rPr lang="en-US" dirty="0" smtClean="0"/>
              <a:t> (32-bit decimal)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The underscore </a:t>
            </a:r>
            <a:r>
              <a:rPr lang="en-US" b="1" dirty="0" smtClean="0">
                <a:solidFill>
                  <a:srgbClr val="0000FF"/>
                </a:solidFill>
              </a:rPr>
              <a:t>_</a:t>
            </a:r>
            <a:r>
              <a:rPr lang="en-US" dirty="0" smtClean="0"/>
              <a:t> can be used to enhance readability of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</a:p>
          <a:p>
            <a:pPr>
              <a:spcBef>
                <a:spcPts val="1500"/>
              </a:spcBef>
            </a:pPr>
            <a:r>
              <a:rPr lang="en-US" dirty="0" smtClean="0">
                <a:cs typeface="Consolas" panose="020B0609020204030204" pitchFamily="49" charset="0"/>
              </a:rPr>
              <a:t>When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size</a:t>
            </a:r>
            <a:r>
              <a:rPr lang="en-US" dirty="0" smtClean="0">
                <a:cs typeface="Consolas" panose="020B0609020204030204" pitchFamily="49" charset="0"/>
              </a:rPr>
              <a:t> is fewer bits than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value</a:t>
            </a:r>
            <a:r>
              <a:rPr lang="en-US" dirty="0" smtClean="0">
                <a:cs typeface="Consolas" panose="020B0609020204030204" pitchFamily="49" charset="0"/>
              </a:rPr>
              <a:t>, upper bits are truncated</a:t>
            </a:r>
          </a:p>
        </p:txBody>
      </p:sp>
    </p:spTree>
    <p:extLst>
      <p:ext uri="{BB962C8B-B14F-4D97-AF65-F5344CB8AC3E}">
        <p14:creationId xmlns:p14="http://schemas.microsoft.com/office/powerpoint/2010/main" val="36986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Ripple Carry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1" y="1009506"/>
            <a:ext cx="9274726" cy="2880349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 smtClean="0"/>
              <a:t>Using </a:t>
            </a:r>
            <a:r>
              <a:rPr lang="en-US" b="1" dirty="0" smtClean="0">
                <a:solidFill>
                  <a:srgbClr val="FF0000"/>
                </a:solidFill>
              </a:rPr>
              <a:t>identical copies </a:t>
            </a:r>
            <a:r>
              <a:rPr lang="en-US" dirty="0" smtClean="0"/>
              <a:t>of a full adder to build a large adder</a:t>
            </a:r>
          </a:p>
          <a:p>
            <a:pPr>
              <a:lnSpc>
                <a:spcPct val="150000"/>
              </a:lnSpc>
              <a:spcBef>
                <a:spcPts val="1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cell</a:t>
            </a:r>
            <a:r>
              <a:rPr lang="en-US" dirty="0" smtClean="0"/>
              <a:t> (iterative block) is a </a:t>
            </a:r>
            <a:r>
              <a:rPr lang="en-US" b="1" dirty="0" smtClean="0">
                <a:solidFill>
                  <a:srgbClr val="FF0000"/>
                </a:solidFill>
              </a:rPr>
              <a:t>full adder</a:t>
            </a:r>
          </a:p>
          <a:p>
            <a:pPr marL="360363" indent="0">
              <a:lnSpc>
                <a:spcPct val="150000"/>
              </a:lnSpc>
              <a:spcBef>
                <a:spcPts val="1500"/>
              </a:spcBef>
              <a:buNone/>
            </a:pPr>
            <a:r>
              <a:rPr lang="en-US" dirty="0" smtClean="0"/>
              <a:t>Adds 3 bits: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i="1" baseline="-25000" dirty="0" smtClean="0"/>
              <a:t>i</a:t>
            </a:r>
            <a:r>
              <a:rPr lang="en-US" dirty="0"/>
              <a:t>,</a:t>
            </a:r>
            <a:r>
              <a:rPr lang="en-US" dirty="0" smtClean="0"/>
              <a:t> Computes: Sum </a:t>
            </a:r>
            <a:r>
              <a:rPr lang="en-US" i="1" dirty="0" err="1" smtClean="0"/>
              <a:t>s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Carry-out </a:t>
            </a:r>
            <a:r>
              <a:rPr lang="en-US" i="1" dirty="0" smtClean="0"/>
              <a:t>c</a:t>
            </a:r>
            <a:r>
              <a:rPr lang="en-US" i="1" baseline="-25000" dirty="0" smtClean="0"/>
              <a:t>i</a:t>
            </a:r>
            <a:r>
              <a:rPr lang="en-US" baseline="-25000" dirty="0" smtClean="0"/>
              <a:t>+1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</a:pPr>
            <a:r>
              <a:rPr lang="en-US" dirty="0"/>
              <a:t>Carry-out of cell </a:t>
            </a:r>
            <a:r>
              <a:rPr lang="en-US" i="1" dirty="0"/>
              <a:t>i</a:t>
            </a:r>
            <a:r>
              <a:rPr lang="en-US" dirty="0"/>
              <a:t> becomes carry-in to cell (</a:t>
            </a:r>
            <a:r>
              <a:rPr lang="en-US" i="1" dirty="0"/>
              <a:t>i</a:t>
            </a:r>
            <a:r>
              <a:rPr lang="en-US" sz="1200" i="1" dirty="0"/>
              <a:t> </a:t>
            </a:r>
            <a:r>
              <a:rPr lang="en-US" dirty="0"/>
              <a:t>+1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632475" y="4012382"/>
            <a:ext cx="6390721" cy="2469789"/>
            <a:chOff x="747689" y="3486607"/>
            <a:chExt cx="6390721" cy="2469789"/>
          </a:xfrm>
        </p:grpSpPr>
        <p:sp>
          <p:nvSpPr>
            <p:cNvPr id="18" name="TextBox 17"/>
            <p:cNvSpPr txBox="1"/>
            <p:nvPr/>
          </p:nvSpPr>
          <p:spPr>
            <a:xfrm>
              <a:off x="6681210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baseline="-25000" dirty="0" smtClean="0">
                  <a:latin typeface="+mn-lt"/>
                  <a:cs typeface="Times New Roman" panose="02020603050405020304" pitchFamily="18" charset="0"/>
                </a:rPr>
                <a:t>0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>
              <a:off x="6680530" y="4735293"/>
              <a:ext cx="45788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5204459" y="3486607"/>
              <a:ext cx="1497782" cy="2469789"/>
              <a:chOff x="5701891" y="3313786"/>
              <a:chExt cx="1497782" cy="2469789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14" name="Group 13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" name="Straight Arrow Connector 5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Straight Arrow Connector 6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Arrow Connector 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718869" y="3486607"/>
              <a:ext cx="1497782" cy="2469789"/>
              <a:chOff x="5701891" y="3313786"/>
              <a:chExt cx="1497782" cy="2469789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25" name="Group 24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32" name="Straight Arrow Connector 31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Straight Arrow Connector 25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33279" y="4300417"/>
              <a:ext cx="1204263" cy="503838"/>
              <a:chOff x="5701891" y="4127596"/>
              <a:chExt cx="1204263" cy="503838"/>
            </a:xfrm>
          </p:grpSpPr>
          <p:cxnSp>
            <p:nvCxnSpPr>
              <p:cNvPr id="38" name="Straight Arrow Connector 37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TextBox 39"/>
              <p:cNvSpPr txBox="1"/>
              <p:nvPr/>
            </p:nvSpPr>
            <p:spPr>
              <a:xfrm>
                <a:off x="6448954" y="4335699"/>
                <a:ext cx="457200" cy="29573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b="1" dirty="0" smtClean="0">
                    <a:latin typeface="+mn-lt"/>
                    <a:cs typeface="Times New Roman" panose="02020603050405020304" pitchFamily="18" charset="0"/>
                  </a:rPr>
                  <a:t>. . .</a:t>
                </a:r>
                <a:endParaRPr lang="en-US" sz="2000" b="1" baseline="-25000" dirty="0" smtClean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 smtClean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</p:grpSp>
        <p:grpSp>
          <p:nvGrpSpPr>
            <p:cNvPr id="45" name="Group 44"/>
            <p:cNvGrpSpPr/>
            <p:nvPr/>
          </p:nvGrpSpPr>
          <p:grpSpPr>
            <a:xfrm>
              <a:off x="747689" y="3486607"/>
              <a:ext cx="1497782" cy="2469789"/>
              <a:chOff x="5701891" y="3313786"/>
              <a:chExt cx="1497782" cy="2469789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47" name="Group 46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54" name="Straight Arrow Connector 53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Arrow Connector 54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 smtClean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 smtClean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6393175" y="5330031"/>
                <a:ext cx="691284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 smtClean="0">
                    <a:latin typeface="+mn-lt"/>
                    <a:cs typeface="Times New Roman" panose="02020603050405020304" pitchFamily="18" charset="0"/>
                  </a:rPr>
                  <a:t>n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-1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 smtClean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 err="1" smtClean="0">
                    <a:latin typeface="+mn-lt"/>
                    <a:cs typeface="Times New Roman" panose="02020603050405020304" pitchFamily="18" charset="0"/>
                  </a:rPr>
                  <a:t>n</a:t>
                </a:r>
                <a:endParaRPr lang="en-US" sz="2000" i="1" baseline="-25000" dirty="0" smtClean="0">
                  <a:latin typeface="+mn-lt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7487708" y="4012382"/>
            <a:ext cx="1954982" cy="2469789"/>
            <a:chOff x="7602922" y="3486607"/>
            <a:chExt cx="1954982" cy="2469789"/>
          </a:xfrm>
        </p:grpSpPr>
        <p:sp>
          <p:nvSpPr>
            <p:cNvPr id="59" name="TextBox 58"/>
            <p:cNvSpPr txBox="1"/>
            <p:nvPr/>
          </p:nvSpPr>
          <p:spPr>
            <a:xfrm>
              <a:off x="9100704" y="4293105"/>
              <a:ext cx="457200" cy="453544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+mn-lt"/>
                  <a:cs typeface="Times New Roman" panose="02020603050405020304" pitchFamily="18" charset="0"/>
                </a:rPr>
                <a:t>c</a:t>
              </a:r>
              <a:r>
                <a:rPr lang="en-US" sz="2000" i="1" baseline="-25000" dirty="0" smtClean="0">
                  <a:latin typeface="+mn-lt"/>
                  <a:cs typeface="Times New Roman" panose="02020603050405020304" pitchFamily="18" charset="0"/>
                </a:rPr>
                <a:t>i</a:t>
              </a: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flipH="1">
              <a:off x="9078993" y="4735293"/>
              <a:ext cx="478911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7602922" y="3486607"/>
              <a:ext cx="1497782" cy="2469789"/>
              <a:chOff x="5701891" y="3313786"/>
              <a:chExt cx="1497782" cy="246978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6277961" y="4120284"/>
                <a:ext cx="900000" cy="90000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Full</a:t>
                </a:r>
              </a:p>
              <a:p>
                <a:pPr algn="ctr"/>
                <a:r>
                  <a:rPr lang="en-US" sz="2000" dirty="0" smtClean="0">
                    <a:latin typeface="+mn-lt"/>
                    <a:cs typeface="Times New Roman" panose="02020603050405020304" pitchFamily="18" charset="0"/>
                  </a:rPr>
                  <a:t>Adder</a:t>
                </a:r>
              </a:p>
            </p:txBody>
          </p:sp>
          <p:grpSp>
            <p:nvGrpSpPr>
              <p:cNvPr id="62" name="Group 61"/>
              <p:cNvGrpSpPr/>
              <p:nvPr/>
            </p:nvGrpSpPr>
            <p:grpSpPr>
              <a:xfrm>
                <a:off x="6450782" y="3774642"/>
                <a:ext cx="518463" cy="347926"/>
                <a:chOff x="6450782" y="3604105"/>
                <a:chExt cx="518463" cy="518463"/>
              </a:xfrm>
            </p:grpSpPr>
            <p:cxnSp>
              <p:nvCxnSpPr>
                <p:cNvPr id="69" name="Straight Arrow Connector 68"/>
                <p:cNvCxnSpPr/>
                <p:nvPr/>
              </p:nvCxnSpPr>
              <p:spPr>
                <a:xfrm>
                  <a:off x="6969245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>
                  <a:off x="6450782" y="3604105"/>
                  <a:ext cx="0" cy="518463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3" name="Straight Arrow Connector 62"/>
              <p:cNvCxnSpPr/>
              <p:nvPr/>
            </p:nvCxnSpPr>
            <p:spPr>
              <a:xfrm>
                <a:off x="6727961" y="5020284"/>
                <a:ext cx="0" cy="367354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Arrow Connector 63"/>
              <p:cNvCxnSpPr/>
              <p:nvPr/>
            </p:nvCxnSpPr>
            <p:spPr>
              <a:xfrm flipH="1">
                <a:off x="5701891" y="4562472"/>
                <a:ext cx="576072" cy="0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220354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 smtClean="0">
                    <a:latin typeface="+mn-lt"/>
                    <a:cs typeface="Times New Roman" panose="02020603050405020304" pitchFamily="18" charset="0"/>
                  </a:rPr>
                  <a:t>a</a:t>
                </a:r>
                <a:r>
                  <a:rPr lang="en-US" sz="2000" i="1" baseline="-25000" dirty="0" err="1" smtClean="0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 smtClean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6742473" y="331378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b</a:t>
                </a:r>
                <a:r>
                  <a:rPr lang="en-US" sz="2000" i="1" baseline="-25000" dirty="0" smtClean="0">
                    <a:latin typeface="+mn-lt"/>
                    <a:cs typeface="Times New Roman" panose="02020603050405020304" pitchFamily="18" charset="0"/>
                  </a:rPr>
                  <a:t>i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508389" y="5330031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err="1" smtClean="0">
                    <a:latin typeface="+mn-lt"/>
                    <a:cs typeface="Times New Roman" panose="02020603050405020304" pitchFamily="18" charset="0"/>
                  </a:rPr>
                  <a:t>s</a:t>
                </a:r>
                <a:r>
                  <a:rPr lang="en-US" sz="2000" i="1" baseline="-25000" dirty="0" err="1" smtClean="0">
                    <a:latin typeface="+mn-lt"/>
                    <a:cs typeface="Times New Roman" panose="02020603050405020304" pitchFamily="18" charset="0"/>
                  </a:rPr>
                  <a:t>i</a:t>
                </a:r>
                <a:endParaRPr lang="en-US" sz="2000" i="1" baseline="-25000" dirty="0" smtClean="0">
                  <a:latin typeface="+mn-lt"/>
                  <a:cs typeface="Times New Roman" panose="02020603050405020304" pitchFamily="18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759498" y="4127596"/>
                <a:ext cx="457200" cy="4535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+mn-lt"/>
                    <a:cs typeface="Times New Roman" panose="02020603050405020304" pitchFamily="18" charset="0"/>
                  </a:rPr>
                  <a:t>c</a:t>
                </a:r>
                <a:r>
                  <a:rPr lang="en-US" sz="2000" i="1" baseline="-25000" dirty="0" smtClean="0">
                    <a:latin typeface="+mn-lt"/>
                    <a:cs typeface="Times New Roman" panose="02020603050405020304" pitchFamily="18" charset="0"/>
                  </a:rPr>
                  <a:t>i</a:t>
                </a:r>
                <a:r>
                  <a:rPr lang="en-US" sz="2000" baseline="-25000" dirty="0" smtClean="0">
                    <a:latin typeface="+mn-lt"/>
                    <a:cs typeface="Times New Roman" panose="02020603050405020304" pitchFamily="18" charset="0"/>
                  </a:rPr>
                  <a:t>+1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35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Adder with Array Instantiation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894292"/>
            <a:ext cx="8929086" cy="4758531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Input  ports: 16-bit a and b, 1-bit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input)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Output ports: 16-bit sum, 1-bit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output)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Adder_16 (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[15:0] a, b,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[15:0] sum,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);</a:t>
            </a:r>
          </a:p>
          <a:p>
            <a:pPr marL="0" indent="0">
              <a:spcBef>
                <a:spcPts val="1500"/>
              </a:spcBef>
              <a:buNone/>
              <a:tabLst>
                <a:tab pos="4302125" algn="l"/>
              </a:tabLst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wire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[16:0] c;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bits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c[0] 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input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= c[16];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output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// Instantiate an array of 16 Full Adders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Each instance [i] is connected to bit select [i]</a:t>
            </a:r>
          </a:p>
          <a:p>
            <a:pPr marL="0" indent="0">
              <a:spcBef>
                <a:spcPts val="15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Full_Adder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FA [15:0] (a[15:0], b[15:0], c[15:0],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         c[16:1], sum[15:0]);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654" y="5790887"/>
            <a:ext cx="8929085" cy="6336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72000" tIns="0" rIns="72000" bIns="0" rtlCol="0" anchor="ctr" anchorCtr="0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Array Instantiation </a:t>
            </a:r>
            <a:r>
              <a:rPr lang="en-US" sz="2400" dirty="0" smtClean="0">
                <a:latin typeface="+mn-lt"/>
                <a:cs typeface="Times New Roman" panose="02020603050405020304" pitchFamily="18" charset="0"/>
              </a:rPr>
              <a:t>of identical modules by a single statement</a:t>
            </a:r>
          </a:p>
        </p:txBody>
      </p:sp>
    </p:spTree>
    <p:extLst>
      <p:ext uri="{BB962C8B-B14F-4D97-AF65-F5344CB8AC3E}">
        <p14:creationId xmlns:p14="http://schemas.microsoft.com/office/powerpoint/2010/main" val="70385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Adder with Continuous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54" y="1009505"/>
            <a:ext cx="9101906" cy="5530273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Input  ports: 16-bit a and b, 1-bit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input)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Output ports: 16-bit sum, 1-bit </a:t>
            </a:r>
            <a:r>
              <a:rPr lang="en-US" sz="2000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(carry output)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500"/>
              </a:spcBef>
              <a:buNone/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module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Adder_16 (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[15:0] a, b,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input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,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[15:0] sum,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output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);</a:t>
            </a:r>
            <a:endParaRPr lang="en-US" sz="2000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wire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[16:0] c;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	// carry bits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c[0] =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cin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input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cout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= c[16];	</a:t>
            </a: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// carry output</a:t>
            </a:r>
          </a:p>
          <a:p>
            <a:pPr marL="0" indent="0">
              <a:spcBef>
                <a:spcPts val="1000"/>
              </a:spcBef>
              <a:buNone/>
              <a:tabLst>
                <a:tab pos="4302125" algn="l"/>
              </a:tabLst>
            </a:pPr>
            <a:endParaRPr lang="en-US" sz="2000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000"/>
              </a:spcBef>
              <a:buNone/>
              <a:tabLst>
                <a:tab pos="4302125" algn="l"/>
              </a:tabLst>
            </a:pPr>
            <a:r>
              <a:rPr lang="en-US" sz="2000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// assignment of 16-bit vectors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assign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sum[15:0] = (a[15:0] ^ b[15:0]) ^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c[15:0];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b="1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assign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c[16:1]   = (a[15:0] &amp; b[15:0]) | </a:t>
            </a:r>
          </a:p>
          <a:p>
            <a:pPr marL="0" indent="0">
              <a:spcBef>
                <a:spcPts val="300"/>
              </a:spcBef>
              <a:buNone/>
              <a:tabLst>
                <a:tab pos="4302125" algn="l"/>
              </a:tabLst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                    (a[15:0] ^ b[15:0]) &amp; c[15:0];</a:t>
            </a:r>
            <a:endParaRPr lang="en-US" sz="2000" b="1" dirty="0" smtClean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  <a:p>
            <a:pPr marL="0" indent="0">
              <a:spcBef>
                <a:spcPts val="1000"/>
              </a:spcBef>
              <a:buNone/>
              <a:tabLst>
                <a:tab pos="4302125" algn="l"/>
              </a:tabLst>
            </a:pPr>
            <a:r>
              <a:rPr lang="en-US" sz="2000" b="1" dirty="0" err="1" smtClean="0">
                <a:latin typeface="Consolas" panose="020B0609020204030204" pitchFamily="49" charset="0"/>
                <a:cs typeface="Consolas" panose="020B0609020204030204" pitchFamily="49" charset="0"/>
                <a:sym typeface="Symbol"/>
              </a:rPr>
              <a:t>endmodule</a:t>
            </a:r>
            <a:endParaRPr lang="en-US" sz="2000" b="1" dirty="0">
              <a:latin typeface="Consolas" panose="020B0609020204030204" pitchFamily="49" charset="0"/>
              <a:cs typeface="Consolas" panose="020B0609020204030204" pitchFamily="49" charset="0"/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02711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16-bit Adder with the +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61" y="1009505"/>
            <a:ext cx="9101906" cy="547266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Adder16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[15:0]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A, B,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[15:0]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A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are 16-bit input vectors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16-bit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vector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{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is a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concatenated 17-bit vector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A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16-bit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addition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 input carry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The + operator is translated into an adder</a:t>
            </a: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Sum} = A + B +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Parametric n-bit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61" y="1009505"/>
            <a:ext cx="9101906" cy="5472665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Parametric n-bit adder, default value for n = 16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Adder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16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A, B,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Sum,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);</a:t>
            </a: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A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are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n-bit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vectors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Sum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 n-bit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vector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The + operator is translated into an n-bit adder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Only one assign statement is used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Sum} = A + B +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cin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3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Instantiating Adders of Various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142999"/>
            <a:ext cx="9181475" cy="5339171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Instantiate a 16-bit adder (parameter n = 16)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A1, B1, and Sum1 must be 16-bit vectors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Adder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#(16)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adder16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(A1, B1, Cin1, Sum1, Cout1);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Instantiate a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32-bit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adder (parameter n =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32)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A2, B2, and Sum2 must be 32-bit vectors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Adder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#(32)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adder32 (A2, B2, Cin2, Sum2, Cout2);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parameter is not specified, it defaults to 16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Adder adder16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(A1, B1, Cin1, Sum1, Cout1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61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Magnitude Comparator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1067113"/>
            <a:ext cx="9123867" cy="5415057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n-bit magnitude comparator, No default value for n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Comparator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B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GT, EQ, LT);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A and B are n-bit input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vectors (unsigned)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GT, EQ, and LT are 1-bit outputs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GT = (A &gt; B);</a:t>
            </a:r>
          </a:p>
          <a:p>
            <a:pPr marL="0" indent="0">
              <a:spcBef>
                <a:spcPts val="1000"/>
              </a:spcBef>
              <a:buNone/>
              <a:tabLst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EQ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(A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==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  <a:tabLst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LT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(A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B);</a:t>
            </a: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952999" y="4460523"/>
            <a:ext cx="4262919" cy="1710190"/>
            <a:chOff x="4466939" y="2708920"/>
            <a:chExt cx="4262919" cy="1710190"/>
          </a:xfrm>
        </p:grpSpPr>
        <p:sp>
          <p:nvSpPr>
            <p:cNvPr id="5" name="TextBox 4"/>
            <p:cNvSpPr txBox="1"/>
            <p:nvPr/>
          </p:nvSpPr>
          <p:spPr>
            <a:xfrm>
              <a:off x="6303151" y="2708920"/>
              <a:ext cx="1665184" cy="171019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i="1" dirty="0" smtClean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 smtClean="0">
                  <a:latin typeface="+mn-lt"/>
                  <a:cs typeface="Times New Roman" panose="02020603050405020304" pitchFamily="18" charset="0"/>
                </a:rPr>
                <a:t>-bit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 smtClean="0">
                  <a:latin typeface="+mn-lt"/>
                  <a:cs typeface="Times New Roman" panose="02020603050405020304" pitchFamily="18" charset="0"/>
                </a:rPr>
                <a:t>Magnitude Comparator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66939" y="2978950"/>
              <a:ext cx="1341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–1:0]</a:t>
              </a:r>
              <a:endPara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08095" y="3125987"/>
              <a:ext cx="352890" cy="368786"/>
              <a:chOff x="1076506" y="2507233"/>
              <a:chExt cx="352890" cy="368786"/>
            </a:xfrm>
          </p:grpSpPr>
          <p:cxnSp>
            <p:nvCxnSpPr>
              <p:cNvPr id="19" name="Straight Connector 18"/>
              <p:cNvCxnSpPr>
                <a:endCxn id="20" idx="0"/>
              </p:cNvCxnSpPr>
              <p:nvPr/>
            </p:nvCxnSpPr>
            <p:spPr>
              <a:xfrm flipH="1">
                <a:off x="1252951" y="2507233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076506" y="2639459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  <a:endParaRPr lang="en-US" sz="2000" baseline="-25000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5860250" y="3195371"/>
              <a:ext cx="4429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860250" y="3960456"/>
              <a:ext cx="4429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66939" y="3744035"/>
              <a:ext cx="1341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–1:0]</a:t>
              </a:r>
              <a:endPara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1" name="Straight Connector 10"/>
            <p:cNvCxnSpPr>
              <a:endCxn id="12" idx="0"/>
            </p:cNvCxnSpPr>
            <p:nvPr/>
          </p:nvCxnSpPr>
          <p:spPr>
            <a:xfrm flipH="1">
              <a:off x="5984540" y="3891072"/>
              <a:ext cx="45006" cy="1322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08095" y="4023298"/>
              <a:ext cx="352890" cy="2365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</a:t>
              </a:r>
              <a:endParaRPr lang="en-US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968335" y="2982557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7968335" y="3564015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307393" y="2847542"/>
              <a:ext cx="422464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GT</a:t>
              </a:r>
              <a:endParaRPr lang="en-US" sz="2400" i="1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07394" y="3435626"/>
              <a:ext cx="422464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EQ</a:t>
              </a:r>
              <a:endParaRPr lang="en-US" sz="2400" i="1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07394" y="4039284"/>
              <a:ext cx="422464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LT</a:t>
              </a:r>
              <a:endParaRPr lang="en-US" sz="2400" i="1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968335" y="4174299"/>
              <a:ext cx="27003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190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02047" y="951899"/>
            <a:ext cx="8929085" cy="541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44500" indent="-444500">
              <a:lnSpc>
                <a:spcPct val="150000"/>
              </a:lnSpc>
              <a:spcBef>
                <a:spcPts val="1200"/>
              </a:spcBef>
            </a:pPr>
            <a:r>
              <a:rPr lang="en-US" altLang="en-US" sz="2800" kern="0" dirty="0" smtClean="0"/>
              <a:t>Introduction to Dataflow and Behavioral Modeling</a:t>
            </a:r>
          </a:p>
          <a:p>
            <a:pPr marL="444500" indent="-444500">
              <a:lnSpc>
                <a:spcPct val="150000"/>
              </a:lnSpc>
              <a:spcBef>
                <a:spcPts val="1200"/>
              </a:spcBef>
            </a:pPr>
            <a:r>
              <a:rPr lang="en-US" altLang="en-US" sz="2800" kern="0" dirty="0" smtClean="0"/>
              <a:t>Verilog Operators</a:t>
            </a:r>
          </a:p>
          <a:p>
            <a:pPr marL="444500" indent="-444500">
              <a:lnSpc>
                <a:spcPct val="150000"/>
              </a:lnSpc>
              <a:spcBef>
                <a:spcPts val="1200"/>
              </a:spcBef>
            </a:pPr>
            <a:r>
              <a:rPr lang="en-US" altLang="en-US" sz="2800" kern="0" dirty="0" smtClean="0"/>
              <a:t>Module Parameters</a:t>
            </a:r>
            <a:endParaRPr lang="en-US" altLang="en-US" sz="2800" kern="0" dirty="0"/>
          </a:p>
          <a:p>
            <a:pPr marL="444500" indent="-444500">
              <a:lnSpc>
                <a:spcPct val="150000"/>
              </a:lnSpc>
              <a:spcBef>
                <a:spcPts val="1200"/>
              </a:spcBef>
            </a:pPr>
            <a:r>
              <a:rPr lang="en-US" altLang="en-US" sz="2800" kern="0" dirty="0" smtClean="0"/>
              <a:t>Modeling Adders, Comparators, Multiplexers</a:t>
            </a:r>
          </a:p>
          <a:p>
            <a:pPr marL="444500" indent="-444500">
              <a:lnSpc>
                <a:spcPct val="150000"/>
              </a:lnSpc>
              <a:spcBef>
                <a:spcPts val="1200"/>
              </a:spcBef>
            </a:pPr>
            <a:r>
              <a:rPr lang="en-US" altLang="en-US" sz="2800" kern="0" dirty="0" smtClean="0"/>
              <a:t>Always Block with Sensitivity List</a:t>
            </a:r>
          </a:p>
          <a:p>
            <a:pPr marL="444500" indent="-444500">
              <a:lnSpc>
                <a:spcPct val="150000"/>
              </a:lnSpc>
              <a:spcBef>
                <a:spcPts val="1200"/>
              </a:spcBef>
            </a:pPr>
            <a:r>
              <a:rPr lang="en-US" altLang="en-US" sz="2800" kern="0" dirty="0" smtClean="0"/>
              <a:t>Procedural Statements: IF and CASE</a:t>
            </a:r>
          </a:p>
          <a:p>
            <a:pPr marL="444500" indent="-444500">
              <a:lnSpc>
                <a:spcPct val="150000"/>
              </a:lnSpc>
              <a:spcBef>
                <a:spcPts val="1200"/>
              </a:spcBef>
            </a:pPr>
            <a:r>
              <a:rPr lang="en-US" altLang="en-US" sz="2800" kern="0" dirty="0" smtClean="0"/>
              <a:t>Modeling Decoder, Priority Encoder, and ALU</a:t>
            </a:r>
          </a:p>
          <a:p>
            <a:pPr marL="444500" indent="-444500">
              <a:lnSpc>
                <a:spcPct val="150000"/>
              </a:lnSpc>
              <a:spcBef>
                <a:spcPts val="1000"/>
              </a:spcBef>
            </a:pPr>
            <a:endParaRPr lang="en-US" altLang="en-US" sz="2800" kern="0" dirty="0" smtClean="0"/>
          </a:p>
        </p:txBody>
      </p:sp>
    </p:spTree>
    <p:extLst>
      <p:ext uri="{BB962C8B-B14F-4D97-AF65-F5344CB8AC3E}">
        <p14:creationId xmlns:p14="http://schemas.microsoft.com/office/powerpoint/2010/main" val="251625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Instantiating </a:t>
            </a:r>
            <a:r>
              <a:rPr lang="en-US" dirty="0" smtClean="0"/>
              <a:t>Comparators of Various Sizes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24720"/>
            <a:ext cx="8915400" cy="5242237"/>
          </a:xfrm>
        </p:spPr>
        <p:txBody>
          <a:bodyPr/>
          <a:lstStyle/>
          <a:p>
            <a:pPr marL="0" indent="0">
              <a:spcBef>
                <a:spcPts val="3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Instantiate a 16-bit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comparator (n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16)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A1 and B1 must be declared as 16-bit vectors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Comparator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#(16)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comp16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(A1, B1,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GT1, EQ1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LT1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Instantiate a 32-bit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comparator (n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 32)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A2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and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B2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must be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declared as 32-bit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vectors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Comparator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#(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32)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comp32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(A2, B2,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GT2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EQ2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LT2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WRONG Instantiation: Must specify parameter n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Comparator </a:t>
            </a:r>
            <a:r>
              <a:rPr lang="en-US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comp32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(A2, B2, GT2, EQ2, LT2);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89963"/>
            <a:ext cx="8915400" cy="5276994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 smtClean="0"/>
              <a:t>Syntax:</a:t>
            </a:r>
          </a:p>
          <a:p>
            <a:pPr marL="357188" indent="0">
              <a:spcBef>
                <a:spcPts val="2000"/>
              </a:spcBef>
              <a:buNone/>
            </a:pP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Boolean_expr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? </a:t>
            </a:r>
            <a:r>
              <a:rPr lang="en-US" b="1" i="1" dirty="0" err="1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rue_expression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False_expression</a:t>
            </a:r>
            <a:endParaRPr lang="en-US" b="1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spcBef>
                <a:spcPts val="2000"/>
              </a:spcBef>
              <a:buNone/>
            </a:pPr>
            <a:r>
              <a:rPr lang="en-US" dirty="0" smtClean="0"/>
              <a:t>If </a:t>
            </a: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Boolean_expr</a:t>
            </a:r>
            <a:r>
              <a:rPr lang="en-US" dirty="0" smtClean="0"/>
              <a:t> is true then select </a:t>
            </a: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True_expression</a:t>
            </a:r>
            <a:endParaRPr lang="en-US" b="1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spcBef>
                <a:spcPts val="2000"/>
              </a:spcBef>
              <a:buNone/>
            </a:pPr>
            <a:r>
              <a:rPr lang="en-US" dirty="0" smtClean="0"/>
              <a:t>Else select </a:t>
            </a: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False_Expression</a:t>
            </a:r>
            <a:endParaRPr lang="en-US" b="1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3000"/>
              </a:spcBef>
            </a:pPr>
            <a:r>
              <a:rPr lang="en-US" dirty="0" smtClean="0"/>
              <a:t>Examples:</a:t>
            </a:r>
          </a:p>
          <a:p>
            <a:pPr marL="357188" indent="0">
              <a:spcBef>
                <a:spcPts val="2000"/>
              </a:spcBef>
              <a:buNone/>
              <a:tabLst>
                <a:tab pos="5024438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max = (a&gt;b)? a : b;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maximum of a and b</a:t>
            </a:r>
          </a:p>
          <a:p>
            <a:pPr marL="357188" indent="0">
              <a:spcBef>
                <a:spcPts val="2000"/>
              </a:spcBef>
              <a:buNone/>
              <a:tabLst>
                <a:tab pos="5024438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min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(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a&gt;b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)?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minimum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of a and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Conditional operators can be nested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6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2x1 Multiplexer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67113"/>
            <a:ext cx="9066260" cy="5357451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Parametric 2x1 Mux, default value for n = 1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Mux2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n-1:0]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B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A and B are n-bit input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vectors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Z is the n-bit output vector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if (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==0) Z = A; else Z = B;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Conditional operator used for selection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)? A : B;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084458" y="1988825"/>
            <a:ext cx="2361888" cy="2189066"/>
            <a:chOff x="7084458" y="3601821"/>
            <a:chExt cx="2361888" cy="218906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8351813" y="4869175"/>
              <a:ext cx="0" cy="5184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7084458" y="3601821"/>
              <a:ext cx="2361888" cy="2189066"/>
              <a:chOff x="7660528" y="3659428"/>
              <a:chExt cx="2361888" cy="2189066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8714598" y="3973266"/>
                <a:ext cx="1307818" cy="1875228"/>
                <a:chOff x="7620064" y="3659428"/>
                <a:chExt cx="1307818" cy="1875228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8006170" y="4120284"/>
                  <a:ext cx="633678" cy="0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8237513" y="4005070"/>
                  <a:ext cx="114300" cy="2304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8641675" y="3947463"/>
                  <a:ext cx="286207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dirty="0" smtClean="0"/>
                    <a:t>Z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8180819" y="3659428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620064" y="5189014"/>
                  <a:ext cx="443713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dirty="0" err="1" smtClean="0"/>
                    <a:t>sel</a:t>
                  </a:r>
                  <a:endParaRPr lang="en-US" sz="2400" dirty="0" smtClean="0"/>
                </a:p>
              </p:txBody>
            </p:sp>
          </p:grpSp>
          <p:sp>
            <p:nvSpPr>
              <p:cNvPr id="4" name="Flowchart: Manual Operation 3"/>
              <p:cNvSpPr/>
              <p:nvPr/>
            </p:nvSpPr>
            <p:spPr>
              <a:xfrm rot="16200000">
                <a:off x="8178992" y="4177891"/>
                <a:ext cx="1440175" cy="51846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7660528" y="3659428"/>
                <a:ext cx="1223235" cy="633677"/>
                <a:chOff x="7660528" y="3659428"/>
                <a:chExt cx="1223235" cy="633677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8655163" y="3947463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/>
                    <a:t>0</a:t>
                  </a:r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7660528" y="3659428"/>
                  <a:ext cx="979320" cy="633677"/>
                  <a:chOff x="7660528" y="3659428"/>
                  <a:chExt cx="979320" cy="633677"/>
                </a:xfrm>
              </p:grpSpPr>
              <p:cxnSp>
                <p:nvCxnSpPr>
                  <p:cNvPr id="8" name="Straight Arrow Connector 7"/>
                  <p:cNvCxnSpPr/>
                  <p:nvPr/>
                </p:nvCxnSpPr>
                <p:spPr>
                  <a:xfrm>
                    <a:off x="8006170" y="4120284"/>
                    <a:ext cx="633678" cy="0"/>
                  </a:xfrm>
                  <a:prstGeom prst="straightConnector1">
                    <a:avLst/>
                  </a:prstGeom>
                  <a:ln w="76200">
                    <a:solidFill>
                      <a:schemeClr val="tx1"/>
                    </a:solidFill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H="1">
                    <a:off x="8237513" y="4005070"/>
                    <a:ext cx="114300" cy="23042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7660528" y="3947463"/>
                    <a:ext cx="286207" cy="345642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400" dirty="0" smtClean="0"/>
                      <a:t>A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8180819" y="3659428"/>
                    <a:ext cx="228600" cy="345642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</a:p>
                </p:txBody>
              </p:sp>
            </p:grpSp>
          </p:grpSp>
          <p:grpSp>
            <p:nvGrpSpPr>
              <p:cNvPr id="27" name="Group 26"/>
              <p:cNvGrpSpPr/>
              <p:nvPr/>
            </p:nvGrpSpPr>
            <p:grpSpPr>
              <a:xfrm>
                <a:off x="7660529" y="4350712"/>
                <a:ext cx="1223234" cy="633677"/>
                <a:chOff x="7660529" y="4350712"/>
                <a:chExt cx="1223234" cy="633677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8655163" y="4638747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/>
                    <a:t>1</a:t>
                  </a: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8006171" y="4811568"/>
                  <a:ext cx="633678" cy="0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8237514" y="4696354"/>
                  <a:ext cx="114300" cy="2304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7660529" y="4638747"/>
                  <a:ext cx="286207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dirty="0" smtClean="0"/>
                    <a:t>B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180820" y="4350712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932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4x1 Multiplexer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9066260" cy="5645486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Parametric 4x1 Mux, default value for n = 1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Mux4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n-1:0]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B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C, D,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 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is a 2-bit vector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Nested conditional operators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Z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[1] ==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?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((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[0] ==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? A : B) :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((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[0] ==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? C : D);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969244" y="1931218"/>
            <a:ext cx="2361888" cy="3859671"/>
            <a:chOff x="7084458" y="2046430"/>
            <a:chExt cx="2361888" cy="3859671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8351813" y="4811568"/>
              <a:ext cx="0" cy="74889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8524634" y="3659428"/>
              <a:ext cx="633678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8755977" y="3544214"/>
              <a:ext cx="114300" cy="2304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9160139" y="3486607"/>
              <a:ext cx="286207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 smtClean="0"/>
                <a:t>Z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699283" y="3198572"/>
              <a:ext cx="228600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138528" y="5560459"/>
              <a:ext cx="443713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 err="1" smtClean="0"/>
                <a:t>sel</a:t>
              </a:r>
              <a:endParaRPr lang="en-US" sz="2400" dirty="0" smtClean="0"/>
            </a:p>
          </p:txBody>
        </p:sp>
        <p:sp>
          <p:nvSpPr>
            <p:cNvPr id="4" name="Flowchart: Manual Operation 3"/>
            <p:cNvSpPr/>
            <p:nvPr/>
          </p:nvSpPr>
          <p:spPr>
            <a:xfrm rot="16200000">
              <a:off x="6710013" y="3400195"/>
              <a:ext cx="3225993" cy="51846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7084458" y="2161646"/>
              <a:ext cx="1223235" cy="633677"/>
              <a:chOff x="7660528" y="3659428"/>
              <a:chExt cx="1223235" cy="63367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8655163" y="3947463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0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7660528" y="3659428"/>
                <a:ext cx="979320" cy="633677"/>
                <a:chOff x="7660528" y="3659428"/>
                <a:chExt cx="979320" cy="633677"/>
              </a:xfrm>
            </p:grpSpPr>
            <p:cxnSp>
              <p:nvCxnSpPr>
                <p:cNvPr id="8" name="Straight Arrow Connector 7"/>
                <p:cNvCxnSpPr/>
                <p:nvPr/>
              </p:nvCxnSpPr>
              <p:spPr>
                <a:xfrm>
                  <a:off x="8006170" y="4120284"/>
                  <a:ext cx="633678" cy="0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Connector 9"/>
                <p:cNvCxnSpPr/>
                <p:nvPr/>
              </p:nvCxnSpPr>
              <p:spPr>
                <a:xfrm flipH="1">
                  <a:off x="8237513" y="4005070"/>
                  <a:ext cx="114300" cy="2304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7660528" y="3947463"/>
                  <a:ext cx="286207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dirty="0" smtClean="0"/>
                    <a:t>A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8180819" y="3659428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</p:txBody>
            </p:sp>
          </p:grpSp>
        </p:grpSp>
        <p:grpSp>
          <p:nvGrpSpPr>
            <p:cNvPr id="27" name="Group 26"/>
            <p:cNvGrpSpPr/>
            <p:nvPr/>
          </p:nvGrpSpPr>
          <p:grpSpPr>
            <a:xfrm>
              <a:off x="7084458" y="2852930"/>
              <a:ext cx="1223234" cy="633677"/>
              <a:chOff x="7660529" y="4350712"/>
              <a:chExt cx="1223234" cy="633677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8655163" y="4638747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1</a:t>
                </a:r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>
                <a:off x="8006171" y="4811568"/>
                <a:ext cx="633678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flipH="1">
                <a:off x="8237514" y="4696354"/>
                <a:ext cx="114300" cy="2304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7660529" y="4638747"/>
                <a:ext cx="286207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400" dirty="0" smtClean="0"/>
                  <a:t>B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8180820" y="4350712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7084458" y="3544214"/>
              <a:ext cx="1223234" cy="633677"/>
              <a:chOff x="7660529" y="4350712"/>
              <a:chExt cx="1223234" cy="633677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8655163" y="4638747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2</a:t>
                </a:r>
              </a:p>
            </p:txBody>
          </p:sp>
          <p:cxnSp>
            <p:nvCxnSpPr>
              <p:cNvPr id="58" name="Straight Arrow Connector 57"/>
              <p:cNvCxnSpPr/>
              <p:nvPr/>
            </p:nvCxnSpPr>
            <p:spPr>
              <a:xfrm>
                <a:off x="8006171" y="4811568"/>
                <a:ext cx="633678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 flipH="1">
                <a:off x="8237514" y="4696354"/>
                <a:ext cx="114300" cy="2304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7660529" y="4638747"/>
                <a:ext cx="286207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400" dirty="0" smtClean="0"/>
                  <a:t>C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180820" y="4350712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7084458" y="4235498"/>
              <a:ext cx="1223234" cy="633677"/>
              <a:chOff x="7660529" y="4350712"/>
              <a:chExt cx="1223234" cy="633677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8655163" y="4638747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3</a:t>
                </a:r>
              </a:p>
            </p:txBody>
          </p:sp>
          <p:cxnSp>
            <p:nvCxnSpPr>
              <p:cNvPr id="64" name="Straight Arrow Connector 63"/>
              <p:cNvCxnSpPr/>
              <p:nvPr/>
            </p:nvCxnSpPr>
            <p:spPr>
              <a:xfrm>
                <a:off x="8006171" y="4811568"/>
                <a:ext cx="633678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flipH="1">
                <a:off x="8237514" y="4696354"/>
                <a:ext cx="114300" cy="2304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7660529" y="4638747"/>
                <a:ext cx="286207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400" dirty="0" smtClean="0"/>
                  <a:t>D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180820" y="4350712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cxnSp>
          <p:nvCxnSpPr>
            <p:cNvPr id="68" name="Straight Connector 67"/>
            <p:cNvCxnSpPr/>
            <p:nvPr/>
          </p:nvCxnSpPr>
          <p:spPr>
            <a:xfrm flipH="1">
              <a:off x="8294206" y="5214817"/>
              <a:ext cx="114300" cy="115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>
              <a:off x="8411248" y="5099603"/>
              <a:ext cx="228600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 smtClean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1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951899"/>
            <a:ext cx="9332334" cy="553027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Uses procedural blocks and procedural </a:t>
            </a:r>
            <a:r>
              <a:rPr lang="en-US" dirty="0" smtClean="0"/>
              <a:t>statements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There are two types of </a:t>
            </a:r>
            <a:r>
              <a:rPr lang="en-US" b="1" dirty="0">
                <a:solidFill>
                  <a:srgbClr val="FF0000"/>
                </a:solidFill>
              </a:rPr>
              <a:t>procedural</a:t>
            </a:r>
            <a:r>
              <a:rPr lang="en-US" dirty="0"/>
              <a:t> blocks in Verilog</a:t>
            </a:r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</a:t>
            </a:r>
            <a:r>
              <a:rPr lang="en-US" dirty="0" smtClean="0"/>
              <a:t>block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Executes the enclosed statement(s) </a:t>
            </a:r>
            <a:r>
              <a:rPr lang="en-US" dirty="0" smtClean="0"/>
              <a:t>one time only</a:t>
            </a:r>
            <a:endParaRPr lang="en-US" dirty="0"/>
          </a:p>
          <a:p>
            <a:pPr marL="357188" indent="-357188">
              <a:lnSpc>
                <a:spcPct val="120000"/>
              </a:lnSpc>
              <a:spcBef>
                <a:spcPts val="800"/>
              </a:spcBef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/>
              <a:t> block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Executes the enclosed statement(s) repeatedly until simulation terminates</a:t>
            </a: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The body of the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initial</a:t>
            </a:r>
            <a:r>
              <a:rPr lang="en-US" dirty="0"/>
              <a:t>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/>
              <a:t> blocks is </a:t>
            </a:r>
            <a:r>
              <a:rPr lang="en-US" b="1" dirty="0">
                <a:solidFill>
                  <a:srgbClr val="FF0000"/>
                </a:solidFill>
              </a:rPr>
              <a:t>procedural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Can enclose one or more </a:t>
            </a:r>
            <a:r>
              <a:rPr lang="en-US" b="1" dirty="0">
                <a:solidFill>
                  <a:srgbClr val="FF0000"/>
                </a:solidFill>
              </a:rPr>
              <a:t>procedural statements</a:t>
            </a:r>
          </a:p>
          <a:p>
            <a:pPr lvl="1">
              <a:lnSpc>
                <a:spcPct val="120000"/>
              </a:lnSpc>
              <a:spcBef>
                <a:spcPts val="800"/>
              </a:spcBef>
            </a:pPr>
            <a:r>
              <a:rPr lang="en-US" dirty="0"/>
              <a:t>Procedural statements </a:t>
            </a:r>
            <a:r>
              <a:rPr lang="en-US" dirty="0" smtClean="0"/>
              <a:t>are surrounded </a:t>
            </a:r>
            <a:r>
              <a:rPr lang="en-US" dirty="0"/>
              <a:t>by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dirty="0"/>
              <a:t> …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b="1" dirty="0">
              <a:solidFill>
                <a:srgbClr val="FF0000"/>
              </a:solidFill>
              <a:cs typeface="Consolas" panose="020B0609020204030204" pitchFamily="49" charset="0"/>
            </a:endParaRPr>
          </a:p>
          <a:p>
            <a:pPr>
              <a:lnSpc>
                <a:spcPct val="120000"/>
              </a:lnSpc>
              <a:spcBef>
                <a:spcPts val="800"/>
              </a:spcBef>
            </a:pPr>
            <a:r>
              <a:rPr lang="en-US" dirty="0" smtClean="0">
                <a:cs typeface="Consolas" panose="020B0609020204030204" pitchFamily="49" charset="0"/>
              </a:rPr>
              <a:t>Multiple procedural </a:t>
            </a:r>
            <a:r>
              <a:rPr lang="en-US" dirty="0">
                <a:cs typeface="Consolas" panose="020B0609020204030204" pitchFamily="49" charset="0"/>
              </a:rPr>
              <a:t>blocks can appear in any order inside a </a:t>
            </a:r>
            <a:r>
              <a:rPr lang="en-US" dirty="0" smtClean="0">
                <a:cs typeface="Consolas" panose="020B0609020204030204" pitchFamily="49" charset="0"/>
              </a:rPr>
              <a:t>module and run in parallel inside the simulator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69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Initial and Always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335" y="862488"/>
            <a:ext cx="8490190" cy="5703093"/>
          </a:xfrm>
        </p:spPr>
        <p:txBody>
          <a:bodyPr/>
          <a:lstStyle/>
          <a:p>
            <a:pPr marL="0" indent="0">
              <a:spcBef>
                <a:spcPts val="1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behave;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1-bit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variable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[15:0]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A;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16-bit variable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 begin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executed once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initialize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16'h1234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initialize </a:t>
            </a:r>
            <a:r>
              <a:rPr lang="en-US" b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99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$finish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begin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executed always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#10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~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invert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clk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every 10 ns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 begin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executed always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#20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 +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increment A every 20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ns</a:t>
            </a:r>
          </a:p>
          <a:p>
            <a:pPr marL="0" indent="0">
              <a:spcBef>
                <a:spcPts val="100"/>
              </a:spcBef>
              <a:buNone/>
              <a:tabLst>
                <a:tab pos="3586163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"/>
              </a:spcBef>
              <a:buNone/>
              <a:tabLst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Block with Sensitivity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915400" cy="553027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Syntax: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sensitivity list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procedural statements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An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 can have a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sensitivity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</a:p>
          <a:p>
            <a:pPr>
              <a:lnSpc>
                <a:spcPct val="120000"/>
              </a:lnSpc>
              <a:spcBef>
                <a:spcPts val="1000"/>
              </a:spcBef>
            </a:pPr>
            <a:r>
              <a:rPr lang="en-US" dirty="0" smtClean="0"/>
              <a:t>Sensitivity list is a list of signals: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signal1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signal2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…)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 smtClean="0"/>
              <a:t>The sensitivity list triggers the execution of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 smtClean="0"/>
              <a:t>When there is a </a:t>
            </a:r>
            <a:r>
              <a:rPr lang="en-US" b="1" i="1" dirty="0" smtClean="0">
                <a:solidFill>
                  <a:srgbClr val="FF0000"/>
                </a:solidFill>
              </a:rPr>
              <a:t>change of value in any listed signal</a:t>
            </a:r>
          </a:p>
          <a:p>
            <a:pPr marL="357188" indent="0">
              <a:lnSpc>
                <a:spcPct val="120000"/>
              </a:lnSpc>
              <a:spcBef>
                <a:spcPts val="1000"/>
              </a:spcBef>
              <a:buNone/>
            </a:pPr>
            <a:r>
              <a:rPr lang="en-US" dirty="0" smtClean="0"/>
              <a:t>Otherwise, the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 does nothing until another change occurs on a signal in the sensitivity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Sensitivity List for Combinational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915400" cy="5530272"/>
          </a:xfrm>
        </p:spPr>
        <p:txBody>
          <a:bodyPr/>
          <a:lstStyle/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 smtClean="0"/>
              <a:t>For combinational logic, the sensitivity list </a:t>
            </a:r>
            <a:r>
              <a:rPr lang="en-US" b="1" dirty="0" smtClean="0">
                <a:solidFill>
                  <a:srgbClr val="FF0000"/>
                </a:solidFill>
              </a:rPr>
              <a:t>must include</a:t>
            </a:r>
            <a:r>
              <a:rPr lang="en-US" dirty="0" smtClean="0"/>
              <a:t>:</a:t>
            </a:r>
          </a:p>
          <a:p>
            <a:pPr marL="357188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the signals that are read inside the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</a:t>
            </a:r>
          </a:p>
          <a:p>
            <a:pPr marL="357188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dirty="0" smtClean="0"/>
              <a:t>Example: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/>
              <a:t>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dirty="0" smtClean="0"/>
              <a:t>, and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dirty="0" smtClean="0"/>
              <a:t> must be in the sensitivity list below:</a:t>
            </a:r>
          </a:p>
          <a:p>
            <a:pPr marL="357188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@(A, B,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== 0) Z = A;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Z = B;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spcBef>
                <a:spcPts val="1000"/>
              </a:spcBef>
            </a:pPr>
            <a:r>
              <a:rPr lang="en-US" dirty="0" smtClean="0"/>
              <a:t>Combinational logic can also use: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@(*) </a:t>
            </a:r>
            <a:r>
              <a:rPr lang="en-US" dirty="0" smtClean="0"/>
              <a:t>or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@*</a:t>
            </a:r>
            <a:endParaRPr lang="en-US" b="1" dirty="0" smtClean="0"/>
          </a:p>
          <a:p>
            <a:pPr marL="357188" indent="0">
              <a:lnSpc>
                <a:spcPct val="130000"/>
              </a:lnSpc>
              <a:spcBef>
                <a:spcPts val="10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@(*) </a:t>
            </a:r>
            <a:r>
              <a:rPr lang="en-US" dirty="0" smtClean="0"/>
              <a:t>is automatically sensitive to all the signals that are read inside 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2319" y="2852930"/>
            <a:ext cx="2592315" cy="149778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sz="2400" dirty="0" smtClean="0"/>
              <a:t>, </a:t>
            </a:r>
            <a:r>
              <a:rPr lang="en-US" sz="2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</a:t>
            </a:r>
            <a:r>
              <a:rPr lang="en-US" sz="2400" dirty="0" smtClean="0"/>
              <a:t>, and 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sz="2400" dirty="0"/>
              <a:t> </a:t>
            </a:r>
            <a:r>
              <a:rPr lang="en-US" sz="2400" dirty="0" smtClean="0"/>
              <a:t>are read inside the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smtClean="0"/>
              <a:t>block</a:t>
            </a:r>
          </a:p>
        </p:txBody>
      </p:sp>
    </p:spTree>
    <p:extLst>
      <p:ext uri="{BB962C8B-B14F-4D97-AF65-F5344CB8AC3E}">
        <p14:creationId xmlns:p14="http://schemas.microsoft.com/office/powerpoint/2010/main" val="188746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51898"/>
            <a:ext cx="8915400" cy="5530273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statement is procedural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Can only be used inside a procedural block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Syntax: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[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  <a:endParaRPr lang="en-US" b="1" i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-342900">
              <a:spcBef>
                <a:spcPts val="15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part is </a:t>
            </a:r>
            <a:r>
              <a:rPr lang="en-US" dirty="0" smtClean="0"/>
              <a:t>optional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/>
              <a:t>A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</a:t>
            </a:r>
            <a:r>
              <a:rPr lang="en-US" dirty="0" smtClean="0"/>
              <a:t> can be simple or compound</a:t>
            </a:r>
          </a:p>
          <a:p>
            <a:pPr marL="357188" indent="0">
              <a:spcBef>
                <a:spcPts val="1500"/>
              </a:spcBef>
              <a:buNone/>
            </a:pPr>
            <a:r>
              <a:rPr lang="en-US" dirty="0" smtClean="0"/>
              <a:t>A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compound statement </a:t>
            </a:r>
            <a:r>
              <a:rPr lang="en-US" dirty="0" smtClean="0"/>
              <a:t>is surrounded </a:t>
            </a:r>
            <a:r>
              <a:rPr lang="en-US" dirty="0"/>
              <a:t>by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...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dirty="0">
              <a:solidFill>
                <a:srgbClr val="C00000"/>
              </a:solidFill>
            </a:endParaRPr>
          </a:p>
          <a:p>
            <a:pPr>
              <a:spcBef>
                <a:spcPts val="1500"/>
              </a:spcBef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statements can be nested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Can be nested under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or under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part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59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2x1 Multiplexer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894292"/>
            <a:ext cx="9008653" cy="5703093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Behavioral Modeling of a Parametric 2x1 Mux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Mux2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n-1:0]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B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Z must be of type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endParaRPr lang="en-US" b="1" dirty="0" smtClean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Sensitivity list = @(A, B, </a:t>
            </a:r>
            <a:r>
              <a:rPr lang="en-US" b="1" dirty="0" err="1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@(A, B,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== 0) Z = A;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Z = B;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2000"/>
              </a:spcBef>
              <a:buNone/>
              <a:tabLst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681210" y="4235498"/>
            <a:ext cx="2361888" cy="2189066"/>
            <a:chOff x="7084458" y="3601821"/>
            <a:chExt cx="2361888" cy="2189066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8351813" y="4869175"/>
              <a:ext cx="0" cy="5184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Group 28"/>
            <p:cNvGrpSpPr/>
            <p:nvPr/>
          </p:nvGrpSpPr>
          <p:grpSpPr>
            <a:xfrm>
              <a:off x="7084458" y="3601821"/>
              <a:ext cx="2361888" cy="2189066"/>
              <a:chOff x="7660528" y="3659428"/>
              <a:chExt cx="2361888" cy="2189066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8714598" y="3973266"/>
                <a:ext cx="1307818" cy="1875228"/>
                <a:chOff x="7620064" y="3659428"/>
                <a:chExt cx="1307818" cy="1875228"/>
              </a:xfrm>
            </p:grpSpPr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8006170" y="4120284"/>
                  <a:ext cx="633678" cy="0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8237513" y="4005070"/>
                  <a:ext cx="114300" cy="2304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" name="TextBox 24"/>
                <p:cNvSpPr txBox="1"/>
                <p:nvPr/>
              </p:nvSpPr>
              <p:spPr>
                <a:xfrm>
                  <a:off x="8641675" y="3947463"/>
                  <a:ext cx="286207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dirty="0" smtClean="0"/>
                    <a:t>Z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8180819" y="3659428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7620064" y="5189014"/>
                  <a:ext cx="443713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dirty="0" err="1" smtClean="0"/>
                    <a:t>sel</a:t>
                  </a:r>
                  <a:endParaRPr lang="en-US" sz="2400" dirty="0" smtClean="0"/>
                </a:p>
              </p:txBody>
            </p:sp>
          </p:grpSp>
          <p:sp>
            <p:nvSpPr>
              <p:cNvPr id="4" name="Flowchart: Manual Operation 3"/>
              <p:cNvSpPr/>
              <p:nvPr/>
            </p:nvSpPr>
            <p:spPr>
              <a:xfrm rot="16200000">
                <a:off x="8178992" y="4177891"/>
                <a:ext cx="1440175" cy="518463"/>
              </a:xfrm>
              <a:prstGeom prst="flowChartManualOperation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7660528" y="3659428"/>
                <a:ext cx="1223235" cy="633677"/>
                <a:chOff x="7660528" y="3659428"/>
                <a:chExt cx="1223235" cy="633677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8655163" y="3947463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/>
                    <a:t>0</a:t>
                  </a:r>
                </a:p>
              </p:txBody>
            </p:sp>
            <p:grpSp>
              <p:nvGrpSpPr>
                <p:cNvPr id="16" name="Group 15"/>
                <p:cNvGrpSpPr/>
                <p:nvPr/>
              </p:nvGrpSpPr>
              <p:grpSpPr>
                <a:xfrm>
                  <a:off x="7660528" y="3659428"/>
                  <a:ext cx="979320" cy="633677"/>
                  <a:chOff x="7660528" y="3659428"/>
                  <a:chExt cx="979320" cy="633677"/>
                </a:xfrm>
              </p:grpSpPr>
              <p:cxnSp>
                <p:nvCxnSpPr>
                  <p:cNvPr id="8" name="Straight Arrow Connector 7"/>
                  <p:cNvCxnSpPr/>
                  <p:nvPr/>
                </p:nvCxnSpPr>
                <p:spPr>
                  <a:xfrm>
                    <a:off x="8006170" y="4120284"/>
                    <a:ext cx="633678" cy="0"/>
                  </a:xfrm>
                  <a:prstGeom prst="straightConnector1">
                    <a:avLst/>
                  </a:prstGeom>
                  <a:ln w="76200">
                    <a:solidFill>
                      <a:schemeClr val="tx1"/>
                    </a:solidFill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" name="Straight Connector 9"/>
                  <p:cNvCxnSpPr/>
                  <p:nvPr/>
                </p:nvCxnSpPr>
                <p:spPr>
                  <a:xfrm flipH="1">
                    <a:off x="8237513" y="4005070"/>
                    <a:ext cx="114300" cy="230428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" name="TextBox 11"/>
                  <p:cNvSpPr txBox="1"/>
                  <p:nvPr/>
                </p:nvSpPr>
                <p:spPr>
                  <a:xfrm>
                    <a:off x="7660528" y="3947463"/>
                    <a:ext cx="286207" cy="345642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400" dirty="0" smtClean="0"/>
                      <a:t>A</a:t>
                    </a:r>
                  </a:p>
                </p:txBody>
              </p: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8180819" y="3659428"/>
                    <a:ext cx="228600" cy="345642"/>
                  </a:xfrm>
                  <a:prstGeom prst="rect">
                    <a:avLst/>
                  </a:prstGeom>
                  <a:noFill/>
                  <a:ln w="25400">
                    <a:noFill/>
                  </a:ln>
                </p:spPr>
                <p:txBody>
                  <a:bodyPr wrap="none" lIns="0" tIns="0" rIns="0" bIns="0" rtlCol="0" anchor="ctr" anchorCtr="0">
                    <a:noAutofit/>
                  </a:bodyPr>
                  <a:lstStyle/>
                  <a:p>
                    <a:pPr algn="ctr"/>
                    <a:r>
                      <a:rPr lang="en-US" sz="20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</a:p>
                </p:txBody>
              </p:sp>
            </p:grpSp>
          </p:grpSp>
          <p:grpSp>
            <p:nvGrpSpPr>
              <p:cNvPr id="27" name="Group 26"/>
              <p:cNvGrpSpPr/>
              <p:nvPr/>
            </p:nvGrpSpPr>
            <p:grpSpPr>
              <a:xfrm>
                <a:off x="7660529" y="4350712"/>
                <a:ext cx="1223234" cy="633677"/>
                <a:chOff x="7660529" y="4350712"/>
                <a:chExt cx="1223234" cy="633677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8655163" y="4638747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dirty="0" smtClean="0"/>
                    <a:t>1</a:t>
                  </a:r>
                </a:p>
              </p:txBody>
            </p:sp>
            <p:cxnSp>
              <p:nvCxnSpPr>
                <p:cNvPr id="18" name="Straight Arrow Connector 17"/>
                <p:cNvCxnSpPr/>
                <p:nvPr/>
              </p:nvCxnSpPr>
              <p:spPr>
                <a:xfrm>
                  <a:off x="8006171" y="4811568"/>
                  <a:ext cx="633678" cy="0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/>
                <p:cNvCxnSpPr/>
                <p:nvPr/>
              </p:nvCxnSpPr>
              <p:spPr>
                <a:xfrm flipH="1">
                  <a:off x="8237514" y="4696354"/>
                  <a:ext cx="114300" cy="2304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" name="TextBox 19"/>
                <p:cNvSpPr txBox="1"/>
                <p:nvPr/>
              </p:nvSpPr>
              <p:spPr>
                <a:xfrm>
                  <a:off x="7660529" y="4638747"/>
                  <a:ext cx="286207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400" dirty="0" smtClean="0"/>
                    <a:t>B</a:t>
                  </a: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8180820" y="4350712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4083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Four-Valued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9066260" cy="514350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sz="2800" dirty="0" smtClean="0"/>
              <a:t>Verilog Value Set consists of four basic values:</a:t>
            </a:r>
          </a:p>
          <a:p>
            <a:pPr marL="382588" lvl="1" indent="0">
              <a:spcBef>
                <a:spcPts val="2000"/>
              </a:spcBef>
              <a:buNone/>
            </a:pPr>
            <a:r>
              <a:rPr lang="en-US" sz="2400" b="1" dirty="0" smtClean="0"/>
              <a:t>0</a:t>
            </a:r>
            <a:r>
              <a:rPr lang="en-US" sz="2400" dirty="0" smtClean="0"/>
              <a:t> – represents a logic zero, or false condition</a:t>
            </a:r>
          </a:p>
          <a:p>
            <a:pPr marL="382588" lvl="1" indent="0">
              <a:spcBef>
                <a:spcPts val="2000"/>
              </a:spcBef>
              <a:buNone/>
            </a:pPr>
            <a:r>
              <a:rPr lang="en-US" sz="2400" b="1" dirty="0" smtClean="0"/>
              <a:t>1</a:t>
            </a:r>
            <a:r>
              <a:rPr lang="en-US" sz="2400" dirty="0" smtClean="0"/>
              <a:t> – represents a logic one, or true condition</a:t>
            </a:r>
          </a:p>
          <a:p>
            <a:pPr marL="382588" lvl="1" indent="0">
              <a:spcBef>
                <a:spcPts val="2000"/>
              </a:spcBef>
              <a:buNone/>
            </a:pPr>
            <a:r>
              <a:rPr lang="en-US" sz="2400" b="1" dirty="0" smtClean="0"/>
              <a:t>X</a:t>
            </a:r>
            <a:r>
              <a:rPr lang="en-US" sz="2400" dirty="0" smtClean="0"/>
              <a:t> – represents an unknown logic value</a:t>
            </a:r>
          </a:p>
          <a:p>
            <a:pPr marL="382588" lvl="1" indent="0">
              <a:spcBef>
                <a:spcPts val="2000"/>
              </a:spcBef>
              <a:buNone/>
            </a:pPr>
            <a:r>
              <a:rPr lang="en-US" sz="2400" b="1" dirty="0" smtClean="0"/>
              <a:t>Z</a:t>
            </a:r>
            <a:r>
              <a:rPr lang="en-US" sz="2400" dirty="0" smtClean="0"/>
              <a:t> – represents a high-impedance value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800" b="1" dirty="0" smtClean="0"/>
              <a:t>x</a:t>
            </a:r>
            <a:r>
              <a:rPr lang="en-US" sz="2800" dirty="0" smtClean="0"/>
              <a:t> or </a:t>
            </a:r>
            <a:r>
              <a:rPr lang="en-US" sz="2800" b="1" dirty="0" smtClean="0"/>
              <a:t>X</a:t>
            </a:r>
            <a:r>
              <a:rPr lang="en-US" sz="2800" dirty="0" smtClean="0"/>
              <a:t> represents an unknown or uninitialized value</a:t>
            </a:r>
          </a:p>
          <a:p>
            <a:pPr marL="0" indent="0">
              <a:spcBef>
                <a:spcPts val="2000"/>
              </a:spcBef>
              <a:buNone/>
            </a:pPr>
            <a:r>
              <a:rPr lang="en-US" sz="2800" b="1" dirty="0" smtClean="0"/>
              <a:t>z</a:t>
            </a:r>
            <a:r>
              <a:rPr lang="en-US" sz="2800" dirty="0" smtClean="0"/>
              <a:t> or </a:t>
            </a:r>
            <a:r>
              <a:rPr lang="en-US" sz="2800" b="1" dirty="0" smtClean="0"/>
              <a:t>Z</a:t>
            </a:r>
            <a:r>
              <a:rPr lang="en-US" sz="2800" dirty="0" smtClean="0"/>
              <a:t> represents the output of a disabled tri-state buffer</a:t>
            </a:r>
          </a:p>
        </p:txBody>
      </p:sp>
    </p:spTree>
    <p:extLst>
      <p:ext uri="{BB962C8B-B14F-4D97-AF65-F5344CB8AC3E}">
        <p14:creationId xmlns:p14="http://schemas.microsoft.com/office/powerpoint/2010/main" val="279941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3x8 Decoder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94292"/>
            <a:ext cx="9447548" cy="5645486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Decoder3x8 (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[2:0]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[7:0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D);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Sensitivity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list =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@(A)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@(A)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(A == 0)      D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8'b00000001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(A == 1) D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8'b00000010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 ==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2)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8'b00000100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 ==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3)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8'b00001000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 ==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4)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8'b00010000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 ==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5)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8'b00100000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en-US" b="1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(A ==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6)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D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8'b01000000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8'b10000000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53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4x2 Priority Encoder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94292"/>
            <a:ext cx="9332334" cy="5645486"/>
          </a:xfrm>
        </p:spPr>
        <p:txBody>
          <a:bodyPr/>
          <a:lstStyle/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Priority_Encoder4x2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D,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V,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2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sensitivity list =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@(D)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@(D)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(D[3])      {V, A}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3'b111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(D[2])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{V, A}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3'b110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(D[1])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{V, A}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3'b101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if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(D[0])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{V, A}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3'b100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{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V, A}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3'b000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end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6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Magnitude Comparator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99" y="894292"/>
            <a:ext cx="9123867" cy="5645485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Behavioral Modeling of a Magnitude Comparator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Comparator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B,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GT, EQ, LT);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Sensitivity list = @(A, B)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@(A,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B)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(A &gt; B)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{GT,EQ,LT}=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'b100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(A == B)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{GT,EQ,LT}=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'b010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{GT,EQ,LT}=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'b001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125820" y="3677448"/>
            <a:ext cx="4262919" cy="1710190"/>
            <a:chOff x="4466939" y="2708920"/>
            <a:chExt cx="4262919" cy="1710190"/>
          </a:xfrm>
        </p:grpSpPr>
        <p:sp>
          <p:nvSpPr>
            <p:cNvPr id="5" name="TextBox 4"/>
            <p:cNvSpPr txBox="1"/>
            <p:nvPr/>
          </p:nvSpPr>
          <p:spPr>
            <a:xfrm>
              <a:off x="6303151" y="2708920"/>
              <a:ext cx="1665184" cy="1710190"/>
            </a:xfrm>
            <a:prstGeom prst="rect">
              <a:avLst/>
            </a:prstGeom>
            <a:solidFill>
              <a:srgbClr val="FFFFCC"/>
            </a:solidFill>
            <a:ln w="25400"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2000" i="1" dirty="0" smtClean="0">
                  <a:latin typeface="+mn-lt"/>
                  <a:cs typeface="Times New Roman" panose="02020603050405020304" pitchFamily="18" charset="0"/>
                </a:rPr>
                <a:t>n</a:t>
              </a:r>
              <a:r>
                <a:rPr lang="en-US" sz="2000" dirty="0" smtClean="0">
                  <a:latin typeface="+mn-lt"/>
                  <a:cs typeface="Times New Roman" panose="02020603050405020304" pitchFamily="18" charset="0"/>
                </a:rPr>
                <a:t>-bit</a:t>
              </a:r>
            </a:p>
            <a:p>
              <a:pPr algn="ctr">
                <a:lnSpc>
                  <a:spcPct val="150000"/>
                </a:lnSpc>
              </a:pPr>
              <a:r>
                <a:rPr lang="en-US" sz="2000" dirty="0" smtClean="0">
                  <a:latin typeface="+mn-lt"/>
                  <a:cs typeface="Times New Roman" panose="02020603050405020304" pitchFamily="18" charset="0"/>
                </a:rPr>
                <a:t>Magnitude Comparator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66939" y="2978950"/>
              <a:ext cx="1341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–1:0]</a:t>
              </a:r>
              <a:endPara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08095" y="3125987"/>
              <a:ext cx="352890" cy="368786"/>
              <a:chOff x="1076506" y="2507233"/>
              <a:chExt cx="352890" cy="368786"/>
            </a:xfrm>
          </p:grpSpPr>
          <p:cxnSp>
            <p:nvCxnSpPr>
              <p:cNvPr id="19" name="Straight Connector 18"/>
              <p:cNvCxnSpPr>
                <a:endCxn id="20" idx="0"/>
              </p:cNvCxnSpPr>
              <p:nvPr/>
            </p:nvCxnSpPr>
            <p:spPr>
              <a:xfrm flipH="1">
                <a:off x="1252951" y="2507233"/>
                <a:ext cx="45005" cy="13222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1076506" y="2639459"/>
                <a:ext cx="352890" cy="2365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</a:t>
                </a:r>
                <a:endParaRPr lang="en-US" sz="2000" baseline="-25000" dirty="0" smtClean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cxnSp>
          <p:nvCxnSpPr>
            <p:cNvPr id="8" name="Straight Arrow Connector 7"/>
            <p:cNvCxnSpPr/>
            <p:nvPr/>
          </p:nvCxnSpPr>
          <p:spPr>
            <a:xfrm>
              <a:off x="5860250" y="3195371"/>
              <a:ext cx="4429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860250" y="3960456"/>
              <a:ext cx="442900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66939" y="3744035"/>
              <a:ext cx="1341155" cy="36004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B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[</a:t>
              </a:r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</a:t>
              </a:r>
              <a:r>
                <a:rPr lang="en-US" sz="24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–1:0]</a:t>
              </a:r>
              <a:endParaRPr lang="en-US" sz="2400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1" name="Straight Connector 10"/>
            <p:cNvCxnSpPr>
              <a:endCxn id="12" idx="0"/>
            </p:cNvCxnSpPr>
            <p:nvPr/>
          </p:nvCxnSpPr>
          <p:spPr>
            <a:xfrm flipH="1">
              <a:off x="5984540" y="3891072"/>
              <a:ext cx="45006" cy="1322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808095" y="4023298"/>
              <a:ext cx="352890" cy="23656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n</a:t>
              </a:r>
              <a:endParaRPr lang="en-US" sz="2000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968335" y="2982557"/>
              <a:ext cx="2700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7968335" y="3564015"/>
              <a:ext cx="2700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307393" y="2847542"/>
              <a:ext cx="422464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GT</a:t>
              </a:r>
              <a:endParaRPr lang="en-US" sz="2400" i="1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07394" y="3435626"/>
              <a:ext cx="422464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EQ</a:t>
              </a:r>
              <a:endParaRPr lang="en-US" sz="2400" i="1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307394" y="4039284"/>
              <a:ext cx="422464" cy="27003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r>
                <a:rPr lang="en-US" sz="2400" i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LT</a:t>
              </a:r>
              <a:endParaRPr lang="en-US" sz="2400" i="1" baseline="-250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968335" y="4174299"/>
              <a:ext cx="27003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282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915400" cy="5645486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 smtClean="0"/>
              <a:t>The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statement is procedural (used inside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block)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Syntax:</a:t>
            </a:r>
          </a:p>
          <a:p>
            <a:pPr marL="357188" indent="0">
              <a:spcBef>
                <a:spcPts val="1000"/>
              </a:spcBef>
              <a:buNone/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357188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case_item1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	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</a:t>
            </a:r>
          </a:p>
          <a:p>
            <a:pPr marL="357188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case_item2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</a:t>
            </a:r>
          </a:p>
          <a:p>
            <a:pPr marL="357188" indent="0">
              <a:spcBef>
                <a:spcPts val="1000"/>
              </a:spcBef>
              <a:buNone/>
            </a:pP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. . .</a:t>
            </a:r>
            <a:endParaRPr lang="en-US" b="1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spcBef>
                <a:spcPts val="1000"/>
              </a:spcBef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statement</a:t>
            </a:r>
          </a:p>
          <a:p>
            <a:pPr marL="357188" indent="0">
              <a:spcBef>
                <a:spcPts val="1000"/>
              </a:spcBef>
              <a:buNone/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 indent="0">
              <a:spcBef>
                <a:spcPts val="2000"/>
              </a:spcBef>
              <a:buNone/>
            </a:pPr>
            <a:r>
              <a:rPr lang="en-US" dirty="0" smtClean="0"/>
              <a:t>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case is optional</a:t>
            </a:r>
          </a:p>
          <a:p>
            <a:pPr marL="357188" indent="0">
              <a:spcBef>
                <a:spcPts val="1000"/>
              </a:spcBef>
              <a:buNone/>
            </a:pPr>
            <a:r>
              <a:rPr lang="en-US" dirty="0" smtClean="0"/>
              <a:t>A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statement</a:t>
            </a:r>
            <a:r>
              <a:rPr lang="en-US" dirty="0"/>
              <a:t> can be simple or compound</a:t>
            </a:r>
          </a:p>
          <a:p>
            <a:pPr marL="357188" indent="0">
              <a:spcBef>
                <a:spcPts val="1000"/>
              </a:spcBef>
              <a:buNone/>
            </a:pPr>
            <a:r>
              <a:rPr lang="en-US" dirty="0"/>
              <a:t>A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compound statement </a:t>
            </a:r>
            <a:r>
              <a:rPr lang="en-US" dirty="0"/>
              <a:t>is surrounded by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...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77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Mux with a Case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6685"/>
            <a:ext cx="8915400" cy="5703093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Mux4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B, C, D, input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n-1:0]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0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@(*) is @(A, B, C, D, </a:t>
            </a:r>
            <a:r>
              <a:rPr lang="en-US" b="1" dirty="0" err="1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@(*)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sel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 Z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A;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 Z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2'b10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  Z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Z = D;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796424" y="2392074"/>
            <a:ext cx="2361888" cy="3859671"/>
            <a:chOff x="7084458" y="2046430"/>
            <a:chExt cx="2361888" cy="3859671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8351813" y="4811568"/>
              <a:ext cx="0" cy="7488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8524634" y="3659428"/>
              <a:ext cx="633678" cy="0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8755977" y="3544214"/>
              <a:ext cx="114300" cy="2304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9160139" y="3486607"/>
              <a:ext cx="286207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 smtClean="0"/>
                <a:t>Z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699283" y="3198572"/>
              <a:ext cx="228600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0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38528" y="5560459"/>
              <a:ext cx="443713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sz="2400" dirty="0" err="1" smtClean="0"/>
                <a:t>sel</a:t>
              </a:r>
              <a:endParaRPr lang="en-US" sz="2400" dirty="0" smtClean="0"/>
            </a:p>
          </p:txBody>
        </p:sp>
        <p:sp>
          <p:nvSpPr>
            <p:cNvPr id="11" name="Flowchart: Manual Operation 10"/>
            <p:cNvSpPr/>
            <p:nvPr/>
          </p:nvSpPr>
          <p:spPr>
            <a:xfrm rot="16200000">
              <a:off x="6710013" y="3400195"/>
              <a:ext cx="3225993" cy="518463"/>
            </a:xfrm>
            <a:prstGeom prst="flowChartManualOperati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7084458" y="2161646"/>
              <a:ext cx="1223235" cy="633677"/>
              <a:chOff x="7660528" y="3659428"/>
              <a:chExt cx="1223235" cy="633677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8655163" y="3947463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0</a:t>
                </a: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7660528" y="3659428"/>
                <a:ext cx="979320" cy="633677"/>
                <a:chOff x="7660528" y="3659428"/>
                <a:chExt cx="979320" cy="633677"/>
              </a:xfrm>
            </p:grpSpPr>
            <p:cxnSp>
              <p:nvCxnSpPr>
                <p:cNvPr id="35" name="Straight Arrow Connector 34"/>
                <p:cNvCxnSpPr/>
                <p:nvPr/>
              </p:nvCxnSpPr>
              <p:spPr>
                <a:xfrm>
                  <a:off x="8006170" y="4120284"/>
                  <a:ext cx="633678" cy="0"/>
                </a:xfrm>
                <a:prstGeom prst="straightConnector1">
                  <a:avLst/>
                </a:prstGeom>
                <a:ln w="7620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flipH="1">
                  <a:off x="8237513" y="4005070"/>
                  <a:ext cx="114300" cy="230428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TextBox 36"/>
                <p:cNvSpPr txBox="1"/>
                <p:nvPr/>
              </p:nvSpPr>
              <p:spPr>
                <a:xfrm>
                  <a:off x="7660528" y="3947463"/>
                  <a:ext cx="286207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r>
                    <a:rPr lang="en-US" sz="2400" dirty="0" smtClean="0"/>
                    <a:t>A</a:t>
                  </a:r>
                </a:p>
              </p:txBody>
            </p:sp>
            <p:sp>
              <p:nvSpPr>
                <p:cNvPr id="38" name="TextBox 37"/>
                <p:cNvSpPr txBox="1"/>
                <p:nvPr/>
              </p:nvSpPr>
              <p:spPr>
                <a:xfrm>
                  <a:off x="8180819" y="3659428"/>
                  <a:ext cx="228600" cy="345642"/>
                </a:xfrm>
                <a:prstGeom prst="rect">
                  <a:avLst/>
                </a:prstGeom>
                <a:noFill/>
                <a:ln w="25400">
                  <a:noFill/>
                </a:ln>
              </p:spPr>
              <p:txBody>
                <a:bodyPr wrap="none" lIns="0" tIns="0" rIns="0" bIns="0" rtlCol="0" anchor="ctr" anchorCtr="0">
                  <a:noAutofit/>
                </a:bodyPr>
                <a:lstStyle/>
                <a:p>
                  <a:pPr algn="ctr"/>
                  <a:r>
                    <a:rPr lang="en-US" sz="2000" i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</a:t>
                  </a:r>
                </a:p>
              </p:txBody>
            </p:sp>
          </p:grpSp>
        </p:grpSp>
        <p:grpSp>
          <p:nvGrpSpPr>
            <p:cNvPr id="13" name="Group 12"/>
            <p:cNvGrpSpPr/>
            <p:nvPr/>
          </p:nvGrpSpPr>
          <p:grpSpPr>
            <a:xfrm>
              <a:off x="7084458" y="2852930"/>
              <a:ext cx="1223234" cy="633677"/>
              <a:chOff x="7660529" y="4350712"/>
              <a:chExt cx="1223234" cy="633677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8655163" y="4638747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1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>
                <a:off x="8006171" y="4811568"/>
                <a:ext cx="633678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flipH="1">
                <a:off x="8237514" y="4696354"/>
                <a:ext cx="114300" cy="2304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7660529" y="4638747"/>
                <a:ext cx="286207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400" dirty="0" smtClean="0"/>
                  <a:t>B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8180820" y="4350712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084458" y="3544214"/>
              <a:ext cx="1223234" cy="633677"/>
              <a:chOff x="7660529" y="4350712"/>
              <a:chExt cx="1223234" cy="633677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8655163" y="4638747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2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>
              <a:xfrm>
                <a:off x="8006171" y="4811568"/>
                <a:ext cx="633678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8237514" y="4696354"/>
                <a:ext cx="114300" cy="2304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7660529" y="4638747"/>
                <a:ext cx="286207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400" dirty="0" smtClean="0"/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8180820" y="4350712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7084458" y="4235498"/>
              <a:ext cx="1223234" cy="633677"/>
              <a:chOff x="7660529" y="4350712"/>
              <a:chExt cx="1223234" cy="633677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8655163" y="4638747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dirty="0" smtClean="0"/>
                  <a:t>3</a:t>
                </a:r>
              </a:p>
            </p:txBody>
          </p:sp>
          <p:cxnSp>
            <p:nvCxnSpPr>
              <p:cNvPr id="19" name="Straight Arrow Connector 18"/>
              <p:cNvCxnSpPr/>
              <p:nvPr/>
            </p:nvCxnSpPr>
            <p:spPr>
              <a:xfrm>
                <a:off x="8006171" y="4811568"/>
                <a:ext cx="633678" cy="0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H="1">
                <a:off x="8237514" y="4696354"/>
                <a:ext cx="114300" cy="23042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7660529" y="4638747"/>
                <a:ext cx="286207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r>
                  <a:rPr lang="en-US" sz="2400" dirty="0" smtClean="0"/>
                  <a:t>D</a:t>
                </a: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180820" y="4350712"/>
                <a:ext cx="228600" cy="34564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 anchor="ctr" anchorCtr="0">
                <a:noAutofit/>
              </a:bodyPr>
              <a:lstStyle/>
              <a:p>
                <a:pPr algn="ctr"/>
                <a:r>
                  <a:rPr lang="en-US" sz="2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 flipH="1">
              <a:off x="8294206" y="5214817"/>
              <a:ext cx="114300" cy="115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411248" y="5099603"/>
              <a:ext cx="228600" cy="345642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none" lIns="0" tIns="0" rIns="0" bIns="0" rtlCol="0" anchor="ctr" anchorCtr="0">
              <a:noAutofit/>
            </a:bodyPr>
            <a:lstStyle/>
            <a:p>
              <a:pPr algn="ctr"/>
              <a:r>
                <a:rPr lang="en-US" dirty="0" smtClean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Multifunction ALU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36685"/>
            <a:ext cx="8915400" cy="5703094"/>
          </a:xfrm>
        </p:spPr>
        <p:txBody>
          <a:bodyPr/>
          <a:lstStyle/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Behavioral Modeling of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 ALU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ALU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parameter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16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[n-1:0]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A, B,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F,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[n-1:0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Z,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// @(*) is @(A, B, </a:t>
            </a:r>
            <a:r>
              <a:rPr lang="en-US" b="1" dirty="0" smtClean="0">
                <a:solidFill>
                  <a:srgbClr val="008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F)</a:t>
            </a:r>
            <a:endParaRPr lang="en-US" b="1" dirty="0">
              <a:solidFill>
                <a:srgbClr val="008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always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@(*)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(F)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Cout,Z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A+B;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2'b01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Cout,Z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A-B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2'b10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Cout,Z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A&amp;B;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default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{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Cout,Z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A|B;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3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05141" y="3083358"/>
            <a:ext cx="3225991" cy="3283599"/>
            <a:chOff x="6277962" y="1024491"/>
            <a:chExt cx="3225991" cy="3283599"/>
          </a:xfrm>
        </p:grpSpPr>
        <p:sp>
          <p:nvSpPr>
            <p:cNvPr id="5" name="Freeform 34"/>
            <p:cNvSpPr>
              <a:spLocks/>
            </p:cNvSpPr>
            <p:nvPr/>
          </p:nvSpPr>
          <p:spPr bwMode="auto">
            <a:xfrm>
              <a:off x="7312145" y="2464666"/>
              <a:ext cx="2092877" cy="921712"/>
            </a:xfrm>
            <a:custGeom>
              <a:avLst/>
              <a:gdLst>
                <a:gd name="T0" fmla="*/ 0 w 768"/>
                <a:gd name="T1" fmla="*/ 0 h 288"/>
                <a:gd name="T2" fmla="*/ 119 w 768"/>
                <a:gd name="T3" fmla="*/ 152 h 288"/>
                <a:gd name="T4" fmla="*/ 511 w 768"/>
                <a:gd name="T5" fmla="*/ 152 h 288"/>
                <a:gd name="T6" fmla="*/ 628 w 768"/>
                <a:gd name="T7" fmla="*/ 0 h 288"/>
                <a:gd name="T8" fmla="*/ 393 w 768"/>
                <a:gd name="T9" fmla="*/ 0 h 288"/>
                <a:gd name="T10" fmla="*/ 315 w 768"/>
                <a:gd name="T11" fmla="*/ 51 h 288"/>
                <a:gd name="T12" fmla="*/ 236 w 768"/>
                <a:gd name="T13" fmla="*/ 0 h 288"/>
                <a:gd name="T14" fmla="*/ 0 w 768"/>
                <a:gd name="T15" fmla="*/ 0 h 28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88"/>
                <a:gd name="T26" fmla="*/ 768 w 768"/>
                <a:gd name="T27" fmla="*/ 288 h 28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88">
                  <a:moveTo>
                    <a:pt x="0" y="0"/>
                  </a:moveTo>
                  <a:lnTo>
                    <a:pt x="144" y="288"/>
                  </a:lnTo>
                  <a:lnTo>
                    <a:pt x="624" y="288"/>
                  </a:lnTo>
                  <a:lnTo>
                    <a:pt x="768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28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Rectangle 35"/>
            <p:cNvSpPr>
              <a:spLocks noChangeArrowheads="1"/>
            </p:cNvSpPr>
            <p:nvPr/>
          </p:nvSpPr>
          <p:spPr bwMode="auto">
            <a:xfrm>
              <a:off x="7794145" y="2867915"/>
              <a:ext cx="1152140" cy="372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400" dirty="0" smtClean="0"/>
                <a:t>ALU</a:t>
              </a:r>
              <a:endParaRPr lang="en-US" altLang="en-US" sz="2400" dirty="0"/>
            </a:p>
          </p:txBody>
        </p:sp>
        <p:sp>
          <p:nvSpPr>
            <p:cNvPr id="7" name="Rectangle 40"/>
            <p:cNvSpPr>
              <a:spLocks noChangeArrowheads="1"/>
            </p:cNvSpPr>
            <p:nvPr/>
          </p:nvSpPr>
          <p:spPr bwMode="auto">
            <a:xfrm>
              <a:off x="6277962" y="2767686"/>
              <a:ext cx="937996" cy="330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2400" i="1" dirty="0">
                  <a:latin typeface="Arial Narrow" panose="020B0606020202030204" pitchFamily="34" charset="0"/>
                </a:rPr>
                <a:t>F</a:t>
              </a:r>
              <a:r>
                <a:rPr lang="en-US" altLang="en-US" sz="2400" i="1" dirty="0" smtClean="0">
                  <a:latin typeface="Arial Narrow" panose="020B0606020202030204" pitchFamily="34" charset="0"/>
                </a:rPr>
                <a:t> </a:t>
              </a:r>
              <a:r>
                <a:rPr lang="en-US" altLang="en-US" sz="2400" dirty="0" smtClean="0">
                  <a:latin typeface="Arial Narrow" panose="020B0606020202030204" pitchFamily="34" charset="0"/>
                </a:rPr>
                <a:t>[1:0]</a:t>
              </a:r>
              <a:endParaRPr lang="en-US" altLang="en-US" sz="2400" dirty="0">
                <a:latin typeface="Arial Narrow" panose="020B0606020202030204" pitchFamily="34" charset="0"/>
              </a:endParaRPr>
            </a:p>
          </p:txBody>
        </p:sp>
        <p:sp>
          <p:nvSpPr>
            <p:cNvPr id="8" name="Rectangle 46"/>
            <p:cNvSpPr>
              <a:spLocks noChangeArrowheads="1"/>
            </p:cNvSpPr>
            <p:nvPr/>
          </p:nvSpPr>
          <p:spPr bwMode="auto">
            <a:xfrm>
              <a:off x="7239886" y="3093493"/>
              <a:ext cx="16668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900" dirty="0"/>
                <a:t> </a:t>
              </a:r>
              <a:r>
                <a:rPr lang="en-US" altLang="en-US" sz="1600" dirty="0" smtClean="0">
                  <a:latin typeface="Arial Narrow" panose="020B0606020202030204" pitchFamily="34" charset="0"/>
                </a:rPr>
                <a:t>2</a:t>
              </a:r>
              <a:endParaRPr lang="en-US" altLang="en-US" sz="1600" dirty="0">
                <a:latin typeface="Arial Narrow" panose="020B0606020202030204" pitchFamily="34" charset="0"/>
              </a:endParaRPr>
            </a:p>
          </p:txBody>
        </p:sp>
        <p:sp>
          <p:nvSpPr>
            <p:cNvPr id="9" name="Line 50"/>
            <p:cNvSpPr>
              <a:spLocks noChangeShapeType="1"/>
            </p:cNvSpPr>
            <p:nvPr/>
          </p:nvSpPr>
          <p:spPr bwMode="auto">
            <a:xfrm flipH="1">
              <a:off x="7275955" y="2928191"/>
              <a:ext cx="45522" cy="118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" name="Line 113"/>
            <p:cNvSpPr>
              <a:spLocks noChangeShapeType="1"/>
            </p:cNvSpPr>
            <p:nvPr/>
          </p:nvSpPr>
          <p:spPr bwMode="auto">
            <a:xfrm>
              <a:off x="7114572" y="2983129"/>
              <a:ext cx="40544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114571" y="1542954"/>
              <a:ext cx="1064421" cy="921712"/>
              <a:chOff x="6234182" y="3256179"/>
              <a:chExt cx="1064421" cy="921712"/>
            </a:xfrm>
          </p:grpSpPr>
          <p:sp>
            <p:nvSpPr>
              <p:cNvPr id="26" name="Line 37"/>
              <p:cNvSpPr>
                <a:spLocks noChangeShapeType="1"/>
              </p:cNvSpPr>
              <p:nvPr/>
            </p:nvSpPr>
            <p:spPr bwMode="auto">
              <a:xfrm>
                <a:off x="6796424" y="3659428"/>
                <a:ext cx="0" cy="51846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7" name="Rectangle 44"/>
              <p:cNvSpPr>
                <a:spLocks noChangeArrowheads="1"/>
              </p:cNvSpPr>
              <p:nvPr/>
            </p:nvSpPr>
            <p:spPr bwMode="auto">
              <a:xfrm flipH="1">
                <a:off x="6450782" y="3659428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2000" i="1" dirty="0">
                    <a:latin typeface="+mn-lt"/>
                  </a:rPr>
                  <a:t> </a:t>
                </a:r>
                <a:r>
                  <a:rPr lang="en-US" altLang="en-US" sz="2000" i="1" dirty="0" smtClean="0">
                    <a:latin typeface="Arial Narrow" panose="020B0606020202030204" pitchFamily="34" charset="0"/>
                  </a:rPr>
                  <a:t>n</a:t>
                </a:r>
                <a:endParaRPr lang="en-US" altLang="en-US" sz="2000" i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28" name="Line 45"/>
              <p:cNvSpPr>
                <a:spLocks noChangeShapeType="1"/>
              </p:cNvSpPr>
              <p:nvPr/>
            </p:nvSpPr>
            <p:spPr bwMode="auto">
              <a:xfrm flipH="1">
                <a:off x="6710013" y="3815014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/>
            </p:nvSpPr>
            <p:spPr bwMode="auto">
              <a:xfrm>
                <a:off x="6234182" y="3256179"/>
                <a:ext cx="1064421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 smtClean="0">
                    <a:latin typeface="Arial Narrow" panose="020B0606020202030204" pitchFamily="34" charset="0"/>
                  </a:rPr>
                  <a:t>A </a:t>
                </a:r>
                <a:r>
                  <a:rPr lang="en-US" altLang="en-US" sz="2400" dirty="0" smtClean="0">
                    <a:latin typeface="Arial Narrow" panose="020B0606020202030204" pitchFamily="34" charset="0"/>
                  </a:rPr>
                  <a:t>[</a:t>
                </a:r>
                <a:r>
                  <a:rPr lang="en-US" altLang="en-US" sz="2400" i="1" dirty="0" smtClean="0">
                    <a:latin typeface="Arial Narrow" panose="020B0606020202030204" pitchFamily="34" charset="0"/>
                  </a:rPr>
                  <a:t>n</a:t>
                </a:r>
                <a:r>
                  <a:rPr lang="en-US" altLang="en-US" sz="2400" dirty="0" smtClean="0">
                    <a:latin typeface="Arial Narrow" panose="020B0606020202030204" pitchFamily="34" charset="0"/>
                  </a:rPr>
                  <a:t>-1:0]</a:t>
                </a:r>
                <a:endParaRPr lang="en-US" altLang="en-US" sz="2400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8526750" y="1542954"/>
              <a:ext cx="977203" cy="921712"/>
              <a:chOff x="6332611" y="3256179"/>
              <a:chExt cx="977203" cy="921712"/>
            </a:xfrm>
          </p:grpSpPr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>
                <a:off x="6796424" y="3659428"/>
                <a:ext cx="0" cy="51846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" name="Rectangle 44"/>
              <p:cNvSpPr>
                <a:spLocks noChangeArrowheads="1"/>
              </p:cNvSpPr>
              <p:nvPr/>
            </p:nvSpPr>
            <p:spPr bwMode="auto">
              <a:xfrm flipH="1">
                <a:off x="6450782" y="3659428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2000" i="1" dirty="0">
                    <a:latin typeface="+mn-lt"/>
                  </a:rPr>
                  <a:t> </a:t>
                </a:r>
                <a:r>
                  <a:rPr lang="en-US" altLang="en-US" sz="2000" i="1" dirty="0" smtClean="0">
                    <a:latin typeface="Arial Narrow" panose="020B0606020202030204" pitchFamily="34" charset="0"/>
                  </a:rPr>
                  <a:t>n</a:t>
                </a:r>
                <a:endParaRPr lang="en-US" altLang="en-US" sz="2000" i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24" name="Line 45"/>
              <p:cNvSpPr>
                <a:spLocks noChangeShapeType="1"/>
              </p:cNvSpPr>
              <p:nvPr/>
            </p:nvSpPr>
            <p:spPr bwMode="auto">
              <a:xfrm flipH="1">
                <a:off x="6710013" y="3815014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5" name="Rectangle 40"/>
              <p:cNvSpPr>
                <a:spLocks noChangeArrowheads="1"/>
              </p:cNvSpPr>
              <p:nvPr/>
            </p:nvSpPr>
            <p:spPr bwMode="auto">
              <a:xfrm>
                <a:off x="6332611" y="3256179"/>
                <a:ext cx="977203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 smtClean="0">
                    <a:latin typeface="Arial Narrow" panose="020B0606020202030204" pitchFamily="34" charset="0"/>
                  </a:rPr>
                  <a:t>B </a:t>
                </a:r>
                <a:r>
                  <a:rPr lang="en-US" altLang="en-US" sz="2400" dirty="0" smtClean="0">
                    <a:latin typeface="Arial Narrow" panose="020B0606020202030204" pitchFamily="34" charset="0"/>
                  </a:rPr>
                  <a:t>[</a:t>
                </a:r>
                <a:r>
                  <a:rPr lang="en-US" altLang="en-US" sz="2400" i="1" dirty="0" smtClean="0">
                    <a:latin typeface="Arial Narrow" panose="020B0606020202030204" pitchFamily="34" charset="0"/>
                  </a:rPr>
                  <a:t>n</a:t>
                </a:r>
                <a:r>
                  <a:rPr lang="en-US" altLang="en-US" sz="2400" dirty="0" smtClean="0">
                    <a:latin typeface="Arial Narrow" panose="020B0606020202030204" pitchFamily="34" charset="0"/>
                  </a:rPr>
                  <a:t>-1:0]</a:t>
                </a:r>
                <a:endParaRPr lang="en-US" altLang="en-US" sz="2400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7590401" y="3386378"/>
              <a:ext cx="1268664" cy="921712"/>
              <a:chOff x="6710012" y="5099603"/>
              <a:chExt cx="1268664" cy="921712"/>
            </a:xfrm>
          </p:grpSpPr>
          <p:sp>
            <p:nvSpPr>
              <p:cNvPr id="15" name="Line 37"/>
              <p:cNvSpPr>
                <a:spLocks noChangeShapeType="1"/>
              </p:cNvSpPr>
              <p:nvPr/>
            </p:nvSpPr>
            <p:spPr bwMode="auto">
              <a:xfrm>
                <a:off x="6952961" y="5099604"/>
                <a:ext cx="0" cy="2592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6" name="Line 37"/>
              <p:cNvSpPr>
                <a:spLocks noChangeShapeType="1"/>
              </p:cNvSpPr>
              <p:nvPr/>
            </p:nvSpPr>
            <p:spPr bwMode="auto">
              <a:xfrm>
                <a:off x="7489825" y="5099603"/>
                <a:ext cx="0" cy="51846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7" name="Line 45"/>
              <p:cNvSpPr>
                <a:spLocks noChangeShapeType="1"/>
              </p:cNvSpPr>
              <p:nvPr/>
            </p:nvSpPr>
            <p:spPr bwMode="auto">
              <a:xfrm flipH="1">
                <a:off x="7403414" y="5283993"/>
                <a:ext cx="172821" cy="4603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8" name="Rectangle 40"/>
              <p:cNvSpPr>
                <a:spLocks noChangeArrowheads="1"/>
              </p:cNvSpPr>
              <p:nvPr/>
            </p:nvSpPr>
            <p:spPr bwMode="auto">
              <a:xfrm>
                <a:off x="6952961" y="5690658"/>
                <a:ext cx="1025715" cy="330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400" i="1" dirty="0" smtClean="0">
                    <a:latin typeface="Arial Narrow" panose="020B0606020202030204" pitchFamily="34" charset="0"/>
                  </a:rPr>
                  <a:t>Z </a:t>
                </a:r>
                <a:r>
                  <a:rPr lang="en-US" altLang="en-US" sz="2400" dirty="0" smtClean="0">
                    <a:latin typeface="Arial Narrow" panose="020B0606020202030204" pitchFamily="34" charset="0"/>
                  </a:rPr>
                  <a:t>[</a:t>
                </a:r>
                <a:r>
                  <a:rPr lang="en-US" altLang="en-US" sz="2400" i="1" dirty="0" smtClean="0">
                    <a:latin typeface="Arial Narrow" panose="020B0606020202030204" pitchFamily="34" charset="0"/>
                  </a:rPr>
                  <a:t>n</a:t>
                </a:r>
                <a:r>
                  <a:rPr lang="en-US" altLang="en-US" sz="2400" dirty="0" smtClean="0">
                    <a:latin typeface="Arial Narrow" panose="020B0606020202030204" pitchFamily="34" charset="0"/>
                  </a:rPr>
                  <a:t>-1:0]</a:t>
                </a:r>
                <a:endParaRPr lang="en-US" altLang="en-US" sz="24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9" name="Rectangle 44"/>
              <p:cNvSpPr>
                <a:spLocks noChangeArrowheads="1"/>
              </p:cNvSpPr>
              <p:nvPr/>
            </p:nvSpPr>
            <p:spPr bwMode="auto">
              <a:xfrm flipH="1">
                <a:off x="7545313" y="5168663"/>
                <a:ext cx="230429" cy="2765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2000" i="1" dirty="0">
                    <a:latin typeface="+mn-lt"/>
                  </a:rPr>
                  <a:t> </a:t>
                </a:r>
                <a:r>
                  <a:rPr lang="en-US" altLang="en-US" sz="2000" i="1" dirty="0" smtClean="0">
                    <a:latin typeface="Arial Narrow" panose="020B0606020202030204" pitchFamily="34" charset="0"/>
                  </a:rPr>
                  <a:t>n</a:t>
                </a:r>
                <a:endParaRPr lang="en-US" altLang="en-US" sz="2000" i="1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21" name="Rectangle 40"/>
              <p:cNvSpPr>
                <a:spLocks noChangeArrowheads="1"/>
              </p:cNvSpPr>
              <p:nvPr/>
            </p:nvSpPr>
            <p:spPr bwMode="auto">
              <a:xfrm>
                <a:off x="6710012" y="5311742"/>
                <a:ext cx="489659" cy="248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/>
                <a:r>
                  <a:rPr lang="en-US" altLang="en-US" sz="2000" dirty="0" err="1" smtClean="0">
                    <a:latin typeface="Arial Narrow" panose="020B0606020202030204" pitchFamily="34" charset="0"/>
                  </a:rPr>
                  <a:t>Cout</a:t>
                </a:r>
                <a:endParaRPr lang="en-US" altLang="en-US" sz="2000" dirty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4" name="Rectangle 35"/>
            <p:cNvSpPr>
              <a:spLocks noChangeArrowheads="1"/>
            </p:cNvSpPr>
            <p:nvPr/>
          </p:nvSpPr>
          <p:spPr bwMode="auto">
            <a:xfrm>
              <a:off x="7354901" y="1024491"/>
              <a:ext cx="1934907" cy="372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altLang="en-US" sz="2400" b="1" dirty="0" smtClean="0"/>
                <a:t>ALU Symbol</a:t>
              </a:r>
              <a:endParaRPr lang="en-US" alt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681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a BCD to 7-Segment Decoder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3"/>
            <a:ext cx="8915400" cy="5645485"/>
          </a:xfrm>
        </p:spPr>
        <p:txBody>
          <a:bodyPr/>
          <a:lstStyle/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module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BCD_to_7Seg_Decoder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(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BCD, </a:t>
            </a: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 </a:t>
            </a:r>
            <a:r>
              <a:rPr lang="en-US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[6:0</a:t>
            </a:r>
            <a:r>
              <a:rPr lang="en-US" b="1" dirty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always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@(BCD)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case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(BCD)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7'b1111110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7'b0110000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7'b1101101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3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7'b1111001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4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7'b0110011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7'b1011011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7'b1011111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7'b1110000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    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8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7'b1111111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9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7'b1111011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 smtClean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default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Seg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7'b0000000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endcase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>
              <a:spcBef>
                <a:spcPts val="500"/>
              </a:spcBef>
              <a:buNone/>
              <a:tabLst>
                <a:tab pos="2870200" algn="l"/>
                <a:tab pos="6099175" algn="l"/>
              </a:tabLst>
            </a:pPr>
            <a:r>
              <a:rPr lang="en-US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endmodule</a:t>
            </a:r>
            <a:endParaRPr lang="en-US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5007" y="5330031"/>
            <a:ext cx="5930911" cy="1207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44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Nets and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440" y="860538"/>
            <a:ext cx="9217120" cy="5645486"/>
          </a:xfrm>
        </p:spPr>
        <p:txBody>
          <a:bodyPr/>
          <a:lstStyle/>
          <a:p>
            <a:pPr marL="0" indent="0">
              <a:spcBef>
                <a:spcPts val="1500"/>
              </a:spcBef>
              <a:buNone/>
            </a:pPr>
            <a:r>
              <a:rPr lang="en-US" sz="2800" dirty="0"/>
              <a:t>Verilog has two major data </a:t>
            </a:r>
            <a:r>
              <a:rPr lang="en-US" sz="2800" dirty="0" smtClean="0"/>
              <a:t>types:</a:t>
            </a:r>
            <a:endParaRPr lang="en-US" sz="2800" dirty="0"/>
          </a:p>
          <a:p>
            <a:pPr marL="444500" indent="-444500">
              <a:spcBef>
                <a:spcPts val="1500"/>
              </a:spcBef>
              <a:buFont typeface="+mj-lt"/>
              <a:buAutoNum type="arabicPeriod"/>
            </a:pPr>
            <a:r>
              <a:rPr lang="en-US" b="1" dirty="0"/>
              <a:t>Net data types:</a:t>
            </a:r>
            <a:r>
              <a:rPr lang="en-US" dirty="0"/>
              <a:t> are connections between parts of a design</a:t>
            </a:r>
          </a:p>
          <a:p>
            <a:pPr marL="444500" indent="-444500">
              <a:spcBef>
                <a:spcPts val="1500"/>
              </a:spcBef>
              <a:buFont typeface="+mj-lt"/>
              <a:buAutoNum type="arabicPeriod"/>
            </a:pPr>
            <a:r>
              <a:rPr lang="en-US" b="1" dirty="0"/>
              <a:t>Variable data types:</a:t>
            </a:r>
            <a:r>
              <a:rPr lang="en-US" dirty="0"/>
              <a:t> can store data values</a:t>
            </a:r>
          </a:p>
          <a:p>
            <a:pPr marL="444500" indent="-444500">
              <a:spcBef>
                <a:spcPts val="1500"/>
              </a:spcBef>
            </a:pPr>
            <a:r>
              <a:rPr lang="en-US" sz="2800" dirty="0"/>
              <a:t>The </a:t>
            </a:r>
            <a:r>
              <a:rPr lang="en-US" sz="2800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is a net data </a:t>
            </a:r>
            <a:r>
              <a:rPr lang="en-US" sz="2800" dirty="0" smtClean="0"/>
              <a:t>type (physical connection)</a:t>
            </a:r>
            <a:endParaRPr lang="en-US" sz="2800" dirty="0"/>
          </a:p>
          <a:p>
            <a:pPr lvl="1">
              <a:spcBef>
                <a:spcPts val="1500"/>
              </a:spcBef>
            </a:pPr>
            <a:r>
              <a:rPr lang="en-US" sz="2400" dirty="0" smtClean="0"/>
              <a:t>A wire cannot store the value of a procedural assignment</a:t>
            </a:r>
          </a:p>
          <a:p>
            <a:pPr lvl="1">
              <a:spcBef>
                <a:spcPts val="1500"/>
              </a:spcBef>
            </a:pPr>
            <a:r>
              <a:rPr lang="en-US" sz="2400" dirty="0" smtClean="0"/>
              <a:t>However, a </a:t>
            </a:r>
            <a:r>
              <a:rPr lang="en-US" sz="2400" dirty="0"/>
              <a:t>wire can be driven by continuous </a:t>
            </a:r>
            <a:r>
              <a:rPr lang="en-US" sz="2400" dirty="0" smtClean="0"/>
              <a:t>assignment</a:t>
            </a:r>
            <a:endParaRPr lang="en-US" sz="2400" dirty="0"/>
          </a:p>
          <a:p>
            <a:pPr marL="444500" indent="-444500">
              <a:spcBef>
                <a:spcPts val="1500"/>
              </a:spcBef>
            </a:pPr>
            <a:r>
              <a:rPr lang="en-US" sz="2800" dirty="0"/>
              <a:t>The </a:t>
            </a:r>
            <a:r>
              <a:rPr lang="en-US" sz="2800" b="1" dirty="0" err="1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is a variable data type</a:t>
            </a:r>
          </a:p>
          <a:p>
            <a:pPr lvl="1">
              <a:spcBef>
                <a:spcPts val="1500"/>
              </a:spcBef>
            </a:pPr>
            <a:r>
              <a:rPr lang="en-US" sz="2400" dirty="0"/>
              <a:t>Can store </a:t>
            </a:r>
            <a:r>
              <a:rPr lang="en-US" sz="2400" dirty="0" smtClean="0"/>
              <a:t>the value of a procedural assignment</a:t>
            </a:r>
            <a:endParaRPr lang="en-US" sz="2400" dirty="0"/>
          </a:p>
          <a:p>
            <a:pPr lvl="1">
              <a:spcBef>
                <a:spcPts val="1500"/>
              </a:spcBef>
            </a:pPr>
            <a:r>
              <a:rPr lang="en-US" sz="2400" dirty="0" smtClean="0"/>
              <a:t>However, cannot be driven by continuous assignment</a:t>
            </a:r>
          </a:p>
          <a:p>
            <a:pPr lvl="1">
              <a:spcBef>
                <a:spcPts val="1500"/>
              </a:spcBef>
            </a:pPr>
            <a:r>
              <a:rPr lang="en-US" sz="2400" dirty="0" smtClean="0"/>
              <a:t>Other variable types: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time</a:t>
            </a:r>
            <a:r>
              <a:rPr lang="en-US" sz="2400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real</a:t>
            </a:r>
            <a:r>
              <a:rPr lang="en-US" sz="2400" dirty="0" smtClean="0"/>
              <a:t>, and </a:t>
            </a:r>
            <a:r>
              <a:rPr lang="en-US" sz="2400" b="1" dirty="0" err="1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realtime</a:t>
            </a:r>
            <a:endParaRPr lang="en-US" sz="2400" b="1" dirty="0">
              <a:solidFill>
                <a:srgbClr val="C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01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Circuits in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262" y="894292"/>
            <a:ext cx="9101905" cy="5645486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buNone/>
            </a:pPr>
            <a:r>
              <a:rPr lang="en-US" dirty="0" smtClean="0"/>
              <a:t>Four levels of modeling circuits in Verilog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Gate-Level Modeling</a:t>
            </a:r>
          </a:p>
          <a:p>
            <a:pPr marL="457200" lvl="1" indent="-457200">
              <a:spcBef>
                <a:spcPts val="1800"/>
              </a:spcBef>
              <a:buNone/>
            </a:pPr>
            <a:r>
              <a:rPr lang="en-US" dirty="0" smtClean="0"/>
              <a:t>	Lowest-level modeling using Verilog primitive gates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Structural </a:t>
            </a:r>
            <a:r>
              <a:rPr lang="en-US" b="1" dirty="0" smtClean="0">
                <a:solidFill>
                  <a:srgbClr val="FF0000"/>
                </a:solidFill>
              </a:rPr>
              <a:t>Modeling </a:t>
            </a:r>
            <a:r>
              <a:rPr lang="en-US" dirty="0" smtClean="0"/>
              <a:t>using module instantiation</a:t>
            </a:r>
            <a:endParaRPr lang="en-US" dirty="0"/>
          </a:p>
          <a:p>
            <a:pPr marL="457200" lvl="1" indent="-457200">
              <a:spcBef>
                <a:spcPts val="1800"/>
              </a:spcBef>
              <a:buNone/>
            </a:pPr>
            <a:r>
              <a:rPr lang="en-US" dirty="0"/>
              <a:t>	Describes the structure of a circuit </a:t>
            </a:r>
            <a:r>
              <a:rPr lang="en-US" dirty="0" smtClean="0"/>
              <a:t>with modules at different levels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Dataflow Modeling </a:t>
            </a:r>
            <a:r>
              <a:rPr lang="en-US" dirty="0" smtClean="0"/>
              <a:t>using concurrent assign statements</a:t>
            </a:r>
          </a:p>
          <a:p>
            <a:pPr marL="450850" lvl="1" indent="0">
              <a:spcBef>
                <a:spcPts val="1800"/>
              </a:spcBef>
              <a:buNone/>
            </a:pPr>
            <a:r>
              <a:rPr lang="en-US" dirty="0" smtClean="0"/>
              <a:t>Describes the flow of data between input and output</a:t>
            </a:r>
          </a:p>
          <a:p>
            <a:pPr marL="457200" indent="-457200">
              <a:spcBef>
                <a:spcPts val="1800"/>
              </a:spcBef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Behavioral Modeling </a:t>
            </a:r>
            <a:r>
              <a:rPr lang="en-US" dirty="0" smtClean="0"/>
              <a:t>using procedural blocks and statements</a:t>
            </a:r>
          </a:p>
          <a:p>
            <a:pPr marL="457200" lvl="1" indent="-457200">
              <a:spcBef>
                <a:spcPts val="1800"/>
              </a:spcBef>
              <a:buNone/>
            </a:pPr>
            <a:r>
              <a:rPr lang="en-US" dirty="0" smtClean="0"/>
              <a:t>	Describes what the circuit does at a higher level of abstraction</a:t>
            </a:r>
            <a:endParaRPr lang="en-US" sz="2400" dirty="0" smtClean="0"/>
          </a:p>
          <a:p>
            <a:pPr marL="457200" lvl="1" indent="-457200">
              <a:spcBef>
                <a:spcPts val="1800"/>
              </a:spcBef>
              <a:buNone/>
            </a:pPr>
            <a:r>
              <a:rPr lang="en-US" sz="2400" dirty="0" smtClean="0"/>
              <a:t>Can also mix different models in the same design</a:t>
            </a:r>
          </a:p>
        </p:txBody>
      </p:sp>
    </p:spTree>
    <p:extLst>
      <p:ext uri="{BB962C8B-B14F-4D97-AF65-F5344CB8AC3E}">
        <p14:creationId xmlns:p14="http://schemas.microsoft.com/office/powerpoint/2010/main" val="360970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and Behavioral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894292"/>
            <a:ext cx="8915400" cy="5587878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 smtClean="0"/>
              <a:t>Dataflow Modeling using Continuous Assignment </a:t>
            </a:r>
          </a:p>
          <a:p>
            <a:pPr marL="631825" lvl="1">
              <a:spcBef>
                <a:spcPts val="2000"/>
              </a:spcBef>
            </a:pPr>
            <a:r>
              <a:rPr lang="en-US" dirty="0" smtClean="0"/>
              <a:t>Used mostly for describing Boolean equations and combinational logic</a:t>
            </a:r>
          </a:p>
          <a:p>
            <a:pPr marL="631825" lvl="1">
              <a:spcBef>
                <a:spcPts val="2000"/>
              </a:spcBef>
            </a:pPr>
            <a:r>
              <a:rPr lang="en-US" dirty="0" smtClean="0"/>
              <a:t>Verilog provides a rich set of operators</a:t>
            </a:r>
          </a:p>
          <a:p>
            <a:pPr marL="631825" lvl="1">
              <a:spcBef>
                <a:spcPts val="2000"/>
              </a:spcBef>
            </a:pPr>
            <a:r>
              <a:rPr lang="en-US" dirty="0" smtClean="0"/>
              <a:t>Can describe: adders, comparators, multiplexers, etc.</a:t>
            </a:r>
          </a:p>
          <a:p>
            <a:pPr marL="631825" lvl="1">
              <a:spcBef>
                <a:spcPts val="2000"/>
              </a:spcBef>
            </a:pPr>
            <a:r>
              <a:rPr lang="en-US" dirty="0" smtClean="0"/>
              <a:t>Synthesis tool can map a dataflow model into a target technology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Behavioral Modeling using Procedural Blocks and Statements</a:t>
            </a:r>
          </a:p>
          <a:p>
            <a:pPr marL="631825" lvl="1">
              <a:spcBef>
                <a:spcPts val="2000"/>
              </a:spcBef>
            </a:pPr>
            <a:r>
              <a:rPr lang="en-US" dirty="0"/>
              <a:t>Describes what the circuit does at a </a:t>
            </a:r>
            <a:r>
              <a:rPr lang="en-US" dirty="0" smtClean="0"/>
              <a:t>functional and algorithmic level</a:t>
            </a:r>
          </a:p>
          <a:p>
            <a:pPr marL="631825" lvl="1">
              <a:spcBef>
                <a:spcPts val="2000"/>
              </a:spcBef>
            </a:pPr>
            <a:r>
              <a:rPr lang="en-US" dirty="0" smtClean="0"/>
              <a:t>Encourages designers to </a:t>
            </a:r>
            <a:r>
              <a:rPr lang="en-US" altLang="en-US" dirty="0"/>
              <a:t>rapidly create a </a:t>
            </a:r>
            <a:r>
              <a:rPr lang="en-US" altLang="en-US" dirty="0" smtClean="0"/>
              <a:t>prototype</a:t>
            </a:r>
          </a:p>
          <a:p>
            <a:pPr marL="631825" lvl="1">
              <a:spcBef>
                <a:spcPts val="2000"/>
              </a:spcBef>
            </a:pPr>
            <a:r>
              <a:rPr lang="en-US" dirty="0" smtClean="0"/>
              <a:t>Can be verified easily with a simulator</a:t>
            </a:r>
          </a:p>
          <a:p>
            <a:pPr marL="631825" lvl="1">
              <a:spcBef>
                <a:spcPts val="2000"/>
              </a:spcBef>
            </a:pPr>
            <a:r>
              <a:rPr lang="en-US" dirty="0" smtClean="0"/>
              <a:t>Some procedural statements are synthesizable (Others are NOT)</a:t>
            </a:r>
          </a:p>
        </p:txBody>
      </p:sp>
    </p:spTree>
    <p:extLst>
      <p:ext uri="{BB962C8B-B14F-4D97-AF65-F5344CB8AC3E}">
        <p14:creationId xmlns:p14="http://schemas.microsoft.com/office/powerpoint/2010/main" val="17606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09506"/>
            <a:ext cx="8915400" cy="5415058"/>
          </a:xfrm>
        </p:spPr>
        <p:txBody>
          <a:bodyPr/>
          <a:lstStyle/>
          <a:p>
            <a:pPr>
              <a:spcBef>
                <a:spcPts val="2500"/>
              </a:spcBef>
            </a:pPr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/>
              <a:t>statement </a:t>
            </a:r>
            <a:r>
              <a:rPr lang="en-US" dirty="0"/>
              <a:t>defines continuous assignment</a:t>
            </a:r>
          </a:p>
          <a:p>
            <a:pPr>
              <a:spcBef>
                <a:spcPts val="2500"/>
              </a:spcBef>
              <a:tabLst>
                <a:tab pos="1527175" algn="l"/>
              </a:tabLst>
            </a:pPr>
            <a:r>
              <a:rPr lang="en-US" dirty="0"/>
              <a:t>Syntax:	</a:t>
            </a:r>
            <a:r>
              <a:rPr lang="en-US" b="1" dirty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assign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#delay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net_name</a:t>
            </a:r>
            <a:r>
              <a:rPr lang="en-US" b="1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2500"/>
              </a:spcBef>
            </a:pPr>
            <a:r>
              <a:rPr lang="en-US" dirty="0"/>
              <a:t>Assigns </a:t>
            </a:r>
            <a:r>
              <a:rPr lang="en-US" b="1" i="1" dirty="0">
                <a:latin typeface="Consolas" panose="020B0609020204030204" pitchFamily="49" charset="0"/>
                <a:cs typeface="Consolas" panose="020B0609020204030204" pitchFamily="49" charset="0"/>
              </a:rPr>
              <a:t>expression</a:t>
            </a:r>
            <a:r>
              <a:rPr lang="en-US" dirty="0"/>
              <a:t> value to </a:t>
            </a:r>
            <a:r>
              <a:rPr lang="en-US" b="1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net_name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wire or output port) </a:t>
            </a:r>
          </a:p>
          <a:p>
            <a:pPr>
              <a:spcBef>
                <a:spcPts val="2500"/>
              </a:spcBef>
            </a:pPr>
            <a:r>
              <a:rPr lang="en-US" dirty="0" smtClean="0"/>
              <a:t>The optional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#delay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pecifies the delay of the assignment</a:t>
            </a:r>
          </a:p>
          <a:p>
            <a:pPr>
              <a:spcBef>
                <a:spcPts val="2500"/>
              </a:spcBef>
            </a:pPr>
            <a:r>
              <a:rPr lang="en-US" dirty="0" smtClean="0"/>
              <a:t>Continuous assignment statements are </a:t>
            </a:r>
            <a:r>
              <a:rPr lang="en-US" b="1" dirty="0" smtClean="0">
                <a:solidFill>
                  <a:srgbClr val="FF0000"/>
                </a:solidFill>
              </a:rPr>
              <a:t>concurrent</a:t>
            </a:r>
          </a:p>
          <a:p>
            <a:pPr>
              <a:spcBef>
                <a:spcPts val="2500"/>
              </a:spcBef>
            </a:pPr>
            <a:r>
              <a:rPr lang="en-US" dirty="0" smtClean="0"/>
              <a:t>Can appear in any order inside a module</a:t>
            </a:r>
          </a:p>
          <a:p>
            <a:pPr>
              <a:spcBef>
                <a:spcPts val="2500"/>
              </a:spcBef>
            </a:pPr>
            <a:r>
              <a:rPr lang="en-US" dirty="0" smtClean="0"/>
              <a:t>Continuous assignment can model combinational circuits</a:t>
            </a:r>
          </a:p>
          <a:p>
            <a:pPr>
              <a:spcBef>
                <a:spcPts val="2500"/>
              </a:spcBef>
            </a:pPr>
            <a:r>
              <a:rPr lang="en-US" dirty="0" smtClean="0"/>
              <a:t>Describes the flow of data between input and output</a:t>
            </a:r>
            <a:endParaRPr lang="en-US" dirty="0"/>
          </a:p>
          <a:p>
            <a:pPr>
              <a:spcBef>
                <a:spcPts val="2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9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Verilog Operators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84559"/>
              </p:ext>
            </p:extLst>
          </p:nvPr>
        </p:nvGraphicFramePr>
        <p:xfrm>
          <a:off x="402047" y="894292"/>
          <a:ext cx="288035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47"/>
                <a:gridCol w="167060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Bitwise Operators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~a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Bitwise NOT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&amp;</a:t>
                      </a:r>
                      <a:r>
                        <a:rPr lang="en-US" sz="20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b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Bitwise AND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|</a:t>
                      </a:r>
                      <a:r>
                        <a:rPr lang="en-US" sz="20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b</a:t>
                      </a:r>
                      <a:endParaRPr lang="en-US" sz="2000" b="1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Bitwise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OR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^</a:t>
                      </a:r>
                      <a:r>
                        <a:rPr lang="en-US" sz="20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 b</a:t>
                      </a:r>
                      <a:endParaRPr lang="en-US" sz="2000" b="1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Bitwise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XOR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~^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Bitwise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XNOR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^~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Same as </a:t>
                      </a: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~^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971699"/>
              </p:ext>
            </p:extLst>
          </p:nvPr>
        </p:nvGraphicFramePr>
        <p:xfrm>
          <a:off x="3455218" y="894292"/>
          <a:ext cx="264992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47"/>
                <a:gridCol w="14401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Arithmetic Operators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+ b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ADD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–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Subtract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-a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Negate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*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Multiply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/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Divide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%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Remainder</a:t>
                      </a:r>
                      <a:endParaRPr lang="en-US" sz="2000" b="1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693303"/>
              </p:ext>
            </p:extLst>
          </p:nvPr>
        </p:nvGraphicFramePr>
        <p:xfrm>
          <a:off x="3455219" y="3774643"/>
          <a:ext cx="264992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46"/>
                <a:gridCol w="144017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Shift Operators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&lt;&lt;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Shift Left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&gt;&gt; 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Shift Right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1319081"/>
              </p:ext>
            </p:extLst>
          </p:nvPr>
        </p:nvGraphicFramePr>
        <p:xfrm>
          <a:off x="402047" y="3766098"/>
          <a:ext cx="288035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47"/>
                <a:gridCol w="167060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Reduction Operators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&amp;a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AND all bits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|a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OR all bits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^</a:t>
                      </a:r>
                      <a:r>
                        <a:rPr lang="en-US" sz="20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000" b="1" dirty="0" smtClean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XOR all bits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~&amp;a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NAND all bits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~|a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NOR all bits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~^a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XNOR all bits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89684"/>
              </p:ext>
            </p:extLst>
          </p:nvPr>
        </p:nvGraphicFramePr>
        <p:xfrm>
          <a:off x="6277961" y="894292"/>
          <a:ext cx="3225992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47"/>
                <a:gridCol w="20162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Relational Operators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== b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Equality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!=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Inequality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&lt;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Less than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&gt;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Greater than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&lt;=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Less or equal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&gt;=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Greater or equal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3512825" y="5214817"/>
            <a:ext cx="5933521" cy="126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7663" indent="-347663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98513" indent="-336550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²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4588" indent="-231775" algn="l" rtl="0" fontAlgn="base">
              <a:spcBef>
                <a:spcPct val="40000"/>
              </a:spcBef>
              <a:spcAft>
                <a:spcPct val="0"/>
              </a:spcAft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481138" indent="-222250" algn="l" rtl="0" fontAlgn="base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-233363" algn="l" rtl="0" fontAlgn="base">
              <a:spcBef>
                <a:spcPct val="4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Reduction operators produce a 1-bit result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Relational operators produce a 1-bit result</a:t>
            </a:r>
          </a:p>
          <a:p>
            <a:pPr marL="0" indent="0">
              <a:buFont typeface="Wingdings" pitchFamily="2" charset="2"/>
              <a:buNone/>
            </a:pP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{a, b}</a:t>
            </a:r>
            <a:r>
              <a:rPr lang="en-US" sz="2000" kern="0" dirty="0" smtClean="0"/>
              <a:t> concatenates the bits </a:t>
            </a:r>
            <a:r>
              <a:rPr lang="en-US" sz="2000" kern="0" dirty="0" smtClean="0">
                <a:sym typeface="Wingdings" panose="05000000000000000000" pitchFamily="2" charset="2"/>
              </a:rPr>
              <a:t>of 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a</a:t>
            </a:r>
            <a:r>
              <a:rPr lang="en-US" sz="2000" kern="0" dirty="0" smtClean="0">
                <a:sym typeface="Wingdings" panose="05000000000000000000" pitchFamily="2" charset="2"/>
              </a:rPr>
              <a:t> and </a:t>
            </a:r>
            <a:r>
              <a:rPr lang="en-US" sz="2000" b="1" kern="0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b</a:t>
            </a:r>
            <a:endParaRPr lang="en-US" sz="2000" b="1" kern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937783"/>
              </p:ext>
            </p:extLst>
          </p:nvPr>
        </p:nvGraphicFramePr>
        <p:xfrm>
          <a:off x="6277961" y="3774642"/>
          <a:ext cx="322599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747"/>
                <a:gridCol w="2016245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Miscellaneous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Operators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baseline="0" dirty="0" err="1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sel?a:b</a:t>
                      </a:r>
                      <a:endParaRPr lang="en-US" sz="20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Conditional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{a, b}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Concatenate</a:t>
                      </a:r>
                      <a:endParaRPr lang="en-US" sz="2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80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Vectors in Verilog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20" y="951898"/>
            <a:ext cx="9562762" cy="5587879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dirty="0" smtClean="0"/>
              <a:t>A Bit Vector is multi-bit declaration that uses a single name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A Bit Vector is specified as a Range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</a:t>
            </a:r>
            <a:r>
              <a:rPr lang="en-US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msb:lsb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>
              <a:spcBef>
                <a:spcPts val="1500"/>
              </a:spcBef>
            </a:pPr>
            <a:r>
              <a:rPr lang="en-US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msb</a:t>
            </a:r>
            <a:r>
              <a:rPr lang="en-US" dirty="0" smtClean="0"/>
              <a:t> is </a:t>
            </a:r>
            <a:r>
              <a:rPr lang="en-US" b="1" i="1" dirty="0" smtClean="0">
                <a:solidFill>
                  <a:srgbClr val="0000FF"/>
                </a:solidFill>
              </a:rPr>
              <a:t>most-significant bit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lsb</a:t>
            </a:r>
            <a:r>
              <a:rPr lang="en-US" dirty="0" smtClean="0"/>
              <a:t> is </a:t>
            </a:r>
            <a:r>
              <a:rPr lang="en-US" b="1" i="1" dirty="0" smtClean="0">
                <a:solidFill>
                  <a:srgbClr val="0000FF"/>
                </a:solidFill>
              </a:rPr>
              <a:t>least-significant bit</a:t>
            </a:r>
          </a:p>
          <a:p>
            <a:pPr>
              <a:spcBef>
                <a:spcPts val="1500"/>
              </a:spcBef>
            </a:pPr>
            <a:r>
              <a:rPr lang="en-US" dirty="0" smtClean="0"/>
              <a:t>Examples:</a:t>
            </a:r>
          </a:p>
          <a:p>
            <a:pPr marL="360363" indent="0">
              <a:spcBef>
                <a:spcPts val="1500"/>
              </a:spcBef>
              <a:buNone/>
              <a:tabLst>
                <a:tab pos="359092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[15:0]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A;	</a:t>
            </a:r>
            <a:r>
              <a:rPr 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 is a 16-bit input vector</a:t>
            </a:r>
          </a:p>
          <a:p>
            <a:pPr marL="360363" indent="0">
              <a:spcBef>
                <a:spcPts val="1500"/>
              </a:spcBef>
              <a:buNone/>
              <a:tabLst>
                <a:tab pos="359092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output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[0:15]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B;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Bit </a:t>
            </a:r>
            <a:r>
              <a:rPr 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 </a:t>
            </a:r>
            <a:r>
              <a:rPr lang="en-US" b="1" dirty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 most-significant bit</a:t>
            </a:r>
          </a:p>
          <a:p>
            <a:pPr marL="360363" indent="0">
              <a:spcBef>
                <a:spcPts val="1500"/>
              </a:spcBef>
              <a:buNone/>
              <a:tabLst>
                <a:tab pos="3590925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wire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[3:0]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W;	</a:t>
            </a:r>
            <a:r>
              <a:rPr lang="en-US" b="1" dirty="0" smtClean="0">
                <a:solidFill>
                  <a:srgbClr val="0066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Bit 3 is most-significant bit</a:t>
            </a:r>
          </a:p>
          <a:p>
            <a:pPr marL="361950" indent="-342900">
              <a:spcBef>
                <a:spcPts val="1500"/>
              </a:spcBef>
              <a:tabLst>
                <a:tab pos="3590925" algn="l"/>
              </a:tabLst>
            </a:pPr>
            <a:r>
              <a:rPr lang="en-US" b="1" dirty="0" smtClean="0">
                <a:solidFill>
                  <a:srgbClr val="0000FF"/>
                </a:solidFill>
              </a:rPr>
              <a:t>Bit select</a:t>
            </a:r>
            <a:r>
              <a:rPr lang="en-US" dirty="0" smtClean="0"/>
              <a:t>: 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[1]</a:t>
            </a:r>
            <a:r>
              <a:rPr lang="en-US" dirty="0" smtClean="0"/>
              <a:t> is bit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dirty="0" smtClean="0"/>
              <a:t> of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W</a:t>
            </a:r>
            <a:r>
              <a:rPr lang="en-US" dirty="0" smtClean="0"/>
              <a:t> </a:t>
            </a:r>
          </a:p>
          <a:p>
            <a:pPr marL="361950" indent="-342900">
              <a:spcBef>
                <a:spcPts val="1500"/>
              </a:spcBef>
              <a:tabLst>
                <a:tab pos="3590925" algn="l"/>
              </a:tabLst>
            </a:pPr>
            <a:r>
              <a:rPr lang="en-US" b="1" dirty="0" smtClean="0">
                <a:solidFill>
                  <a:srgbClr val="0000FF"/>
                </a:solidFill>
              </a:rPr>
              <a:t>Part select</a:t>
            </a:r>
            <a:r>
              <a:rPr lang="en-US" dirty="0" smtClean="0"/>
              <a:t>: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[11:8]</a:t>
            </a:r>
            <a:r>
              <a:rPr lang="en-US" dirty="0" smtClean="0"/>
              <a:t> is a 4-bit select of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 smtClean="0"/>
              <a:t> with range </a:t>
            </a:r>
            <a:r>
              <a:rPr lang="en-US" b="1" dirty="0" smtClean="0">
                <a:solidFill>
                  <a:srgbClr val="0000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[11:8]</a:t>
            </a:r>
          </a:p>
          <a:p>
            <a:pPr marL="361950" indent="-342900">
              <a:spcBef>
                <a:spcPts val="1500"/>
              </a:spcBef>
              <a:tabLst>
                <a:tab pos="3590925" algn="l"/>
              </a:tabLst>
            </a:pPr>
            <a:r>
              <a:rPr lang="en-US" dirty="0" smtClean="0">
                <a:cs typeface="Consolas" panose="020B0609020204030204" pitchFamily="49" charset="0"/>
              </a:rPr>
              <a:t>The part select range must be consistent with vector declaration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12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25400">
          <a:solidFill>
            <a:srgbClr val="FF0000"/>
          </a:solidFill>
        </a:ln>
      </a:spPr>
      <a:bodyPr wrap="square" lIns="0" tIns="0" rIns="0" bIns="0" rtlCol="0" anchor="ctr" anchorCtr="0">
        <a:noAutofit/>
      </a:bodyPr>
      <a:lstStyle>
        <a:defPPr algn="ctr">
          <a:defRPr sz="2000"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25227</TotalTime>
  <Words>3005</Words>
  <Application>Microsoft Office PowerPoint</Application>
  <PresentationFormat>A4 Paper (210x297 mm)</PresentationFormat>
  <Paragraphs>567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  <vt:variant>
        <vt:lpstr>Custom Shows</vt:lpstr>
      </vt:variant>
      <vt:variant>
        <vt:i4>1</vt:i4>
      </vt:variant>
    </vt:vector>
  </HeadingPairs>
  <TitlesOfParts>
    <vt:vector size="38" baseType="lpstr">
      <vt:lpstr>Default Design</vt:lpstr>
      <vt:lpstr>Behavioral Modeling in Verilog</vt:lpstr>
      <vt:lpstr>Presentation Outline</vt:lpstr>
      <vt:lpstr>Verilog Four-Valued Logic</vt:lpstr>
      <vt:lpstr>Nets and Variables</vt:lpstr>
      <vt:lpstr>Modeling Circuits in Verilog</vt:lpstr>
      <vt:lpstr>Dataflow and Behavioral Modeling</vt:lpstr>
      <vt:lpstr>Continuous Assignment</vt:lpstr>
      <vt:lpstr>Verilog Operators</vt:lpstr>
      <vt:lpstr>Bit Vectors in Verilog</vt:lpstr>
      <vt:lpstr>Reduction Operators</vt:lpstr>
      <vt:lpstr>Concatenation Operator { }</vt:lpstr>
      <vt:lpstr>Integer Literals (Constant Values)</vt:lpstr>
      <vt:lpstr>Ripple Carry Adder</vt:lpstr>
      <vt:lpstr>16-Bit Adder with Array Instantiation</vt:lpstr>
      <vt:lpstr>16-Bit Adder with Continuous Assignment</vt:lpstr>
      <vt:lpstr>16-bit Adder with the + Operator</vt:lpstr>
      <vt:lpstr>Modeling a Parametric n-bit Adder</vt:lpstr>
      <vt:lpstr>Instantiating Adders of Various Sizes</vt:lpstr>
      <vt:lpstr>Modeling a Magnitude Comparator</vt:lpstr>
      <vt:lpstr>Instantiating Comparators of Various Sizes</vt:lpstr>
      <vt:lpstr>Conditional Operator</vt:lpstr>
      <vt:lpstr>Modeling a 2x1 Multiplexer</vt:lpstr>
      <vt:lpstr>Modeling a 4x1 Multiplexer</vt:lpstr>
      <vt:lpstr>Behavioral Modeling</vt:lpstr>
      <vt:lpstr>Example of Initial and Always Blocks</vt:lpstr>
      <vt:lpstr>Always Block with Sensitivity List</vt:lpstr>
      <vt:lpstr>Sensitivity List for Combinational Logic</vt:lpstr>
      <vt:lpstr>If Statement</vt:lpstr>
      <vt:lpstr>Modeling a 2x1 Multiplexer</vt:lpstr>
      <vt:lpstr>Modeling a 3x8 Decoder </vt:lpstr>
      <vt:lpstr>Modeling a 4x2 Priority Encoder</vt:lpstr>
      <vt:lpstr>Modeling a Magnitude Comparator</vt:lpstr>
      <vt:lpstr>Case Statement</vt:lpstr>
      <vt:lpstr>Modeling a Mux with a Case Statement</vt:lpstr>
      <vt:lpstr>Modeling a Multifunction ALU</vt:lpstr>
      <vt:lpstr>Modeling a BCD to 7-Segment Decoder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Modeling in Verilog</dc:title>
  <dc:creator>Dr. Muhamed Mudawar</dc:creator>
  <cp:lastModifiedBy>mudawar</cp:lastModifiedBy>
  <cp:revision>1136</cp:revision>
  <cp:lastPrinted>2018-11-14T20:22:23Z</cp:lastPrinted>
  <dcterms:created xsi:type="dcterms:W3CDTF">2004-09-12T13:54:39Z</dcterms:created>
  <dcterms:modified xsi:type="dcterms:W3CDTF">2018-11-14T20:28:08Z</dcterms:modified>
</cp:coreProperties>
</file>