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44" r:id="rId2"/>
    <p:sldId id="367" r:id="rId3"/>
    <p:sldId id="368" r:id="rId4"/>
    <p:sldId id="369" r:id="rId5"/>
    <p:sldId id="370" r:id="rId6"/>
    <p:sldId id="371" r:id="rId7"/>
    <p:sldId id="374" r:id="rId8"/>
    <p:sldId id="375" r:id="rId9"/>
    <p:sldId id="372" r:id="rId10"/>
    <p:sldId id="373" r:id="rId11"/>
    <p:sldId id="376" r:id="rId12"/>
    <p:sldId id="410" r:id="rId13"/>
    <p:sldId id="411" r:id="rId14"/>
    <p:sldId id="412" r:id="rId15"/>
    <p:sldId id="417" r:id="rId16"/>
    <p:sldId id="419" r:id="rId17"/>
    <p:sldId id="413" r:id="rId18"/>
    <p:sldId id="377" r:id="rId19"/>
    <p:sldId id="378" r:id="rId20"/>
    <p:sldId id="379" r:id="rId21"/>
    <p:sldId id="380" r:id="rId22"/>
    <p:sldId id="381" r:id="rId23"/>
    <p:sldId id="384" r:id="rId24"/>
    <p:sldId id="403" r:id="rId25"/>
    <p:sldId id="383" r:id="rId26"/>
    <p:sldId id="385" r:id="rId27"/>
    <p:sldId id="386" r:id="rId28"/>
    <p:sldId id="405" r:id="rId29"/>
    <p:sldId id="406" r:id="rId30"/>
    <p:sldId id="407" r:id="rId31"/>
    <p:sldId id="389" r:id="rId32"/>
    <p:sldId id="388" r:id="rId33"/>
    <p:sldId id="390" r:id="rId34"/>
    <p:sldId id="391" r:id="rId35"/>
    <p:sldId id="392" r:id="rId36"/>
    <p:sldId id="393" r:id="rId37"/>
    <p:sldId id="415" r:id="rId38"/>
    <p:sldId id="414" r:id="rId39"/>
    <p:sldId id="416" r:id="rId40"/>
    <p:sldId id="394" r:id="rId41"/>
    <p:sldId id="396" r:id="rId42"/>
    <p:sldId id="395" r:id="rId43"/>
    <p:sldId id="404" r:id="rId44"/>
    <p:sldId id="401" r:id="rId45"/>
    <p:sldId id="402" r:id="rId46"/>
    <p:sldId id="408" r:id="rId47"/>
    <p:sldId id="409" r:id="rId48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FF66"/>
    <a:srgbClr val="FFE1FF"/>
    <a:srgbClr val="C5C5FF"/>
    <a:srgbClr val="EDFFC9"/>
    <a:srgbClr val="FF3399"/>
    <a:srgbClr val="DEF1F2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5818" autoAdjust="0"/>
  </p:normalViewPr>
  <p:slideViewPr>
    <p:cSldViewPr snapToObjects="1">
      <p:cViewPr varScale="1">
        <p:scale>
          <a:sx n="97" d="100"/>
          <a:sy n="97" d="100"/>
        </p:scale>
        <p:origin x="882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Functional Blocks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3" Type="http://schemas.openxmlformats.org/officeDocument/2006/relationships/image" Target="../media/image26.png"/><Relationship Id="rId7" Type="http://schemas.openxmlformats.org/officeDocument/2006/relationships/image" Target="../media/image30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0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7" Type="http://schemas.openxmlformats.org/officeDocument/2006/relationships/image" Target="../media/image59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Functional Blocks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Larger Decoders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951899"/>
            <a:ext cx="9447547" cy="1612996"/>
          </a:xfrm>
        </p:spPr>
        <p:txBody>
          <a:bodyPr/>
          <a:lstStyle/>
          <a:p>
            <a:r>
              <a:rPr lang="en-US" dirty="0"/>
              <a:t>Larger decoders can be build using smaller ones</a:t>
            </a:r>
          </a:p>
          <a:p>
            <a:r>
              <a:rPr lang="en-US" dirty="0"/>
              <a:t>A 3-to-8 decoder can be built using:</a:t>
            </a:r>
          </a:p>
          <a:p>
            <a:pPr marL="357188" indent="0">
              <a:buNone/>
            </a:pPr>
            <a:r>
              <a:rPr lang="en-US" dirty="0"/>
              <a:t>Two 2-to-4 decoders with Enable and an inverter (1-to-2 decoder)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62313"/>
              </p:ext>
            </p:extLst>
          </p:nvPr>
        </p:nvGraphicFramePr>
        <p:xfrm>
          <a:off x="459654" y="2622499"/>
          <a:ext cx="4435738" cy="391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52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28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183428" y="2765060"/>
            <a:ext cx="4450092" cy="3601897"/>
            <a:chOff x="5183428" y="2765060"/>
            <a:chExt cx="4450092" cy="3601897"/>
          </a:xfrm>
        </p:grpSpPr>
        <p:sp>
          <p:nvSpPr>
            <p:cNvPr id="75" name="Rectangle 74"/>
            <p:cNvSpPr/>
            <p:nvPr/>
          </p:nvSpPr>
          <p:spPr>
            <a:xfrm>
              <a:off x="5701891" y="3880197"/>
              <a:ext cx="881871" cy="248676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96424" y="3700636"/>
              <a:ext cx="465910" cy="1988901"/>
            </a:xfrm>
            <a:custGeom>
              <a:avLst/>
              <a:gdLst>
                <a:gd name="connsiteX0" fmla="*/ 0 w 1212573"/>
                <a:gd name="connsiteY0" fmla="*/ 0 h 1967948"/>
                <a:gd name="connsiteX1" fmla="*/ 0 w 1212573"/>
                <a:gd name="connsiteY1" fmla="*/ 1967948 h 1967948"/>
                <a:gd name="connsiteX2" fmla="*/ 1212573 w 1212573"/>
                <a:gd name="connsiteY2" fmla="*/ 1967948 h 19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2573" h="1967948">
                  <a:moveTo>
                    <a:pt x="0" y="0"/>
                  </a:moveTo>
                  <a:lnTo>
                    <a:pt x="0" y="1967948"/>
                  </a:lnTo>
                  <a:lnTo>
                    <a:pt x="1212573" y="19679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971771" y="3327820"/>
              <a:ext cx="290563" cy="1988731"/>
            </a:xfrm>
            <a:custGeom>
              <a:avLst/>
              <a:gdLst>
                <a:gd name="connsiteX0" fmla="*/ 0 w 1212573"/>
                <a:gd name="connsiteY0" fmla="*/ 0 h 1967948"/>
                <a:gd name="connsiteX1" fmla="*/ 0 w 1212573"/>
                <a:gd name="connsiteY1" fmla="*/ 1967948 h 1967948"/>
                <a:gd name="connsiteX2" fmla="*/ 1212573 w 1212573"/>
                <a:gd name="connsiteY2" fmla="*/ 1967948 h 19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2573" h="1967948">
                  <a:moveTo>
                    <a:pt x="0" y="0"/>
                  </a:moveTo>
                  <a:lnTo>
                    <a:pt x="0" y="1967948"/>
                  </a:lnTo>
                  <a:lnTo>
                    <a:pt x="1212573" y="19679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55765" y="2907618"/>
              <a:ext cx="1639275" cy="1470438"/>
            </a:xfrm>
            <a:prstGeom prst="rect">
              <a:avLst/>
            </a:prstGeom>
            <a:solidFill>
              <a:srgbClr val="FFE1FF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Top</a:t>
              </a: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529070" y="3327651"/>
              <a:ext cx="17282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529070" y="3700636"/>
              <a:ext cx="17282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257280" y="3138046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57280" y="3514377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895040" y="2944834"/>
              <a:ext cx="738480" cy="1396006"/>
              <a:chOff x="3295836" y="4523533"/>
              <a:chExt cx="738480" cy="139600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5914467" y="4174972"/>
              <a:ext cx="133859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257280" y="3988713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+mn-lt"/>
                  <a:cs typeface="Times New Roman" panose="02020603050405020304" pitchFamily="18" charset="0"/>
                </a:rPr>
                <a:t>EN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105140" y="4003383"/>
              <a:ext cx="361194" cy="345642"/>
              <a:chOff x="5010607" y="3429000"/>
              <a:chExt cx="361194" cy="345642"/>
            </a:xfrm>
          </p:grpSpPr>
          <p:sp>
            <p:nvSpPr>
              <p:cNvPr id="40" name="Isosceles Triangle 39"/>
              <p:cNvSpPr/>
              <p:nvPr/>
            </p:nvSpPr>
            <p:spPr>
              <a:xfrm rot="5400000">
                <a:off x="4981804" y="3457803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285401" y="3558615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7255765" y="4896519"/>
              <a:ext cx="1639275" cy="1470438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Bottom</a:t>
              </a: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257280" y="5126947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57280" y="5503278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8895040" y="4933735"/>
              <a:ext cx="738480" cy="1396006"/>
              <a:chOff x="3295836" y="4523533"/>
              <a:chExt cx="738480" cy="1396006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7257280" y="5977614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+mn-lt"/>
                  <a:cs typeface="Times New Roman" panose="02020603050405020304" pitchFamily="18" charset="0"/>
                </a:rPr>
                <a:t>EN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83428" y="3110702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183428" y="3487033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83428" y="2765060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5557802" y="2989690"/>
              <a:ext cx="1695256" cy="3174184"/>
            </a:xfrm>
            <a:custGeom>
              <a:avLst/>
              <a:gdLst>
                <a:gd name="connsiteX0" fmla="*/ 0 w 1709530"/>
                <a:gd name="connsiteY0" fmla="*/ 0 h 3228458"/>
                <a:gd name="connsiteX1" fmla="*/ 357809 w 1709530"/>
                <a:gd name="connsiteY1" fmla="*/ 0 h 3228458"/>
                <a:gd name="connsiteX2" fmla="*/ 357809 w 1709530"/>
                <a:gd name="connsiteY2" fmla="*/ 3220279 h 3228458"/>
                <a:gd name="connsiteX3" fmla="*/ 492981 w 1709530"/>
                <a:gd name="connsiteY3" fmla="*/ 3228230 h 3228458"/>
                <a:gd name="connsiteX4" fmla="*/ 1709530 w 1709530"/>
                <a:gd name="connsiteY4" fmla="*/ 3228230 h 3228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530" h="3228458">
                  <a:moveTo>
                    <a:pt x="0" y="0"/>
                  </a:moveTo>
                  <a:lnTo>
                    <a:pt x="357809" y="0"/>
                  </a:lnTo>
                  <a:lnTo>
                    <a:pt x="357809" y="3220279"/>
                  </a:lnTo>
                  <a:cubicBezTo>
                    <a:pt x="450444" y="3230571"/>
                    <a:pt x="405370" y="3228230"/>
                    <a:pt x="492981" y="3228230"/>
                  </a:cubicBezTo>
                  <a:lnTo>
                    <a:pt x="1709530" y="32282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 rot="16200000">
              <a:off x="4221364" y="4944037"/>
              <a:ext cx="248676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1-to-2 Decoder</a:t>
              </a:r>
              <a:endParaRPr lang="en-US" sz="16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8646987" y="2965126"/>
              <a:ext cx="180020" cy="1363974"/>
              <a:chOff x="7727408" y="1368799"/>
              <a:chExt cx="180020" cy="1363974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7727408" y="1368799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727408" y="172223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27408" y="209157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727408" y="246091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8646987" y="4959170"/>
              <a:ext cx="180020" cy="1363974"/>
              <a:chOff x="7727408" y="1368799"/>
              <a:chExt cx="180020" cy="136397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7727408" y="1368799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727408" y="172223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727408" y="209157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727408" y="246091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200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Larger Decoders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687" y="1182510"/>
            <a:ext cx="2361889" cy="3168202"/>
          </a:xfrm>
          <a:ln w="25400">
            <a:solidFill>
              <a:srgbClr val="FF0000"/>
            </a:solidFill>
          </a:ln>
        </p:spPr>
        <p:txBody>
          <a:bodyPr anchor="ctr" anchorCtr="0"/>
          <a:lstStyle/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/>
              <a:t>A 4-to-16 decoder with enable can be built using </a:t>
            </a:r>
            <a:r>
              <a:rPr lang="en-US" b="1" dirty="0">
                <a:solidFill>
                  <a:srgbClr val="FF0000"/>
                </a:solidFill>
              </a:rPr>
              <a:t>five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2-to-4 decoders with enables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747689" y="4852473"/>
            <a:ext cx="4550953" cy="1395404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kern="0" dirty="0"/>
              <a:t>Larger decoders can be built hierarchically in a similar way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467835" y="894292"/>
            <a:ext cx="6165685" cy="5592806"/>
            <a:chOff x="3467835" y="894292"/>
            <a:chExt cx="6165685" cy="5592806"/>
          </a:xfrm>
        </p:grpSpPr>
        <p:sp>
          <p:nvSpPr>
            <p:cNvPr id="7" name="Freeform 6"/>
            <p:cNvSpPr/>
            <p:nvPr/>
          </p:nvSpPr>
          <p:spPr>
            <a:xfrm>
              <a:off x="6963689" y="1225690"/>
              <a:ext cx="304189" cy="4292451"/>
            </a:xfrm>
            <a:custGeom>
              <a:avLst/>
              <a:gdLst>
                <a:gd name="connsiteX0" fmla="*/ 0 w 1212573"/>
                <a:gd name="connsiteY0" fmla="*/ 0 h 1967948"/>
                <a:gd name="connsiteX1" fmla="*/ 0 w 1212573"/>
                <a:gd name="connsiteY1" fmla="*/ 1967948 h 1967948"/>
                <a:gd name="connsiteX2" fmla="*/ 1212573 w 1212573"/>
                <a:gd name="connsiteY2" fmla="*/ 1967948 h 19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2573" h="1967948">
                  <a:moveTo>
                    <a:pt x="0" y="0"/>
                  </a:moveTo>
                  <a:lnTo>
                    <a:pt x="0" y="1967948"/>
                  </a:lnTo>
                  <a:lnTo>
                    <a:pt x="1212573" y="19679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5526042" y="1225690"/>
              <a:ext cx="17282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526042" y="1598675"/>
              <a:ext cx="17282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/>
            <p:cNvGrpSpPr/>
            <p:nvPr/>
          </p:nvGrpSpPr>
          <p:grpSpPr>
            <a:xfrm>
              <a:off x="5180400" y="1008741"/>
              <a:ext cx="348670" cy="735411"/>
              <a:chOff x="5180400" y="1008741"/>
              <a:chExt cx="348670" cy="735411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180400" y="100874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180400" y="138507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258794" y="894292"/>
              <a:ext cx="1576800" cy="131179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  <a:p>
              <a:pPr algn="ctr">
                <a:lnSpc>
                  <a:spcPct val="120000"/>
                </a:lnSpc>
              </a:pPr>
              <a:r>
                <a:rPr lang="en-US" sz="1600" b="1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54252" y="1012425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54252" y="1388756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837433" y="931508"/>
              <a:ext cx="787003" cy="1188164"/>
              <a:chOff x="8535045" y="931508"/>
              <a:chExt cx="787003" cy="1188164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8535045" y="1084317"/>
                <a:ext cx="389810" cy="925857"/>
                <a:chOff x="3295836" y="4784225"/>
                <a:chExt cx="460856" cy="1036926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8973378" y="931508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973378" y="1225690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973378" y="1519871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973378" y="1814053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254252" y="1818923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+mn-lt"/>
                  <a:cs typeface="Times New Roman" panose="02020603050405020304" pitchFamily="18" charset="0"/>
                </a:rPr>
                <a:t>EN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58794" y="2321297"/>
              <a:ext cx="1576800" cy="131179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  <a:p>
              <a:pPr algn="ctr">
                <a:lnSpc>
                  <a:spcPct val="120000"/>
                </a:lnSpc>
              </a:pPr>
              <a:r>
                <a:rPr lang="en-US" sz="1600" b="1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57280" y="2439430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57280" y="2815761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840461" y="2358513"/>
              <a:ext cx="787003" cy="1188164"/>
              <a:chOff x="8538073" y="2358513"/>
              <a:chExt cx="787003" cy="1188164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8538073" y="2511322"/>
                <a:ext cx="389810" cy="925857"/>
                <a:chOff x="3295836" y="4784225"/>
                <a:chExt cx="460856" cy="1036926"/>
              </a:xfrm>
            </p:grpSpPr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/>
              <p:cNvSpPr txBox="1"/>
              <p:nvPr/>
            </p:nvSpPr>
            <p:spPr>
              <a:xfrm>
                <a:off x="8976406" y="2358513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976406" y="2652695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8976406" y="2946876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976406" y="3241058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7257280" y="3245928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+mn-lt"/>
                  <a:cs typeface="Times New Roman" panose="02020603050405020304" pitchFamily="18" charset="0"/>
                </a:rPr>
                <a:t>EN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258794" y="3748302"/>
              <a:ext cx="1576800" cy="131179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  <a:p>
              <a:pPr algn="ctr">
                <a:lnSpc>
                  <a:spcPct val="120000"/>
                </a:lnSpc>
              </a:pPr>
              <a:r>
                <a:rPr lang="en-US" sz="1600" b="1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60308" y="3866435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260308" y="4242766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843489" y="3785518"/>
              <a:ext cx="787003" cy="1188164"/>
              <a:chOff x="8541101" y="3785518"/>
              <a:chExt cx="787003" cy="118816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8541101" y="3938327"/>
                <a:ext cx="389810" cy="925857"/>
                <a:chOff x="3295836" y="4784225"/>
                <a:chExt cx="460856" cy="1036926"/>
              </a:xfrm>
            </p:grpSpPr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0" name="TextBox 69"/>
              <p:cNvSpPr txBox="1"/>
              <p:nvPr/>
            </p:nvSpPr>
            <p:spPr>
              <a:xfrm>
                <a:off x="8979434" y="3785518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8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979434" y="4079700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9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979434" y="4373881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979434" y="4668063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7260308" y="4672933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+mn-lt"/>
                  <a:cs typeface="Times New Roman" panose="02020603050405020304" pitchFamily="18" charset="0"/>
                </a:rPr>
                <a:t>EN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58794" y="5175307"/>
              <a:ext cx="1576800" cy="131179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  <a:p>
              <a:pPr algn="ctr">
                <a:lnSpc>
                  <a:spcPct val="120000"/>
                </a:lnSpc>
              </a:pPr>
              <a:r>
                <a:rPr lang="en-US" sz="1600" b="1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63336" y="5293440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263336" y="5669771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846517" y="5212523"/>
              <a:ext cx="787003" cy="1188164"/>
              <a:chOff x="8544129" y="5212523"/>
              <a:chExt cx="787003" cy="1188164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8544129" y="5365332"/>
                <a:ext cx="389810" cy="925857"/>
                <a:chOff x="3295836" y="4784225"/>
                <a:chExt cx="460856" cy="1036926"/>
              </a:xfrm>
            </p:grpSpPr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TextBox 84"/>
              <p:cNvSpPr txBox="1"/>
              <p:nvPr/>
            </p:nvSpPr>
            <p:spPr>
              <a:xfrm>
                <a:off x="8982462" y="5212523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982462" y="5506705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982462" y="5800886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8982462" y="6095068"/>
                <a:ext cx="348670" cy="3056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7263336" y="6099938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i="1" dirty="0">
                  <a:latin typeface="+mn-lt"/>
                  <a:cs typeface="Times New Roman" panose="02020603050405020304" pitchFamily="18" charset="0"/>
                </a:rPr>
                <a:t>EN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274334" y="3099260"/>
              <a:ext cx="1729032" cy="1311791"/>
            </a:xfrm>
            <a:prstGeom prst="rect">
              <a:avLst/>
            </a:prstGeom>
            <a:solidFill>
              <a:srgbClr val="DEF1F2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16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293827" y="3217393"/>
              <a:ext cx="348670" cy="1165578"/>
              <a:chOff x="4277925" y="3217393"/>
              <a:chExt cx="348670" cy="1165578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4277925" y="32173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277925" y="3593724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4277925" y="402389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i="1" dirty="0">
                    <a:latin typeface="+mn-lt"/>
                    <a:cs typeface="Times New Roman" panose="02020603050405020304" pitchFamily="18" charset="0"/>
                  </a:rPr>
                  <a:t>EN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4" name="Freeform 113"/>
            <p:cNvSpPr/>
            <p:nvPr/>
          </p:nvSpPr>
          <p:spPr>
            <a:xfrm>
              <a:off x="6738817" y="1601242"/>
              <a:ext cx="529061" cy="4292451"/>
            </a:xfrm>
            <a:custGeom>
              <a:avLst/>
              <a:gdLst>
                <a:gd name="connsiteX0" fmla="*/ 0 w 1212573"/>
                <a:gd name="connsiteY0" fmla="*/ 0 h 1967948"/>
                <a:gd name="connsiteX1" fmla="*/ 0 w 1212573"/>
                <a:gd name="connsiteY1" fmla="*/ 1967948 h 1967948"/>
                <a:gd name="connsiteX2" fmla="*/ 1212573 w 1212573"/>
                <a:gd name="connsiteY2" fmla="*/ 1967948 h 19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2573" h="1967948">
                  <a:moveTo>
                    <a:pt x="0" y="0"/>
                  </a:moveTo>
                  <a:lnTo>
                    <a:pt x="0" y="1967948"/>
                  </a:lnTo>
                  <a:lnTo>
                    <a:pt x="1212573" y="196794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6963689" y="2665920"/>
              <a:ext cx="2905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6969245" y="4062677"/>
              <a:ext cx="2905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6738817" y="3025751"/>
              <a:ext cx="5154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738817" y="4465926"/>
              <a:ext cx="5154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reeform 120"/>
            <p:cNvSpPr/>
            <p:nvPr/>
          </p:nvSpPr>
          <p:spPr>
            <a:xfrm>
              <a:off x="6003366" y="2003729"/>
              <a:ext cx="1256176" cy="1266790"/>
            </a:xfrm>
            <a:custGeom>
              <a:avLst/>
              <a:gdLst>
                <a:gd name="connsiteX0" fmla="*/ 0 w 1248355"/>
                <a:gd name="connsiteY0" fmla="*/ 1168841 h 1168841"/>
                <a:gd name="connsiteX1" fmla="*/ 278296 w 1248355"/>
                <a:gd name="connsiteY1" fmla="*/ 1168841 h 1168841"/>
                <a:gd name="connsiteX2" fmla="*/ 278296 w 1248355"/>
                <a:gd name="connsiteY2" fmla="*/ 0 h 1168841"/>
                <a:gd name="connsiteX3" fmla="*/ 1248355 w 1248355"/>
                <a:gd name="connsiteY3" fmla="*/ 0 h 116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8355" h="1168841">
                  <a:moveTo>
                    <a:pt x="0" y="1168841"/>
                  </a:moveTo>
                  <a:lnTo>
                    <a:pt x="278296" y="1168841"/>
                  </a:lnTo>
                  <a:lnTo>
                    <a:pt x="278296" y="0"/>
                  </a:lnTo>
                  <a:lnTo>
                    <a:pt x="124835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V="1">
              <a:off x="6001104" y="4271646"/>
              <a:ext cx="1256176" cy="2007829"/>
            </a:xfrm>
            <a:custGeom>
              <a:avLst/>
              <a:gdLst>
                <a:gd name="connsiteX0" fmla="*/ 0 w 1248355"/>
                <a:gd name="connsiteY0" fmla="*/ 1168841 h 1168841"/>
                <a:gd name="connsiteX1" fmla="*/ 278296 w 1248355"/>
                <a:gd name="connsiteY1" fmla="*/ 1168841 h 1168841"/>
                <a:gd name="connsiteX2" fmla="*/ 278296 w 1248355"/>
                <a:gd name="connsiteY2" fmla="*/ 0 h 1168841"/>
                <a:gd name="connsiteX3" fmla="*/ 1248355 w 1248355"/>
                <a:gd name="connsiteY3" fmla="*/ 0 h 116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8355" h="1168841">
                  <a:moveTo>
                    <a:pt x="0" y="1168841"/>
                  </a:moveTo>
                  <a:lnTo>
                    <a:pt x="278296" y="1168841"/>
                  </a:lnTo>
                  <a:lnTo>
                    <a:pt x="278296" y="0"/>
                  </a:lnTo>
                  <a:lnTo>
                    <a:pt x="124835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011186" y="3437179"/>
              <a:ext cx="1240404" cy="167828"/>
            </a:xfrm>
            <a:custGeom>
              <a:avLst/>
              <a:gdLst>
                <a:gd name="connsiteX0" fmla="*/ 0 w 1240404"/>
                <a:gd name="connsiteY0" fmla="*/ 87464 h 87464"/>
                <a:gd name="connsiteX1" fmla="*/ 500932 w 1240404"/>
                <a:gd name="connsiteY1" fmla="*/ 87464 h 87464"/>
                <a:gd name="connsiteX2" fmla="*/ 500932 w 1240404"/>
                <a:gd name="connsiteY2" fmla="*/ 0 h 87464"/>
                <a:gd name="connsiteX3" fmla="*/ 1240404 w 1240404"/>
                <a:gd name="connsiteY3" fmla="*/ 0 h 8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404" h="87464">
                  <a:moveTo>
                    <a:pt x="0" y="87464"/>
                  </a:moveTo>
                  <a:lnTo>
                    <a:pt x="500932" y="87464"/>
                  </a:lnTo>
                  <a:lnTo>
                    <a:pt x="500932" y="0"/>
                  </a:lnTo>
                  <a:lnTo>
                    <a:pt x="12404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 flipV="1">
              <a:off x="6008925" y="3947463"/>
              <a:ext cx="1240404" cy="916721"/>
            </a:xfrm>
            <a:custGeom>
              <a:avLst/>
              <a:gdLst>
                <a:gd name="connsiteX0" fmla="*/ 0 w 1240404"/>
                <a:gd name="connsiteY0" fmla="*/ 87464 h 87464"/>
                <a:gd name="connsiteX1" fmla="*/ 500932 w 1240404"/>
                <a:gd name="connsiteY1" fmla="*/ 87464 h 87464"/>
                <a:gd name="connsiteX2" fmla="*/ 500932 w 1240404"/>
                <a:gd name="connsiteY2" fmla="*/ 0 h 87464"/>
                <a:gd name="connsiteX3" fmla="*/ 1240404 w 1240404"/>
                <a:gd name="connsiteY3" fmla="*/ 0 h 8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404" h="87464">
                  <a:moveTo>
                    <a:pt x="0" y="87464"/>
                  </a:moveTo>
                  <a:lnTo>
                    <a:pt x="500932" y="87464"/>
                  </a:lnTo>
                  <a:lnTo>
                    <a:pt x="500932" y="0"/>
                  </a:lnTo>
                  <a:lnTo>
                    <a:pt x="12404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467835" y="3194200"/>
              <a:ext cx="806498" cy="1214119"/>
              <a:chOff x="3916074" y="3194200"/>
              <a:chExt cx="806498" cy="1214119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4332762" y="3429000"/>
                <a:ext cx="389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>
                <a:off x="4332762" y="3774642"/>
                <a:ext cx="389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4332762" y="4203694"/>
                <a:ext cx="389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3916074" y="404923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+mn-lt"/>
                    <a:cs typeface="Times New Roman" panose="02020603050405020304" pitchFamily="18" charset="0"/>
                  </a:rPr>
                  <a:t>EN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1" name="Group 130"/>
              <p:cNvGrpSpPr/>
              <p:nvPr/>
            </p:nvGrpSpPr>
            <p:grpSpPr>
              <a:xfrm>
                <a:off x="3916074" y="3194200"/>
                <a:ext cx="348670" cy="735411"/>
                <a:chOff x="5180400" y="1008741"/>
                <a:chExt cx="348670" cy="735411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5180400" y="1008741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baseline="-250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5180400" y="1385072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>
              <a:off x="8598405" y="2380061"/>
              <a:ext cx="180020" cy="1185780"/>
              <a:chOff x="8328375" y="2380061"/>
              <a:chExt cx="180020" cy="1185780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8328375" y="238006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8328375" y="268506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8328375" y="297895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8328375" y="3293985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8598405" y="953725"/>
              <a:ext cx="180020" cy="1185780"/>
              <a:chOff x="8328375" y="2380061"/>
              <a:chExt cx="180020" cy="1185780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8328375" y="238006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8328375" y="268506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8328375" y="297895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328375" y="3293985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8598405" y="5242653"/>
              <a:ext cx="180020" cy="1185780"/>
              <a:chOff x="8328375" y="2380061"/>
              <a:chExt cx="180020" cy="1185780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8328375" y="238006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8328375" y="268506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8328375" y="297895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8328375" y="3293985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8598405" y="3816317"/>
              <a:ext cx="180020" cy="1185780"/>
              <a:chOff x="8328375" y="2380061"/>
              <a:chExt cx="180020" cy="118578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8328375" y="238006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8328375" y="268506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8328375" y="297895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8328375" y="3293985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63090" y="3172423"/>
              <a:ext cx="180020" cy="1185780"/>
              <a:chOff x="8328375" y="2380061"/>
              <a:chExt cx="180020" cy="1185780"/>
            </a:xfrm>
          </p:grpSpPr>
          <p:sp>
            <p:nvSpPr>
              <p:cNvPr id="138" name="TextBox 137"/>
              <p:cNvSpPr txBox="1"/>
              <p:nvPr/>
            </p:nvSpPr>
            <p:spPr>
              <a:xfrm>
                <a:off x="8328375" y="238006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8328375" y="268506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8328375" y="297895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8328375" y="3293985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028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94292"/>
            <a:ext cx="7719337" cy="155538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Seven-Segment Display:</a:t>
            </a:r>
          </a:p>
          <a:p>
            <a:pPr marL="712788" lvl="1">
              <a:spcBef>
                <a:spcPts val="1500"/>
              </a:spcBef>
            </a:pPr>
            <a:r>
              <a:rPr lang="en-US" dirty="0"/>
              <a:t>Made of Seven segments: light-emitting diodes (LED)</a:t>
            </a:r>
          </a:p>
          <a:p>
            <a:pPr marL="712788" lvl="1">
              <a:spcBef>
                <a:spcPts val="1500"/>
              </a:spcBef>
            </a:pPr>
            <a:r>
              <a:rPr lang="en-US" dirty="0"/>
              <a:t>Found in electronic devices: such as clocks, calculators, etc.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478" y="2491597"/>
            <a:ext cx="5930911" cy="1207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4" descr="huge_7segment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3778" y="1091960"/>
            <a:ext cx="1555389" cy="1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9226" y="3969060"/>
            <a:ext cx="915951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500"/>
              </a:spcBef>
            </a:pPr>
            <a:r>
              <a:rPr lang="en-US" kern="0" dirty="0"/>
              <a:t>BCD to 7-Segment Decoder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Called also a decoder, but not a binary decoder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Accepts as input a BCD decimal digit (0 to 9)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Generates output to the seven LED segments to display the BCD digit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Each segment can be turned on or off separately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867312" y="3230361"/>
            <a:ext cx="2636641" cy="1811635"/>
            <a:chOff x="6393174" y="2938670"/>
            <a:chExt cx="2636641" cy="181163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738816" y="3371393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738817" y="3717035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738818" y="4062677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738819" y="4408319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467027" y="3140965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467028" y="3408579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467029" y="3655772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467030" y="3889856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467027" y="4120284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467028" y="4350712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8467029" y="4581140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969244" y="2968144"/>
              <a:ext cx="1497783" cy="17785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/>
                <a:t>BCD to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7-Segment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Decoder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93174" y="320040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93175" y="354787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93176" y="389534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93177" y="424281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93028" y="293867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93028" y="321845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693028" y="3453477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93028" y="3703783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693028" y="3951119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693028" y="4185203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93028" y="4408319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774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 to 7-Segment Decoder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2" y="818709"/>
            <a:ext cx="5116218" cy="418546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Specification:</a:t>
            </a:r>
            <a:endParaRPr lang="en-US" dirty="0"/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Input: 4-bit BCD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)</a:t>
            </a:r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Output: 7-bit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)</a:t>
            </a:r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Display should be OFF for Non-BCD input codes.</a:t>
            </a:r>
          </a:p>
          <a:p>
            <a:pPr marL="0" lvl="1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2400" b="1" dirty="0"/>
              <a:t>Implementation can use:</a:t>
            </a:r>
          </a:p>
          <a:p>
            <a:pPr marL="449263" lvl="1" indent="-342900">
              <a:lnSpc>
                <a:spcPct val="130000"/>
              </a:lnSpc>
              <a:spcBef>
                <a:spcPts val="1000"/>
              </a:spcBef>
            </a:pPr>
            <a:r>
              <a:rPr lang="en-US" sz="2000" dirty="0"/>
              <a:t>A binary decoder</a:t>
            </a:r>
          </a:p>
          <a:p>
            <a:pPr marL="449263" lvl="1" indent="-342900">
              <a:lnSpc>
                <a:spcPct val="130000"/>
              </a:lnSpc>
              <a:spcBef>
                <a:spcPts val="1000"/>
              </a:spcBef>
            </a:pPr>
            <a:r>
              <a:rPr lang="en-US" sz="2000" dirty="0"/>
              <a:t>Additional gates</a:t>
            </a:r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51057"/>
              </p:ext>
            </p:extLst>
          </p:nvPr>
        </p:nvGraphicFramePr>
        <p:xfrm>
          <a:off x="5568672" y="1448780"/>
          <a:ext cx="4154858" cy="478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07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BCD input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7-Segment Output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 e f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1 1 1 1 1 1 0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1 1 0 1 1 0 1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1 1 1 1 0 0 1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1 1 0 1 1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1  1  0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1 0 1 1 1 1 1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1 1 1 0 0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to 1111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61" y="5360412"/>
            <a:ext cx="4493346" cy="99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603870" y="908720"/>
            <a:ext cx="2354575" cy="460856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</p:spTree>
    <p:extLst>
      <p:ext uri="{BB962C8B-B14F-4D97-AF65-F5344CB8AC3E}">
        <p14:creationId xmlns:p14="http://schemas.microsoft.com/office/powerpoint/2010/main" val="2974354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48"/>
          <p:cNvGrpSpPr/>
          <p:nvPr/>
        </p:nvGrpSpPr>
        <p:grpSpPr>
          <a:xfrm>
            <a:off x="756649" y="2830669"/>
            <a:ext cx="2171126" cy="3703675"/>
            <a:chOff x="756649" y="2830669"/>
            <a:chExt cx="2171126" cy="3703675"/>
          </a:xfrm>
        </p:grpSpPr>
        <p:sp>
          <p:nvSpPr>
            <p:cNvPr id="235" name="Rounded Rectangle 234"/>
            <p:cNvSpPr/>
            <p:nvPr/>
          </p:nvSpPr>
          <p:spPr>
            <a:xfrm>
              <a:off x="1532620" y="5763580"/>
              <a:ext cx="1395155" cy="770764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7" name="Freeform 226"/>
            <p:cNvSpPr/>
            <p:nvPr/>
          </p:nvSpPr>
          <p:spPr>
            <a:xfrm flipV="1">
              <a:off x="756649" y="2830669"/>
              <a:ext cx="1705484" cy="3542156"/>
            </a:xfrm>
            <a:custGeom>
              <a:avLst/>
              <a:gdLst>
                <a:gd name="connsiteX0" fmla="*/ 0 w 925759"/>
                <a:gd name="connsiteY0" fmla="*/ 1959429 h 1959429"/>
                <a:gd name="connsiteX1" fmla="*/ 0 w 925759"/>
                <a:gd name="connsiteY1" fmla="*/ 0 h 1959429"/>
                <a:gd name="connsiteX2" fmla="*/ 925759 w 925759"/>
                <a:gd name="connsiteY2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759" h="1959429">
                  <a:moveTo>
                    <a:pt x="0" y="1959429"/>
                  </a:moveTo>
                  <a:lnTo>
                    <a:pt x="0" y="0"/>
                  </a:lnTo>
                  <a:lnTo>
                    <a:pt x="92575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 flipV="1">
              <a:off x="947555" y="3195168"/>
              <a:ext cx="855095" cy="2917625"/>
            </a:xfrm>
            <a:custGeom>
              <a:avLst/>
              <a:gdLst>
                <a:gd name="connsiteX0" fmla="*/ 0 w 925759"/>
                <a:gd name="connsiteY0" fmla="*/ 1959429 h 1959429"/>
                <a:gd name="connsiteX1" fmla="*/ 0 w 925759"/>
                <a:gd name="connsiteY1" fmla="*/ 0 h 1959429"/>
                <a:gd name="connsiteX2" fmla="*/ 925759 w 925759"/>
                <a:gd name="connsiteY2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759" h="1959429">
                  <a:moveTo>
                    <a:pt x="0" y="1959429"/>
                  </a:moveTo>
                  <a:lnTo>
                    <a:pt x="0" y="0"/>
                  </a:lnTo>
                  <a:lnTo>
                    <a:pt x="92575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 flipV="1">
              <a:off x="1127575" y="3568154"/>
              <a:ext cx="675075" cy="2381125"/>
            </a:xfrm>
            <a:custGeom>
              <a:avLst/>
              <a:gdLst>
                <a:gd name="connsiteX0" fmla="*/ 0 w 925759"/>
                <a:gd name="connsiteY0" fmla="*/ 1959429 h 1959429"/>
                <a:gd name="connsiteX1" fmla="*/ 0 w 925759"/>
                <a:gd name="connsiteY1" fmla="*/ 0 h 1959429"/>
                <a:gd name="connsiteX2" fmla="*/ 925759 w 925759"/>
                <a:gd name="connsiteY2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759" h="1959429">
                  <a:moveTo>
                    <a:pt x="0" y="1959429"/>
                  </a:moveTo>
                  <a:lnTo>
                    <a:pt x="0" y="0"/>
                  </a:lnTo>
                  <a:lnTo>
                    <a:pt x="92575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1728050" y="5864082"/>
              <a:ext cx="1050478" cy="580253"/>
              <a:chOff x="1728050" y="5613232"/>
              <a:chExt cx="1050478" cy="580253"/>
            </a:xfrm>
          </p:grpSpPr>
          <p:sp>
            <p:nvSpPr>
              <p:cNvPr id="226" name="Freeform 225"/>
              <p:cNvSpPr/>
              <p:nvPr/>
            </p:nvSpPr>
            <p:spPr>
              <a:xfrm flipH="1" flipV="1">
                <a:off x="2104322" y="5783457"/>
                <a:ext cx="357809" cy="156974"/>
              </a:xfrm>
              <a:custGeom>
                <a:avLst/>
                <a:gdLst>
                  <a:gd name="connsiteX0" fmla="*/ 0 w 357809"/>
                  <a:gd name="connsiteY0" fmla="*/ 0 h 304800"/>
                  <a:gd name="connsiteX1" fmla="*/ 225287 w 357809"/>
                  <a:gd name="connsiteY1" fmla="*/ 0 h 304800"/>
                  <a:gd name="connsiteX2" fmla="*/ 225287 w 357809"/>
                  <a:gd name="connsiteY2" fmla="*/ 304800 h 304800"/>
                  <a:gd name="connsiteX3" fmla="*/ 357809 w 357809"/>
                  <a:gd name="connsiteY3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7809" h="304800">
                    <a:moveTo>
                      <a:pt x="0" y="0"/>
                    </a:moveTo>
                    <a:lnTo>
                      <a:pt x="225287" y="0"/>
                    </a:lnTo>
                    <a:lnTo>
                      <a:pt x="225287" y="304800"/>
                    </a:lnTo>
                    <a:lnTo>
                      <a:pt x="357809" y="3048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2387600" y="5859270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224" name="Freeform 67"/>
              <p:cNvSpPr>
                <a:spLocks noChangeAspect="1"/>
              </p:cNvSpPr>
              <p:nvPr/>
            </p:nvSpPr>
            <p:spPr bwMode="auto">
              <a:xfrm rot="10800000" flipH="1">
                <a:off x="1728050" y="5613232"/>
                <a:ext cx="412340" cy="340451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TextBox 246"/>
                <p:cNvSpPr txBox="1"/>
                <p:nvPr/>
              </p:nvSpPr>
              <p:spPr>
                <a:xfrm>
                  <a:off x="1607314" y="5315082"/>
                  <a:ext cx="1320461" cy="42422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7" name="TextBox 2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7314" y="5315082"/>
                  <a:ext cx="1320461" cy="42422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7246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BCD to 7-Segment Decoder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54795"/>
              </p:ext>
            </p:extLst>
          </p:nvPr>
        </p:nvGraphicFramePr>
        <p:xfrm>
          <a:off x="6063727" y="1426092"/>
          <a:ext cx="3569793" cy="442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07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 e f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1  1  0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b="1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– 1111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6843210" y="863715"/>
            <a:ext cx="2354575" cy="460856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  <p:grpSp>
        <p:nvGrpSpPr>
          <p:cNvPr id="250" name="Group 249"/>
          <p:cNvGrpSpPr/>
          <p:nvPr/>
        </p:nvGrpSpPr>
        <p:grpSpPr>
          <a:xfrm>
            <a:off x="2778528" y="1133745"/>
            <a:ext cx="3029567" cy="5140203"/>
            <a:chOff x="2778528" y="1133745"/>
            <a:chExt cx="3029567" cy="5140203"/>
          </a:xfrm>
        </p:grpSpPr>
        <p:grpSp>
          <p:nvGrpSpPr>
            <p:cNvPr id="246" name="Group 245"/>
            <p:cNvGrpSpPr/>
            <p:nvPr/>
          </p:nvGrpSpPr>
          <p:grpSpPr>
            <a:xfrm>
              <a:off x="2778528" y="1133745"/>
              <a:ext cx="3029567" cy="5140203"/>
              <a:chOff x="2778528" y="1133745"/>
              <a:chExt cx="3029567" cy="5140203"/>
            </a:xfrm>
          </p:grpSpPr>
          <p:sp>
            <p:nvSpPr>
              <p:cNvPr id="234" name="Freeform 233"/>
              <p:cNvSpPr/>
              <p:nvPr/>
            </p:nvSpPr>
            <p:spPr>
              <a:xfrm>
                <a:off x="2778528" y="1444486"/>
                <a:ext cx="2001078" cy="4829462"/>
              </a:xfrm>
              <a:custGeom>
                <a:avLst/>
                <a:gdLst>
                  <a:gd name="connsiteX0" fmla="*/ 0 w 2001078"/>
                  <a:gd name="connsiteY0" fmla="*/ 4572000 h 4572000"/>
                  <a:gd name="connsiteX1" fmla="*/ 1729408 w 2001078"/>
                  <a:gd name="connsiteY1" fmla="*/ 4572000 h 4572000"/>
                  <a:gd name="connsiteX2" fmla="*/ 1729408 w 2001078"/>
                  <a:gd name="connsiteY2" fmla="*/ 0 h 4572000"/>
                  <a:gd name="connsiteX3" fmla="*/ 2001078 w 2001078"/>
                  <a:gd name="connsiteY3" fmla="*/ 0 h 457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1078" h="4572000">
                    <a:moveTo>
                      <a:pt x="0" y="4572000"/>
                    </a:moveTo>
                    <a:lnTo>
                      <a:pt x="1729408" y="4572000"/>
                    </a:lnTo>
                    <a:lnTo>
                      <a:pt x="1729408" y="0"/>
                    </a:lnTo>
                    <a:lnTo>
                      <a:pt x="200107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17"/>
              <p:cNvSpPr/>
              <p:nvPr/>
            </p:nvSpPr>
            <p:spPr>
              <a:xfrm>
                <a:off x="2834072" y="1817441"/>
                <a:ext cx="1982147" cy="1720889"/>
              </a:xfrm>
              <a:custGeom>
                <a:avLst/>
                <a:gdLst>
                  <a:gd name="connsiteX0" fmla="*/ 0 w 1982147"/>
                  <a:gd name="connsiteY0" fmla="*/ 1720889 h 1720889"/>
                  <a:gd name="connsiteX1" fmla="*/ 948477 w 1982147"/>
                  <a:gd name="connsiteY1" fmla="*/ 1720889 h 1720889"/>
                  <a:gd name="connsiteX2" fmla="*/ 948477 w 1982147"/>
                  <a:gd name="connsiteY2" fmla="*/ 0 h 1720889"/>
                  <a:gd name="connsiteX3" fmla="*/ 1982147 w 1982147"/>
                  <a:gd name="connsiteY3" fmla="*/ 0 h 172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2147" h="1720889">
                    <a:moveTo>
                      <a:pt x="0" y="1720889"/>
                    </a:moveTo>
                    <a:lnTo>
                      <a:pt x="948477" y="1720889"/>
                    </a:lnTo>
                    <a:lnTo>
                      <a:pt x="948477" y="0"/>
                    </a:lnTo>
                    <a:lnTo>
                      <a:pt x="1982147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18"/>
              <p:cNvSpPr/>
              <p:nvPr/>
            </p:nvSpPr>
            <p:spPr>
              <a:xfrm>
                <a:off x="2839752" y="2839752"/>
                <a:ext cx="1976467" cy="2118454"/>
              </a:xfrm>
              <a:custGeom>
                <a:avLst/>
                <a:gdLst>
                  <a:gd name="connsiteX0" fmla="*/ 0 w 1976467"/>
                  <a:gd name="connsiteY0" fmla="*/ 0 h 2118454"/>
                  <a:gd name="connsiteX1" fmla="*/ 675860 w 1976467"/>
                  <a:gd name="connsiteY1" fmla="*/ 0 h 2118454"/>
                  <a:gd name="connsiteX2" fmla="*/ 675860 w 1976467"/>
                  <a:gd name="connsiteY2" fmla="*/ 2118454 h 2118454"/>
                  <a:gd name="connsiteX3" fmla="*/ 1976467 w 1976467"/>
                  <a:gd name="connsiteY3" fmla="*/ 2118454 h 211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6467" h="2118454">
                    <a:moveTo>
                      <a:pt x="0" y="0"/>
                    </a:moveTo>
                    <a:lnTo>
                      <a:pt x="675860" y="0"/>
                    </a:lnTo>
                    <a:lnTo>
                      <a:pt x="675860" y="2118454"/>
                    </a:lnTo>
                    <a:lnTo>
                      <a:pt x="1976467" y="211845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2845431" y="1760646"/>
                <a:ext cx="1965108" cy="3657600"/>
              </a:xfrm>
              <a:custGeom>
                <a:avLst/>
                <a:gdLst>
                  <a:gd name="connsiteX0" fmla="*/ 0 w 1965108"/>
                  <a:gd name="connsiteY0" fmla="*/ 0 h 3657600"/>
                  <a:gd name="connsiteX1" fmla="*/ 261257 w 1965108"/>
                  <a:gd name="connsiteY1" fmla="*/ 0 h 3657600"/>
                  <a:gd name="connsiteX2" fmla="*/ 261257 w 1965108"/>
                  <a:gd name="connsiteY2" fmla="*/ 3657600 h 3657600"/>
                  <a:gd name="connsiteX3" fmla="*/ 1965108 w 1965108"/>
                  <a:gd name="connsiteY3" fmla="*/ 3657600 h 365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5108" h="3657600">
                    <a:moveTo>
                      <a:pt x="0" y="0"/>
                    </a:moveTo>
                    <a:lnTo>
                      <a:pt x="261257" y="0"/>
                    </a:lnTo>
                    <a:lnTo>
                      <a:pt x="261257" y="3657600"/>
                    </a:lnTo>
                    <a:lnTo>
                      <a:pt x="1965108" y="3657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2845431" y="4009729"/>
                <a:ext cx="1959429" cy="584989"/>
              </a:xfrm>
              <a:custGeom>
                <a:avLst/>
                <a:gdLst>
                  <a:gd name="connsiteX0" fmla="*/ 0 w 1959429"/>
                  <a:gd name="connsiteY0" fmla="*/ 584989 h 584989"/>
                  <a:gd name="connsiteX1" fmla="*/ 1346042 w 1959429"/>
                  <a:gd name="connsiteY1" fmla="*/ 584989 h 584989"/>
                  <a:gd name="connsiteX2" fmla="*/ 1346042 w 1959429"/>
                  <a:gd name="connsiteY2" fmla="*/ 0 h 584989"/>
                  <a:gd name="connsiteX3" fmla="*/ 1959429 w 1959429"/>
                  <a:gd name="connsiteY3" fmla="*/ 0 h 584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59429" h="584989">
                    <a:moveTo>
                      <a:pt x="0" y="584989"/>
                    </a:moveTo>
                    <a:lnTo>
                      <a:pt x="1346042" y="584989"/>
                    </a:lnTo>
                    <a:lnTo>
                      <a:pt x="1346042" y="0"/>
                    </a:lnTo>
                    <a:lnTo>
                      <a:pt x="195942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flipV="1">
                <a:off x="3380587" y="2487381"/>
                <a:ext cx="1437398" cy="2359493"/>
              </a:xfrm>
              <a:custGeom>
                <a:avLst/>
                <a:gdLst>
                  <a:gd name="connsiteX0" fmla="*/ 0 w 925759"/>
                  <a:gd name="connsiteY0" fmla="*/ 1959429 h 1959429"/>
                  <a:gd name="connsiteX1" fmla="*/ 0 w 925759"/>
                  <a:gd name="connsiteY1" fmla="*/ 0 h 1959429"/>
                  <a:gd name="connsiteX2" fmla="*/ 925759 w 925759"/>
                  <a:gd name="connsiteY2" fmla="*/ 0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5759" h="1959429">
                    <a:moveTo>
                      <a:pt x="0" y="1959429"/>
                    </a:moveTo>
                    <a:lnTo>
                      <a:pt x="0" y="0"/>
                    </a:lnTo>
                    <a:lnTo>
                      <a:pt x="92575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2837765" y="3181957"/>
                <a:ext cx="201253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Freeform 210"/>
              <p:cNvSpPr/>
              <p:nvPr/>
            </p:nvSpPr>
            <p:spPr>
              <a:xfrm>
                <a:off x="3647856" y="1310696"/>
                <a:ext cx="1251012" cy="1871262"/>
              </a:xfrm>
              <a:custGeom>
                <a:avLst/>
                <a:gdLst>
                  <a:gd name="connsiteX0" fmla="*/ 0 w 925759"/>
                  <a:gd name="connsiteY0" fmla="*/ 1959429 h 1959429"/>
                  <a:gd name="connsiteX1" fmla="*/ 0 w 925759"/>
                  <a:gd name="connsiteY1" fmla="*/ 0 h 1959429"/>
                  <a:gd name="connsiteX2" fmla="*/ 925759 w 925759"/>
                  <a:gd name="connsiteY2" fmla="*/ 0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5759" h="1959429">
                    <a:moveTo>
                      <a:pt x="0" y="1959429"/>
                    </a:moveTo>
                    <a:lnTo>
                      <a:pt x="0" y="0"/>
                    </a:lnTo>
                    <a:lnTo>
                      <a:pt x="92575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 208"/>
              <p:cNvSpPr/>
              <p:nvPr/>
            </p:nvSpPr>
            <p:spPr>
              <a:xfrm>
                <a:off x="3918857" y="1947679"/>
                <a:ext cx="925759" cy="1953319"/>
              </a:xfrm>
              <a:custGeom>
                <a:avLst/>
                <a:gdLst>
                  <a:gd name="connsiteX0" fmla="*/ 0 w 925759"/>
                  <a:gd name="connsiteY0" fmla="*/ 1959429 h 1959429"/>
                  <a:gd name="connsiteX1" fmla="*/ 0 w 925759"/>
                  <a:gd name="connsiteY1" fmla="*/ 0 h 1959429"/>
                  <a:gd name="connsiteX2" fmla="*/ 925759 w 925759"/>
                  <a:gd name="connsiteY2" fmla="*/ 0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5759" h="1959429">
                    <a:moveTo>
                      <a:pt x="0" y="1959429"/>
                    </a:moveTo>
                    <a:lnTo>
                      <a:pt x="0" y="0"/>
                    </a:lnTo>
                    <a:lnTo>
                      <a:pt x="92575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Freeform 207"/>
              <p:cNvSpPr/>
              <p:nvPr/>
            </p:nvSpPr>
            <p:spPr>
              <a:xfrm>
                <a:off x="3242535" y="1185221"/>
                <a:ext cx="1656332" cy="4341973"/>
              </a:xfrm>
              <a:custGeom>
                <a:avLst/>
                <a:gdLst>
                  <a:gd name="connsiteX0" fmla="*/ 783772 w 806490"/>
                  <a:gd name="connsiteY0" fmla="*/ 0 h 2339955"/>
                  <a:gd name="connsiteX1" fmla="*/ 0 w 806490"/>
                  <a:gd name="connsiteY1" fmla="*/ 0 h 2339955"/>
                  <a:gd name="connsiteX2" fmla="*/ 0 w 806490"/>
                  <a:gd name="connsiteY2" fmla="*/ 2339955 h 2339955"/>
                  <a:gd name="connsiteX3" fmla="*/ 806490 w 806490"/>
                  <a:gd name="connsiteY3" fmla="*/ 2339955 h 2339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6490" h="2339955">
                    <a:moveTo>
                      <a:pt x="783772" y="0"/>
                    </a:moveTo>
                    <a:lnTo>
                      <a:pt x="0" y="0"/>
                    </a:lnTo>
                    <a:lnTo>
                      <a:pt x="0" y="2339955"/>
                    </a:lnTo>
                    <a:lnTo>
                      <a:pt x="806490" y="233995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4058463" y="3308514"/>
                <a:ext cx="791833" cy="2348272"/>
              </a:xfrm>
              <a:custGeom>
                <a:avLst/>
                <a:gdLst>
                  <a:gd name="connsiteX0" fmla="*/ 783772 w 806490"/>
                  <a:gd name="connsiteY0" fmla="*/ 0 h 2339955"/>
                  <a:gd name="connsiteX1" fmla="*/ 0 w 806490"/>
                  <a:gd name="connsiteY1" fmla="*/ 0 h 2339955"/>
                  <a:gd name="connsiteX2" fmla="*/ 0 w 806490"/>
                  <a:gd name="connsiteY2" fmla="*/ 2339955 h 2339955"/>
                  <a:gd name="connsiteX3" fmla="*/ 806490 w 806490"/>
                  <a:gd name="connsiteY3" fmla="*/ 2339955 h 2339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6490" h="2339955">
                    <a:moveTo>
                      <a:pt x="783772" y="0"/>
                    </a:moveTo>
                    <a:lnTo>
                      <a:pt x="0" y="0"/>
                    </a:lnTo>
                    <a:lnTo>
                      <a:pt x="0" y="2339955"/>
                    </a:lnTo>
                    <a:lnTo>
                      <a:pt x="806490" y="233995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1" name="Straight Connector 190"/>
              <p:cNvCxnSpPr/>
              <p:nvPr/>
            </p:nvCxnSpPr>
            <p:spPr>
              <a:xfrm>
                <a:off x="4508630" y="5763580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4058463" y="5060540"/>
                <a:ext cx="804527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4502950" y="5161910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3242597" y="4743792"/>
                <a:ext cx="1610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380587" y="3789040"/>
                <a:ext cx="148240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112502" y="3665385"/>
                <a:ext cx="17410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242810" y="3068960"/>
                <a:ext cx="161076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4509576" y="3423437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4509576" y="2677167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4512365" y="2078850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837765" y="2489575"/>
                <a:ext cx="20252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4735316" y="1133745"/>
                <a:ext cx="1072779" cy="367729"/>
                <a:chOff x="4240261" y="1531101"/>
                <a:chExt cx="1072779" cy="367729"/>
              </a:xfrm>
            </p:grpSpPr>
            <p:sp>
              <p:nvSpPr>
                <p:cNvPr id="48" name="Freeform 26"/>
                <p:cNvSpPr>
                  <a:spLocks/>
                </p:cNvSpPr>
                <p:nvPr/>
              </p:nvSpPr>
              <p:spPr bwMode="auto">
                <a:xfrm>
                  <a:off x="4240261" y="1531101"/>
                  <a:ext cx="442709" cy="367729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790970" y="1714965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 50"/>
                <p:cNvSpPr/>
                <p:nvPr/>
              </p:nvSpPr>
              <p:spPr>
                <a:xfrm>
                  <a:off x="4682970" y="1660965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043010" y="1550353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4735316" y="1763815"/>
                <a:ext cx="1072779" cy="367729"/>
                <a:chOff x="4240261" y="1531101"/>
                <a:chExt cx="1072779" cy="367729"/>
              </a:xfrm>
            </p:grpSpPr>
            <p:sp>
              <p:nvSpPr>
                <p:cNvPr id="56" name="Freeform 26"/>
                <p:cNvSpPr>
                  <a:spLocks/>
                </p:cNvSpPr>
                <p:nvPr/>
              </p:nvSpPr>
              <p:spPr bwMode="auto">
                <a:xfrm>
                  <a:off x="4240261" y="1531101"/>
                  <a:ext cx="442709" cy="367729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4790970" y="1714965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Oval 57"/>
                <p:cNvSpPr/>
                <p:nvPr/>
              </p:nvSpPr>
              <p:spPr>
                <a:xfrm>
                  <a:off x="4682970" y="1660965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043010" y="1550353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4735316" y="2399565"/>
                <a:ext cx="1072779" cy="367729"/>
                <a:chOff x="4240261" y="1531101"/>
                <a:chExt cx="1072779" cy="367729"/>
              </a:xfrm>
            </p:grpSpPr>
            <p:sp>
              <p:nvSpPr>
                <p:cNvPr id="61" name="Freeform 26"/>
                <p:cNvSpPr>
                  <a:spLocks/>
                </p:cNvSpPr>
                <p:nvPr/>
              </p:nvSpPr>
              <p:spPr bwMode="auto">
                <a:xfrm>
                  <a:off x="4240261" y="1531101"/>
                  <a:ext cx="442709" cy="367729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790970" y="1714965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Oval 62"/>
                <p:cNvSpPr/>
                <p:nvPr/>
              </p:nvSpPr>
              <p:spPr>
                <a:xfrm>
                  <a:off x="4682970" y="1660965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5043010" y="1550353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4735316" y="3012595"/>
                <a:ext cx="1072779" cy="461786"/>
                <a:chOff x="4600301" y="3061271"/>
                <a:chExt cx="1072779" cy="461786"/>
              </a:xfrm>
            </p:grpSpPr>
            <p:sp>
              <p:nvSpPr>
                <p:cNvPr id="66" name="Freeform 26"/>
                <p:cNvSpPr>
                  <a:spLocks/>
                </p:cNvSpPr>
                <p:nvPr/>
              </p:nvSpPr>
              <p:spPr bwMode="auto">
                <a:xfrm>
                  <a:off x="4600301" y="3061271"/>
                  <a:ext cx="442709" cy="461786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5151010" y="3291829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Oval 67"/>
                <p:cNvSpPr/>
                <p:nvPr/>
              </p:nvSpPr>
              <p:spPr>
                <a:xfrm>
                  <a:off x="5043010" y="3237829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5403050" y="3127217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4" name="Group 173"/>
              <p:cNvGrpSpPr/>
              <p:nvPr/>
            </p:nvGrpSpPr>
            <p:grpSpPr>
              <a:xfrm>
                <a:off x="4735316" y="4674815"/>
                <a:ext cx="1072779" cy="554385"/>
                <a:chOff x="4735316" y="4269770"/>
                <a:chExt cx="1072779" cy="554385"/>
              </a:xfrm>
            </p:grpSpPr>
            <p:sp>
              <p:nvSpPr>
                <p:cNvPr id="76" name="Freeform 26"/>
                <p:cNvSpPr>
                  <a:spLocks/>
                </p:cNvSpPr>
                <p:nvPr/>
              </p:nvSpPr>
              <p:spPr bwMode="auto">
                <a:xfrm>
                  <a:off x="4735316" y="4269770"/>
                  <a:ext cx="442709" cy="554385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286025" y="4544830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Oval 77"/>
                <p:cNvSpPr/>
                <p:nvPr/>
              </p:nvSpPr>
              <p:spPr>
                <a:xfrm>
                  <a:off x="5178025" y="4490830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5538065" y="4380218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7" name="Straight Arrow Connector 26"/>
              <p:cNvCxnSpPr/>
              <p:nvPr/>
            </p:nvCxnSpPr>
            <p:spPr>
              <a:xfrm>
                <a:off x="2837765" y="2124778"/>
                <a:ext cx="40504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837765" y="3907166"/>
                <a:ext cx="200685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837765" y="4239090"/>
                <a:ext cx="12151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8" name="Group 147"/>
              <p:cNvGrpSpPr/>
              <p:nvPr/>
            </p:nvGrpSpPr>
            <p:grpSpPr>
              <a:xfrm>
                <a:off x="4735316" y="3608644"/>
                <a:ext cx="1072779" cy="461786"/>
                <a:chOff x="4600301" y="3061271"/>
                <a:chExt cx="1072779" cy="461786"/>
              </a:xfrm>
            </p:grpSpPr>
            <p:sp>
              <p:nvSpPr>
                <p:cNvPr id="149" name="Freeform 26"/>
                <p:cNvSpPr>
                  <a:spLocks/>
                </p:cNvSpPr>
                <p:nvPr/>
              </p:nvSpPr>
              <p:spPr bwMode="auto">
                <a:xfrm>
                  <a:off x="4600301" y="3061271"/>
                  <a:ext cx="496709" cy="461786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5097010" y="3291829"/>
                  <a:ext cx="306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5403050" y="3127217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4735316" y="5364215"/>
                <a:ext cx="1072779" cy="461786"/>
                <a:chOff x="4600301" y="3061271"/>
                <a:chExt cx="1072779" cy="461786"/>
              </a:xfrm>
            </p:grpSpPr>
            <p:sp>
              <p:nvSpPr>
                <p:cNvPr id="178" name="Freeform 26"/>
                <p:cNvSpPr>
                  <a:spLocks/>
                </p:cNvSpPr>
                <p:nvPr/>
              </p:nvSpPr>
              <p:spPr bwMode="auto">
                <a:xfrm>
                  <a:off x="4600301" y="3061271"/>
                  <a:ext cx="442709" cy="461786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5151010" y="3291829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0" name="Oval 179"/>
                <p:cNvSpPr/>
                <p:nvPr/>
              </p:nvSpPr>
              <p:spPr>
                <a:xfrm>
                  <a:off x="5043010" y="3237829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5403050" y="3127217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6" name="TextBox 235"/>
            <p:cNvSpPr txBox="1"/>
            <p:nvPr/>
          </p:nvSpPr>
          <p:spPr>
            <a:xfrm>
              <a:off x="3059173" y="5921397"/>
              <a:ext cx="1087674" cy="329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Input &gt; 9</a:t>
              </a:r>
            </a:p>
          </p:txBody>
        </p:sp>
      </p:grpSp>
      <p:sp>
        <p:nvSpPr>
          <p:cNvPr id="251" name="TextBox 250"/>
          <p:cNvSpPr txBox="1"/>
          <p:nvPr/>
        </p:nvSpPr>
        <p:spPr>
          <a:xfrm>
            <a:off x="4779606" y="6039290"/>
            <a:ext cx="3008709" cy="44806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NOR gate is used for </a:t>
            </a:r>
            <a:r>
              <a:rPr lang="en-US" sz="20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's</a:t>
            </a:r>
          </a:p>
        </p:txBody>
      </p:sp>
      <p:grpSp>
        <p:nvGrpSpPr>
          <p:cNvPr id="238" name="Group 237"/>
          <p:cNvGrpSpPr/>
          <p:nvPr/>
        </p:nvGrpSpPr>
        <p:grpSpPr>
          <a:xfrm>
            <a:off x="238670" y="1545416"/>
            <a:ext cx="2606529" cy="3600400"/>
            <a:chOff x="238670" y="1545416"/>
            <a:chExt cx="2606529" cy="3600400"/>
          </a:xfrm>
        </p:grpSpPr>
        <p:grpSp>
          <p:nvGrpSpPr>
            <p:cNvPr id="237" name="Group 236"/>
            <p:cNvGrpSpPr/>
            <p:nvPr/>
          </p:nvGrpSpPr>
          <p:grpSpPr>
            <a:xfrm>
              <a:off x="238670" y="2641064"/>
              <a:ext cx="1113930" cy="1463011"/>
              <a:chOff x="238670" y="2641064"/>
              <a:chExt cx="1113930" cy="1463011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542510" y="2830669"/>
                <a:ext cx="810090" cy="1100585"/>
                <a:chOff x="1015018" y="2650649"/>
                <a:chExt cx="337582" cy="1100585"/>
              </a:xfrm>
            </p:grpSpPr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1015018" y="3015150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1015018" y="3388135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1015193" y="3751234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015018" y="2650649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oup 232"/>
              <p:cNvGrpSpPr/>
              <p:nvPr/>
            </p:nvGrpSpPr>
            <p:grpSpPr>
              <a:xfrm>
                <a:off x="238670" y="2641064"/>
                <a:ext cx="348845" cy="1463011"/>
                <a:chOff x="407495" y="2641064"/>
                <a:chExt cx="348845" cy="1463011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407495" y="3005565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07495" y="3381896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07670" y="3744995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407495" y="2641064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</p:grpSp>
        <p:grpSp>
          <p:nvGrpSpPr>
            <p:cNvPr id="187" name="Group 186"/>
            <p:cNvGrpSpPr/>
            <p:nvPr/>
          </p:nvGrpSpPr>
          <p:grpSpPr>
            <a:xfrm>
              <a:off x="1352601" y="1545416"/>
              <a:ext cx="1492598" cy="3600400"/>
              <a:chOff x="1352601" y="1545416"/>
              <a:chExt cx="1492598" cy="36004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352601" y="1545416"/>
                <a:ext cx="1492598" cy="36004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216000" bIns="0"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4-to-10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Binary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Decoder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67735" y="1582633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67735" y="1928275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67735" y="2273917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67735" y="2619559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67735" y="3002417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67735" y="3348059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67735" y="3693701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67735" y="4039343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567735" y="4398423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567735" y="4786736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774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Decoders with Inverted Outputs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05296" y="1585575"/>
          <a:ext cx="3110777" cy="292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EN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  </a:t>
                      </a:r>
                      <a:r>
                        <a:rPr lang="en-US" b="0" dirty="0" err="1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2480" y="4811569"/>
            <a:ext cx="3816415" cy="14977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Some decoders are constructed with NAND gates. Their outputs are inverted. The Enable input is also active low (Enable if zero)</a:t>
            </a:r>
            <a:endParaRPr lang="en-US" sz="2000" baseline="-25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38973" y="1009506"/>
            <a:ext cx="1958638" cy="460856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16AC0B-7D62-4355-8253-B7B7FE4EB461}"/>
              </a:ext>
            </a:extLst>
          </p:cNvPr>
          <p:cNvGrpSpPr/>
          <p:nvPr/>
        </p:nvGrpSpPr>
        <p:grpSpPr>
          <a:xfrm>
            <a:off x="4492144" y="3313786"/>
            <a:ext cx="5081943" cy="2880350"/>
            <a:chOff x="4492144" y="3313786"/>
            <a:chExt cx="5081943" cy="2880350"/>
          </a:xfrm>
        </p:grpSpPr>
        <p:cxnSp>
          <p:nvCxnSpPr>
            <p:cNvPr id="27" name="Straight Connector 26"/>
            <p:cNvCxnSpPr>
              <a:cxnSpLocks/>
            </p:cNvCxnSpPr>
            <p:nvPr/>
          </p:nvCxnSpPr>
          <p:spPr>
            <a:xfrm>
              <a:off x="6300137" y="3973967"/>
              <a:ext cx="107235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>
              <a:off x="4939548" y="3603106"/>
              <a:ext cx="2432945" cy="904804"/>
            </a:xfrm>
            <a:custGeom>
              <a:avLst/>
              <a:gdLst>
                <a:gd name="connsiteX0" fmla="*/ 0 w 2438400"/>
                <a:gd name="connsiteY0" fmla="*/ 0 h 881270"/>
                <a:gd name="connsiteX1" fmla="*/ 1358348 w 2438400"/>
                <a:gd name="connsiteY1" fmla="*/ 0 h 881270"/>
                <a:gd name="connsiteX2" fmla="*/ 1358348 w 2438400"/>
                <a:gd name="connsiteY2" fmla="*/ 881270 h 881270"/>
                <a:gd name="connsiteX3" fmla="*/ 2438400 w 2438400"/>
                <a:gd name="connsiteY3" fmla="*/ 881270 h 881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881270">
                  <a:moveTo>
                    <a:pt x="0" y="0"/>
                  </a:moveTo>
                  <a:lnTo>
                    <a:pt x="1358348" y="0"/>
                  </a:lnTo>
                  <a:lnTo>
                    <a:pt x="1358348" y="881270"/>
                  </a:lnTo>
                  <a:lnTo>
                    <a:pt x="2438400" y="88127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V="1">
              <a:off x="5356248" y="3600531"/>
              <a:ext cx="2016245" cy="1439022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V="1">
              <a:off x="5356248" y="5039553"/>
              <a:ext cx="2016245" cy="531643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428275" y="3703854"/>
                  <a:ext cx="2145812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bSup>
                          <m:sSub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)′</m:t>
                        </m:r>
                      </m:oMath>
                    </m:oMathPara>
                  </a14:m>
                  <a:endParaRPr lang="en-US" sz="22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275" y="3703854"/>
                  <a:ext cx="2145812" cy="518463"/>
                </a:xfrm>
                <a:prstGeom prst="rect">
                  <a:avLst/>
                </a:prstGeom>
                <a:blipFill>
                  <a:blip r:embed="rId2"/>
                  <a:stretch>
                    <a:fillRect l="-1705" r="-2273" b="-588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7080245" y="4507910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lay 22"/>
            <p:cNvSpPr/>
            <p:nvPr/>
          </p:nvSpPr>
          <p:spPr>
            <a:xfrm>
              <a:off x="6681210" y="3774642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Delay 23"/>
            <p:cNvSpPr/>
            <p:nvPr/>
          </p:nvSpPr>
          <p:spPr>
            <a:xfrm>
              <a:off x="6681210" y="4306286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Delay 24"/>
            <p:cNvSpPr/>
            <p:nvPr/>
          </p:nvSpPr>
          <p:spPr>
            <a:xfrm>
              <a:off x="6681210" y="4837930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elay 25"/>
            <p:cNvSpPr/>
            <p:nvPr/>
          </p:nvSpPr>
          <p:spPr>
            <a:xfrm>
              <a:off x="6681210" y="5369574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953000" y="4102290"/>
              <a:ext cx="172820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5571125" y="3429000"/>
              <a:ext cx="361194" cy="345642"/>
              <a:chOff x="6479585" y="3169769"/>
              <a:chExt cx="361194" cy="345642"/>
            </a:xfrm>
          </p:grpSpPr>
          <p:sp>
            <p:nvSpPr>
              <p:cNvPr id="33" name="Isosceles Triangle 32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71125" y="3927585"/>
              <a:ext cx="361194" cy="345642"/>
              <a:chOff x="6479585" y="3169769"/>
              <a:chExt cx="361194" cy="345642"/>
            </a:xfrm>
          </p:grpSpPr>
          <p:sp>
            <p:nvSpPr>
              <p:cNvPr id="31" name="Isosceles Triangle 30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664965" y="3313786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4965" y="3313786"/>
                  <a:ext cx="288035" cy="518463"/>
                </a:xfrm>
                <a:prstGeom prst="rect">
                  <a:avLst/>
                </a:prstGeom>
                <a:blipFill>
                  <a:blip r:embed="rId3"/>
                  <a:stretch>
                    <a:fillRect l="-37500" r="-125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664965" y="3832249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4965" y="3832249"/>
                  <a:ext cx="288035" cy="518463"/>
                </a:xfrm>
                <a:prstGeom prst="rect">
                  <a:avLst/>
                </a:prstGeom>
                <a:blipFill>
                  <a:blip r:embed="rId4"/>
                  <a:stretch>
                    <a:fillRect l="-39583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Freeform 18"/>
            <p:cNvSpPr/>
            <p:nvPr/>
          </p:nvSpPr>
          <p:spPr>
            <a:xfrm flipV="1">
              <a:off x="5183427" y="4654079"/>
              <a:ext cx="1497782" cy="1052695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6105140" y="4102290"/>
              <a:ext cx="576069" cy="1054920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flipV="1">
              <a:off x="5183427" y="4102290"/>
              <a:ext cx="1497782" cy="551790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flipV="1">
              <a:off x="4939548" y="3832249"/>
              <a:ext cx="1741661" cy="2131458"/>
            </a:xfrm>
            <a:custGeom>
              <a:avLst/>
              <a:gdLst>
                <a:gd name="connsiteX0" fmla="*/ 1490869 w 1490869"/>
                <a:gd name="connsiteY0" fmla="*/ 781878 h 781878"/>
                <a:gd name="connsiteX1" fmla="*/ 1345095 w 1490869"/>
                <a:gd name="connsiteY1" fmla="*/ 781878 h 781878"/>
                <a:gd name="connsiteX2" fmla="*/ 1345095 w 1490869"/>
                <a:gd name="connsiteY2" fmla="*/ 0 h 781878"/>
                <a:gd name="connsiteX3" fmla="*/ 0 w 1490869"/>
                <a:gd name="connsiteY3" fmla="*/ 0 h 78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869" h="781878">
                  <a:moveTo>
                    <a:pt x="1490869" y="781878"/>
                  </a:moveTo>
                  <a:lnTo>
                    <a:pt x="1345095" y="781878"/>
                  </a:lnTo>
                  <a:lnTo>
                    <a:pt x="134509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492144" y="5675673"/>
                  <a:ext cx="460856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2144" y="5675673"/>
                  <a:ext cx="460856" cy="518463"/>
                </a:xfrm>
                <a:prstGeom prst="rect">
                  <a:avLst/>
                </a:prstGeom>
                <a:blipFill>
                  <a:blip r:embed="rId5"/>
                  <a:stretch>
                    <a:fillRect l="-23684" r="-1184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/>
            <p:cNvCxnSpPr/>
            <p:nvPr/>
          </p:nvCxnSpPr>
          <p:spPr>
            <a:xfrm>
              <a:off x="6508389" y="4363964"/>
              <a:ext cx="1728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508389" y="4902305"/>
              <a:ext cx="1728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508389" y="5445245"/>
              <a:ext cx="1728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8ECFA6-2FD8-47E9-8D0E-68661CC1C426}"/>
                </a:ext>
              </a:extLst>
            </p:cNvPr>
            <p:cNvSpPr/>
            <p:nvPr/>
          </p:nvSpPr>
          <p:spPr>
            <a:xfrm>
              <a:off x="7080245" y="3918666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C80DC09-A749-49C3-BB9B-92252B36B899}"/>
                </a:ext>
              </a:extLst>
            </p:cNvPr>
            <p:cNvSpPr/>
            <p:nvPr/>
          </p:nvSpPr>
          <p:spPr>
            <a:xfrm>
              <a:off x="7080245" y="4450310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CDDA723-4D2E-46F8-B18C-E3CC99B6B2BC}"/>
                </a:ext>
              </a:extLst>
            </p:cNvPr>
            <p:cNvSpPr/>
            <p:nvPr/>
          </p:nvSpPr>
          <p:spPr>
            <a:xfrm>
              <a:off x="7080245" y="4981954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A968B82-83DD-43AF-B6D2-80970CB22C89}"/>
                </a:ext>
              </a:extLst>
            </p:cNvPr>
            <p:cNvSpPr/>
            <p:nvPr/>
          </p:nvSpPr>
          <p:spPr>
            <a:xfrm>
              <a:off x="7080245" y="5513598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8086E7D-72C6-4661-BBAD-A0017DA43D79}"/>
                </a:ext>
              </a:extLst>
            </p:cNvPr>
            <p:cNvGrpSpPr/>
            <p:nvPr/>
          </p:nvGrpSpPr>
          <p:grpSpPr>
            <a:xfrm>
              <a:off x="5566926" y="5791780"/>
              <a:ext cx="361194" cy="345642"/>
              <a:chOff x="6479585" y="3169769"/>
              <a:chExt cx="361194" cy="345642"/>
            </a:xfrm>
          </p:grpSpPr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D5AB2D46-5978-48B8-B58A-267F68519AAC}"/>
                  </a:ext>
                </a:extLst>
              </p:cNvPr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2D84FEFB-C8FA-4AB5-AC8F-3687377369A7}"/>
                  </a:ext>
                </a:extLst>
              </p:cNvPr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60B649C2-F18B-499A-BE4D-8B8F84056082}"/>
                    </a:ext>
                  </a:extLst>
                </p:cNvPr>
                <p:cNvSpPr txBox="1"/>
                <p:nvPr/>
              </p:nvSpPr>
              <p:spPr>
                <a:xfrm>
                  <a:off x="7428275" y="4239090"/>
                  <a:ext cx="2145812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bSup>
                          <m:sSub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)′</m:t>
                        </m:r>
                      </m:oMath>
                    </m:oMathPara>
                  </a14:m>
                  <a:endParaRPr lang="en-US" sz="22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60B649C2-F18B-499A-BE4D-8B8F840560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275" y="4239090"/>
                  <a:ext cx="2145812" cy="518463"/>
                </a:xfrm>
                <a:prstGeom prst="rect">
                  <a:avLst/>
                </a:prstGeom>
                <a:blipFill>
                  <a:blip r:embed="rId6"/>
                  <a:stretch>
                    <a:fillRect l="-1420" r="-1989" b="-823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6E22EC17-8838-4B7F-865F-275FB6206FAE}"/>
                    </a:ext>
                  </a:extLst>
                </p:cNvPr>
                <p:cNvSpPr txBox="1"/>
                <p:nvPr/>
              </p:nvSpPr>
              <p:spPr>
                <a:xfrm>
                  <a:off x="7428275" y="4774326"/>
                  <a:ext cx="2145812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)′</m:t>
                        </m:r>
                      </m:oMath>
                    </m:oMathPara>
                  </a14:m>
                  <a:endParaRPr lang="en-US" sz="22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6E22EC17-8838-4B7F-865F-275FB6206F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275" y="4774326"/>
                  <a:ext cx="2145812" cy="518463"/>
                </a:xfrm>
                <a:prstGeom prst="rect">
                  <a:avLst/>
                </a:prstGeom>
                <a:blipFill>
                  <a:blip r:embed="rId7"/>
                  <a:stretch>
                    <a:fillRect l="-1705" r="-2273" b="-7059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F5B57353-93BC-4674-9E06-D60DF3A294A5}"/>
                    </a:ext>
                  </a:extLst>
                </p:cNvPr>
                <p:cNvSpPr txBox="1"/>
                <p:nvPr/>
              </p:nvSpPr>
              <p:spPr>
                <a:xfrm>
                  <a:off x="7428275" y="5309562"/>
                  <a:ext cx="2145812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2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)′</m:t>
                        </m:r>
                      </m:oMath>
                    </m:oMathPara>
                  </a14:m>
                  <a:endParaRPr lang="en-US" sz="22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F5B57353-93BC-4674-9E06-D60DF3A294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8275" y="5309562"/>
                  <a:ext cx="2145812" cy="518463"/>
                </a:xfrm>
                <a:prstGeom prst="rect">
                  <a:avLst/>
                </a:prstGeom>
                <a:blipFill>
                  <a:blip r:embed="rId8"/>
                  <a:stretch>
                    <a:fillRect l="-1705" r="-2273" b="-823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A326F0E-36B0-491C-8D4F-BB331709CF9E}"/>
              </a:ext>
            </a:extLst>
          </p:cNvPr>
          <p:cNvGrpSpPr/>
          <p:nvPr/>
        </p:nvGrpSpPr>
        <p:grpSpPr>
          <a:xfrm>
            <a:off x="5403050" y="1297541"/>
            <a:ext cx="3294405" cy="1470438"/>
            <a:chOff x="5403050" y="1297541"/>
            <a:chExt cx="3294405" cy="1470438"/>
          </a:xfrm>
        </p:grpSpPr>
        <p:sp>
          <p:nvSpPr>
            <p:cNvPr id="49" name="TextBox 48"/>
            <p:cNvSpPr txBox="1"/>
            <p:nvPr/>
          </p:nvSpPr>
          <p:spPr>
            <a:xfrm>
              <a:off x="6162352" y="1297541"/>
              <a:ext cx="1796624" cy="1470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958975" y="1334757"/>
              <a:ext cx="738480" cy="1396006"/>
              <a:chOff x="3295836" y="4523533"/>
              <a:chExt cx="738480" cy="1396006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55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403050" y="1527969"/>
              <a:ext cx="759301" cy="1209747"/>
              <a:chOff x="5759498" y="1527969"/>
              <a:chExt cx="759301" cy="1209747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6181392" y="1717574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6181392" y="2090559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5832722" y="152796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832722" y="190430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>
                <a:off x="6181392" y="2564895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5759498" y="2378636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EN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226341" y="1576096"/>
              <a:ext cx="180020" cy="637769"/>
              <a:chOff x="6573180" y="1441081"/>
              <a:chExt cx="180020" cy="637769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6573180" y="144108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573180" y="180699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727408" y="1368799"/>
              <a:ext cx="180020" cy="1363974"/>
              <a:chOff x="8291952" y="-443370"/>
              <a:chExt cx="180020" cy="1363974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8291952" y="-44337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291952" y="-899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291952" y="27940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8291952" y="64874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0BED9E4-9EA4-487C-9B0F-140FE84A0E52}"/>
                </a:ext>
              </a:extLst>
            </p:cNvPr>
            <p:cNvSpPr/>
            <p:nvPr/>
          </p:nvSpPr>
          <p:spPr>
            <a:xfrm>
              <a:off x="7977161" y="1460896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CFADA01-9517-483A-A346-4FB29D60EAE4}"/>
                </a:ext>
              </a:extLst>
            </p:cNvPr>
            <p:cNvSpPr/>
            <p:nvPr/>
          </p:nvSpPr>
          <p:spPr>
            <a:xfrm>
              <a:off x="7977161" y="1821140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7D6F624-C0AC-4BA2-879E-5F5B1D9454F3}"/>
                </a:ext>
              </a:extLst>
            </p:cNvPr>
            <p:cNvSpPr/>
            <p:nvPr/>
          </p:nvSpPr>
          <p:spPr>
            <a:xfrm>
              <a:off x="7977161" y="2188879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5EF4732-6326-460A-B570-01D2A864070D}"/>
                </a:ext>
              </a:extLst>
            </p:cNvPr>
            <p:cNvSpPr/>
            <p:nvPr/>
          </p:nvSpPr>
          <p:spPr>
            <a:xfrm>
              <a:off x="7977161" y="2549123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5B41A95-E954-4EB9-AC7D-D7BD1A52531E}"/>
                </a:ext>
              </a:extLst>
            </p:cNvPr>
            <p:cNvSpPr/>
            <p:nvPr/>
          </p:nvSpPr>
          <p:spPr>
            <a:xfrm>
              <a:off x="6038600" y="2507003"/>
              <a:ext cx="115200" cy="115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203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09D6652-92D6-4BC5-B11A-8C9A778E2096}"/>
              </a:ext>
            </a:extLst>
          </p:cNvPr>
          <p:cNvGrpSpPr/>
          <p:nvPr/>
        </p:nvGrpSpPr>
        <p:grpSpPr>
          <a:xfrm>
            <a:off x="6308578" y="3632084"/>
            <a:ext cx="2792126" cy="2471188"/>
            <a:chOff x="6308578" y="3632084"/>
            <a:chExt cx="2792126" cy="2471188"/>
          </a:xfrm>
        </p:grpSpPr>
        <p:sp>
          <p:nvSpPr>
            <p:cNvPr id="29" name="Freeform 28"/>
            <p:cNvSpPr/>
            <p:nvPr/>
          </p:nvSpPr>
          <p:spPr>
            <a:xfrm>
              <a:off x="6308578" y="3795909"/>
              <a:ext cx="1484243" cy="532800"/>
            </a:xfrm>
            <a:custGeom>
              <a:avLst/>
              <a:gdLst>
                <a:gd name="connsiteX0" fmla="*/ 0 w 1484243"/>
                <a:gd name="connsiteY0" fmla="*/ 543339 h 543339"/>
                <a:gd name="connsiteX1" fmla="*/ 563217 w 1484243"/>
                <a:gd name="connsiteY1" fmla="*/ 543339 h 543339"/>
                <a:gd name="connsiteX2" fmla="*/ 563217 w 1484243"/>
                <a:gd name="connsiteY2" fmla="*/ 0 h 543339"/>
                <a:gd name="connsiteX3" fmla="*/ 1484243 w 1484243"/>
                <a:gd name="connsiteY3" fmla="*/ 0 h 543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243" h="543339">
                  <a:moveTo>
                    <a:pt x="0" y="543339"/>
                  </a:moveTo>
                  <a:lnTo>
                    <a:pt x="563217" y="543339"/>
                  </a:lnTo>
                  <a:lnTo>
                    <a:pt x="563217" y="0"/>
                  </a:lnTo>
                  <a:lnTo>
                    <a:pt x="148424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flipV="1">
              <a:off x="6335568" y="3632084"/>
              <a:ext cx="1452972" cy="1901031"/>
            </a:xfrm>
            <a:custGeom>
              <a:avLst/>
              <a:gdLst>
                <a:gd name="connsiteX0" fmla="*/ 0 w 1318591"/>
                <a:gd name="connsiteY0" fmla="*/ 1683026 h 1683026"/>
                <a:gd name="connsiteX1" fmla="*/ 1007165 w 1318591"/>
                <a:gd name="connsiteY1" fmla="*/ 1683026 h 1683026"/>
                <a:gd name="connsiteX2" fmla="*/ 1007165 w 1318591"/>
                <a:gd name="connsiteY2" fmla="*/ 0 h 1683026"/>
                <a:gd name="connsiteX3" fmla="*/ 1318591 w 1318591"/>
                <a:gd name="connsiteY3" fmla="*/ 0 h 168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1683026">
                  <a:moveTo>
                    <a:pt x="0" y="1683026"/>
                  </a:moveTo>
                  <a:lnTo>
                    <a:pt x="1007165" y="1683026"/>
                  </a:lnTo>
                  <a:lnTo>
                    <a:pt x="1007165" y="0"/>
                  </a:lnTo>
                  <a:lnTo>
                    <a:pt x="1318591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6324367" y="3977727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324367" y="6103272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 flipH="1" flipV="1">
              <a:off x="6326384" y="5007934"/>
              <a:ext cx="735669" cy="724278"/>
            </a:xfrm>
            <a:custGeom>
              <a:avLst/>
              <a:gdLst>
                <a:gd name="connsiteX0" fmla="*/ 0 w 762000"/>
                <a:gd name="connsiteY0" fmla="*/ 1378226 h 1378226"/>
                <a:gd name="connsiteX1" fmla="*/ 0 w 762000"/>
                <a:gd name="connsiteY1" fmla="*/ 0 h 1378226"/>
                <a:gd name="connsiteX2" fmla="*/ 762000 w 762000"/>
                <a:gd name="connsiteY2" fmla="*/ 0 h 13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1378226">
                  <a:moveTo>
                    <a:pt x="0" y="1378226"/>
                  </a:moveTo>
                  <a:lnTo>
                    <a:pt x="0" y="0"/>
                  </a:lnTo>
                  <a:lnTo>
                    <a:pt x="7620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062054" y="4223176"/>
              <a:ext cx="728536" cy="793417"/>
            </a:xfrm>
            <a:custGeom>
              <a:avLst/>
              <a:gdLst>
                <a:gd name="connsiteX0" fmla="*/ 834887 w 834887"/>
                <a:gd name="connsiteY0" fmla="*/ 0 h 1822174"/>
                <a:gd name="connsiteX1" fmla="*/ 0 w 834887"/>
                <a:gd name="connsiteY1" fmla="*/ 0 h 1822174"/>
                <a:gd name="connsiteX2" fmla="*/ 0 w 834887"/>
                <a:gd name="connsiteY2" fmla="*/ 1822174 h 1822174"/>
                <a:gd name="connsiteX3" fmla="*/ 815008 w 834887"/>
                <a:gd name="connsiteY3" fmla="*/ 1822174 h 182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887" h="1822174">
                  <a:moveTo>
                    <a:pt x="834887" y="0"/>
                  </a:moveTo>
                  <a:lnTo>
                    <a:pt x="0" y="0"/>
                  </a:lnTo>
                  <a:lnTo>
                    <a:pt x="0" y="1822174"/>
                  </a:lnTo>
                  <a:lnTo>
                    <a:pt x="815008" y="1822174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257280" y="4007944"/>
              <a:ext cx="576070" cy="1822174"/>
            </a:xfrm>
            <a:custGeom>
              <a:avLst/>
              <a:gdLst>
                <a:gd name="connsiteX0" fmla="*/ 834887 w 834887"/>
                <a:gd name="connsiteY0" fmla="*/ 0 h 1822174"/>
                <a:gd name="connsiteX1" fmla="*/ 0 w 834887"/>
                <a:gd name="connsiteY1" fmla="*/ 0 h 1822174"/>
                <a:gd name="connsiteX2" fmla="*/ 0 w 834887"/>
                <a:gd name="connsiteY2" fmla="*/ 1822174 h 1822174"/>
                <a:gd name="connsiteX3" fmla="*/ 815008 w 834887"/>
                <a:gd name="connsiteY3" fmla="*/ 1822174 h 182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887" h="1822174">
                  <a:moveTo>
                    <a:pt x="834887" y="0"/>
                  </a:moveTo>
                  <a:lnTo>
                    <a:pt x="0" y="0"/>
                  </a:lnTo>
                  <a:lnTo>
                    <a:pt x="0" y="1822174"/>
                  </a:lnTo>
                  <a:lnTo>
                    <a:pt x="815008" y="1822174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6326388" y="5400907"/>
              <a:ext cx="9308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335568" y="4675637"/>
              <a:ext cx="14642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389543" y="4010046"/>
              <a:ext cx="389810" cy="0"/>
            </a:xfrm>
            <a:prstGeom prst="straightConnector1">
              <a:avLst/>
            </a:prstGeom>
            <a:ln w="1905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812670" y="3823787"/>
              <a:ext cx="28803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f</a:t>
              </a:r>
              <a:endParaRPr lang="en-US" sz="2000" i="1" baseline="-25000" dirty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8389543" y="4841021"/>
              <a:ext cx="38981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812670" y="4668014"/>
              <a:ext cx="28803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g</a:t>
              </a:r>
              <a:endParaRPr lang="en-US" sz="2000" i="1" baseline="-250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8389543" y="5693901"/>
              <a:ext cx="38981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8812670" y="5507828"/>
              <a:ext cx="28803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h</a:t>
              </a:r>
              <a:endParaRPr lang="en-US" sz="2000" i="1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6335568" y="5041157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lay 17">
              <a:extLst>
                <a:ext uri="{FF2B5EF4-FFF2-40B4-BE49-F238E27FC236}">
                  <a16:creationId xmlns:a16="http://schemas.microsoft.com/office/drawing/2014/main" id="{15278F35-AC87-4DA7-92F8-15FAF0F1C031}"/>
                </a:ext>
              </a:extLst>
            </p:cNvPr>
            <p:cNvSpPr/>
            <p:nvPr/>
          </p:nvSpPr>
          <p:spPr>
            <a:xfrm>
              <a:off x="7743310" y="3741995"/>
              <a:ext cx="646232" cy="53189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4C5A26-82B4-438E-8E2A-5263A8402D25}"/>
                </a:ext>
              </a:extLst>
            </p:cNvPr>
            <p:cNvSpPr/>
            <p:nvPr/>
          </p:nvSpPr>
          <p:spPr>
            <a:xfrm>
              <a:off x="8400987" y="3930590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Delay 55">
              <a:extLst>
                <a:ext uri="{FF2B5EF4-FFF2-40B4-BE49-F238E27FC236}">
                  <a16:creationId xmlns:a16="http://schemas.microsoft.com/office/drawing/2014/main" id="{3B3F2C1F-75EF-4E9C-80C9-89ED710420B7}"/>
                </a:ext>
              </a:extLst>
            </p:cNvPr>
            <p:cNvSpPr/>
            <p:nvPr/>
          </p:nvSpPr>
          <p:spPr>
            <a:xfrm>
              <a:off x="7747429" y="4579156"/>
              <a:ext cx="646232" cy="53189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Flowchart: Delay 72">
              <a:extLst>
                <a:ext uri="{FF2B5EF4-FFF2-40B4-BE49-F238E27FC236}">
                  <a16:creationId xmlns:a16="http://schemas.microsoft.com/office/drawing/2014/main" id="{4E99E57E-CEC9-4FA1-BF2A-C6764FACD5BC}"/>
                </a:ext>
              </a:extLst>
            </p:cNvPr>
            <p:cNvSpPr/>
            <p:nvPr/>
          </p:nvSpPr>
          <p:spPr>
            <a:xfrm>
              <a:off x="7743310" y="5441285"/>
              <a:ext cx="646232" cy="53189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8924FE5-ED55-4DC9-9A22-068B1AEFD1FB}"/>
                </a:ext>
              </a:extLst>
            </p:cNvPr>
            <p:cNvSpPr/>
            <p:nvPr/>
          </p:nvSpPr>
          <p:spPr>
            <a:xfrm>
              <a:off x="8400987" y="5629880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NAND Decoders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36685"/>
            <a:ext cx="9274727" cy="224667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NAND decoders can be used to implement functions</a:t>
            </a:r>
          </a:p>
          <a:p>
            <a:pPr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Use NAND gates to output the </a:t>
            </a:r>
            <a:r>
              <a:rPr lang="en-US" dirty="0" err="1">
                <a:sym typeface="Wingdings" panose="05000000000000000000" pitchFamily="2" charset="2"/>
              </a:rPr>
              <a:t>minterms</a:t>
            </a:r>
            <a:r>
              <a:rPr lang="en-US" dirty="0">
                <a:sym typeface="Wingdings" panose="05000000000000000000" pitchFamily="2" charset="2"/>
              </a:rPr>
              <a:t> (if fewer ones)</a:t>
            </a:r>
            <a:endParaRPr lang="en-US" dirty="0"/>
          </a:p>
          <a:p>
            <a:pPr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Use AND gates to output the maxterms (if fewer zeros)</a:t>
            </a:r>
          </a:p>
          <a:p>
            <a:pPr>
              <a:spcBef>
                <a:spcPts val="1500"/>
              </a:spcBef>
            </a:pPr>
            <a:r>
              <a:rPr lang="en-US" b="1" dirty="0"/>
              <a:t>Example:</a:t>
            </a:r>
            <a:r>
              <a:rPr lang="en-US" dirty="0"/>
              <a:t> </a:t>
            </a:r>
            <a:r>
              <a:rPr lang="en-US" i="1" dirty="0">
                <a:solidFill>
                  <a:srgbClr val="006600"/>
                </a:solidFill>
                <a:sym typeface="Symbol"/>
              </a:rPr>
              <a:t>f</a:t>
            </a:r>
            <a:r>
              <a:rPr lang="en-US" dirty="0">
                <a:solidFill>
                  <a:srgbClr val="006600"/>
                </a:solidFill>
                <a:sym typeface="Symbol"/>
              </a:rPr>
              <a:t> = </a:t>
            </a:r>
            <a:r>
              <a:rPr lang="en-US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6600"/>
                </a:solidFill>
                <a:sym typeface="Symbol"/>
              </a:rPr>
              <a:t>(2, 5, 6)</a:t>
            </a:r>
            <a:r>
              <a:rPr lang="en-US" dirty="0">
                <a:sym typeface="Symbol"/>
              </a:rPr>
              <a:t>,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∏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(3, 6)</a:t>
            </a:r>
            <a:r>
              <a:rPr lang="en-US" dirty="0">
                <a:sym typeface="Symbol"/>
              </a:rPr>
              <a:t>,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FF0000"/>
                </a:solidFill>
                <a:sym typeface="Symbol"/>
              </a:rPr>
              <a:t>(0, 5)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2903" y="3083358"/>
          <a:ext cx="2477101" cy="341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327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20BA6E6A-C344-44CD-A949-468DB81336F1}"/>
              </a:ext>
            </a:extLst>
          </p:cNvPr>
          <p:cNvGrpSpPr/>
          <p:nvPr/>
        </p:nvGrpSpPr>
        <p:grpSpPr>
          <a:xfrm>
            <a:off x="3700332" y="3371393"/>
            <a:ext cx="2774955" cy="2910614"/>
            <a:chOff x="3700332" y="3371393"/>
            <a:chExt cx="2774955" cy="2910614"/>
          </a:xfrm>
        </p:grpSpPr>
        <p:grpSp>
          <p:nvGrpSpPr>
            <p:cNvPr id="31" name="Group 30"/>
            <p:cNvGrpSpPr/>
            <p:nvPr/>
          </p:nvGrpSpPr>
          <p:grpSpPr>
            <a:xfrm>
              <a:off x="3700332" y="4248641"/>
              <a:ext cx="683223" cy="1098510"/>
              <a:chOff x="825375" y="4940262"/>
              <a:chExt cx="683223" cy="109851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171016" y="5129867"/>
                <a:ext cx="337582" cy="736084"/>
                <a:chOff x="920523" y="5129867"/>
                <a:chExt cx="461095" cy="73608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920523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920523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920762" y="58659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825375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25375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5550" y="567969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EFB1233-F19E-42CD-B498-25A2B735A7EF}"/>
                </a:ext>
              </a:extLst>
            </p:cNvPr>
            <p:cNvGrpSpPr/>
            <p:nvPr/>
          </p:nvGrpSpPr>
          <p:grpSpPr>
            <a:xfrm>
              <a:off x="4384990" y="3371393"/>
              <a:ext cx="2090297" cy="2910614"/>
              <a:chOff x="4384990" y="3371393"/>
              <a:chExt cx="2090297" cy="29106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384990" y="3371393"/>
                <a:ext cx="1941398" cy="291061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3-to-8</a:t>
                </a:r>
                <a:endParaRPr lang="en-US" i="1" baseline="30000" dirty="0">
                  <a:latin typeface="+mn-lt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Decoder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Inverted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Outputs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(NAND)</a:t>
                </a: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4390182" y="3408610"/>
                <a:ext cx="1925508" cy="2815790"/>
                <a:chOff x="5435036" y="3666381"/>
                <a:chExt cx="1925508" cy="281579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7009240" y="3666381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009240" y="4012023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009240" y="4357665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009240" y="4703307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011874" y="5086165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011874" y="5431807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011874" y="5777449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6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7011874" y="6123091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7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5435036" y="4517560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  <a:endParaRPr lang="en-US" sz="2000" baseline="30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5435036" y="4883080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  <a:endParaRPr lang="en-US" sz="2000" baseline="30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5435036" y="5248600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sz="2000" baseline="30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C4116A7B-F838-4640-8717-793405ECC28A}"/>
                  </a:ext>
                </a:extLst>
              </p:cNvPr>
              <p:cNvSpPr/>
              <p:nvPr/>
            </p:nvSpPr>
            <p:spPr>
              <a:xfrm>
                <a:off x="6331287" y="3563298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6DE2A339-DB29-4AEA-A814-456E42622AD2}"/>
                  </a:ext>
                </a:extLst>
              </p:cNvPr>
              <p:cNvSpPr/>
              <p:nvPr/>
            </p:nvSpPr>
            <p:spPr>
              <a:xfrm>
                <a:off x="6331287" y="3915070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90212C8A-4D48-416E-993C-31A2C7839A20}"/>
                  </a:ext>
                </a:extLst>
              </p:cNvPr>
              <p:cNvSpPr/>
              <p:nvPr/>
            </p:nvSpPr>
            <p:spPr>
              <a:xfrm>
                <a:off x="6331287" y="4266842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ABFC4008-300D-46CB-848C-D9D8BB8CD194}"/>
                  </a:ext>
                </a:extLst>
              </p:cNvPr>
              <p:cNvSpPr/>
              <p:nvPr/>
            </p:nvSpPr>
            <p:spPr>
              <a:xfrm>
                <a:off x="6331287" y="4618614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4ACD9D1A-6C2F-471E-A39E-D0187DF1E4F0}"/>
                  </a:ext>
                </a:extLst>
              </p:cNvPr>
              <p:cNvSpPr/>
              <p:nvPr/>
            </p:nvSpPr>
            <p:spPr>
              <a:xfrm>
                <a:off x="6331287" y="497038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E3326E1-B2E7-4985-B1B4-A4809DD14234}"/>
                  </a:ext>
                </a:extLst>
              </p:cNvPr>
              <p:cNvSpPr/>
              <p:nvPr/>
            </p:nvSpPr>
            <p:spPr>
              <a:xfrm>
                <a:off x="6331287" y="533622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97EB4DA-46AC-424F-ADAD-B6E7887DCD95}"/>
                  </a:ext>
                </a:extLst>
              </p:cNvPr>
              <p:cNvSpPr/>
              <p:nvPr/>
            </p:nvSpPr>
            <p:spPr>
              <a:xfrm>
                <a:off x="6331287" y="566689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288DB87A-CCB0-4D5B-8017-9F5BDCCCF3C7}"/>
                  </a:ext>
                </a:extLst>
              </p:cNvPr>
              <p:cNvSpPr/>
              <p:nvPr/>
            </p:nvSpPr>
            <p:spPr>
              <a:xfrm>
                <a:off x="6331287" y="6039770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78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37765" y="1043735"/>
            <a:ext cx="3915435" cy="543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Encoders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796352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9"/>
            <a:ext cx="8915400" cy="316838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An encoder performs the opposite operation of a decoder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It converts a 2</a:t>
            </a:r>
            <a:r>
              <a:rPr lang="en-US" i="1" baseline="30000" dirty="0"/>
              <a:t>n</a:t>
            </a:r>
            <a:r>
              <a:rPr lang="en-US" dirty="0"/>
              <a:t> input to an </a:t>
            </a:r>
            <a:r>
              <a:rPr lang="en-US" i="1" dirty="0"/>
              <a:t>n</a:t>
            </a:r>
            <a:r>
              <a:rPr lang="en-US" dirty="0"/>
              <a:t>-bit output code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The output indicates which input is active (logic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Typically, </a:t>
            </a:r>
            <a:r>
              <a:rPr lang="en-US" b="1" dirty="0">
                <a:solidFill>
                  <a:srgbClr val="FF0000"/>
                </a:solidFill>
              </a:rPr>
              <a:t>one</a:t>
            </a:r>
            <a:r>
              <a:rPr lang="en-US" dirty="0"/>
              <a:t> input should be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and all others must be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's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The conversion of input to output is called </a:t>
            </a:r>
            <a:r>
              <a:rPr lang="en-US" b="1" dirty="0">
                <a:solidFill>
                  <a:srgbClr val="FF0000"/>
                </a:solidFill>
              </a:rPr>
              <a:t>encoding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285204" y="4465926"/>
            <a:ext cx="3700286" cy="1728210"/>
            <a:chOff x="1137500" y="4465926"/>
            <a:chExt cx="3700286" cy="1728210"/>
          </a:xfrm>
        </p:grpSpPr>
        <p:sp>
          <p:nvSpPr>
            <p:cNvPr id="5" name="TextBox 4"/>
            <p:cNvSpPr txBox="1"/>
            <p:nvPr/>
          </p:nvSpPr>
          <p:spPr>
            <a:xfrm>
              <a:off x="2303078" y="4465926"/>
              <a:ext cx="1440175" cy="17282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4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400" i="1" dirty="0"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cs typeface="Times New Roman" panose="02020603050405020304" pitchFamily="18" charset="0"/>
                </a:rPr>
                <a:t>to </a:t>
              </a:r>
              <a:r>
                <a:rPr lang="en-US" sz="2400" i="1" dirty="0">
                  <a:cs typeface="Times New Roman" panose="02020603050405020304" pitchFamily="18" charset="0"/>
                </a:rPr>
                <a:t>n</a:t>
              </a:r>
              <a:endParaRPr lang="en-US" sz="24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Encoder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842222" y="4638747"/>
              <a:ext cx="460856" cy="1382568"/>
              <a:chOff x="3743253" y="4638747"/>
              <a:chExt cx="460856" cy="1382568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3743253" y="486917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3743253" y="5099603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743253" y="602131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743253" y="4638747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 rot="16200000">
                <a:off x="3738361" y="5421334"/>
                <a:ext cx="457200" cy="2438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dirty="0">
                    <a:cs typeface="Times New Roman" panose="02020603050405020304" pitchFamily="18" charset="0"/>
                    <a:sym typeface="Symbol"/>
                  </a:rPr>
                  <a:t></a:t>
                </a:r>
                <a:endParaRPr lang="en-US" sz="2400" dirty="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Left Brace 13"/>
            <p:cNvSpPr/>
            <p:nvPr/>
          </p:nvSpPr>
          <p:spPr>
            <a:xfrm>
              <a:off x="1554188" y="4550414"/>
              <a:ext cx="230428" cy="1528508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e 14"/>
            <p:cNvSpPr/>
            <p:nvPr/>
          </p:nvSpPr>
          <p:spPr>
            <a:xfrm flipH="1">
              <a:off x="4261716" y="4862549"/>
              <a:ext cx="230428" cy="902694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743253" y="4926782"/>
              <a:ext cx="460856" cy="748891"/>
              <a:chOff x="1842222" y="4926782"/>
              <a:chExt cx="460856" cy="748891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1842222" y="4926782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842222" y="5157210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842222" y="5675673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 rot="16200000">
                <a:off x="1859366" y="5312887"/>
                <a:ext cx="324794" cy="2438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dirty="0">
                    <a:cs typeface="Times New Roman" panose="02020603050405020304" pitchFamily="18" charset="0"/>
                    <a:sym typeface="Symbol"/>
                  </a:rPr>
                  <a:t></a:t>
                </a:r>
                <a:endParaRPr lang="en-US" sz="2400" dirty="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 rot="16200000">
              <a:off x="4053372" y="5121688"/>
              <a:ext cx="1209747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Outputs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750479" y="5140982"/>
              <a:ext cx="1133121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0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Inputs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323759" y="4439810"/>
            <a:ext cx="3571634" cy="1754326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0"/>
              </a:spcBef>
            </a:pPr>
            <a:r>
              <a:rPr lang="en-US" sz="2400" dirty="0"/>
              <a:t>A encoder can have less than 2</a:t>
            </a:r>
            <a:r>
              <a:rPr lang="en-US" sz="2400" i="1" baseline="30000" dirty="0"/>
              <a:t>n</a:t>
            </a:r>
            <a:r>
              <a:rPr lang="en-US" sz="2400" dirty="0"/>
              <a:t> inputs if some input lines are unused</a:t>
            </a:r>
          </a:p>
        </p:txBody>
      </p:sp>
    </p:spTree>
    <p:extLst>
      <p:ext uri="{BB962C8B-B14F-4D97-AF65-F5344CB8AC3E}">
        <p14:creationId xmlns:p14="http://schemas.microsoft.com/office/powerpoint/2010/main" val="3063442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an 8-to-3 Binary Encoder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9"/>
            <a:ext cx="8915400" cy="161299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8 inputs, 3 outputs, only </a:t>
            </a:r>
            <a:r>
              <a:rPr lang="en-US" b="1" dirty="0">
                <a:solidFill>
                  <a:srgbClr val="FF0000"/>
                </a:solidFill>
              </a:rPr>
              <a:t>one input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, all others are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's</a:t>
            </a:r>
          </a:p>
          <a:p>
            <a:pPr>
              <a:spcBef>
                <a:spcPts val="1500"/>
              </a:spcBef>
            </a:pPr>
            <a:r>
              <a:rPr lang="en-US" dirty="0"/>
              <a:t>Encoder generates the output binary code for the active input</a:t>
            </a:r>
          </a:p>
          <a:p>
            <a:pPr>
              <a:spcBef>
                <a:spcPts val="1500"/>
              </a:spcBef>
            </a:pPr>
            <a:r>
              <a:rPr lang="en-US" dirty="0"/>
              <a:t>Output is </a:t>
            </a:r>
            <a:r>
              <a:rPr lang="en-US" b="1" dirty="0">
                <a:solidFill>
                  <a:srgbClr val="FF0000"/>
                </a:solidFill>
              </a:rPr>
              <a:t>not specified </a:t>
            </a:r>
            <a:r>
              <a:rPr lang="en-US" dirty="0"/>
              <a:t>if more than one input is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84750"/>
              </p:ext>
            </p:extLst>
          </p:nvPr>
        </p:nvGraphicFramePr>
        <p:xfrm>
          <a:off x="5010604" y="2852931"/>
          <a:ext cx="4435741" cy="355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5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5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5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75818"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7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6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305760" y="3333991"/>
            <a:ext cx="4512225" cy="2860145"/>
            <a:chOff x="305760" y="3333991"/>
            <a:chExt cx="4512225" cy="2860145"/>
          </a:xfrm>
        </p:grpSpPr>
        <p:sp>
          <p:nvSpPr>
            <p:cNvPr id="5" name="TextBox 4"/>
            <p:cNvSpPr txBox="1"/>
            <p:nvPr/>
          </p:nvSpPr>
          <p:spPr>
            <a:xfrm>
              <a:off x="1667635" y="3341129"/>
              <a:ext cx="1940603" cy="285300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8-to-3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Binary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Encoder</a:t>
              </a:r>
            </a:p>
          </p:txBody>
        </p:sp>
        <p:sp>
          <p:nvSpPr>
            <p:cNvPr id="38" name="Left Brace 37"/>
            <p:cNvSpPr/>
            <p:nvPr/>
          </p:nvSpPr>
          <p:spPr>
            <a:xfrm flipH="1">
              <a:off x="4299522" y="4283270"/>
              <a:ext cx="172821" cy="989262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4062374" y="4587672"/>
              <a:ext cx="1152141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3 Outputs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608238" y="4363627"/>
              <a:ext cx="337582" cy="736084"/>
              <a:chOff x="1394805" y="5129867"/>
              <a:chExt cx="461095" cy="736084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1394805" y="5129867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1394805" y="5502852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395044" y="586595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953880" y="4174022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53880" y="4550353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54055" y="4913452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5760" y="3333991"/>
              <a:ext cx="1361875" cy="2815790"/>
              <a:chOff x="182470" y="3333991"/>
              <a:chExt cx="1361875" cy="2815790"/>
            </a:xfrm>
          </p:grpSpPr>
          <p:sp>
            <p:nvSpPr>
              <p:cNvPr id="6" name="Left Brace 5"/>
              <p:cNvSpPr/>
              <p:nvPr/>
            </p:nvSpPr>
            <p:spPr>
              <a:xfrm>
                <a:off x="599157" y="3411989"/>
                <a:ext cx="230428" cy="2737792"/>
              </a:xfrm>
              <a:prstGeom prst="leftBrace">
                <a:avLst>
                  <a:gd name="adj1" fmla="val 46980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-271667" y="4600925"/>
                <a:ext cx="1267354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8 Inputs</a:t>
                </a: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151901" y="3513531"/>
                <a:ext cx="392444" cy="2507598"/>
                <a:chOff x="1358040" y="3673100"/>
                <a:chExt cx="392444" cy="2507598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1358040" y="3673100"/>
                  <a:ext cx="389810" cy="1087814"/>
                  <a:chOff x="3295836" y="4784225"/>
                  <a:chExt cx="460856" cy="1036926"/>
                </a:xfrm>
              </p:grpSpPr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3295836" y="5475509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/>
                  <p:cNvCxnSpPr/>
                  <p:nvPr/>
                </p:nvCxnSpPr>
                <p:spPr>
                  <a:xfrm>
                    <a:off x="3295836" y="4784225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>
                    <a:off x="3295836" y="5129867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3295836" y="5821151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1360674" y="5092884"/>
                  <a:ext cx="389810" cy="1087814"/>
                  <a:chOff x="3295836" y="4784225"/>
                  <a:chExt cx="460856" cy="1036926"/>
                </a:xfrm>
              </p:grpSpPr>
              <p:cxnSp>
                <p:nvCxnSpPr>
                  <p:cNvPr id="16" name="Straight Arrow Connector 15"/>
                  <p:cNvCxnSpPr/>
                  <p:nvPr/>
                </p:nvCxnSpPr>
                <p:spPr>
                  <a:xfrm>
                    <a:off x="3295836" y="5475509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/>
                  <p:nvPr/>
                </p:nvCxnSpPr>
                <p:spPr>
                  <a:xfrm>
                    <a:off x="3295836" y="4784225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3295836" y="5129867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3295836" y="5821151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2" name="Group 41"/>
              <p:cNvGrpSpPr/>
              <p:nvPr/>
            </p:nvGrpSpPr>
            <p:grpSpPr>
              <a:xfrm>
                <a:off x="771978" y="3333991"/>
                <a:ext cx="351304" cy="2815790"/>
                <a:chOff x="1747850" y="3493560"/>
                <a:chExt cx="351304" cy="2815790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1747850" y="3493560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47850" y="3839202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747850" y="4184844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747850" y="4530486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750484" y="4913344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750484" y="5258986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750484" y="5604628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6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750484" y="5950270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7</a:t>
                  </a:r>
                  <a:endParaRPr lang="en-US" sz="2000" i="1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736493" y="3375421"/>
              <a:ext cx="180020" cy="2775031"/>
              <a:chOff x="1622630" y="3375421"/>
              <a:chExt cx="180020" cy="2775031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622630" y="337542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622630" y="3728859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622630" y="4098199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622630" y="4467539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622630" y="478647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622630" y="5139916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22630" y="5509256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622630" y="5878596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372575" y="4220487"/>
              <a:ext cx="180020" cy="1011262"/>
              <a:chOff x="3372575" y="4220487"/>
              <a:chExt cx="180020" cy="101126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372575" y="459398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72575" y="4959893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372575" y="4220487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430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37765" y="1043735"/>
            <a:ext cx="3915435" cy="543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Encoders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8-to-3 Binary Encoder Implementation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4872" y="4523533"/>
            <a:ext cx="3629242" cy="57607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872" y="5214817"/>
            <a:ext cx="3629242" cy="57607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4872" y="5906101"/>
            <a:ext cx="3629242" cy="57607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7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6718618" y="3389834"/>
            <a:ext cx="2419847" cy="3092337"/>
            <a:chOff x="6157011" y="3812961"/>
            <a:chExt cx="2419847" cy="3092337"/>
          </a:xfrm>
        </p:grpSpPr>
        <p:grpSp>
          <p:nvGrpSpPr>
            <p:cNvPr id="76" name="Group 75"/>
            <p:cNvGrpSpPr/>
            <p:nvPr/>
          </p:nvGrpSpPr>
          <p:grpSpPr>
            <a:xfrm>
              <a:off x="6157011" y="3812961"/>
              <a:ext cx="2419847" cy="978729"/>
              <a:chOff x="6157011" y="3812961"/>
              <a:chExt cx="2419847" cy="978729"/>
            </a:xfrm>
          </p:grpSpPr>
          <p:sp>
            <p:nvSpPr>
              <p:cNvPr id="48" name="TextBox 36"/>
              <p:cNvSpPr txBox="1">
                <a:spLocks noChangeArrowheads="1"/>
              </p:cNvSpPr>
              <p:nvPr/>
            </p:nvSpPr>
            <p:spPr bwMode="auto">
              <a:xfrm>
                <a:off x="8178992" y="4120284"/>
                <a:ext cx="3978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a</a:t>
                </a:r>
                <a:r>
                  <a:rPr lang="en-US" baseline="-25000" dirty="0"/>
                  <a:t>2</a:t>
                </a: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6535267" y="3967571"/>
                <a:ext cx="1586118" cy="668776"/>
                <a:chOff x="6535267" y="3967571"/>
                <a:chExt cx="1586118" cy="596900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6535267" y="4036841"/>
                  <a:ext cx="606799" cy="450275"/>
                  <a:chOff x="6247269" y="4036841"/>
                  <a:chExt cx="762387" cy="450275"/>
                </a:xfrm>
              </p:grpSpPr>
              <p:cxnSp>
                <p:nvCxnSpPr>
                  <p:cNvPr id="66" name="Straight Connector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0368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" name="Straight Connector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1892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8" name="Straight Connector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3416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" name="Straight Connector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487116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5" name="Straight Connector 32"/>
                <p:cNvCxnSpPr>
                  <a:cxnSpLocks noChangeShapeType="1"/>
                </p:cNvCxnSpPr>
                <p:nvPr/>
              </p:nvCxnSpPr>
              <p:spPr bwMode="auto">
                <a:xfrm>
                  <a:off x="7602922" y="4258084"/>
                  <a:ext cx="518463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65" name="Freeform 26"/>
                <p:cNvSpPr>
                  <a:spLocks/>
                </p:cNvSpPr>
                <p:nvPr/>
              </p:nvSpPr>
              <p:spPr bwMode="auto">
                <a:xfrm>
                  <a:off x="6981932" y="3967571"/>
                  <a:ext cx="686149" cy="596900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" name="Rectangle 50"/>
              <p:cNvSpPr>
                <a:spLocks noChangeArrowheads="1"/>
              </p:cNvSpPr>
              <p:nvPr/>
            </p:nvSpPr>
            <p:spPr bwMode="auto">
              <a:xfrm>
                <a:off x="6157011" y="3812961"/>
                <a:ext cx="373820" cy="978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4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5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6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7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6157011" y="4869765"/>
              <a:ext cx="2419847" cy="978729"/>
              <a:chOff x="6157011" y="3812961"/>
              <a:chExt cx="2419847" cy="978729"/>
            </a:xfrm>
          </p:grpSpPr>
          <p:sp>
            <p:nvSpPr>
              <p:cNvPr id="111" name="TextBox 36"/>
              <p:cNvSpPr txBox="1">
                <a:spLocks noChangeArrowheads="1"/>
              </p:cNvSpPr>
              <p:nvPr/>
            </p:nvSpPr>
            <p:spPr bwMode="auto">
              <a:xfrm>
                <a:off x="8178992" y="4120284"/>
                <a:ext cx="3978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a</a:t>
                </a:r>
                <a:r>
                  <a:rPr lang="en-US" baseline="-25000" dirty="0"/>
                  <a:t>1</a:t>
                </a:r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6535267" y="3967571"/>
                <a:ext cx="1586118" cy="668776"/>
                <a:chOff x="6535267" y="3967571"/>
                <a:chExt cx="1586118" cy="596900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6535267" y="4036841"/>
                  <a:ext cx="606799" cy="450275"/>
                  <a:chOff x="6247269" y="4036841"/>
                  <a:chExt cx="762387" cy="450275"/>
                </a:xfrm>
              </p:grpSpPr>
              <p:cxnSp>
                <p:nvCxnSpPr>
                  <p:cNvPr id="117" name="Straight Connector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0368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18" name="Straight Connector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1892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19" name="Straight Connector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3416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20" name="Straight Connector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487116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15" name="Straight Connector 32"/>
                <p:cNvCxnSpPr>
                  <a:cxnSpLocks noChangeShapeType="1"/>
                </p:cNvCxnSpPr>
                <p:nvPr/>
              </p:nvCxnSpPr>
              <p:spPr bwMode="auto">
                <a:xfrm>
                  <a:off x="7602922" y="4258084"/>
                  <a:ext cx="518463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16" name="Freeform 26"/>
                <p:cNvSpPr>
                  <a:spLocks/>
                </p:cNvSpPr>
                <p:nvPr/>
              </p:nvSpPr>
              <p:spPr bwMode="auto">
                <a:xfrm>
                  <a:off x="6981932" y="3967571"/>
                  <a:ext cx="686149" cy="596900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" name="Rectangle 50"/>
              <p:cNvSpPr>
                <a:spLocks noChangeArrowheads="1"/>
              </p:cNvSpPr>
              <p:nvPr/>
            </p:nvSpPr>
            <p:spPr bwMode="auto">
              <a:xfrm>
                <a:off x="6157011" y="3812961"/>
                <a:ext cx="373820" cy="978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2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3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6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7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6157011" y="5926569"/>
              <a:ext cx="2419847" cy="978729"/>
              <a:chOff x="6157011" y="3812961"/>
              <a:chExt cx="2419847" cy="978729"/>
            </a:xfrm>
          </p:grpSpPr>
          <p:sp>
            <p:nvSpPr>
              <p:cNvPr id="122" name="TextBox 36"/>
              <p:cNvSpPr txBox="1">
                <a:spLocks noChangeArrowheads="1"/>
              </p:cNvSpPr>
              <p:nvPr/>
            </p:nvSpPr>
            <p:spPr bwMode="auto">
              <a:xfrm>
                <a:off x="8178992" y="4120284"/>
                <a:ext cx="3978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a</a:t>
                </a:r>
                <a:r>
                  <a:rPr lang="en-US" baseline="-25000" dirty="0"/>
                  <a:t>0</a:t>
                </a:r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6535267" y="3967571"/>
                <a:ext cx="1586118" cy="668776"/>
                <a:chOff x="6535267" y="3967571"/>
                <a:chExt cx="1586118" cy="5969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6535267" y="4036841"/>
                  <a:ext cx="606799" cy="450275"/>
                  <a:chOff x="6247269" y="4036841"/>
                  <a:chExt cx="762387" cy="450275"/>
                </a:xfrm>
              </p:grpSpPr>
              <p:cxnSp>
                <p:nvCxnSpPr>
                  <p:cNvPr id="128" name="Straight Connector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0368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29" name="Straight Connector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1892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0" name="Straight Connector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341641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1" name="Straight Connector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47269" y="4487116"/>
                    <a:ext cx="762387" cy="0"/>
                  </a:xfrm>
                  <a:prstGeom prst="line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26" name="Straight Connector 32"/>
                <p:cNvCxnSpPr>
                  <a:cxnSpLocks noChangeShapeType="1"/>
                </p:cNvCxnSpPr>
                <p:nvPr/>
              </p:nvCxnSpPr>
              <p:spPr bwMode="auto">
                <a:xfrm>
                  <a:off x="7602922" y="4258084"/>
                  <a:ext cx="518463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27" name="Freeform 26"/>
                <p:cNvSpPr>
                  <a:spLocks/>
                </p:cNvSpPr>
                <p:nvPr/>
              </p:nvSpPr>
              <p:spPr bwMode="auto">
                <a:xfrm>
                  <a:off x="6981932" y="3967571"/>
                  <a:ext cx="686149" cy="596900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4" name="Rectangle 50"/>
              <p:cNvSpPr>
                <a:spLocks noChangeArrowheads="1"/>
              </p:cNvSpPr>
              <p:nvPr/>
            </p:nvSpPr>
            <p:spPr bwMode="auto">
              <a:xfrm>
                <a:off x="6157011" y="3812961"/>
                <a:ext cx="373820" cy="978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1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3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5</a:t>
                </a:r>
                <a:endParaRPr lang="en-US" sz="1600" dirty="0"/>
              </a:p>
              <a:p>
                <a:pPr algn="l">
                  <a:lnSpc>
                    <a:spcPct val="90000"/>
                  </a:lnSpc>
                </a:pPr>
                <a:r>
                  <a:rPr lang="en-US" sz="1600" i="1" dirty="0"/>
                  <a:t>d</a:t>
                </a:r>
                <a:r>
                  <a:rPr lang="en-US" sz="1600" baseline="-25000" dirty="0"/>
                  <a:t>7</a:t>
                </a:r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4376930" y="4523533"/>
            <a:ext cx="2151245" cy="19586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72000" tIns="0" rIns="7200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8-to-3 binary encoder implemented using three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4-input OR gates</a:t>
            </a:r>
            <a:endParaRPr lang="en-US" sz="2000" baseline="-250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23450"/>
              </p:ext>
            </p:extLst>
          </p:nvPr>
        </p:nvGraphicFramePr>
        <p:xfrm>
          <a:off x="574866" y="934047"/>
          <a:ext cx="4435741" cy="341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1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5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5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5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037"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9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898105" y="934047"/>
            <a:ext cx="3346205" cy="2404944"/>
            <a:chOff x="5898105" y="934047"/>
            <a:chExt cx="3346205" cy="2404944"/>
          </a:xfrm>
        </p:grpSpPr>
        <p:sp>
          <p:nvSpPr>
            <p:cNvPr id="12" name="TextBox 11"/>
            <p:cNvSpPr txBox="1"/>
            <p:nvPr/>
          </p:nvSpPr>
          <p:spPr>
            <a:xfrm>
              <a:off x="6670472" y="934047"/>
              <a:ext cx="1879351" cy="2404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8-to-3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Binary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Encoder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549823" y="1818296"/>
              <a:ext cx="337582" cy="578201"/>
              <a:chOff x="1394805" y="5129867"/>
              <a:chExt cx="461095" cy="736084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>
                <a:off x="1394805" y="5129867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1394805" y="5502852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1395044" y="586595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8895465" y="1669359"/>
              <a:ext cx="348670" cy="28206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95465" y="1964971"/>
              <a:ext cx="348670" cy="28206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895640" y="2250189"/>
              <a:ext cx="348670" cy="28206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278028" y="1150536"/>
              <a:ext cx="392444" cy="1969744"/>
              <a:chOff x="1358040" y="3673100"/>
              <a:chExt cx="392444" cy="2507598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358040" y="3673100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1360674" y="5092884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oup 21"/>
            <p:cNvGrpSpPr/>
            <p:nvPr/>
          </p:nvGrpSpPr>
          <p:grpSpPr>
            <a:xfrm>
              <a:off x="5898105" y="1009506"/>
              <a:ext cx="351304" cy="2211832"/>
              <a:chOff x="1747850" y="3493560"/>
              <a:chExt cx="351304" cy="281579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747850" y="349356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747850" y="383920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747850" y="4184844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47850" y="4530486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750484" y="4913344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50484" y="5258986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750484" y="5604628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750484" y="595027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6708195" y="998730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708195" y="1293339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708195" y="1572669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708195" y="1853825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708195" y="2123855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708195" y="2401836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708195" y="2693018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08195" y="2978950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328375" y="1980889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28375" y="2258870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328375" y="1673805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19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Encoder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951899"/>
            <a:ext cx="9562761" cy="558787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Exactly </a:t>
            </a:r>
            <a:r>
              <a:rPr lang="en-US" b="1" dirty="0">
                <a:solidFill>
                  <a:srgbClr val="FF0000"/>
                </a:solidFill>
              </a:rPr>
              <a:t>one input </a:t>
            </a:r>
            <a:r>
              <a:rPr lang="en-US" dirty="0"/>
              <a:t>must be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at a time (all others must be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's)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</a:rPr>
              <a:t>more than one </a:t>
            </a:r>
            <a:r>
              <a:rPr lang="en-US" dirty="0"/>
              <a:t>input is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then the output will be </a:t>
            </a:r>
            <a:r>
              <a:rPr lang="en-US" b="1" dirty="0">
                <a:solidFill>
                  <a:srgbClr val="FF0000"/>
                </a:solidFill>
              </a:rPr>
              <a:t>incorrect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For example, if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i="1" dirty="0"/>
              <a:t>d</a:t>
            </a:r>
            <a:r>
              <a:rPr lang="en-US" baseline="-25000" dirty="0"/>
              <a:t>6</a:t>
            </a:r>
            <a:r>
              <a:rPr lang="en-US" dirty="0"/>
              <a:t> = 1</a:t>
            </a:r>
          </a:p>
          <a:p>
            <a:pPr marL="357188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Then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111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incorrect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Two problems to resolve:</a:t>
            </a:r>
          </a:p>
          <a:p>
            <a:pPr marL="715963" indent="-358775">
              <a:lnSpc>
                <a:spcPct val="120000"/>
              </a:lnSpc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</a:rPr>
              <a:t>two</a:t>
            </a:r>
            <a:r>
              <a:rPr lang="en-US" dirty="0"/>
              <a:t> inputs are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 </a:t>
            </a:r>
            <a:r>
              <a:rPr lang="en-US" dirty="0"/>
              <a:t>at the same time, what should be the output?</a:t>
            </a:r>
          </a:p>
          <a:p>
            <a:pPr marL="715963" indent="-358775">
              <a:lnSpc>
                <a:spcPct val="120000"/>
              </a:lnSpc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inputs are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's, what should be the output?</a:t>
            </a:r>
          </a:p>
          <a:p>
            <a:pPr marL="358775" indent="-358775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Output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= 000 if </a:t>
            </a:r>
            <a:r>
              <a:rPr lang="en-US" i="1" dirty="0"/>
              <a:t>d</a:t>
            </a:r>
            <a:r>
              <a:rPr lang="en-US" baseline="-25000" dirty="0"/>
              <a:t>0</a:t>
            </a:r>
            <a:r>
              <a:rPr lang="en-US" dirty="0"/>
              <a:t> = 1 or all inputs are 0's</a:t>
            </a:r>
          </a:p>
          <a:p>
            <a:pPr marL="357188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How to resolve this ambiguity?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98642" y="2219253"/>
            <a:ext cx="3168385" cy="1728210"/>
            <a:chOff x="6162747" y="2276860"/>
            <a:chExt cx="3168385" cy="1728210"/>
          </a:xfrm>
        </p:grpSpPr>
        <p:sp>
          <p:nvSpPr>
            <p:cNvPr id="4" name="TextBox 3"/>
            <p:cNvSpPr txBox="1"/>
            <p:nvPr/>
          </p:nvSpPr>
          <p:spPr>
            <a:xfrm>
              <a:off x="6162747" y="2276860"/>
              <a:ext cx="3168385" cy="57607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=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4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5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6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62747" y="2852930"/>
              <a:ext cx="3168385" cy="57607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1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=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3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6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62747" y="3429000"/>
              <a:ext cx="3168385" cy="57607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a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0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=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1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3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5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+ </a:t>
              </a: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400" baseline="-25000" dirty="0">
                  <a:latin typeface="+mn-lt"/>
                  <a:cs typeface="Times New Roman" panose="02020603050405020304" pitchFamily="18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405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71" y="0"/>
            <a:ext cx="9906000" cy="792162"/>
          </a:xfrm>
        </p:spPr>
        <p:txBody>
          <a:bodyPr/>
          <a:lstStyle/>
          <a:p>
            <a:r>
              <a:rPr lang="en-US" dirty="0"/>
              <a:t>Priority Encoder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94292"/>
            <a:ext cx="8915400" cy="345642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Eliminates the two problems of the binary encoder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Inputs are ranked from highest priority to lowest priority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</a:rPr>
              <a:t>more than one </a:t>
            </a:r>
            <a:r>
              <a:rPr lang="en-US" dirty="0"/>
              <a:t>input is active (logic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) then priority is used</a:t>
            </a:r>
          </a:p>
          <a:p>
            <a:pPr marL="357188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US" dirty="0"/>
              <a:t>Output encodes the active input with higher priority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If all inputs are zeros then the </a:t>
            </a:r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dirty="0"/>
              <a:t> (Valid) output is zero</a:t>
            </a:r>
          </a:p>
          <a:p>
            <a:pPr marL="357188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US" dirty="0"/>
              <a:t>Indicates that all inputs are zeros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95288"/>
              </p:ext>
            </p:extLst>
          </p:nvPr>
        </p:nvGraphicFramePr>
        <p:xfrm>
          <a:off x="6335567" y="3889856"/>
          <a:ext cx="3110779" cy="251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72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C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C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C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07358" y="4811569"/>
            <a:ext cx="1490470" cy="155538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Condensed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Truth Table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All 16 cases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latin typeface="+mn-lt"/>
                <a:cs typeface="Times New Roman" panose="02020603050405020304" pitchFamily="18" charset="0"/>
              </a:rPr>
              <a:t>are listed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6525" y="4753961"/>
            <a:ext cx="3636395" cy="1612996"/>
            <a:chOff x="452500" y="4753961"/>
            <a:chExt cx="3636395" cy="1612996"/>
          </a:xfrm>
        </p:grpSpPr>
        <p:sp>
          <p:nvSpPr>
            <p:cNvPr id="6" name="TextBox 5"/>
            <p:cNvSpPr txBox="1"/>
            <p:nvPr/>
          </p:nvSpPr>
          <p:spPr>
            <a:xfrm>
              <a:off x="1222233" y="4753961"/>
              <a:ext cx="2172350" cy="161299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4-to-2 Priority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Encoder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3394758" y="6092359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3394583" y="4984388"/>
              <a:ext cx="694312" cy="735411"/>
              <a:chOff x="3340004" y="5038127"/>
              <a:chExt cx="694312" cy="735411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3340004" y="5227732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340004" y="5600717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85646" y="503812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685646" y="5414458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740400" y="5906100"/>
              <a:ext cx="230253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V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832423" y="5011312"/>
              <a:ext cx="389810" cy="1087814"/>
              <a:chOff x="3295836" y="4784225"/>
              <a:chExt cx="460856" cy="1036926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295836" y="5475509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3295836" y="478422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3295836" y="5129867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3295836" y="582115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452500" y="4831772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2500" y="5177414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2500" y="5523056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2500" y="5868698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81179" y="4831772"/>
              <a:ext cx="1209747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3 = highest priority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81179" y="5906101"/>
              <a:ext cx="1209747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0 = lowest priority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60751" y="5039403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60751" y="5409220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6D55A73-E0E4-4761-BDB4-E34056ED8BF8}"/>
                </a:ext>
              </a:extLst>
            </p:cNvPr>
            <p:cNvSpPr txBox="1"/>
            <p:nvPr/>
          </p:nvSpPr>
          <p:spPr>
            <a:xfrm>
              <a:off x="1281179" y="5201379"/>
              <a:ext cx="163092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17512C-3908-4317-9023-6D80E9512280}"/>
                </a:ext>
              </a:extLst>
            </p:cNvPr>
            <p:cNvSpPr txBox="1"/>
            <p:nvPr/>
          </p:nvSpPr>
          <p:spPr>
            <a:xfrm>
              <a:off x="1281179" y="5545195"/>
              <a:ext cx="163092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14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14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9022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4-to-2 Priority Encoder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9910" y="4235499"/>
                <a:ext cx="2880351" cy="2016244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108000" tIns="0" rIns="0" bIns="0" rtlCol="0" anchor="ctr" anchorCtr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Output Expressions: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99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9933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0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10" y="4235499"/>
                <a:ext cx="2880351" cy="2016244"/>
              </a:xfrm>
              <a:prstGeom prst="rect">
                <a:avLst/>
              </a:prstGeom>
              <a:blipFill rotWithShape="1">
                <a:blip r:embed="rId2"/>
                <a:stretch>
                  <a:fillRect l="-1261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4737196" y="3889856"/>
            <a:ext cx="4593936" cy="2592315"/>
            <a:chOff x="-1088423" y="3797641"/>
            <a:chExt cx="4593936" cy="2592315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-696253" y="6194136"/>
              <a:ext cx="28025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-254051" y="5377084"/>
              <a:ext cx="2373946" cy="651128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-254051" y="4397596"/>
              <a:ext cx="1001739" cy="602005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784615" y="4869395"/>
              <a:ext cx="38611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1611795" y="4397597"/>
              <a:ext cx="508100" cy="1464971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84615" y="4063116"/>
              <a:ext cx="322480" cy="1647481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-696253" y="4397597"/>
              <a:ext cx="28669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-696253" y="4062677"/>
              <a:ext cx="28669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-696253" y="5377084"/>
              <a:ext cx="15441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08545" y="5186013"/>
              <a:ext cx="9015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015043" y="3947463"/>
              <a:ext cx="1490470" cy="2339379"/>
              <a:chOff x="2015043" y="3947463"/>
              <a:chExt cx="1490470" cy="2339379"/>
            </a:xfrm>
          </p:grpSpPr>
          <p:sp>
            <p:nvSpPr>
              <p:cNvPr id="7" name="Freeform 26"/>
              <p:cNvSpPr>
                <a:spLocks/>
              </p:cNvSpPr>
              <p:nvPr/>
            </p:nvSpPr>
            <p:spPr bwMode="auto">
              <a:xfrm>
                <a:off x="2015043" y="5618066"/>
                <a:ext cx="686149" cy="668776"/>
              </a:xfrm>
              <a:custGeom>
                <a:avLst/>
                <a:gdLst>
                  <a:gd name="T0" fmla="*/ 0 w 708"/>
                  <a:gd name="T1" fmla="*/ 0 h 576"/>
                  <a:gd name="T2" fmla="*/ 2147483647 w 708"/>
                  <a:gd name="T3" fmla="*/ 2147483647 h 576"/>
                  <a:gd name="T4" fmla="*/ 2147483647 w 708"/>
                  <a:gd name="T5" fmla="*/ 2147483647 h 576"/>
                  <a:gd name="T6" fmla="*/ 2147483647 w 708"/>
                  <a:gd name="T7" fmla="*/ 2147483647 h 576"/>
                  <a:gd name="T8" fmla="*/ 2147483647 w 708"/>
                  <a:gd name="T9" fmla="*/ 2147483647 h 576"/>
                  <a:gd name="T10" fmla="*/ 2147483647 w 708"/>
                  <a:gd name="T11" fmla="*/ 2147483647 h 576"/>
                  <a:gd name="T12" fmla="*/ 2147483647 w 708"/>
                  <a:gd name="T13" fmla="*/ 2147483647 h 576"/>
                  <a:gd name="T14" fmla="*/ 2147483647 w 708"/>
                  <a:gd name="T15" fmla="*/ 2147483647 h 576"/>
                  <a:gd name="T16" fmla="*/ 2147483647 w 708"/>
                  <a:gd name="T17" fmla="*/ 2147483647 h 576"/>
                  <a:gd name="T18" fmla="*/ 2147483647 w 708"/>
                  <a:gd name="T19" fmla="*/ 2147483647 h 576"/>
                  <a:gd name="T20" fmla="*/ 0 w 708"/>
                  <a:gd name="T21" fmla="*/ 2147483647 h 576"/>
                  <a:gd name="T22" fmla="*/ 2147483647 w 708"/>
                  <a:gd name="T23" fmla="*/ 2147483647 h 576"/>
                  <a:gd name="T24" fmla="*/ 2147483647 w 708"/>
                  <a:gd name="T25" fmla="*/ 2147483647 h 576"/>
                  <a:gd name="T26" fmla="*/ 2147483647 w 708"/>
                  <a:gd name="T27" fmla="*/ 2147483647 h 576"/>
                  <a:gd name="T28" fmla="*/ 2147483647 w 708"/>
                  <a:gd name="T29" fmla="*/ 2147483647 h 576"/>
                  <a:gd name="T30" fmla="*/ 2147483647 w 708"/>
                  <a:gd name="T31" fmla="*/ 2147483647 h 576"/>
                  <a:gd name="T32" fmla="*/ 2147483647 w 708"/>
                  <a:gd name="T33" fmla="*/ 2147483647 h 576"/>
                  <a:gd name="T34" fmla="*/ 2147483647 w 708"/>
                  <a:gd name="T35" fmla="*/ 2147483647 h 576"/>
                  <a:gd name="T36" fmla="*/ 2147483647 w 708"/>
                  <a:gd name="T37" fmla="*/ 2147483647 h 576"/>
                  <a:gd name="T38" fmla="*/ 2147483647 w 708"/>
                  <a:gd name="T39" fmla="*/ 2147483647 h 576"/>
                  <a:gd name="T40" fmla="*/ 2147483647 w 708"/>
                  <a:gd name="T41" fmla="*/ 2147483647 h 576"/>
                  <a:gd name="T42" fmla="*/ 2147483647 w 708"/>
                  <a:gd name="T43" fmla="*/ 2147483647 h 576"/>
                  <a:gd name="T44" fmla="*/ 2147483647 w 708"/>
                  <a:gd name="T45" fmla="*/ 2147483647 h 576"/>
                  <a:gd name="T46" fmla="*/ 2147483647 w 708"/>
                  <a:gd name="T47" fmla="*/ 2147483647 h 576"/>
                  <a:gd name="T48" fmla="*/ 2147483647 w 708"/>
                  <a:gd name="T49" fmla="*/ 2147483647 h 576"/>
                  <a:gd name="T50" fmla="*/ 2147483647 w 708"/>
                  <a:gd name="T51" fmla="*/ 2147483647 h 576"/>
                  <a:gd name="T52" fmla="*/ 2147483647 w 708"/>
                  <a:gd name="T53" fmla="*/ 2147483647 h 576"/>
                  <a:gd name="T54" fmla="*/ 2147483647 w 708"/>
                  <a:gd name="T55" fmla="*/ 2147483647 h 576"/>
                  <a:gd name="T56" fmla="*/ 2147483647 w 708"/>
                  <a:gd name="T57" fmla="*/ 2147483647 h 576"/>
                  <a:gd name="T58" fmla="*/ 2147483647 w 708"/>
                  <a:gd name="T59" fmla="*/ 2147483647 h 576"/>
                  <a:gd name="T60" fmla="*/ 2147483647 w 708"/>
                  <a:gd name="T61" fmla="*/ 2147483647 h 576"/>
                  <a:gd name="T62" fmla="*/ 2147483647 w 708"/>
                  <a:gd name="T63" fmla="*/ 2147483647 h 576"/>
                  <a:gd name="T64" fmla="*/ 2147483647 w 708"/>
                  <a:gd name="T65" fmla="*/ 2147483647 h 576"/>
                  <a:gd name="T66" fmla="*/ 2147483647 w 708"/>
                  <a:gd name="T67" fmla="*/ 2147483647 h 576"/>
                  <a:gd name="T68" fmla="*/ 2147483647 w 708"/>
                  <a:gd name="T69" fmla="*/ 2147483647 h 576"/>
                  <a:gd name="T70" fmla="*/ 2147483647 w 708"/>
                  <a:gd name="T71" fmla="*/ 2147483647 h 576"/>
                  <a:gd name="T72" fmla="*/ 2147483647 w 708"/>
                  <a:gd name="T73" fmla="*/ 2147483647 h 576"/>
                  <a:gd name="T74" fmla="*/ 2147483647 w 708"/>
                  <a:gd name="T75" fmla="*/ 2147483647 h 576"/>
                  <a:gd name="T76" fmla="*/ 2147483647 w 708"/>
                  <a:gd name="T77" fmla="*/ 2147483647 h 576"/>
                  <a:gd name="T78" fmla="*/ 2147483647 w 708"/>
                  <a:gd name="T79" fmla="*/ 2147483647 h 576"/>
                  <a:gd name="T80" fmla="*/ 2147483647 w 708"/>
                  <a:gd name="T81" fmla="*/ 2147483647 h 576"/>
                  <a:gd name="T82" fmla="*/ 2147483647 w 708"/>
                  <a:gd name="T83" fmla="*/ 2147483647 h 576"/>
                  <a:gd name="T84" fmla="*/ 2147483647 w 708"/>
                  <a:gd name="T85" fmla="*/ 2147483647 h 576"/>
                  <a:gd name="T86" fmla="*/ 2147483647 w 708"/>
                  <a:gd name="T87" fmla="*/ 0 h 576"/>
                  <a:gd name="T88" fmla="*/ 0 w 708"/>
                  <a:gd name="T89" fmla="*/ 0 h 57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6"/>
                  <a:gd name="T137" fmla="*/ 708 w 708"/>
                  <a:gd name="T138" fmla="*/ 576 h 57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26"/>
              <p:cNvSpPr>
                <a:spLocks/>
              </p:cNvSpPr>
              <p:nvPr/>
            </p:nvSpPr>
            <p:spPr bwMode="auto">
              <a:xfrm>
                <a:off x="2015043" y="4776469"/>
                <a:ext cx="686149" cy="518463"/>
              </a:xfrm>
              <a:custGeom>
                <a:avLst/>
                <a:gdLst>
                  <a:gd name="T0" fmla="*/ 0 w 708"/>
                  <a:gd name="T1" fmla="*/ 0 h 576"/>
                  <a:gd name="T2" fmla="*/ 2147483647 w 708"/>
                  <a:gd name="T3" fmla="*/ 2147483647 h 576"/>
                  <a:gd name="T4" fmla="*/ 2147483647 w 708"/>
                  <a:gd name="T5" fmla="*/ 2147483647 h 576"/>
                  <a:gd name="T6" fmla="*/ 2147483647 w 708"/>
                  <a:gd name="T7" fmla="*/ 2147483647 h 576"/>
                  <a:gd name="T8" fmla="*/ 2147483647 w 708"/>
                  <a:gd name="T9" fmla="*/ 2147483647 h 576"/>
                  <a:gd name="T10" fmla="*/ 2147483647 w 708"/>
                  <a:gd name="T11" fmla="*/ 2147483647 h 576"/>
                  <a:gd name="T12" fmla="*/ 2147483647 w 708"/>
                  <a:gd name="T13" fmla="*/ 2147483647 h 576"/>
                  <a:gd name="T14" fmla="*/ 2147483647 w 708"/>
                  <a:gd name="T15" fmla="*/ 2147483647 h 576"/>
                  <a:gd name="T16" fmla="*/ 2147483647 w 708"/>
                  <a:gd name="T17" fmla="*/ 2147483647 h 576"/>
                  <a:gd name="T18" fmla="*/ 2147483647 w 708"/>
                  <a:gd name="T19" fmla="*/ 2147483647 h 576"/>
                  <a:gd name="T20" fmla="*/ 0 w 708"/>
                  <a:gd name="T21" fmla="*/ 2147483647 h 576"/>
                  <a:gd name="T22" fmla="*/ 2147483647 w 708"/>
                  <a:gd name="T23" fmla="*/ 2147483647 h 576"/>
                  <a:gd name="T24" fmla="*/ 2147483647 w 708"/>
                  <a:gd name="T25" fmla="*/ 2147483647 h 576"/>
                  <a:gd name="T26" fmla="*/ 2147483647 w 708"/>
                  <a:gd name="T27" fmla="*/ 2147483647 h 576"/>
                  <a:gd name="T28" fmla="*/ 2147483647 w 708"/>
                  <a:gd name="T29" fmla="*/ 2147483647 h 576"/>
                  <a:gd name="T30" fmla="*/ 2147483647 w 708"/>
                  <a:gd name="T31" fmla="*/ 2147483647 h 576"/>
                  <a:gd name="T32" fmla="*/ 2147483647 w 708"/>
                  <a:gd name="T33" fmla="*/ 2147483647 h 576"/>
                  <a:gd name="T34" fmla="*/ 2147483647 w 708"/>
                  <a:gd name="T35" fmla="*/ 2147483647 h 576"/>
                  <a:gd name="T36" fmla="*/ 2147483647 w 708"/>
                  <a:gd name="T37" fmla="*/ 2147483647 h 576"/>
                  <a:gd name="T38" fmla="*/ 2147483647 w 708"/>
                  <a:gd name="T39" fmla="*/ 2147483647 h 576"/>
                  <a:gd name="T40" fmla="*/ 2147483647 w 708"/>
                  <a:gd name="T41" fmla="*/ 2147483647 h 576"/>
                  <a:gd name="T42" fmla="*/ 2147483647 w 708"/>
                  <a:gd name="T43" fmla="*/ 2147483647 h 576"/>
                  <a:gd name="T44" fmla="*/ 2147483647 w 708"/>
                  <a:gd name="T45" fmla="*/ 2147483647 h 576"/>
                  <a:gd name="T46" fmla="*/ 2147483647 w 708"/>
                  <a:gd name="T47" fmla="*/ 2147483647 h 576"/>
                  <a:gd name="T48" fmla="*/ 2147483647 w 708"/>
                  <a:gd name="T49" fmla="*/ 2147483647 h 576"/>
                  <a:gd name="T50" fmla="*/ 2147483647 w 708"/>
                  <a:gd name="T51" fmla="*/ 2147483647 h 576"/>
                  <a:gd name="T52" fmla="*/ 2147483647 w 708"/>
                  <a:gd name="T53" fmla="*/ 2147483647 h 576"/>
                  <a:gd name="T54" fmla="*/ 2147483647 w 708"/>
                  <a:gd name="T55" fmla="*/ 2147483647 h 576"/>
                  <a:gd name="T56" fmla="*/ 2147483647 w 708"/>
                  <a:gd name="T57" fmla="*/ 2147483647 h 576"/>
                  <a:gd name="T58" fmla="*/ 2147483647 w 708"/>
                  <a:gd name="T59" fmla="*/ 2147483647 h 576"/>
                  <a:gd name="T60" fmla="*/ 2147483647 w 708"/>
                  <a:gd name="T61" fmla="*/ 2147483647 h 576"/>
                  <a:gd name="T62" fmla="*/ 2147483647 w 708"/>
                  <a:gd name="T63" fmla="*/ 2147483647 h 576"/>
                  <a:gd name="T64" fmla="*/ 2147483647 w 708"/>
                  <a:gd name="T65" fmla="*/ 2147483647 h 576"/>
                  <a:gd name="T66" fmla="*/ 2147483647 w 708"/>
                  <a:gd name="T67" fmla="*/ 2147483647 h 576"/>
                  <a:gd name="T68" fmla="*/ 2147483647 w 708"/>
                  <a:gd name="T69" fmla="*/ 2147483647 h 576"/>
                  <a:gd name="T70" fmla="*/ 2147483647 w 708"/>
                  <a:gd name="T71" fmla="*/ 2147483647 h 576"/>
                  <a:gd name="T72" fmla="*/ 2147483647 w 708"/>
                  <a:gd name="T73" fmla="*/ 2147483647 h 576"/>
                  <a:gd name="T74" fmla="*/ 2147483647 w 708"/>
                  <a:gd name="T75" fmla="*/ 2147483647 h 576"/>
                  <a:gd name="T76" fmla="*/ 2147483647 w 708"/>
                  <a:gd name="T77" fmla="*/ 2147483647 h 576"/>
                  <a:gd name="T78" fmla="*/ 2147483647 w 708"/>
                  <a:gd name="T79" fmla="*/ 2147483647 h 576"/>
                  <a:gd name="T80" fmla="*/ 2147483647 w 708"/>
                  <a:gd name="T81" fmla="*/ 2147483647 h 576"/>
                  <a:gd name="T82" fmla="*/ 2147483647 w 708"/>
                  <a:gd name="T83" fmla="*/ 2147483647 h 576"/>
                  <a:gd name="T84" fmla="*/ 2147483647 w 708"/>
                  <a:gd name="T85" fmla="*/ 2147483647 h 576"/>
                  <a:gd name="T86" fmla="*/ 2147483647 w 708"/>
                  <a:gd name="T87" fmla="*/ 0 h 576"/>
                  <a:gd name="T88" fmla="*/ 0 w 708"/>
                  <a:gd name="T89" fmla="*/ 0 h 57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6"/>
                  <a:gd name="T137" fmla="*/ 708 w 708"/>
                  <a:gd name="T138" fmla="*/ 576 h 57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26"/>
              <p:cNvSpPr>
                <a:spLocks/>
              </p:cNvSpPr>
              <p:nvPr/>
            </p:nvSpPr>
            <p:spPr bwMode="auto">
              <a:xfrm>
                <a:off x="2015043" y="3969971"/>
                <a:ext cx="686149" cy="518463"/>
              </a:xfrm>
              <a:custGeom>
                <a:avLst/>
                <a:gdLst>
                  <a:gd name="T0" fmla="*/ 0 w 708"/>
                  <a:gd name="T1" fmla="*/ 0 h 576"/>
                  <a:gd name="T2" fmla="*/ 2147483647 w 708"/>
                  <a:gd name="T3" fmla="*/ 2147483647 h 576"/>
                  <a:gd name="T4" fmla="*/ 2147483647 w 708"/>
                  <a:gd name="T5" fmla="*/ 2147483647 h 576"/>
                  <a:gd name="T6" fmla="*/ 2147483647 w 708"/>
                  <a:gd name="T7" fmla="*/ 2147483647 h 576"/>
                  <a:gd name="T8" fmla="*/ 2147483647 w 708"/>
                  <a:gd name="T9" fmla="*/ 2147483647 h 576"/>
                  <a:gd name="T10" fmla="*/ 2147483647 w 708"/>
                  <a:gd name="T11" fmla="*/ 2147483647 h 576"/>
                  <a:gd name="T12" fmla="*/ 2147483647 w 708"/>
                  <a:gd name="T13" fmla="*/ 2147483647 h 576"/>
                  <a:gd name="T14" fmla="*/ 2147483647 w 708"/>
                  <a:gd name="T15" fmla="*/ 2147483647 h 576"/>
                  <a:gd name="T16" fmla="*/ 2147483647 w 708"/>
                  <a:gd name="T17" fmla="*/ 2147483647 h 576"/>
                  <a:gd name="T18" fmla="*/ 2147483647 w 708"/>
                  <a:gd name="T19" fmla="*/ 2147483647 h 576"/>
                  <a:gd name="T20" fmla="*/ 0 w 708"/>
                  <a:gd name="T21" fmla="*/ 2147483647 h 576"/>
                  <a:gd name="T22" fmla="*/ 2147483647 w 708"/>
                  <a:gd name="T23" fmla="*/ 2147483647 h 576"/>
                  <a:gd name="T24" fmla="*/ 2147483647 w 708"/>
                  <a:gd name="T25" fmla="*/ 2147483647 h 576"/>
                  <a:gd name="T26" fmla="*/ 2147483647 w 708"/>
                  <a:gd name="T27" fmla="*/ 2147483647 h 576"/>
                  <a:gd name="T28" fmla="*/ 2147483647 w 708"/>
                  <a:gd name="T29" fmla="*/ 2147483647 h 576"/>
                  <a:gd name="T30" fmla="*/ 2147483647 w 708"/>
                  <a:gd name="T31" fmla="*/ 2147483647 h 576"/>
                  <a:gd name="T32" fmla="*/ 2147483647 w 708"/>
                  <a:gd name="T33" fmla="*/ 2147483647 h 576"/>
                  <a:gd name="T34" fmla="*/ 2147483647 w 708"/>
                  <a:gd name="T35" fmla="*/ 2147483647 h 576"/>
                  <a:gd name="T36" fmla="*/ 2147483647 w 708"/>
                  <a:gd name="T37" fmla="*/ 2147483647 h 576"/>
                  <a:gd name="T38" fmla="*/ 2147483647 w 708"/>
                  <a:gd name="T39" fmla="*/ 2147483647 h 576"/>
                  <a:gd name="T40" fmla="*/ 2147483647 w 708"/>
                  <a:gd name="T41" fmla="*/ 2147483647 h 576"/>
                  <a:gd name="T42" fmla="*/ 2147483647 w 708"/>
                  <a:gd name="T43" fmla="*/ 2147483647 h 576"/>
                  <a:gd name="T44" fmla="*/ 2147483647 w 708"/>
                  <a:gd name="T45" fmla="*/ 2147483647 h 576"/>
                  <a:gd name="T46" fmla="*/ 2147483647 w 708"/>
                  <a:gd name="T47" fmla="*/ 2147483647 h 576"/>
                  <a:gd name="T48" fmla="*/ 2147483647 w 708"/>
                  <a:gd name="T49" fmla="*/ 2147483647 h 576"/>
                  <a:gd name="T50" fmla="*/ 2147483647 w 708"/>
                  <a:gd name="T51" fmla="*/ 2147483647 h 576"/>
                  <a:gd name="T52" fmla="*/ 2147483647 w 708"/>
                  <a:gd name="T53" fmla="*/ 2147483647 h 576"/>
                  <a:gd name="T54" fmla="*/ 2147483647 w 708"/>
                  <a:gd name="T55" fmla="*/ 2147483647 h 576"/>
                  <a:gd name="T56" fmla="*/ 2147483647 w 708"/>
                  <a:gd name="T57" fmla="*/ 2147483647 h 576"/>
                  <a:gd name="T58" fmla="*/ 2147483647 w 708"/>
                  <a:gd name="T59" fmla="*/ 2147483647 h 576"/>
                  <a:gd name="T60" fmla="*/ 2147483647 w 708"/>
                  <a:gd name="T61" fmla="*/ 2147483647 h 576"/>
                  <a:gd name="T62" fmla="*/ 2147483647 w 708"/>
                  <a:gd name="T63" fmla="*/ 2147483647 h 576"/>
                  <a:gd name="T64" fmla="*/ 2147483647 w 708"/>
                  <a:gd name="T65" fmla="*/ 2147483647 h 576"/>
                  <a:gd name="T66" fmla="*/ 2147483647 w 708"/>
                  <a:gd name="T67" fmla="*/ 2147483647 h 576"/>
                  <a:gd name="T68" fmla="*/ 2147483647 w 708"/>
                  <a:gd name="T69" fmla="*/ 2147483647 h 576"/>
                  <a:gd name="T70" fmla="*/ 2147483647 w 708"/>
                  <a:gd name="T71" fmla="*/ 2147483647 h 576"/>
                  <a:gd name="T72" fmla="*/ 2147483647 w 708"/>
                  <a:gd name="T73" fmla="*/ 2147483647 h 576"/>
                  <a:gd name="T74" fmla="*/ 2147483647 w 708"/>
                  <a:gd name="T75" fmla="*/ 2147483647 h 576"/>
                  <a:gd name="T76" fmla="*/ 2147483647 w 708"/>
                  <a:gd name="T77" fmla="*/ 2147483647 h 576"/>
                  <a:gd name="T78" fmla="*/ 2147483647 w 708"/>
                  <a:gd name="T79" fmla="*/ 2147483647 h 576"/>
                  <a:gd name="T80" fmla="*/ 2147483647 w 708"/>
                  <a:gd name="T81" fmla="*/ 2147483647 h 576"/>
                  <a:gd name="T82" fmla="*/ 2147483647 w 708"/>
                  <a:gd name="T83" fmla="*/ 2147483647 h 576"/>
                  <a:gd name="T84" fmla="*/ 2147483647 w 708"/>
                  <a:gd name="T85" fmla="*/ 2147483647 h 576"/>
                  <a:gd name="T86" fmla="*/ 2147483647 w 708"/>
                  <a:gd name="T87" fmla="*/ 0 h 576"/>
                  <a:gd name="T88" fmla="*/ 0 w 708"/>
                  <a:gd name="T89" fmla="*/ 0 h 57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6"/>
                  <a:gd name="T137" fmla="*/ 708 w 708"/>
                  <a:gd name="T138" fmla="*/ 576 h 57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2701192" y="3947463"/>
                <a:ext cx="799186" cy="457200"/>
                <a:chOff x="2701192" y="3947463"/>
                <a:chExt cx="799186" cy="457200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2701192" y="4229202"/>
                  <a:ext cx="40324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3104441" y="3947463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2706327" y="4757617"/>
                <a:ext cx="799186" cy="457200"/>
                <a:chOff x="2701192" y="3947463"/>
                <a:chExt cx="799186" cy="457200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701192" y="4229202"/>
                  <a:ext cx="40324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3104441" y="3947463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2711462" y="5669067"/>
                <a:ext cx="686150" cy="457200"/>
                <a:chOff x="2701192" y="3982562"/>
                <a:chExt cx="686150" cy="4572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701192" y="4264301"/>
                  <a:ext cx="40324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3104442" y="3982562"/>
                  <a:ext cx="282900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V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" name="Flowchart: Delay 20"/>
            <p:cNvSpPr/>
            <p:nvPr/>
          </p:nvSpPr>
          <p:spPr>
            <a:xfrm>
              <a:off x="747689" y="4926782"/>
              <a:ext cx="633677" cy="518463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-7133" y="4796402"/>
              <a:ext cx="472094" cy="406397"/>
              <a:chOff x="405195" y="3886707"/>
              <a:chExt cx="472094" cy="406397"/>
            </a:xfrm>
          </p:grpSpPr>
          <p:sp>
            <p:nvSpPr>
              <p:cNvPr id="24" name="Isosceles Triangle 23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-1088423" y="3797641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088423" y="4146939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-1088423" y="5103259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-1088423" y="5932756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57010"/>
              </p:ext>
            </p:extLst>
          </p:nvPr>
        </p:nvGraphicFramePr>
        <p:xfrm>
          <a:off x="459654" y="1124720"/>
          <a:ext cx="3110779" cy="251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72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C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C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C6600"/>
                          </a:solidFill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3858467" y="894292"/>
            <a:ext cx="2680401" cy="2765136"/>
            <a:chOff x="1198054" y="2202050"/>
            <a:chExt cx="2995263" cy="3176912"/>
          </a:xfrm>
        </p:grpSpPr>
        <p:grpSp>
          <p:nvGrpSpPr>
            <p:cNvPr id="51" name="Group 50"/>
            <p:cNvGrpSpPr/>
            <p:nvPr/>
          </p:nvGrpSpPr>
          <p:grpSpPr>
            <a:xfrm>
              <a:off x="1198054" y="2459704"/>
              <a:ext cx="2986683" cy="2919258"/>
              <a:chOff x="2106940" y="1848806"/>
              <a:chExt cx="4631878" cy="4050122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3351656" y="2816117"/>
                <a:ext cx="3387161" cy="30828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3586568" y="2391608"/>
                <a:ext cx="42879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4433974" y="2391608"/>
                <a:ext cx="42879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11"/>
              <p:cNvSpPr>
                <a:spLocks noChangeArrowheads="1"/>
              </p:cNvSpPr>
              <p:nvPr/>
            </p:nvSpPr>
            <p:spPr bwMode="auto">
              <a:xfrm>
                <a:off x="5282607" y="2391608"/>
                <a:ext cx="40017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13"/>
              <p:cNvSpPr>
                <a:spLocks noChangeArrowheads="1"/>
              </p:cNvSpPr>
              <p:nvPr/>
            </p:nvSpPr>
            <p:spPr bwMode="auto">
              <a:xfrm>
                <a:off x="6131244" y="2391608"/>
                <a:ext cx="42879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5052617" y="2820264"/>
                <a:ext cx="0" cy="307866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4203980" y="2816120"/>
                <a:ext cx="1683742" cy="3082808"/>
                <a:chOff x="4203980" y="2816120"/>
                <a:chExt cx="1683742" cy="1687148"/>
              </a:xfrm>
            </p:grpSpPr>
            <p:sp>
              <p:nvSpPr>
                <p:cNvPr id="80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9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20"/>
                  <a:ext cx="0" cy="168714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" name="Rectangle 21"/>
              <p:cNvSpPr>
                <a:spLocks noChangeArrowheads="1"/>
              </p:cNvSpPr>
              <p:nvPr/>
            </p:nvSpPr>
            <p:spPr bwMode="auto">
              <a:xfrm>
                <a:off x="2826155" y="2981836"/>
                <a:ext cx="52550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Line 108"/>
              <p:cNvSpPr>
                <a:spLocks noChangeShapeType="1"/>
              </p:cNvSpPr>
              <p:nvPr/>
            </p:nvSpPr>
            <p:spPr bwMode="auto">
              <a:xfrm>
                <a:off x="2624530" y="2271988"/>
                <a:ext cx="730816" cy="5463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6940" y="2386306"/>
                    <a:ext cx="1014046" cy="5556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62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06940" y="2386306"/>
                    <a:ext cx="1014046" cy="55568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10417" b="-350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7171" y="1848806"/>
                    <a:ext cx="879933" cy="56078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3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77171" y="1848806"/>
                    <a:ext cx="879933" cy="560783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9277" r="-1205" b="-5172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4" name="Rectangle 21"/>
              <p:cNvSpPr>
                <a:spLocks noChangeArrowheads="1"/>
              </p:cNvSpPr>
              <p:nvPr/>
            </p:nvSpPr>
            <p:spPr bwMode="auto">
              <a:xfrm>
                <a:off x="3620859" y="2981836"/>
                <a:ext cx="270599" cy="463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X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 flipV="1">
                <a:off x="3351656" y="4350712"/>
                <a:ext cx="33871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3351657" y="3576604"/>
                <a:ext cx="3387161" cy="1548216"/>
                <a:chOff x="3351657" y="3979853"/>
                <a:chExt cx="3029010" cy="1548216"/>
              </a:xfrm>
            </p:grpSpPr>
            <p:sp>
              <p:nvSpPr>
                <p:cNvPr id="7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19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7" y="5528069"/>
                  <a:ext cx="302901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" name="Rectangle 21"/>
              <p:cNvSpPr>
                <a:spLocks noChangeArrowheads="1"/>
              </p:cNvSpPr>
              <p:nvPr/>
            </p:nvSpPr>
            <p:spPr bwMode="auto">
              <a:xfrm>
                <a:off x="2826155" y="3750953"/>
                <a:ext cx="52550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2826155" y="4557450"/>
                <a:ext cx="49053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21"/>
              <p:cNvSpPr>
                <a:spLocks noChangeArrowheads="1"/>
              </p:cNvSpPr>
              <p:nvPr/>
            </p:nvSpPr>
            <p:spPr bwMode="auto">
              <a:xfrm>
                <a:off x="2826155" y="5330030"/>
                <a:ext cx="52550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21"/>
              <p:cNvSpPr>
                <a:spLocks noChangeArrowheads="1"/>
              </p:cNvSpPr>
              <p:nvPr/>
            </p:nvSpPr>
            <p:spPr bwMode="auto">
              <a:xfrm>
                <a:off x="4445894" y="4507373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73" name="Rectangle 21"/>
              <p:cNvSpPr>
                <a:spLocks noChangeArrowheads="1"/>
              </p:cNvSpPr>
              <p:nvPr/>
            </p:nvSpPr>
            <p:spPr bwMode="auto">
              <a:xfrm>
                <a:off x="5356833" y="4507373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74" name="Rectangle 21"/>
              <p:cNvSpPr>
                <a:spLocks noChangeArrowheads="1"/>
              </p:cNvSpPr>
              <p:nvPr/>
            </p:nvSpPr>
            <p:spPr bwMode="auto">
              <a:xfrm>
                <a:off x="4445894" y="5306343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75" name="Rectangle 21"/>
              <p:cNvSpPr>
                <a:spLocks noChangeArrowheads="1"/>
              </p:cNvSpPr>
              <p:nvPr/>
            </p:nvSpPr>
            <p:spPr bwMode="auto">
              <a:xfrm>
                <a:off x="6160889" y="5306343"/>
                <a:ext cx="290218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76" name="Rectangle 21"/>
              <p:cNvSpPr>
                <a:spLocks noChangeArrowheads="1"/>
              </p:cNvSpPr>
              <p:nvPr/>
            </p:nvSpPr>
            <p:spPr bwMode="auto">
              <a:xfrm>
                <a:off x="6180070" y="4507373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77" name="Rectangle 21"/>
              <p:cNvSpPr>
                <a:spLocks noChangeArrowheads="1"/>
              </p:cNvSpPr>
              <p:nvPr/>
            </p:nvSpPr>
            <p:spPr bwMode="auto">
              <a:xfrm>
                <a:off x="5356833" y="5306601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82" name="Rectangle 21"/>
              <p:cNvSpPr>
                <a:spLocks noChangeArrowheads="1"/>
              </p:cNvSpPr>
              <p:nvPr/>
            </p:nvSpPr>
            <p:spPr bwMode="auto">
              <a:xfrm>
                <a:off x="3642410" y="4506054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83" name="Rectangle 21"/>
              <p:cNvSpPr>
                <a:spLocks noChangeArrowheads="1"/>
              </p:cNvSpPr>
              <p:nvPr/>
            </p:nvSpPr>
            <p:spPr bwMode="auto">
              <a:xfrm>
                <a:off x="3642410" y="5305027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84" name="Rectangle 21"/>
              <p:cNvSpPr>
                <a:spLocks noChangeArrowheads="1"/>
              </p:cNvSpPr>
              <p:nvPr/>
            </p:nvSpPr>
            <p:spPr bwMode="auto">
              <a:xfrm>
                <a:off x="4445894" y="3751239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006600"/>
                    </a:solidFill>
                  </a:rPr>
                  <a:t>1</a:t>
                </a:r>
              </a:p>
            </p:txBody>
          </p:sp>
          <p:sp>
            <p:nvSpPr>
              <p:cNvPr id="85" name="Rectangle 21"/>
              <p:cNvSpPr>
                <a:spLocks noChangeArrowheads="1"/>
              </p:cNvSpPr>
              <p:nvPr/>
            </p:nvSpPr>
            <p:spPr bwMode="auto">
              <a:xfrm>
                <a:off x="5356833" y="3751239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006600"/>
                    </a:solidFill>
                  </a:rPr>
                  <a:t>1</a:t>
                </a:r>
              </a:p>
            </p:txBody>
          </p:sp>
          <p:sp>
            <p:nvSpPr>
              <p:cNvPr id="86" name="Rectangle 21"/>
              <p:cNvSpPr>
                <a:spLocks noChangeArrowheads="1"/>
              </p:cNvSpPr>
              <p:nvPr/>
            </p:nvSpPr>
            <p:spPr bwMode="auto">
              <a:xfrm>
                <a:off x="6180070" y="3751239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006600"/>
                    </a:solidFill>
                  </a:rPr>
                  <a:t>1</a:t>
                </a:r>
              </a:p>
            </p:txBody>
          </p:sp>
          <p:sp>
            <p:nvSpPr>
              <p:cNvPr id="87" name="Rectangle 21"/>
              <p:cNvSpPr>
                <a:spLocks noChangeArrowheads="1"/>
              </p:cNvSpPr>
              <p:nvPr/>
            </p:nvSpPr>
            <p:spPr bwMode="auto">
              <a:xfrm>
                <a:off x="3642410" y="3749920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006600"/>
                    </a:solidFill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225545" y="2202050"/>
                  <a:ext cx="1967772" cy="5006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K-Map 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5545" y="2202050"/>
                  <a:ext cx="1967772" cy="50065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536" t="-9859" r="-1038" b="-394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Group 87"/>
          <p:cNvGrpSpPr/>
          <p:nvPr/>
        </p:nvGrpSpPr>
        <p:grpSpPr>
          <a:xfrm>
            <a:off x="6769296" y="894292"/>
            <a:ext cx="2751970" cy="2765136"/>
            <a:chOff x="1198054" y="2202050"/>
            <a:chExt cx="3075239" cy="3176912"/>
          </a:xfrm>
        </p:grpSpPr>
        <p:grpSp>
          <p:nvGrpSpPr>
            <p:cNvPr id="89" name="Group 88"/>
            <p:cNvGrpSpPr/>
            <p:nvPr/>
          </p:nvGrpSpPr>
          <p:grpSpPr>
            <a:xfrm>
              <a:off x="1198054" y="2459704"/>
              <a:ext cx="2986683" cy="2919258"/>
              <a:chOff x="2106940" y="1848806"/>
              <a:chExt cx="4631878" cy="4050122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3351656" y="2816117"/>
                <a:ext cx="3387161" cy="30828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3586568" y="2391608"/>
                <a:ext cx="42879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"/>
              <p:cNvSpPr>
                <a:spLocks noChangeArrowheads="1"/>
              </p:cNvSpPr>
              <p:nvPr/>
            </p:nvSpPr>
            <p:spPr bwMode="auto">
              <a:xfrm>
                <a:off x="4433974" y="2391608"/>
                <a:ext cx="42879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11"/>
              <p:cNvSpPr>
                <a:spLocks noChangeArrowheads="1"/>
              </p:cNvSpPr>
              <p:nvPr/>
            </p:nvSpPr>
            <p:spPr bwMode="auto">
              <a:xfrm>
                <a:off x="5282607" y="2391608"/>
                <a:ext cx="40017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13"/>
              <p:cNvSpPr>
                <a:spLocks noChangeArrowheads="1"/>
              </p:cNvSpPr>
              <p:nvPr/>
            </p:nvSpPr>
            <p:spPr bwMode="auto">
              <a:xfrm>
                <a:off x="6131244" y="2391608"/>
                <a:ext cx="428790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Line 18"/>
              <p:cNvSpPr>
                <a:spLocks noChangeShapeType="1"/>
              </p:cNvSpPr>
              <p:nvPr/>
            </p:nvSpPr>
            <p:spPr bwMode="auto">
              <a:xfrm flipH="1">
                <a:off x="5052617" y="2820264"/>
                <a:ext cx="0" cy="307866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4203980" y="2816120"/>
                <a:ext cx="1683742" cy="3082808"/>
                <a:chOff x="4203980" y="2816120"/>
                <a:chExt cx="1683742" cy="1687148"/>
              </a:xfrm>
            </p:grpSpPr>
            <p:sp>
              <p:nvSpPr>
                <p:cNvPr id="122" name="Line 17"/>
                <p:cNvSpPr>
                  <a:spLocks noChangeShapeType="1"/>
                </p:cNvSpPr>
                <p:nvPr/>
              </p:nvSpPr>
              <p:spPr bwMode="auto">
                <a:xfrm>
                  <a:off x="4203980" y="2818389"/>
                  <a:ext cx="0" cy="16848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19"/>
                <p:cNvSpPr>
                  <a:spLocks noChangeShapeType="1"/>
                </p:cNvSpPr>
                <p:nvPr/>
              </p:nvSpPr>
              <p:spPr bwMode="auto">
                <a:xfrm>
                  <a:off x="5887722" y="2816120"/>
                  <a:ext cx="0" cy="168714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" name="Rectangle 21"/>
              <p:cNvSpPr>
                <a:spLocks noChangeArrowheads="1"/>
              </p:cNvSpPr>
              <p:nvPr/>
            </p:nvSpPr>
            <p:spPr bwMode="auto">
              <a:xfrm>
                <a:off x="2826155" y="2981836"/>
                <a:ext cx="52550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Line 108"/>
              <p:cNvSpPr>
                <a:spLocks noChangeShapeType="1"/>
              </p:cNvSpPr>
              <p:nvPr/>
            </p:nvSpPr>
            <p:spPr bwMode="auto">
              <a:xfrm>
                <a:off x="2624530" y="2271988"/>
                <a:ext cx="730816" cy="5463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6940" y="2386306"/>
                    <a:ext cx="1014046" cy="5556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18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00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06940" y="2386306"/>
                    <a:ext cx="1014046" cy="55568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9375" b="-350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7171" y="1848806"/>
                    <a:ext cx="879933" cy="56078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en-US" sz="18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18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01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77171" y="1848806"/>
                    <a:ext cx="879933" cy="560783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17857" r="-1190" b="-5172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2" name="Rectangle 21"/>
              <p:cNvSpPr>
                <a:spLocks noChangeArrowheads="1"/>
              </p:cNvSpPr>
              <p:nvPr/>
            </p:nvSpPr>
            <p:spPr bwMode="auto">
              <a:xfrm>
                <a:off x="3620859" y="2981836"/>
                <a:ext cx="270599" cy="463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X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Line 41"/>
              <p:cNvSpPr>
                <a:spLocks noChangeShapeType="1"/>
              </p:cNvSpPr>
              <p:nvPr/>
            </p:nvSpPr>
            <p:spPr bwMode="auto">
              <a:xfrm flipV="1">
                <a:off x="3351656" y="4350712"/>
                <a:ext cx="33871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3351657" y="3576604"/>
                <a:ext cx="3387161" cy="1548216"/>
                <a:chOff x="3351657" y="3979853"/>
                <a:chExt cx="3029010" cy="1548216"/>
              </a:xfrm>
            </p:grpSpPr>
            <p:sp>
              <p:nvSpPr>
                <p:cNvPr id="120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5346" y="3979853"/>
                  <a:ext cx="3025319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351657" y="5528069"/>
                  <a:ext cx="302901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" name="Rectangle 21"/>
              <p:cNvSpPr>
                <a:spLocks noChangeArrowheads="1"/>
              </p:cNvSpPr>
              <p:nvPr/>
            </p:nvSpPr>
            <p:spPr bwMode="auto">
              <a:xfrm>
                <a:off x="2826155" y="3750953"/>
                <a:ext cx="52550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01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21"/>
              <p:cNvSpPr>
                <a:spLocks noChangeArrowheads="1"/>
              </p:cNvSpPr>
              <p:nvPr/>
            </p:nvSpPr>
            <p:spPr bwMode="auto">
              <a:xfrm>
                <a:off x="2826155" y="4557450"/>
                <a:ext cx="49053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11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21"/>
              <p:cNvSpPr>
                <a:spLocks noChangeArrowheads="1"/>
              </p:cNvSpPr>
              <p:nvPr/>
            </p:nvSpPr>
            <p:spPr bwMode="auto">
              <a:xfrm>
                <a:off x="2826155" y="5330030"/>
                <a:ext cx="525501" cy="4167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10</a:t>
                </a:r>
                <a:endParaRPr lang="en-US" altLang="en-US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21"/>
              <p:cNvSpPr>
                <a:spLocks noChangeArrowheads="1"/>
              </p:cNvSpPr>
              <p:nvPr/>
            </p:nvSpPr>
            <p:spPr bwMode="auto">
              <a:xfrm>
                <a:off x="4445894" y="4507373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09" name="Rectangle 21"/>
              <p:cNvSpPr>
                <a:spLocks noChangeArrowheads="1"/>
              </p:cNvSpPr>
              <p:nvPr/>
            </p:nvSpPr>
            <p:spPr bwMode="auto">
              <a:xfrm>
                <a:off x="5356833" y="4507373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0" name="Rectangle 21"/>
              <p:cNvSpPr>
                <a:spLocks noChangeArrowheads="1"/>
              </p:cNvSpPr>
              <p:nvPr/>
            </p:nvSpPr>
            <p:spPr bwMode="auto">
              <a:xfrm>
                <a:off x="4445894" y="5306343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1" name="Rectangle 21"/>
              <p:cNvSpPr>
                <a:spLocks noChangeArrowheads="1"/>
              </p:cNvSpPr>
              <p:nvPr/>
            </p:nvSpPr>
            <p:spPr bwMode="auto">
              <a:xfrm>
                <a:off x="6160889" y="5306343"/>
                <a:ext cx="290218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2" name="Rectangle 21"/>
              <p:cNvSpPr>
                <a:spLocks noChangeArrowheads="1"/>
              </p:cNvSpPr>
              <p:nvPr/>
            </p:nvSpPr>
            <p:spPr bwMode="auto">
              <a:xfrm>
                <a:off x="6180070" y="4507373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3" name="Rectangle 21"/>
              <p:cNvSpPr>
                <a:spLocks noChangeArrowheads="1"/>
              </p:cNvSpPr>
              <p:nvPr/>
            </p:nvSpPr>
            <p:spPr bwMode="auto">
              <a:xfrm>
                <a:off x="5356833" y="5306601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3642410" y="4506054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5" name="Rectangle 21"/>
              <p:cNvSpPr>
                <a:spLocks noChangeArrowheads="1"/>
              </p:cNvSpPr>
              <p:nvPr/>
            </p:nvSpPr>
            <p:spPr bwMode="auto">
              <a:xfrm>
                <a:off x="3642410" y="5305027"/>
                <a:ext cx="299287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993300"/>
                    </a:solidFill>
                  </a:rPr>
                  <a:t>1</a:t>
                </a:r>
              </a:p>
            </p:txBody>
          </p:sp>
          <p:sp>
            <p:nvSpPr>
              <p:cNvPr id="117" name="Rectangle 21"/>
              <p:cNvSpPr>
                <a:spLocks noChangeArrowheads="1"/>
              </p:cNvSpPr>
              <p:nvPr/>
            </p:nvSpPr>
            <p:spPr bwMode="auto">
              <a:xfrm>
                <a:off x="5356833" y="2960537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18" name="Rectangle 21"/>
              <p:cNvSpPr>
                <a:spLocks noChangeArrowheads="1"/>
              </p:cNvSpPr>
              <p:nvPr/>
            </p:nvSpPr>
            <p:spPr bwMode="auto">
              <a:xfrm>
                <a:off x="6180070" y="2960537"/>
                <a:ext cx="251851" cy="490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ClrTx/>
                </a:pPr>
                <a:r>
                  <a:rPr lang="en-US" altLang="en-US" sz="2000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2225545" y="2202050"/>
                  <a:ext cx="2047748" cy="5304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K-Map 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5545" y="2202050"/>
                  <a:ext cx="2047748" cy="53041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983" t="-9333" b="-3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9" name="Group 128"/>
          <p:cNvGrpSpPr/>
          <p:nvPr/>
        </p:nvGrpSpPr>
        <p:grpSpPr>
          <a:xfrm>
            <a:off x="4669641" y="2276860"/>
            <a:ext cx="1793129" cy="1309428"/>
            <a:chOff x="4811983" y="2276860"/>
            <a:chExt cx="1793129" cy="1309428"/>
          </a:xfrm>
        </p:grpSpPr>
        <p:sp>
          <p:nvSpPr>
            <p:cNvPr id="124" name="Rounded Rectangle 123"/>
            <p:cNvSpPr/>
            <p:nvPr/>
          </p:nvSpPr>
          <p:spPr>
            <a:xfrm>
              <a:off x="4811983" y="2777646"/>
              <a:ext cx="1793129" cy="808642"/>
            </a:xfrm>
            <a:prstGeom prst="roundRect">
              <a:avLst>
                <a:gd name="adj" fmla="val 8643"/>
              </a:avLst>
            </a:prstGeom>
            <a:noFill/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874384" y="2276860"/>
              <a:ext cx="1656268" cy="808642"/>
            </a:xfrm>
            <a:prstGeom prst="roundRect">
              <a:avLst>
                <a:gd name="adj" fmla="val 8643"/>
              </a:avLst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575794" y="1668666"/>
            <a:ext cx="1793129" cy="2056640"/>
            <a:chOff x="7718136" y="1668666"/>
            <a:chExt cx="1793129" cy="2056640"/>
          </a:xfrm>
        </p:grpSpPr>
        <p:sp>
          <p:nvSpPr>
            <p:cNvPr id="126" name="Rounded Rectangle 125"/>
            <p:cNvSpPr/>
            <p:nvPr/>
          </p:nvSpPr>
          <p:spPr>
            <a:xfrm>
              <a:off x="7718136" y="2777277"/>
              <a:ext cx="1793129" cy="808642"/>
            </a:xfrm>
            <a:prstGeom prst="roundRect">
              <a:avLst>
                <a:gd name="adj" fmla="val 8643"/>
              </a:avLst>
            </a:prstGeom>
            <a:noFill/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728435" y="3256179"/>
              <a:ext cx="717715" cy="469127"/>
            </a:xfrm>
            <a:custGeom>
              <a:avLst/>
              <a:gdLst>
                <a:gd name="connsiteX0" fmla="*/ 0 w 683813"/>
                <a:gd name="connsiteY0" fmla="*/ 461176 h 469127"/>
                <a:gd name="connsiteX1" fmla="*/ 0 w 683813"/>
                <a:gd name="connsiteY1" fmla="*/ 0 h 469127"/>
                <a:gd name="connsiteX2" fmla="*/ 683813 w 683813"/>
                <a:gd name="connsiteY2" fmla="*/ 0 h 469127"/>
                <a:gd name="connsiteX3" fmla="*/ 683813 w 683813"/>
                <a:gd name="connsiteY3" fmla="*/ 469127 h 46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813" h="469127">
                  <a:moveTo>
                    <a:pt x="0" y="461176"/>
                  </a:moveTo>
                  <a:lnTo>
                    <a:pt x="0" y="0"/>
                  </a:lnTo>
                  <a:lnTo>
                    <a:pt x="683813" y="0"/>
                  </a:lnTo>
                  <a:lnTo>
                    <a:pt x="683813" y="469127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 flipV="1">
              <a:off x="8728631" y="1668666"/>
              <a:ext cx="717715" cy="469127"/>
            </a:xfrm>
            <a:custGeom>
              <a:avLst/>
              <a:gdLst>
                <a:gd name="connsiteX0" fmla="*/ 0 w 683813"/>
                <a:gd name="connsiteY0" fmla="*/ 461176 h 469127"/>
                <a:gd name="connsiteX1" fmla="*/ 0 w 683813"/>
                <a:gd name="connsiteY1" fmla="*/ 0 h 469127"/>
                <a:gd name="connsiteX2" fmla="*/ 683813 w 683813"/>
                <a:gd name="connsiteY2" fmla="*/ 0 h 469127"/>
                <a:gd name="connsiteX3" fmla="*/ 683813 w 683813"/>
                <a:gd name="connsiteY3" fmla="*/ 469127 h 46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813" h="469127">
                  <a:moveTo>
                    <a:pt x="0" y="461176"/>
                  </a:moveTo>
                  <a:lnTo>
                    <a:pt x="0" y="0"/>
                  </a:lnTo>
                  <a:lnTo>
                    <a:pt x="683813" y="0"/>
                  </a:lnTo>
                  <a:lnTo>
                    <a:pt x="683813" y="469127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251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37765" y="1043735"/>
            <a:ext cx="3915435" cy="543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Encoders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Demultiplexers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2733071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90" y="818709"/>
            <a:ext cx="9271030" cy="5580621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Selecting data is an essential function in digital systems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Functional blocks that perform selecting are called </a:t>
            </a:r>
            <a:r>
              <a:rPr lang="en-US" b="1" dirty="0">
                <a:solidFill>
                  <a:srgbClr val="FF0000"/>
                </a:solidFill>
              </a:rPr>
              <a:t>multiplexers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A Multiplexer (or Mux) is a combinational circuit that has:</a:t>
            </a:r>
          </a:p>
          <a:p>
            <a:pPr marL="627063" lvl="1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Multiple data inputs (typically 2</a:t>
            </a:r>
            <a:r>
              <a:rPr lang="en-US" i="1" baseline="30000" dirty="0"/>
              <a:t>n</a:t>
            </a:r>
            <a:r>
              <a:rPr lang="en-US" dirty="0"/>
              <a:t>) to select from</a:t>
            </a:r>
          </a:p>
          <a:p>
            <a:pPr marL="627063" lvl="1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-bit select input </a:t>
            </a:r>
            <a:r>
              <a:rPr lang="en-US" i="1" dirty="0"/>
              <a:t>S</a:t>
            </a:r>
            <a:r>
              <a:rPr lang="en-US" dirty="0"/>
              <a:t> used for control</a:t>
            </a:r>
          </a:p>
          <a:p>
            <a:pPr marL="627063" lvl="1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One output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The </a:t>
            </a:r>
            <a:r>
              <a:rPr lang="en-US" i="1" dirty="0"/>
              <a:t>n</a:t>
            </a:r>
            <a:r>
              <a:rPr lang="en-US" dirty="0"/>
              <a:t>-bit select input directs one of the data inputs to the output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625336" y="3429000"/>
            <a:ext cx="2873169" cy="2385265"/>
            <a:chOff x="6618186" y="3429000"/>
            <a:chExt cx="2873169" cy="2385265"/>
          </a:xfrm>
        </p:grpSpPr>
        <p:sp>
          <p:nvSpPr>
            <p:cNvPr id="4" name="Flowchart: Manual Operation 3"/>
            <p:cNvSpPr/>
            <p:nvPr/>
          </p:nvSpPr>
          <p:spPr>
            <a:xfrm rot="16200000">
              <a:off x="7563290" y="4014065"/>
              <a:ext cx="1890210" cy="720080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788315" y="3609020"/>
              <a:ext cx="360040" cy="1530170"/>
              <a:chOff x="7653300" y="3248980"/>
              <a:chExt cx="540060" cy="153017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7653300" y="356401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7653300" y="387905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7788315" y="4779150"/>
                <a:ext cx="40504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Arrow Connector 9"/>
            <p:cNvCxnSpPr/>
            <p:nvPr/>
          </p:nvCxnSpPr>
          <p:spPr>
            <a:xfrm flipV="1">
              <a:off x="8553400" y="5094185"/>
              <a:ext cx="0" cy="4050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868435" y="4376894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7338265" y="3429000"/>
              <a:ext cx="352890" cy="990110"/>
              <a:chOff x="7435425" y="3429000"/>
              <a:chExt cx="352890" cy="99011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435425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35425" y="374403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435425" y="405907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795465" y="4284094"/>
              <a:ext cx="352890" cy="8100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7023231" y="3429000"/>
              <a:ext cx="225025" cy="1845205"/>
            </a:xfrm>
            <a:prstGeom prst="leftBrace">
              <a:avLst>
                <a:gd name="adj1" fmla="val 4955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83470" y="4194085"/>
              <a:ext cx="3078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</a:t>
              </a:r>
              <a:endParaRPr lang="en-US" sz="2000" i="1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6100628" y="4171581"/>
              <a:ext cx="1395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0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Inputs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8495143" y="5319209"/>
              <a:ext cx="135015" cy="450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605555" y="513919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i="1" dirty="0">
                  <a:latin typeface="+mn-lt"/>
                  <a:cs typeface="Times New Roman" panose="02020603050405020304" pitchFamily="18" charset="0"/>
                </a:rPr>
                <a:t>n</a:t>
              </a:r>
              <a:endParaRPr lang="en-US" sz="16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80530" y="5544235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93260" y="4869160"/>
              <a:ext cx="54006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i="1" baseline="-1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–1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558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7775" y="863714"/>
                <a:ext cx="6075375" cy="5715635"/>
              </a:xfrm>
            </p:spPr>
            <p:txBody>
              <a:bodyPr/>
              <a:lstStyle/>
              <a:p>
                <a:pPr>
                  <a:spcBef>
                    <a:spcPts val="1200"/>
                  </a:spcBef>
                </a:pPr>
                <a:r>
                  <a:rPr lang="en-US" dirty="0"/>
                  <a:t>2-to-1 Multiplexer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dirty="0">
                    <a:latin typeface="Calibri" panose="020F0502020204030204" pitchFamily="34" charset="0"/>
                  </a:rPr>
                  <a:t> == 0)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0 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Logic expression: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𝑌</m:t>
                    </m:r>
                    <m:r>
                      <a:rPr lang="en-US" sz="220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r>
                      <a:rPr lang="en-US" sz="2200" b="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200" baseline="-25000" dirty="0">
                    <a:latin typeface="Calibri" panose="020F0502020204030204" pitchFamily="34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4-to-1 Multiplexer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</a:rPr>
                  <a:t> == 00)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0 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</a:rPr>
                  <a:t> == 01)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</a:rPr>
                  <a:t> == 10)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3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Logic expression: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𝑌</m:t>
                    </m:r>
                    <m:r>
                      <a:rPr lang="en-US" sz="2200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  <m:sup/>
                    </m:sSub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>
                    <a:latin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775" y="863714"/>
                <a:ext cx="6075375" cy="5715635"/>
              </a:xfrm>
              <a:blipFill>
                <a:blip r:embed="rId3"/>
                <a:stretch>
                  <a:fillRect l="-1304" t="-747" b="-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27655522-E018-4DD2-AD17-69F053F496CC}"/>
              </a:ext>
            </a:extLst>
          </p:cNvPr>
          <p:cNvGrpSpPr/>
          <p:nvPr/>
        </p:nvGrpSpPr>
        <p:grpSpPr>
          <a:xfrm>
            <a:off x="4277925" y="3293985"/>
            <a:ext cx="1962002" cy="2066675"/>
            <a:chOff x="812540" y="3564012"/>
            <a:chExt cx="1962002" cy="2066675"/>
          </a:xfrm>
        </p:grpSpPr>
        <p:sp>
          <p:nvSpPr>
            <p:cNvPr id="49" name="Flowchart: Manual Operation 48">
              <a:extLst>
                <a:ext uri="{FF2B5EF4-FFF2-40B4-BE49-F238E27FC236}">
                  <a16:creationId xmlns:a16="http://schemas.microsoft.com/office/drawing/2014/main" id="{17E94C45-01F6-427A-BB5B-39877C09FAF3}"/>
                </a:ext>
              </a:extLst>
            </p:cNvPr>
            <p:cNvSpPr/>
            <p:nvPr/>
          </p:nvSpPr>
          <p:spPr>
            <a:xfrm rot="16200000">
              <a:off x="1080356" y="4036454"/>
              <a:ext cx="1606931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0FF5DC5-239D-4B45-B71E-B2622ED08409}"/>
                </a:ext>
              </a:extLst>
            </p:cNvPr>
            <p:cNvCxnSpPr/>
            <p:nvPr/>
          </p:nvCxnSpPr>
          <p:spPr>
            <a:xfrm>
              <a:off x="2214845" y="4408648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CAE69A1-6E8D-4116-A726-4BF49B570033}"/>
                </a:ext>
              </a:extLst>
            </p:cNvPr>
            <p:cNvGrpSpPr/>
            <p:nvPr/>
          </p:nvGrpSpPr>
          <p:grpSpPr>
            <a:xfrm>
              <a:off x="1809471" y="4699894"/>
              <a:ext cx="409582" cy="930793"/>
              <a:chOff x="6285144" y="4218090"/>
              <a:chExt cx="409582" cy="930793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5460A57-37C2-4243-A256-A7AB016AA81D}"/>
                  </a:ext>
                </a:extLst>
              </p:cNvPr>
              <p:cNvSpPr txBox="1"/>
              <p:nvPr/>
            </p:nvSpPr>
            <p:spPr>
              <a:xfrm rot="20028963">
                <a:off x="6321216" y="4218090"/>
                <a:ext cx="236069" cy="2183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F8830443-B419-407E-BB1D-3599AE65D570}"/>
                  </a:ext>
                </a:extLst>
              </p:cNvPr>
              <p:cNvCxnSpPr/>
              <p:nvPr/>
            </p:nvCxnSpPr>
            <p:spPr>
              <a:xfrm flipV="1">
                <a:off x="6383600" y="4524996"/>
                <a:ext cx="0" cy="3282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2443E0C-4D85-4D65-8A44-4151D947DF75}"/>
                  </a:ext>
                </a:extLst>
              </p:cNvPr>
              <p:cNvSpPr txBox="1"/>
              <p:nvPr/>
            </p:nvSpPr>
            <p:spPr>
              <a:xfrm>
                <a:off x="6285144" y="4878853"/>
                <a:ext cx="40958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CBEE324F-176E-4397-91F8-8DD3F7AC6F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48353" y="4450865"/>
                <a:ext cx="0" cy="4279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EB80F85-B860-45B4-B59F-B3C7E196A0F4}"/>
                </a:ext>
              </a:extLst>
            </p:cNvPr>
            <p:cNvGrpSpPr/>
            <p:nvPr/>
          </p:nvGrpSpPr>
          <p:grpSpPr>
            <a:xfrm>
              <a:off x="812540" y="3654025"/>
              <a:ext cx="740258" cy="1440160"/>
              <a:chOff x="4277925" y="3415749"/>
              <a:chExt cx="740258" cy="1440160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9F03CE6-A6C8-41F5-9FC0-9160397F4CA0}"/>
                  </a:ext>
                </a:extLst>
              </p:cNvPr>
              <p:cNvSpPr txBox="1"/>
              <p:nvPr/>
            </p:nvSpPr>
            <p:spPr>
              <a:xfrm>
                <a:off x="4277925" y="341574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8FB772C-FBDF-49FA-B664-FE1D2EF8E24F}"/>
                  </a:ext>
                </a:extLst>
              </p:cNvPr>
              <p:cNvSpPr txBox="1"/>
              <p:nvPr/>
            </p:nvSpPr>
            <p:spPr>
              <a:xfrm>
                <a:off x="4277925" y="377578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B6DDB05-EE4D-482E-BFE6-35DC698B0D0D}"/>
                  </a:ext>
                </a:extLst>
              </p:cNvPr>
              <p:cNvSpPr txBox="1"/>
              <p:nvPr/>
            </p:nvSpPr>
            <p:spPr>
              <a:xfrm>
                <a:off x="4277925" y="413582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DAC07885-A5E0-44AB-8BB3-D782CF8D4BC6}"/>
                  </a:ext>
                </a:extLst>
              </p:cNvPr>
              <p:cNvGrpSpPr/>
              <p:nvPr/>
            </p:nvGrpSpPr>
            <p:grpSpPr>
              <a:xfrm>
                <a:off x="4658143" y="3595769"/>
                <a:ext cx="360040" cy="1080120"/>
                <a:chOff x="4658143" y="3595769"/>
                <a:chExt cx="360040" cy="1080120"/>
              </a:xfrm>
            </p:grpSpPr>
            <p:cxnSp>
              <p:nvCxnSpPr>
                <p:cNvPr id="77" name="Straight Arrow Connector 76">
                  <a:extLst>
                    <a:ext uri="{FF2B5EF4-FFF2-40B4-BE49-F238E27FC236}">
                      <a16:creationId xmlns:a16="http://schemas.microsoft.com/office/drawing/2014/main" id="{B9123A76-BAB2-4F3E-9950-38E88B3DF302}"/>
                    </a:ext>
                  </a:extLst>
                </p:cNvPr>
                <p:cNvCxnSpPr/>
                <p:nvPr/>
              </p:nvCxnSpPr>
              <p:spPr>
                <a:xfrm>
                  <a:off x="4658143" y="359576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Arrow Connector 77">
                  <a:extLst>
                    <a:ext uri="{FF2B5EF4-FFF2-40B4-BE49-F238E27FC236}">
                      <a16:creationId xmlns:a16="http://schemas.microsoft.com/office/drawing/2014/main" id="{3E10954A-C6EB-4189-8518-2F83BB747EEB}"/>
                    </a:ext>
                  </a:extLst>
                </p:cNvPr>
                <p:cNvCxnSpPr/>
                <p:nvPr/>
              </p:nvCxnSpPr>
              <p:spPr>
                <a:xfrm>
                  <a:off x="4658143" y="395580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>
                  <a:extLst>
                    <a:ext uri="{FF2B5EF4-FFF2-40B4-BE49-F238E27FC236}">
                      <a16:creationId xmlns:a16="http://schemas.microsoft.com/office/drawing/2014/main" id="{32B1EB52-BB62-4381-8764-5923274D637A}"/>
                    </a:ext>
                  </a:extLst>
                </p:cNvPr>
                <p:cNvCxnSpPr/>
                <p:nvPr/>
              </p:nvCxnSpPr>
              <p:spPr>
                <a:xfrm>
                  <a:off x="4658143" y="431584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>
                  <a:extLst>
                    <a:ext uri="{FF2B5EF4-FFF2-40B4-BE49-F238E27FC236}">
                      <a16:creationId xmlns:a16="http://schemas.microsoft.com/office/drawing/2014/main" id="{517D38C4-D557-4E57-86C9-951751259863}"/>
                    </a:ext>
                  </a:extLst>
                </p:cNvPr>
                <p:cNvCxnSpPr/>
                <p:nvPr/>
              </p:nvCxnSpPr>
              <p:spPr>
                <a:xfrm>
                  <a:off x="4658143" y="467588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AEA41B9-99B6-4382-B915-6949FA32CA20}"/>
                  </a:ext>
                </a:extLst>
              </p:cNvPr>
              <p:cNvSpPr txBox="1"/>
              <p:nvPr/>
            </p:nvSpPr>
            <p:spPr>
              <a:xfrm>
                <a:off x="4277925" y="449586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6BAA9EB-0E35-4F71-BFD6-2F35F970FBA2}"/>
                </a:ext>
              </a:extLst>
            </p:cNvPr>
            <p:cNvGrpSpPr/>
            <p:nvPr/>
          </p:nvGrpSpPr>
          <p:grpSpPr>
            <a:xfrm>
              <a:off x="1615955" y="3699030"/>
              <a:ext cx="141690" cy="1328172"/>
              <a:chOff x="5088015" y="3429000"/>
              <a:chExt cx="141690" cy="1328172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CF27C45-B69D-4C60-8183-956772D15EA8}"/>
                  </a:ext>
                </a:extLst>
              </p:cNvPr>
              <p:cNvSpPr txBox="1"/>
              <p:nvPr/>
            </p:nvSpPr>
            <p:spPr>
              <a:xfrm>
                <a:off x="5096477" y="342900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08063B6-59D9-475B-916D-9FECFD2292F1}"/>
                  </a:ext>
                </a:extLst>
              </p:cNvPr>
              <p:cNvSpPr txBox="1"/>
              <p:nvPr/>
            </p:nvSpPr>
            <p:spPr>
              <a:xfrm>
                <a:off x="5088015" y="380494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C6635B0-D513-4297-834A-FB8B96D94EA5}"/>
                  </a:ext>
                </a:extLst>
              </p:cNvPr>
              <p:cNvSpPr txBox="1"/>
              <p:nvPr/>
            </p:nvSpPr>
            <p:spPr>
              <a:xfrm>
                <a:off x="5088015" y="414908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C05BB4E-19A7-4D5F-9172-305B7BAF84C9}"/>
                  </a:ext>
                </a:extLst>
              </p:cNvPr>
              <p:cNvSpPr txBox="1"/>
              <p:nvPr/>
            </p:nvSpPr>
            <p:spPr>
              <a:xfrm>
                <a:off x="5088015" y="450912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BFFD6E92-EF75-4B28-870F-D8BF1BAE14FC}"/>
                    </a:ext>
                  </a:extLst>
                </p:cNvPr>
                <p:cNvSpPr/>
                <p:nvPr/>
              </p:nvSpPr>
              <p:spPr>
                <a:xfrm>
                  <a:off x="2560548" y="4276828"/>
                  <a:ext cx="213994" cy="264660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𝑌</m:t>
                        </m:r>
                      </m:oMath>
                    </m:oMathPara>
                  </a14:m>
                  <a:endParaRPr lang="en-US" sz="2000" dirty="0"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BFFD6E92-EF75-4B28-870F-D8BF1BAE14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0548" y="4276828"/>
                  <a:ext cx="213994" cy="264660"/>
                </a:xfrm>
                <a:prstGeom prst="rect">
                  <a:avLst/>
                </a:prstGeom>
                <a:blipFill>
                  <a:blip r:embed="rId4"/>
                  <a:stretch>
                    <a:fillRect l="-31429" r="-22857"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Multiplexers</a:t>
            </a: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85642"/>
              </p:ext>
            </p:extLst>
          </p:nvPr>
        </p:nvGraphicFramePr>
        <p:xfrm>
          <a:off x="6393160" y="1043732"/>
          <a:ext cx="2210679" cy="198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22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25962"/>
              </p:ext>
            </p:extLst>
          </p:nvPr>
        </p:nvGraphicFramePr>
        <p:xfrm>
          <a:off x="6393160" y="3293982"/>
          <a:ext cx="3195350" cy="319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9422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277925" y="1224314"/>
            <a:ext cx="1973070" cy="1664626"/>
            <a:chOff x="4285075" y="1224314"/>
            <a:chExt cx="1973070" cy="1664626"/>
          </a:xfrm>
        </p:grpSpPr>
        <p:sp>
          <p:nvSpPr>
            <p:cNvPr id="26" name="Flowchart: Manual Operation 25"/>
            <p:cNvSpPr/>
            <p:nvPr/>
          </p:nvSpPr>
          <p:spPr>
            <a:xfrm rot="16200000">
              <a:off x="4792323" y="1457324"/>
              <a:ext cx="1125124" cy="659103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5358045" y="2245619"/>
              <a:ext cx="0" cy="3282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680230" y="1811609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665293" y="1448780"/>
              <a:ext cx="360040" cy="675075"/>
              <a:chOff x="7653300" y="3248980"/>
              <a:chExt cx="540060" cy="675075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7653300" y="392405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4285075" y="1268760"/>
              <a:ext cx="352890" cy="1035115"/>
              <a:chOff x="7505257" y="3429000"/>
              <a:chExt cx="352890" cy="103511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7505257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505257" y="410407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995265" y="162880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85175" y="2618910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081340" y="1328537"/>
              <a:ext cx="141690" cy="917082"/>
              <a:chOff x="5081340" y="1328537"/>
              <a:chExt cx="141690" cy="91708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089802" y="132853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081340" y="19975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5807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7254228" y="1047936"/>
            <a:ext cx="1074146" cy="1841004"/>
          </a:xfrm>
          <a:prstGeom prst="rect">
            <a:avLst/>
          </a:prstGeom>
          <a:solidFill>
            <a:srgbClr val="DEF1F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b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Enabling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AND Gates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54228" y="3293985"/>
            <a:ext cx="1074146" cy="2777557"/>
          </a:xfrm>
          <a:prstGeom prst="rect">
            <a:avLst/>
          </a:prstGeom>
          <a:solidFill>
            <a:srgbClr val="DEF1F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b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Enabling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AND Gates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Multiplexers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718084" y="1010081"/>
            <a:ext cx="3735415" cy="1841004"/>
            <a:chOff x="5313040" y="1010081"/>
            <a:chExt cx="3735415" cy="1841004"/>
          </a:xfrm>
        </p:grpSpPr>
        <p:sp>
          <p:nvSpPr>
            <p:cNvPr id="83" name="Freeform 82"/>
            <p:cNvSpPr/>
            <p:nvPr/>
          </p:nvSpPr>
          <p:spPr>
            <a:xfrm>
              <a:off x="5724939" y="2227118"/>
              <a:ext cx="1212574" cy="436798"/>
            </a:xfrm>
            <a:custGeom>
              <a:avLst/>
              <a:gdLst>
                <a:gd name="connsiteX0" fmla="*/ 0 w 1212574"/>
                <a:gd name="connsiteY0" fmla="*/ 530087 h 530087"/>
                <a:gd name="connsiteX1" fmla="*/ 887896 w 1212574"/>
                <a:gd name="connsiteY1" fmla="*/ 530087 h 530087"/>
                <a:gd name="connsiteX2" fmla="*/ 887896 w 1212574"/>
                <a:gd name="connsiteY2" fmla="*/ 0 h 530087"/>
                <a:gd name="connsiteX3" fmla="*/ 1212574 w 1212574"/>
                <a:gd name="connsiteY3" fmla="*/ 0 h 530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2574" h="530087">
                  <a:moveTo>
                    <a:pt x="0" y="530087"/>
                  </a:moveTo>
                  <a:lnTo>
                    <a:pt x="887896" y="530087"/>
                  </a:lnTo>
                  <a:lnTo>
                    <a:pt x="887896" y="0"/>
                  </a:lnTo>
                  <a:lnTo>
                    <a:pt x="121257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flipV="1">
              <a:off x="6179425" y="1537726"/>
              <a:ext cx="763062" cy="1126190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8377658" y="1568869"/>
              <a:ext cx="670797" cy="336587"/>
              <a:chOff x="2701192" y="4049575"/>
              <a:chExt cx="670797" cy="336587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2701192" y="4229202"/>
                <a:ext cx="4032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3104441" y="4049575"/>
                <a:ext cx="267548" cy="33658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6942487" y="1183929"/>
              <a:ext cx="1103057" cy="432000"/>
              <a:chOff x="6942487" y="1107011"/>
              <a:chExt cx="1103057" cy="432000"/>
            </a:xfrm>
          </p:grpSpPr>
          <p:sp>
            <p:nvSpPr>
              <p:cNvPr id="71" name="Freeform 70"/>
              <p:cNvSpPr/>
              <p:nvPr/>
            </p:nvSpPr>
            <p:spPr>
              <a:xfrm>
                <a:off x="7341703" y="1311965"/>
                <a:ext cx="703841" cy="227046"/>
              </a:xfrm>
              <a:custGeom>
                <a:avLst/>
                <a:gdLst>
                  <a:gd name="connsiteX0" fmla="*/ 0 w 583096"/>
                  <a:gd name="connsiteY0" fmla="*/ 0 h 284922"/>
                  <a:gd name="connsiteX1" fmla="*/ 337931 w 583096"/>
                  <a:gd name="connsiteY1" fmla="*/ 0 h 284922"/>
                  <a:gd name="connsiteX2" fmla="*/ 337931 w 583096"/>
                  <a:gd name="connsiteY2" fmla="*/ 284922 h 284922"/>
                  <a:gd name="connsiteX3" fmla="*/ 583096 w 583096"/>
                  <a:gd name="connsiteY3" fmla="*/ 284922 h 28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3096" h="284922">
                    <a:moveTo>
                      <a:pt x="0" y="0"/>
                    </a:moveTo>
                    <a:lnTo>
                      <a:pt x="337931" y="0"/>
                    </a:lnTo>
                    <a:lnTo>
                      <a:pt x="337931" y="284922"/>
                    </a:lnTo>
                    <a:lnTo>
                      <a:pt x="583096" y="2849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Delay 50"/>
              <p:cNvSpPr/>
              <p:nvPr/>
            </p:nvSpPr>
            <p:spPr>
              <a:xfrm>
                <a:off x="6942487" y="1107011"/>
                <a:ext cx="494927" cy="432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16200000">
              <a:off x="6000326" y="2111646"/>
              <a:ext cx="362760" cy="297169"/>
              <a:chOff x="405195" y="3886707"/>
              <a:chExt cx="472094" cy="406397"/>
            </a:xfrm>
          </p:grpSpPr>
          <p:sp>
            <p:nvSpPr>
              <p:cNvPr id="57" name="Isosceles Triangle 56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5322148" y="1010081"/>
              <a:ext cx="1620339" cy="457200"/>
              <a:chOff x="5322148" y="879694"/>
              <a:chExt cx="1620339" cy="4572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5322148" y="879694"/>
                <a:ext cx="395937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flipV="1">
              <a:off x="6941017" y="1866696"/>
              <a:ext cx="1103057" cy="432000"/>
              <a:chOff x="6942487" y="1107011"/>
              <a:chExt cx="1103057" cy="4320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7341703" y="1311965"/>
                <a:ext cx="703841" cy="227046"/>
              </a:xfrm>
              <a:custGeom>
                <a:avLst/>
                <a:gdLst>
                  <a:gd name="connsiteX0" fmla="*/ 0 w 583096"/>
                  <a:gd name="connsiteY0" fmla="*/ 0 h 284922"/>
                  <a:gd name="connsiteX1" fmla="*/ 337931 w 583096"/>
                  <a:gd name="connsiteY1" fmla="*/ 0 h 284922"/>
                  <a:gd name="connsiteX2" fmla="*/ 337931 w 583096"/>
                  <a:gd name="connsiteY2" fmla="*/ 284922 h 284922"/>
                  <a:gd name="connsiteX3" fmla="*/ 583096 w 583096"/>
                  <a:gd name="connsiteY3" fmla="*/ 284922 h 28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3096" h="284922">
                    <a:moveTo>
                      <a:pt x="0" y="0"/>
                    </a:moveTo>
                    <a:lnTo>
                      <a:pt x="337931" y="0"/>
                    </a:lnTo>
                    <a:lnTo>
                      <a:pt x="337931" y="284922"/>
                    </a:lnTo>
                    <a:lnTo>
                      <a:pt x="583096" y="2849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Delay 74"/>
              <p:cNvSpPr/>
              <p:nvPr/>
            </p:nvSpPr>
            <p:spPr>
              <a:xfrm>
                <a:off x="6942487" y="1107011"/>
                <a:ext cx="494927" cy="432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Freeform 26"/>
            <p:cNvSpPr>
              <a:spLocks/>
            </p:cNvSpPr>
            <p:nvPr/>
          </p:nvSpPr>
          <p:spPr bwMode="auto">
            <a:xfrm>
              <a:off x="8020682" y="1531101"/>
              <a:ext cx="532718" cy="432000"/>
            </a:xfrm>
            <a:custGeom>
              <a:avLst/>
              <a:gdLst>
                <a:gd name="T0" fmla="*/ 0 w 708"/>
                <a:gd name="T1" fmla="*/ 0 h 576"/>
                <a:gd name="T2" fmla="*/ 2147483647 w 708"/>
                <a:gd name="T3" fmla="*/ 2147483647 h 576"/>
                <a:gd name="T4" fmla="*/ 2147483647 w 708"/>
                <a:gd name="T5" fmla="*/ 2147483647 h 576"/>
                <a:gd name="T6" fmla="*/ 2147483647 w 708"/>
                <a:gd name="T7" fmla="*/ 2147483647 h 576"/>
                <a:gd name="T8" fmla="*/ 2147483647 w 708"/>
                <a:gd name="T9" fmla="*/ 2147483647 h 576"/>
                <a:gd name="T10" fmla="*/ 2147483647 w 708"/>
                <a:gd name="T11" fmla="*/ 2147483647 h 576"/>
                <a:gd name="T12" fmla="*/ 2147483647 w 708"/>
                <a:gd name="T13" fmla="*/ 2147483647 h 576"/>
                <a:gd name="T14" fmla="*/ 2147483647 w 708"/>
                <a:gd name="T15" fmla="*/ 2147483647 h 576"/>
                <a:gd name="T16" fmla="*/ 2147483647 w 708"/>
                <a:gd name="T17" fmla="*/ 2147483647 h 576"/>
                <a:gd name="T18" fmla="*/ 2147483647 w 708"/>
                <a:gd name="T19" fmla="*/ 2147483647 h 576"/>
                <a:gd name="T20" fmla="*/ 0 w 708"/>
                <a:gd name="T21" fmla="*/ 2147483647 h 576"/>
                <a:gd name="T22" fmla="*/ 2147483647 w 708"/>
                <a:gd name="T23" fmla="*/ 2147483647 h 576"/>
                <a:gd name="T24" fmla="*/ 2147483647 w 708"/>
                <a:gd name="T25" fmla="*/ 2147483647 h 576"/>
                <a:gd name="T26" fmla="*/ 2147483647 w 708"/>
                <a:gd name="T27" fmla="*/ 2147483647 h 576"/>
                <a:gd name="T28" fmla="*/ 2147483647 w 708"/>
                <a:gd name="T29" fmla="*/ 2147483647 h 576"/>
                <a:gd name="T30" fmla="*/ 2147483647 w 708"/>
                <a:gd name="T31" fmla="*/ 2147483647 h 576"/>
                <a:gd name="T32" fmla="*/ 2147483647 w 708"/>
                <a:gd name="T33" fmla="*/ 2147483647 h 576"/>
                <a:gd name="T34" fmla="*/ 2147483647 w 708"/>
                <a:gd name="T35" fmla="*/ 2147483647 h 576"/>
                <a:gd name="T36" fmla="*/ 2147483647 w 708"/>
                <a:gd name="T37" fmla="*/ 2147483647 h 576"/>
                <a:gd name="T38" fmla="*/ 2147483647 w 708"/>
                <a:gd name="T39" fmla="*/ 2147483647 h 576"/>
                <a:gd name="T40" fmla="*/ 2147483647 w 708"/>
                <a:gd name="T41" fmla="*/ 2147483647 h 576"/>
                <a:gd name="T42" fmla="*/ 2147483647 w 708"/>
                <a:gd name="T43" fmla="*/ 2147483647 h 576"/>
                <a:gd name="T44" fmla="*/ 2147483647 w 708"/>
                <a:gd name="T45" fmla="*/ 2147483647 h 576"/>
                <a:gd name="T46" fmla="*/ 2147483647 w 708"/>
                <a:gd name="T47" fmla="*/ 2147483647 h 576"/>
                <a:gd name="T48" fmla="*/ 2147483647 w 708"/>
                <a:gd name="T49" fmla="*/ 2147483647 h 576"/>
                <a:gd name="T50" fmla="*/ 2147483647 w 708"/>
                <a:gd name="T51" fmla="*/ 2147483647 h 576"/>
                <a:gd name="T52" fmla="*/ 2147483647 w 708"/>
                <a:gd name="T53" fmla="*/ 2147483647 h 576"/>
                <a:gd name="T54" fmla="*/ 2147483647 w 708"/>
                <a:gd name="T55" fmla="*/ 2147483647 h 576"/>
                <a:gd name="T56" fmla="*/ 2147483647 w 708"/>
                <a:gd name="T57" fmla="*/ 2147483647 h 576"/>
                <a:gd name="T58" fmla="*/ 2147483647 w 708"/>
                <a:gd name="T59" fmla="*/ 2147483647 h 576"/>
                <a:gd name="T60" fmla="*/ 2147483647 w 708"/>
                <a:gd name="T61" fmla="*/ 2147483647 h 576"/>
                <a:gd name="T62" fmla="*/ 2147483647 w 708"/>
                <a:gd name="T63" fmla="*/ 2147483647 h 576"/>
                <a:gd name="T64" fmla="*/ 2147483647 w 708"/>
                <a:gd name="T65" fmla="*/ 2147483647 h 576"/>
                <a:gd name="T66" fmla="*/ 2147483647 w 708"/>
                <a:gd name="T67" fmla="*/ 2147483647 h 576"/>
                <a:gd name="T68" fmla="*/ 2147483647 w 708"/>
                <a:gd name="T69" fmla="*/ 2147483647 h 576"/>
                <a:gd name="T70" fmla="*/ 2147483647 w 708"/>
                <a:gd name="T71" fmla="*/ 2147483647 h 576"/>
                <a:gd name="T72" fmla="*/ 2147483647 w 708"/>
                <a:gd name="T73" fmla="*/ 2147483647 h 576"/>
                <a:gd name="T74" fmla="*/ 2147483647 w 708"/>
                <a:gd name="T75" fmla="*/ 2147483647 h 576"/>
                <a:gd name="T76" fmla="*/ 2147483647 w 708"/>
                <a:gd name="T77" fmla="*/ 2147483647 h 576"/>
                <a:gd name="T78" fmla="*/ 2147483647 w 708"/>
                <a:gd name="T79" fmla="*/ 2147483647 h 576"/>
                <a:gd name="T80" fmla="*/ 2147483647 w 708"/>
                <a:gd name="T81" fmla="*/ 2147483647 h 576"/>
                <a:gd name="T82" fmla="*/ 2147483647 w 708"/>
                <a:gd name="T83" fmla="*/ 2147483647 h 576"/>
                <a:gd name="T84" fmla="*/ 2147483647 w 708"/>
                <a:gd name="T85" fmla="*/ 2147483647 h 576"/>
                <a:gd name="T86" fmla="*/ 2147483647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313040" y="1698408"/>
              <a:ext cx="1620339" cy="457200"/>
              <a:chOff x="5322148" y="879694"/>
              <a:chExt cx="1620339" cy="4572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322148" y="879694"/>
                <a:ext cx="395937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5313040" y="2393885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313039" y="3223853"/>
            <a:ext cx="4275476" cy="3220482"/>
            <a:chOff x="4907994" y="2818808"/>
            <a:chExt cx="4275476" cy="3220482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6243910" y="4430985"/>
              <a:ext cx="77269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6567582" y="4803212"/>
              <a:ext cx="50065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reeform 134"/>
            <p:cNvSpPr/>
            <p:nvPr/>
          </p:nvSpPr>
          <p:spPr>
            <a:xfrm flipV="1">
              <a:off x="6244575" y="3386179"/>
              <a:ext cx="699564" cy="2424898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435944" y="3230537"/>
              <a:ext cx="609600" cy="569843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 flipV="1">
              <a:off x="7435944" y="4233369"/>
              <a:ext cx="609600" cy="569843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7288696" y="4086478"/>
              <a:ext cx="756848" cy="197643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flipH="1" flipV="1">
              <a:off x="7288696" y="3753821"/>
              <a:ext cx="756848" cy="189639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 flipV="1">
              <a:off x="5776660" y="3233782"/>
              <a:ext cx="1165827" cy="2272495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Delay 106"/>
            <p:cNvSpPr/>
            <p:nvPr/>
          </p:nvSpPr>
          <p:spPr>
            <a:xfrm>
              <a:off x="6942487" y="3537822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16200000">
              <a:off x="5595280" y="4946961"/>
              <a:ext cx="362760" cy="297169"/>
              <a:chOff x="405195" y="3886707"/>
              <a:chExt cx="472094" cy="406397"/>
            </a:xfrm>
          </p:grpSpPr>
          <p:sp>
            <p:nvSpPr>
              <p:cNvPr id="104" name="Isosceles Triangle 103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907995" y="3338990"/>
              <a:ext cx="2030988" cy="457200"/>
              <a:chOff x="5477855" y="879694"/>
              <a:chExt cx="1464632" cy="4572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5477855" y="879694"/>
                <a:ext cx="240230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01" name="Flowchart: Delay 100"/>
            <p:cNvSpPr/>
            <p:nvPr/>
          </p:nvSpPr>
          <p:spPr>
            <a:xfrm flipV="1">
              <a:off x="6941017" y="4068121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7975678" y="3713187"/>
              <a:ext cx="1207792" cy="617776"/>
              <a:chOff x="7975678" y="3993557"/>
              <a:chExt cx="1207792" cy="617776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8512673" y="4127004"/>
                <a:ext cx="670797" cy="336587"/>
                <a:chOff x="2701192" y="4049575"/>
                <a:chExt cx="670797" cy="336587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701192" y="4229202"/>
                  <a:ext cx="40324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/>
                <p:cNvSpPr txBox="1"/>
                <p:nvPr/>
              </p:nvSpPr>
              <p:spPr>
                <a:xfrm>
                  <a:off x="3104441" y="4049575"/>
                  <a:ext cx="267548" cy="33658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Y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Freeform 26"/>
              <p:cNvSpPr>
                <a:spLocks/>
              </p:cNvSpPr>
              <p:nvPr/>
            </p:nvSpPr>
            <p:spPr bwMode="auto">
              <a:xfrm>
                <a:off x="7975678" y="3993557"/>
                <a:ext cx="667732" cy="617776"/>
              </a:xfrm>
              <a:custGeom>
                <a:avLst/>
                <a:gdLst>
                  <a:gd name="T0" fmla="*/ 0 w 708"/>
                  <a:gd name="T1" fmla="*/ 0 h 576"/>
                  <a:gd name="T2" fmla="*/ 2147483647 w 708"/>
                  <a:gd name="T3" fmla="*/ 2147483647 h 576"/>
                  <a:gd name="T4" fmla="*/ 2147483647 w 708"/>
                  <a:gd name="T5" fmla="*/ 2147483647 h 576"/>
                  <a:gd name="T6" fmla="*/ 2147483647 w 708"/>
                  <a:gd name="T7" fmla="*/ 2147483647 h 576"/>
                  <a:gd name="T8" fmla="*/ 2147483647 w 708"/>
                  <a:gd name="T9" fmla="*/ 2147483647 h 576"/>
                  <a:gd name="T10" fmla="*/ 2147483647 w 708"/>
                  <a:gd name="T11" fmla="*/ 2147483647 h 576"/>
                  <a:gd name="T12" fmla="*/ 2147483647 w 708"/>
                  <a:gd name="T13" fmla="*/ 2147483647 h 576"/>
                  <a:gd name="T14" fmla="*/ 2147483647 w 708"/>
                  <a:gd name="T15" fmla="*/ 2147483647 h 576"/>
                  <a:gd name="T16" fmla="*/ 2147483647 w 708"/>
                  <a:gd name="T17" fmla="*/ 2147483647 h 576"/>
                  <a:gd name="T18" fmla="*/ 2147483647 w 708"/>
                  <a:gd name="T19" fmla="*/ 2147483647 h 576"/>
                  <a:gd name="T20" fmla="*/ 0 w 708"/>
                  <a:gd name="T21" fmla="*/ 2147483647 h 576"/>
                  <a:gd name="T22" fmla="*/ 2147483647 w 708"/>
                  <a:gd name="T23" fmla="*/ 2147483647 h 576"/>
                  <a:gd name="T24" fmla="*/ 2147483647 w 708"/>
                  <a:gd name="T25" fmla="*/ 2147483647 h 576"/>
                  <a:gd name="T26" fmla="*/ 2147483647 w 708"/>
                  <a:gd name="T27" fmla="*/ 2147483647 h 576"/>
                  <a:gd name="T28" fmla="*/ 2147483647 w 708"/>
                  <a:gd name="T29" fmla="*/ 2147483647 h 576"/>
                  <a:gd name="T30" fmla="*/ 2147483647 w 708"/>
                  <a:gd name="T31" fmla="*/ 2147483647 h 576"/>
                  <a:gd name="T32" fmla="*/ 2147483647 w 708"/>
                  <a:gd name="T33" fmla="*/ 2147483647 h 576"/>
                  <a:gd name="T34" fmla="*/ 2147483647 w 708"/>
                  <a:gd name="T35" fmla="*/ 2147483647 h 576"/>
                  <a:gd name="T36" fmla="*/ 2147483647 w 708"/>
                  <a:gd name="T37" fmla="*/ 2147483647 h 576"/>
                  <a:gd name="T38" fmla="*/ 2147483647 w 708"/>
                  <a:gd name="T39" fmla="*/ 2147483647 h 576"/>
                  <a:gd name="T40" fmla="*/ 2147483647 w 708"/>
                  <a:gd name="T41" fmla="*/ 2147483647 h 576"/>
                  <a:gd name="T42" fmla="*/ 2147483647 w 708"/>
                  <a:gd name="T43" fmla="*/ 2147483647 h 576"/>
                  <a:gd name="T44" fmla="*/ 2147483647 w 708"/>
                  <a:gd name="T45" fmla="*/ 2147483647 h 576"/>
                  <a:gd name="T46" fmla="*/ 2147483647 w 708"/>
                  <a:gd name="T47" fmla="*/ 2147483647 h 576"/>
                  <a:gd name="T48" fmla="*/ 2147483647 w 708"/>
                  <a:gd name="T49" fmla="*/ 2147483647 h 576"/>
                  <a:gd name="T50" fmla="*/ 2147483647 w 708"/>
                  <a:gd name="T51" fmla="*/ 2147483647 h 576"/>
                  <a:gd name="T52" fmla="*/ 2147483647 w 708"/>
                  <a:gd name="T53" fmla="*/ 2147483647 h 576"/>
                  <a:gd name="T54" fmla="*/ 2147483647 w 708"/>
                  <a:gd name="T55" fmla="*/ 2147483647 h 576"/>
                  <a:gd name="T56" fmla="*/ 2147483647 w 708"/>
                  <a:gd name="T57" fmla="*/ 2147483647 h 576"/>
                  <a:gd name="T58" fmla="*/ 2147483647 w 708"/>
                  <a:gd name="T59" fmla="*/ 2147483647 h 576"/>
                  <a:gd name="T60" fmla="*/ 2147483647 w 708"/>
                  <a:gd name="T61" fmla="*/ 2147483647 h 576"/>
                  <a:gd name="T62" fmla="*/ 2147483647 w 708"/>
                  <a:gd name="T63" fmla="*/ 2147483647 h 576"/>
                  <a:gd name="T64" fmla="*/ 2147483647 w 708"/>
                  <a:gd name="T65" fmla="*/ 2147483647 h 576"/>
                  <a:gd name="T66" fmla="*/ 2147483647 w 708"/>
                  <a:gd name="T67" fmla="*/ 2147483647 h 576"/>
                  <a:gd name="T68" fmla="*/ 2147483647 w 708"/>
                  <a:gd name="T69" fmla="*/ 2147483647 h 576"/>
                  <a:gd name="T70" fmla="*/ 2147483647 w 708"/>
                  <a:gd name="T71" fmla="*/ 2147483647 h 576"/>
                  <a:gd name="T72" fmla="*/ 2147483647 w 708"/>
                  <a:gd name="T73" fmla="*/ 2147483647 h 576"/>
                  <a:gd name="T74" fmla="*/ 2147483647 w 708"/>
                  <a:gd name="T75" fmla="*/ 2147483647 h 576"/>
                  <a:gd name="T76" fmla="*/ 2147483647 w 708"/>
                  <a:gd name="T77" fmla="*/ 2147483647 h 576"/>
                  <a:gd name="T78" fmla="*/ 2147483647 w 708"/>
                  <a:gd name="T79" fmla="*/ 2147483647 h 576"/>
                  <a:gd name="T80" fmla="*/ 2147483647 w 708"/>
                  <a:gd name="T81" fmla="*/ 2147483647 h 576"/>
                  <a:gd name="T82" fmla="*/ 2147483647 w 708"/>
                  <a:gd name="T83" fmla="*/ 2147483647 h 576"/>
                  <a:gd name="T84" fmla="*/ 2147483647 w 708"/>
                  <a:gd name="T85" fmla="*/ 2147483647 h 576"/>
                  <a:gd name="T86" fmla="*/ 2147483647 w 708"/>
                  <a:gd name="T87" fmla="*/ 0 h 576"/>
                  <a:gd name="T88" fmla="*/ 0 w 708"/>
                  <a:gd name="T89" fmla="*/ 0 h 57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6"/>
                  <a:gd name="T137" fmla="*/ 708 w 708"/>
                  <a:gd name="T138" fmla="*/ 576 h 57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4907994" y="3879955"/>
              <a:ext cx="2021880" cy="457200"/>
              <a:chOff x="5484423" y="879694"/>
              <a:chExt cx="1458064" cy="4572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5484423" y="879694"/>
                <a:ext cx="233662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907995" y="5582090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2" name="Flowchart: Delay 111"/>
            <p:cNvSpPr/>
            <p:nvPr/>
          </p:nvSpPr>
          <p:spPr>
            <a:xfrm>
              <a:off x="6941017" y="3017783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4907995" y="2818808"/>
              <a:ext cx="2029518" cy="457200"/>
              <a:chOff x="5478915" y="879694"/>
              <a:chExt cx="1463572" cy="4572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5478915" y="879694"/>
                <a:ext cx="239170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118" name="Flowchart: Delay 117"/>
            <p:cNvSpPr/>
            <p:nvPr/>
          </p:nvSpPr>
          <p:spPr>
            <a:xfrm flipV="1">
              <a:off x="6941017" y="4592958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4907995" y="4392082"/>
              <a:ext cx="2021882" cy="457200"/>
              <a:chOff x="5484422" y="879694"/>
              <a:chExt cx="1458065" cy="45720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5484422" y="879694"/>
                <a:ext cx="233662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 rot="16200000">
              <a:off x="6063195" y="4946961"/>
              <a:ext cx="362760" cy="297169"/>
              <a:chOff x="405195" y="3886707"/>
              <a:chExt cx="472094" cy="406397"/>
            </a:xfrm>
          </p:grpSpPr>
          <p:sp>
            <p:nvSpPr>
              <p:cNvPr id="129" name="Isosceles Triangle 128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4907995" y="5267055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241235" y="4284121"/>
              <a:ext cx="1696278" cy="1222157"/>
            </a:xfrm>
            <a:custGeom>
              <a:avLst/>
              <a:gdLst>
                <a:gd name="connsiteX0" fmla="*/ 1696278 w 1696278"/>
                <a:gd name="connsiteY0" fmla="*/ 0 h 669235"/>
                <a:gd name="connsiteX1" fmla="*/ 1325217 w 1696278"/>
                <a:gd name="connsiteY1" fmla="*/ 0 h 669235"/>
                <a:gd name="connsiteX2" fmla="*/ 1325217 w 1696278"/>
                <a:gd name="connsiteY2" fmla="*/ 669235 h 669235"/>
                <a:gd name="connsiteX3" fmla="*/ 0 w 1696278"/>
                <a:gd name="connsiteY3" fmla="*/ 669235 h 6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278" h="669235">
                  <a:moveTo>
                    <a:pt x="1696278" y="0"/>
                  </a:moveTo>
                  <a:lnTo>
                    <a:pt x="1325217" y="0"/>
                  </a:lnTo>
                  <a:lnTo>
                    <a:pt x="1325217" y="669235"/>
                  </a:lnTo>
                  <a:lnTo>
                    <a:pt x="0" y="66923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41235" y="3891619"/>
              <a:ext cx="1702904" cy="1919459"/>
            </a:xfrm>
            <a:custGeom>
              <a:avLst/>
              <a:gdLst>
                <a:gd name="connsiteX0" fmla="*/ 1702904 w 1702904"/>
                <a:gd name="connsiteY0" fmla="*/ 0 h 854765"/>
                <a:gd name="connsiteX1" fmla="*/ 1510748 w 1702904"/>
                <a:gd name="connsiteY1" fmla="*/ 0 h 854765"/>
                <a:gd name="connsiteX2" fmla="*/ 1510748 w 1702904"/>
                <a:gd name="connsiteY2" fmla="*/ 854765 h 854765"/>
                <a:gd name="connsiteX3" fmla="*/ 0 w 1702904"/>
                <a:gd name="connsiteY3" fmla="*/ 854765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2904" h="854765">
                  <a:moveTo>
                    <a:pt x="1702904" y="0"/>
                  </a:moveTo>
                  <a:lnTo>
                    <a:pt x="1510748" y="0"/>
                  </a:lnTo>
                  <a:lnTo>
                    <a:pt x="1510748" y="854765"/>
                  </a:lnTo>
                  <a:lnTo>
                    <a:pt x="0" y="85476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5776660" y="3747853"/>
              <a:ext cx="116346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754228" y="4955612"/>
              <a:ext cx="18991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04655" y="1268760"/>
            <a:ext cx="3703308" cy="1664626"/>
            <a:chOff x="819690" y="1268760"/>
            <a:chExt cx="3703308" cy="1664626"/>
          </a:xfrm>
        </p:grpSpPr>
        <p:sp>
          <p:nvSpPr>
            <p:cNvPr id="116" name="Flowchart: Manual Operation 115"/>
            <p:cNvSpPr/>
            <p:nvPr/>
          </p:nvSpPr>
          <p:spPr>
            <a:xfrm rot="16200000">
              <a:off x="1326938" y="1501770"/>
              <a:ext cx="1125124" cy="659103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flipV="1">
              <a:off x="1892660" y="2290065"/>
              <a:ext cx="0" cy="3282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2214845" y="1856055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23"/>
            <p:cNvGrpSpPr/>
            <p:nvPr/>
          </p:nvGrpSpPr>
          <p:grpSpPr>
            <a:xfrm>
              <a:off x="1199908" y="1493226"/>
              <a:ext cx="360040" cy="675075"/>
              <a:chOff x="7653300" y="3248980"/>
              <a:chExt cx="540060" cy="675075"/>
            </a:xfrm>
          </p:grpSpPr>
          <p:cxnSp>
            <p:nvCxnSpPr>
              <p:cNvPr id="145" name="Straight Arrow Connector 144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>
                <a:off x="7653300" y="392405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819690" y="1313206"/>
              <a:ext cx="352890" cy="1035115"/>
              <a:chOff x="7505257" y="3429000"/>
              <a:chExt cx="352890" cy="1035115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7505257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505257" y="410407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1719790" y="2663356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1615955" y="1372983"/>
              <a:ext cx="141690" cy="917082"/>
              <a:chOff x="5081340" y="1328537"/>
              <a:chExt cx="141690" cy="91708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5089802" y="132853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081340" y="19975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/>
                <p:cNvSpPr/>
                <p:nvPr/>
              </p:nvSpPr>
              <p:spPr>
                <a:xfrm>
                  <a:off x="2587783" y="1628800"/>
                  <a:ext cx="1935215" cy="447440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>
                    <a:spcBef>
                      <a:spcPts val="1200"/>
                    </a:spcBef>
                    <a:buNone/>
                  </a:pP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𝑌</m:t>
                      </m:r>
                      <m:r>
                        <a:rPr lang="en-US" sz="20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en-US" sz="2000" i="1" dirty="0">
                      <a:latin typeface="Cambria Math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r>
                        <a:rPr lang="en-US" sz="2000" i="1" dirty="0">
                          <a:latin typeface="Cambria Math"/>
                        </a:rPr>
                        <m:t>𝑆</m:t>
                      </m:r>
                    </m:oMath>
                  </a14:m>
                  <a:r>
                    <a:rPr lang="en-US" sz="2000" dirty="0">
                      <a:latin typeface="Calibri" panose="020F0502020204030204" pitchFamily="34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1" name="Rectangle 1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783" y="1628800"/>
                  <a:ext cx="1935215" cy="44744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7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497505" y="3564012"/>
            <a:ext cx="4275475" cy="2066675"/>
            <a:chOff x="812540" y="3564012"/>
            <a:chExt cx="4275475" cy="2066675"/>
          </a:xfrm>
        </p:grpSpPr>
        <p:sp>
          <p:nvSpPr>
            <p:cNvPr id="148" name="Flowchart: Manual Operation 147"/>
            <p:cNvSpPr/>
            <p:nvPr/>
          </p:nvSpPr>
          <p:spPr>
            <a:xfrm rot="16200000">
              <a:off x="1080356" y="4036454"/>
              <a:ext cx="1606931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>
              <a:off x="2214845" y="4408648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Group 150"/>
            <p:cNvGrpSpPr/>
            <p:nvPr/>
          </p:nvGrpSpPr>
          <p:grpSpPr>
            <a:xfrm>
              <a:off x="1809471" y="4699894"/>
              <a:ext cx="409582" cy="930793"/>
              <a:chOff x="6285144" y="4218090"/>
              <a:chExt cx="409582" cy="930793"/>
            </a:xfrm>
          </p:grpSpPr>
          <p:sp>
            <p:nvSpPr>
              <p:cNvPr id="168" name="TextBox 167"/>
              <p:cNvSpPr txBox="1"/>
              <p:nvPr/>
            </p:nvSpPr>
            <p:spPr>
              <a:xfrm rot="20028963">
                <a:off x="6321216" y="4218090"/>
                <a:ext cx="236069" cy="2183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9" name="Straight Arrow Connector 168"/>
              <p:cNvCxnSpPr/>
              <p:nvPr/>
            </p:nvCxnSpPr>
            <p:spPr>
              <a:xfrm flipV="1">
                <a:off x="6383600" y="4524996"/>
                <a:ext cx="0" cy="3282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6285144" y="4878853"/>
                <a:ext cx="40958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CEF67D25-1833-44E9-B070-C348FFB107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48353" y="4450865"/>
                <a:ext cx="0" cy="4279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812540" y="3654025"/>
              <a:ext cx="740258" cy="1440160"/>
              <a:chOff x="4277925" y="3415749"/>
              <a:chExt cx="740258" cy="1440160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4277925" y="341574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277925" y="377578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4277925" y="413582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4658143" y="3595769"/>
                <a:ext cx="360040" cy="1080120"/>
                <a:chOff x="4658143" y="3595769"/>
                <a:chExt cx="360040" cy="1080120"/>
              </a:xfrm>
            </p:grpSpPr>
            <p:cxnSp>
              <p:nvCxnSpPr>
                <p:cNvPr id="163" name="Straight Arrow Connector 162"/>
                <p:cNvCxnSpPr/>
                <p:nvPr/>
              </p:nvCxnSpPr>
              <p:spPr>
                <a:xfrm>
                  <a:off x="4658143" y="359576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Arrow Connector 163"/>
                <p:cNvCxnSpPr/>
                <p:nvPr/>
              </p:nvCxnSpPr>
              <p:spPr>
                <a:xfrm>
                  <a:off x="4658143" y="395580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Arrow Connector 164"/>
                <p:cNvCxnSpPr/>
                <p:nvPr/>
              </p:nvCxnSpPr>
              <p:spPr>
                <a:xfrm>
                  <a:off x="4658143" y="431584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Arrow Connector 165"/>
                <p:cNvCxnSpPr/>
                <p:nvPr/>
              </p:nvCxnSpPr>
              <p:spPr>
                <a:xfrm>
                  <a:off x="4658143" y="467588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4277925" y="449586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1615955" y="3699030"/>
              <a:ext cx="141690" cy="1328172"/>
              <a:chOff x="5088015" y="3429000"/>
              <a:chExt cx="141690" cy="1328172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5096477" y="342900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088015" y="380494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088015" y="414908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088015" y="450912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Rectangle 171"/>
                <p:cNvSpPr/>
                <p:nvPr/>
              </p:nvSpPr>
              <p:spPr>
                <a:xfrm>
                  <a:off x="2587783" y="4109325"/>
                  <a:ext cx="2500232" cy="978431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𝑌</m:t>
                      </m:r>
                      <m:r>
                        <a:rPr lang="en-US" sz="20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  <m:sup/>
                      </m:sSubSup>
                    </m:oMath>
                  </a14:m>
                  <a:r>
                    <a:rPr lang="en-US" sz="2000" i="1" dirty="0">
                      <a:latin typeface="Cambria Math"/>
                    </a:rPr>
                    <a:t> </a:t>
                  </a:r>
                </a:p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  <m:r>
                        <a:rPr lang="en-US" sz="2000" b="0" i="1" dirty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sz="2000" dirty="0">
                      <a:latin typeface="Calibri" panose="020F050202020403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72" name="Rectangle 1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783" y="4109325"/>
                  <a:ext cx="2500232" cy="9784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9835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3-State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93" y="894292"/>
            <a:ext cx="9066260" cy="5556674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2800" dirty="0"/>
              <a:t>Logic gates studied so far have two outputs: 0 and 1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2800" dirty="0"/>
              <a:t>Three-State gate has three possible outputs: </a:t>
            </a:r>
            <a:r>
              <a:rPr lang="en-US" sz="2800" b="1" dirty="0">
                <a:solidFill>
                  <a:srgbClr val="FF0000"/>
                </a:solidFill>
              </a:rPr>
              <a:t>0, 1, Z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b="1" dirty="0">
                <a:solidFill>
                  <a:srgbClr val="FF0000"/>
                </a:solidFill>
              </a:rPr>
              <a:t>Z </a:t>
            </a:r>
            <a:r>
              <a:rPr lang="en-US" sz="2400" dirty="0"/>
              <a:t>is the </a:t>
            </a:r>
            <a:r>
              <a:rPr lang="en-US" sz="2400" b="1" dirty="0">
                <a:solidFill>
                  <a:srgbClr val="FF0000"/>
                </a:solidFill>
              </a:rPr>
              <a:t>Hi-Impedance </a:t>
            </a:r>
            <a:r>
              <a:rPr lang="en-US" sz="2400" dirty="0"/>
              <a:t>output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b="1" dirty="0">
                <a:solidFill>
                  <a:srgbClr val="FF0000"/>
                </a:solidFill>
              </a:rPr>
              <a:t>Z</a:t>
            </a:r>
            <a:r>
              <a:rPr lang="en-US" sz="2400" dirty="0"/>
              <a:t> means that the output is </a:t>
            </a:r>
            <a:r>
              <a:rPr lang="en-US" sz="2400" b="1" dirty="0">
                <a:solidFill>
                  <a:srgbClr val="FF0000"/>
                </a:solidFill>
              </a:rPr>
              <a:t>disconnected</a:t>
            </a:r>
            <a:r>
              <a:rPr lang="en-US" sz="2400" dirty="0"/>
              <a:t> from the input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dirty="0"/>
              <a:t>Gate behaves as an </a:t>
            </a:r>
            <a:r>
              <a:rPr lang="en-US" sz="2400" b="1" dirty="0">
                <a:solidFill>
                  <a:srgbClr val="FF0000"/>
                </a:solidFill>
              </a:rPr>
              <a:t>open switch </a:t>
            </a:r>
            <a:r>
              <a:rPr lang="en-US" sz="2400" dirty="0"/>
              <a:t>between input and output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2800" dirty="0"/>
              <a:t>Input </a:t>
            </a:r>
            <a:r>
              <a:rPr lang="en-US" sz="2800" i="1" dirty="0"/>
              <a:t>c</a:t>
            </a:r>
            <a:r>
              <a:rPr lang="en-US" sz="2800" dirty="0"/>
              <a:t> connects input to output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b="1" i="1" dirty="0"/>
              <a:t>c</a:t>
            </a:r>
            <a:r>
              <a:rPr lang="en-US" sz="2400" dirty="0"/>
              <a:t> is the control (enable) input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dirty="0"/>
              <a:t>If </a:t>
            </a:r>
            <a:r>
              <a:rPr lang="en-US" sz="2400" b="1" i="1" dirty="0"/>
              <a:t>c</a:t>
            </a:r>
            <a:r>
              <a:rPr lang="en-US" sz="2400" dirty="0"/>
              <a:t> is </a:t>
            </a:r>
            <a:r>
              <a:rPr lang="en-US" sz="2400" b="1" dirty="0"/>
              <a:t>0</a:t>
            </a:r>
            <a:r>
              <a:rPr lang="en-US" sz="2400" dirty="0"/>
              <a:t> then </a:t>
            </a:r>
            <a:r>
              <a:rPr lang="en-US" sz="2400" b="1" i="1" dirty="0"/>
              <a:t>f</a:t>
            </a:r>
            <a:r>
              <a:rPr lang="en-US" sz="2400" dirty="0"/>
              <a:t> = </a:t>
            </a:r>
            <a:r>
              <a:rPr lang="en-US" sz="2400" b="1" dirty="0"/>
              <a:t>Z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dirty="0"/>
              <a:t>If </a:t>
            </a:r>
            <a:r>
              <a:rPr lang="en-US" sz="2400" b="1" i="1" dirty="0"/>
              <a:t>c</a:t>
            </a:r>
            <a:r>
              <a:rPr lang="en-US" sz="2400" dirty="0"/>
              <a:t> is </a:t>
            </a:r>
            <a:r>
              <a:rPr lang="en-US" sz="2400" b="1" dirty="0"/>
              <a:t>1</a:t>
            </a:r>
            <a:r>
              <a:rPr lang="en-US" sz="2400" dirty="0"/>
              <a:t> then </a:t>
            </a:r>
            <a:r>
              <a:rPr lang="en-US" sz="2400" b="1" i="1" dirty="0"/>
              <a:t>f</a:t>
            </a:r>
            <a:r>
              <a:rPr lang="en-US" sz="2400" dirty="0"/>
              <a:t> = input </a:t>
            </a:r>
            <a:r>
              <a:rPr lang="en-US" sz="2400" b="1" i="1" dirty="0"/>
              <a:t>x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78635"/>
              </p:ext>
            </p:extLst>
          </p:nvPr>
        </p:nvGraphicFramePr>
        <p:xfrm>
          <a:off x="7565252" y="4080957"/>
          <a:ext cx="161299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298642" y="4581140"/>
            <a:ext cx="1920968" cy="1869826"/>
            <a:chOff x="4866589" y="4285151"/>
            <a:chExt cx="1920968" cy="1869826"/>
          </a:xfrm>
        </p:grpSpPr>
        <p:grpSp>
          <p:nvGrpSpPr>
            <p:cNvPr id="23" name="Group 22"/>
            <p:cNvGrpSpPr/>
            <p:nvPr/>
          </p:nvGrpSpPr>
          <p:grpSpPr>
            <a:xfrm>
              <a:off x="4866589" y="4285151"/>
              <a:ext cx="1920968" cy="1332915"/>
              <a:chOff x="5850636" y="1308897"/>
              <a:chExt cx="1920968" cy="1332915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772348" y="1735272"/>
                <a:ext cx="0" cy="51296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5850636" y="2079793"/>
                    <a:ext cx="254504" cy="3698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altLang="en-US" sz="2400" dirty="0"/>
                  </a:p>
                </p:txBody>
              </p:sp>
            </mc:Choice>
            <mc:Fallback xmlns="">
              <p:sp>
                <p:nvSpPr>
                  <p:cNvPr id="12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50636" y="2079793"/>
                    <a:ext cx="254504" cy="369888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11905" r="-11905" b="-1639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6623380" y="1308897"/>
                    <a:ext cx="288370" cy="3698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altLang="en-US" sz="24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3" name="Rectangle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23380" y="1308897"/>
                    <a:ext cx="288370" cy="369888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4255" b="-1639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545315" y="2079793"/>
                    <a:ext cx="226289" cy="3698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4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oMath>
                      </m:oMathPara>
                    </a14:m>
                    <a:endParaRPr lang="en-US" altLang="en-US" sz="24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4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45315" y="2079793"/>
                    <a:ext cx="226289" cy="36988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51351" r="-48649" b="-3770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Straight Connector 15"/>
              <p:cNvCxnSpPr/>
              <p:nvPr/>
            </p:nvCxnSpPr>
            <p:spPr>
              <a:xfrm>
                <a:off x="6105140" y="2278859"/>
                <a:ext cx="138256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Isosceles Triangle 16"/>
              <p:cNvSpPr/>
              <p:nvPr/>
            </p:nvSpPr>
            <p:spPr>
              <a:xfrm rot="5400000">
                <a:off x="6421502" y="2002932"/>
                <a:ext cx="725767" cy="551993"/>
              </a:xfrm>
              <a:prstGeom prst="triangl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883850" y="5693312"/>
              <a:ext cx="1886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3-state gate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0917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3-State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9"/>
            <a:ext cx="9181474" cy="1555389"/>
          </a:xfrm>
        </p:spPr>
        <p:txBody>
          <a:bodyPr/>
          <a:lstStyle/>
          <a:p>
            <a:pPr marL="444500" indent="-444500">
              <a:lnSpc>
                <a:spcPct val="120000"/>
              </a:lnSpc>
              <a:spcBef>
                <a:spcPts val="1500"/>
              </a:spcBef>
            </a:pPr>
            <a:r>
              <a:rPr lang="en-US" sz="2800" dirty="0"/>
              <a:t>Control input </a:t>
            </a:r>
            <a:r>
              <a:rPr lang="en-US" sz="2800" b="1" i="1" dirty="0"/>
              <a:t>c</a:t>
            </a:r>
            <a:r>
              <a:rPr lang="en-US" sz="2800" dirty="0"/>
              <a:t> and output </a:t>
            </a:r>
            <a:r>
              <a:rPr lang="en-US" sz="2800" b="1" i="1" dirty="0"/>
              <a:t>f</a:t>
            </a:r>
            <a:r>
              <a:rPr lang="en-US" sz="2800" dirty="0"/>
              <a:t> can be inverted</a:t>
            </a:r>
          </a:p>
          <a:p>
            <a:pPr marL="444500" indent="-444500">
              <a:lnSpc>
                <a:spcPct val="120000"/>
              </a:lnSpc>
              <a:spcBef>
                <a:spcPts val="1500"/>
              </a:spcBef>
            </a:pPr>
            <a:r>
              <a:rPr lang="en-US" sz="2800" dirty="0"/>
              <a:t>A bubble is inserted at the input </a:t>
            </a:r>
            <a:r>
              <a:rPr lang="en-US" sz="2800" b="1" i="1" dirty="0"/>
              <a:t>c</a:t>
            </a:r>
            <a:r>
              <a:rPr lang="en-US" sz="2800" dirty="0"/>
              <a:t> or output </a:t>
            </a:r>
            <a:r>
              <a:rPr lang="en-US" sz="2800" b="1" i="1" dirty="0"/>
              <a:t>f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15787" y="2276860"/>
            <a:ext cx="1920968" cy="1786626"/>
            <a:chOff x="842966" y="2507288"/>
            <a:chExt cx="1920968" cy="17866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64678" y="2933663"/>
              <a:ext cx="0" cy="51296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12"/>
                <p:cNvSpPr>
                  <a:spLocks noChangeArrowheads="1"/>
                </p:cNvSpPr>
                <p:nvPr/>
              </p:nvSpPr>
              <p:spPr bwMode="auto">
                <a:xfrm>
                  <a:off x="842966" y="3278184"/>
                  <a:ext cx="254504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8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2966" y="3278184"/>
                  <a:ext cx="254504" cy="36988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4634" r="-121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13"/>
                <p:cNvSpPr>
                  <a:spLocks noChangeArrowheads="1"/>
                </p:cNvSpPr>
                <p:nvPr/>
              </p:nvSpPr>
              <p:spPr bwMode="auto">
                <a:xfrm>
                  <a:off x="1615710" y="2507288"/>
                  <a:ext cx="28837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9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15710" y="2507288"/>
                  <a:ext cx="288370" cy="36988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083" b="-1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537645" y="3278184"/>
                  <a:ext cx="226289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0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37645" y="3278184"/>
                  <a:ext cx="226289" cy="36988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54054" r="-45946" b="-3606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1097470" y="3477250"/>
              <a:ext cx="13825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sosceles Triangle 11"/>
            <p:cNvSpPr/>
            <p:nvPr/>
          </p:nvSpPr>
          <p:spPr>
            <a:xfrm rot="5400000">
              <a:off x="1413832" y="3201323"/>
              <a:ext cx="725767" cy="551993"/>
            </a:xfrm>
            <a:prstGeom prst="triangl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60227" y="3832249"/>
              <a:ext cx="1886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inverted </a:t>
              </a:r>
              <a:r>
                <a:rPr lang="en-US" sz="2400" i="1" dirty="0"/>
                <a:t>c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693254" y="3112179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16074" y="2276860"/>
            <a:ext cx="1920968" cy="1786626"/>
            <a:chOff x="842966" y="2507288"/>
            <a:chExt cx="1920968" cy="1786626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64678" y="2933663"/>
              <a:ext cx="0" cy="51296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2"/>
                <p:cNvSpPr>
                  <a:spLocks noChangeArrowheads="1"/>
                </p:cNvSpPr>
                <p:nvPr/>
              </p:nvSpPr>
              <p:spPr bwMode="auto">
                <a:xfrm>
                  <a:off x="842966" y="3278184"/>
                  <a:ext cx="254504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17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2966" y="3278184"/>
                  <a:ext cx="254504" cy="36988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1905" r="-1190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3"/>
                <p:cNvSpPr>
                  <a:spLocks noChangeArrowheads="1"/>
                </p:cNvSpPr>
                <p:nvPr/>
              </p:nvSpPr>
              <p:spPr bwMode="auto">
                <a:xfrm>
                  <a:off x="1615710" y="2507288"/>
                  <a:ext cx="28837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8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15710" y="2507288"/>
                  <a:ext cx="288370" cy="36988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128" b="-1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4"/>
                <p:cNvSpPr>
                  <a:spLocks noChangeArrowheads="1"/>
                </p:cNvSpPr>
                <p:nvPr/>
              </p:nvSpPr>
              <p:spPr bwMode="auto">
                <a:xfrm>
                  <a:off x="2537645" y="3278184"/>
                  <a:ext cx="226289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9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37645" y="3278184"/>
                  <a:ext cx="226289" cy="36988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50000" r="-44737" b="-3606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1097470" y="3477250"/>
              <a:ext cx="13825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 rot="5400000">
              <a:off x="1413832" y="3201323"/>
              <a:ext cx="725767" cy="551993"/>
            </a:xfrm>
            <a:prstGeom prst="triangl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0227" y="3832249"/>
              <a:ext cx="1886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inverted </a:t>
              </a:r>
              <a:r>
                <a:rPr lang="en-US" sz="2400" i="1" dirty="0"/>
                <a:t>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052713" y="3400214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776487" y="2276860"/>
            <a:ext cx="1920968" cy="1786626"/>
            <a:chOff x="842966" y="2507288"/>
            <a:chExt cx="1920968" cy="178662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764678" y="2933663"/>
              <a:ext cx="0" cy="51296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12"/>
                <p:cNvSpPr>
                  <a:spLocks noChangeArrowheads="1"/>
                </p:cNvSpPr>
                <p:nvPr/>
              </p:nvSpPr>
              <p:spPr bwMode="auto">
                <a:xfrm>
                  <a:off x="842966" y="3278184"/>
                  <a:ext cx="254504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26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2966" y="3278184"/>
                  <a:ext cx="254504" cy="36988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4634" r="-121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13"/>
                <p:cNvSpPr>
                  <a:spLocks noChangeArrowheads="1"/>
                </p:cNvSpPr>
                <p:nvPr/>
              </p:nvSpPr>
              <p:spPr bwMode="auto">
                <a:xfrm>
                  <a:off x="1615710" y="2507288"/>
                  <a:ext cx="28837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7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15710" y="2507288"/>
                  <a:ext cx="288370" cy="369888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083" b="-1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14"/>
                <p:cNvSpPr>
                  <a:spLocks noChangeArrowheads="1"/>
                </p:cNvSpPr>
                <p:nvPr/>
              </p:nvSpPr>
              <p:spPr bwMode="auto">
                <a:xfrm>
                  <a:off x="2537645" y="3278184"/>
                  <a:ext cx="226289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8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37645" y="3278184"/>
                  <a:ext cx="226289" cy="36988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54054" r="-45946" b="-3606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>
            <a:xfrm>
              <a:off x="1097470" y="3477250"/>
              <a:ext cx="138256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29"/>
            <p:cNvSpPr/>
            <p:nvPr/>
          </p:nvSpPr>
          <p:spPr>
            <a:xfrm rot="5400000">
              <a:off x="1413832" y="3201323"/>
              <a:ext cx="725767" cy="551993"/>
            </a:xfrm>
            <a:prstGeom prst="triangl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60227" y="3832249"/>
              <a:ext cx="1886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inverted </a:t>
              </a:r>
              <a:r>
                <a:rPr lang="en-US" sz="2400" i="1" dirty="0"/>
                <a:t>c, f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1693254" y="3112179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043864" y="3400214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8840"/>
              </p:ext>
            </p:extLst>
          </p:nvPr>
        </p:nvGraphicFramePr>
        <p:xfrm>
          <a:off x="1150938" y="4196171"/>
          <a:ext cx="161299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21693"/>
              </p:ext>
            </p:extLst>
          </p:nvPr>
        </p:nvGraphicFramePr>
        <p:xfrm>
          <a:off x="4031286" y="4196171"/>
          <a:ext cx="161299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93999"/>
              </p:ext>
            </p:extLst>
          </p:nvPr>
        </p:nvGraphicFramePr>
        <p:xfrm>
          <a:off x="6911634" y="4196171"/>
          <a:ext cx="161299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11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94292"/>
            <a:ext cx="9526707" cy="5587879"/>
          </a:xfrm>
        </p:spPr>
        <p:txBody>
          <a:bodyPr/>
          <a:lstStyle/>
          <a:p>
            <a:pPr marL="450850" indent="-450850">
              <a:spcBef>
                <a:spcPts val="1600"/>
              </a:spcBef>
            </a:pPr>
            <a:r>
              <a:rPr lang="en-US" dirty="0"/>
              <a:t>A functional block is a combinational circuit</a:t>
            </a:r>
          </a:p>
          <a:p>
            <a:pPr marL="450850" indent="-450850">
              <a:spcBef>
                <a:spcPts val="1600"/>
              </a:spcBef>
            </a:pPr>
            <a:r>
              <a:rPr lang="en-US" dirty="0"/>
              <a:t>We will study blocks, such as decoders and multiplexers</a:t>
            </a:r>
          </a:p>
          <a:p>
            <a:pPr marL="450850" indent="-450850">
              <a:spcBef>
                <a:spcPts val="1600"/>
              </a:spcBef>
            </a:pPr>
            <a:r>
              <a:rPr lang="en-US" dirty="0"/>
              <a:t>Functional blocks are very common and useful in design</a:t>
            </a:r>
          </a:p>
          <a:p>
            <a:pPr marL="450850" indent="-450850">
              <a:spcBef>
                <a:spcPts val="1600"/>
              </a:spcBef>
            </a:pPr>
            <a:r>
              <a:rPr lang="en-US" dirty="0"/>
              <a:t>In the past, functional blocks were integrated circuits</a:t>
            </a:r>
          </a:p>
          <a:p>
            <a:pPr marL="450850" indent="0">
              <a:spcBef>
                <a:spcPts val="1600"/>
              </a:spcBef>
              <a:buNone/>
              <a:tabLst>
                <a:tab pos="1168400" algn="l"/>
              </a:tabLst>
            </a:pPr>
            <a:r>
              <a:rPr lang="en-US" b="1" dirty="0">
                <a:solidFill>
                  <a:srgbClr val="FF0000"/>
                </a:solidFill>
              </a:rPr>
              <a:t>SSI:</a:t>
            </a:r>
            <a:r>
              <a:rPr lang="en-US" dirty="0"/>
              <a:t>	Small Scale Integration = tens of gates</a:t>
            </a:r>
          </a:p>
          <a:p>
            <a:pPr marL="450850" indent="0">
              <a:spcBef>
                <a:spcPts val="1600"/>
              </a:spcBef>
              <a:buNone/>
              <a:tabLst>
                <a:tab pos="1168400" algn="l"/>
              </a:tabLst>
            </a:pPr>
            <a:r>
              <a:rPr lang="en-US" b="1" dirty="0">
                <a:solidFill>
                  <a:srgbClr val="FF0000"/>
                </a:solidFill>
              </a:rPr>
              <a:t>MSI:</a:t>
            </a:r>
            <a:r>
              <a:rPr lang="en-US" dirty="0"/>
              <a:t>	Medium Scale Integration = hundreds of gates</a:t>
            </a:r>
          </a:p>
          <a:p>
            <a:pPr marL="450850" indent="0">
              <a:spcBef>
                <a:spcPts val="1600"/>
              </a:spcBef>
              <a:buNone/>
              <a:tabLst>
                <a:tab pos="1168400" algn="l"/>
              </a:tabLst>
            </a:pPr>
            <a:r>
              <a:rPr lang="en-US" b="1" dirty="0">
                <a:solidFill>
                  <a:srgbClr val="FF0000"/>
                </a:solidFill>
              </a:rPr>
              <a:t>LSI:</a:t>
            </a:r>
            <a:r>
              <a:rPr lang="en-US" dirty="0"/>
              <a:t>	Large Scale Integration = thousands of gates</a:t>
            </a:r>
          </a:p>
          <a:p>
            <a:pPr marL="450850" indent="0">
              <a:spcBef>
                <a:spcPts val="1600"/>
              </a:spcBef>
              <a:buNone/>
              <a:tabLst>
                <a:tab pos="1168400" algn="l"/>
              </a:tabLst>
            </a:pPr>
            <a:r>
              <a:rPr lang="en-US" b="1" dirty="0">
                <a:solidFill>
                  <a:srgbClr val="FF0000"/>
                </a:solidFill>
              </a:rPr>
              <a:t>VLSI:</a:t>
            </a:r>
            <a:r>
              <a:rPr lang="en-US" dirty="0"/>
              <a:t> Very Large Scale Integration = millions of gates</a:t>
            </a:r>
          </a:p>
          <a:p>
            <a:pPr marL="450850" indent="-450850">
              <a:spcBef>
                <a:spcPts val="1600"/>
              </a:spcBef>
            </a:pPr>
            <a:r>
              <a:rPr lang="en-US" dirty="0"/>
              <a:t>Today, functional blocks are part of a design library</a:t>
            </a:r>
          </a:p>
          <a:p>
            <a:pPr marL="450850" indent="-450850">
              <a:spcBef>
                <a:spcPts val="1600"/>
              </a:spcBef>
            </a:pPr>
            <a:r>
              <a:rPr lang="en-US" dirty="0"/>
              <a:t>Tested for correctness and reused in many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059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Wired Output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416452" y="1067113"/>
            <a:ext cx="2091937" cy="1410002"/>
            <a:chOff x="3743253" y="3486607"/>
            <a:chExt cx="2091937" cy="1410002"/>
          </a:xfrm>
        </p:grpSpPr>
        <p:grpSp>
          <p:nvGrpSpPr>
            <p:cNvPr id="7" name="Group 6"/>
            <p:cNvGrpSpPr/>
            <p:nvPr/>
          </p:nvGrpSpPr>
          <p:grpSpPr>
            <a:xfrm>
              <a:off x="3743253" y="3486607"/>
              <a:ext cx="1161401" cy="688145"/>
              <a:chOff x="2902064" y="1061017"/>
              <a:chExt cx="1161401" cy="688145"/>
            </a:xfrm>
          </p:grpSpPr>
          <p:sp>
            <p:nvSpPr>
              <p:cNvPr id="21" name="Flowchart: Delay 20"/>
              <p:cNvSpPr/>
              <p:nvPr/>
            </p:nvSpPr>
            <p:spPr>
              <a:xfrm>
                <a:off x="3478465" y="1138569"/>
                <a:ext cx="585000" cy="540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3272277" y="1257528"/>
                <a:ext cx="206188" cy="288035"/>
                <a:chOff x="2791306" y="1257528"/>
                <a:chExt cx="687159" cy="288035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791306" y="1257528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791306" y="1545563"/>
                  <a:ext cx="68715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902064" y="1061017"/>
                    <a:ext cx="40415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61017"/>
                    <a:ext cx="404150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902064" y="1349052"/>
                    <a:ext cx="39869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349052"/>
                    <a:ext cx="398699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" name="Straight Connector 7"/>
            <p:cNvCxnSpPr/>
            <p:nvPr/>
          </p:nvCxnSpPr>
          <p:spPr>
            <a:xfrm>
              <a:off x="5101968" y="4188541"/>
              <a:ext cx="34564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413856" y="3984662"/>
                  <a:ext cx="421334" cy="4531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sz="2400" baseline="-25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3856" y="3984662"/>
                  <a:ext cx="421334" cy="45313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5797" r="-1449" b="-216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3743253" y="4222295"/>
              <a:ext cx="748891" cy="674314"/>
              <a:chOff x="2902064" y="1007801"/>
              <a:chExt cx="748891" cy="67431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267582" y="1198473"/>
                <a:ext cx="383373" cy="289483"/>
                <a:chOff x="2775665" y="1198473"/>
                <a:chExt cx="1277662" cy="289483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775665" y="1198473"/>
                  <a:ext cx="127766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775665" y="1487956"/>
                  <a:ext cx="127766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2902064" y="1007801"/>
                    <a:ext cx="38196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latin typeface="Cambria Math"/>
                            </a:rPr>
                            <m:t>𝑐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007801"/>
                    <a:ext cx="381963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902064" y="1282005"/>
                    <a:ext cx="41242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latin typeface="Cambria Math"/>
                            </a:rPr>
                            <m:t>𝑑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2064" y="1282005"/>
                    <a:ext cx="412421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" name="Moon 9"/>
            <p:cNvSpPr/>
            <p:nvPr/>
          </p:nvSpPr>
          <p:spPr>
            <a:xfrm flipH="1">
              <a:off x="4329491" y="4275397"/>
              <a:ext cx="585000" cy="540000"/>
            </a:xfrm>
            <a:prstGeom prst="moon">
              <a:avLst>
                <a:gd name="adj" fmla="val 868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913906" y="3832249"/>
              <a:ext cx="182880" cy="691763"/>
            </a:xfrm>
            <a:custGeom>
              <a:avLst/>
              <a:gdLst>
                <a:gd name="connsiteX0" fmla="*/ 0 w 182880"/>
                <a:gd name="connsiteY0" fmla="*/ 0 h 691763"/>
                <a:gd name="connsiteX1" fmla="*/ 182880 w 182880"/>
                <a:gd name="connsiteY1" fmla="*/ 0 h 691763"/>
                <a:gd name="connsiteX2" fmla="*/ 182880 w 182880"/>
                <a:gd name="connsiteY2" fmla="*/ 691763 h 691763"/>
                <a:gd name="connsiteX3" fmla="*/ 0 w 182880"/>
                <a:gd name="connsiteY3" fmla="*/ 691763 h 69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" h="691763">
                  <a:moveTo>
                    <a:pt x="0" y="0"/>
                  </a:moveTo>
                  <a:lnTo>
                    <a:pt x="182880" y="0"/>
                  </a:lnTo>
                  <a:lnTo>
                    <a:pt x="182880" y="691763"/>
                  </a:lnTo>
                  <a:lnTo>
                    <a:pt x="0" y="69176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6738817" y="1009506"/>
            <a:ext cx="2765136" cy="1554657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anchor="ctr" anchorCtr="0">
            <a:noAutofit/>
          </a:bodyPr>
          <a:lstStyle/>
          <a:p>
            <a:pPr marL="3175" lvl="1" algn="ctr">
              <a:lnSpc>
                <a:spcPct val="120000"/>
              </a:lnSpc>
              <a:spcBef>
                <a:spcPts val="1200"/>
              </a:spcBef>
            </a:pPr>
            <a:r>
              <a:rPr lang="en-US" sz="2400" dirty="0"/>
              <a:t>This will result in a </a:t>
            </a:r>
            <a:r>
              <a:rPr lang="en-US" sz="2400" b="1" dirty="0">
                <a:solidFill>
                  <a:srgbClr val="FF0000"/>
                </a:solidFill>
              </a:rPr>
              <a:t>short circuit </a:t>
            </a:r>
            <a:r>
              <a:rPr lang="en-US" sz="2400" dirty="0"/>
              <a:t>that will burn the gates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44440" y="1009506"/>
            <a:ext cx="3802062" cy="1554657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anchor="ctr" anchorCtr="0">
            <a:noAutofit/>
          </a:bodyPr>
          <a:lstStyle/>
          <a:p>
            <a:pPr marL="3175" lvl="1" algn="ctr">
              <a:lnSpc>
                <a:spcPct val="120000"/>
              </a:lnSpc>
              <a:spcBef>
                <a:spcPts val="1200"/>
              </a:spcBef>
            </a:pPr>
            <a:r>
              <a:rPr lang="en-US" sz="2400" dirty="0"/>
              <a:t>Logic gates with 0 and 1 outputs </a:t>
            </a:r>
            <a:r>
              <a:rPr lang="en-US" sz="2400" b="1" dirty="0">
                <a:solidFill>
                  <a:srgbClr val="FF0000"/>
                </a:solidFill>
              </a:rPr>
              <a:t>cannot</a:t>
            </a:r>
            <a:r>
              <a:rPr lang="en-US" sz="2400" dirty="0"/>
              <a:t> have their outputs wired together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222950" y="1239934"/>
            <a:ext cx="770719" cy="1036926"/>
            <a:chOff x="4285569" y="2795323"/>
            <a:chExt cx="1507683" cy="1036926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319323" y="2795323"/>
              <a:ext cx="1473929" cy="103692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285569" y="2795323"/>
              <a:ext cx="1473929" cy="103692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4549751" y="2910537"/>
            <a:ext cx="1920968" cy="3333252"/>
            <a:chOff x="5509133" y="2910537"/>
            <a:chExt cx="1920968" cy="3333252"/>
          </a:xfrm>
        </p:grpSpPr>
        <p:sp>
          <p:nvSpPr>
            <p:cNvPr id="78" name="Freeform 77"/>
            <p:cNvSpPr/>
            <p:nvPr/>
          </p:nvSpPr>
          <p:spPr>
            <a:xfrm>
              <a:off x="6694998" y="3707747"/>
              <a:ext cx="254442" cy="2176218"/>
            </a:xfrm>
            <a:custGeom>
              <a:avLst/>
              <a:gdLst>
                <a:gd name="connsiteX0" fmla="*/ 0 w 254442"/>
                <a:gd name="connsiteY0" fmla="*/ 0 h 2186608"/>
                <a:gd name="connsiteX1" fmla="*/ 254442 w 254442"/>
                <a:gd name="connsiteY1" fmla="*/ 0 h 2186608"/>
                <a:gd name="connsiteX2" fmla="*/ 254442 w 254442"/>
                <a:gd name="connsiteY2" fmla="*/ 2186608 h 2186608"/>
                <a:gd name="connsiteX3" fmla="*/ 23854 w 254442"/>
                <a:gd name="connsiteY3" fmla="*/ 2186608 h 218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442" h="2186608">
                  <a:moveTo>
                    <a:pt x="0" y="0"/>
                  </a:moveTo>
                  <a:lnTo>
                    <a:pt x="254442" y="0"/>
                  </a:lnTo>
                  <a:lnTo>
                    <a:pt x="254442" y="2186608"/>
                  </a:lnTo>
                  <a:lnTo>
                    <a:pt x="23854" y="2186608"/>
                  </a:ln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6430845" y="3256179"/>
              <a:ext cx="0" cy="420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12"/>
                <p:cNvSpPr>
                  <a:spLocks noChangeArrowheads="1"/>
                </p:cNvSpPr>
                <p:nvPr/>
              </p:nvSpPr>
              <p:spPr bwMode="auto">
                <a:xfrm>
                  <a:off x="5509133" y="3508612"/>
                  <a:ext cx="254504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4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09133" y="3508612"/>
                  <a:ext cx="254504" cy="36988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40476" r="-73810" b="-10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13"/>
                <p:cNvSpPr>
                  <a:spLocks noChangeArrowheads="1"/>
                </p:cNvSpPr>
                <p:nvPr/>
              </p:nvSpPr>
              <p:spPr bwMode="auto">
                <a:xfrm>
                  <a:off x="6281877" y="2910537"/>
                  <a:ext cx="28837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4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81877" y="2910537"/>
                  <a:ext cx="288370" cy="36988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6170" r="-46809" b="-983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Connector 45"/>
            <p:cNvCxnSpPr/>
            <p:nvPr/>
          </p:nvCxnSpPr>
          <p:spPr>
            <a:xfrm>
              <a:off x="5912382" y="3707678"/>
              <a:ext cx="69128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Isosceles Triangle 46"/>
            <p:cNvSpPr/>
            <p:nvPr/>
          </p:nvSpPr>
          <p:spPr>
            <a:xfrm rot="5400000">
              <a:off x="6079999" y="3431751"/>
              <a:ext cx="725767" cy="551993"/>
            </a:xfrm>
            <a:prstGeom prst="triangl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6430845" y="4342758"/>
              <a:ext cx="0" cy="420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12"/>
                <p:cNvSpPr>
                  <a:spLocks noChangeArrowheads="1"/>
                </p:cNvSpPr>
                <p:nvPr/>
              </p:nvSpPr>
              <p:spPr bwMode="auto">
                <a:xfrm>
                  <a:off x="5509133" y="4595191"/>
                  <a:ext cx="2545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en-US" sz="2400" b="0" i="1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66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09133" y="4595191"/>
                  <a:ext cx="254504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0476" r="-73810" b="-10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13"/>
                <p:cNvSpPr>
                  <a:spLocks noChangeArrowheads="1"/>
                </p:cNvSpPr>
                <p:nvPr/>
              </p:nvSpPr>
              <p:spPr bwMode="auto">
                <a:xfrm>
                  <a:off x="6281877" y="3997116"/>
                  <a:ext cx="28837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7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81877" y="3997116"/>
                  <a:ext cx="288370" cy="36988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36170" r="-46809" b="-10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14"/>
                <p:cNvSpPr>
                  <a:spLocks noChangeArrowheads="1"/>
                </p:cNvSpPr>
                <p:nvPr/>
              </p:nvSpPr>
              <p:spPr bwMode="auto">
                <a:xfrm>
                  <a:off x="7203812" y="4595191"/>
                  <a:ext cx="226289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8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03812" y="4595191"/>
                  <a:ext cx="226289" cy="369888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51351" r="-48649" b="-38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Straight Connector 68"/>
            <p:cNvCxnSpPr/>
            <p:nvPr/>
          </p:nvCxnSpPr>
          <p:spPr>
            <a:xfrm>
              <a:off x="5912382" y="4794257"/>
              <a:ext cx="101311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Isosceles Triangle 69"/>
            <p:cNvSpPr/>
            <p:nvPr/>
          </p:nvSpPr>
          <p:spPr>
            <a:xfrm rot="5400000">
              <a:off x="6079999" y="4518330"/>
              <a:ext cx="725767" cy="551993"/>
            </a:xfrm>
            <a:prstGeom prst="triangl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6430845" y="5429337"/>
              <a:ext cx="0" cy="420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Rectangle 12"/>
                <p:cNvSpPr>
                  <a:spLocks noChangeArrowheads="1"/>
                </p:cNvSpPr>
                <p:nvPr/>
              </p:nvSpPr>
              <p:spPr bwMode="auto">
                <a:xfrm>
                  <a:off x="5509133" y="5681770"/>
                  <a:ext cx="254504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US" altLang="en-US" sz="2400" dirty="0"/>
                </a:p>
              </p:txBody>
            </p:sp>
          </mc:Choice>
          <mc:Fallback xmlns="">
            <p:sp>
              <p:nvSpPr>
                <p:cNvPr id="7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09133" y="5681770"/>
                  <a:ext cx="254504" cy="369888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40476" r="-73810" b="-983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Rectangle 13"/>
                <p:cNvSpPr>
                  <a:spLocks noChangeArrowheads="1"/>
                </p:cNvSpPr>
                <p:nvPr/>
              </p:nvSpPr>
              <p:spPr bwMode="auto">
                <a:xfrm>
                  <a:off x="6281877" y="5083695"/>
                  <a:ext cx="28837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alt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US" altLang="en-US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7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81877" y="5083695"/>
                  <a:ext cx="288370" cy="36988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36170" r="-46809" b="-819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6" name="Straight Connector 75"/>
            <p:cNvCxnSpPr/>
            <p:nvPr/>
          </p:nvCxnSpPr>
          <p:spPr>
            <a:xfrm>
              <a:off x="5912382" y="5880836"/>
              <a:ext cx="51824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Isosceles Triangle 76"/>
            <p:cNvSpPr/>
            <p:nvPr/>
          </p:nvSpPr>
          <p:spPr>
            <a:xfrm rot="5400000">
              <a:off x="6079999" y="5604909"/>
              <a:ext cx="725767" cy="551993"/>
            </a:xfrm>
            <a:prstGeom prst="triangl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949440" y="4792589"/>
              <a:ext cx="196765" cy="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25932"/>
              </p:ext>
            </p:extLst>
          </p:nvPr>
        </p:nvGraphicFramePr>
        <p:xfrm>
          <a:off x="6796421" y="2795323"/>
          <a:ext cx="259231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9" name="Rectangle 88"/>
          <p:cNvSpPr/>
          <p:nvPr/>
        </p:nvSpPr>
        <p:spPr>
          <a:xfrm>
            <a:off x="344440" y="3025751"/>
            <a:ext cx="3802062" cy="10255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lIns="90000" rIns="90000" anchor="ctr" anchorCtr="0">
            <a:noAutofit/>
          </a:bodyPr>
          <a:lstStyle/>
          <a:p>
            <a:pPr marL="3175" lvl="1" algn="ctr">
              <a:lnSpc>
                <a:spcPct val="120000"/>
              </a:lnSpc>
              <a:spcBef>
                <a:spcPts val="1200"/>
              </a:spcBef>
            </a:pPr>
            <a:r>
              <a:rPr lang="en-US" sz="2400" dirty="0"/>
              <a:t>3-state gates </a:t>
            </a:r>
            <a:r>
              <a:rPr lang="en-US" sz="2400" b="1" dirty="0">
                <a:solidFill>
                  <a:srgbClr val="FF0000"/>
                </a:solidFill>
              </a:rPr>
              <a:t>can wire </a:t>
            </a:r>
            <a:r>
              <a:rPr lang="en-US" sz="2400" dirty="0"/>
              <a:t>their outputs together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44440" y="4304459"/>
            <a:ext cx="3802062" cy="2112149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lIns="0" rIns="0" anchor="ctr" anchorCtr="0">
            <a:noAutofit/>
          </a:bodyPr>
          <a:lstStyle/>
          <a:p>
            <a:pPr marL="3175" lvl="1" algn="ctr">
              <a:lnSpc>
                <a:spcPct val="12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</a:rPr>
              <a:t>At most one </a:t>
            </a:r>
            <a:r>
              <a:rPr lang="en-US" sz="2400" dirty="0"/>
              <a:t>3-state gate can be enabled at a time</a:t>
            </a:r>
          </a:p>
          <a:p>
            <a:pPr marL="3175" lvl="1" algn="ctr">
              <a:lnSpc>
                <a:spcPct val="120000"/>
              </a:lnSpc>
              <a:spcBef>
                <a:spcPts val="1200"/>
              </a:spcBef>
            </a:pPr>
            <a:r>
              <a:rPr lang="en-US" sz="2400" dirty="0"/>
              <a:t>Otherwise, conflicting outputs will burn the circuit</a:t>
            </a:r>
          </a:p>
        </p:txBody>
      </p:sp>
    </p:spTree>
    <p:extLst>
      <p:ext uri="{BB962C8B-B14F-4D97-AF65-F5344CB8AC3E}">
        <p14:creationId xmlns:p14="http://schemas.microsoft.com/office/powerpoint/2010/main" val="21435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Implementing Multiplexers with 3-State Gates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8041012" y="2123855"/>
            <a:ext cx="877247" cy="3192635"/>
          </a:xfrm>
          <a:prstGeom prst="rect">
            <a:avLst/>
          </a:prstGeom>
          <a:solidFill>
            <a:srgbClr val="DEF1F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3-State Gates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56063" y="3564015"/>
            <a:ext cx="1662395" cy="2745304"/>
            <a:chOff x="3256063" y="3564015"/>
            <a:chExt cx="1662395" cy="2745304"/>
          </a:xfrm>
        </p:grpSpPr>
        <p:sp>
          <p:nvSpPr>
            <p:cNvPr id="202" name="Rectangle 201"/>
            <p:cNvSpPr/>
            <p:nvPr/>
          </p:nvSpPr>
          <p:spPr>
            <a:xfrm>
              <a:off x="3256063" y="5156049"/>
              <a:ext cx="720079" cy="115327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1-to-2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Decoder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043140" y="3564015"/>
              <a:ext cx="875318" cy="1786390"/>
            </a:xfrm>
            <a:prstGeom prst="rect">
              <a:avLst/>
            </a:prstGeom>
            <a:solidFill>
              <a:srgbClr val="DEF1F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3-State Gates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52926" y="4115425"/>
            <a:ext cx="2750124" cy="1878859"/>
            <a:chOff x="5573803" y="1010081"/>
            <a:chExt cx="2750124" cy="1878859"/>
          </a:xfrm>
        </p:grpSpPr>
        <p:sp>
          <p:nvSpPr>
            <p:cNvPr id="42" name="Freeform 41"/>
            <p:cNvSpPr/>
            <p:nvPr/>
          </p:nvSpPr>
          <p:spPr>
            <a:xfrm>
              <a:off x="7394713" y="1265037"/>
              <a:ext cx="258417" cy="689659"/>
            </a:xfrm>
            <a:custGeom>
              <a:avLst/>
              <a:gdLst>
                <a:gd name="connsiteX0" fmla="*/ 19878 w 258417"/>
                <a:gd name="connsiteY0" fmla="*/ 0 h 695739"/>
                <a:gd name="connsiteX1" fmla="*/ 258417 w 258417"/>
                <a:gd name="connsiteY1" fmla="*/ 0 h 695739"/>
                <a:gd name="connsiteX2" fmla="*/ 258417 w 258417"/>
                <a:gd name="connsiteY2" fmla="*/ 695739 h 695739"/>
                <a:gd name="connsiteX3" fmla="*/ 0 w 258417"/>
                <a:gd name="connsiteY3" fmla="*/ 695739 h 69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417" h="695739">
                  <a:moveTo>
                    <a:pt x="19878" y="0"/>
                  </a:moveTo>
                  <a:lnTo>
                    <a:pt x="258417" y="0"/>
                  </a:lnTo>
                  <a:lnTo>
                    <a:pt x="258417" y="695739"/>
                  </a:lnTo>
                  <a:lnTo>
                    <a:pt x="0" y="69573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970104" y="2007704"/>
              <a:ext cx="1358348" cy="662609"/>
            </a:xfrm>
            <a:custGeom>
              <a:avLst/>
              <a:gdLst>
                <a:gd name="connsiteX0" fmla="*/ 1331844 w 1331844"/>
                <a:gd name="connsiteY0" fmla="*/ 0 h 662609"/>
                <a:gd name="connsiteX1" fmla="*/ 1331844 w 1331844"/>
                <a:gd name="connsiteY1" fmla="*/ 662609 h 662609"/>
                <a:gd name="connsiteX2" fmla="*/ 0 w 1331844"/>
                <a:gd name="connsiteY2" fmla="*/ 662609 h 662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1844" h="662609">
                  <a:moveTo>
                    <a:pt x="1331844" y="0"/>
                  </a:moveTo>
                  <a:lnTo>
                    <a:pt x="1331844" y="662609"/>
                  </a:lnTo>
                  <a:lnTo>
                    <a:pt x="0" y="66260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537295" y="1345096"/>
              <a:ext cx="791157" cy="1318591"/>
            </a:xfrm>
            <a:custGeom>
              <a:avLst/>
              <a:gdLst>
                <a:gd name="connsiteX0" fmla="*/ 728869 w 728869"/>
                <a:gd name="connsiteY0" fmla="*/ 0 h 1318591"/>
                <a:gd name="connsiteX1" fmla="*/ 728869 w 728869"/>
                <a:gd name="connsiteY1" fmla="*/ 245165 h 1318591"/>
                <a:gd name="connsiteX2" fmla="*/ 0 w 728869"/>
                <a:gd name="connsiteY2" fmla="*/ 245165 h 1318591"/>
                <a:gd name="connsiteX3" fmla="*/ 0 w 728869"/>
                <a:gd name="connsiteY3" fmla="*/ 1318591 h 131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869" h="1318591">
                  <a:moveTo>
                    <a:pt x="728869" y="0"/>
                  </a:moveTo>
                  <a:lnTo>
                    <a:pt x="728869" y="245165"/>
                  </a:lnTo>
                  <a:lnTo>
                    <a:pt x="0" y="245165"/>
                  </a:lnTo>
                  <a:lnTo>
                    <a:pt x="0" y="131859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7653130" y="1441572"/>
              <a:ext cx="670797" cy="336587"/>
              <a:chOff x="2701192" y="4049575"/>
              <a:chExt cx="670797" cy="336587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2701192" y="4229202"/>
                <a:ext cx="4032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3104441" y="4049575"/>
                <a:ext cx="267548" cy="33658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5978848" y="1273387"/>
              <a:ext cx="12244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582911" y="1010081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5969740" y="1961714"/>
              <a:ext cx="12244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573803" y="1698408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646280" y="2431740"/>
              <a:ext cx="296830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Isosceles Triangle 115"/>
            <p:cNvSpPr/>
            <p:nvPr/>
          </p:nvSpPr>
          <p:spPr>
            <a:xfrm rot="5400000">
              <a:off x="7126347" y="1094401"/>
              <a:ext cx="442604" cy="3412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/>
            <p:cNvSpPr/>
            <p:nvPr/>
          </p:nvSpPr>
          <p:spPr>
            <a:xfrm rot="5400000">
              <a:off x="7126347" y="1782728"/>
              <a:ext cx="442604" cy="3412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 rot="16200000">
              <a:off x="6355915" y="2153929"/>
              <a:ext cx="362762" cy="297169"/>
              <a:chOff x="405194" y="3800950"/>
              <a:chExt cx="472096" cy="406397"/>
            </a:xfrm>
          </p:grpSpPr>
          <p:sp>
            <p:nvSpPr>
              <p:cNvPr id="57" name="Isosceles Triangle 56"/>
              <p:cNvSpPr/>
              <p:nvPr/>
            </p:nvSpPr>
            <p:spPr>
              <a:xfrm rot="5400000">
                <a:off x="371669" y="3834475"/>
                <a:ext cx="406397" cy="33934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47689" y="3939280"/>
                <a:ext cx="129601" cy="12973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3" name="Content Placeholder 2"/>
          <p:cNvSpPr>
            <a:spLocks noGrp="1"/>
          </p:cNvSpPr>
          <p:nvPr>
            <p:ph idx="1"/>
          </p:nvPr>
        </p:nvSpPr>
        <p:spPr>
          <a:xfrm>
            <a:off x="641619" y="1038407"/>
            <a:ext cx="3501291" cy="2120563"/>
          </a:xfrm>
          <a:ln w="25400">
            <a:solidFill>
              <a:srgbClr val="FF0000"/>
            </a:solidFill>
          </a:ln>
        </p:spPr>
        <p:txBody>
          <a:bodyPr anchor="ctr" anchorCtr="0"/>
          <a:lstStyle/>
          <a:p>
            <a:pPr marL="85725" indent="0">
              <a:lnSpc>
                <a:spcPct val="120000"/>
              </a:lnSpc>
              <a:buNone/>
            </a:pPr>
            <a:r>
              <a:rPr lang="en-US" dirty="0"/>
              <a:t>A Multiplexer can also be implemented using:</a:t>
            </a:r>
          </a:p>
          <a:p>
            <a:pPr marL="457200" indent="-371475">
              <a:buAutoNum type="arabicPeriod"/>
            </a:pPr>
            <a:r>
              <a:rPr lang="en-US" dirty="0"/>
              <a:t>A decoder</a:t>
            </a:r>
          </a:p>
          <a:p>
            <a:pPr marL="457200" indent="-371475">
              <a:buAutoNum type="arabicPeriod"/>
            </a:pPr>
            <a:r>
              <a:rPr lang="en-US" dirty="0"/>
              <a:t>Three-state gates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459650" y="4059629"/>
            <a:ext cx="1973070" cy="1664626"/>
            <a:chOff x="4285075" y="1224314"/>
            <a:chExt cx="1973070" cy="1664626"/>
          </a:xfrm>
        </p:grpSpPr>
        <p:sp>
          <p:nvSpPr>
            <p:cNvPr id="92" name="Flowchart: Manual Operation 91"/>
            <p:cNvSpPr/>
            <p:nvPr/>
          </p:nvSpPr>
          <p:spPr>
            <a:xfrm rot="16200000">
              <a:off x="4792323" y="1457324"/>
              <a:ext cx="1125124" cy="659103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V="1">
              <a:off x="5358045" y="2245619"/>
              <a:ext cx="0" cy="3282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5680230" y="1811609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4665293" y="1448780"/>
              <a:ext cx="360040" cy="675075"/>
              <a:chOff x="7653300" y="3248980"/>
              <a:chExt cx="540060" cy="675075"/>
            </a:xfrm>
          </p:grpSpPr>
          <p:cxnSp>
            <p:nvCxnSpPr>
              <p:cNvPr id="105" name="Straight Arrow Connector 104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7653300" y="392405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4285075" y="1268760"/>
              <a:ext cx="352890" cy="1035115"/>
              <a:chOff x="7505257" y="3429000"/>
              <a:chExt cx="352890" cy="1035115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7505257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7505257" y="410407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5995265" y="162880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185175" y="2618910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5081340" y="1328537"/>
              <a:ext cx="141690" cy="917082"/>
              <a:chOff x="5081340" y="1328537"/>
              <a:chExt cx="141690" cy="917082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5089802" y="132853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081340" y="19975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708195" y="2702294"/>
            <a:ext cx="2750124" cy="3697035"/>
            <a:chOff x="6708195" y="2702294"/>
            <a:chExt cx="2750124" cy="3697035"/>
          </a:xfrm>
        </p:grpSpPr>
        <p:grpSp>
          <p:nvGrpSpPr>
            <p:cNvPr id="86" name="Group 85"/>
            <p:cNvGrpSpPr/>
            <p:nvPr/>
          </p:nvGrpSpPr>
          <p:grpSpPr>
            <a:xfrm>
              <a:off x="6708195" y="2702294"/>
              <a:ext cx="2750124" cy="3697035"/>
              <a:chOff x="5573803" y="2933945"/>
              <a:chExt cx="2750124" cy="3697035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608197" y="5813741"/>
                <a:ext cx="669145" cy="772235"/>
                <a:chOff x="5608197" y="5807115"/>
                <a:chExt cx="669145" cy="772235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5608197" y="6122150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5608197" y="5807115"/>
                  <a:ext cx="395937" cy="38969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5969740" y="6039290"/>
                  <a:ext cx="30760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5969740" y="6354325"/>
                  <a:ext cx="30760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7" name="Straight Connector 66"/>
              <p:cNvCxnSpPr/>
              <p:nvPr/>
            </p:nvCxnSpPr>
            <p:spPr>
              <a:xfrm>
                <a:off x="7330068" y="5276173"/>
                <a:ext cx="0" cy="4030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Freeform 139"/>
              <p:cNvSpPr/>
              <p:nvPr/>
            </p:nvSpPr>
            <p:spPr>
              <a:xfrm>
                <a:off x="7040136" y="4585684"/>
                <a:ext cx="289932" cy="1318591"/>
              </a:xfrm>
              <a:custGeom>
                <a:avLst/>
                <a:gdLst>
                  <a:gd name="connsiteX0" fmla="*/ 728869 w 728869"/>
                  <a:gd name="connsiteY0" fmla="*/ 0 h 1318591"/>
                  <a:gd name="connsiteX1" fmla="*/ 728869 w 728869"/>
                  <a:gd name="connsiteY1" fmla="*/ 245165 h 1318591"/>
                  <a:gd name="connsiteX2" fmla="*/ 0 w 728869"/>
                  <a:gd name="connsiteY2" fmla="*/ 245165 h 1318591"/>
                  <a:gd name="connsiteX3" fmla="*/ 0 w 728869"/>
                  <a:gd name="connsiteY3" fmla="*/ 1318591 h 1318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8869" h="1318591">
                    <a:moveTo>
                      <a:pt x="728869" y="0"/>
                    </a:moveTo>
                    <a:lnTo>
                      <a:pt x="728869" y="245165"/>
                    </a:lnTo>
                    <a:lnTo>
                      <a:pt x="0" y="245165"/>
                    </a:lnTo>
                    <a:lnTo>
                      <a:pt x="0" y="131859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6483171" y="3293985"/>
                <a:ext cx="846898" cy="2451652"/>
              </a:xfrm>
              <a:custGeom>
                <a:avLst/>
                <a:gdLst>
                  <a:gd name="connsiteX0" fmla="*/ 1086678 w 1086678"/>
                  <a:gd name="connsiteY0" fmla="*/ 0 h 2451652"/>
                  <a:gd name="connsiteX1" fmla="*/ 1086678 w 1086678"/>
                  <a:gd name="connsiteY1" fmla="*/ 218661 h 2451652"/>
                  <a:gd name="connsiteX2" fmla="*/ 0 w 1086678"/>
                  <a:gd name="connsiteY2" fmla="*/ 218661 h 2451652"/>
                  <a:gd name="connsiteX3" fmla="*/ 0 w 1086678"/>
                  <a:gd name="connsiteY3" fmla="*/ 2451652 h 2451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6678" h="2451652">
                    <a:moveTo>
                      <a:pt x="1086678" y="0"/>
                    </a:moveTo>
                    <a:lnTo>
                      <a:pt x="1086678" y="218661"/>
                    </a:lnTo>
                    <a:lnTo>
                      <a:pt x="0" y="218661"/>
                    </a:lnTo>
                    <a:lnTo>
                      <a:pt x="0" y="245165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750205" y="3896139"/>
                <a:ext cx="579863" cy="1835426"/>
              </a:xfrm>
              <a:custGeom>
                <a:avLst/>
                <a:gdLst>
                  <a:gd name="connsiteX0" fmla="*/ 821635 w 821635"/>
                  <a:gd name="connsiteY0" fmla="*/ 0 h 1835426"/>
                  <a:gd name="connsiteX1" fmla="*/ 821635 w 821635"/>
                  <a:gd name="connsiteY1" fmla="*/ 318052 h 1835426"/>
                  <a:gd name="connsiteX2" fmla="*/ 0 w 821635"/>
                  <a:gd name="connsiteY2" fmla="*/ 318052 h 1835426"/>
                  <a:gd name="connsiteX3" fmla="*/ 0 w 821635"/>
                  <a:gd name="connsiteY3" fmla="*/ 1835426 h 1835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635" h="1835426">
                    <a:moveTo>
                      <a:pt x="821635" y="0"/>
                    </a:moveTo>
                    <a:lnTo>
                      <a:pt x="821635" y="318052"/>
                    </a:lnTo>
                    <a:lnTo>
                      <a:pt x="0" y="318052"/>
                    </a:lnTo>
                    <a:lnTo>
                      <a:pt x="0" y="183542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>
                <a:off x="7250051" y="4532202"/>
                <a:ext cx="4032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249881" y="3858445"/>
                <a:ext cx="4032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Freeform 131"/>
              <p:cNvSpPr/>
              <p:nvPr/>
            </p:nvSpPr>
            <p:spPr>
              <a:xfrm>
                <a:off x="7394713" y="3188901"/>
                <a:ext cx="258417" cy="2007248"/>
              </a:xfrm>
              <a:custGeom>
                <a:avLst/>
                <a:gdLst>
                  <a:gd name="connsiteX0" fmla="*/ 19878 w 258417"/>
                  <a:gd name="connsiteY0" fmla="*/ 0 h 695739"/>
                  <a:gd name="connsiteX1" fmla="*/ 258417 w 258417"/>
                  <a:gd name="connsiteY1" fmla="*/ 0 h 695739"/>
                  <a:gd name="connsiteX2" fmla="*/ 258417 w 258417"/>
                  <a:gd name="connsiteY2" fmla="*/ 695739 h 695739"/>
                  <a:gd name="connsiteX3" fmla="*/ 0 w 258417"/>
                  <a:gd name="connsiteY3" fmla="*/ 695739 h 695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417" h="695739">
                    <a:moveTo>
                      <a:pt x="19878" y="0"/>
                    </a:moveTo>
                    <a:lnTo>
                      <a:pt x="258417" y="0"/>
                    </a:lnTo>
                    <a:lnTo>
                      <a:pt x="258417" y="695739"/>
                    </a:lnTo>
                    <a:lnTo>
                      <a:pt x="0" y="69573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7653130" y="4026167"/>
                <a:ext cx="670797" cy="336587"/>
                <a:chOff x="2701192" y="4049575"/>
                <a:chExt cx="670797" cy="336587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701192" y="4229202"/>
                  <a:ext cx="40324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oval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Box 152"/>
                <p:cNvSpPr txBox="1"/>
                <p:nvPr/>
              </p:nvSpPr>
              <p:spPr>
                <a:xfrm>
                  <a:off x="3104441" y="4049575"/>
                  <a:ext cx="267548" cy="33658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Y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" name="Group 44"/>
              <p:cNvGrpSpPr/>
              <p:nvPr/>
            </p:nvGrpSpPr>
            <p:grpSpPr>
              <a:xfrm>
                <a:off x="5582911" y="2933945"/>
                <a:ext cx="1935374" cy="476258"/>
                <a:chOff x="5582911" y="3260331"/>
                <a:chExt cx="1935374" cy="476258"/>
              </a:xfrm>
            </p:grpSpPr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978848" y="3523637"/>
                  <a:ext cx="122440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TextBox 142"/>
                <p:cNvSpPr txBox="1"/>
                <p:nvPr/>
              </p:nvSpPr>
              <p:spPr>
                <a:xfrm>
                  <a:off x="5582911" y="3260331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47" name="Isosceles Triangle 146"/>
                <p:cNvSpPr/>
                <p:nvPr/>
              </p:nvSpPr>
              <p:spPr>
                <a:xfrm rot="5400000">
                  <a:off x="7126347" y="3344651"/>
                  <a:ext cx="442604" cy="341272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5573803" y="3597669"/>
                <a:ext cx="1944482" cy="476258"/>
                <a:chOff x="5573803" y="3948658"/>
                <a:chExt cx="1944482" cy="476258"/>
              </a:xfrm>
            </p:grpSpPr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5969740" y="4211964"/>
                  <a:ext cx="122440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5573803" y="3948658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 rot="5400000">
                  <a:off x="7126347" y="4032978"/>
                  <a:ext cx="442604" cy="341272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5583070" y="4272744"/>
                <a:ext cx="1935374" cy="476258"/>
                <a:chOff x="5582911" y="3260331"/>
                <a:chExt cx="1935374" cy="476258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5978848" y="3523637"/>
                  <a:ext cx="122440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TextBox 157"/>
                <p:cNvSpPr txBox="1"/>
                <p:nvPr/>
              </p:nvSpPr>
              <p:spPr>
                <a:xfrm>
                  <a:off x="5582911" y="3260331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59" name="Isosceles Triangle 158"/>
                <p:cNvSpPr/>
                <p:nvPr/>
              </p:nvSpPr>
              <p:spPr>
                <a:xfrm rot="5400000">
                  <a:off x="7126347" y="3344651"/>
                  <a:ext cx="442604" cy="341272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5583229" y="4941193"/>
                <a:ext cx="1935374" cy="476258"/>
                <a:chOff x="5582911" y="3260331"/>
                <a:chExt cx="1935374" cy="476258"/>
              </a:xfrm>
            </p:grpSpPr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5978848" y="3523637"/>
                  <a:ext cx="122440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xtBox 161"/>
                <p:cNvSpPr txBox="1"/>
                <p:nvPr/>
              </p:nvSpPr>
              <p:spPr>
                <a:xfrm>
                  <a:off x="5582911" y="3260331"/>
                  <a:ext cx="39593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63" name="Isosceles Triangle 162"/>
                <p:cNvSpPr/>
                <p:nvPr/>
              </p:nvSpPr>
              <p:spPr>
                <a:xfrm rot="5400000">
                  <a:off x="7126347" y="3344651"/>
                  <a:ext cx="442604" cy="341272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Rectangle 58"/>
              <p:cNvSpPr/>
              <p:nvPr/>
            </p:nvSpPr>
            <p:spPr>
              <a:xfrm>
                <a:off x="6277342" y="5679249"/>
                <a:ext cx="1240943" cy="951731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2-to-4</a:t>
                </a: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Decoder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7428275" y="5446513"/>
              <a:ext cx="1101750" cy="793949"/>
              <a:chOff x="7428275" y="5446513"/>
              <a:chExt cx="1101750" cy="793949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7544323" y="544651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7815229" y="544651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112639" y="544651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8396797" y="544651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F2092C9-A169-42E1-8333-49E31D23FBB2}"/>
                  </a:ext>
                </a:extLst>
              </p:cNvPr>
              <p:cNvSpPr txBox="1"/>
              <p:nvPr/>
            </p:nvSpPr>
            <p:spPr>
              <a:xfrm>
                <a:off x="7428275" y="567925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63A6A3E8-AB6A-4A89-BFF8-63E652E858AC}"/>
                  </a:ext>
                </a:extLst>
              </p:cNvPr>
              <p:cNvSpPr txBox="1"/>
              <p:nvPr/>
            </p:nvSpPr>
            <p:spPr>
              <a:xfrm>
                <a:off x="7428275" y="599241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8D2FD23-6012-4D2C-BF87-99F072340889}"/>
              </a:ext>
            </a:extLst>
          </p:cNvPr>
          <p:cNvGrpSpPr/>
          <p:nvPr/>
        </p:nvGrpSpPr>
        <p:grpSpPr>
          <a:xfrm>
            <a:off x="4672981" y="1226015"/>
            <a:ext cx="1962002" cy="2066675"/>
            <a:chOff x="812540" y="3564012"/>
            <a:chExt cx="1962002" cy="2066675"/>
          </a:xfrm>
        </p:grpSpPr>
        <p:sp>
          <p:nvSpPr>
            <p:cNvPr id="149" name="Flowchart: Manual Operation 148">
              <a:extLst>
                <a:ext uri="{FF2B5EF4-FFF2-40B4-BE49-F238E27FC236}">
                  <a16:creationId xmlns:a16="http://schemas.microsoft.com/office/drawing/2014/main" id="{AEF80593-F786-4E69-BC1E-31DA5187C468}"/>
                </a:ext>
              </a:extLst>
            </p:cNvPr>
            <p:cNvSpPr/>
            <p:nvPr/>
          </p:nvSpPr>
          <p:spPr>
            <a:xfrm rot="16200000">
              <a:off x="1080356" y="4036454"/>
              <a:ext cx="1606931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0D157866-A184-4916-A227-4E4E77BCFEA4}"/>
                </a:ext>
              </a:extLst>
            </p:cNvPr>
            <p:cNvCxnSpPr/>
            <p:nvPr/>
          </p:nvCxnSpPr>
          <p:spPr>
            <a:xfrm>
              <a:off x="2214845" y="4408648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0771B547-8601-4822-A2D9-A551B3D11980}"/>
                </a:ext>
              </a:extLst>
            </p:cNvPr>
            <p:cNvGrpSpPr/>
            <p:nvPr/>
          </p:nvGrpSpPr>
          <p:grpSpPr>
            <a:xfrm>
              <a:off x="1809471" y="4699894"/>
              <a:ext cx="409582" cy="930793"/>
              <a:chOff x="6285144" y="4218090"/>
              <a:chExt cx="409582" cy="930793"/>
            </a:xfrm>
          </p:grpSpPr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A161FFAE-D9D8-44B6-B9D9-599B0EE4A87B}"/>
                  </a:ext>
                </a:extLst>
              </p:cNvPr>
              <p:cNvSpPr txBox="1"/>
              <p:nvPr/>
            </p:nvSpPr>
            <p:spPr>
              <a:xfrm rot="20028963">
                <a:off x="6321216" y="4218090"/>
                <a:ext cx="236069" cy="2183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3" name="Straight Arrow Connector 182">
                <a:extLst>
                  <a:ext uri="{FF2B5EF4-FFF2-40B4-BE49-F238E27FC236}">
                    <a16:creationId xmlns:a16="http://schemas.microsoft.com/office/drawing/2014/main" id="{BF2F6E98-A557-4147-84EC-2C9C72FD94F6}"/>
                  </a:ext>
                </a:extLst>
              </p:cNvPr>
              <p:cNvCxnSpPr/>
              <p:nvPr/>
            </p:nvCxnSpPr>
            <p:spPr>
              <a:xfrm flipV="1">
                <a:off x="6383600" y="4524996"/>
                <a:ext cx="0" cy="3282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C20FFAD9-53A5-4666-A72B-2F9FC5ABC305}"/>
                  </a:ext>
                </a:extLst>
              </p:cNvPr>
              <p:cNvSpPr txBox="1"/>
              <p:nvPr/>
            </p:nvSpPr>
            <p:spPr>
              <a:xfrm>
                <a:off x="6285144" y="4878853"/>
                <a:ext cx="40958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5" name="Straight Arrow Connector 184">
                <a:extLst>
                  <a:ext uri="{FF2B5EF4-FFF2-40B4-BE49-F238E27FC236}">
                    <a16:creationId xmlns:a16="http://schemas.microsoft.com/office/drawing/2014/main" id="{7CF3A97E-243B-4E01-B418-C6A25CE56C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48353" y="4450865"/>
                <a:ext cx="0" cy="4279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33D3353E-BFB0-417B-A827-E4ADA76CC0DD}"/>
                </a:ext>
              </a:extLst>
            </p:cNvPr>
            <p:cNvGrpSpPr/>
            <p:nvPr/>
          </p:nvGrpSpPr>
          <p:grpSpPr>
            <a:xfrm>
              <a:off x="812540" y="3654025"/>
              <a:ext cx="740258" cy="1440160"/>
              <a:chOff x="4277925" y="3415749"/>
              <a:chExt cx="740258" cy="1440160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BA083C2E-B055-44BA-9E40-DFCC17A4C4BC}"/>
                  </a:ext>
                </a:extLst>
              </p:cNvPr>
              <p:cNvSpPr txBox="1"/>
              <p:nvPr/>
            </p:nvSpPr>
            <p:spPr>
              <a:xfrm>
                <a:off x="4277925" y="341574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C07527AD-2719-432C-96A0-BAA183B87B2D}"/>
                  </a:ext>
                </a:extLst>
              </p:cNvPr>
              <p:cNvSpPr txBox="1"/>
              <p:nvPr/>
            </p:nvSpPr>
            <p:spPr>
              <a:xfrm>
                <a:off x="4277925" y="377578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56BC1B4D-9A82-4486-9BBC-2B2BBB7759F4}"/>
                  </a:ext>
                </a:extLst>
              </p:cNvPr>
              <p:cNvSpPr txBox="1"/>
              <p:nvPr/>
            </p:nvSpPr>
            <p:spPr>
              <a:xfrm>
                <a:off x="4277925" y="413582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39430E25-D326-4525-BB06-FADC56AAF22C}"/>
                  </a:ext>
                </a:extLst>
              </p:cNvPr>
              <p:cNvGrpSpPr/>
              <p:nvPr/>
            </p:nvGrpSpPr>
            <p:grpSpPr>
              <a:xfrm>
                <a:off x="4658143" y="3595769"/>
                <a:ext cx="360040" cy="1080120"/>
                <a:chOff x="4658143" y="3595769"/>
                <a:chExt cx="360040" cy="1080120"/>
              </a:xfrm>
            </p:grpSpPr>
            <p:cxnSp>
              <p:nvCxnSpPr>
                <p:cNvPr id="178" name="Straight Arrow Connector 177">
                  <a:extLst>
                    <a:ext uri="{FF2B5EF4-FFF2-40B4-BE49-F238E27FC236}">
                      <a16:creationId xmlns:a16="http://schemas.microsoft.com/office/drawing/2014/main" id="{D25BEEF9-CD74-429D-A022-A730807F2EAA}"/>
                    </a:ext>
                  </a:extLst>
                </p:cNvPr>
                <p:cNvCxnSpPr/>
                <p:nvPr/>
              </p:nvCxnSpPr>
              <p:spPr>
                <a:xfrm>
                  <a:off x="4658143" y="359576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Arrow Connector 178">
                  <a:extLst>
                    <a:ext uri="{FF2B5EF4-FFF2-40B4-BE49-F238E27FC236}">
                      <a16:creationId xmlns:a16="http://schemas.microsoft.com/office/drawing/2014/main" id="{35B6740E-6D01-4B03-B50E-49B30D42A96E}"/>
                    </a:ext>
                  </a:extLst>
                </p:cNvPr>
                <p:cNvCxnSpPr/>
                <p:nvPr/>
              </p:nvCxnSpPr>
              <p:spPr>
                <a:xfrm>
                  <a:off x="4658143" y="395580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Arrow Connector 179">
                  <a:extLst>
                    <a:ext uri="{FF2B5EF4-FFF2-40B4-BE49-F238E27FC236}">
                      <a16:creationId xmlns:a16="http://schemas.microsoft.com/office/drawing/2014/main" id="{713D2FBD-4BB8-4CDC-A774-914014C22908}"/>
                    </a:ext>
                  </a:extLst>
                </p:cNvPr>
                <p:cNvCxnSpPr/>
                <p:nvPr/>
              </p:nvCxnSpPr>
              <p:spPr>
                <a:xfrm>
                  <a:off x="4658143" y="431584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Arrow Connector 180">
                  <a:extLst>
                    <a:ext uri="{FF2B5EF4-FFF2-40B4-BE49-F238E27FC236}">
                      <a16:creationId xmlns:a16="http://schemas.microsoft.com/office/drawing/2014/main" id="{1605DB6F-82FE-40C9-910C-0BCD712DB3F1}"/>
                    </a:ext>
                  </a:extLst>
                </p:cNvPr>
                <p:cNvCxnSpPr/>
                <p:nvPr/>
              </p:nvCxnSpPr>
              <p:spPr>
                <a:xfrm>
                  <a:off x="4658143" y="467588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47F3EDF4-20EE-4DD8-801E-E974DCEF66D2}"/>
                  </a:ext>
                </a:extLst>
              </p:cNvPr>
              <p:cNvSpPr txBox="1"/>
              <p:nvPr/>
            </p:nvSpPr>
            <p:spPr>
              <a:xfrm>
                <a:off x="4277925" y="449586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F8426510-40D3-4B00-815C-4388D7525163}"/>
                </a:ext>
              </a:extLst>
            </p:cNvPr>
            <p:cNvGrpSpPr/>
            <p:nvPr/>
          </p:nvGrpSpPr>
          <p:grpSpPr>
            <a:xfrm>
              <a:off x="1615955" y="3699030"/>
              <a:ext cx="141690" cy="1328172"/>
              <a:chOff x="5088015" y="3429000"/>
              <a:chExt cx="141690" cy="1328172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E90C8C34-E121-42B0-9DD5-4E5005E13381}"/>
                  </a:ext>
                </a:extLst>
              </p:cNvPr>
              <p:cNvSpPr txBox="1"/>
              <p:nvPr/>
            </p:nvSpPr>
            <p:spPr>
              <a:xfrm>
                <a:off x="5096477" y="342900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6639B32C-5636-4632-84EE-CA07603694E4}"/>
                  </a:ext>
                </a:extLst>
              </p:cNvPr>
              <p:cNvSpPr txBox="1"/>
              <p:nvPr/>
            </p:nvSpPr>
            <p:spPr>
              <a:xfrm>
                <a:off x="5088015" y="380494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032A8119-2AB1-4696-87F5-ECA84EE40C5C}"/>
                  </a:ext>
                </a:extLst>
              </p:cNvPr>
              <p:cNvSpPr txBox="1"/>
              <p:nvPr/>
            </p:nvSpPr>
            <p:spPr>
              <a:xfrm>
                <a:off x="5088015" y="414908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70460518-50C2-406A-AF1C-6F9D9A16151E}"/>
                  </a:ext>
                </a:extLst>
              </p:cNvPr>
              <p:cNvSpPr txBox="1"/>
              <p:nvPr/>
            </p:nvSpPr>
            <p:spPr>
              <a:xfrm>
                <a:off x="5088015" y="450912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340B5025-AFF2-40C6-B5F4-E16AB484B293}"/>
                    </a:ext>
                  </a:extLst>
                </p:cNvPr>
                <p:cNvSpPr/>
                <p:nvPr/>
              </p:nvSpPr>
              <p:spPr>
                <a:xfrm>
                  <a:off x="2560548" y="4276828"/>
                  <a:ext cx="213994" cy="264660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𝑌</m:t>
                        </m:r>
                      </m:oMath>
                    </m:oMathPara>
                  </a14:m>
                  <a:endParaRPr lang="en-US" sz="2000" dirty="0"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340B5025-AFF2-40C6-B5F4-E16AB484B2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0548" y="4276828"/>
                  <a:ext cx="213994" cy="264660"/>
                </a:xfrm>
                <a:prstGeom prst="rect">
                  <a:avLst/>
                </a:prstGeom>
                <a:blipFill>
                  <a:blip r:embed="rId2"/>
                  <a:stretch>
                    <a:fillRect l="-28571" r="-25714"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2507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Larger Multiplexers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20"/>
            <a:ext cx="9138220" cy="4950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Larger multiplexers can be built hierarchically using smaller ones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1654" y="5184195"/>
            <a:ext cx="2176117" cy="13051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Building 4-to-1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Mux using three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2-to-1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Muxes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28075" y="5184195"/>
            <a:ext cx="3015335" cy="13051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Building 8-to-1 Mux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using two 4-to-1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Muxes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and a 2-to-1 Mux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92196" y="1916509"/>
            <a:ext cx="2720644" cy="2637616"/>
            <a:chOff x="792196" y="1916509"/>
            <a:chExt cx="2720644" cy="2637616"/>
          </a:xfrm>
        </p:grpSpPr>
        <p:sp>
          <p:nvSpPr>
            <p:cNvPr id="41" name="Freeform 40"/>
            <p:cNvSpPr/>
            <p:nvPr/>
          </p:nvSpPr>
          <p:spPr>
            <a:xfrm>
              <a:off x="1938096" y="2365479"/>
              <a:ext cx="556592" cy="433451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flipV="1">
              <a:off x="1934909" y="3248979"/>
              <a:ext cx="556592" cy="433451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34925" y="3014869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49960" y="283206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6200000">
              <a:off x="1323246" y="2125725"/>
              <a:ext cx="837415" cy="41898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Mux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771421" y="2663915"/>
              <a:ext cx="0" cy="2250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92200" y="1943835"/>
              <a:ext cx="740258" cy="360040"/>
              <a:chOff x="868434" y="2456012"/>
              <a:chExt cx="740258" cy="360040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48652" y="263603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68434" y="2456012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92200" y="2393885"/>
              <a:ext cx="740258" cy="360040"/>
              <a:chOff x="868434" y="3023955"/>
              <a:chExt cx="740258" cy="36004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1248652" y="320397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868434" y="302395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591401" y="2933945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2" name="Flowchart: Manual Operation 21"/>
            <p:cNvSpPr/>
            <p:nvPr/>
          </p:nvSpPr>
          <p:spPr>
            <a:xfrm rot="16200000">
              <a:off x="1323242" y="3475875"/>
              <a:ext cx="837415" cy="41898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Mux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771417" y="4014065"/>
              <a:ext cx="0" cy="2250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792196" y="3293985"/>
              <a:ext cx="740258" cy="360040"/>
              <a:chOff x="868434" y="2456012"/>
              <a:chExt cx="740258" cy="36004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>
                <a:off x="1248652" y="263603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868434" y="2456012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92196" y="3744035"/>
              <a:ext cx="740258" cy="360040"/>
              <a:chOff x="868434" y="3023955"/>
              <a:chExt cx="740258" cy="36004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248652" y="320397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868434" y="302395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591397" y="4284095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509316" y="2591584"/>
              <a:ext cx="418983" cy="1287466"/>
              <a:chOff x="1608696" y="2411564"/>
              <a:chExt cx="418983" cy="1287466"/>
            </a:xfrm>
          </p:grpSpPr>
          <p:sp>
            <p:nvSpPr>
              <p:cNvPr id="32" name="Flowchart: Manual Operation 31"/>
              <p:cNvSpPr/>
              <p:nvPr/>
            </p:nvSpPr>
            <p:spPr>
              <a:xfrm rot="16200000">
                <a:off x="1399480" y="2620780"/>
                <a:ext cx="837415" cy="41898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Mux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flipV="1">
                <a:off x="1847655" y="3158970"/>
                <a:ext cx="0" cy="22502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667635" y="3429000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1555098" y="1988840"/>
              <a:ext cx="141690" cy="698102"/>
              <a:chOff x="4862990" y="1644702"/>
              <a:chExt cx="141690" cy="698102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4862990" y="209475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1555098" y="3338990"/>
              <a:ext cx="141690" cy="698102"/>
              <a:chOff x="4862990" y="1644702"/>
              <a:chExt cx="141690" cy="698102"/>
            </a:xfrm>
          </p:grpSpPr>
          <p:sp>
            <p:nvSpPr>
              <p:cNvPr id="175" name="TextBox 174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4862990" y="209475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522730" y="2675790"/>
              <a:ext cx="141690" cy="698102"/>
              <a:chOff x="4862990" y="1644702"/>
              <a:chExt cx="141690" cy="698102"/>
            </a:xfrm>
          </p:grpSpPr>
          <p:sp>
            <p:nvSpPr>
              <p:cNvPr id="178" name="TextBox 177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4862990" y="209475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7293260" y="1524786"/>
            <a:ext cx="2115235" cy="3389379"/>
            <a:chOff x="7608295" y="1524786"/>
            <a:chExt cx="2115235" cy="3389379"/>
          </a:xfrm>
        </p:grpSpPr>
        <p:grpSp>
          <p:nvGrpSpPr>
            <p:cNvPr id="126" name="Group 125"/>
            <p:cNvGrpSpPr/>
            <p:nvPr/>
          </p:nvGrpSpPr>
          <p:grpSpPr>
            <a:xfrm>
              <a:off x="7608295" y="1524786"/>
              <a:ext cx="2115235" cy="3389379"/>
              <a:chOff x="7531537" y="2199861"/>
              <a:chExt cx="2115235" cy="3389379"/>
            </a:xfrm>
          </p:grpSpPr>
          <p:sp>
            <p:nvSpPr>
              <p:cNvPr id="127" name="Freeform 126"/>
              <p:cNvSpPr/>
              <p:nvPr/>
            </p:nvSpPr>
            <p:spPr>
              <a:xfrm>
                <a:off x="8275983" y="2199861"/>
                <a:ext cx="785724" cy="2955235"/>
              </a:xfrm>
              <a:custGeom>
                <a:avLst/>
                <a:gdLst>
                  <a:gd name="connsiteX0" fmla="*/ 0 w 655982"/>
                  <a:gd name="connsiteY0" fmla="*/ 0 h 2955235"/>
                  <a:gd name="connsiteX1" fmla="*/ 0 w 655982"/>
                  <a:gd name="connsiteY1" fmla="*/ 2955235 h 2955235"/>
                  <a:gd name="connsiteX2" fmla="*/ 655982 w 655982"/>
                  <a:gd name="connsiteY2" fmla="*/ 2557669 h 2955235"/>
                  <a:gd name="connsiteX3" fmla="*/ 655982 w 655982"/>
                  <a:gd name="connsiteY3" fmla="*/ 424069 h 2955235"/>
                  <a:gd name="connsiteX4" fmla="*/ 0 w 655982"/>
                  <a:gd name="connsiteY4" fmla="*/ 0 h 295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5982" h="2955235">
                    <a:moveTo>
                      <a:pt x="0" y="0"/>
                    </a:moveTo>
                    <a:lnTo>
                      <a:pt x="0" y="2955235"/>
                    </a:lnTo>
                    <a:lnTo>
                      <a:pt x="655982" y="2557669"/>
                    </a:lnTo>
                    <a:lnTo>
                      <a:pt x="655982" y="4240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7200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8-to-1 Mux</a:t>
                </a:r>
              </a:p>
            </p:txBody>
          </p:sp>
          <p:cxnSp>
            <p:nvCxnSpPr>
              <p:cNvPr id="128" name="Straight Arrow Connector 127"/>
              <p:cNvCxnSpPr/>
              <p:nvPr/>
            </p:nvCxnSpPr>
            <p:spPr>
              <a:xfrm>
                <a:off x="9068857" y="3650188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9383892" y="3467379"/>
                <a:ext cx="26288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8550161" y="4665336"/>
                <a:ext cx="609891" cy="923904"/>
                <a:chOff x="8494629" y="4260291"/>
                <a:chExt cx="609891" cy="923904"/>
              </a:xfrm>
            </p:grpSpPr>
            <p:sp>
              <p:nvSpPr>
                <p:cNvPr id="156" name="TextBox 155"/>
                <p:cNvSpPr txBox="1"/>
                <p:nvPr/>
              </p:nvSpPr>
              <p:spPr>
                <a:xfrm rot="20023541">
                  <a:off x="8515826" y="4260291"/>
                  <a:ext cx="420176" cy="21177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2 1 0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57" name="Straight Arrow Connector 156"/>
                <p:cNvCxnSpPr>
                  <a:cxnSpLocks/>
                </p:cNvCxnSpPr>
                <p:nvPr/>
              </p:nvCxnSpPr>
              <p:spPr>
                <a:xfrm flipV="1">
                  <a:off x="8623275" y="4554125"/>
                  <a:ext cx="0" cy="3282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TextBox 157"/>
                <p:cNvSpPr txBox="1"/>
                <p:nvPr/>
              </p:nvSpPr>
              <p:spPr>
                <a:xfrm>
                  <a:off x="8494629" y="4914165"/>
                  <a:ext cx="60989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6" name="Straight Arrow Connector 235">
                  <a:extLst>
                    <a:ext uri="{FF2B5EF4-FFF2-40B4-BE49-F238E27FC236}">
                      <a16:creationId xmlns:a16="http://schemas.microsoft.com/office/drawing/2014/main" id="{A4ABFD19-BCCB-4BF2-9226-0AAA62C37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894020" y="4415926"/>
                  <a:ext cx="0" cy="4664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Arrow Connector 236">
                  <a:extLst>
                    <a:ext uri="{FF2B5EF4-FFF2-40B4-BE49-F238E27FC236}">
                      <a16:creationId xmlns:a16="http://schemas.microsoft.com/office/drawing/2014/main" id="{E7DF96B0-CEAE-4D14-80E7-D687997B8A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759005" y="4496095"/>
                  <a:ext cx="0" cy="38631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/>
            </p:nvGrpSpPr>
            <p:grpSpPr>
              <a:xfrm>
                <a:off x="7532585" y="2258311"/>
                <a:ext cx="740258" cy="1440160"/>
                <a:chOff x="7532585" y="2258311"/>
                <a:chExt cx="740258" cy="1440160"/>
              </a:xfrm>
            </p:grpSpPr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7912803" y="243833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7532585" y="2258311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grpSp>
              <p:nvGrpSpPr>
                <p:cNvPr id="146" name="Group 145"/>
                <p:cNvGrpSpPr/>
                <p:nvPr/>
              </p:nvGrpSpPr>
              <p:grpSpPr>
                <a:xfrm>
                  <a:off x="7532585" y="261835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53" name="Straight Arrow Connector 152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7532585" y="297839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51" name="Straight Arrow Connector 150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2" name="TextBox 151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532585" y="333843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49" name="Straight Arrow Connector 148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</p:grpSp>
          </p:grpSp>
          <p:grpSp>
            <p:nvGrpSpPr>
              <p:cNvPr id="132" name="Group 131"/>
              <p:cNvGrpSpPr/>
              <p:nvPr/>
            </p:nvGrpSpPr>
            <p:grpSpPr>
              <a:xfrm>
                <a:off x="7531537" y="3654025"/>
                <a:ext cx="740258" cy="1440160"/>
                <a:chOff x="7532585" y="2258311"/>
                <a:chExt cx="740258" cy="1440160"/>
              </a:xfrm>
            </p:grpSpPr>
            <p:cxnSp>
              <p:nvCxnSpPr>
                <p:cNvPr id="133" name="Straight Arrow Connector 132"/>
                <p:cNvCxnSpPr/>
                <p:nvPr/>
              </p:nvCxnSpPr>
              <p:spPr>
                <a:xfrm>
                  <a:off x="7912803" y="243833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7532585" y="2258311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grpSp>
              <p:nvGrpSpPr>
                <p:cNvPr id="135" name="Group 134"/>
                <p:cNvGrpSpPr/>
                <p:nvPr/>
              </p:nvGrpSpPr>
              <p:grpSpPr>
                <a:xfrm>
                  <a:off x="7532585" y="261835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42" name="Straight Arrow Connector 141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7532585" y="297839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40" name="Straight Arrow Connector 139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137" name="Group 136"/>
                <p:cNvGrpSpPr/>
                <p:nvPr/>
              </p:nvGrpSpPr>
              <p:grpSpPr>
                <a:xfrm>
                  <a:off x="7532585" y="333843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38" name="Straight Arrow Connector 137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7</a:t>
                    </a:r>
                  </a:p>
                </p:txBody>
              </p:sp>
            </p:grpSp>
          </p:grpSp>
        </p:grpSp>
        <p:grpSp>
          <p:nvGrpSpPr>
            <p:cNvPr id="183" name="Group 182"/>
            <p:cNvGrpSpPr/>
            <p:nvPr/>
          </p:nvGrpSpPr>
          <p:grpSpPr>
            <a:xfrm>
              <a:off x="8402482" y="1650778"/>
              <a:ext cx="141690" cy="1306194"/>
              <a:chOff x="4862990" y="1643365"/>
              <a:chExt cx="141690" cy="1306194"/>
            </a:xfrm>
          </p:grpSpPr>
          <p:sp>
            <p:nvSpPr>
              <p:cNvPr id="184" name="TextBox 183"/>
              <p:cNvSpPr txBox="1"/>
              <p:nvPr/>
            </p:nvSpPr>
            <p:spPr>
              <a:xfrm>
                <a:off x="4871452" y="1643365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4862990" y="198142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862990" y="23414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4862990" y="270150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8402482" y="3050459"/>
              <a:ext cx="141690" cy="1306194"/>
              <a:chOff x="4862990" y="1643365"/>
              <a:chExt cx="141690" cy="1306194"/>
            </a:xfrm>
          </p:grpSpPr>
          <p:sp>
            <p:nvSpPr>
              <p:cNvPr id="189" name="TextBox 188"/>
              <p:cNvSpPr txBox="1"/>
              <p:nvPr/>
            </p:nvSpPr>
            <p:spPr>
              <a:xfrm>
                <a:off x="4871452" y="1643365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4862990" y="198142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862990" y="23414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862990" y="270150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17732A-C8D8-41B1-8F0D-B9E5CC71F916}"/>
              </a:ext>
            </a:extLst>
          </p:cNvPr>
          <p:cNvGrpSpPr/>
          <p:nvPr/>
        </p:nvGrpSpPr>
        <p:grpSpPr>
          <a:xfrm>
            <a:off x="3782870" y="1595695"/>
            <a:ext cx="3028749" cy="4114035"/>
            <a:chOff x="4097905" y="1595695"/>
            <a:chExt cx="3028749" cy="4114035"/>
          </a:xfrm>
        </p:grpSpPr>
        <p:grpSp>
          <p:nvGrpSpPr>
            <p:cNvPr id="120" name="Group 119"/>
            <p:cNvGrpSpPr/>
            <p:nvPr/>
          </p:nvGrpSpPr>
          <p:grpSpPr>
            <a:xfrm>
              <a:off x="6123130" y="3010292"/>
              <a:ext cx="1003524" cy="1287466"/>
              <a:chOff x="5094945" y="2276549"/>
              <a:chExt cx="1003524" cy="1287466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5520554" y="2699834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5835589" y="2517025"/>
                <a:ext cx="26288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094945" y="2276549"/>
                <a:ext cx="418983" cy="1287466"/>
                <a:chOff x="1608696" y="2411564"/>
                <a:chExt cx="418983" cy="1287466"/>
              </a:xfrm>
            </p:grpSpPr>
            <p:sp>
              <p:nvSpPr>
                <p:cNvPr id="53" name="Flowchart: Manual Operation 52"/>
                <p:cNvSpPr/>
                <p:nvPr/>
              </p:nvSpPr>
              <p:spPr>
                <a:xfrm rot="16200000">
                  <a:off x="1399480" y="2620780"/>
                  <a:ext cx="837415" cy="418983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Mux</a:t>
                  </a:r>
                </a:p>
              </p:txBody>
            </p:sp>
            <p:cxnSp>
              <p:nvCxnSpPr>
                <p:cNvPr id="54" name="Straight Arrow Connector 53"/>
                <p:cNvCxnSpPr/>
                <p:nvPr/>
              </p:nvCxnSpPr>
              <p:spPr>
                <a:xfrm flipV="1">
                  <a:off x="1847655" y="3158970"/>
                  <a:ext cx="0" cy="22502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/>
                <p:cNvSpPr txBox="1"/>
                <p:nvPr/>
              </p:nvSpPr>
              <p:spPr>
                <a:xfrm>
                  <a:off x="1667635" y="3429000"/>
                  <a:ext cx="352890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  <p:sp>
          <p:nvSpPr>
            <p:cNvPr id="121" name="Freeform 120"/>
            <p:cNvSpPr/>
            <p:nvPr/>
          </p:nvSpPr>
          <p:spPr>
            <a:xfrm>
              <a:off x="5500210" y="2345304"/>
              <a:ext cx="622920" cy="846796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V="1">
              <a:off x="5500210" y="3670852"/>
              <a:ext cx="622920" cy="838268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0" name="Group 179"/>
            <p:cNvGrpSpPr/>
            <p:nvPr/>
          </p:nvGrpSpPr>
          <p:grpSpPr>
            <a:xfrm>
              <a:off x="6143008" y="3059185"/>
              <a:ext cx="141690" cy="743107"/>
              <a:chOff x="4862990" y="1644702"/>
              <a:chExt cx="141690" cy="743107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862990" y="213975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064EEF2-76F1-4446-809F-962AFF7B3E46}"/>
                </a:ext>
              </a:extLst>
            </p:cNvPr>
            <p:cNvGrpSpPr/>
            <p:nvPr/>
          </p:nvGrpSpPr>
          <p:grpSpPr>
            <a:xfrm>
              <a:off x="4097905" y="3741410"/>
              <a:ext cx="1426907" cy="1968320"/>
              <a:chOff x="4097905" y="3741410"/>
              <a:chExt cx="1426907" cy="1968320"/>
            </a:xfrm>
          </p:grpSpPr>
          <p:sp>
            <p:nvSpPr>
              <p:cNvPr id="102" name="Flowchart: Manual Operation 101"/>
              <p:cNvSpPr/>
              <p:nvPr/>
            </p:nvSpPr>
            <p:spPr>
              <a:xfrm rot="16200000">
                <a:off x="4404381" y="4175191"/>
                <a:ext cx="1529610" cy="662047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>
                <a:off x="4478123" y="3965876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4097905" y="3785856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4097905" y="414589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118" name="Straight Arrow Connector 117"/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/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>
                <a:off x="5133020" y="5439700"/>
                <a:ext cx="39179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4097905" y="450593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113" name="Straight Arrow Connector 112"/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4097905" y="486597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111" name="Straight Arrow Connector 110"/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101" name="Straight Arrow Connector 100"/>
              <p:cNvCxnSpPr>
                <a:cxnSpLocks/>
              </p:cNvCxnSpPr>
              <p:nvPr/>
            </p:nvCxnSpPr>
            <p:spPr>
              <a:xfrm flipV="1">
                <a:off x="5215410" y="5110342"/>
                <a:ext cx="0" cy="31875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>
                <a:extLst>
                  <a:ext uri="{FF2B5EF4-FFF2-40B4-BE49-F238E27FC236}">
                    <a16:creationId xmlns:a16="http://schemas.microsoft.com/office/drawing/2014/main" id="{63D89D70-7A26-4246-86A7-9CD5DFA726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8504" y="5045996"/>
                <a:ext cx="0" cy="383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4" name="Group 163"/>
              <p:cNvGrpSpPr/>
              <p:nvPr/>
            </p:nvGrpSpPr>
            <p:grpSpPr>
              <a:xfrm>
                <a:off x="4892094" y="3856023"/>
                <a:ext cx="141690" cy="1328172"/>
                <a:chOff x="4862990" y="1673805"/>
                <a:chExt cx="141690" cy="1328172"/>
              </a:xfrm>
            </p:grpSpPr>
            <p:sp>
              <p:nvSpPr>
                <p:cNvPr id="165" name="TextBox 164"/>
                <p:cNvSpPr txBox="1"/>
                <p:nvPr/>
              </p:nvSpPr>
              <p:spPr>
                <a:xfrm>
                  <a:off x="4871452" y="167380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4862990" y="2049747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4862990" y="239388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4862990" y="275392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sp>
            <p:nvSpPr>
              <p:cNvPr id="91" name="TextBox 90"/>
              <p:cNvSpPr txBox="1"/>
              <p:nvPr/>
            </p:nvSpPr>
            <p:spPr>
              <a:xfrm rot="20240553">
                <a:off x="5108357" y="4827961"/>
                <a:ext cx="303373" cy="2493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B90FA9E5-EFCE-46D3-93C7-843FCEA069BD}"/>
                </a:ext>
              </a:extLst>
            </p:cNvPr>
            <p:cNvGrpSpPr/>
            <p:nvPr/>
          </p:nvGrpSpPr>
          <p:grpSpPr>
            <a:xfrm>
              <a:off x="4097905" y="1595695"/>
              <a:ext cx="1426907" cy="1968320"/>
              <a:chOff x="4097905" y="3741410"/>
              <a:chExt cx="1426907" cy="1968320"/>
            </a:xfrm>
          </p:grpSpPr>
          <p:sp>
            <p:nvSpPr>
              <p:cNvPr id="193" name="Flowchart: Manual Operation 192">
                <a:extLst>
                  <a:ext uri="{FF2B5EF4-FFF2-40B4-BE49-F238E27FC236}">
                    <a16:creationId xmlns:a16="http://schemas.microsoft.com/office/drawing/2014/main" id="{F0166806-0E07-408F-88FC-A735D3718A3F}"/>
                  </a:ext>
                </a:extLst>
              </p:cNvPr>
              <p:cNvSpPr/>
              <p:nvPr/>
            </p:nvSpPr>
            <p:spPr>
              <a:xfrm rot="16200000">
                <a:off x="4404381" y="4175191"/>
                <a:ext cx="1529610" cy="662047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cxnSp>
            <p:nvCxnSpPr>
              <p:cNvPr id="194" name="Straight Arrow Connector 193">
                <a:extLst>
                  <a:ext uri="{FF2B5EF4-FFF2-40B4-BE49-F238E27FC236}">
                    <a16:creationId xmlns:a16="http://schemas.microsoft.com/office/drawing/2014/main" id="{F1E53642-DD8B-4A39-8C2F-96E0AFCA4ADE}"/>
                  </a:ext>
                </a:extLst>
              </p:cNvPr>
              <p:cNvCxnSpPr/>
              <p:nvPr/>
            </p:nvCxnSpPr>
            <p:spPr>
              <a:xfrm>
                <a:off x="4478123" y="3965876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66240E8-5FCF-42E4-ABB0-88EE6CE98042}"/>
                  </a:ext>
                </a:extLst>
              </p:cNvPr>
              <p:cNvSpPr txBox="1"/>
              <p:nvPr/>
            </p:nvSpPr>
            <p:spPr>
              <a:xfrm>
                <a:off x="4097905" y="3785856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D0505BA6-403A-42F7-A953-C3F87D127F38}"/>
                  </a:ext>
                </a:extLst>
              </p:cNvPr>
              <p:cNvGrpSpPr/>
              <p:nvPr/>
            </p:nvGrpSpPr>
            <p:grpSpPr>
              <a:xfrm>
                <a:off x="4097905" y="414589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212" name="Straight Arrow Connector 211">
                  <a:extLst>
                    <a:ext uri="{FF2B5EF4-FFF2-40B4-BE49-F238E27FC236}">
                      <a16:creationId xmlns:a16="http://schemas.microsoft.com/office/drawing/2014/main" id="{B302E6BA-2F9B-4A87-865E-26975A24C3A7}"/>
                    </a:ext>
                  </a:extLst>
                </p:cNvPr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AF4B3097-CD20-447C-B428-8D6E9B76CAC4}"/>
                    </a:ext>
                  </a:extLst>
                </p:cNvPr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4319E6CA-8CE0-4C46-A0A8-EA65321DC3D2}"/>
                  </a:ext>
                </a:extLst>
              </p:cNvPr>
              <p:cNvSpPr txBox="1"/>
              <p:nvPr/>
            </p:nvSpPr>
            <p:spPr>
              <a:xfrm>
                <a:off x="5133020" y="5439700"/>
                <a:ext cx="39179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72D05CB7-C9D2-4454-B264-1E02A36A18FB}"/>
                  </a:ext>
                </a:extLst>
              </p:cNvPr>
              <p:cNvGrpSpPr/>
              <p:nvPr/>
            </p:nvGrpSpPr>
            <p:grpSpPr>
              <a:xfrm>
                <a:off x="4097905" y="450593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210" name="Straight Arrow Connector 209">
                  <a:extLst>
                    <a:ext uri="{FF2B5EF4-FFF2-40B4-BE49-F238E27FC236}">
                      <a16:creationId xmlns:a16="http://schemas.microsoft.com/office/drawing/2014/main" id="{DEE44F87-57B4-4C3B-936A-59F9EF63B22D}"/>
                    </a:ext>
                  </a:extLst>
                </p:cNvPr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A4E605FE-FFE3-4D2D-A8DC-BD03CEB8601E}"/>
                    </a:ext>
                  </a:extLst>
                </p:cNvPr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B5A4C37B-F4F6-4A34-852B-702F3C97A177}"/>
                  </a:ext>
                </a:extLst>
              </p:cNvPr>
              <p:cNvGrpSpPr/>
              <p:nvPr/>
            </p:nvGrpSpPr>
            <p:grpSpPr>
              <a:xfrm>
                <a:off x="4097905" y="486597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208" name="Straight Arrow Connector 207">
                  <a:extLst>
                    <a:ext uri="{FF2B5EF4-FFF2-40B4-BE49-F238E27FC236}">
                      <a16:creationId xmlns:a16="http://schemas.microsoft.com/office/drawing/2014/main" id="{50BB9152-A5C9-40A1-8C67-696CD0B6BCC8}"/>
                    </a:ext>
                  </a:extLst>
                </p:cNvPr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11A48602-C7F9-4E47-8155-76ED5997465A}"/>
                    </a:ext>
                  </a:extLst>
                </p:cNvPr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cxnSp>
            <p:nvCxnSpPr>
              <p:cNvPr id="200" name="Straight Arrow Connector 199">
                <a:extLst>
                  <a:ext uri="{FF2B5EF4-FFF2-40B4-BE49-F238E27FC236}">
                    <a16:creationId xmlns:a16="http://schemas.microsoft.com/office/drawing/2014/main" id="{86AE28D2-1E4F-4FE0-A22B-62D760C688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15410" y="5110342"/>
                <a:ext cx="0" cy="31875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>
                <a:extLst>
                  <a:ext uri="{FF2B5EF4-FFF2-40B4-BE49-F238E27FC236}">
                    <a16:creationId xmlns:a16="http://schemas.microsoft.com/office/drawing/2014/main" id="{DD522690-EA28-44B1-912A-B1037C514C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8504" y="5045996"/>
                <a:ext cx="0" cy="383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388E1E97-7FA7-4DF9-B1C6-BCDF9DE1A96A}"/>
                  </a:ext>
                </a:extLst>
              </p:cNvPr>
              <p:cNvGrpSpPr/>
              <p:nvPr/>
            </p:nvGrpSpPr>
            <p:grpSpPr>
              <a:xfrm>
                <a:off x="4892094" y="3856023"/>
                <a:ext cx="141690" cy="1328172"/>
                <a:chOff x="4862990" y="1673805"/>
                <a:chExt cx="141690" cy="1328172"/>
              </a:xfrm>
            </p:grpSpPr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86632D51-CE7F-4141-8D7E-F2B2D2FC7834}"/>
                    </a:ext>
                  </a:extLst>
                </p:cNvPr>
                <p:cNvSpPr txBox="1"/>
                <p:nvPr/>
              </p:nvSpPr>
              <p:spPr>
                <a:xfrm>
                  <a:off x="4871452" y="167380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3901BEA9-F2AE-4242-86B6-99346C815583}"/>
                    </a:ext>
                  </a:extLst>
                </p:cNvPr>
                <p:cNvSpPr txBox="1"/>
                <p:nvPr/>
              </p:nvSpPr>
              <p:spPr>
                <a:xfrm>
                  <a:off x="4862990" y="2049747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4DE79651-CA40-4F9A-A6C0-2F7EE098F2DC}"/>
                    </a:ext>
                  </a:extLst>
                </p:cNvPr>
                <p:cNvSpPr txBox="1"/>
                <p:nvPr/>
              </p:nvSpPr>
              <p:spPr>
                <a:xfrm>
                  <a:off x="4862990" y="239388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0FC5A21D-CFCA-488B-B6BE-64EF2B1BAE32}"/>
                    </a:ext>
                  </a:extLst>
                </p:cNvPr>
                <p:cNvSpPr txBox="1"/>
                <p:nvPr/>
              </p:nvSpPr>
              <p:spPr>
                <a:xfrm>
                  <a:off x="4862990" y="275392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3B00DB2-EB05-4B78-A099-3CF41CE3DC1B}"/>
                  </a:ext>
                </a:extLst>
              </p:cNvPr>
              <p:cNvSpPr txBox="1"/>
              <p:nvPr/>
            </p:nvSpPr>
            <p:spPr>
              <a:xfrm rot="20240553">
                <a:off x="5108357" y="4827961"/>
                <a:ext cx="303373" cy="2493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244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 with Vector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282" y="1043735"/>
            <a:ext cx="8339178" cy="5850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inputs and output of a multiplexer can be </a:t>
            </a:r>
            <a:r>
              <a:rPr lang="en-US" i="1" dirty="0"/>
              <a:t>m</a:t>
            </a:r>
            <a:r>
              <a:rPr lang="en-US" dirty="0"/>
              <a:t>-bit vectors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452499" y="4464115"/>
            <a:ext cx="4185465" cy="166518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kern="0" dirty="0"/>
              <a:t>2-to-1 Multiplexer with </a:t>
            </a:r>
            <a:r>
              <a:rPr lang="en-US" sz="2000" i="1" kern="0" dirty="0"/>
              <a:t>m</a:t>
            </a:r>
            <a:r>
              <a:rPr lang="en-US" sz="2000" kern="0" dirty="0"/>
              <a:t> bits</a:t>
            </a:r>
          </a:p>
          <a:p>
            <a:pPr marL="0" indent="0" algn="ctr">
              <a:buNone/>
            </a:pPr>
            <a:r>
              <a:rPr lang="en-US" sz="2000" kern="0" dirty="0"/>
              <a:t>Inputs and output are </a:t>
            </a:r>
            <a:r>
              <a:rPr lang="en-US" sz="2000" i="1" kern="0" dirty="0"/>
              <a:t>m</a:t>
            </a:r>
            <a:r>
              <a:rPr lang="en-US" sz="2000" kern="0" dirty="0"/>
              <a:t>-bit vectors</a:t>
            </a:r>
          </a:p>
          <a:p>
            <a:pPr marL="0" indent="0" algn="ctr">
              <a:buNone/>
            </a:pPr>
            <a:r>
              <a:rPr lang="en-US" sz="2000" kern="0" dirty="0"/>
              <a:t>Using </a:t>
            </a:r>
            <a:r>
              <a:rPr lang="en-US" sz="2000" i="1" kern="0" dirty="0"/>
              <a:t>m</a:t>
            </a:r>
            <a:r>
              <a:rPr lang="en-US" sz="2000" kern="0" dirty="0"/>
              <a:t> copies of a 2-to-1 Mux</a:t>
            </a:r>
          </a:p>
        </p:txBody>
      </p:sp>
      <p:sp>
        <p:nvSpPr>
          <p:cNvPr id="103" name="Content Placeholder 2"/>
          <p:cNvSpPr txBox="1">
            <a:spLocks/>
          </p:cNvSpPr>
          <p:nvPr/>
        </p:nvSpPr>
        <p:spPr bwMode="auto">
          <a:xfrm>
            <a:off x="5178025" y="4464115"/>
            <a:ext cx="4185465" cy="166518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kern="0" dirty="0"/>
              <a:t>4-to-1 Multiplexer with </a:t>
            </a:r>
            <a:r>
              <a:rPr lang="en-US" sz="2000" i="1" kern="0" dirty="0"/>
              <a:t>m</a:t>
            </a:r>
            <a:r>
              <a:rPr lang="en-US" sz="2000" kern="0" dirty="0"/>
              <a:t> bits</a:t>
            </a:r>
          </a:p>
          <a:p>
            <a:pPr marL="0" indent="0" algn="ctr">
              <a:buNone/>
            </a:pPr>
            <a:r>
              <a:rPr lang="en-US" sz="2000" kern="0" dirty="0"/>
              <a:t>Inputs and output are </a:t>
            </a:r>
            <a:r>
              <a:rPr lang="en-US" sz="2000" i="1" kern="0" dirty="0"/>
              <a:t>m</a:t>
            </a:r>
            <a:r>
              <a:rPr lang="en-US" sz="2000" kern="0" dirty="0"/>
              <a:t>-bit vectors</a:t>
            </a:r>
          </a:p>
          <a:p>
            <a:pPr marL="0" indent="0" algn="ctr">
              <a:buNone/>
            </a:pPr>
            <a:r>
              <a:rPr lang="en-US" sz="2000" kern="0" dirty="0"/>
              <a:t>Using </a:t>
            </a:r>
            <a:r>
              <a:rPr lang="en-US" sz="2000" i="1" kern="0" dirty="0"/>
              <a:t>m</a:t>
            </a:r>
            <a:r>
              <a:rPr lang="en-US" sz="2000" kern="0" dirty="0"/>
              <a:t> copies of a 4-to-1 Mux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99710" y="2162793"/>
            <a:ext cx="3548245" cy="1664626"/>
            <a:chOff x="999710" y="2162793"/>
            <a:chExt cx="3548245" cy="1664626"/>
          </a:xfrm>
        </p:grpSpPr>
        <p:grpSp>
          <p:nvGrpSpPr>
            <p:cNvPr id="98" name="Group 97"/>
            <p:cNvGrpSpPr/>
            <p:nvPr/>
          </p:nvGrpSpPr>
          <p:grpSpPr>
            <a:xfrm>
              <a:off x="999710" y="2162793"/>
              <a:ext cx="3548245" cy="1664626"/>
              <a:chOff x="594665" y="1988840"/>
              <a:chExt cx="3548245" cy="1664626"/>
            </a:xfrm>
          </p:grpSpPr>
          <p:sp>
            <p:nvSpPr>
              <p:cNvPr id="5" name="Flowchart: Manual Operation 4"/>
              <p:cNvSpPr/>
              <p:nvPr/>
            </p:nvSpPr>
            <p:spPr>
              <a:xfrm rot="16200000">
                <a:off x="1821993" y="2221850"/>
                <a:ext cx="1125124" cy="659103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flipV="1">
                <a:off x="2387715" y="3010145"/>
                <a:ext cx="0" cy="3282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1581199" y="2888381"/>
                <a:ext cx="47380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214845" y="3383436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665" y="2000156"/>
                <a:ext cx="1027966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[</a:t>
                </a:r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–1:0]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1581199" y="2147193"/>
                <a:ext cx="473803" cy="368786"/>
                <a:chOff x="988984" y="2507233"/>
                <a:chExt cx="473803" cy="368786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988984" y="2573346"/>
                  <a:ext cx="47380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/>
                <p:cNvGrpSpPr/>
                <p:nvPr/>
              </p:nvGrpSpPr>
              <p:grpSpPr>
                <a:xfrm>
                  <a:off x="992560" y="2507233"/>
                  <a:ext cx="352890" cy="368786"/>
                  <a:chOff x="1076506" y="2507233"/>
                  <a:chExt cx="352890" cy="368786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1207946" y="2507233"/>
                    <a:ext cx="90010" cy="13222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076506" y="2639459"/>
                    <a:ext cx="352890" cy="23656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16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m</a:t>
                    </a:r>
                    <a:endParaRPr lang="en-US" sz="16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594665" y="2675790"/>
                <a:ext cx="1027965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[</a:t>
                </a:r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–1:0]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584775" y="2812182"/>
                <a:ext cx="352890" cy="368786"/>
                <a:chOff x="1076506" y="2507233"/>
                <a:chExt cx="352890" cy="368786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1207946" y="2507233"/>
                  <a:ext cx="90010" cy="13222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1076506" y="2639459"/>
                  <a:ext cx="352890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2709900" y="2393326"/>
                <a:ext cx="1433010" cy="495614"/>
                <a:chOff x="2709900" y="2393326"/>
                <a:chExt cx="1433010" cy="495614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3204954" y="2393326"/>
                  <a:ext cx="937956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 0]</a:t>
                  </a:r>
                  <a:endParaRPr lang="en-US" sz="2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709900" y="2520154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2490977" y="2264946"/>
              <a:ext cx="141690" cy="939029"/>
              <a:chOff x="2490977" y="2264946"/>
              <a:chExt cx="141690" cy="939029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2499439" y="2264946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490977" y="295592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181236D-5BE1-4674-A157-9695B1490E9B}"/>
              </a:ext>
            </a:extLst>
          </p:cNvPr>
          <p:cNvGrpSpPr/>
          <p:nvPr/>
        </p:nvGrpSpPr>
        <p:grpSpPr>
          <a:xfrm>
            <a:off x="5493060" y="1988840"/>
            <a:ext cx="3523642" cy="1972874"/>
            <a:chOff x="5493060" y="1988840"/>
            <a:chExt cx="3523642" cy="1972874"/>
          </a:xfrm>
        </p:grpSpPr>
        <p:grpSp>
          <p:nvGrpSpPr>
            <p:cNvPr id="93" name="Group 92"/>
            <p:cNvGrpSpPr/>
            <p:nvPr/>
          </p:nvGrpSpPr>
          <p:grpSpPr>
            <a:xfrm>
              <a:off x="7570441" y="2692432"/>
              <a:ext cx="473803" cy="368786"/>
              <a:chOff x="988984" y="2507233"/>
              <a:chExt cx="473803" cy="368786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>
                <a:off x="988984" y="2573346"/>
                <a:ext cx="47380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" name="Group 94"/>
              <p:cNvGrpSpPr/>
              <p:nvPr/>
            </p:nvGrpSpPr>
            <p:grpSpPr>
              <a:xfrm>
                <a:off x="992560" y="2507233"/>
                <a:ext cx="352890" cy="368786"/>
                <a:chOff x="1076506" y="2507233"/>
                <a:chExt cx="352890" cy="368786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flipH="1">
                  <a:off x="1207946" y="2507233"/>
                  <a:ext cx="90010" cy="13222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96"/>
                <p:cNvSpPr txBox="1"/>
                <p:nvPr/>
              </p:nvSpPr>
              <p:spPr>
                <a:xfrm>
                  <a:off x="1076506" y="2639459"/>
                  <a:ext cx="352890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0" name="Flowchart: Manual Operation 39"/>
            <p:cNvSpPr/>
            <p:nvPr/>
          </p:nvSpPr>
          <p:spPr>
            <a:xfrm rot="16200000">
              <a:off x="6474612" y="2422621"/>
              <a:ext cx="1529610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493060" y="1999825"/>
              <a:ext cx="1405433" cy="1595943"/>
              <a:chOff x="4727974" y="1999825"/>
              <a:chExt cx="1405433" cy="1595943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4727974" y="1999825"/>
                <a:ext cx="1405433" cy="515823"/>
                <a:chOff x="649569" y="2000156"/>
                <a:chExt cx="1405433" cy="515823"/>
              </a:xfrm>
            </p:grpSpPr>
            <p:sp>
              <p:nvSpPr>
                <p:cNvPr id="61" name="TextBox 60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68" name="Group 67"/>
              <p:cNvGrpSpPr/>
              <p:nvPr/>
            </p:nvGrpSpPr>
            <p:grpSpPr>
              <a:xfrm>
                <a:off x="4727974" y="2359865"/>
                <a:ext cx="1405433" cy="515823"/>
                <a:chOff x="649569" y="2000156"/>
                <a:chExt cx="1405433" cy="515823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0" name="Group 69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71" name="Straight Arrow Connector 70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5" name="Group 74"/>
              <p:cNvGrpSpPr/>
              <p:nvPr/>
            </p:nvGrpSpPr>
            <p:grpSpPr>
              <a:xfrm>
                <a:off x="4727974" y="2719905"/>
                <a:ext cx="1405433" cy="515823"/>
                <a:chOff x="649569" y="2000156"/>
                <a:chExt cx="1405433" cy="515823"/>
              </a:xfrm>
            </p:grpSpPr>
            <p:sp>
              <p:nvSpPr>
                <p:cNvPr id="76" name="TextBox 75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C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78" name="Straight Arrow Connector 77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1" name="TextBox 80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2" name="Group 81"/>
              <p:cNvGrpSpPr/>
              <p:nvPr/>
            </p:nvGrpSpPr>
            <p:grpSpPr>
              <a:xfrm>
                <a:off x="4727974" y="3079945"/>
                <a:ext cx="1405433" cy="515823"/>
                <a:chOff x="649569" y="2000156"/>
                <a:chExt cx="1405433" cy="515823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4" name="Group 83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85" name="Straight Arrow Connector 84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01" name="TextBox 100"/>
            <p:cNvSpPr txBox="1"/>
            <p:nvPr/>
          </p:nvSpPr>
          <p:spPr>
            <a:xfrm>
              <a:off x="8078746" y="2542152"/>
              <a:ext cx="937956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 0]</a:t>
              </a:r>
              <a:endParaRPr lang="en-US" sz="24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53508" y="2078850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945046" y="2454792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45046" y="2798930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45046" y="3158970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5112C05-1A08-463C-88A3-D21A3C132FA4}"/>
                </a:ext>
              </a:extLst>
            </p:cNvPr>
            <p:cNvGrpSpPr/>
            <p:nvPr/>
          </p:nvGrpSpPr>
          <p:grpSpPr>
            <a:xfrm>
              <a:off x="7157562" y="3079945"/>
              <a:ext cx="416455" cy="881769"/>
              <a:chOff x="4761570" y="4639700"/>
              <a:chExt cx="416455" cy="881769"/>
            </a:xfrm>
          </p:grpSpPr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07B9CEE-41DB-4716-AAFE-C33729411115}"/>
                  </a:ext>
                </a:extLst>
              </p:cNvPr>
              <p:cNvSpPr txBox="1"/>
              <p:nvPr/>
            </p:nvSpPr>
            <p:spPr>
              <a:xfrm>
                <a:off x="4786233" y="5251439"/>
                <a:ext cx="39179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8F475144-32A5-4B8F-975B-32CF0BCE68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68623" y="4922081"/>
                <a:ext cx="0" cy="31875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43FEC05B-AF93-4A94-98C8-690C6AD894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21717" y="4857735"/>
                <a:ext cx="0" cy="383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9D070467-E8D6-45BE-BDB9-54FC95075920}"/>
                  </a:ext>
                </a:extLst>
              </p:cNvPr>
              <p:cNvSpPr txBox="1"/>
              <p:nvPr/>
            </p:nvSpPr>
            <p:spPr>
              <a:xfrm rot="20240553">
                <a:off x="4761570" y="4639700"/>
                <a:ext cx="303373" cy="2493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7294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Function with a Multiplexer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86535"/>
            <a:ext cx="8915400" cy="2272435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A Multiplexer can be used to implement any logic function</a:t>
            </a:r>
          </a:p>
          <a:p>
            <a:pPr>
              <a:spcBef>
                <a:spcPts val="1500"/>
              </a:spcBef>
            </a:pPr>
            <a:r>
              <a:rPr lang="en-US" dirty="0"/>
              <a:t>The function must be expressed using its minterms</a:t>
            </a:r>
          </a:p>
          <a:p>
            <a:pPr>
              <a:spcBef>
                <a:spcPts val="1500"/>
              </a:spcBef>
            </a:pPr>
            <a:r>
              <a:rPr lang="en-US" dirty="0"/>
              <a:t>Example: Implement </a:t>
            </a:r>
            <a:r>
              <a:rPr lang="en-US" dirty="0">
                <a:solidFill>
                  <a:srgbClr val="0000FF"/>
                </a:solidFill>
              </a:rPr>
              <a:t>F(</a:t>
            </a:r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 =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∑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(1, 2, 6, 7)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ym typeface="Symbol"/>
              </a:rPr>
              <a:t>using a Mux</a:t>
            </a:r>
          </a:p>
          <a:p>
            <a:pPr>
              <a:spcBef>
                <a:spcPts val="1500"/>
              </a:spcBef>
            </a:pPr>
            <a:r>
              <a:rPr lang="en-US" b="1" dirty="0">
                <a:solidFill>
                  <a:srgbClr val="FF0000"/>
                </a:solidFill>
                <a:sym typeface="Symbol"/>
              </a:rPr>
              <a:t>Solution: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80055"/>
              </p:ext>
            </p:extLst>
          </p:nvPr>
        </p:nvGraphicFramePr>
        <p:xfrm>
          <a:off x="3332820" y="2798930"/>
          <a:ext cx="2250250" cy="328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67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767535" y="3429000"/>
            <a:ext cx="2025225" cy="29187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The inputs are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used as select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lines to a Mux.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An 8-to-1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Mux is used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because there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are 3 variables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93090" y="3219878"/>
            <a:ext cx="3774934" cy="3127913"/>
            <a:chOff x="2973212" y="3219878"/>
            <a:chExt cx="3882886" cy="3127913"/>
          </a:xfrm>
        </p:grpSpPr>
        <p:sp>
          <p:nvSpPr>
            <p:cNvPr id="66" name="Freeform 65"/>
            <p:cNvSpPr/>
            <p:nvPr/>
          </p:nvSpPr>
          <p:spPr>
            <a:xfrm>
              <a:off x="2973212" y="3399618"/>
              <a:ext cx="3882886" cy="2948173"/>
            </a:xfrm>
            <a:custGeom>
              <a:avLst/>
              <a:gdLst>
                <a:gd name="connsiteX0" fmla="*/ 357808 w 3882886"/>
                <a:gd name="connsiteY0" fmla="*/ 0 h 2994991"/>
                <a:gd name="connsiteX1" fmla="*/ 0 w 3882886"/>
                <a:gd name="connsiteY1" fmla="*/ 0 h 2994991"/>
                <a:gd name="connsiteX2" fmla="*/ 0 w 3882886"/>
                <a:gd name="connsiteY2" fmla="*/ 2994991 h 2994991"/>
                <a:gd name="connsiteX3" fmla="*/ 3882886 w 3882886"/>
                <a:gd name="connsiteY3" fmla="*/ 2994991 h 299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2886" h="2994991">
                  <a:moveTo>
                    <a:pt x="357808" y="0"/>
                  </a:moveTo>
                  <a:lnTo>
                    <a:pt x="0" y="0"/>
                  </a:lnTo>
                  <a:lnTo>
                    <a:pt x="0" y="2994991"/>
                  </a:lnTo>
                  <a:lnTo>
                    <a:pt x="3882886" y="29949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362353" y="3219878"/>
              <a:ext cx="1215135" cy="35948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49213" y="2798931"/>
            <a:ext cx="3054237" cy="3690409"/>
            <a:chOff x="5949213" y="2798931"/>
            <a:chExt cx="3054237" cy="3690409"/>
          </a:xfrm>
        </p:grpSpPr>
        <p:grpSp>
          <p:nvGrpSpPr>
            <p:cNvPr id="65" name="Group 64"/>
            <p:cNvGrpSpPr/>
            <p:nvPr/>
          </p:nvGrpSpPr>
          <p:grpSpPr>
            <a:xfrm>
              <a:off x="5949213" y="2798931"/>
              <a:ext cx="3054237" cy="3690409"/>
              <a:chOff x="5454158" y="2798931"/>
              <a:chExt cx="3054237" cy="3690409"/>
            </a:xfrm>
          </p:grpSpPr>
          <p:sp>
            <p:nvSpPr>
              <p:cNvPr id="6" name="Right Arrow 5"/>
              <p:cNvSpPr/>
              <p:nvPr/>
            </p:nvSpPr>
            <p:spPr>
              <a:xfrm>
                <a:off x="5454158" y="4239090"/>
                <a:ext cx="533957" cy="379916"/>
              </a:xfrm>
              <a:prstGeom prst="rightArrow">
                <a:avLst>
                  <a:gd name="adj1" fmla="val 63088"/>
                  <a:gd name="adj2" fmla="val 53343"/>
                </a:avLst>
              </a:prstGeom>
              <a:solidFill>
                <a:srgbClr val="DEF1F2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6252043" y="2798931"/>
                <a:ext cx="2256352" cy="3690409"/>
                <a:chOff x="7203250" y="2843935"/>
                <a:chExt cx="2256352" cy="3690409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8193360" y="5679250"/>
                  <a:ext cx="523762" cy="855094"/>
                  <a:chOff x="8254663" y="5724256"/>
                  <a:chExt cx="523762" cy="855094"/>
                </a:xfrm>
              </p:grpSpPr>
              <p:cxnSp>
                <p:nvCxnSpPr>
                  <p:cNvPr id="37" name="Straight Arrow Connector 36"/>
                  <p:cNvCxnSpPr/>
                  <p:nvPr/>
                </p:nvCxnSpPr>
                <p:spPr>
                  <a:xfrm flipV="1">
                    <a:off x="8328375" y="5859270"/>
                    <a:ext cx="0" cy="405047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 flipV="1">
                    <a:off x="8526896" y="5769261"/>
                    <a:ext cx="0" cy="495056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 flipV="1">
                    <a:off x="8723185" y="5724256"/>
                    <a:ext cx="0" cy="540061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8254663" y="6264315"/>
                    <a:ext cx="523762" cy="31503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b="1" i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a b c</a:t>
                    </a:r>
                    <a:endParaRPr lang="en-US" sz="2000" b="1" baseline="-25000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8881687" y="4460278"/>
                  <a:ext cx="315035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Freeform 6"/>
                <p:cNvSpPr/>
                <p:nvPr/>
              </p:nvSpPr>
              <p:spPr>
                <a:xfrm>
                  <a:off x="7947695" y="2843935"/>
                  <a:ext cx="943242" cy="3285365"/>
                </a:xfrm>
                <a:custGeom>
                  <a:avLst/>
                  <a:gdLst>
                    <a:gd name="connsiteX0" fmla="*/ 0 w 655982"/>
                    <a:gd name="connsiteY0" fmla="*/ 0 h 2955235"/>
                    <a:gd name="connsiteX1" fmla="*/ 0 w 655982"/>
                    <a:gd name="connsiteY1" fmla="*/ 2955235 h 2955235"/>
                    <a:gd name="connsiteX2" fmla="*/ 655982 w 655982"/>
                    <a:gd name="connsiteY2" fmla="*/ 2557669 h 2955235"/>
                    <a:gd name="connsiteX3" fmla="*/ 655982 w 655982"/>
                    <a:gd name="connsiteY3" fmla="*/ 424069 h 2955235"/>
                    <a:gd name="connsiteX4" fmla="*/ 0 w 655982"/>
                    <a:gd name="connsiteY4" fmla="*/ 0 h 2955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5982" h="2955235">
                      <a:moveTo>
                        <a:pt x="0" y="0"/>
                      </a:moveTo>
                      <a:lnTo>
                        <a:pt x="0" y="2955235"/>
                      </a:lnTo>
                      <a:lnTo>
                        <a:pt x="655982" y="2557669"/>
                      </a:lnTo>
                      <a:lnTo>
                        <a:pt x="655982" y="4240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0" tIns="0" rIns="0" bIns="0" rtlCol="0" anchor="ctr" anchorCtr="0"/>
                <a:lstStyle/>
                <a:p>
                  <a:pPr algn="ctr"/>
                  <a:r>
                    <a:rPr lang="en-US" sz="2000" dirty="0">
                      <a:solidFill>
                        <a:schemeClr val="tx1"/>
                      </a:solidFill>
                    </a:rPr>
                    <a:t>8-to-1 Mux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9196722" y="4277469"/>
                  <a:ext cx="26288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F</a:t>
                  </a:r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344367" y="6219310"/>
                  <a:ext cx="765085" cy="31503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="1" baseline="-25000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="1" baseline="-25000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 </a:t>
                  </a:r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="1" baseline="-25000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r>
                    <a:rPr lang="en-US" sz="16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=</a:t>
                  </a:r>
                  <a:endParaRPr lang="en-US" sz="16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7584516" y="324842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7584516" y="360846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7584516" y="396850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7584516" y="432854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7583468" y="4644135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7583468" y="5004175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7583468" y="5364215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7583468" y="5724255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Group 38"/>
                <p:cNvGrpSpPr/>
                <p:nvPr/>
              </p:nvGrpSpPr>
              <p:grpSpPr>
                <a:xfrm>
                  <a:off x="7203250" y="3068401"/>
                  <a:ext cx="353938" cy="2835874"/>
                  <a:chOff x="7203250" y="3068401"/>
                  <a:chExt cx="353938" cy="2835874"/>
                </a:xfrm>
              </p:grpSpPr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204298" y="3068401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0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7204298" y="3428441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1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7204298" y="3788481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1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7204298" y="4148521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0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203250" y="4464115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0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7203250" y="4824155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0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203250" y="5184195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1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7203250" y="5544235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1</a:t>
                    </a:r>
                    <a:endPara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7563290" y="3075260"/>
              <a:ext cx="709054" cy="2840705"/>
              <a:chOff x="8402482" y="1650778"/>
              <a:chExt cx="709054" cy="284070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8410944" y="1650778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8402482" y="198884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402482" y="234888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402482" y="270892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410944" y="3050459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8402482" y="3388521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402482" y="3748561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8402482" y="4108601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5858D31-96A9-4A17-BD53-10E0156C85D0}"/>
                  </a:ext>
                </a:extLst>
              </p:cNvPr>
              <p:cNvSpPr txBox="1"/>
              <p:nvPr/>
            </p:nvSpPr>
            <p:spPr>
              <a:xfrm>
                <a:off x="8978308" y="406375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2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D0AE187-60C4-4CF2-9E87-7DF4CAF82C42}"/>
                  </a:ext>
                </a:extLst>
              </p:cNvPr>
              <p:cNvSpPr txBox="1"/>
              <p:nvPr/>
            </p:nvSpPr>
            <p:spPr>
              <a:xfrm>
                <a:off x="8776373" y="416154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2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05B6674-4DE1-4DB8-AF6C-BDC0E7B20092}"/>
                  </a:ext>
                </a:extLst>
              </p:cNvPr>
              <p:cNvSpPr txBox="1"/>
              <p:nvPr/>
            </p:nvSpPr>
            <p:spPr>
              <a:xfrm>
                <a:off x="8574438" y="4243431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2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3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Solution with a Smaller Multiplexer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95" y="953725"/>
            <a:ext cx="9003205" cy="1665185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Re-implement </a:t>
            </a:r>
            <a:r>
              <a:rPr lang="en-US" dirty="0">
                <a:solidFill>
                  <a:srgbClr val="0000FF"/>
                </a:solidFill>
              </a:rPr>
              <a:t>F(</a:t>
            </a:r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 =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∑</a:t>
            </a:r>
            <a:r>
              <a:rPr lang="en-US" dirty="0">
                <a:solidFill>
                  <a:srgbClr val="0000FF"/>
                </a:solidFill>
              </a:rPr>
              <a:t>(1, 2, 6, 7)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using a 4-to-1 Mux</a:t>
            </a:r>
          </a:p>
          <a:p>
            <a:pPr>
              <a:spcBef>
                <a:spcPts val="1500"/>
              </a:spcBef>
            </a:pPr>
            <a:r>
              <a:rPr lang="en-US" dirty="0">
                <a:sym typeface="Symbol"/>
              </a:rPr>
              <a:t>We will use the two select lines for variables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a</a:t>
            </a:r>
            <a:r>
              <a:rPr lang="en-US" dirty="0">
                <a:sym typeface="Symbol"/>
              </a:rPr>
              <a:t> and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b</a:t>
            </a:r>
          </a:p>
          <a:p>
            <a:pPr>
              <a:spcBef>
                <a:spcPts val="1500"/>
              </a:spcBef>
            </a:pPr>
            <a:r>
              <a:rPr lang="en-US" dirty="0">
                <a:sym typeface="Symbol"/>
              </a:rPr>
              <a:t>Variable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c</a:t>
            </a:r>
            <a:r>
              <a:rPr lang="en-US" dirty="0">
                <a:sym typeface="Symbol"/>
              </a:rPr>
              <a:t> and its complement are used as inputs to the Mux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05775"/>
              </p:ext>
            </p:extLst>
          </p:nvPr>
        </p:nvGraphicFramePr>
        <p:xfrm>
          <a:off x="2162688" y="2798930"/>
          <a:ext cx="3645407" cy="328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7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b="0" i="1" dirty="0">
                          <a:latin typeface="+mn-lt"/>
                          <a:cs typeface="Consolas" panose="020B0609020204030204" pitchFamily="49" charset="0"/>
                        </a:rPr>
                        <a:t>F = c</a:t>
                      </a:r>
                    </a:p>
                  </a:txBody>
                  <a:tcPr marL="45000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b="0" i="1" dirty="0">
                          <a:latin typeface="+mn-lt"/>
                          <a:cs typeface="Consolas" panose="020B0609020204030204" pitchFamily="49" charset="0"/>
                        </a:rPr>
                        <a:t>F = c'</a:t>
                      </a:r>
                    </a:p>
                  </a:txBody>
                  <a:tcPr marL="450000" marT="0" marB="0" anchor="ctr"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C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b="0" i="1" dirty="0">
                          <a:latin typeface="+mn-lt"/>
                          <a:cs typeface="Consolas" panose="020B0609020204030204" pitchFamily="49" charset="0"/>
                        </a:rPr>
                        <a:t>F =</a:t>
                      </a:r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 0</a:t>
                      </a:r>
                    </a:p>
                  </a:txBody>
                  <a:tcPr marL="450000" marT="0" marB="0" anchor="ctr"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b="0" i="1" dirty="0">
                          <a:latin typeface="+mn-lt"/>
                          <a:cs typeface="Consolas" panose="020B0609020204030204" pitchFamily="49" charset="0"/>
                        </a:rPr>
                        <a:t>F = </a:t>
                      </a:r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393160" y="3609022"/>
            <a:ext cx="2443653" cy="2925320"/>
            <a:chOff x="6514792" y="3474003"/>
            <a:chExt cx="2443653" cy="2513952"/>
          </a:xfrm>
        </p:grpSpPr>
        <p:sp>
          <p:nvSpPr>
            <p:cNvPr id="8" name="Flowchart: Manual Operation 7"/>
            <p:cNvSpPr/>
            <p:nvPr/>
          </p:nvSpPr>
          <p:spPr>
            <a:xfrm rot="16200000">
              <a:off x="6700404" y="4018473"/>
              <a:ext cx="2051917" cy="96297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18000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4-to-1 Mux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8207851" y="4503329"/>
              <a:ext cx="45823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721179" y="3775117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721179" y="4258098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666084" y="4258098"/>
              <a:ext cx="292361" cy="48298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43210" y="5625719"/>
              <a:ext cx="1350150" cy="36223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1 </a:t>
              </a:r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r>
                <a:rPr lang="en-US" sz="2000" b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 b</a:t>
              </a:r>
              <a:endParaRPr lang="en-US" sz="16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721179" y="4741079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721179" y="5224060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6514792" y="3533627"/>
              <a:ext cx="166638" cy="1931923"/>
              <a:chOff x="6514792" y="3533627"/>
              <a:chExt cx="166638" cy="193192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514792" y="3533627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514792" y="4016607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c'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514792" y="4499588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14792" y="4982569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158245" y="3534912"/>
              <a:ext cx="841712" cy="1931923"/>
              <a:chOff x="6168135" y="3533627"/>
              <a:chExt cx="841712" cy="1931923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168135" y="3533627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168135" y="4016607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168135" y="4499588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168135" y="4982569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A8AED39-4DA3-4FE5-9DA4-0C1A25074DC1}"/>
                  </a:ext>
                </a:extLst>
              </p:cNvPr>
              <p:cNvSpPr txBox="1"/>
              <p:nvPr/>
            </p:nvSpPr>
            <p:spPr>
              <a:xfrm>
                <a:off x="6708289" y="5097119"/>
                <a:ext cx="114525" cy="15468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56DC4B6-66C1-4ACC-8E56-195759025870}"/>
                  </a:ext>
                </a:extLst>
              </p:cNvPr>
              <p:cNvSpPr txBox="1"/>
              <p:nvPr/>
            </p:nvSpPr>
            <p:spPr>
              <a:xfrm>
                <a:off x="6936439" y="5019766"/>
                <a:ext cx="73408" cy="15468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 flipV="1">
              <a:off x="7968335" y="5225344"/>
              <a:ext cx="0" cy="40037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7766048" y="5318658"/>
              <a:ext cx="0" cy="30706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712640" y="3219878"/>
            <a:ext cx="5040560" cy="3112011"/>
            <a:chOff x="2883202" y="3219878"/>
            <a:chExt cx="5040560" cy="3112011"/>
          </a:xfrm>
        </p:grpSpPr>
        <p:sp>
          <p:nvSpPr>
            <p:cNvPr id="44" name="Freeform 43"/>
            <p:cNvSpPr/>
            <p:nvPr/>
          </p:nvSpPr>
          <p:spPr>
            <a:xfrm>
              <a:off x="2883202" y="3413098"/>
              <a:ext cx="5040560" cy="2918791"/>
            </a:xfrm>
            <a:custGeom>
              <a:avLst/>
              <a:gdLst>
                <a:gd name="connsiteX0" fmla="*/ 357808 w 3882886"/>
                <a:gd name="connsiteY0" fmla="*/ 0 h 2994991"/>
                <a:gd name="connsiteX1" fmla="*/ 0 w 3882886"/>
                <a:gd name="connsiteY1" fmla="*/ 0 h 2994991"/>
                <a:gd name="connsiteX2" fmla="*/ 0 w 3882886"/>
                <a:gd name="connsiteY2" fmla="*/ 2994991 h 2994991"/>
                <a:gd name="connsiteX3" fmla="*/ 3882886 w 3882886"/>
                <a:gd name="connsiteY3" fmla="*/ 2994991 h 299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2886" h="2994991">
                  <a:moveTo>
                    <a:pt x="357808" y="0"/>
                  </a:moveTo>
                  <a:lnTo>
                    <a:pt x="0" y="0"/>
                  </a:lnTo>
                  <a:lnTo>
                    <a:pt x="0" y="2994991"/>
                  </a:lnTo>
                  <a:lnTo>
                    <a:pt x="3882886" y="29949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348723" y="3219878"/>
              <a:ext cx="794620" cy="35948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9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Functions: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89" y="953726"/>
            <a:ext cx="9316035" cy="5400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Implement </a:t>
            </a:r>
            <a:r>
              <a:rPr lang="en-US" dirty="0">
                <a:solidFill>
                  <a:srgbClr val="0000FF"/>
                </a:solidFill>
              </a:rPr>
              <a:t>F(</a:t>
            </a:r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) =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∑</a:t>
            </a:r>
            <a:r>
              <a:rPr lang="en-US" dirty="0">
                <a:solidFill>
                  <a:srgbClr val="0000FF"/>
                </a:solidFill>
              </a:rPr>
              <a:t>(1,3,4,11,12,13,14,15)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using 8-to-1 Mux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492662"/>
              </p:ext>
            </p:extLst>
          </p:nvPr>
        </p:nvGraphicFramePr>
        <p:xfrm>
          <a:off x="542510" y="1578130"/>
          <a:ext cx="3915435" cy="491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21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73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 d</a:t>
                      </a:r>
                    </a:p>
                  </a:txBody>
                  <a:tcPr marL="45000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 d</a:t>
                      </a:r>
                    </a:p>
                  </a:txBody>
                  <a:tcPr marL="450000" marT="0" marB="0" anchor="ctr"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C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</a:t>
                      </a:r>
                      <a:r>
                        <a:rPr lang="en-US" sz="2000" b="0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d'</a:t>
                      </a:r>
                    </a:p>
                  </a:txBody>
                  <a:tcPr marL="450000" marT="0" marB="0" anchor="ctr"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 </a:t>
                      </a:r>
                      <a:r>
                        <a:rPr lang="en-US" sz="20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</a:t>
                      </a:r>
                      <a:r>
                        <a:rPr lang="en-US" sz="2000" b="0" dirty="0">
                          <a:latin typeface="+mn-lt"/>
                          <a:cs typeface="Consolas" panose="020B0609020204030204" pitchFamily="49" charset="0"/>
                        </a:rPr>
                        <a:t> 0</a:t>
                      </a:r>
                    </a:p>
                  </a:txBody>
                  <a:tcPr marL="45000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 d</a:t>
                      </a:r>
                    </a:p>
                  </a:txBody>
                  <a:tcPr marL="450000" marT="0" marB="0" anchor="ctr"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C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 </a:t>
                      </a:r>
                      <a:r>
                        <a:rPr lang="en-US" sz="20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0000" marT="0" marB="0" anchor="ctr"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>
                          <a:latin typeface="+mn-lt"/>
                          <a:cs typeface="Consolas" panose="020B0609020204030204" pitchFamily="49" charset="0"/>
                        </a:rPr>
                        <a:t>F = </a:t>
                      </a:r>
                      <a:r>
                        <a:rPr lang="en-US" sz="20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L="450000" marT="0" marB="0" anchor="ctr"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043010" y="2123855"/>
            <a:ext cx="4140460" cy="4275475"/>
            <a:chOff x="5043010" y="2123855"/>
            <a:chExt cx="4140460" cy="4275475"/>
          </a:xfrm>
        </p:grpSpPr>
        <p:grpSp>
          <p:nvGrpSpPr>
            <p:cNvPr id="59" name="Group 58"/>
            <p:cNvGrpSpPr/>
            <p:nvPr/>
          </p:nvGrpSpPr>
          <p:grpSpPr>
            <a:xfrm>
              <a:off x="5043010" y="2123855"/>
              <a:ext cx="4140460" cy="4275475"/>
              <a:chOff x="4727975" y="2123855"/>
              <a:chExt cx="4140460" cy="4275475"/>
            </a:xfrm>
          </p:grpSpPr>
          <p:sp>
            <p:nvSpPr>
              <p:cNvPr id="7" name="Right Arrow 6"/>
              <p:cNvSpPr/>
              <p:nvPr/>
            </p:nvSpPr>
            <p:spPr>
              <a:xfrm>
                <a:off x="4727975" y="3792332"/>
                <a:ext cx="621572" cy="440147"/>
              </a:xfrm>
              <a:prstGeom prst="rightArrow">
                <a:avLst>
                  <a:gd name="adj1" fmla="val 63088"/>
                  <a:gd name="adj2" fmla="val 53343"/>
                </a:avLst>
              </a:prstGeom>
              <a:solidFill>
                <a:srgbClr val="DEF1F2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7394420" y="5408672"/>
                <a:ext cx="609704" cy="990658"/>
                <a:chOff x="8254663" y="5724256"/>
                <a:chExt cx="523762" cy="855094"/>
              </a:xfrm>
            </p:grpSpPr>
            <p:cxnSp>
              <p:nvCxnSpPr>
                <p:cNvPr id="40" name="Straight Arrow Connector 39"/>
                <p:cNvCxnSpPr/>
                <p:nvPr/>
              </p:nvCxnSpPr>
              <p:spPr>
                <a:xfrm flipV="1">
                  <a:off x="8328375" y="5859270"/>
                  <a:ext cx="0" cy="40504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 flipV="1">
                  <a:off x="8526896" y="5769261"/>
                  <a:ext cx="0" cy="49505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 flipV="1">
                  <a:off x="8723185" y="5724256"/>
                  <a:ext cx="0" cy="54006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/>
                <p:cNvSpPr txBox="1"/>
                <p:nvPr/>
              </p:nvSpPr>
              <p:spPr>
                <a:xfrm>
                  <a:off x="8254663" y="6264315"/>
                  <a:ext cx="523762" cy="315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a b c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8195692" y="3996448"/>
                <a:ext cx="366728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7108445" y="2123855"/>
                <a:ext cx="1098015" cy="3806217"/>
              </a:xfrm>
              <a:custGeom>
                <a:avLst/>
                <a:gdLst>
                  <a:gd name="connsiteX0" fmla="*/ 0 w 655982"/>
                  <a:gd name="connsiteY0" fmla="*/ 0 h 2955235"/>
                  <a:gd name="connsiteX1" fmla="*/ 0 w 655982"/>
                  <a:gd name="connsiteY1" fmla="*/ 2955235 h 2955235"/>
                  <a:gd name="connsiteX2" fmla="*/ 655982 w 655982"/>
                  <a:gd name="connsiteY2" fmla="*/ 2557669 h 2955235"/>
                  <a:gd name="connsiteX3" fmla="*/ 655982 w 655982"/>
                  <a:gd name="connsiteY3" fmla="*/ 424069 h 2955235"/>
                  <a:gd name="connsiteX4" fmla="*/ 0 w 655982"/>
                  <a:gd name="connsiteY4" fmla="*/ 0 h 295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5982" h="2955235">
                    <a:moveTo>
                      <a:pt x="0" y="0"/>
                    </a:moveTo>
                    <a:lnTo>
                      <a:pt x="0" y="2955235"/>
                    </a:lnTo>
                    <a:lnTo>
                      <a:pt x="655982" y="2557669"/>
                    </a:lnTo>
                    <a:lnTo>
                      <a:pt x="655982" y="4240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 anchorCtr="0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8-to-1 Mux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562420" y="3784657"/>
                <a:ext cx="306015" cy="4171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03795" y="6034351"/>
                <a:ext cx="890625" cy="36497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2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1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endParaRPr lang="en-US" sz="16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5934612" y="2592467"/>
                <a:ext cx="117017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6233823" y="3009587"/>
                <a:ext cx="870968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6233823" y="3426139"/>
                <a:ext cx="879417" cy="121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5934612" y="3843826"/>
                <a:ext cx="117017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934612" y="5043692"/>
                <a:ext cx="116895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5628074" y="2383907"/>
                <a:ext cx="315035" cy="4171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2000" b="1" i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628074" y="3635266"/>
                <a:ext cx="315035" cy="4171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28074" y="4835133"/>
                <a:ext cx="315035" cy="4171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7087176" y="2384555"/>
                <a:ext cx="903291" cy="3339700"/>
                <a:chOff x="7929432" y="3068960"/>
                <a:chExt cx="775967" cy="2882689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7930480" y="306896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930480" y="342900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7930480" y="378904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930480" y="414908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929432" y="4464674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929432" y="4824714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929432" y="5184754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929432" y="5544794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DAB8D7BF-6141-4D6E-9495-D41719959B84}"/>
                    </a:ext>
                  </a:extLst>
                </p:cNvPr>
                <p:cNvSpPr txBox="1"/>
                <p:nvPr/>
              </p:nvSpPr>
              <p:spPr>
                <a:xfrm>
                  <a:off x="8618353" y="5573043"/>
                  <a:ext cx="87046" cy="1864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3A866792-2873-42CE-A937-C8A559725FA6}"/>
                    </a:ext>
                  </a:extLst>
                </p:cNvPr>
                <p:cNvSpPr txBox="1"/>
                <p:nvPr/>
              </p:nvSpPr>
              <p:spPr>
                <a:xfrm>
                  <a:off x="8415758" y="5669126"/>
                  <a:ext cx="87046" cy="1864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1F3BB5-7410-4598-87F3-0362854CFA87}"/>
                    </a:ext>
                  </a:extLst>
                </p:cNvPr>
                <p:cNvSpPr txBox="1"/>
                <p:nvPr/>
              </p:nvSpPr>
              <p:spPr>
                <a:xfrm>
                  <a:off x="8219981" y="5765207"/>
                  <a:ext cx="87046" cy="1864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5" name="Freeform 44"/>
              <p:cNvSpPr/>
              <p:nvPr/>
            </p:nvSpPr>
            <p:spPr>
              <a:xfrm>
                <a:off x="6233823" y="2592126"/>
                <a:ext cx="882594" cy="2034448"/>
              </a:xfrm>
              <a:custGeom>
                <a:avLst/>
                <a:gdLst>
                  <a:gd name="connsiteX0" fmla="*/ 0 w 882594"/>
                  <a:gd name="connsiteY0" fmla="*/ 0 h 2043485"/>
                  <a:gd name="connsiteX1" fmla="*/ 0 w 882594"/>
                  <a:gd name="connsiteY1" fmla="*/ 2043485 h 2043485"/>
                  <a:gd name="connsiteX2" fmla="*/ 882594 w 882594"/>
                  <a:gd name="connsiteY2" fmla="*/ 2043485 h 204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2594" h="2043485">
                    <a:moveTo>
                      <a:pt x="0" y="0"/>
                    </a:moveTo>
                    <a:lnTo>
                      <a:pt x="0" y="2043485"/>
                    </a:lnTo>
                    <a:lnTo>
                      <a:pt x="882594" y="204348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6583531" y="3844474"/>
                <a:ext cx="520040" cy="357304"/>
              </a:xfrm>
              <a:custGeom>
                <a:avLst/>
                <a:gdLst>
                  <a:gd name="connsiteX0" fmla="*/ 0 w 882594"/>
                  <a:gd name="connsiteY0" fmla="*/ 0 h 2043485"/>
                  <a:gd name="connsiteX1" fmla="*/ 0 w 882594"/>
                  <a:gd name="connsiteY1" fmla="*/ 2043485 h 2043485"/>
                  <a:gd name="connsiteX2" fmla="*/ 882594 w 882594"/>
                  <a:gd name="connsiteY2" fmla="*/ 2043485 h 204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2594" h="2043485">
                    <a:moveTo>
                      <a:pt x="0" y="0"/>
                    </a:moveTo>
                    <a:lnTo>
                      <a:pt x="0" y="2043485"/>
                    </a:lnTo>
                    <a:lnTo>
                      <a:pt x="882594" y="204348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6583531" y="5044341"/>
                <a:ext cx="520040" cy="417119"/>
              </a:xfrm>
              <a:custGeom>
                <a:avLst/>
                <a:gdLst>
                  <a:gd name="connsiteX0" fmla="*/ 0 w 882594"/>
                  <a:gd name="connsiteY0" fmla="*/ 0 h 2043485"/>
                  <a:gd name="connsiteX1" fmla="*/ 0 w 882594"/>
                  <a:gd name="connsiteY1" fmla="*/ 2043485 h 2043485"/>
                  <a:gd name="connsiteX2" fmla="*/ 882594 w 882594"/>
                  <a:gd name="connsiteY2" fmla="*/ 2043485 h 204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2594" h="2043485">
                    <a:moveTo>
                      <a:pt x="0" y="0"/>
                    </a:moveTo>
                    <a:lnTo>
                      <a:pt x="0" y="2043485"/>
                    </a:lnTo>
                    <a:lnTo>
                      <a:pt x="882594" y="204348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6699111" y="3310794"/>
              <a:ext cx="270030" cy="23069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946472" y="337263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3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55C7-8DB9-4BFF-8D49-3086B913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Shannon’s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989D-877C-4CC4-953F-2C3A373DE4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2489" y="863715"/>
                <a:ext cx="9361041" cy="5760640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Shannon’s Expansion Theorem:</a:t>
                </a:r>
              </a:p>
              <a:p>
                <a:pPr marL="0" indent="0">
                  <a:spcBef>
                    <a:spcPts val="1500"/>
                  </a:spcBef>
                  <a:buNone/>
                  <a:tabLst>
                    <a:tab pos="354013" algn="l"/>
                  </a:tabLst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500"/>
                  </a:spcBef>
                  <a:buNone/>
                  <a:tabLst>
                    <a:tab pos="354013" algn="l"/>
                  </a:tabLst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b="0" dirty="0"/>
                  <a:t>	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′=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=0+0+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	(absorption)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Shannon’s Expansion can be applied recursively: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′(0)+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989D-877C-4CC4-953F-2C3A373DE4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89" y="863715"/>
                <a:ext cx="9361041" cy="5760640"/>
              </a:xfrm>
              <a:blipFill>
                <a:blip r:embed="rId2"/>
                <a:stretch>
                  <a:fillRect l="-846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761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55C7-8DB9-4BFF-8D49-3086B913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Shannon’s Expansion (cont’d)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989D-877C-4CC4-953F-2C3A373DE4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2489" y="953725"/>
                <a:ext cx="9226025" cy="2205245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Used to implement functions with multiplexers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b="0" dirty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b="0" dirty="0"/>
                  <a:t>	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′(0)+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354013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989D-877C-4CC4-953F-2C3A373DE4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89" y="953725"/>
                <a:ext cx="9226025" cy="2205245"/>
              </a:xfrm>
              <a:blipFill>
                <a:blip r:embed="rId2"/>
                <a:stretch>
                  <a:fillRect l="-859" t="-1934" b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59C85D0A-9DB9-4863-A95B-8CAD8633E139}"/>
              </a:ext>
            </a:extLst>
          </p:cNvPr>
          <p:cNvGrpSpPr/>
          <p:nvPr/>
        </p:nvGrpSpPr>
        <p:grpSpPr>
          <a:xfrm>
            <a:off x="815011" y="3614643"/>
            <a:ext cx="4521735" cy="2637616"/>
            <a:chOff x="815011" y="3614643"/>
            <a:chExt cx="4521735" cy="2637616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5B0A744-5A2F-4294-98E8-BFC1BB3716A1}"/>
                </a:ext>
              </a:extLst>
            </p:cNvPr>
            <p:cNvGrpSpPr/>
            <p:nvPr/>
          </p:nvGrpSpPr>
          <p:grpSpPr>
            <a:xfrm>
              <a:off x="2616102" y="3614643"/>
              <a:ext cx="2720644" cy="2637616"/>
              <a:chOff x="792196" y="1916509"/>
              <a:chExt cx="2720644" cy="2637616"/>
            </a:xfrm>
          </p:grpSpPr>
          <p:sp>
            <p:nvSpPr>
              <p:cNvPr id="28" name="Freeform 40">
                <a:extLst>
                  <a:ext uri="{FF2B5EF4-FFF2-40B4-BE49-F238E27FC236}">
                    <a16:creationId xmlns:a16="http://schemas.microsoft.com/office/drawing/2014/main" id="{F3257B3F-37FC-4142-9950-1668BDAAC29C}"/>
                  </a:ext>
                </a:extLst>
              </p:cNvPr>
              <p:cNvSpPr/>
              <p:nvPr/>
            </p:nvSpPr>
            <p:spPr>
              <a:xfrm>
                <a:off x="1938096" y="2365479"/>
                <a:ext cx="556592" cy="433451"/>
              </a:xfrm>
              <a:custGeom>
                <a:avLst/>
                <a:gdLst>
                  <a:gd name="connsiteX0" fmla="*/ 0 w 556592"/>
                  <a:gd name="connsiteY0" fmla="*/ 0 h 523461"/>
                  <a:gd name="connsiteX1" fmla="*/ 231913 w 556592"/>
                  <a:gd name="connsiteY1" fmla="*/ 0 h 523461"/>
                  <a:gd name="connsiteX2" fmla="*/ 231913 w 556592"/>
                  <a:gd name="connsiteY2" fmla="*/ 523461 h 523461"/>
                  <a:gd name="connsiteX3" fmla="*/ 556592 w 556592"/>
                  <a:gd name="connsiteY3" fmla="*/ 523461 h 523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6592" h="523461">
                    <a:moveTo>
                      <a:pt x="0" y="0"/>
                    </a:moveTo>
                    <a:lnTo>
                      <a:pt x="231913" y="0"/>
                    </a:lnTo>
                    <a:lnTo>
                      <a:pt x="231913" y="523461"/>
                    </a:lnTo>
                    <a:lnTo>
                      <a:pt x="556592" y="5234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41">
                <a:extLst>
                  <a:ext uri="{FF2B5EF4-FFF2-40B4-BE49-F238E27FC236}">
                    <a16:creationId xmlns:a16="http://schemas.microsoft.com/office/drawing/2014/main" id="{89804913-C986-4F63-A610-A348EDDC7876}"/>
                  </a:ext>
                </a:extLst>
              </p:cNvPr>
              <p:cNvSpPr/>
              <p:nvPr/>
            </p:nvSpPr>
            <p:spPr>
              <a:xfrm flipV="1">
                <a:off x="1934909" y="3248979"/>
                <a:ext cx="556592" cy="433451"/>
              </a:xfrm>
              <a:custGeom>
                <a:avLst/>
                <a:gdLst>
                  <a:gd name="connsiteX0" fmla="*/ 0 w 556592"/>
                  <a:gd name="connsiteY0" fmla="*/ 0 h 523461"/>
                  <a:gd name="connsiteX1" fmla="*/ 231913 w 556592"/>
                  <a:gd name="connsiteY1" fmla="*/ 0 h 523461"/>
                  <a:gd name="connsiteX2" fmla="*/ 231913 w 556592"/>
                  <a:gd name="connsiteY2" fmla="*/ 523461 h 523461"/>
                  <a:gd name="connsiteX3" fmla="*/ 556592 w 556592"/>
                  <a:gd name="connsiteY3" fmla="*/ 523461 h 523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6592" h="523461">
                    <a:moveTo>
                      <a:pt x="0" y="0"/>
                    </a:moveTo>
                    <a:lnTo>
                      <a:pt x="231913" y="0"/>
                    </a:lnTo>
                    <a:lnTo>
                      <a:pt x="231913" y="523461"/>
                    </a:lnTo>
                    <a:lnTo>
                      <a:pt x="556592" y="52346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5FB5305-0ED6-449C-AAA9-BE6C5897D3ED}"/>
                  </a:ext>
                </a:extLst>
              </p:cNvPr>
              <p:cNvCxnSpPr/>
              <p:nvPr/>
            </p:nvCxnSpPr>
            <p:spPr>
              <a:xfrm>
                <a:off x="2934925" y="3014869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F0B3C20-14E6-4E37-A02A-A5FA7BCAAE94}"/>
                  </a:ext>
                </a:extLst>
              </p:cNvPr>
              <p:cNvSpPr txBox="1"/>
              <p:nvPr/>
            </p:nvSpPr>
            <p:spPr>
              <a:xfrm>
                <a:off x="3249960" y="2832060"/>
                <a:ext cx="26288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2000" b="1" i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lowchart: Manual Operation 31">
                <a:extLst>
                  <a:ext uri="{FF2B5EF4-FFF2-40B4-BE49-F238E27FC236}">
                    <a16:creationId xmlns:a16="http://schemas.microsoft.com/office/drawing/2014/main" id="{CEC95259-4A5D-4035-A28B-870DCF80C09D}"/>
                  </a:ext>
                </a:extLst>
              </p:cNvPr>
              <p:cNvSpPr/>
              <p:nvPr/>
            </p:nvSpPr>
            <p:spPr>
              <a:xfrm rot="16200000">
                <a:off x="1323246" y="2125725"/>
                <a:ext cx="837415" cy="41898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Mux</a:t>
                </a: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E292C0A9-F0DA-4C11-9CCE-81C99C4888DC}"/>
                  </a:ext>
                </a:extLst>
              </p:cNvPr>
              <p:cNvCxnSpPr/>
              <p:nvPr/>
            </p:nvCxnSpPr>
            <p:spPr>
              <a:xfrm flipV="1">
                <a:off x="1771421" y="2663915"/>
                <a:ext cx="0" cy="22502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BAB1CDE-1705-4685-958C-F64006A314F9}"/>
                  </a:ext>
                </a:extLst>
              </p:cNvPr>
              <p:cNvGrpSpPr/>
              <p:nvPr/>
            </p:nvGrpSpPr>
            <p:grpSpPr>
              <a:xfrm>
                <a:off x="792200" y="1943835"/>
                <a:ext cx="740258" cy="360040"/>
                <a:chOff x="868434" y="2456012"/>
                <a:chExt cx="740258" cy="360040"/>
              </a:xfrm>
            </p:grpSpPr>
            <p:cxnSp>
              <p:nvCxnSpPr>
                <p:cNvPr id="61" name="Straight Arrow Connector 60">
                  <a:extLst>
                    <a:ext uri="{FF2B5EF4-FFF2-40B4-BE49-F238E27FC236}">
                      <a16:creationId xmlns:a16="http://schemas.microsoft.com/office/drawing/2014/main" id="{0FFFB45B-B45B-400B-94A9-237084D6D2F6}"/>
                    </a:ext>
                  </a:extLst>
                </p:cNvPr>
                <p:cNvCxnSpPr/>
                <p:nvPr/>
              </p:nvCxnSpPr>
              <p:spPr>
                <a:xfrm>
                  <a:off x="1248652" y="2636032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A9C8B022-916E-4D9C-A828-9166776000CC}"/>
                    </a:ext>
                  </a:extLst>
                </p:cNvPr>
                <p:cNvSpPr txBox="1"/>
                <p:nvPr/>
              </p:nvSpPr>
              <p:spPr>
                <a:xfrm>
                  <a:off x="868434" y="2456012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64D0E51-DE6E-4764-99AE-7C9B5F1DB57E}"/>
                  </a:ext>
                </a:extLst>
              </p:cNvPr>
              <p:cNvGrpSpPr/>
              <p:nvPr/>
            </p:nvGrpSpPr>
            <p:grpSpPr>
              <a:xfrm>
                <a:off x="792200" y="2393885"/>
                <a:ext cx="740258" cy="360040"/>
                <a:chOff x="868434" y="3023955"/>
                <a:chExt cx="740258" cy="360040"/>
              </a:xfrm>
            </p:grpSpPr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CC874A41-D70E-44FD-B12D-D053EAB57D10}"/>
                    </a:ext>
                  </a:extLst>
                </p:cNvPr>
                <p:cNvCxnSpPr/>
                <p:nvPr/>
              </p:nvCxnSpPr>
              <p:spPr>
                <a:xfrm>
                  <a:off x="1248652" y="3203975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E6246A23-2755-4F0B-B33A-DDF615338642}"/>
                    </a:ext>
                  </a:extLst>
                </p:cNvPr>
                <p:cNvSpPr txBox="1"/>
                <p:nvPr/>
              </p:nvSpPr>
              <p:spPr>
                <a:xfrm>
                  <a:off x="868434" y="3023955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c</a:t>
                  </a:r>
                  <a:endParaRPr lang="en-US" sz="2000" b="1" i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73D5007-A3B5-4F3E-AFE8-464D0313E8A4}"/>
                  </a:ext>
                </a:extLst>
              </p:cNvPr>
              <p:cNvSpPr txBox="1"/>
              <p:nvPr/>
            </p:nvSpPr>
            <p:spPr>
              <a:xfrm>
                <a:off x="1591401" y="2933945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lowchart: Manual Operation 36">
                <a:extLst>
                  <a:ext uri="{FF2B5EF4-FFF2-40B4-BE49-F238E27FC236}">
                    <a16:creationId xmlns:a16="http://schemas.microsoft.com/office/drawing/2014/main" id="{79BA8E11-146A-4491-9868-CC60E8533DDF}"/>
                  </a:ext>
                </a:extLst>
              </p:cNvPr>
              <p:cNvSpPr/>
              <p:nvPr/>
            </p:nvSpPr>
            <p:spPr>
              <a:xfrm rot="16200000">
                <a:off x="1323242" y="3475875"/>
                <a:ext cx="837415" cy="41898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Mux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B2A85ADD-0E9E-42E5-82C2-B8A0C8E58F40}"/>
                  </a:ext>
                </a:extLst>
              </p:cNvPr>
              <p:cNvCxnSpPr/>
              <p:nvPr/>
            </p:nvCxnSpPr>
            <p:spPr>
              <a:xfrm flipV="1">
                <a:off x="1771417" y="4014065"/>
                <a:ext cx="0" cy="22502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80EEE7A7-5409-4531-874A-4E96FDE9AAFE}"/>
                  </a:ext>
                </a:extLst>
              </p:cNvPr>
              <p:cNvGrpSpPr/>
              <p:nvPr/>
            </p:nvGrpSpPr>
            <p:grpSpPr>
              <a:xfrm>
                <a:off x="792196" y="3293985"/>
                <a:ext cx="740258" cy="360040"/>
                <a:chOff x="868434" y="2456012"/>
                <a:chExt cx="740258" cy="360040"/>
              </a:xfrm>
            </p:grpSpPr>
            <p:cxnSp>
              <p:nvCxnSpPr>
                <p:cNvPr id="57" name="Straight Arrow Connector 56">
                  <a:extLst>
                    <a:ext uri="{FF2B5EF4-FFF2-40B4-BE49-F238E27FC236}">
                      <a16:creationId xmlns:a16="http://schemas.microsoft.com/office/drawing/2014/main" id="{8C9C88C9-4528-4938-9EAF-446B1F5FBF3B}"/>
                    </a:ext>
                  </a:extLst>
                </p:cNvPr>
                <p:cNvCxnSpPr/>
                <p:nvPr/>
              </p:nvCxnSpPr>
              <p:spPr>
                <a:xfrm>
                  <a:off x="1248652" y="2636032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498EBC23-5832-4BAD-857B-F80DABC12C85}"/>
                    </a:ext>
                  </a:extLst>
                </p:cNvPr>
                <p:cNvSpPr txBox="1"/>
                <p:nvPr/>
              </p:nvSpPr>
              <p:spPr>
                <a:xfrm>
                  <a:off x="868434" y="2456012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c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8E3DF0E-FF39-4B97-ACD5-7EE934E73736}"/>
                  </a:ext>
                </a:extLst>
              </p:cNvPr>
              <p:cNvGrpSpPr/>
              <p:nvPr/>
            </p:nvGrpSpPr>
            <p:grpSpPr>
              <a:xfrm>
                <a:off x="792196" y="3744035"/>
                <a:ext cx="740258" cy="360040"/>
                <a:chOff x="868434" y="3023955"/>
                <a:chExt cx="740258" cy="360040"/>
              </a:xfrm>
            </p:grpSpPr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E1BC4C9F-AC12-4ADA-84CA-BAC263F99C92}"/>
                    </a:ext>
                  </a:extLst>
                </p:cNvPr>
                <p:cNvCxnSpPr/>
                <p:nvPr/>
              </p:nvCxnSpPr>
              <p:spPr>
                <a:xfrm>
                  <a:off x="1248652" y="3203975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7956C349-A247-4C98-B8A6-53CEA4F9D868}"/>
                    </a:ext>
                  </a:extLst>
                </p:cNvPr>
                <p:cNvSpPr txBox="1"/>
                <p:nvPr/>
              </p:nvSpPr>
              <p:spPr>
                <a:xfrm>
                  <a:off x="868434" y="3023955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2180745-6290-468F-A4FD-A1FA8101DCE3}"/>
                  </a:ext>
                </a:extLst>
              </p:cNvPr>
              <p:cNvSpPr txBox="1"/>
              <p:nvPr/>
            </p:nvSpPr>
            <p:spPr>
              <a:xfrm>
                <a:off x="1591397" y="4284095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CD6DF736-288A-47EA-91CC-5A247489A223}"/>
                  </a:ext>
                </a:extLst>
              </p:cNvPr>
              <p:cNvGrpSpPr/>
              <p:nvPr/>
            </p:nvGrpSpPr>
            <p:grpSpPr>
              <a:xfrm>
                <a:off x="2509316" y="2591584"/>
                <a:ext cx="418983" cy="1287466"/>
                <a:chOff x="1608696" y="2411564"/>
                <a:chExt cx="418983" cy="1287466"/>
              </a:xfrm>
            </p:grpSpPr>
            <p:sp>
              <p:nvSpPr>
                <p:cNvPr id="52" name="Flowchart: Manual Operation 51">
                  <a:extLst>
                    <a:ext uri="{FF2B5EF4-FFF2-40B4-BE49-F238E27FC236}">
                      <a16:creationId xmlns:a16="http://schemas.microsoft.com/office/drawing/2014/main" id="{DBF724DC-D365-4BEB-8043-18827D3B593C}"/>
                    </a:ext>
                  </a:extLst>
                </p:cNvPr>
                <p:cNvSpPr/>
                <p:nvPr/>
              </p:nvSpPr>
              <p:spPr>
                <a:xfrm rot="16200000">
                  <a:off x="1399480" y="2620780"/>
                  <a:ext cx="837415" cy="418983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Mux</a:t>
                  </a:r>
                </a:p>
              </p:txBody>
            </p:sp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B4081404-84EC-4AC7-9E8A-C12CA7FA71E7}"/>
                    </a:ext>
                  </a:extLst>
                </p:cNvPr>
                <p:cNvCxnSpPr/>
                <p:nvPr/>
              </p:nvCxnSpPr>
              <p:spPr>
                <a:xfrm flipV="1">
                  <a:off x="1847655" y="3158970"/>
                  <a:ext cx="0" cy="22502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2AAEBC85-C393-4708-8AD1-06546562554C}"/>
                    </a:ext>
                  </a:extLst>
                </p:cNvPr>
                <p:cNvSpPr txBox="1"/>
                <p:nvPr/>
              </p:nvSpPr>
              <p:spPr>
                <a:xfrm>
                  <a:off x="1667635" y="3429000"/>
                  <a:ext cx="352890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8623BFF4-01AD-4219-85E6-30AF046ABA1E}"/>
                  </a:ext>
                </a:extLst>
              </p:cNvPr>
              <p:cNvGrpSpPr/>
              <p:nvPr/>
            </p:nvGrpSpPr>
            <p:grpSpPr>
              <a:xfrm>
                <a:off x="1555098" y="1988840"/>
                <a:ext cx="141690" cy="698102"/>
                <a:chOff x="4862990" y="1644702"/>
                <a:chExt cx="141690" cy="698102"/>
              </a:xfrm>
            </p:grpSpPr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CFE145E-F1C9-40F2-AB08-E72308AA2F76}"/>
                    </a:ext>
                  </a:extLst>
                </p:cNvPr>
                <p:cNvSpPr txBox="1"/>
                <p:nvPr/>
              </p:nvSpPr>
              <p:spPr>
                <a:xfrm>
                  <a:off x="4871452" y="1644702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9940A17-4DD3-46E5-A37E-0404A3E6827E}"/>
                    </a:ext>
                  </a:extLst>
                </p:cNvPr>
                <p:cNvSpPr txBox="1"/>
                <p:nvPr/>
              </p:nvSpPr>
              <p:spPr>
                <a:xfrm>
                  <a:off x="4862990" y="2094752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6A59D646-43E6-49F7-8F75-49AF48F46E10}"/>
                  </a:ext>
                </a:extLst>
              </p:cNvPr>
              <p:cNvGrpSpPr/>
              <p:nvPr/>
            </p:nvGrpSpPr>
            <p:grpSpPr>
              <a:xfrm>
                <a:off x="1555098" y="3338990"/>
                <a:ext cx="141690" cy="698102"/>
                <a:chOff x="4862990" y="1644702"/>
                <a:chExt cx="141690" cy="698102"/>
              </a:xfrm>
            </p:grpSpPr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C710FC1E-3365-497E-8E86-AED2F693E094}"/>
                    </a:ext>
                  </a:extLst>
                </p:cNvPr>
                <p:cNvSpPr txBox="1"/>
                <p:nvPr/>
              </p:nvSpPr>
              <p:spPr>
                <a:xfrm>
                  <a:off x="4871452" y="1644702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28D8BB3-3313-4655-B9CD-8944BF620DFF}"/>
                    </a:ext>
                  </a:extLst>
                </p:cNvPr>
                <p:cNvSpPr txBox="1"/>
                <p:nvPr/>
              </p:nvSpPr>
              <p:spPr>
                <a:xfrm>
                  <a:off x="4862990" y="2094752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24B474D-B88A-4A2F-BD17-FC02217394E0}"/>
                  </a:ext>
                </a:extLst>
              </p:cNvPr>
              <p:cNvGrpSpPr/>
              <p:nvPr/>
            </p:nvGrpSpPr>
            <p:grpSpPr>
              <a:xfrm>
                <a:off x="2522730" y="2675790"/>
                <a:ext cx="141690" cy="698102"/>
                <a:chOff x="4862990" y="1644702"/>
                <a:chExt cx="141690" cy="698102"/>
              </a:xfrm>
            </p:grpSpPr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B90C9EC5-1A44-4757-A591-5C533BEABC7A}"/>
                    </a:ext>
                  </a:extLst>
                </p:cNvPr>
                <p:cNvSpPr txBox="1"/>
                <p:nvPr/>
              </p:nvSpPr>
              <p:spPr>
                <a:xfrm>
                  <a:off x="4871452" y="1644702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2B3D85F4-6A2E-429D-AFD4-AD097AD8DB03}"/>
                    </a:ext>
                  </a:extLst>
                </p:cNvPr>
                <p:cNvSpPr txBox="1"/>
                <p:nvPr/>
              </p:nvSpPr>
              <p:spPr>
                <a:xfrm>
                  <a:off x="4862990" y="2094752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BEEC859-9743-4AFF-9851-0C9310CC0352}"/>
                </a:ext>
              </a:extLst>
            </p:cNvPr>
            <p:cNvSpPr txBox="1"/>
            <p:nvPr/>
          </p:nvSpPr>
          <p:spPr>
            <a:xfrm>
              <a:off x="815011" y="4305039"/>
              <a:ext cx="1439635" cy="78378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Three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2×1 </a:t>
              </a:r>
              <a:r>
                <a:rPr lang="en-US" sz="2000" dirty="0" err="1">
                  <a:latin typeface="+mn-lt"/>
                  <a:cs typeface="Times New Roman" panose="02020603050405020304" pitchFamily="18" charset="0"/>
                </a:rPr>
                <a:t>muxes</a:t>
              </a:r>
              <a:endParaRPr lang="en-US" sz="2000" dirty="0">
                <a:latin typeface="+mn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8A48F20-99B8-4FFB-B3A1-55F75C655BD8}"/>
              </a:ext>
            </a:extLst>
          </p:cNvPr>
          <p:cNvGrpSpPr/>
          <p:nvPr/>
        </p:nvGrpSpPr>
        <p:grpSpPr>
          <a:xfrm>
            <a:off x="6618185" y="2708920"/>
            <a:ext cx="2443653" cy="3735415"/>
            <a:chOff x="6618185" y="2708920"/>
            <a:chExt cx="2443653" cy="373541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4598041-E837-440A-B7E0-B2C514905AC3}"/>
                </a:ext>
              </a:extLst>
            </p:cNvPr>
            <p:cNvGrpSpPr/>
            <p:nvPr/>
          </p:nvGrpSpPr>
          <p:grpSpPr>
            <a:xfrm>
              <a:off x="6618185" y="3519015"/>
              <a:ext cx="2443653" cy="2925320"/>
              <a:chOff x="6514792" y="3474003"/>
              <a:chExt cx="2443653" cy="2513952"/>
            </a:xfrm>
          </p:grpSpPr>
          <p:sp>
            <p:nvSpPr>
              <p:cNvPr id="5" name="Flowchart: Manual Operation 4">
                <a:extLst>
                  <a:ext uri="{FF2B5EF4-FFF2-40B4-BE49-F238E27FC236}">
                    <a16:creationId xmlns:a16="http://schemas.microsoft.com/office/drawing/2014/main" id="{F6186823-6648-4E09-995D-A489EBA40D0C}"/>
                  </a:ext>
                </a:extLst>
              </p:cNvPr>
              <p:cNvSpPr/>
              <p:nvPr/>
            </p:nvSpPr>
            <p:spPr>
              <a:xfrm rot="16200000">
                <a:off x="6700404" y="4018473"/>
                <a:ext cx="2051917" cy="962977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18000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4-to-1 Mux</a:t>
                </a:r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99DF787C-B198-42C3-AC5C-9F1309DA9650}"/>
                  </a:ext>
                </a:extLst>
              </p:cNvPr>
              <p:cNvCxnSpPr/>
              <p:nvPr/>
            </p:nvCxnSpPr>
            <p:spPr>
              <a:xfrm>
                <a:off x="8207851" y="4503329"/>
                <a:ext cx="458233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5BE0CDA3-6178-4B91-8FE3-4A06740DCBFF}"/>
                  </a:ext>
                </a:extLst>
              </p:cNvPr>
              <p:cNvCxnSpPr/>
              <p:nvPr/>
            </p:nvCxnSpPr>
            <p:spPr>
              <a:xfrm>
                <a:off x="6721179" y="3775117"/>
                <a:ext cx="52369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06879783-22A6-4DB8-A62F-EB5047A0CAFD}"/>
                  </a:ext>
                </a:extLst>
              </p:cNvPr>
              <p:cNvCxnSpPr/>
              <p:nvPr/>
            </p:nvCxnSpPr>
            <p:spPr>
              <a:xfrm>
                <a:off x="6721179" y="4258098"/>
                <a:ext cx="52369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6BDF0B-7440-429B-9405-C2AD9662B858}"/>
                  </a:ext>
                </a:extLst>
              </p:cNvPr>
              <p:cNvSpPr txBox="1"/>
              <p:nvPr/>
            </p:nvSpPr>
            <p:spPr>
              <a:xfrm>
                <a:off x="8666084" y="4258098"/>
                <a:ext cx="292361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2000" b="1" i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28F55E-2970-43BB-B229-3FC79DD450F7}"/>
                  </a:ext>
                </a:extLst>
              </p:cNvPr>
              <p:cNvSpPr txBox="1"/>
              <p:nvPr/>
            </p:nvSpPr>
            <p:spPr>
              <a:xfrm>
                <a:off x="6843210" y="5625719"/>
                <a:ext cx="1350150" cy="36223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1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a b</a:t>
                </a:r>
                <a:endParaRPr lang="en-US" sz="1600" b="1" i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1B70A0BC-C5F9-478F-93E2-B6534DF570A3}"/>
                  </a:ext>
                </a:extLst>
              </p:cNvPr>
              <p:cNvCxnSpPr/>
              <p:nvPr/>
            </p:nvCxnSpPr>
            <p:spPr>
              <a:xfrm>
                <a:off x="6721179" y="4741079"/>
                <a:ext cx="52369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3EBA263-046E-4397-B1C1-5DA8144A62CB}"/>
                  </a:ext>
                </a:extLst>
              </p:cNvPr>
              <p:cNvCxnSpPr/>
              <p:nvPr/>
            </p:nvCxnSpPr>
            <p:spPr>
              <a:xfrm>
                <a:off x="6721179" y="5224060"/>
                <a:ext cx="52369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C0361EB-AB50-423E-BC17-41DBDE163D0F}"/>
                  </a:ext>
                </a:extLst>
              </p:cNvPr>
              <p:cNvGrpSpPr/>
              <p:nvPr/>
            </p:nvGrpSpPr>
            <p:grpSpPr>
              <a:xfrm>
                <a:off x="6514792" y="3533627"/>
                <a:ext cx="166638" cy="1931923"/>
                <a:chOff x="6514792" y="3533627"/>
                <a:chExt cx="166638" cy="1931923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0E24B84-3281-42F6-BA4D-53ABBFF8A43A}"/>
                    </a:ext>
                  </a:extLst>
                </p:cNvPr>
                <p:cNvSpPr txBox="1"/>
                <p:nvPr/>
              </p:nvSpPr>
              <p:spPr>
                <a:xfrm>
                  <a:off x="6514792" y="3533627"/>
                  <a:ext cx="166638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0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634DDF2-063A-4EE5-97CD-026E6C14F105}"/>
                    </a:ext>
                  </a:extLst>
                </p:cNvPr>
                <p:cNvSpPr txBox="1"/>
                <p:nvPr/>
              </p:nvSpPr>
              <p:spPr>
                <a:xfrm>
                  <a:off x="6514792" y="4016607"/>
                  <a:ext cx="166638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c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DC548E4-FE9D-4E5E-8362-3E2D411D8A69}"/>
                    </a:ext>
                  </a:extLst>
                </p:cNvPr>
                <p:cNvSpPr txBox="1"/>
                <p:nvPr/>
              </p:nvSpPr>
              <p:spPr>
                <a:xfrm>
                  <a:off x="6514792" y="4499588"/>
                  <a:ext cx="166638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000" b="1" i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c</a:t>
                  </a:r>
                  <a:endParaRPr lang="en-US" sz="2000" b="1" i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3E51279-0935-49BA-B991-8513A74C3491}"/>
                    </a:ext>
                  </a:extLst>
                </p:cNvPr>
                <p:cNvSpPr txBox="1"/>
                <p:nvPr/>
              </p:nvSpPr>
              <p:spPr>
                <a:xfrm>
                  <a:off x="6514792" y="4982569"/>
                  <a:ext cx="166638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0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2000" b="1" baseline="-25000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5D3C764D-DD3B-4E8E-B920-97CDB59C43C9}"/>
                  </a:ext>
                </a:extLst>
              </p:cNvPr>
              <p:cNvGrpSpPr/>
              <p:nvPr/>
            </p:nvGrpSpPr>
            <p:grpSpPr>
              <a:xfrm>
                <a:off x="7158245" y="3534912"/>
                <a:ext cx="841712" cy="1931923"/>
                <a:chOff x="6168135" y="3533627"/>
                <a:chExt cx="841712" cy="1931923"/>
              </a:xfrm>
            </p:grpSpPr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0F2C2460-D45A-4878-9E8E-355E9D557042}"/>
                    </a:ext>
                  </a:extLst>
                </p:cNvPr>
                <p:cNvSpPr txBox="1"/>
                <p:nvPr/>
              </p:nvSpPr>
              <p:spPr>
                <a:xfrm>
                  <a:off x="6168135" y="3533627"/>
                  <a:ext cx="513295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8C07C78-AB7D-4EC4-BDCE-F2FC473C9425}"/>
                    </a:ext>
                  </a:extLst>
                </p:cNvPr>
                <p:cNvSpPr txBox="1"/>
                <p:nvPr/>
              </p:nvSpPr>
              <p:spPr>
                <a:xfrm>
                  <a:off x="6168135" y="4016607"/>
                  <a:ext cx="513295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6EA8F55-217F-4C37-BBCB-909E2AD58A78}"/>
                    </a:ext>
                  </a:extLst>
                </p:cNvPr>
                <p:cNvSpPr txBox="1"/>
                <p:nvPr/>
              </p:nvSpPr>
              <p:spPr>
                <a:xfrm>
                  <a:off x="6168135" y="4499588"/>
                  <a:ext cx="513295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5418F59-1EB4-44F3-B077-5966C65F1863}"/>
                    </a:ext>
                  </a:extLst>
                </p:cNvPr>
                <p:cNvSpPr txBox="1"/>
                <p:nvPr/>
              </p:nvSpPr>
              <p:spPr>
                <a:xfrm>
                  <a:off x="6168135" y="4982569"/>
                  <a:ext cx="513295" cy="48298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E97149C-09AB-457F-82C7-BB7691E4D424}"/>
                    </a:ext>
                  </a:extLst>
                </p:cNvPr>
                <p:cNvSpPr txBox="1"/>
                <p:nvPr/>
              </p:nvSpPr>
              <p:spPr>
                <a:xfrm>
                  <a:off x="6708289" y="5097119"/>
                  <a:ext cx="114525" cy="154688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580835A-3344-419B-BE9F-A1D529642E2F}"/>
                    </a:ext>
                  </a:extLst>
                </p:cNvPr>
                <p:cNvSpPr txBox="1"/>
                <p:nvPr/>
              </p:nvSpPr>
              <p:spPr>
                <a:xfrm>
                  <a:off x="6936439" y="5019766"/>
                  <a:ext cx="73408" cy="154688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BEBE1ECF-ACA6-4E9B-9FD9-73B6C0641B6C}"/>
                  </a:ext>
                </a:extLst>
              </p:cNvPr>
              <p:cNvCxnSpPr/>
              <p:nvPr/>
            </p:nvCxnSpPr>
            <p:spPr>
              <a:xfrm flipV="1">
                <a:off x="7968335" y="5225344"/>
                <a:ext cx="0" cy="4003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0564A908-99A1-4FAE-93C7-AAC55A3D7C72}"/>
                  </a:ext>
                </a:extLst>
              </p:cNvPr>
              <p:cNvCxnSpPr/>
              <p:nvPr/>
            </p:nvCxnSpPr>
            <p:spPr>
              <a:xfrm flipV="1">
                <a:off x="7766048" y="5318658"/>
                <a:ext cx="0" cy="30706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5AC3B3C-B555-42C9-B222-A49BE212684E}"/>
                </a:ext>
              </a:extLst>
            </p:cNvPr>
            <p:cNvSpPr txBox="1"/>
            <p:nvPr/>
          </p:nvSpPr>
          <p:spPr>
            <a:xfrm>
              <a:off x="7386489" y="2708920"/>
              <a:ext cx="1286905" cy="45673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4×1 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63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55C7-8DB9-4BFF-8D49-3086B913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Shannon’s Expansion (cont’d)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989D-877C-4CC4-953F-2C3A373DE4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2489" y="863715"/>
                <a:ext cx="6871321" cy="5562310"/>
              </a:xfrm>
            </p:spPr>
            <p:txBody>
              <a:bodyPr/>
              <a:lstStyle/>
              <a:p>
                <a:pPr>
                  <a:lnSpc>
                    <a:spcPct val="200000"/>
                  </a:lnSpc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b="0" dirty="0"/>
                  <a:t>	</a:t>
                </a:r>
              </a:p>
              <a:p>
                <a:pPr marL="354013" indent="0">
                  <a:lnSpc>
                    <a:spcPct val="20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Can be implemented using a 2×1 mux</a:t>
                </a:r>
              </a:p>
              <a:p>
                <a:pPr marL="354013" indent="0">
                  <a:lnSpc>
                    <a:spcPct val="200000"/>
                  </a:lnSpc>
                  <a:spcBef>
                    <a:spcPts val="1500"/>
                  </a:spcBef>
                  <a:buNone/>
                </a:pPr>
                <a:r>
                  <a:rPr lang="en-US" b="0" dirty="0"/>
                  <a:t>The </a:t>
                </a:r>
                <a:r>
                  <a:rPr lang="en-US" dirty="0"/>
                  <a:t>truth table method uses a 4×1 mux</a:t>
                </a:r>
              </a:p>
              <a:p>
                <a:pPr marL="354013" indent="-354013">
                  <a:lnSpc>
                    <a:spcPct val="200000"/>
                  </a:lnSpc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354013" indent="0">
                  <a:lnSpc>
                    <a:spcPct val="20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Can be implemented using a 4×1 mux</a:t>
                </a:r>
              </a:p>
              <a:p>
                <a:pPr marL="354013" indent="0">
                  <a:lnSpc>
                    <a:spcPct val="20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The truth table method uses an 8×1 mux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989D-877C-4CC4-953F-2C3A373DE4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89" y="863715"/>
                <a:ext cx="6871321" cy="5562310"/>
              </a:xfrm>
              <a:blipFill>
                <a:blip r:embed="rId2"/>
                <a:stretch>
                  <a:fillRect l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4598041-E837-440A-B7E0-B2C514905AC3}"/>
              </a:ext>
            </a:extLst>
          </p:cNvPr>
          <p:cNvGrpSpPr/>
          <p:nvPr/>
        </p:nvGrpSpPr>
        <p:grpSpPr>
          <a:xfrm>
            <a:off x="7054852" y="3519010"/>
            <a:ext cx="2443653" cy="2925320"/>
            <a:chOff x="6514792" y="3474003"/>
            <a:chExt cx="2443653" cy="2513952"/>
          </a:xfrm>
        </p:grpSpPr>
        <p:sp>
          <p:nvSpPr>
            <p:cNvPr id="5" name="Flowchart: Manual Operation 4">
              <a:extLst>
                <a:ext uri="{FF2B5EF4-FFF2-40B4-BE49-F238E27FC236}">
                  <a16:creationId xmlns:a16="http://schemas.microsoft.com/office/drawing/2014/main" id="{F6186823-6648-4E09-995D-A489EBA40D0C}"/>
                </a:ext>
              </a:extLst>
            </p:cNvPr>
            <p:cNvSpPr/>
            <p:nvPr/>
          </p:nvSpPr>
          <p:spPr>
            <a:xfrm rot="16200000">
              <a:off x="6700404" y="4018473"/>
              <a:ext cx="2051917" cy="96297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18000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4-to-1 Mux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99DF787C-B198-42C3-AC5C-9F1309DA9650}"/>
                </a:ext>
              </a:extLst>
            </p:cNvPr>
            <p:cNvCxnSpPr/>
            <p:nvPr/>
          </p:nvCxnSpPr>
          <p:spPr>
            <a:xfrm>
              <a:off x="8207851" y="4503329"/>
              <a:ext cx="45823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BE0CDA3-6178-4B91-8FE3-4A06740DCBFF}"/>
                </a:ext>
              </a:extLst>
            </p:cNvPr>
            <p:cNvCxnSpPr/>
            <p:nvPr/>
          </p:nvCxnSpPr>
          <p:spPr>
            <a:xfrm>
              <a:off x="6721179" y="3775117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6879783-22A6-4DB8-A62F-EB5047A0CAFD}"/>
                </a:ext>
              </a:extLst>
            </p:cNvPr>
            <p:cNvCxnSpPr/>
            <p:nvPr/>
          </p:nvCxnSpPr>
          <p:spPr>
            <a:xfrm>
              <a:off x="6721179" y="4258098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6BDF0B-7440-429B-9405-C2AD9662B858}"/>
                </a:ext>
              </a:extLst>
            </p:cNvPr>
            <p:cNvSpPr txBox="1"/>
            <p:nvPr/>
          </p:nvSpPr>
          <p:spPr>
            <a:xfrm>
              <a:off x="8666084" y="4258098"/>
              <a:ext cx="292361" cy="48298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endParaRPr lang="en-US" sz="20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628F55E-2970-43BB-B229-3FC79DD450F7}"/>
                </a:ext>
              </a:extLst>
            </p:cNvPr>
            <p:cNvSpPr txBox="1"/>
            <p:nvPr/>
          </p:nvSpPr>
          <p:spPr>
            <a:xfrm>
              <a:off x="6843210" y="5625719"/>
              <a:ext cx="1350150" cy="36223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1 </a:t>
              </a:r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r>
                <a:rPr lang="en-US" sz="2000" b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 b</a:t>
              </a:r>
              <a:endParaRPr lang="en-US" sz="16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B70A0BC-C5F9-478F-93E2-B6534DF570A3}"/>
                </a:ext>
              </a:extLst>
            </p:cNvPr>
            <p:cNvCxnSpPr/>
            <p:nvPr/>
          </p:nvCxnSpPr>
          <p:spPr>
            <a:xfrm>
              <a:off x="6721179" y="4741079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3EBA263-046E-4397-B1C1-5DA8144A62CB}"/>
                </a:ext>
              </a:extLst>
            </p:cNvPr>
            <p:cNvCxnSpPr/>
            <p:nvPr/>
          </p:nvCxnSpPr>
          <p:spPr>
            <a:xfrm>
              <a:off x="6721179" y="5224060"/>
              <a:ext cx="52369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C0361EB-AB50-423E-BC17-41DBDE163D0F}"/>
                </a:ext>
              </a:extLst>
            </p:cNvPr>
            <p:cNvGrpSpPr/>
            <p:nvPr/>
          </p:nvGrpSpPr>
          <p:grpSpPr>
            <a:xfrm>
              <a:off x="6514792" y="3533627"/>
              <a:ext cx="166638" cy="1931923"/>
              <a:chOff x="6514792" y="3533627"/>
              <a:chExt cx="166638" cy="1931923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0E24B84-3281-42F6-BA4D-53ABBFF8A43A}"/>
                  </a:ext>
                </a:extLst>
              </p:cNvPr>
              <p:cNvSpPr txBox="1"/>
              <p:nvPr/>
            </p:nvSpPr>
            <p:spPr>
              <a:xfrm>
                <a:off x="6514792" y="3533627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c’</a:t>
                </a:r>
                <a:endParaRPr lang="en-US" sz="2000" b="1" i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34DDF2-063A-4EE5-97CD-026E6C14F105}"/>
                  </a:ext>
                </a:extLst>
              </p:cNvPr>
              <p:cNvSpPr txBox="1"/>
              <p:nvPr/>
            </p:nvSpPr>
            <p:spPr>
              <a:xfrm>
                <a:off x="6514792" y="4016607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DC548E4-FE9D-4E5E-8362-3E2D411D8A69}"/>
                  </a:ext>
                </a:extLst>
              </p:cNvPr>
              <p:cNvSpPr txBox="1"/>
              <p:nvPr/>
            </p:nvSpPr>
            <p:spPr>
              <a:xfrm>
                <a:off x="6514792" y="4499588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d’</a:t>
                </a:r>
                <a:endParaRPr lang="en-US" sz="2000" b="1" i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3E51279-0935-49BA-B991-8513A74C3491}"/>
                  </a:ext>
                </a:extLst>
              </p:cNvPr>
              <p:cNvSpPr txBox="1"/>
              <p:nvPr/>
            </p:nvSpPr>
            <p:spPr>
              <a:xfrm>
                <a:off x="6514792" y="4982569"/>
                <a:ext cx="166638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D3C764D-DD3B-4E8E-B920-97CDB59C43C9}"/>
                </a:ext>
              </a:extLst>
            </p:cNvPr>
            <p:cNvGrpSpPr/>
            <p:nvPr/>
          </p:nvGrpSpPr>
          <p:grpSpPr>
            <a:xfrm>
              <a:off x="7158245" y="3534912"/>
              <a:ext cx="841712" cy="1931923"/>
              <a:chOff x="6168135" y="3533627"/>
              <a:chExt cx="841712" cy="1931923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2C2460-D45A-4878-9E8E-355E9D557042}"/>
                  </a:ext>
                </a:extLst>
              </p:cNvPr>
              <p:cNvSpPr txBox="1"/>
              <p:nvPr/>
            </p:nvSpPr>
            <p:spPr>
              <a:xfrm>
                <a:off x="6168135" y="3533627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8C07C78-AB7D-4EC4-BDCE-F2FC473C9425}"/>
                  </a:ext>
                </a:extLst>
              </p:cNvPr>
              <p:cNvSpPr txBox="1"/>
              <p:nvPr/>
            </p:nvSpPr>
            <p:spPr>
              <a:xfrm>
                <a:off x="6168135" y="4016607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EA8F55-217F-4C37-BBCB-909E2AD58A78}"/>
                  </a:ext>
                </a:extLst>
              </p:cNvPr>
              <p:cNvSpPr txBox="1"/>
              <p:nvPr/>
            </p:nvSpPr>
            <p:spPr>
              <a:xfrm>
                <a:off x="6168135" y="4499588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5418F59-1EB4-44F3-B077-5966C65F1863}"/>
                  </a:ext>
                </a:extLst>
              </p:cNvPr>
              <p:cNvSpPr txBox="1"/>
              <p:nvPr/>
            </p:nvSpPr>
            <p:spPr>
              <a:xfrm>
                <a:off x="6168135" y="4982569"/>
                <a:ext cx="513295" cy="4829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97149C-09AB-457F-82C7-BB7691E4D424}"/>
                  </a:ext>
                </a:extLst>
              </p:cNvPr>
              <p:cNvSpPr txBox="1"/>
              <p:nvPr/>
            </p:nvSpPr>
            <p:spPr>
              <a:xfrm>
                <a:off x="6708289" y="5097119"/>
                <a:ext cx="114525" cy="15468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580835A-3344-419B-BE9F-A1D529642E2F}"/>
                  </a:ext>
                </a:extLst>
              </p:cNvPr>
              <p:cNvSpPr txBox="1"/>
              <p:nvPr/>
            </p:nvSpPr>
            <p:spPr>
              <a:xfrm>
                <a:off x="6936439" y="5019766"/>
                <a:ext cx="73408" cy="15468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EBE1ECF-ACA6-4E9B-9FD9-73B6C0641B6C}"/>
                </a:ext>
              </a:extLst>
            </p:cNvPr>
            <p:cNvCxnSpPr/>
            <p:nvPr/>
          </p:nvCxnSpPr>
          <p:spPr>
            <a:xfrm flipV="1">
              <a:off x="7968335" y="5225344"/>
              <a:ext cx="0" cy="40037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564A908-99A1-4FAE-93C7-AAC55A3D7C72}"/>
                </a:ext>
              </a:extLst>
            </p:cNvPr>
            <p:cNvCxnSpPr/>
            <p:nvPr/>
          </p:nvCxnSpPr>
          <p:spPr>
            <a:xfrm flipV="1">
              <a:off x="7766048" y="5318658"/>
              <a:ext cx="0" cy="30706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D5CF1AF-D3C2-4F1C-8B58-B14DD4E16743}"/>
              </a:ext>
            </a:extLst>
          </p:cNvPr>
          <p:cNvGrpSpPr/>
          <p:nvPr/>
        </p:nvGrpSpPr>
        <p:grpSpPr>
          <a:xfrm>
            <a:off x="7041347" y="1410606"/>
            <a:ext cx="1973070" cy="1664626"/>
            <a:chOff x="4285075" y="1224314"/>
            <a:chExt cx="1973070" cy="1664626"/>
          </a:xfrm>
        </p:grpSpPr>
        <p:sp>
          <p:nvSpPr>
            <p:cNvPr id="68" name="Flowchart: Manual Operation 67">
              <a:extLst>
                <a:ext uri="{FF2B5EF4-FFF2-40B4-BE49-F238E27FC236}">
                  <a16:creationId xmlns:a16="http://schemas.microsoft.com/office/drawing/2014/main" id="{1F8F5446-96CE-4915-B886-16852EC1934F}"/>
                </a:ext>
              </a:extLst>
            </p:cNvPr>
            <p:cNvSpPr/>
            <p:nvPr/>
          </p:nvSpPr>
          <p:spPr>
            <a:xfrm rot="16200000">
              <a:off x="4792323" y="1457324"/>
              <a:ext cx="1125124" cy="659103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FB0B4E5C-8F57-4DF7-9C84-5A8BFF084A97}"/>
                </a:ext>
              </a:extLst>
            </p:cNvPr>
            <p:cNvCxnSpPr/>
            <p:nvPr/>
          </p:nvCxnSpPr>
          <p:spPr>
            <a:xfrm flipV="1">
              <a:off x="5358045" y="2245619"/>
              <a:ext cx="0" cy="3282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996F28C-1B43-4601-A2C9-BF3C821615F3}"/>
                </a:ext>
              </a:extLst>
            </p:cNvPr>
            <p:cNvCxnSpPr/>
            <p:nvPr/>
          </p:nvCxnSpPr>
          <p:spPr>
            <a:xfrm>
              <a:off x="5680230" y="1811609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D8F0FB60-86B9-4F29-8CCC-39B6BC6A5EFD}"/>
                </a:ext>
              </a:extLst>
            </p:cNvPr>
            <p:cNvGrpSpPr/>
            <p:nvPr/>
          </p:nvGrpSpPr>
          <p:grpSpPr>
            <a:xfrm>
              <a:off x="4665293" y="1448780"/>
              <a:ext cx="360040" cy="675075"/>
              <a:chOff x="7653300" y="3248980"/>
              <a:chExt cx="540060" cy="675075"/>
            </a:xfrm>
          </p:grpSpPr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7F1A5780-6455-4C1C-A8CC-073C7E4E2408}"/>
                  </a:ext>
                </a:extLst>
              </p:cNvPr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BE31E077-EDB4-4596-989E-FDEDF4214E1F}"/>
                  </a:ext>
                </a:extLst>
              </p:cNvPr>
              <p:cNvCxnSpPr/>
              <p:nvPr/>
            </p:nvCxnSpPr>
            <p:spPr>
              <a:xfrm>
                <a:off x="7653300" y="392405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177490-E199-4BE5-A866-3F1B1C61F123}"/>
                </a:ext>
              </a:extLst>
            </p:cNvPr>
            <p:cNvGrpSpPr/>
            <p:nvPr/>
          </p:nvGrpSpPr>
          <p:grpSpPr>
            <a:xfrm>
              <a:off x="4285075" y="1268760"/>
              <a:ext cx="352890" cy="1035115"/>
              <a:chOff x="7505257" y="3429000"/>
              <a:chExt cx="352890" cy="1035115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9D9BED5-107D-4601-B20F-C52D14978B03}"/>
                  </a:ext>
                </a:extLst>
              </p:cNvPr>
              <p:cNvSpPr txBox="1"/>
              <p:nvPr/>
            </p:nvSpPr>
            <p:spPr>
              <a:xfrm>
                <a:off x="7505257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9BBDB61-B660-4919-8329-CECA3938F43F}"/>
                  </a:ext>
                </a:extLst>
              </p:cNvPr>
              <p:cNvSpPr txBox="1"/>
              <p:nvPr/>
            </p:nvSpPr>
            <p:spPr>
              <a:xfrm>
                <a:off x="7505257" y="410407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2000" b="1" baseline="-250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1B9822C-0B3C-48CD-86CD-836B166C3442}"/>
                </a:ext>
              </a:extLst>
            </p:cNvPr>
            <p:cNvSpPr txBox="1"/>
            <p:nvPr/>
          </p:nvSpPr>
          <p:spPr>
            <a:xfrm>
              <a:off x="5995265" y="162880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endParaRPr lang="en-US" sz="20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759DAED-0C48-4F97-B279-79450C9FE1AD}"/>
                </a:ext>
              </a:extLst>
            </p:cNvPr>
            <p:cNvSpPr txBox="1"/>
            <p:nvPr/>
          </p:nvSpPr>
          <p:spPr>
            <a:xfrm>
              <a:off x="5185175" y="2618910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sz="20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EA06E0D-062C-43C8-9942-43807BB941C9}"/>
                </a:ext>
              </a:extLst>
            </p:cNvPr>
            <p:cNvGrpSpPr/>
            <p:nvPr/>
          </p:nvGrpSpPr>
          <p:grpSpPr>
            <a:xfrm>
              <a:off x="5081340" y="1328537"/>
              <a:ext cx="141690" cy="917082"/>
              <a:chOff x="5081340" y="1328537"/>
              <a:chExt cx="141690" cy="917082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8D1DDB7B-AD08-4AD2-B2A7-80704C7F1903}"/>
                  </a:ext>
                </a:extLst>
              </p:cNvPr>
              <p:cNvSpPr txBox="1"/>
              <p:nvPr/>
            </p:nvSpPr>
            <p:spPr>
              <a:xfrm>
                <a:off x="5089802" y="132853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7E0F099-9AF7-4391-900B-E11E84F016C9}"/>
                  </a:ext>
                </a:extLst>
              </p:cNvPr>
              <p:cNvSpPr txBox="1"/>
              <p:nvPr/>
            </p:nvSpPr>
            <p:spPr>
              <a:xfrm>
                <a:off x="5081340" y="19975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413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Decoders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9"/>
            <a:ext cx="9332334" cy="3283599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Given a </a:t>
            </a:r>
            <a:r>
              <a:rPr lang="en-US" i="1" dirty="0"/>
              <a:t>n</a:t>
            </a:r>
            <a:r>
              <a:rPr lang="en-US" dirty="0"/>
              <a:t>-bit binary code, there are 2</a:t>
            </a:r>
            <a:r>
              <a:rPr lang="en-US" i="1" baseline="30000" dirty="0"/>
              <a:t>n</a:t>
            </a:r>
            <a:r>
              <a:rPr lang="en-US" dirty="0"/>
              <a:t> possible code values</a:t>
            </a:r>
          </a:p>
          <a:p>
            <a:pPr>
              <a:spcBef>
                <a:spcPts val="2000"/>
              </a:spcBef>
            </a:pPr>
            <a:r>
              <a:rPr lang="en-US" dirty="0"/>
              <a:t>The decoder has an output for each possible code value </a:t>
            </a:r>
          </a:p>
          <a:p>
            <a:pPr>
              <a:spcBef>
                <a:spcPts val="2000"/>
              </a:spcBef>
            </a:pPr>
            <a:r>
              <a:rPr lang="en-US" dirty="0"/>
              <a:t>The </a:t>
            </a:r>
            <a:r>
              <a:rPr lang="en-US" i="1" dirty="0"/>
              <a:t>n</a:t>
            </a:r>
            <a:r>
              <a:rPr lang="en-US" dirty="0"/>
              <a:t>-to-2</a:t>
            </a:r>
            <a:r>
              <a:rPr lang="en-US" i="1" baseline="30000" dirty="0"/>
              <a:t>n</a:t>
            </a:r>
            <a:r>
              <a:rPr lang="en-US" dirty="0"/>
              <a:t> decoder has </a:t>
            </a:r>
            <a:r>
              <a:rPr lang="en-US" i="1" dirty="0"/>
              <a:t>n</a:t>
            </a:r>
            <a:r>
              <a:rPr lang="en-US" dirty="0"/>
              <a:t> inputs and 2</a:t>
            </a:r>
            <a:r>
              <a:rPr lang="en-US" i="1" baseline="30000" dirty="0"/>
              <a:t>n</a:t>
            </a:r>
            <a:r>
              <a:rPr lang="en-US" dirty="0"/>
              <a:t> outputs</a:t>
            </a:r>
          </a:p>
          <a:p>
            <a:pPr>
              <a:spcBef>
                <a:spcPts val="2000"/>
              </a:spcBef>
            </a:pPr>
            <a:r>
              <a:rPr lang="en-US" dirty="0"/>
              <a:t>Depending on the input code, </a:t>
            </a:r>
            <a:r>
              <a:rPr lang="en-US" b="1" dirty="0">
                <a:solidFill>
                  <a:srgbClr val="FF0000"/>
                </a:solidFill>
              </a:rPr>
              <a:t>only one output </a:t>
            </a:r>
            <a:r>
              <a:rPr lang="en-US" dirty="0"/>
              <a:t>is set to </a:t>
            </a:r>
            <a:r>
              <a:rPr lang="en-US" b="1" dirty="0">
                <a:solidFill>
                  <a:srgbClr val="FF0000"/>
                </a:solidFill>
              </a:rPr>
              <a:t>logic 1</a:t>
            </a:r>
          </a:p>
          <a:p>
            <a:pPr>
              <a:spcBef>
                <a:spcPts val="2000"/>
              </a:spcBef>
            </a:pPr>
            <a:r>
              <a:rPr lang="en-US" dirty="0"/>
              <a:t>The conversion of input to output is called </a:t>
            </a:r>
            <a:r>
              <a:rPr lang="en-US" b="1" dirty="0">
                <a:solidFill>
                  <a:srgbClr val="FF0000"/>
                </a:solidFill>
              </a:rPr>
              <a:t>decoding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137500" y="4465926"/>
            <a:ext cx="3815500" cy="1728210"/>
            <a:chOff x="964679" y="4235498"/>
            <a:chExt cx="3815500" cy="1728210"/>
          </a:xfrm>
        </p:grpSpPr>
        <p:sp>
          <p:nvSpPr>
            <p:cNvPr id="4" name="TextBox 3"/>
            <p:cNvSpPr txBox="1"/>
            <p:nvPr/>
          </p:nvSpPr>
          <p:spPr>
            <a:xfrm>
              <a:off x="2130257" y="4235498"/>
              <a:ext cx="1440175" cy="17282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to 2</a:t>
              </a:r>
              <a:r>
                <a:rPr lang="en-US" sz="24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669401" y="4696354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69401" y="4926782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69401" y="5445245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570432" y="4638747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570432" y="4869175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570432" y="5790887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570432" y="4408319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6200000">
              <a:off x="3565540" y="5190906"/>
              <a:ext cx="457200" cy="24386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cs typeface="Times New Roman" panose="02020603050405020304" pitchFamily="18" charset="0"/>
                  <a:sym typeface="Symbol"/>
                </a:rPr>
                <a:t></a:t>
              </a:r>
              <a:endParaRPr lang="en-US" sz="2400" dirty="0">
                <a:cs typeface="Times New Roman" panose="02020603050405020304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1381367" y="4638746"/>
              <a:ext cx="230428" cy="864106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e 14"/>
            <p:cNvSpPr/>
            <p:nvPr/>
          </p:nvSpPr>
          <p:spPr>
            <a:xfrm flipH="1">
              <a:off x="4088895" y="4319986"/>
              <a:ext cx="230428" cy="1528508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686545" y="5082459"/>
              <a:ext cx="324794" cy="24386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cs typeface="Times New Roman" panose="02020603050405020304" pitchFamily="18" charset="0"/>
                  <a:sym typeface="Symbol"/>
                </a:rPr>
                <a:t></a:t>
              </a:r>
              <a:endParaRPr lang="en-US" sz="2400" dirty="0"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596952" y="4891259"/>
              <a:ext cx="1094533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Inputs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938158" y="4891259"/>
              <a:ext cx="1324961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0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Outputs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5529071" y="4439810"/>
            <a:ext cx="3571634" cy="1754326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0"/>
              </a:spcBef>
            </a:pPr>
            <a:r>
              <a:rPr lang="en-US" sz="2400" dirty="0"/>
              <a:t>A decoder can have less than 2</a:t>
            </a:r>
            <a:r>
              <a:rPr lang="en-US" sz="2400" i="1" baseline="30000" dirty="0"/>
              <a:t>n</a:t>
            </a:r>
            <a:r>
              <a:rPr lang="en-US" sz="2400" dirty="0"/>
              <a:t> outputs if some input codes are unused</a:t>
            </a:r>
          </a:p>
        </p:txBody>
      </p:sp>
    </p:spTree>
    <p:extLst>
      <p:ext uri="{BB962C8B-B14F-4D97-AF65-F5344CB8AC3E}">
        <p14:creationId xmlns:p14="http://schemas.microsoft.com/office/powerpoint/2010/main" val="37167825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Demultiplexer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00" y="863715"/>
            <a:ext cx="9183225" cy="5670630"/>
          </a:xfrm>
        </p:spPr>
        <p:txBody>
          <a:bodyPr/>
          <a:lstStyle/>
          <a:p>
            <a:pPr>
              <a:lnSpc>
                <a:spcPct val="180000"/>
              </a:lnSpc>
              <a:spcBef>
                <a:spcPts val="1200"/>
              </a:spcBef>
            </a:pPr>
            <a:r>
              <a:rPr lang="en-US" dirty="0"/>
              <a:t>Performs the inverse operation of a Multiplexer</a:t>
            </a:r>
          </a:p>
          <a:p>
            <a:pPr>
              <a:lnSpc>
                <a:spcPct val="180000"/>
              </a:lnSpc>
              <a:spcBef>
                <a:spcPts val="1200"/>
              </a:spcBef>
            </a:pPr>
            <a:r>
              <a:rPr lang="en-US" dirty="0"/>
              <a:t>A Demultiplexer (or Demux) is a combinational circuit that has:</a:t>
            </a:r>
          </a:p>
          <a:p>
            <a:pPr marL="715963" indent="-358775">
              <a:lnSpc>
                <a:spcPct val="180000"/>
              </a:lnSpc>
              <a:spcBef>
                <a:spcPts val="1200"/>
              </a:spcBef>
              <a:buAutoNum type="arabicPeriod"/>
            </a:pPr>
            <a:r>
              <a:rPr lang="en-US" dirty="0"/>
              <a:t>One data input </a:t>
            </a:r>
            <a:r>
              <a:rPr lang="en-US" i="1" dirty="0"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</a:p>
          <a:p>
            <a:pPr marL="715963" indent="-358775">
              <a:lnSpc>
                <a:spcPct val="180000"/>
              </a:lnSpc>
              <a:spcBef>
                <a:spcPts val="1200"/>
              </a:spcBef>
              <a:buAutoNum type="arabicPeriod"/>
            </a:pP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-bit select input </a:t>
            </a:r>
            <a:r>
              <a:rPr lang="en-US" i="1" dirty="0">
                <a:latin typeface="Cambria" panose="02040503050406030204" pitchFamily="18" charset="0"/>
              </a:rPr>
              <a:t>S</a:t>
            </a:r>
            <a:endParaRPr lang="en-US" dirty="0">
              <a:latin typeface="Cambria" panose="02040503050406030204" pitchFamily="18" charset="0"/>
            </a:endParaRPr>
          </a:p>
          <a:p>
            <a:pPr marL="715963" indent="-358775">
              <a:lnSpc>
                <a:spcPct val="180000"/>
              </a:lnSpc>
              <a:spcBef>
                <a:spcPts val="1200"/>
              </a:spcBef>
              <a:buAutoNum type="arabicPeriod"/>
            </a:pPr>
            <a:r>
              <a:rPr lang="en-US" dirty="0"/>
              <a:t>A maximum of </a:t>
            </a:r>
            <a:r>
              <a:rPr lang="en-US" dirty="0">
                <a:latin typeface="Cambria" panose="02040503050406030204" pitchFamily="18" charset="0"/>
              </a:rPr>
              <a:t>2</a:t>
            </a:r>
            <a:r>
              <a:rPr lang="en-US" i="1" baseline="30000" dirty="0">
                <a:latin typeface="Cambria" panose="02040503050406030204" pitchFamily="18" charset="0"/>
              </a:rPr>
              <a:t>n</a:t>
            </a:r>
            <a:r>
              <a:rPr lang="en-US" dirty="0"/>
              <a:t> data outputs</a:t>
            </a:r>
          </a:p>
          <a:p>
            <a:pPr>
              <a:lnSpc>
                <a:spcPct val="180000"/>
              </a:lnSpc>
              <a:spcBef>
                <a:spcPts val="1200"/>
              </a:spcBef>
            </a:pPr>
            <a:r>
              <a:rPr lang="en-US" dirty="0"/>
              <a:t>The Demux directs the data input to one of the outputs</a:t>
            </a:r>
          </a:p>
          <a:p>
            <a:pPr marL="357188" indent="0">
              <a:lnSpc>
                <a:spcPct val="180000"/>
              </a:lnSpc>
              <a:spcBef>
                <a:spcPts val="1200"/>
              </a:spcBef>
              <a:buNone/>
            </a:pPr>
            <a:r>
              <a:rPr lang="en-US" dirty="0"/>
              <a:t>According to the select input </a:t>
            </a:r>
            <a:r>
              <a:rPr lang="en-US" i="1" dirty="0">
                <a:latin typeface="Cambria" panose="02040503050406030204" pitchFamily="18" charset="0"/>
              </a:rPr>
              <a:t>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213140" y="2583085"/>
            <a:ext cx="3015336" cy="2331080"/>
            <a:chOff x="3557845" y="4231230"/>
            <a:chExt cx="3015336" cy="2331080"/>
          </a:xfrm>
        </p:grpSpPr>
        <p:grpSp>
          <p:nvGrpSpPr>
            <p:cNvPr id="6" name="Group 5"/>
            <p:cNvGrpSpPr/>
            <p:nvPr/>
          </p:nvGrpSpPr>
          <p:grpSpPr>
            <a:xfrm>
              <a:off x="4862995" y="4419110"/>
              <a:ext cx="360041" cy="1530170"/>
              <a:chOff x="7653300" y="3248980"/>
              <a:chExt cx="540061" cy="153017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7653300" y="356401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653300" y="387905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7671518" y="4779150"/>
                <a:ext cx="521843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3872880" y="5139190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62990" y="5094184"/>
              <a:ext cx="352890" cy="8100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1" name="Left Brace 10"/>
            <p:cNvSpPr/>
            <p:nvPr/>
          </p:nvSpPr>
          <p:spPr>
            <a:xfrm flipH="1">
              <a:off x="5898105" y="4239090"/>
              <a:ext cx="225025" cy="1845205"/>
            </a:xfrm>
            <a:prstGeom prst="leftBrace">
              <a:avLst>
                <a:gd name="adj1" fmla="val 4955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57845" y="4959170"/>
              <a:ext cx="3078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endParaRPr lang="en-US" sz="2000" i="1" baseline="-25000" dirty="0"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5695583" y="4981671"/>
              <a:ext cx="1395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0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Outputs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150061" y="5842230"/>
              <a:ext cx="532909" cy="720080"/>
              <a:chOff x="8207661" y="5904275"/>
              <a:chExt cx="532909" cy="72008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560550" y="5904275"/>
                <a:ext cx="0" cy="4050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8495667" y="6129299"/>
                <a:ext cx="135015" cy="450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8207661" y="5949280"/>
                <a:ext cx="26288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+mn-lt"/>
                    <a:cs typeface="Times New Roman" panose="02020603050405020304" pitchFamily="18" charset="0"/>
                  </a:rPr>
                  <a:t>n</a:t>
                </a:r>
                <a:endParaRPr lang="en-US" sz="16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387680" y="6354325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endParaRPr lang="en-US" sz="2000" i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313040" y="4239090"/>
              <a:ext cx="540060" cy="1800200"/>
              <a:chOff x="7300410" y="4239090"/>
              <a:chExt cx="540060" cy="1800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7345415" y="4239090"/>
                <a:ext cx="352890" cy="990110"/>
                <a:chOff x="7435425" y="3429000"/>
                <a:chExt cx="352890" cy="990110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7435425" y="342900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435425" y="3744035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7435425" y="405907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300410" y="5679250"/>
                <a:ext cx="54006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i="1" baseline="-10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–1</a:t>
                </a:r>
                <a:endParaRPr lang="en-US" sz="2000" i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4187915" y="4231230"/>
              <a:ext cx="687220" cy="1817441"/>
            </a:xfrm>
            <a:custGeom>
              <a:avLst/>
              <a:gdLst>
                <a:gd name="connsiteX0" fmla="*/ 0 w 687220"/>
                <a:gd name="connsiteY0" fmla="*/ 1442594 h 1817441"/>
                <a:gd name="connsiteX1" fmla="*/ 0 w 687220"/>
                <a:gd name="connsiteY1" fmla="*/ 352129 h 1817441"/>
                <a:gd name="connsiteX2" fmla="*/ 687220 w 687220"/>
                <a:gd name="connsiteY2" fmla="*/ 0 h 1817441"/>
                <a:gd name="connsiteX3" fmla="*/ 687220 w 687220"/>
                <a:gd name="connsiteY3" fmla="*/ 1817441 h 1817441"/>
                <a:gd name="connsiteX4" fmla="*/ 0 w 687220"/>
                <a:gd name="connsiteY4" fmla="*/ 1442594 h 1817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220" h="1817441">
                  <a:moveTo>
                    <a:pt x="0" y="1442594"/>
                  </a:moveTo>
                  <a:lnTo>
                    <a:pt x="0" y="352129"/>
                  </a:lnTo>
                  <a:lnTo>
                    <a:pt x="687220" y="0"/>
                  </a:lnTo>
                  <a:lnTo>
                    <a:pt x="687220" y="1817441"/>
                  </a:lnTo>
                  <a:lnTo>
                    <a:pt x="0" y="144259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5410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Demultiplexers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2479" y="863714"/>
                <a:ext cx="8055894" cy="5715635"/>
              </a:xfrm>
            </p:spPr>
            <p:txBody>
              <a:bodyPr/>
              <a:lstStyle/>
              <a:p>
                <a:pPr>
                  <a:spcBef>
                    <a:spcPts val="1200"/>
                  </a:spcBef>
                </a:pPr>
                <a:r>
                  <a:rPr lang="en-US" dirty="0"/>
                  <a:t>1-to-2 Demultiplexer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dirty="0">
                    <a:latin typeface="Cambria" panose="02040503050406030204" pitchFamily="18" charset="0"/>
                  </a:rPr>
                  <a:t> == 0</a:t>
                </a:r>
                <a:r>
                  <a:rPr lang="en-US" dirty="0">
                    <a:latin typeface="Calibri" panose="020F0502020204030204" pitchFamily="34" charset="0"/>
                  </a:rPr>
                  <a:t>) {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</a:rPr>
                  <a:t> = 0; </a:t>
                </a:r>
                <a:r>
                  <a:rPr lang="en-US" dirty="0">
                    <a:latin typeface="Calibri" panose="020F0502020204030204" pitchFamily="34" charset="0"/>
                  </a:rPr>
                  <a:t>}</a:t>
                </a:r>
                <a:r>
                  <a:rPr lang="en-US" baseline="-25000" dirty="0">
                    <a:latin typeface="Calibri" panose="020F0502020204030204" pitchFamily="34" charset="0"/>
                  </a:rPr>
                  <a:t> </a:t>
                </a:r>
                <a:endParaRPr lang="en-US" dirty="0">
                  <a:latin typeface="Calibri" panose="020F0502020204030204" pitchFamily="34" charset="0"/>
                </a:endParaRP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{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 0</a:t>
                </a:r>
                <a:r>
                  <a:rPr lang="en-US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dirty="0">
                    <a:latin typeface="Calibri" panose="020F0502020204030204" pitchFamily="34" charset="0"/>
                  </a:rPr>
                  <a:t>}</a:t>
                </a:r>
                <a:r>
                  <a:rPr lang="en-US" baseline="-25000" dirty="0">
                    <a:latin typeface="Calibri" panose="020F0502020204030204" pitchFamily="34" charset="0"/>
                  </a:rPr>
                  <a:t> 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dirty="0"/>
                  <a:t>Output expressions: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𝐼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𝐼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Calibri" panose="020F0502020204030204" pitchFamily="34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1-to-4 Demultiplexer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== 00</a:t>
                </a:r>
                <a:r>
                  <a:rPr lang="en-US" dirty="0">
                    <a:latin typeface="Calibri" panose="020F0502020204030204" pitchFamily="34" charset="0"/>
                  </a:rPr>
                  <a:t>) {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3</a:t>
                </a:r>
                <a:r>
                  <a:rPr lang="en-US" dirty="0">
                    <a:latin typeface="Cambria" panose="02040503050406030204" pitchFamily="18" charset="0"/>
                  </a:rPr>
                  <a:t> = 0;</a:t>
                </a:r>
                <a:r>
                  <a:rPr lang="en-US" dirty="0">
                    <a:latin typeface="Calibri" panose="020F0502020204030204" pitchFamily="34" charset="0"/>
                  </a:rPr>
                  <a:t> }</a:t>
                </a:r>
                <a:r>
                  <a:rPr lang="en-US" baseline="-25000" dirty="0">
                    <a:latin typeface="Calibri" panose="020F0502020204030204" pitchFamily="34" charset="0"/>
                  </a:rPr>
                  <a:t> </a:t>
                </a:r>
                <a:endParaRPr lang="en-US" dirty="0">
                  <a:latin typeface="Calibri" panose="020F0502020204030204" pitchFamily="34" charset="0"/>
                </a:endParaRP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== 01</a:t>
                </a:r>
                <a:r>
                  <a:rPr lang="en-US" dirty="0">
                    <a:latin typeface="Calibri" panose="020F0502020204030204" pitchFamily="34" charset="0"/>
                  </a:rPr>
                  <a:t>) {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3</a:t>
                </a:r>
                <a:r>
                  <a:rPr lang="en-US" dirty="0">
                    <a:latin typeface="Cambria" panose="02040503050406030204" pitchFamily="18" charset="0"/>
                  </a:rPr>
                  <a:t> = 0; </a:t>
                </a:r>
                <a:r>
                  <a:rPr lang="en-US" dirty="0">
                    <a:latin typeface="Calibri" panose="020F0502020204030204" pitchFamily="34" charset="0"/>
                  </a:rPr>
                  <a:t>}</a:t>
                </a:r>
                <a:r>
                  <a:rPr lang="en-US" baseline="-25000" dirty="0">
                    <a:latin typeface="Calibri" panose="020F0502020204030204" pitchFamily="34" charset="0"/>
                  </a:rPr>
                  <a:t> 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i="1" dirty="0">
                    <a:latin typeface="Cambria" panose="02040503050406030204" pitchFamily="18" charset="0"/>
                  </a:rPr>
                  <a:t>S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== 10</a:t>
                </a:r>
                <a:r>
                  <a:rPr lang="en-US" dirty="0">
                    <a:latin typeface="Calibri" panose="020F0502020204030204" pitchFamily="34" charset="0"/>
                  </a:rPr>
                  <a:t>) {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3</a:t>
                </a:r>
                <a:r>
                  <a:rPr lang="en-US" dirty="0">
                    <a:latin typeface="Cambria" panose="02040503050406030204" pitchFamily="18" charset="0"/>
                  </a:rPr>
                  <a:t> = 0; </a:t>
                </a:r>
                <a:r>
                  <a:rPr lang="en-US" dirty="0">
                    <a:latin typeface="Calibri" panose="020F0502020204030204" pitchFamily="34" charset="0"/>
                  </a:rPr>
                  <a:t>} 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{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3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dirty="0">
                    <a:latin typeface="Cambria" panose="02040503050406030204" pitchFamily="18" charset="0"/>
                  </a:rPr>
                  <a:t>;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0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1</a:t>
                </a:r>
                <a:r>
                  <a:rPr lang="en-US" dirty="0">
                    <a:latin typeface="Cambria" panose="02040503050406030204" pitchFamily="18" charset="0"/>
                  </a:rPr>
                  <a:t> = </a:t>
                </a:r>
                <a:r>
                  <a:rPr lang="en-US" i="1" dirty="0">
                    <a:latin typeface="Cambria" panose="02040503050406030204" pitchFamily="18" charset="0"/>
                  </a:rPr>
                  <a:t>d</a:t>
                </a:r>
                <a:r>
                  <a:rPr lang="en-US" baseline="-25000" dirty="0">
                    <a:latin typeface="Cambria" panose="02040503050406030204" pitchFamily="18" charset="0"/>
                  </a:rPr>
                  <a:t>2</a:t>
                </a:r>
                <a:r>
                  <a:rPr lang="en-US" dirty="0">
                    <a:latin typeface="Cambria" panose="02040503050406030204" pitchFamily="18" charset="0"/>
                  </a:rPr>
                  <a:t> = 0; </a:t>
                </a:r>
                <a:r>
                  <a:rPr lang="en-US" dirty="0">
                    <a:latin typeface="Calibri" panose="020F0502020204030204" pitchFamily="34" charset="0"/>
                  </a:rPr>
                  <a:t>}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Output expressions: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𝐼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𝐼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𝐼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𝐼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479" y="863714"/>
                <a:ext cx="8055894" cy="5715635"/>
              </a:xfrm>
              <a:blipFill>
                <a:blip r:embed="rId2"/>
                <a:stretch>
                  <a:fillRect l="-1060" t="-747" b="-1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663188" y="3528190"/>
            <a:ext cx="2610294" cy="2241070"/>
            <a:chOff x="6663188" y="3528190"/>
            <a:chExt cx="2610294" cy="224107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978223" y="4436150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Left Brace 30"/>
            <p:cNvSpPr/>
            <p:nvPr/>
          </p:nvSpPr>
          <p:spPr>
            <a:xfrm flipH="1">
              <a:off x="8688415" y="3528190"/>
              <a:ext cx="225025" cy="1836025"/>
            </a:xfrm>
            <a:prstGeom prst="leftBrace">
              <a:avLst>
                <a:gd name="adj1" fmla="val 4955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63188" y="4256130"/>
              <a:ext cx="3078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endParaRPr lang="en-US" sz="2000" i="1" baseline="-25000" dirty="0"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8395884" y="4269334"/>
              <a:ext cx="1395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 Outputs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293258" y="5086234"/>
              <a:ext cx="630069" cy="683026"/>
              <a:chOff x="8245515" y="5851319"/>
              <a:chExt cx="630069" cy="683026"/>
            </a:xfrm>
          </p:grpSpPr>
          <p:cxnSp>
            <p:nvCxnSpPr>
              <p:cNvPr id="42" name="Straight Arrow Connector 41"/>
              <p:cNvCxnSpPr>
                <a:cxnSpLocks/>
              </p:cNvCxnSpPr>
              <p:nvPr/>
            </p:nvCxnSpPr>
            <p:spPr>
              <a:xfrm flipV="1">
                <a:off x="8605557" y="5933379"/>
                <a:ext cx="0" cy="3229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8245515" y="6264315"/>
                <a:ext cx="630069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61BC7D2F-F2A4-4782-8540-18D15D7C3E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54640" y="5851319"/>
                <a:ext cx="0" cy="4050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7968338" y="3835422"/>
              <a:ext cx="360041" cy="1216430"/>
              <a:chOff x="7968338" y="3835422"/>
              <a:chExt cx="360041" cy="1216430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7968338" y="383542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7968338" y="425234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7968338" y="464413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7980483" y="5051852"/>
                <a:ext cx="34789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8335525" y="3654025"/>
              <a:ext cx="352890" cy="1575175"/>
              <a:chOff x="8463388" y="3654025"/>
              <a:chExt cx="352890" cy="157517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8463388" y="365402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463388" y="405907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463388" y="446411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8463388" y="486916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7293258" y="3528190"/>
              <a:ext cx="687220" cy="1817441"/>
            </a:xfrm>
            <a:custGeom>
              <a:avLst/>
              <a:gdLst>
                <a:gd name="connsiteX0" fmla="*/ 0 w 687220"/>
                <a:gd name="connsiteY0" fmla="*/ 1442594 h 1817441"/>
                <a:gd name="connsiteX1" fmla="*/ 0 w 687220"/>
                <a:gd name="connsiteY1" fmla="*/ 352129 h 1817441"/>
                <a:gd name="connsiteX2" fmla="*/ 687220 w 687220"/>
                <a:gd name="connsiteY2" fmla="*/ 0 h 1817441"/>
                <a:gd name="connsiteX3" fmla="*/ 687220 w 687220"/>
                <a:gd name="connsiteY3" fmla="*/ 1817441 h 1817441"/>
                <a:gd name="connsiteX4" fmla="*/ 0 w 687220"/>
                <a:gd name="connsiteY4" fmla="*/ 1442594 h 1817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220" h="1817441">
                  <a:moveTo>
                    <a:pt x="0" y="1442594"/>
                  </a:moveTo>
                  <a:lnTo>
                    <a:pt x="0" y="352129"/>
                  </a:lnTo>
                  <a:lnTo>
                    <a:pt x="687220" y="0"/>
                  </a:lnTo>
                  <a:lnTo>
                    <a:pt x="687220" y="1817441"/>
                  </a:lnTo>
                  <a:lnTo>
                    <a:pt x="0" y="144259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Demux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70367" y="3709305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70367" y="4139961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0367" y="4525128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70367" y="4918298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28AD4A-232B-42C9-AE48-8DC34F338A0D}"/>
                </a:ext>
              </a:extLst>
            </p:cNvPr>
            <p:cNvSpPr txBox="1"/>
            <p:nvPr/>
          </p:nvSpPr>
          <p:spPr>
            <a:xfrm>
              <a:off x="7563290" y="4905190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sz="14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C9CE217-978E-4FF4-9077-D206A49723BD}"/>
                </a:ext>
              </a:extLst>
            </p:cNvPr>
            <p:cNvSpPr txBox="1"/>
            <p:nvPr/>
          </p:nvSpPr>
          <p:spPr>
            <a:xfrm>
              <a:off x="7402898" y="4824155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4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63188" y="1088740"/>
            <a:ext cx="2610294" cy="1935215"/>
            <a:chOff x="6663188" y="1088740"/>
            <a:chExt cx="2610294" cy="1935215"/>
          </a:xfrm>
        </p:grpSpPr>
        <p:grpSp>
          <p:nvGrpSpPr>
            <p:cNvPr id="7" name="Group 6"/>
            <p:cNvGrpSpPr/>
            <p:nvPr/>
          </p:nvGrpSpPr>
          <p:grpSpPr>
            <a:xfrm>
              <a:off x="7968333" y="1493785"/>
              <a:ext cx="360040" cy="675075"/>
              <a:chOff x="7968333" y="1493785"/>
              <a:chExt cx="360040" cy="675075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7968333" y="149378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7968333" y="2168860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/>
            <p:cNvCxnSpPr/>
            <p:nvPr/>
          </p:nvCxnSpPr>
          <p:spPr>
            <a:xfrm>
              <a:off x="6978223" y="1763815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Left Brace 7"/>
            <p:cNvSpPr/>
            <p:nvPr/>
          </p:nvSpPr>
          <p:spPr>
            <a:xfrm flipH="1">
              <a:off x="8688415" y="1142925"/>
              <a:ext cx="225025" cy="1295965"/>
            </a:xfrm>
            <a:prstGeom prst="leftBrace">
              <a:avLst>
                <a:gd name="adj1" fmla="val 4955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63188" y="1583795"/>
              <a:ext cx="3078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endParaRPr lang="en-US" sz="2000" i="1" baseline="-25000" dirty="0"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8395884" y="1606298"/>
              <a:ext cx="1395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 Outputs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435423" y="2303875"/>
              <a:ext cx="352890" cy="720080"/>
              <a:chOff x="8387680" y="5454225"/>
              <a:chExt cx="352890" cy="72008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8560550" y="545422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8387680" y="5904275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endParaRPr lang="en-US" sz="2000" i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8335525" y="1313765"/>
              <a:ext cx="352890" cy="1035115"/>
              <a:chOff x="8335523" y="1313765"/>
              <a:chExt cx="352890" cy="103511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8335523" y="131376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335523" y="198884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3" name="Freeform 12"/>
            <p:cNvSpPr/>
            <p:nvPr/>
          </p:nvSpPr>
          <p:spPr>
            <a:xfrm>
              <a:off x="7293258" y="1142925"/>
              <a:ext cx="687220" cy="1295965"/>
            </a:xfrm>
            <a:custGeom>
              <a:avLst/>
              <a:gdLst>
                <a:gd name="connsiteX0" fmla="*/ 0 w 687220"/>
                <a:gd name="connsiteY0" fmla="*/ 1442594 h 1817441"/>
                <a:gd name="connsiteX1" fmla="*/ 0 w 687220"/>
                <a:gd name="connsiteY1" fmla="*/ 352129 h 1817441"/>
                <a:gd name="connsiteX2" fmla="*/ 687220 w 687220"/>
                <a:gd name="connsiteY2" fmla="*/ 0 h 1817441"/>
                <a:gd name="connsiteX3" fmla="*/ 687220 w 687220"/>
                <a:gd name="connsiteY3" fmla="*/ 1817441 h 1817441"/>
                <a:gd name="connsiteX4" fmla="*/ 0 w 687220"/>
                <a:gd name="connsiteY4" fmla="*/ 1442594 h 1817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220" h="1817441">
                  <a:moveTo>
                    <a:pt x="0" y="1442594"/>
                  </a:moveTo>
                  <a:lnTo>
                    <a:pt x="0" y="352129"/>
                  </a:lnTo>
                  <a:lnTo>
                    <a:pt x="687220" y="0"/>
                  </a:lnTo>
                  <a:lnTo>
                    <a:pt x="687220" y="1817441"/>
                  </a:lnTo>
                  <a:lnTo>
                    <a:pt x="0" y="144259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9000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Demux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69564" y="1358770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769564" y="2033845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36311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Demultiplexer = Decoder with Enable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63715"/>
            <a:ext cx="8915400" cy="207023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 1-to-4 </a:t>
            </a:r>
            <a:r>
              <a:rPr lang="en-US" dirty="0" err="1"/>
              <a:t>demux</a:t>
            </a:r>
            <a:r>
              <a:rPr lang="en-US" dirty="0"/>
              <a:t> is equivalent to a 2-to-4 decoder with enable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Demux select input </a:t>
            </a:r>
            <a:r>
              <a:rPr lang="en-US" i="1" dirty="0">
                <a:latin typeface="Cambria" panose="02040503050406030204" pitchFamily="18" charset="0"/>
              </a:rPr>
              <a:t>S</a:t>
            </a:r>
            <a:r>
              <a:rPr lang="en-US" baseline="-25000" dirty="0">
                <a:latin typeface="Cambria" panose="02040503050406030204" pitchFamily="18" charset="0"/>
              </a:rPr>
              <a:t>1</a:t>
            </a:r>
            <a:r>
              <a:rPr lang="en-US" dirty="0"/>
              <a:t> is equivalent to Decoder input </a:t>
            </a:r>
            <a:r>
              <a:rPr lang="en-US" i="1" dirty="0">
                <a:latin typeface="Cambria" panose="02040503050406030204" pitchFamily="18" charset="0"/>
              </a:rPr>
              <a:t>a</a:t>
            </a:r>
            <a:r>
              <a:rPr lang="en-US" baseline="-25000" dirty="0">
                <a:latin typeface="Cambria" panose="02040503050406030204" pitchFamily="18" charset="0"/>
              </a:rPr>
              <a:t>1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Demux select input </a:t>
            </a:r>
            <a:r>
              <a:rPr lang="en-US" i="1" dirty="0">
                <a:latin typeface="Cambria" panose="02040503050406030204" pitchFamily="18" charset="0"/>
              </a:rPr>
              <a:t>S</a:t>
            </a:r>
            <a:r>
              <a:rPr lang="en-US" baseline="-25000" dirty="0">
                <a:latin typeface="Cambria" panose="02040503050406030204" pitchFamily="18" charset="0"/>
              </a:rPr>
              <a:t>0</a:t>
            </a:r>
            <a:r>
              <a:rPr lang="en-US" dirty="0"/>
              <a:t> is equivalent to Decoder input </a:t>
            </a:r>
            <a:r>
              <a:rPr lang="en-US" i="1" dirty="0">
                <a:latin typeface="Cambria" panose="02040503050406030204" pitchFamily="18" charset="0"/>
              </a:rPr>
              <a:t>a</a:t>
            </a:r>
            <a:r>
              <a:rPr lang="en-US" baseline="-25000" dirty="0">
                <a:latin typeface="Cambria" panose="02040503050406030204" pitchFamily="18" charset="0"/>
              </a:rPr>
              <a:t>0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Demux Input </a:t>
            </a:r>
            <a:r>
              <a:rPr lang="en-US" i="1" dirty="0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is equivalent to Decoder Enable </a:t>
            </a:r>
            <a:r>
              <a:rPr lang="en-US" i="1" dirty="0">
                <a:latin typeface="Cambria" panose="02040503050406030204" pitchFamily="18" charset="0"/>
              </a:rPr>
              <a:t>EN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497505" y="5499229"/>
            <a:ext cx="8915400" cy="10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kern="0" dirty="0"/>
              <a:t>In general, a </a:t>
            </a:r>
            <a:r>
              <a:rPr lang="en-US" kern="0" dirty="0" err="1"/>
              <a:t>demux</a:t>
            </a:r>
            <a:r>
              <a:rPr lang="en-US" kern="0" dirty="0"/>
              <a:t> with </a:t>
            </a:r>
            <a:r>
              <a:rPr lang="en-US" i="1" kern="0" dirty="0">
                <a:latin typeface="Cambria" panose="02040503050406030204" pitchFamily="18" charset="0"/>
              </a:rPr>
              <a:t>n</a:t>
            </a:r>
            <a:r>
              <a:rPr lang="en-US" kern="0" dirty="0"/>
              <a:t> select inputs and </a:t>
            </a:r>
            <a:r>
              <a:rPr lang="en-US" kern="0" dirty="0">
                <a:latin typeface="Cambria" panose="02040503050406030204" pitchFamily="18" charset="0"/>
              </a:rPr>
              <a:t>2</a:t>
            </a:r>
            <a:r>
              <a:rPr lang="en-US" i="1" kern="0" baseline="30000" dirty="0">
                <a:latin typeface="Cambria" panose="02040503050406030204" pitchFamily="18" charset="0"/>
              </a:rPr>
              <a:t>n</a:t>
            </a:r>
            <a:r>
              <a:rPr lang="en-US" kern="0" dirty="0"/>
              <a:t> outputs is equivalent to a </a:t>
            </a:r>
            <a:r>
              <a:rPr lang="en-US" i="1" kern="0" dirty="0">
                <a:latin typeface="Cambria" panose="02040503050406030204" pitchFamily="18" charset="0"/>
              </a:rPr>
              <a:t>n</a:t>
            </a:r>
            <a:r>
              <a:rPr lang="en-US" kern="0" dirty="0">
                <a:latin typeface="Cambria" panose="02040503050406030204" pitchFamily="18" charset="0"/>
              </a:rPr>
              <a:t>-to-2</a:t>
            </a:r>
            <a:r>
              <a:rPr lang="en-US" i="1" kern="0" baseline="30000" dirty="0">
                <a:latin typeface="Cambria" panose="02040503050406030204" pitchFamily="18" charset="0"/>
              </a:rPr>
              <a:t>n</a:t>
            </a:r>
            <a:r>
              <a:rPr lang="en-US" kern="0" dirty="0"/>
              <a:t> decoder with enable input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13040" y="4689140"/>
            <a:ext cx="3870430" cy="76508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Think of a decoder as directing the Enable signal to one output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41120" y="3023955"/>
            <a:ext cx="3636355" cy="1470438"/>
            <a:chOff x="5241120" y="3083687"/>
            <a:chExt cx="3636355" cy="1470438"/>
          </a:xfrm>
        </p:grpSpPr>
        <p:sp>
          <p:nvSpPr>
            <p:cNvPr id="70" name="TextBox 69"/>
            <p:cNvSpPr txBox="1"/>
            <p:nvPr/>
          </p:nvSpPr>
          <p:spPr>
            <a:xfrm>
              <a:off x="6342372" y="3083687"/>
              <a:ext cx="1796624" cy="1470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8138995" y="3300443"/>
              <a:ext cx="389810" cy="1087814"/>
              <a:chOff x="3295836" y="4784225"/>
              <a:chExt cx="460856" cy="1036926"/>
            </a:xfrm>
          </p:grpSpPr>
          <p:cxnSp>
            <p:nvCxnSpPr>
              <p:cNvPr id="92" name="Straight Arrow Connector 91"/>
              <p:cNvCxnSpPr/>
              <p:nvPr/>
            </p:nvCxnSpPr>
            <p:spPr>
              <a:xfrm>
                <a:off x="3295836" y="5475509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3295836" y="478422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>
                <a:off x="3295836" y="5129867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>
                <a:off x="3295836" y="582115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8528805" y="3120903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0</a:t>
              </a:r>
              <a:endParaRPr lang="en-US" sz="2000" i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528805" y="3466545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1</a:t>
              </a:r>
              <a:endParaRPr lang="en-US" sz="2000" i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528805" y="3812187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2</a:t>
              </a:r>
              <a:endParaRPr lang="en-US" sz="2000" i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528805" y="4157829"/>
              <a:ext cx="348670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3</a:t>
              </a:r>
              <a:endParaRPr lang="en-US" sz="2000" i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241120" y="3314115"/>
              <a:ext cx="1101251" cy="1209747"/>
              <a:chOff x="5417548" y="1527969"/>
              <a:chExt cx="1101251" cy="1209747"/>
            </a:xfrm>
          </p:grpSpPr>
          <p:cxnSp>
            <p:nvCxnSpPr>
              <p:cNvPr id="81" name="Straight Arrow Connector 80"/>
              <p:cNvCxnSpPr/>
              <p:nvPr/>
            </p:nvCxnSpPr>
            <p:spPr>
              <a:xfrm>
                <a:off x="6181392" y="1717574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6181392" y="2090559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5417548" y="1527969"/>
                <a:ext cx="79200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417548" y="1904300"/>
                <a:ext cx="79200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>
                <a:off x="6181392" y="2564895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5417548" y="2378636"/>
                <a:ext cx="79200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EN</a:t>
                </a:r>
                <a:endParaRPr lang="en-US" sz="2000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393160" y="3362242"/>
              <a:ext cx="180020" cy="637769"/>
              <a:chOff x="6559979" y="1441081"/>
              <a:chExt cx="180020" cy="637769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6559979" y="144108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559979" y="180699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7907428" y="3154945"/>
              <a:ext cx="180020" cy="1363974"/>
              <a:chOff x="8291952" y="-443370"/>
              <a:chExt cx="180020" cy="136397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8291952" y="-44337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91952" y="-899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8291952" y="27940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8291952" y="64874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406AD70-79F8-4CB5-A261-5A7634CF54CB}"/>
              </a:ext>
            </a:extLst>
          </p:cNvPr>
          <p:cNvGrpSpPr/>
          <p:nvPr/>
        </p:nvGrpSpPr>
        <p:grpSpPr>
          <a:xfrm>
            <a:off x="935174" y="3164055"/>
            <a:ext cx="2610294" cy="2241070"/>
            <a:chOff x="6663188" y="3528190"/>
            <a:chExt cx="2610294" cy="2241070"/>
          </a:xfrm>
        </p:grpSpPr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D5DC1B95-D1FC-4B91-93F0-67EF6AE5582A}"/>
                </a:ext>
              </a:extLst>
            </p:cNvPr>
            <p:cNvCxnSpPr/>
            <p:nvPr/>
          </p:nvCxnSpPr>
          <p:spPr>
            <a:xfrm>
              <a:off x="6978223" y="4436150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Left Brace 95">
              <a:extLst>
                <a:ext uri="{FF2B5EF4-FFF2-40B4-BE49-F238E27FC236}">
                  <a16:creationId xmlns:a16="http://schemas.microsoft.com/office/drawing/2014/main" id="{E3CBF375-12F2-4932-99D8-2B9F742D5F15}"/>
                </a:ext>
              </a:extLst>
            </p:cNvPr>
            <p:cNvSpPr/>
            <p:nvPr/>
          </p:nvSpPr>
          <p:spPr>
            <a:xfrm flipH="1">
              <a:off x="8688415" y="3528190"/>
              <a:ext cx="225025" cy="1836025"/>
            </a:xfrm>
            <a:prstGeom prst="leftBrace">
              <a:avLst>
                <a:gd name="adj1" fmla="val 4955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E15DCC6-D119-48DC-85AF-EC28B6881803}"/>
                </a:ext>
              </a:extLst>
            </p:cNvPr>
            <p:cNvSpPr txBox="1"/>
            <p:nvPr/>
          </p:nvSpPr>
          <p:spPr>
            <a:xfrm>
              <a:off x="6663188" y="4256130"/>
              <a:ext cx="3078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mbria" panose="020405030504060302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endParaRPr lang="en-US" sz="2000" i="1" baseline="-25000" dirty="0"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C393249-A061-46FF-8673-55DCFCB02C19}"/>
                </a:ext>
              </a:extLst>
            </p:cNvPr>
            <p:cNvSpPr txBox="1"/>
            <p:nvPr/>
          </p:nvSpPr>
          <p:spPr>
            <a:xfrm rot="16200000">
              <a:off x="8395884" y="4269334"/>
              <a:ext cx="1395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 Outputs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478AECF-6EA4-4E9C-BB0E-199CC57A1B38}"/>
                </a:ext>
              </a:extLst>
            </p:cNvPr>
            <p:cNvGrpSpPr/>
            <p:nvPr/>
          </p:nvGrpSpPr>
          <p:grpSpPr>
            <a:xfrm>
              <a:off x="7293258" y="5086234"/>
              <a:ext cx="630069" cy="683026"/>
              <a:chOff x="8245515" y="5851319"/>
              <a:chExt cx="630069" cy="683026"/>
            </a:xfrm>
          </p:grpSpPr>
          <p:cxnSp>
            <p:nvCxnSpPr>
              <p:cNvPr id="117" name="Straight Arrow Connector 116">
                <a:extLst>
                  <a:ext uri="{FF2B5EF4-FFF2-40B4-BE49-F238E27FC236}">
                    <a16:creationId xmlns:a16="http://schemas.microsoft.com/office/drawing/2014/main" id="{FAB37B1E-2E9C-485A-B700-48873DD606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05557" y="5933379"/>
                <a:ext cx="0" cy="3229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2C6170A4-68FE-42AC-B32F-C9D0E0BAEE3A}"/>
                  </a:ext>
                </a:extLst>
              </p:cNvPr>
              <p:cNvSpPr txBox="1"/>
              <p:nvPr/>
            </p:nvSpPr>
            <p:spPr>
              <a:xfrm>
                <a:off x="8245515" y="6264315"/>
                <a:ext cx="630069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42899826-982B-4C98-9663-BE7EF7D4F7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54640" y="5851319"/>
                <a:ext cx="0" cy="40504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E882530-E158-4F8F-876C-D3C1833DAF02}"/>
                </a:ext>
              </a:extLst>
            </p:cNvPr>
            <p:cNvGrpSpPr/>
            <p:nvPr/>
          </p:nvGrpSpPr>
          <p:grpSpPr>
            <a:xfrm>
              <a:off x="7968338" y="3835422"/>
              <a:ext cx="360041" cy="1216430"/>
              <a:chOff x="7968338" y="3835422"/>
              <a:chExt cx="360041" cy="1216430"/>
            </a:xfrm>
          </p:grpSpPr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6598E480-75FB-4445-B0BE-6DFA0DE8CA00}"/>
                  </a:ext>
                </a:extLst>
              </p:cNvPr>
              <p:cNvCxnSpPr/>
              <p:nvPr/>
            </p:nvCxnSpPr>
            <p:spPr>
              <a:xfrm>
                <a:off x="7968338" y="383542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1428AA3D-59FF-4910-B091-712A1B987AB1}"/>
                  </a:ext>
                </a:extLst>
              </p:cNvPr>
              <p:cNvCxnSpPr/>
              <p:nvPr/>
            </p:nvCxnSpPr>
            <p:spPr>
              <a:xfrm>
                <a:off x="7968338" y="425234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1DE5CAC1-CF61-4DD6-9441-96FE30FD8ED3}"/>
                  </a:ext>
                </a:extLst>
              </p:cNvPr>
              <p:cNvCxnSpPr/>
              <p:nvPr/>
            </p:nvCxnSpPr>
            <p:spPr>
              <a:xfrm>
                <a:off x="7968338" y="464413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AA20CFC6-7977-4ABE-AD42-FACF2A1D732E}"/>
                  </a:ext>
                </a:extLst>
              </p:cNvPr>
              <p:cNvCxnSpPr/>
              <p:nvPr/>
            </p:nvCxnSpPr>
            <p:spPr>
              <a:xfrm>
                <a:off x="7980483" y="5051852"/>
                <a:ext cx="34789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5F192CDE-7D43-43A3-8F61-51C8DDB8E456}"/>
                </a:ext>
              </a:extLst>
            </p:cNvPr>
            <p:cNvGrpSpPr/>
            <p:nvPr/>
          </p:nvGrpSpPr>
          <p:grpSpPr>
            <a:xfrm>
              <a:off x="8335525" y="3654025"/>
              <a:ext cx="352890" cy="1575175"/>
              <a:chOff x="8463388" y="3654025"/>
              <a:chExt cx="352890" cy="1575175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62CDF18-ADFE-44F2-AC98-AB015F813B03}"/>
                  </a:ext>
                </a:extLst>
              </p:cNvPr>
              <p:cNvSpPr txBox="1"/>
              <p:nvPr/>
            </p:nvSpPr>
            <p:spPr>
              <a:xfrm>
                <a:off x="8463388" y="365402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5F8AB2E3-B99C-4092-AD38-5785D110EBCE}"/>
                  </a:ext>
                </a:extLst>
              </p:cNvPr>
              <p:cNvSpPr txBox="1"/>
              <p:nvPr/>
            </p:nvSpPr>
            <p:spPr>
              <a:xfrm>
                <a:off x="8463388" y="405907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FCDB731-0B4C-4B0C-AACC-634EF4090251}"/>
                  </a:ext>
                </a:extLst>
              </p:cNvPr>
              <p:cNvSpPr txBox="1"/>
              <p:nvPr/>
            </p:nvSpPr>
            <p:spPr>
              <a:xfrm>
                <a:off x="8463388" y="446411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7D2C6624-B91D-4A8F-9488-28FD5C6F3A2B}"/>
                  </a:ext>
                </a:extLst>
              </p:cNvPr>
              <p:cNvSpPr txBox="1"/>
              <p:nvPr/>
            </p:nvSpPr>
            <p:spPr>
              <a:xfrm>
                <a:off x="8463388" y="486916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102" name="Freeform 35">
              <a:extLst>
                <a:ext uri="{FF2B5EF4-FFF2-40B4-BE49-F238E27FC236}">
                  <a16:creationId xmlns:a16="http://schemas.microsoft.com/office/drawing/2014/main" id="{88369FB5-3BDA-4293-9E09-DB4395126A66}"/>
                </a:ext>
              </a:extLst>
            </p:cNvPr>
            <p:cNvSpPr/>
            <p:nvPr/>
          </p:nvSpPr>
          <p:spPr>
            <a:xfrm>
              <a:off x="7293258" y="3528190"/>
              <a:ext cx="687220" cy="1817441"/>
            </a:xfrm>
            <a:custGeom>
              <a:avLst/>
              <a:gdLst>
                <a:gd name="connsiteX0" fmla="*/ 0 w 687220"/>
                <a:gd name="connsiteY0" fmla="*/ 1442594 h 1817441"/>
                <a:gd name="connsiteX1" fmla="*/ 0 w 687220"/>
                <a:gd name="connsiteY1" fmla="*/ 352129 h 1817441"/>
                <a:gd name="connsiteX2" fmla="*/ 687220 w 687220"/>
                <a:gd name="connsiteY2" fmla="*/ 0 h 1817441"/>
                <a:gd name="connsiteX3" fmla="*/ 687220 w 687220"/>
                <a:gd name="connsiteY3" fmla="*/ 1817441 h 1817441"/>
                <a:gd name="connsiteX4" fmla="*/ 0 w 687220"/>
                <a:gd name="connsiteY4" fmla="*/ 1442594 h 1817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220" h="1817441">
                  <a:moveTo>
                    <a:pt x="0" y="1442594"/>
                  </a:moveTo>
                  <a:lnTo>
                    <a:pt x="0" y="352129"/>
                  </a:lnTo>
                  <a:lnTo>
                    <a:pt x="687220" y="0"/>
                  </a:lnTo>
                  <a:lnTo>
                    <a:pt x="687220" y="1817441"/>
                  </a:lnTo>
                  <a:lnTo>
                    <a:pt x="0" y="144259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Demux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B4CD9F5-5C44-4FC6-85C4-7FF35AD309E9}"/>
                </a:ext>
              </a:extLst>
            </p:cNvPr>
            <p:cNvSpPr txBox="1"/>
            <p:nvPr/>
          </p:nvSpPr>
          <p:spPr>
            <a:xfrm>
              <a:off x="7770367" y="3709305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7790D54-A6E5-42AA-8107-F6D2DE6E7A42}"/>
                </a:ext>
              </a:extLst>
            </p:cNvPr>
            <p:cNvSpPr txBox="1"/>
            <p:nvPr/>
          </p:nvSpPr>
          <p:spPr>
            <a:xfrm>
              <a:off x="7770367" y="4139961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8741EDF-10BF-4BF8-8723-432258C2FA3B}"/>
                </a:ext>
              </a:extLst>
            </p:cNvPr>
            <p:cNvSpPr txBox="1"/>
            <p:nvPr/>
          </p:nvSpPr>
          <p:spPr>
            <a:xfrm>
              <a:off x="7770367" y="4525128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3F40028-CC3F-42BB-9679-21A2019531F7}"/>
                </a:ext>
              </a:extLst>
            </p:cNvPr>
            <p:cNvSpPr txBox="1"/>
            <p:nvPr/>
          </p:nvSpPr>
          <p:spPr>
            <a:xfrm>
              <a:off x="7770367" y="4918298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E657238-04FF-48AB-827A-E90B2BA657FD}"/>
                </a:ext>
              </a:extLst>
            </p:cNvPr>
            <p:cNvSpPr txBox="1"/>
            <p:nvPr/>
          </p:nvSpPr>
          <p:spPr>
            <a:xfrm>
              <a:off x="7563290" y="4905190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sz="14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8A5AD26-838F-462B-B923-5D89C4BFBACE}"/>
                </a:ext>
              </a:extLst>
            </p:cNvPr>
            <p:cNvSpPr txBox="1"/>
            <p:nvPr/>
          </p:nvSpPr>
          <p:spPr>
            <a:xfrm>
              <a:off x="7402898" y="4824155"/>
              <a:ext cx="205397" cy="2340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4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8480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37765" y="1043735"/>
            <a:ext cx="3915435" cy="543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Encoders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Demultiplexers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4186896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2-by-2 Crossbar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19"/>
            <a:ext cx="8915400" cy="3330371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A 2×2 crossbar switch is a combinational circuit that has: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Two </a:t>
            </a:r>
            <a:r>
              <a:rPr lang="en-US" i="1" dirty="0"/>
              <a:t>m</a:t>
            </a:r>
            <a:r>
              <a:rPr lang="en-US" dirty="0"/>
              <a:t>-bit Inputs: </a:t>
            </a:r>
            <a:r>
              <a:rPr lang="en-US" i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B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Two </a:t>
            </a:r>
            <a:r>
              <a:rPr lang="en-US" i="1" dirty="0"/>
              <a:t>m</a:t>
            </a:r>
            <a:r>
              <a:rPr lang="en-US" dirty="0"/>
              <a:t>-bit outputs: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and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1-bit select input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</a:p>
          <a:p>
            <a:pPr>
              <a:spcBef>
                <a:spcPts val="1500"/>
              </a:spcBef>
            </a:pPr>
            <a:r>
              <a:rPr lang="en-US" dirty="0"/>
              <a:t>Implement the 2×2 crossbar switch using multiplexers</a:t>
            </a:r>
          </a:p>
          <a:p>
            <a:pPr>
              <a:spcBef>
                <a:spcPts val="1500"/>
              </a:spcBef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Two 2-input multiplexers are used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313040" y="1673805"/>
            <a:ext cx="3240360" cy="1074541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Calibri" panose="020F0502020204030204" pitchFamily="34" charset="0"/>
              </a:rPr>
              <a:t>if</a:t>
            </a:r>
            <a:r>
              <a:rPr lang="en-US" sz="2400" dirty="0">
                <a:latin typeface="Calibri" panose="020F0502020204030204" pitchFamily="34" charset="0"/>
              </a:rPr>
              <a:t> (</a:t>
            </a:r>
            <a:r>
              <a:rPr lang="en-US" sz="2400" i="1" dirty="0">
                <a:latin typeface="Calibri" panose="020F0502020204030204" pitchFamily="34" charset="0"/>
              </a:rPr>
              <a:t>S</a:t>
            </a:r>
            <a:r>
              <a:rPr lang="en-US" sz="2400" dirty="0">
                <a:latin typeface="Calibri" panose="020F0502020204030204" pitchFamily="34" charset="0"/>
              </a:rPr>
              <a:t> == 0) { 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</a:rPr>
              <a:t>; </a:t>
            </a:r>
            <a:r>
              <a:rPr lang="en-US" sz="2400" i="1" dirty="0">
                <a:latin typeface="Calibri" panose="020F0502020204030204" pitchFamily="34" charset="0"/>
              </a:rPr>
              <a:t>Y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B</a:t>
            </a:r>
            <a:r>
              <a:rPr lang="en-US" sz="2400" dirty="0">
                <a:latin typeface="Calibri" panose="020F0502020204030204" pitchFamily="34" charset="0"/>
              </a:rPr>
              <a:t>; }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b="1" dirty="0">
                <a:latin typeface="Calibri" panose="020F0502020204030204" pitchFamily="34" charset="0"/>
              </a:rPr>
              <a:t>else</a:t>
            </a:r>
            <a:r>
              <a:rPr lang="en-US" sz="2400" dirty="0">
                <a:latin typeface="Calibri" panose="020F0502020204030204" pitchFamily="34" charset="0"/>
              </a:rPr>
              <a:t> { 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B</a:t>
            </a:r>
            <a:r>
              <a:rPr lang="en-US" sz="2400" dirty="0">
                <a:latin typeface="Calibri" panose="020F0502020204030204" pitchFamily="34" charset="0"/>
              </a:rPr>
              <a:t>; </a:t>
            </a:r>
            <a:r>
              <a:rPr lang="en-US" sz="2400" i="1" dirty="0">
                <a:latin typeface="Calibri" panose="020F0502020204030204" pitchFamily="34" charset="0"/>
              </a:rPr>
              <a:t>Y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</a:rPr>
              <a:t>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2690" y="4482512"/>
            <a:ext cx="1215135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2×2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Crossbar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Switch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02550" y="4429296"/>
            <a:ext cx="1260140" cy="458261"/>
            <a:chOff x="272480" y="4545914"/>
            <a:chExt cx="1260140" cy="458261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2480" y="4707537"/>
              <a:ext cx="76508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2550" y="5247597"/>
            <a:ext cx="1260140" cy="450050"/>
            <a:chOff x="272480" y="4545914"/>
            <a:chExt cx="1260140" cy="45005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2480" y="4699326"/>
              <a:ext cx="76508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77825" y="4430308"/>
            <a:ext cx="1350150" cy="483857"/>
            <a:chOff x="1037565" y="4545914"/>
            <a:chExt cx="1350150" cy="483857"/>
          </a:xfrm>
        </p:grpSpPr>
        <p:sp>
          <p:nvSpPr>
            <p:cNvPr id="24" name="Rectangle 23"/>
            <p:cNvSpPr/>
            <p:nvPr/>
          </p:nvSpPr>
          <p:spPr>
            <a:xfrm>
              <a:off x="1532620" y="4733133"/>
              <a:ext cx="85509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X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77825" y="5248609"/>
            <a:ext cx="1350150" cy="475646"/>
            <a:chOff x="1037565" y="4545914"/>
            <a:chExt cx="1350150" cy="475646"/>
          </a:xfrm>
        </p:grpSpPr>
        <p:sp>
          <p:nvSpPr>
            <p:cNvPr id="29" name="Rectangle 28"/>
            <p:cNvSpPr/>
            <p:nvPr/>
          </p:nvSpPr>
          <p:spPr>
            <a:xfrm>
              <a:off x="1532620" y="4724922"/>
              <a:ext cx="85509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Y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2747755" y="5922673"/>
            <a:ext cx="0" cy="27002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636770" y="6192702"/>
            <a:ext cx="230142" cy="2966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20000"/>
              </a:lnSpc>
            </a:pP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223030" y="4311821"/>
            <a:ext cx="3870430" cy="2132514"/>
            <a:chOff x="6033120" y="4329659"/>
            <a:chExt cx="3870430" cy="2132514"/>
          </a:xfrm>
        </p:grpSpPr>
        <p:cxnSp>
          <p:nvCxnSpPr>
            <p:cNvPr id="38" name="Straight Arrow Connector 37"/>
            <p:cNvCxnSpPr>
              <a:stCxn id="71" idx="3"/>
            </p:cNvCxnSpPr>
            <p:nvPr/>
          </p:nvCxnSpPr>
          <p:spPr>
            <a:xfrm flipV="1">
              <a:off x="8319536" y="5127656"/>
              <a:ext cx="0" cy="54887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933220" y="5016050"/>
              <a:ext cx="1152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663189" y="5319210"/>
              <a:ext cx="221983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3120" y="4340975"/>
              <a:ext cx="9001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933220" y="4554125"/>
              <a:ext cx="1152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6888215" y="4488012"/>
              <a:ext cx="352890" cy="368786"/>
              <a:chOff x="1076506" y="2507233"/>
              <a:chExt cx="352890" cy="368786"/>
            </a:xfrm>
          </p:grpSpPr>
          <p:cxnSp>
            <p:nvCxnSpPr>
              <p:cNvPr id="56" name="Straight Connector 55"/>
              <p:cNvCxnSpPr>
                <a:endCxn id="57" idx="0"/>
              </p:cNvCxnSpPr>
              <p:nvPr/>
            </p:nvCxnSpPr>
            <p:spPr>
              <a:xfrm flipH="1">
                <a:off x="1252951" y="2507233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033120" y="4839159"/>
              <a:ext cx="900099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6888215" y="4959170"/>
              <a:ext cx="352890" cy="368786"/>
              <a:chOff x="6888215" y="4995429"/>
              <a:chExt cx="352890" cy="368786"/>
            </a:xfrm>
          </p:grpSpPr>
          <p:cxnSp>
            <p:nvCxnSpPr>
              <p:cNvPr id="52" name="Straight Connector 51"/>
              <p:cNvCxnSpPr>
                <a:endCxn id="53" idx="0"/>
              </p:cNvCxnSpPr>
              <p:nvPr/>
            </p:nvCxnSpPr>
            <p:spPr>
              <a:xfrm flipH="1">
                <a:off x="7064660" y="4995429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888215" y="5127655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0" name="Freeform 59"/>
            <p:cNvSpPr/>
            <p:nvPr/>
          </p:nvSpPr>
          <p:spPr>
            <a:xfrm>
              <a:off x="7788314" y="5016050"/>
              <a:ext cx="295511" cy="797656"/>
            </a:xfrm>
            <a:custGeom>
              <a:avLst/>
              <a:gdLst>
                <a:gd name="connsiteX0" fmla="*/ 0 w 443948"/>
                <a:gd name="connsiteY0" fmla="*/ 0 h 596348"/>
                <a:gd name="connsiteX1" fmla="*/ 0 w 443948"/>
                <a:gd name="connsiteY1" fmla="*/ 596348 h 596348"/>
                <a:gd name="connsiteX2" fmla="*/ 443948 w 443948"/>
                <a:gd name="connsiteY2" fmla="*/ 596348 h 59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948" h="596348">
                  <a:moveTo>
                    <a:pt x="0" y="0"/>
                  </a:moveTo>
                  <a:lnTo>
                    <a:pt x="0" y="596348"/>
                  </a:lnTo>
                  <a:lnTo>
                    <a:pt x="443948" y="59634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63290" y="4548247"/>
              <a:ext cx="520536" cy="1716068"/>
            </a:xfrm>
            <a:custGeom>
              <a:avLst/>
              <a:gdLst>
                <a:gd name="connsiteX0" fmla="*/ 0 w 443948"/>
                <a:gd name="connsiteY0" fmla="*/ 0 h 596348"/>
                <a:gd name="connsiteX1" fmla="*/ 0 w 443948"/>
                <a:gd name="connsiteY1" fmla="*/ 596348 h 596348"/>
                <a:gd name="connsiteX2" fmla="*/ 443948 w 443948"/>
                <a:gd name="connsiteY2" fmla="*/ 596348 h 59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948" h="596348">
                  <a:moveTo>
                    <a:pt x="0" y="0"/>
                  </a:moveTo>
                  <a:lnTo>
                    <a:pt x="0" y="596348"/>
                  </a:lnTo>
                  <a:lnTo>
                    <a:pt x="443948" y="59634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085674" y="4329659"/>
              <a:ext cx="467729" cy="872933"/>
              <a:chOff x="8085674" y="4329659"/>
              <a:chExt cx="467729" cy="872933"/>
            </a:xfrm>
          </p:grpSpPr>
          <p:sp>
            <p:nvSpPr>
              <p:cNvPr id="37" name="Flowchart: Manual Operation 36"/>
              <p:cNvSpPr/>
              <p:nvPr/>
            </p:nvSpPr>
            <p:spPr>
              <a:xfrm rot="16200000">
                <a:off x="7883072" y="4532262"/>
                <a:ext cx="872933" cy="467728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085674" y="4435845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085674" y="4869500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8085671" y="5589240"/>
              <a:ext cx="467729" cy="872933"/>
              <a:chOff x="8085674" y="4329659"/>
              <a:chExt cx="467729" cy="872933"/>
            </a:xfrm>
          </p:grpSpPr>
          <p:sp>
            <p:nvSpPr>
              <p:cNvPr id="71" name="Flowchart: Manual Operation 70"/>
              <p:cNvSpPr/>
              <p:nvPr/>
            </p:nvSpPr>
            <p:spPr>
              <a:xfrm rot="16200000">
                <a:off x="7883072" y="4532262"/>
                <a:ext cx="872933" cy="467728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085674" y="4435845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085674" y="4869500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8553400" y="4405858"/>
              <a:ext cx="1350150" cy="483857"/>
              <a:chOff x="1037565" y="4545914"/>
              <a:chExt cx="1350150" cy="483857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532620" y="4733133"/>
                <a:ext cx="855095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X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-1:0]</a:t>
                </a: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1037565" y="4914165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1217585" y="4853302"/>
                <a:ext cx="67507" cy="135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1127575" y="4545914"/>
                <a:ext cx="258778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553400" y="5690448"/>
              <a:ext cx="1350150" cy="483857"/>
              <a:chOff x="1037565" y="4545914"/>
              <a:chExt cx="1350150" cy="483857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1532620" y="4733133"/>
                <a:ext cx="855095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Y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-1:0]</a:t>
                </a:r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>
                <a:off x="1037565" y="4914165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1217585" y="4853302"/>
                <a:ext cx="67507" cy="135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1127575" y="4545914"/>
                <a:ext cx="258778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</a:p>
            </p:txBody>
          </p:sp>
        </p:grpSp>
        <p:cxnSp>
          <p:nvCxnSpPr>
            <p:cNvPr id="86" name="Straight Arrow Connector 85"/>
            <p:cNvCxnSpPr/>
            <p:nvPr/>
          </p:nvCxnSpPr>
          <p:spPr>
            <a:xfrm>
              <a:off x="6933220" y="5454225"/>
              <a:ext cx="138631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23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Two Unsigned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00" y="863715"/>
            <a:ext cx="9183225" cy="310534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Design a circuit that sorts two </a:t>
            </a:r>
            <a:r>
              <a:rPr lang="en-US" i="1" dirty="0"/>
              <a:t>m</a:t>
            </a:r>
            <a:r>
              <a:rPr lang="en-US" dirty="0"/>
              <a:t>-bit unsigned integers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Inputs: Two </a:t>
            </a:r>
            <a:r>
              <a:rPr lang="en-US" i="1" dirty="0"/>
              <a:t>m</a:t>
            </a:r>
            <a:r>
              <a:rPr lang="en-US" dirty="0"/>
              <a:t>-bit unsigned integers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Outputs: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= min(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and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/>
              <a:t> = max(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We will use a magnitude comparator to compare </a:t>
            </a:r>
            <a:r>
              <a:rPr lang="en-US" i="1" dirty="0"/>
              <a:t>A</a:t>
            </a:r>
            <a:r>
              <a:rPr lang="en-US" dirty="0"/>
              <a:t> with </a:t>
            </a:r>
            <a:r>
              <a:rPr lang="en-US" i="1" dirty="0"/>
              <a:t>B</a:t>
            </a:r>
            <a:r>
              <a:rPr lang="en-US" dirty="0"/>
              <a:t>, and</a:t>
            </a:r>
            <a:endParaRPr lang="en-US" i="1" dirty="0"/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2×2 crossbar switch implemented using two 2-input multiplexers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07496" y="4644135"/>
            <a:ext cx="3870430" cy="1468360"/>
            <a:chOff x="497505" y="4854212"/>
            <a:chExt cx="3870430" cy="1468360"/>
          </a:xfrm>
        </p:grpSpPr>
        <p:sp>
          <p:nvSpPr>
            <p:cNvPr id="38" name="TextBox 37"/>
            <p:cNvSpPr txBox="1"/>
            <p:nvPr/>
          </p:nvSpPr>
          <p:spPr>
            <a:xfrm>
              <a:off x="1847655" y="4854212"/>
              <a:ext cx="2250250" cy="14683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648000" bIns="0" rtlCol="0" anchor="ctr" anchorCtr="0">
              <a:no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m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-bit</a:t>
              </a:r>
            </a:p>
            <a:p>
              <a:pPr algn="ctr">
                <a:lnSpc>
                  <a:spcPct val="13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Magnitude Comparator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7505" y="4983407"/>
              <a:ext cx="9001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404755" y="5130444"/>
              <a:ext cx="352890" cy="368786"/>
              <a:chOff x="1076506" y="2507233"/>
              <a:chExt cx="352890" cy="368786"/>
            </a:xfrm>
          </p:grpSpPr>
          <p:cxnSp>
            <p:nvCxnSpPr>
              <p:cNvPr id="44" name="Straight Connector 43"/>
              <p:cNvCxnSpPr>
                <a:endCxn id="45" idx="0"/>
              </p:cNvCxnSpPr>
              <p:nvPr/>
            </p:nvCxnSpPr>
            <p:spPr>
              <a:xfrm flipH="1">
                <a:off x="1252951" y="2507233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1404755" y="5199828"/>
              <a:ext cx="442900" cy="765085"/>
              <a:chOff x="1361439" y="4974803"/>
              <a:chExt cx="576226" cy="765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1361439" y="4974803"/>
                <a:ext cx="57622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1361439" y="5739888"/>
                <a:ext cx="57622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497505" y="5748492"/>
              <a:ext cx="9001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404755" y="5895529"/>
              <a:ext cx="352890" cy="368786"/>
              <a:chOff x="1076506" y="2507233"/>
              <a:chExt cx="352890" cy="368786"/>
            </a:xfrm>
          </p:grpSpPr>
          <p:cxnSp>
            <p:nvCxnSpPr>
              <p:cNvPr id="51" name="Straight Connector 50"/>
              <p:cNvCxnSpPr>
                <a:endCxn id="52" idx="0"/>
              </p:cNvCxnSpPr>
              <p:nvPr/>
            </p:nvCxnSpPr>
            <p:spPr>
              <a:xfrm flipH="1">
                <a:off x="1252951" y="2507233"/>
                <a:ext cx="45006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>
            <a:xfrm>
              <a:off x="4097905" y="5094185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4097905" y="5589240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46853" y="4959170"/>
              <a:ext cx="606047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&lt;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46853" y="5460851"/>
              <a:ext cx="606047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446853" y="5994285"/>
              <a:ext cx="606047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&gt;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4097905" y="6129300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91236A7-6613-46CB-98AD-05220397DCA6}"/>
              </a:ext>
            </a:extLst>
          </p:cNvPr>
          <p:cNvGrpSpPr/>
          <p:nvPr/>
        </p:nvGrpSpPr>
        <p:grpSpPr>
          <a:xfrm>
            <a:off x="3998135" y="4311821"/>
            <a:ext cx="5590380" cy="2132514"/>
            <a:chOff x="3998135" y="4311821"/>
            <a:chExt cx="5590380" cy="2132514"/>
          </a:xfrm>
        </p:grpSpPr>
        <p:grpSp>
          <p:nvGrpSpPr>
            <p:cNvPr id="72" name="Group 71"/>
            <p:cNvGrpSpPr/>
            <p:nvPr/>
          </p:nvGrpSpPr>
          <p:grpSpPr>
            <a:xfrm>
              <a:off x="4682971" y="4311821"/>
              <a:ext cx="4905544" cy="2132514"/>
              <a:chOff x="4547955" y="4311821"/>
              <a:chExt cx="4905544" cy="2132514"/>
            </a:xfrm>
          </p:grpSpPr>
          <p:cxnSp>
            <p:nvCxnSpPr>
              <p:cNvPr id="5" name="Straight Arrow Connector 4"/>
              <p:cNvCxnSpPr>
                <a:stCxn id="28" idx="3"/>
              </p:cNvCxnSpPr>
              <p:nvPr/>
            </p:nvCxnSpPr>
            <p:spPr>
              <a:xfrm flipV="1">
                <a:off x="6609346" y="5109818"/>
                <a:ext cx="0" cy="54887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6666232" y="5274205"/>
                <a:ext cx="221983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47955" y="4323137"/>
                <a:ext cx="90010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[</a:t>
                </a:r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–1:0]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455204" y="4536287"/>
                <a:ext cx="920277" cy="461925"/>
                <a:chOff x="5448055" y="4536287"/>
                <a:chExt cx="1152452" cy="461925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5448055" y="4998212"/>
                  <a:ext cx="115245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5448055" y="4536287"/>
                  <a:ext cx="115245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455205" y="4470174"/>
                <a:ext cx="352890" cy="368786"/>
                <a:chOff x="1076506" y="2507233"/>
                <a:chExt cx="352890" cy="368786"/>
              </a:xfrm>
            </p:grpSpPr>
            <p:cxnSp>
              <p:nvCxnSpPr>
                <p:cNvPr id="36" name="Straight Connector 35"/>
                <p:cNvCxnSpPr>
                  <a:endCxn id="37" idx="0"/>
                </p:cNvCxnSpPr>
                <p:nvPr/>
              </p:nvCxnSpPr>
              <p:spPr>
                <a:xfrm flipH="1">
                  <a:off x="1252951" y="2507233"/>
                  <a:ext cx="45005" cy="13222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1076506" y="2639459"/>
                  <a:ext cx="352890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4547955" y="4821321"/>
                <a:ext cx="900099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[</a:t>
                </a:r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–1:0]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5455205" y="4941332"/>
                <a:ext cx="352890" cy="368786"/>
                <a:chOff x="6888215" y="4995429"/>
                <a:chExt cx="352890" cy="368786"/>
              </a:xfrm>
            </p:grpSpPr>
            <p:cxnSp>
              <p:nvCxnSpPr>
                <p:cNvPr id="34" name="Straight Connector 33"/>
                <p:cNvCxnSpPr>
                  <a:endCxn id="35" idx="0"/>
                </p:cNvCxnSpPr>
                <p:nvPr/>
              </p:nvCxnSpPr>
              <p:spPr>
                <a:xfrm flipH="1">
                  <a:off x="7064660" y="4995429"/>
                  <a:ext cx="45005" cy="13222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6888215" y="5127655"/>
                  <a:ext cx="352890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m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>
                <a:off x="6078124" y="4998212"/>
                <a:ext cx="295511" cy="797656"/>
              </a:xfrm>
              <a:custGeom>
                <a:avLst/>
                <a:gdLst>
                  <a:gd name="connsiteX0" fmla="*/ 0 w 443948"/>
                  <a:gd name="connsiteY0" fmla="*/ 0 h 596348"/>
                  <a:gd name="connsiteX1" fmla="*/ 0 w 443948"/>
                  <a:gd name="connsiteY1" fmla="*/ 596348 h 596348"/>
                  <a:gd name="connsiteX2" fmla="*/ 443948 w 443948"/>
                  <a:gd name="connsiteY2" fmla="*/ 596348 h 59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3948" h="596348">
                    <a:moveTo>
                      <a:pt x="0" y="0"/>
                    </a:moveTo>
                    <a:lnTo>
                      <a:pt x="0" y="596348"/>
                    </a:lnTo>
                    <a:lnTo>
                      <a:pt x="443948" y="59634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853100" y="4530409"/>
                <a:ext cx="520536" cy="1716068"/>
              </a:xfrm>
              <a:custGeom>
                <a:avLst/>
                <a:gdLst>
                  <a:gd name="connsiteX0" fmla="*/ 0 w 443948"/>
                  <a:gd name="connsiteY0" fmla="*/ 0 h 596348"/>
                  <a:gd name="connsiteX1" fmla="*/ 0 w 443948"/>
                  <a:gd name="connsiteY1" fmla="*/ 596348 h 596348"/>
                  <a:gd name="connsiteX2" fmla="*/ 443948 w 443948"/>
                  <a:gd name="connsiteY2" fmla="*/ 596348 h 59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3948" h="596348">
                    <a:moveTo>
                      <a:pt x="0" y="0"/>
                    </a:moveTo>
                    <a:lnTo>
                      <a:pt x="0" y="596348"/>
                    </a:lnTo>
                    <a:lnTo>
                      <a:pt x="443948" y="59634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6375484" y="4311821"/>
                <a:ext cx="467729" cy="872933"/>
                <a:chOff x="8085674" y="4329659"/>
                <a:chExt cx="467729" cy="872933"/>
              </a:xfrm>
            </p:grpSpPr>
            <p:sp>
              <p:nvSpPr>
                <p:cNvPr id="31" name="Flowchart: Manual Operation 30"/>
                <p:cNvSpPr/>
                <p:nvPr/>
              </p:nvSpPr>
              <p:spPr>
                <a:xfrm rot="16200000">
                  <a:off x="7883072" y="4532262"/>
                  <a:ext cx="872933" cy="467728"/>
                </a:xfrm>
                <a:prstGeom prst="flowChartManualOperati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108000" rIns="0" bIns="0"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Mux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8085674" y="4435845"/>
                  <a:ext cx="176445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8085674" y="4869500"/>
                  <a:ext cx="176445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375481" y="5571402"/>
                <a:ext cx="467729" cy="872933"/>
                <a:chOff x="8085674" y="4329659"/>
                <a:chExt cx="467729" cy="872933"/>
              </a:xfrm>
            </p:grpSpPr>
            <p:sp>
              <p:nvSpPr>
                <p:cNvPr id="28" name="Flowchart: Manual Operation 27"/>
                <p:cNvSpPr/>
                <p:nvPr/>
              </p:nvSpPr>
              <p:spPr>
                <a:xfrm rot="16200000">
                  <a:off x="7883072" y="4532262"/>
                  <a:ext cx="872933" cy="467728"/>
                </a:xfrm>
                <a:prstGeom prst="flowChartManualOperati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108000" rIns="0" bIns="0"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Mux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8085674" y="4435845"/>
                  <a:ext cx="176445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8085674" y="4869500"/>
                  <a:ext cx="176445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7383270" y="4575239"/>
                <a:ext cx="2070229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>
                  <a:lnSpc>
                    <a:spcPct val="120000"/>
                  </a:lnSpc>
                </a:pP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X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-1:0] 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= min(</a:t>
                </a: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B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)</a:t>
                </a:r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6843210" y="4756271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7023230" y="4695408"/>
                <a:ext cx="67507" cy="135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6933220" y="4388020"/>
                <a:ext cx="258778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6843210" y="6040861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7023230" y="5979998"/>
                <a:ext cx="67507" cy="135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6933220" y="5672610"/>
                <a:ext cx="258778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383270" y="5877667"/>
                <a:ext cx="2070229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>
                  <a:lnSpc>
                    <a:spcPct val="120000"/>
                  </a:lnSpc>
                </a:pP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Y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-1:0] 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= max(</a:t>
                </a: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B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)</a:t>
                </a:r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75FACD2-155C-4741-A5AC-64DBA43877E6}"/>
                </a:ext>
              </a:extLst>
            </p:cNvPr>
            <p:cNvSpPr/>
            <p:nvPr/>
          </p:nvSpPr>
          <p:spPr>
            <a:xfrm>
              <a:off x="3998135" y="4884108"/>
              <a:ext cx="2743200" cy="501393"/>
            </a:xfrm>
            <a:custGeom>
              <a:avLst/>
              <a:gdLst>
                <a:gd name="connsiteX0" fmla="*/ 0 w 2743200"/>
                <a:gd name="connsiteY0" fmla="*/ 0 h 498190"/>
                <a:gd name="connsiteX1" fmla="*/ 447741 w 2743200"/>
                <a:gd name="connsiteY1" fmla="*/ 0 h 498190"/>
                <a:gd name="connsiteX2" fmla="*/ 447741 w 2743200"/>
                <a:gd name="connsiteY2" fmla="*/ 498190 h 498190"/>
                <a:gd name="connsiteX3" fmla="*/ 2743200 w 2743200"/>
                <a:gd name="connsiteY3" fmla="*/ 498190 h 49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0" h="498190">
                  <a:moveTo>
                    <a:pt x="0" y="0"/>
                  </a:moveTo>
                  <a:lnTo>
                    <a:pt x="447741" y="0"/>
                  </a:lnTo>
                  <a:lnTo>
                    <a:pt x="447741" y="498190"/>
                  </a:lnTo>
                  <a:lnTo>
                    <a:pt x="2743200" y="49819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490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and Logic Unit (ALU)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5"/>
            <a:ext cx="6740019" cy="3456419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Can perform many functions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Most common ALU functions</a:t>
            </a:r>
          </a:p>
          <a:p>
            <a:pPr marL="357188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US" dirty="0"/>
              <a:t>Arithmetic functions: ADD, SUB (Subtract)</a:t>
            </a:r>
          </a:p>
          <a:p>
            <a:pPr marL="357188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US" dirty="0"/>
              <a:t>Logic functions: AND, OR, XOR, etc.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We will design an ALU with 8 functions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The function 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F</a:t>
            </a:r>
            <a:r>
              <a:rPr lang="en-US" dirty="0"/>
              <a:t> is coded with 3 bits as follows: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66803"/>
              </p:ext>
            </p:extLst>
          </p:nvPr>
        </p:nvGraphicFramePr>
        <p:xfrm>
          <a:off x="862902" y="4500971"/>
          <a:ext cx="766173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3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000 (ADD)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>
                        <a:tabLst/>
                      </a:pPr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+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100 (AND)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&amp;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001 (ADD + 1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)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+ B + 1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101 (OR)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|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010 (SUB – 1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)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– B – 1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110 (NOR)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~(A | B)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011 (SUB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)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– B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111 (XOR)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(A ^ B)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528176" y="951899"/>
            <a:ext cx="2998939" cy="3211007"/>
            <a:chOff x="6486852" y="1024491"/>
            <a:chExt cx="2998939" cy="3211007"/>
          </a:xfrm>
        </p:grpSpPr>
        <p:sp>
          <p:nvSpPr>
            <p:cNvPr id="6" name="Freeform 34"/>
            <p:cNvSpPr>
              <a:spLocks/>
            </p:cNvSpPr>
            <p:nvPr/>
          </p:nvSpPr>
          <p:spPr bwMode="auto">
            <a:xfrm>
              <a:off x="7312145" y="2464666"/>
              <a:ext cx="2092877" cy="921712"/>
            </a:xfrm>
            <a:custGeom>
              <a:avLst/>
              <a:gdLst>
                <a:gd name="T0" fmla="*/ 0 w 768"/>
                <a:gd name="T1" fmla="*/ 0 h 288"/>
                <a:gd name="T2" fmla="*/ 119 w 768"/>
                <a:gd name="T3" fmla="*/ 152 h 288"/>
                <a:gd name="T4" fmla="*/ 511 w 768"/>
                <a:gd name="T5" fmla="*/ 152 h 288"/>
                <a:gd name="T6" fmla="*/ 628 w 768"/>
                <a:gd name="T7" fmla="*/ 0 h 288"/>
                <a:gd name="T8" fmla="*/ 393 w 768"/>
                <a:gd name="T9" fmla="*/ 0 h 288"/>
                <a:gd name="T10" fmla="*/ 315 w 768"/>
                <a:gd name="T11" fmla="*/ 51 h 288"/>
                <a:gd name="T12" fmla="*/ 236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35"/>
            <p:cNvSpPr>
              <a:spLocks noChangeArrowheads="1"/>
            </p:cNvSpPr>
            <p:nvPr/>
          </p:nvSpPr>
          <p:spPr bwMode="auto">
            <a:xfrm>
              <a:off x="7794145" y="2867915"/>
              <a:ext cx="1152140" cy="37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dirty="0"/>
                <a:t>ALU</a:t>
              </a:r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6486852" y="2767686"/>
              <a:ext cx="729106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400" i="1" dirty="0">
                  <a:solidFill>
                    <a:srgbClr val="FF0000"/>
                  </a:solidFill>
                  <a:latin typeface="Cambria" panose="02040503050406030204" pitchFamily="18" charset="0"/>
                </a:rPr>
                <a:t>F</a:t>
              </a:r>
              <a:r>
                <a:rPr lang="en-US" altLang="en-US" dirty="0">
                  <a:solidFill>
                    <a:srgbClr val="FF0000"/>
                  </a:solidFill>
                  <a:latin typeface="Cambria" panose="02040503050406030204" pitchFamily="18" charset="0"/>
                </a:rPr>
                <a:t>[2:0]</a:t>
              </a:r>
            </a:p>
          </p:txBody>
        </p:sp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7297036" y="3053738"/>
              <a:ext cx="16668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dirty="0"/>
                <a:t> </a:t>
              </a:r>
              <a:r>
                <a:rPr lang="en-US" altLang="en-US" sz="14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3</a:t>
              </a:r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 flipH="1">
              <a:off x="7333105" y="2928191"/>
              <a:ext cx="45522" cy="1186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13"/>
            <p:cNvSpPr>
              <a:spLocks noChangeShapeType="1"/>
            </p:cNvSpPr>
            <p:nvPr/>
          </p:nvSpPr>
          <p:spPr bwMode="auto">
            <a:xfrm>
              <a:off x="7223152" y="2983129"/>
              <a:ext cx="29686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251936" y="1542954"/>
              <a:ext cx="871740" cy="921712"/>
              <a:chOff x="6371547" y="3256179"/>
              <a:chExt cx="871740" cy="921712"/>
            </a:xfrm>
          </p:grpSpPr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6796424" y="3659428"/>
                <a:ext cx="0" cy="5184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Rectangle 44"/>
              <p:cNvSpPr>
                <a:spLocks noChangeArrowheads="1"/>
              </p:cNvSpPr>
              <p:nvPr/>
            </p:nvSpPr>
            <p:spPr bwMode="auto">
              <a:xfrm flipH="1">
                <a:off x="6450782" y="3659428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+mn-lt"/>
                  </a:rPr>
                  <a:t> </a:t>
                </a:r>
                <a:r>
                  <a:rPr lang="en-US" altLang="en-US" i="1" dirty="0">
                    <a:latin typeface="Arial Narrow" panose="020B0606020202030204" pitchFamily="34" charset="0"/>
                  </a:rPr>
                  <a:t>n</a:t>
                </a:r>
              </a:p>
            </p:txBody>
          </p:sp>
          <p:sp>
            <p:nvSpPr>
              <p:cNvPr id="26" name="Line 45"/>
              <p:cNvSpPr>
                <a:spLocks noChangeShapeType="1"/>
              </p:cNvSpPr>
              <p:nvPr/>
            </p:nvSpPr>
            <p:spPr bwMode="auto">
              <a:xfrm flipH="1">
                <a:off x="6710013" y="3815014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Rectangle 40"/>
              <p:cNvSpPr>
                <a:spLocks noChangeArrowheads="1"/>
              </p:cNvSpPr>
              <p:nvPr/>
            </p:nvSpPr>
            <p:spPr bwMode="auto">
              <a:xfrm>
                <a:off x="6371547" y="3256179"/>
                <a:ext cx="871740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[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-1:0]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8512076" y="1542954"/>
              <a:ext cx="973715" cy="921712"/>
              <a:chOff x="6317937" y="3256179"/>
              <a:chExt cx="973715" cy="921712"/>
            </a:xfrm>
          </p:grpSpPr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>
                <a:off x="6796424" y="3659428"/>
                <a:ext cx="0" cy="5184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Rectangle 44"/>
              <p:cNvSpPr>
                <a:spLocks noChangeArrowheads="1"/>
              </p:cNvSpPr>
              <p:nvPr/>
            </p:nvSpPr>
            <p:spPr bwMode="auto">
              <a:xfrm flipH="1">
                <a:off x="6450782" y="3659428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+mn-lt"/>
                  </a:rPr>
                  <a:t> </a:t>
                </a:r>
                <a:r>
                  <a:rPr lang="en-US" altLang="en-US" i="1" dirty="0">
                    <a:latin typeface="Arial Narrow" panose="020B0606020202030204" pitchFamily="34" charset="0"/>
                  </a:rPr>
                  <a:t>n</a:t>
                </a:r>
              </a:p>
            </p:txBody>
          </p:sp>
          <p:sp>
            <p:nvSpPr>
              <p:cNvPr id="22" name="Line 45"/>
              <p:cNvSpPr>
                <a:spLocks noChangeShapeType="1"/>
              </p:cNvSpPr>
              <p:nvPr/>
            </p:nvSpPr>
            <p:spPr bwMode="auto">
              <a:xfrm flipH="1">
                <a:off x="6710013" y="3815014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40"/>
              <p:cNvSpPr>
                <a:spLocks noChangeArrowheads="1"/>
              </p:cNvSpPr>
              <p:nvPr/>
            </p:nvSpPr>
            <p:spPr bwMode="auto">
              <a:xfrm>
                <a:off x="6317937" y="3256179"/>
                <a:ext cx="973715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>
                    <a:latin typeface="Cambria" panose="02040503050406030204" pitchFamily="18" charset="0"/>
                  </a:rPr>
                  <a:t>B</a:t>
                </a:r>
                <a:r>
                  <a:rPr lang="en-US" altLang="en-US" dirty="0">
                    <a:latin typeface="Cambria" panose="02040503050406030204" pitchFamily="18" charset="0"/>
                  </a:rPr>
                  <a:t>[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-1:0]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672523" y="3386378"/>
              <a:ext cx="1172193" cy="849120"/>
              <a:chOff x="6792134" y="5099603"/>
              <a:chExt cx="1172193" cy="849120"/>
            </a:xfrm>
          </p:grpSpPr>
          <p:sp>
            <p:nvSpPr>
              <p:cNvPr id="28" name="Line 37"/>
              <p:cNvSpPr>
                <a:spLocks noChangeShapeType="1"/>
              </p:cNvSpPr>
              <p:nvPr/>
            </p:nvSpPr>
            <p:spPr bwMode="auto">
              <a:xfrm>
                <a:off x="7084458" y="5099604"/>
                <a:ext cx="0" cy="184390"/>
              </a:xfrm>
              <a:prstGeom prst="line">
                <a:avLst/>
              </a:prstGeom>
              <a:noFill/>
              <a:ln w="127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7489825" y="5099603"/>
                <a:ext cx="0" cy="5184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45"/>
              <p:cNvSpPr>
                <a:spLocks noChangeShapeType="1"/>
              </p:cNvSpPr>
              <p:nvPr/>
            </p:nvSpPr>
            <p:spPr bwMode="auto">
              <a:xfrm flipH="1">
                <a:off x="7403414" y="5283993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Rectangle 40"/>
              <p:cNvSpPr>
                <a:spLocks noChangeArrowheads="1"/>
              </p:cNvSpPr>
              <p:nvPr/>
            </p:nvSpPr>
            <p:spPr bwMode="auto">
              <a:xfrm>
                <a:off x="7025022" y="5618066"/>
                <a:ext cx="939305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>
                    <a:latin typeface="Cambria" panose="02040503050406030204" pitchFamily="18" charset="0"/>
                  </a:rPr>
                  <a:t>R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[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-1:0]</a:t>
                </a:r>
              </a:p>
            </p:txBody>
          </p:sp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 flipH="1">
                <a:off x="7545313" y="5168663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+mn-lt"/>
                  </a:rPr>
                  <a:t> </a:t>
                </a:r>
                <a:r>
                  <a:rPr lang="en-US" altLang="en-US" i="1" dirty="0">
                    <a:latin typeface="Arial Narrow" panose="020B0606020202030204" pitchFamily="34" charset="0"/>
                  </a:rPr>
                  <a:t>n</a:t>
                </a:r>
              </a:p>
            </p:txBody>
          </p:sp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>
                <a:off x="6911637" y="5099603"/>
                <a:ext cx="0" cy="184391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6792134" y="5311743"/>
                <a:ext cx="407538" cy="230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b="1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V </a:t>
                </a:r>
                <a:r>
                  <a:rPr lang="en-US" altLang="en-US" b="1" dirty="0">
                    <a:solidFill>
                      <a:srgbClr val="006600"/>
                    </a:solidFill>
                    <a:latin typeface="Arial Narrow" panose="020B0606020202030204" pitchFamily="34" charset="0"/>
                  </a:rPr>
                  <a:t>C</a:t>
                </a:r>
              </a:p>
            </p:txBody>
          </p:sp>
        </p:grp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7354901" y="1024491"/>
              <a:ext cx="1934907" cy="37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b="1" dirty="0"/>
                <a:t>ALU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837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Simple ALU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FB35BE5-E88A-432C-A889-C7E820D62135}"/>
              </a:ext>
            </a:extLst>
          </p:cNvPr>
          <p:cNvGrpSpPr/>
          <p:nvPr/>
        </p:nvGrpSpPr>
        <p:grpSpPr>
          <a:xfrm>
            <a:off x="632475" y="953725"/>
            <a:ext cx="8419118" cy="5528487"/>
            <a:chOff x="632475" y="953725"/>
            <a:chExt cx="8419118" cy="5528487"/>
          </a:xfrm>
        </p:grpSpPr>
        <p:sp>
          <p:nvSpPr>
            <p:cNvPr id="158" name="Line 37"/>
            <p:cNvSpPr>
              <a:spLocks noChangeShapeType="1"/>
            </p:cNvSpPr>
            <p:nvPr/>
          </p:nvSpPr>
          <p:spPr bwMode="auto">
            <a:xfrm>
              <a:off x="4752599" y="5982667"/>
              <a:ext cx="0" cy="49954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" name="Line 37"/>
            <p:cNvSpPr>
              <a:spLocks noChangeShapeType="1"/>
            </p:cNvSpPr>
            <p:nvPr/>
          </p:nvSpPr>
          <p:spPr bwMode="auto">
            <a:xfrm>
              <a:off x="781956" y="4865002"/>
              <a:ext cx="0" cy="86609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1" name="Line 37"/>
            <p:cNvSpPr>
              <a:spLocks noChangeShapeType="1"/>
            </p:cNvSpPr>
            <p:nvPr/>
          </p:nvSpPr>
          <p:spPr bwMode="auto">
            <a:xfrm>
              <a:off x="1101827" y="4224019"/>
              <a:ext cx="0" cy="150707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oval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98005" y="4831810"/>
              <a:ext cx="1741195" cy="638037"/>
            </a:xfrm>
            <a:custGeom>
              <a:avLst/>
              <a:gdLst>
                <a:gd name="connsiteX0" fmla="*/ 1684800 w 1684800"/>
                <a:gd name="connsiteY0" fmla="*/ 0 h 597600"/>
                <a:gd name="connsiteX1" fmla="*/ 1684800 w 1684800"/>
                <a:gd name="connsiteY1" fmla="*/ 252000 h 597600"/>
                <a:gd name="connsiteX2" fmla="*/ 0 w 1684800"/>
                <a:gd name="connsiteY2" fmla="*/ 252000 h 597600"/>
                <a:gd name="connsiteX3" fmla="*/ 0 w 1684800"/>
                <a:gd name="connsiteY3" fmla="*/ 597600 h 59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4800" h="597600">
                  <a:moveTo>
                    <a:pt x="1684800" y="0"/>
                  </a:moveTo>
                  <a:lnTo>
                    <a:pt x="1684800" y="252000"/>
                  </a:lnTo>
                  <a:lnTo>
                    <a:pt x="0" y="252000"/>
                  </a:lnTo>
                  <a:lnTo>
                    <a:pt x="0" y="5976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220728" y="1734430"/>
              <a:ext cx="1604785" cy="979033"/>
              <a:chOff x="5220728" y="1628982"/>
              <a:chExt cx="1604785" cy="1555390"/>
            </a:xfrm>
          </p:grpSpPr>
          <p:sp>
            <p:nvSpPr>
              <p:cNvPr id="76" name="Line 37"/>
              <p:cNvSpPr>
                <a:spLocks noChangeShapeType="1"/>
              </p:cNvSpPr>
              <p:nvPr/>
            </p:nvSpPr>
            <p:spPr bwMode="auto">
              <a:xfrm>
                <a:off x="5220728" y="1628982"/>
                <a:ext cx="0" cy="142427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>
                <a:off x="6825513" y="1628982"/>
                <a:ext cx="0" cy="155539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526355" y="1950446"/>
              <a:ext cx="1604785" cy="734381"/>
              <a:chOff x="5526355" y="1916692"/>
              <a:chExt cx="1604785" cy="1267680"/>
            </a:xfrm>
          </p:grpSpPr>
          <p:sp>
            <p:nvSpPr>
              <p:cNvPr id="90" name="Line 37"/>
              <p:cNvSpPr>
                <a:spLocks noChangeShapeType="1"/>
              </p:cNvSpPr>
              <p:nvPr/>
            </p:nvSpPr>
            <p:spPr bwMode="auto">
              <a:xfrm>
                <a:off x="5526355" y="1916692"/>
                <a:ext cx="0" cy="11365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37"/>
              <p:cNvSpPr>
                <a:spLocks noChangeShapeType="1"/>
              </p:cNvSpPr>
              <p:nvPr/>
            </p:nvSpPr>
            <p:spPr bwMode="auto">
              <a:xfrm>
                <a:off x="7131140" y="1916692"/>
                <a:ext cx="0" cy="126768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850978" y="4224019"/>
              <a:ext cx="411012" cy="424820"/>
            </a:xfrm>
            <a:custGeom>
              <a:avLst/>
              <a:gdLst>
                <a:gd name="connsiteX0" fmla="*/ 0 w 212034"/>
                <a:gd name="connsiteY0" fmla="*/ 291548 h 291548"/>
                <a:gd name="connsiteX1" fmla="*/ 0 w 212034"/>
                <a:gd name="connsiteY1" fmla="*/ 0 h 291548"/>
                <a:gd name="connsiteX2" fmla="*/ 212034 w 212034"/>
                <a:gd name="connsiteY2" fmla="*/ 0 h 29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4" h="291548">
                  <a:moveTo>
                    <a:pt x="0" y="291548"/>
                  </a:moveTo>
                  <a:lnTo>
                    <a:pt x="0" y="0"/>
                  </a:lnTo>
                  <a:lnTo>
                    <a:pt x="212034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98578" y="3778147"/>
              <a:ext cx="576070" cy="870692"/>
            </a:xfrm>
            <a:custGeom>
              <a:avLst/>
              <a:gdLst>
                <a:gd name="connsiteX0" fmla="*/ 0 w 212034"/>
                <a:gd name="connsiteY0" fmla="*/ 291548 h 291548"/>
                <a:gd name="connsiteX1" fmla="*/ 0 w 212034"/>
                <a:gd name="connsiteY1" fmla="*/ 0 h 291548"/>
                <a:gd name="connsiteX2" fmla="*/ 212034 w 212034"/>
                <a:gd name="connsiteY2" fmla="*/ 0 h 29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4" h="291548">
                  <a:moveTo>
                    <a:pt x="0" y="291548"/>
                  </a:moveTo>
                  <a:lnTo>
                    <a:pt x="0" y="0"/>
                  </a:lnTo>
                  <a:lnTo>
                    <a:pt x="212034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 rot="16200000">
              <a:off x="4619190" y="-1114067"/>
              <a:ext cx="979031" cy="6676030"/>
            </a:xfrm>
            <a:custGeom>
              <a:avLst/>
              <a:gdLst>
                <a:gd name="connsiteX0" fmla="*/ 616226 w 616226"/>
                <a:gd name="connsiteY0" fmla="*/ 0 h 1782417"/>
                <a:gd name="connsiteX1" fmla="*/ 616226 w 616226"/>
                <a:gd name="connsiteY1" fmla="*/ 1782417 h 1782417"/>
                <a:gd name="connsiteX2" fmla="*/ 0 w 616226"/>
                <a:gd name="connsiteY2" fmla="*/ 1782417 h 17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26" h="1782417">
                  <a:moveTo>
                    <a:pt x="616226" y="0"/>
                  </a:moveTo>
                  <a:lnTo>
                    <a:pt x="616226" y="1782417"/>
                  </a:lnTo>
                  <a:lnTo>
                    <a:pt x="0" y="178241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rot="16200000">
              <a:off x="5482165" y="-556720"/>
              <a:ext cx="755811" cy="5784554"/>
            </a:xfrm>
            <a:custGeom>
              <a:avLst/>
              <a:gdLst>
                <a:gd name="connsiteX0" fmla="*/ 616226 w 616226"/>
                <a:gd name="connsiteY0" fmla="*/ 0 h 1782417"/>
                <a:gd name="connsiteX1" fmla="*/ 616226 w 616226"/>
                <a:gd name="connsiteY1" fmla="*/ 1782417 h 1782417"/>
                <a:gd name="connsiteX2" fmla="*/ 0 w 616226"/>
                <a:gd name="connsiteY2" fmla="*/ 1782417 h 17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26" h="1782417">
                  <a:moveTo>
                    <a:pt x="616226" y="0"/>
                  </a:moveTo>
                  <a:lnTo>
                    <a:pt x="616226" y="1782417"/>
                  </a:lnTo>
                  <a:lnTo>
                    <a:pt x="0" y="178241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40469" y="2212280"/>
              <a:ext cx="638570" cy="353044"/>
            </a:xfrm>
            <a:custGeom>
              <a:avLst/>
              <a:gdLst>
                <a:gd name="connsiteX0" fmla="*/ 0 w 212034"/>
                <a:gd name="connsiteY0" fmla="*/ 291548 h 291548"/>
                <a:gd name="connsiteX1" fmla="*/ 0 w 212034"/>
                <a:gd name="connsiteY1" fmla="*/ 0 h 291548"/>
                <a:gd name="connsiteX2" fmla="*/ 212034 w 212034"/>
                <a:gd name="connsiteY2" fmla="*/ 0 h 29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4" h="291548">
                  <a:moveTo>
                    <a:pt x="0" y="291548"/>
                  </a:moveTo>
                  <a:lnTo>
                    <a:pt x="0" y="0"/>
                  </a:lnTo>
                  <a:lnTo>
                    <a:pt x="21203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622153" y="2042915"/>
              <a:ext cx="432052" cy="276582"/>
              <a:chOff x="2622153" y="2019639"/>
              <a:chExt cx="432052" cy="276582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 flipH="1">
                <a:off x="2622153" y="2019639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53" name="Line 45"/>
              <p:cNvSpPr>
                <a:spLocks noChangeShapeType="1"/>
              </p:cNvSpPr>
              <p:nvPr/>
            </p:nvSpPr>
            <p:spPr bwMode="auto">
              <a:xfrm flipH="1">
                <a:off x="2881384" y="2175225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2441380" y="953725"/>
              <a:ext cx="1022334" cy="420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latin typeface="Cambria" panose="02040503050406030204" pitchFamily="18" charset="0"/>
                </a:rPr>
                <a:t>B</a:t>
              </a:r>
              <a:r>
                <a:rPr lang="en-US" altLang="en-US" dirty="0">
                  <a:latin typeface="Cambria" panose="02040503050406030204" pitchFamily="18" charset="0"/>
                </a:rPr>
                <a:t>[</a:t>
              </a:r>
              <a:r>
                <a:rPr lang="en-US" altLang="en-US" i="1" dirty="0">
                  <a:latin typeface="Cambria" panose="02040503050406030204" pitchFamily="18" charset="0"/>
                </a:rPr>
                <a:t>n</a:t>
              </a:r>
              <a:r>
                <a:rPr lang="en-US" altLang="en-US" dirty="0">
                  <a:latin typeface="Cambria" panose="02040503050406030204" pitchFamily="18" charset="0"/>
                </a:rPr>
                <a:t>-1:0]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61990" y="3525529"/>
              <a:ext cx="2305728" cy="92171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2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-bit Adder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436259" y="2994572"/>
              <a:ext cx="420841" cy="276582"/>
              <a:chOff x="1208545" y="2276860"/>
              <a:chExt cx="420841" cy="276582"/>
            </a:xfrm>
          </p:grpSpPr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46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770690" y="1374391"/>
              <a:ext cx="1197105" cy="2151137"/>
              <a:chOff x="1770690" y="1459563"/>
              <a:chExt cx="1197105" cy="2140353"/>
            </a:xfrm>
          </p:grpSpPr>
          <p:sp>
            <p:nvSpPr>
              <p:cNvPr id="51" name="Line 37"/>
              <p:cNvSpPr>
                <a:spLocks noChangeShapeType="1"/>
              </p:cNvSpPr>
              <p:nvPr/>
            </p:nvSpPr>
            <p:spPr bwMode="auto">
              <a:xfrm>
                <a:off x="2967795" y="1459563"/>
                <a:ext cx="0" cy="118695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Line 37"/>
              <p:cNvSpPr>
                <a:spLocks noChangeShapeType="1"/>
              </p:cNvSpPr>
              <p:nvPr/>
            </p:nvSpPr>
            <p:spPr bwMode="auto">
              <a:xfrm>
                <a:off x="1770690" y="1459563"/>
                <a:ext cx="0" cy="214035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>
              <a:off x="3099751" y="2912499"/>
              <a:ext cx="0" cy="6130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767316" y="2994572"/>
              <a:ext cx="420841" cy="276582"/>
              <a:chOff x="1208545" y="2276860"/>
              <a:chExt cx="420841" cy="276582"/>
            </a:xfrm>
          </p:grpSpPr>
          <p:sp>
            <p:nvSpPr>
              <p:cNvPr id="57" name="Rectangle 56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3266520" y="3780434"/>
              <a:ext cx="28644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i="1" dirty="0">
                  <a:latin typeface="Calibri" panose="020F0502020204030204" pitchFamily="34" charset="0"/>
                </a:rPr>
                <a:t>c</a:t>
              </a:r>
              <a:r>
                <a:rPr lang="en-US" altLang="en-US" sz="2000" baseline="-25000" dirty="0">
                  <a:latin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2100136" y="4653205"/>
              <a:ext cx="420841" cy="276582"/>
              <a:chOff x="1208545" y="2276860"/>
              <a:chExt cx="420841" cy="276582"/>
            </a:xfrm>
          </p:grpSpPr>
          <p:sp>
            <p:nvSpPr>
              <p:cNvPr id="68" name="Rectangle 67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852619" y="2346573"/>
              <a:ext cx="504004" cy="647999"/>
              <a:chOff x="2852619" y="2355556"/>
              <a:chExt cx="504004" cy="647999"/>
            </a:xfrm>
          </p:grpSpPr>
          <p:sp>
            <p:nvSpPr>
              <p:cNvPr id="48" name="Freeform 61"/>
              <p:cNvSpPr>
                <a:spLocks noChangeAspect="1"/>
              </p:cNvSpPr>
              <p:nvPr/>
            </p:nvSpPr>
            <p:spPr bwMode="auto">
              <a:xfrm rot="5400000">
                <a:off x="2823513" y="2470445"/>
                <a:ext cx="562217" cy="50400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62"/>
              <p:cNvSpPr>
                <a:spLocks noChangeAspect="1"/>
              </p:cNvSpPr>
              <p:nvPr/>
            </p:nvSpPr>
            <p:spPr bwMode="auto">
              <a:xfrm rot="5400000">
                <a:off x="3073133" y="2135042"/>
                <a:ext cx="60350" cy="501377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7" name="Freeform 61"/>
            <p:cNvSpPr>
              <a:spLocks noChangeAspect="1"/>
            </p:cNvSpPr>
            <p:nvPr/>
          </p:nvSpPr>
          <p:spPr bwMode="auto">
            <a:xfrm rot="5400000">
              <a:off x="589914" y="4657296"/>
              <a:ext cx="373159" cy="288037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62"/>
            <p:cNvSpPr>
              <a:spLocks noChangeAspect="1"/>
            </p:cNvSpPr>
            <p:nvPr/>
          </p:nvSpPr>
          <p:spPr bwMode="auto">
            <a:xfrm rot="5400000">
              <a:off x="756315" y="4433755"/>
              <a:ext cx="51283" cy="294098"/>
            </a:xfrm>
            <a:custGeom>
              <a:avLst/>
              <a:gdLst>
                <a:gd name="T0" fmla="*/ 3 w 76"/>
                <a:gd name="T1" fmla="*/ 0 h 573"/>
                <a:gd name="T2" fmla="*/ 30 w 76"/>
                <a:gd name="T3" fmla="*/ 71 h 573"/>
                <a:gd name="T4" fmla="*/ 48 w 76"/>
                <a:gd name="T5" fmla="*/ 135 h 573"/>
                <a:gd name="T6" fmla="*/ 62 w 76"/>
                <a:gd name="T7" fmla="*/ 194 h 573"/>
                <a:gd name="T8" fmla="*/ 75 w 76"/>
                <a:gd name="T9" fmla="*/ 279 h 573"/>
                <a:gd name="T10" fmla="*/ 66 w 76"/>
                <a:gd name="T11" fmla="*/ 354 h 573"/>
                <a:gd name="T12" fmla="*/ 54 w 76"/>
                <a:gd name="T13" fmla="*/ 411 h 573"/>
                <a:gd name="T14" fmla="*/ 35 w 76"/>
                <a:gd name="T15" fmla="*/ 488 h 573"/>
                <a:gd name="T16" fmla="*/ 0 w 76"/>
                <a:gd name="T17" fmla="*/ 57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573">
                  <a:moveTo>
                    <a:pt x="3" y="0"/>
                  </a:moveTo>
                  <a:cubicBezTo>
                    <a:pt x="7" y="12"/>
                    <a:pt x="23" y="49"/>
                    <a:pt x="30" y="71"/>
                  </a:cubicBezTo>
                  <a:cubicBezTo>
                    <a:pt x="37" y="93"/>
                    <a:pt x="43" y="115"/>
                    <a:pt x="48" y="135"/>
                  </a:cubicBezTo>
                  <a:cubicBezTo>
                    <a:pt x="53" y="155"/>
                    <a:pt x="58" y="170"/>
                    <a:pt x="62" y="194"/>
                  </a:cubicBezTo>
                  <a:cubicBezTo>
                    <a:pt x="66" y="218"/>
                    <a:pt x="74" y="252"/>
                    <a:pt x="75" y="279"/>
                  </a:cubicBezTo>
                  <a:cubicBezTo>
                    <a:pt x="76" y="306"/>
                    <a:pt x="69" y="332"/>
                    <a:pt x="66" y="354"/>
                  </a:cubicBezTo>
                  <a:cubicBezTo>
                    <a:pt x="63" y="376"/>
                    <a:pt x="59" y="389"/>
                    <a:pt x="54" y="411"/>
                  </a:cubicBezTo>
                  <a:cubicBezTo>
                    <a:pt x="49" y="433"/>
                    <a:pt x="44" y="461"/>
                    <a:pt x="35" y="488"/>
                  </a:cubicBezTo>
                  <a:cubicBezTo>
                    <a:pt x="26" y="515"/>
                    <a:pt x="7" y="555"/>
                    <a:pt x="0" y="573"/>
                  </a:cubicBezTo>
                </a:path>
              </a:pathLst>
            </a:custGeom>
            <a:noFill/>
            <a:ln w="127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452504" y="2317686"/>
              <a:ext cx="691284" cy="69927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XOR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75669" y="4009640"/>
              <a:ext cx="31132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40"/>
                <p:cNvSpPr>
                  <a:spLocks noChangeArrowheads="1"/>
                </p:cNvSpPr>
                <p:nvPr/>
              </p:nvSpPr>
              <p:spPr bwMode="auto">
                <a:xfrm>
                  <a:off x="3924570" y="3828549"/>
                  <a:ext cx="356852" cy="330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baseline="-25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80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24570" y="3828549"/>
                  <a:ext cx="356852" cy="330657"/>
                </a:xfrm>
                <a:prstGeom prst="rect">
                  <a:avLst/>
                </a:prstGeom>
                <a:blipFill>
                  <a:blip r:embed="rId2"/>
                  <a:stretch>
                    <a:fillRect l="-15517" b="-1481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Flowchart: Delay 60"/>
            <p:cNvSpPr/>
            <p:nvPr/>
          </p:nvSpPr>
          <p:spPr>
            <a:xfrm rot="5400000">
              <a:off x="5087174" y="2607517"/>
              <a:ext cx="576000" cy="5040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4886297" y="2139477"/>
              <a:ext cx="420841" cy="276582"/>
              <a:chOff x="1208545" y="2361822"/>
              <a:chExt cx="420841" cy="276582"/>
            </a:xfrm>
          </p:grpSpPr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 flipH="1">
                <a:off x="1208545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79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439944" y="2139477"/>
              <a:ext cx="385657" cy="276582"/>
              <a:chOff x="1456565" y="2361822"/>
              <a:chExt cx="385657" cy="276582"/>
            </a:xfrm>
          </p:grpSpPr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 flipH="1">
                <a:off x="1611793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93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522269" y="3778538"/>
              <a:ext cx="420841" cy="276582"/>
              <a:chOff x="1208545" y="2276860"/>
              <a:chExt cx="420841" cy="276582"/>
            </a:xfrm>
          </p:grpSpPr>
          <p:sp>
            <p:nvSpPr>
              <p:cNvPr id="117" name="Rectangle 116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4385426" y="2576711"/>
              <a:ext cx="691284" cy="51846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AND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8349229" y="2499517"/>
              <a:ext cx="504000" cy="648000"/>
              <a:chOff x="2706327" y="1849135"/>
              <a:chExt cx="319227" cy="475254"/>
            </a:xfrm>
          </p:grpSpPr>
          <p:sp>
            <p:nvSpPr>
              <p:cNvPr id="83" name="Freeform 61"/>
              <p:cNvSpPr>
                <a:spLocks noChangeAspect="1"/>
              </p:cNvSpPr>
              <p:nvPr/>
            </p:nvSpPr>
            <p:spPr bwMode="auto">
              <a:xfrm rot="5400000">
                <a:off x="2659771" y="1958606"/>
                <a:ext cx="412340" cy="31922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62"/>
              <p:cNvSpPr>
                <a:spLocks noChangeAspect="1"/>
              </p:cNvSpPr>
              <p:nvPr/>
            </p:nvSpPr>
            <p:spPr bwMode="auto">
              <a:xfrm rot="5400000">
                <a:off x="2842978" y="1712484"/>
                <a:ext cx="44262" cy="31756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8112289" y="2139477"/>
              <a:ext cx="420841" cy="276582"/>
              <a:chOff x="1208545" y="2361822"/>
              <a:chExt cx="420841" cy="276582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 flipH="1">
                <a:off x="1208545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08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8665936" y="2139477"/>
              <a:ext cx="385657" cy="276582"/>
              <a:chOff x="1456565" y="2361822"/>
              <a:chExt cx="385657" cy="276582"/>
            </a:xfrm>
          </p:grpSpPr>
          <p:sp>
            <p:nvSpPr>
              <p:cNvPr id="112" name="Rectangle 111"/>
              <p:cNvSpPr>
                <a:spLocks noChangeArrowheads="1"/>
              </p:cNvSpPr>
              <p:nvPr/>
            </p:nvSpPr>
            <p:spPr bwMode="auto">
              <a:xfrm flipH="1">
                <a:off x="1611793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13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7643482" y="2576711"/>
              <a:ext cx="641628" cy="51846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XOR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203250" y="3778538"/>
              <a:ext cx="420841" cy="276582"/>
              <a:chOff x="1208545" y="2276860"/>
              <a:chExt cx="420841" cy="276582"/>
            </a:xfrm>
          </p:grpSpPr>
          <p:sp>
            <p:nvSpPr>
              <p:cNvPr id="126" name="Rectangle 125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27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6087833" y="2576711"/>
              <a:ext cx="576070" cy="51846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OR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auto">
            <a:xfrm rot="5400000">
              <a:off x="6684071" y="2607517"/>
              <a:ext cx="576000" cy="50400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6491082" y="2139477"/>
              <a:ext cx="420841" cy="276582"/>
              <a:chOff x="1208545" y="2361822"/>
              <a:chExt cx="420841" cy="276582"/>
            </a:xfrm>
          </p:grpSpPr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 flipH="1">
                <a:off x="1208545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98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7044729" y="2139477"/>
              <a:ext cx="385657" cy="276582"/>
              <a:chOff x="6889215" y="2765855"/>
              <a:chExt cx="385657" cy="276582"/>
            </a:xfrm>
          </p:grpSpPr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 flipH="1">
                <a:off x="7044443" y="2765855"/>
                <a:ext cx="230429" cy="2765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03" name="Line 45"/>
              <p:cNvSpPr>
                <a:spLocks noChangeShapeType="1"/>
              </p:cNvSpPr>
              <p:nvPr/>
            </p:nvSpPr>
            <p:spPr bwMode="auto">
              <a:xfrm flipH="1">
                <a:off x="6889215" y="2921441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Rectangle 40"/>
                <p:cNvSpPr>
                  <a:spLocks noChangeArrowheads="1"/>
                </p:cNvSpPr>
                <p:nvPr/>
              </p:nvSpPr>
              <p:spPr bwMode="auto">
                <a:xfrm>
                  <a:off x="8063360" y="4374105"/>
                  <a:ext cx="900000" cy="2924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1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63360" y="4374105"/>
                  <a:ext cx="900000" cy="292459"/>
                </a:xfrm>
                <a:prstGeom prst="rect">
                  <a:avLst/>
                </a:prstGeom>
                <a:blipFill>
                  <a:blip r:embed="rId3"/>
                  <a:stretch>
                    <a:fillRect l="-8163" t="-2083" b="-125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1" name="Line 37"/>
            <p:cNvSpPr>
              <a:spLocks noChangeShapeType="1"/>
            </p:cNvSpPr>
            <p:nvPr/>
          </p:nvSpPr>
          <p:spPr bwMode="auto">
            <a:xfrm>
              <a:off x="6976031" y="3139966"/>
              <a:ext cx="0" cy="107072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756244" y="3436157"/>
              <a:ext cx="429415" cy="428160"/>
              <a:chOff x="7224071" y="4486356"/>
              <a:chExt cx="444954" cy="483740"/>
            </a:xfrm>
          </p:grpSpPr>
          <p:sp>
            <p:nvSpPr>
              <p:cNvPr id="129" name="Isosceles Triangle 128"/>
              <p:cNvSpPr/>
              <p:nvPr/>
            </p:nvSpPr>
            <p:spPr>
              <a:xfrm flipV="1">
                <a:off x="7224071" y="4486356"/>
                <a:ext cx="444954" cy="353369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374548" y="482609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6644291" y="3778538"/>
              <a:ext cx="420841" cy="276582"/>
              <a:chOff x="1208545" y="2276860"/>
              <a:chExt cx="420841" cy="276582"/>
            </a:xfrm>
          </p:grpSpPr>
          <p:sp>
            <p:nvSpPr>
              <p:cNvPr id="161" name="Rectangle 160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62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0" name="Rectangle 40"/>
            <p:cNvSpPr>
              <a:spLocks noChangeArrowheads="1"/>
            </p:cNvSpPr>
            <p:nvPr/>
          </p:nvSpPr>
          <p:spPr bwMode="auto">
            <a:xfrm>
              <a:off x="4500640" y="1018531"/>
              <a:ext cx="3380147" cy="445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solidFill>
                    <a:srgbClr val="FF0000"/>
                  </a:solidFill>
                  <a:latin typeface="Cambria" panose="02040503050406030204" pitchFamily="18" charset="0"/>
                </a:rPr>
                <a:t>F</a:t>
              </a:r>
              <a:r>
                <a:rPr lang="en-US" altLang="en-US" dirty="0">
                  <a:solidFill>
                    <a:srgbClr val="FF0000"/>
                  </a:solidFill>
                  <a:latin typeface="Cambria" panose="02040503050406030204" pitchFamily="18" charset="0"/>
                </a:rPr>
                <a:t>[2:0]</a:t>
              </a:r>
              <a:r>
                <a:rPr lang="en-US" altLang="en-US" sz="2400" dirty="0">
                  <a:solidFill>
                    <a:srgbClr val="FF0000"/>
                  </a:solidFill>
                  <a:latin typeface="Calibri" panose="020F0502020204030204" pitchFamily="34" charset="0"/>
                </a:rPr>
                <a:t> = 3-bit Function code</a:t>
              </a:r>
            </a:p>
          </p:txBody>
        </p:sp>
        <p:sp>
          <p:nvSpPr>
            <p:cNvPr id="182" name="Rectangle 40"/>
            <p:cNvSpPr>
              <a:spLocks noChangeArrowheads="1"/>
            </p:cNvSpPr>
            <p:nvPr/>
          </p:nvSpPr>
          <p:spPr bwMode="auto">
            <a:xfrm>
              <a:off x="1332255" y="3562704"/>
              <a:ext cx="345642" cy="313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i="1" dirty="0">
                  <a:latin typeface="Calibri" panose="020F0502020204030204" pitchFamily="34" charset="0"/>
                </a:rPr>
                <a:t>c</a:t>
              </a:r>
              <a:r>
                <a:rPr lang="en-US" altLang="en-US" sz="2000" i="1" baseline="-25000" dirty="0">
                  <a:latin typeface="Calibri" panose="020F0502020204030204" pitchFamily="34" charset="0"/>
                </a:rPr>
                <a:t>n</a:t>
              </a:r>
              <a:r>
                <a:rPr lang="en-US" altLang="en-US" sz="2000" baseline="-25000" dirty="0">
                  <a:latin typeface="Calibri" panose="020F0502020204030204" pitchFamily="34" charset="0"/>
                </a:rPr>
                <a:t>-1</a:t>
              </a:r>
            </a:p>
          </p:txBody>
        </p:sp>
        <p:sp>
          <p:nvSpPr>
            <p:cNvPr id="183" name="Rectangle 40"/>
            <p:cNvSpPr>
              <a:spLocks noChangeArrowheads="1"/>
            </p:cNvSpPr>
            <p:nvPr/>
          </p:nvSpPr>
          <p:spPr bwMode="auto">
            <a:xfrm>
              <a:off x="1332255" y="4041176"/>
              <a:ext cx="345642" cy="313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i="1" dirty="0" err="1">
                  <a:latin typeface="Calibri" panose="020F0502020204030204" pitchFamily="34" charset="0"/>
                </a:rPr>
                <a:t>c</a:t>
              </a:r>
              <a:r>
                <a:rPr lang="en-US" altLang="en-US" sz="2000" i="1" baseline="-25000" dirty="0" err="1">
                  <a:latin typeface="Calibri" panose="020F0502020204030204" pitchFamily="34" charset="0"/>
                </a:rPr>
                <a:t>n</a:t>
              </a:r>
              <a:endParaRPr lang="en-US" altLang="en-US" sz="2000" baseline="-25000" dirty="0">
                <a:latin typeface="Calibri" panose="020F0502020204030204" pitchFamily="34" charset="0"/>
              </a:endParaRPr>
            </a:p>
          </p:txBody>
        </p:sp>
        <p:sp>
          <p:nvSpPr>
            <p:cNvPr id="184" name="Rectangle 40"/>
            <p:cNvSpPr>
              <a:spLocks noChangeArrowheads="1"/>
            </p:cNvSpPr>
            <p:nvPr/>
          </p:nvSpPr>
          <p:spPr bwMode="auto">
            <a:xfrm>
              <a:off x="1231633" y="953725"/>
              <a:ext cx="1022334" cy="420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latin typeface="Cambria" panose="02040503050406030204" pitchFamily="18" charset="0"/>
                </a:rPr>
                <a:t>A</a:t>
              </a:r>
              <a:r>
                <a:rPr lang="en-US" altLang="en-US" dirty="0">
                  <a:latin typeface="Cambria" panose="02040503050406030204" pitchFamily="18" charset="0"/>
                </a:rPr>
                <a:t>[</a:t>
              </a:r>
              <a:r>
                <a:rPr lang="en-US" altLang="en-US" i="1" dirty="0">
                  <a:latin typeface="Cambria" panose="02040503050406030204" pitchFamily="18" charset="0"/>
                </a:rPr>
                <a:t>n</a:t>
              </a:r>
              <a:r>
                <a:rPr lang="en-US" altLang="en-US" dirty="0">
                  <a:latin typeface="Cambria" panose="02040503050406030204" pitchFamily="18" charset="0"/>
                </a:rPr>
                <a:t>-1:0]</a:t>
              </a:r>
            </a:p>
          </p:txBody>
        </p:sp>
        <p:sp>
          <p:nvSpPr>
            <p:cNvPr id="185" name="Rectangle 40"/>
            <p:cNvSpPr>
              <a:spLocks noChangeArrowheads="1"/>
            </p:cNvSpPr>
            <p:nvPr/>
          </p:nvSpPr>
          <p:spPr bwMode="auto">
            <a:xfrm>
              <a:off x="4998005" y="6099917"/>
              <a:ext cx="220079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latin typeface="Cambria" panose="02040503050406030204" pitchFamily="18" charset="0"/>
                </a:rPr>
                <a:t>Result = R</a:t>
              </a:r>
              <a:r>
                <a:rPr lang="en-US" altLang="en-US" dirty="0">
                  <a:latin typeface="Cambria" panose="02040503050406030204" pitchFamily="18" charset="0"/>
                </a:rPr>
                <a:t>[</a:t>
              </a:r>
              <a:r>
                <a:rPr lang="en-US" altLang="en-US" i="1" dirty="0">
                  <a:latin typeface="Cambria" panose="02040503050406030204" pitchFamily="18" charset="0"/>
                </a:rPr>
                <a:t>n</a:t>
              </a:r>
              <a:r>
                <a:rPr lang="en-US" altLang="en-US" dirty="0">
                  <a:latin typeface="Cambria" panose="02040503050406030204" pitchFamily="18" charset="0"/>
                </a:rPr>
                <a:t>-1:0]</a:t>
              </a:r>
            </a:p>
          </p:txBody>
        </p:sp>
        <p:sp>
          <p:nvSpPr>
            <p:cNvPr id="192" name="Rectangle 40"/>
            <p:cNvSpPr>
              <a:spLocks noChangeArrowheads="1"/>
            </p:cNvSpPr>
            <p:nvPr/>
          </p:nvSpPr>
          <p:spPr bwMode="auto">
            <a:xfrm>
              <a:off x="640971" y="5769260"/>
              <a:ext cx="28803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V</a:t>
              </a:r>
            </a:p>
          </p:txBody>
        </p:sp>
        <p:sp>
          <p:nvSpPr>
            <p:cNvPr id="193" name="Rectangle 40"/>
            <p:cNvSpPr>
              <a:spLocks noChangeArrowheads="1"/>
            </p:cNvSpPr>
            <p:nvPr/>
          </p:nvSpPr>
          <p:spPr bwMode="auto">
            <a:xfrm>
              <a:off x="962229" y="5769260"/>
              <a:ext cx="28803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b="1" dirty="0">
                  <a:solidFill>
                    <a:srgbClr val="00660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194" name="Rectangle 40"/>
            <p:cNvSpPr>
              <a:spLocks noChangeArrowheads="1"/>
            </p:cNvSpPr>
            <p:nvPr/>
          </p:nvSpPr>
          <p:spPr bwMode="auto">
            <a:xfrm>
              <a:off x="1535793" y="5491447"/>
              <a:ext cx="1797027" cy="582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V </a:t>
              </a:r>
              <a:r>
                <a:rPr lang="en-US" altLang="en-US" sz="2000" dirty="0">
                  <a:solidFill>
                    <a:srgbClr val="0000FF"/>
                  </a:solidFill>
                  <a:latin typeface="Calibri" panose="020F0502020204030204" pitchFamily="34" charset="0"/>
                </a:rPr>
                <a:t>= Overflow</a:t>
              </a:r>
            </a:p>
            <a:p>
              <a:r>
                <a:rPr lang="en-US" altLang="en-US" sz="2000" b="1" dirty="0">
                  <a:solidFill>
                    <a:srgbClr val="006600"/>
                  </a:solidFill>
                  <a:latin typeface="Calibri" panose="020F0502020204030204" pitchFamily="34" charset="0"/>
                </a:rPr>
                <a:t>C </a:t>
              </a:r>
              <a:r>
                <a:rPr lang="en-US" altLang="en-US" sz="2000" dirty="0">
                  <a:solidFill>
                    <a:srgbClr val="006600"/>
                  </a:solidFill>
                  <a:latin typeface="Calibri" panose="020F0502020204030204" pitchFamily="34" charset="0"/>
                </a:rPr>
                <a:t>= Carry output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507460" y="4201740"/>
              <a:ext cx="2387684" cy="708795"/>
              <a:chOff x="5507460" y="4862843"/>
              <a:chExt cx="2387684" cy="546905"/>
            </a:xfrm>
          </p:grpSpPr>
          <p:sp>
            <p:nvSpPr>
              <p:cNvPr id="135" name="Flowchart: Manual Operation 134"/>
              <p:cNvSpPr/>
              <p:nvPr/>
            </p:nvSpPr>
            <p:spPr>
              <a:xfrm>
                <a:off x="5507460" y="4869748"/>
                <a:ext cx="2387684" cy="5400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18000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5732122" y="4862843"/>
                <a:ext cx="1938040" cy="514980"/>
                <a:chOff x="9180645" y="4716175"/>
                <a:chExt cx="1938040" cy="514980"/>
              </a:xfrm>
            </p:grpSpPr>
            <p:sp>
              <p:nvSpPr>
                <p:cNvPr id="202" name="TextBox 201"/>
                <p:cNvSpPr txBox="1"/>
                <p:nvPr/>
              </p:nvSpPr>
              <p:spPr>
                <a:xfrm>
                  <a:off x="10866685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10304672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9742659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TextBox 204"/>
                <p:cNvSpPr txBox="1"/>
                <p:nvPr/>
              </p:nvSpPr>
              <p:spPr>
                <a:xfrm>
                  <a:off x="9180645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EEA14544-FE5A-4A46-BFCD-68261DC12D1C}"/>
                    </a:ext>
                  </a:extLst>
                </p:cNvPr>
                <p:cNvSpPr txBox="1"/>
                <p:nvPr/>
              </p:nvSpPr>
              <p:spPr>
                <a:xfrm>
                  <a:off x="10777803" y="5064490"/>
                  <a:ext cx="144000" cy="16666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CBD31FBE-9465-4CA8-A53B-9465DAD23B4D}"/>
                    </a:ext>
                  </a:extLst>
                </p:cNvPr>
                <p:cNvSpPr txBox="1"/>
                <p:nvPr/>
              </p:nvSpPr>
              <p:spPr>
                <a:xfrm>
                  <a:off x="10914898" y="4895656"/>
                  <a:ext cx="144000" cy="16666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" name="Freeform 7"/>
            <p:cNvSpPr/>
            <p:nvPr/>
          </p:nvSpPr>
          <p:spPr>
            <a:xfrm>
              <a:off x="6422400" y="3266387"/>
              <a:ext cx="549671" cy="962232"/>
            </a:xfrm>
            <a:custGeom>
              <a:avLst/>
              <a:gdLst>
                <a:gd name="connsiteX0" fmla="*/ 554400 w 554400"/>
                <a:gd name="connsiteY0" fmla="*/ 0 h 1101600"/>
                <a:gd name="connsiteX1" fmla="*/ 0 w 554400"/>
                <a:gd name="connsiteY1" fmla="*/ 0 h 1101600"/>
                <a:gd name="connsiteX2" fmla="*/ 0 w 554400"/>
                <a:gd name="connsiteY2" fmla="*/ 1101600 h 1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4400" h="1101600">
                  <a:moveTo>
                    <a:pt x="554400" y="0"/>
                  </a:moveTo>
                  <a:lnTo>
                    <a:pt x="0" y="0"/>
                  </a:lnTo>
                  <a:lnTo>
                    <a:pt x="0" y="11016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6085325" y="3778538"/>
              <a:ext cx="420841" cy="276582"/>
              <a:chOff x="1208545" y="2276860"/>
              <a:chExt cx="420841" cy="276582"/>
            </a:xfrm>
          </p:grpSpPr>
          <p:sp>
            <p:nvSpPr>
              <p:cNvPr id="211" name="Rectangle 210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212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5371200" y="3136787"/>
              <a:ext cx="486922" cy="1087232"/>
            </a:xfrm>
            <a:custGeom>
              <a:avLst/>
              <a:gdLst>
                <a:gd name="connsiteX0" fmla="*/ 0 w 489600"/>
                <a:gd name="connsiteY0" fmla="*/ 0 h 1231200"/>
                <a:gd name="connsiteX1" fmla="*/ 0 w 489600"/>
                <a:gd name="connsiteY1" fmla="*/ 136800 h 1231200"/>
                <a:gd name="connsiteX2" fmla="*/ 489600 w 489600"/>
                <a:gd name="connsiteY2" fmla="*/ 136800 h 1231200"/>
                <a:gd name="connsiteX3" fmla="*/ 489600 w 489600"/>
                <a:gd name="connsiteY3" fmla="*/ 1231200 h 123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600" h="1231200">
                  <a:moveTo>
                    <a:pt x="0" y="0"/>
                  </a:moveTo>
                  <a:lnTo>
                    <a:pt x="0" y="136800"/>
                  </a:lnTo>
                  <a:lnTo>
                    <a:pt x="489600" y="136800"/>
                  </a:lnTo>
                  <a:lnTo>
                    <a:pt x="489600" y="12312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538400" y="3129587"/>
              <a:ext cx="1065600" cy="1094432"/>
            </a:xfrm>
            <a:custGeom>
              <a:avLst/>
              <a:gdLst>
                <a:gd name="connsiteX0" fmla="*/ 1065600 w 1065600"/>
                <a:gd name="connsiteY0" fmla="*/ 0 h 1231200"/>
                <a:gd name="connsiteX1" fmla="*/ 1065600 w 1065600"/>
                <a:gd name="connsiteY1" fmla="*/ 144000 h 1231200"/>
                <a:gd name="connsiteX2" fmla="*/ 0 w 1065600"/>
                <a:gd name="connsiteY2" fmla="*/ 144000 h 1231200"/>
                <a:gd name="connsiteX3" fmla="*/ 0 w 1065600"/>
                <a:gd name="connsiteY3" fmla="*/ 1231200 h 123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600" h="1231200">
                  <a:moveTo>
                    <a:pt x="1065600" y="0"/>
                  </a:moveTo>
                  <a:lnTo>
                    <a:pt x="1065600" y="144000"/>
                  </a:lnTo>
                  <a:lnTo>
                    <a:pt x="0" y="144000"/>
                  </a:lnTo>
                  <a:lnTo>
                    <a:pt x="0" y="12312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Arrow Connector 212"/>
            <p:cNvCxnSpPr>
              <a:cxnSpLocks/>
            </p:cNvCxnSpPr>
            <p:nvPr/>
          </p:nvCxnSpPr>
          <p:spPr>
            <a:xfrm flipH="1">
              <a:off x="7509904" y="4779150"/>
              <a:ext cx="48819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143788" y="5469847"/>
              <a:ext cx="1269622" cy="512820"/>
              <a:chOff x="4143788" y="5806743"/>
              <a:chExt cx="1269622" cy="512820"/>
            </a:xfrm>
          </p:grpSpPr>
          <p:sp>
            <p:nvSpPr>
              <p:cNvPr id="214" name="Flowchart: Manual Operation 213"/>
              <p:cNvSpPr/>
              <p:nvPr/>
            </p:nvSpPr>
            <p:spPr>
              <a:xfrm>
                <a:off x="4143788" y="5815563"/>
                <a:ext cx="1269622" cy="504000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18000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grpSp>
            <p:nvGrpSpPr>
              <p:cNvPr id="215" name="Group 214"/>
              <p:cNvGrpSpPr/>
              <p:nvPr/>
            </p:nvGrpSpPr>
            <p:grpSpPr>
              <a:xfrm>
                <a:off x="4457945" y="5806743"/>
                <a:ext cx="630070" cy="261250"/>
                <a:chOff x="9266998" y="4716175"/>
                <a:chExt cx="630070" cy="261250"/>
              </a:xfrm>
            </p:grpSpPr>
            <p:sp>
              <p:nvSpPr>
                <p:cNvPr id="218" name="TextBox 217"/>
                <p:cNvSpPr txBox="1"/>
                <p:nvPr/>
              </p:nvSpPr>
              <p:spPr>
                <a:xfrm>
                  <a:off x="9713948" y="4716175"/>
                  <a:ext cx="183120" cy="26125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9266998" y="4716175"/>
                  <a:ext cx="183120" cy="26125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8" name="Freeform 27"/>
            <p:cNvSpPr/>
            <p:nvPr/>
          </p:nvSpPr>
          <p:spPr>
            <a:xfrm>
              <a:off x="2426400" y="4447212"/>
              <a:ext cx="2139626" cy="1022635"/>
            </a:xfrm>
            <a:custGeom>
              <a:avLst/>
              <a:gdLst>
                <a:gd name="connsiteX0" fmla="*/ 0 w 2030400"/>
                <a:gd name="connsiteY0" fmla="*/ 0 h 1144800"/>
                <a:gd name="connsiteX1" fmla="*/ 0 w 2030400"/>
                <a:gd name="connsiteY1" fmla="*/ 741600 h 1144800"/>
                <a:gd name="connsiteX2" fmla="*/ 2030400 w 2030400"/>
                <a:gd name="connsiteY2" fmla="*/ 741600 h 1144800"/>
                <a:gd name="connsiteX3" fmla="*/ 2030400 w 2030400"/>
                <a:gd name="connsiteY3" fmla="*/ 1144800 h 114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0400" h="1144800">
                  <a:moveTo>
                    <a:pt x="0" y="0"/>
                  </a:moveTo>
                  <a:lnTo>
                    <a:pt x="0" y="741600"/>
                  </a:lnTo>
                  <a:lnTo>
                    <a:pt x="2030400" y="741600"/>
                  </a:lnTo>
                  <a:lnTo>
                    <a:pt x="2030400" y="11448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4427340" y="6003355"/>
              <a:ext cx="420841" cy="276582"/>
              <a:chOff x="1208545" y="2276860"/>
              <a:chExt cx="420841" cy="276582"/>
            </a:xfrm>
          </p:grpSpPr>
          <p:sp>
            <p:nvSpPr>
              <p:cNvPr id="221" name="Rectangle 220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222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223" name="Straight Arrow Connector 222"/>
            <p:cNvCxnSpPr/>
            <p:nvPr/>
          </p:nvCxnSpPr>
          <p:spPr>
            <a:xfrm flipH="1">
              <a:off x="5268035" y="5770331"/>
              <a:ext cx="31132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Rectangle 40"/>
                <p:cNvSpPr>
                  <a:spLocks noChangeArrowheads="1"/>
                </p:cNvSpPr>
                <p:nvPr/>
              </p:nvSpPr>
              <p:spPr bwMode="auto">
                <a:xfrm>
                  <a:off x="5616936" y="5589240"/>
                  <a:ext cx="356852" cy="330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en-US" sz="2000" baseline="-25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224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16936" y="5589240"/>
                  <a:ext cx="356852" cy="330657"/>
                </a:xfrm>
                <a:prstGeom prst="rect">
                  <a:avLst/>
                </a:prstGeom>
                <a:blipFill>
                  <a:blip r:embed="rId4"/>
                  <a:stretch>
                    <a:fillRect l="-13559" b="-1481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40"/>
                <p:cNvSpPr>
                  <a:spLocks noChangeArrowheads="1"/>
                </p:cNvSpPr>
                <p:nvPr/>
              </p:nvSpPr>
              <p:spPr bwMode="auto">
                <a:xfrm>
                  <a:off x="3924570" y="1957652"/>
                  <a:ext cx="356852" cy="473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baseline="-25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60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24570" y="1957652"/>
                  <a:ext cx="356852" cy="473436"/>
                </a:xfrm>
                <a:prstGeom prst="rect">
                  <a:avLst/>
                </a:prstGeom>
                <a:blipFill>
                  <a:blip r:embed="rId5"/>
                  <a:stretch>
                    <a:fillRect l="-1551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Rectangle 40">
                  <a:extLst>
                    <a:ext uri="{FF2B5EF4-FFF2-40B4-BE49-F238E27FC236}">
                      <a16:creationId xmlns:a16="http://schemas.microsoft.com/office/drawing/2014/main" id="{81B23E20-9640-4E9F-80CA-692CBA8C84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90790" y="5608542"/>
                  <a:ext cx="214786" cy="2617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altLang="en-US" sz="1400" baseline="-25000" dirty="0">
                    <a:solidFill>
                      <a:schemeClr val="tx1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123" name="Rectangle 40">
                  <a:extLst>
                    <a:ext uri="{FF2B5EF4-FFF2-40B4-BE49-F238E27FC236}">
                      <a16:creationId xmlns:a16="http://schemas.microsoft.com/office/drawing/2014/main" id="{81B23E20-9640-4E9F-80CA-692CBA8C84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90790" y="5608542"/>
                  <a:ext cx="214786" cy="261715"/>
                </a:xfrm>
                <a:prstGeom prst="rect">
                  <a:avLst/>
                </a:prstGeom>
                <a:blipFill>
                  <a:blip r:embed="rId6"/>
                  <a:stretch>
                    <a:fillRect l="-571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BE4BF969-8596-4E8D-A706-97A5E95C4A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1929" y="4569015"/>
              <a:ext cx="36141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Rectangle 40">
                  <a:extLst>
                    <a:ext uri="{FF2B5EF4-FFF2-40B4-BE49-F238E27FC236}">
                      <a16:creationId xmlns:a16="http://schemas.microsoft.com/office/drawing/2014/main" id="{1EEC72BA-3914-403A-8133-A9A698F15E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63360" y="4666711"/>
                  <a:ext cx="900000" cy="2924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132" name="Rectangle 40">
                  <a:extLst>
                    <a:ext uri="{FF2B5EF4-FFF2-40B4-BE49-F238E27FC236}">
                      <a16:creationId xmlns:a16="http://schemas.microsoft.com/office/drawing/2014/main" id="{1EEC72BA-3914-403A-8133-A9A698F15E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63360" y="4666711"/>
                  <a:ext cx="900000" cy="292459"/>
                </a:xfrm>
                <a:prstGeom prst="rect">
                  <a:avLst/>
                </a:prstGeom>
                <a:blipFill>
                  <a:blip r:embed="rId7"/>
                  <a:stretch>
                    <a:fillRect l="-8844" t="-2083" b="-125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4125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Binary Decoders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9961"/>
              </p:ext>
            </p:extLst>
          </p:nvPr>
        </p:nvGraphicFramePr>
        <p:xfrm>
          <a:off x="5010607" y="3198572"/>
          <a:ext cx="4320525" cy="331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54585"/>
              </p:ext>
            </p:extLst>
          </p:nvPr>
        </p:nvGraphicFramePr>
        <p:xfrm>
          <a:off x="5010607" y="951899"/>
          <a:ext cx="2506212" cy="2071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8006171" y="1722662"/>
            <a:ext cx="1209747" cy="10013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Truth</a:t>
            </a:r>
          </a:p>
          <a:p>
            <a:pPr algn="ctr">
              <a:lnSpc>
                <a:spcPct val="120000"/>
              </a:lnSpc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Tables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7475" y="1355148"/>
            <a:ext cx="4315574" cy="1470438"/>
            <a:chOff x="227475" y="1355148"/>
            <a:chExt cx="4315574" cy="1470438"/>
          </a:xfrm>
        </p:grpSpPr>
        <p:sp>
          <p:nvSpPr>
            <p:cNvPr id="40" name="TextBox 39"/>
            <p:cNvSpPr txBox="1"/>
            <p:nvPr/>
          </p:nvSpPr>
          <p:spPr>
            <a:xfrm>
              <a:off x="1464100" y="1355148"/>
              <a:ext cx="1729962" cy="1470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27475" y="1514297"/>
              <a:ext cx="589509" cy="1152141"/>
              <a:chOff x="619036" y="4696354"/>
              <a:chExt cx="589509" cy="1152141"/>
            </a:xfrm>
          </p:grpSpPr>
          <p:sp>
            <p:nvSpPr>
              <p:cNvPr id="44" name="Left Brace 43"/>
              <p:cNvSpPr/>
              <p:nvPr/>
            </p:nvSpPr>
            <p:spPr>
              <a:xfrm>
                <a:off x="1035724" y="5018908"/>
                <a:ext cx="172821" cy="555223"/>
              </a:xfrm>
              <a:prstGeom prst="leftBrace">
                <a:avLst>
                  <a:gd name="adj1" fmla="val 46980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 rot="16200000">
                <a:off x="222505" y="5092885"/>
                <a:ext cx="1152141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2 Inputs</a:t>
                </a:r>
              </a:p>
            </p:txBody>
          </p:sp>
        </p:grpSp>
        <p:sp>
          <p:nvSpPr>
            <p:cNvPr id="46" name="Left Brace 45"/>
            <p:cNvSpPr/>
            <p:nvPr/>
          </p:nvSpPr>
          <p:spPr>
            <a:xfrm flipH="1">
              <a:off x="3929513" y="1470362"/>
              <a:ext cx="230428" cy="1280792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3729832" y="1910828"/>
              <a:ext cx="126735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 Outputs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778022" y="1722662"/>
              <a:ext cx="686077" cy="735411"/>
              <a:chOff x="1169583" y="4940262"/>
              <a:chExt cx="686077" cy="73541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518253" y="5129867"/>
                <a:ext cx="337407" cy="372985"/>
                <a:chOff x="1394805" y="5129867"/>
                <a:chExt cx="460856" cy="372985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1394805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394805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55"/>
              <p:cNvSpPr txBox="1"/>
              <p:nvPr/>
            </p:nvSpPr>
            <p:spPr>
              <a:xfrm>
                <a:off x="1169583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169583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3194061" y="1392364"/>
              <a:ext cx="738480" cy="1396006"/>
              <a:chOff x="3295836" y="4523533"/>
              <a:chExt cx="738480" cy="1396006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TextBox 58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972780" y="1437654"/>
              <a:ext cx="180020" cy="1363974"/>
              <a:chOff x="2972780" y="1437654"/>
              <a:chExt cx="180020" cy="1363974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2972780" y="143765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972780" y="179109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972780" y="21604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972780" y="252977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16718" y="1765893"/>
              <a:ext cx="180020" cy="637769"/>
              <a:chOff x="1516718" y="1765893"/>
              <a:chExt cx="180020" cy="637769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516718" y="1765893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516718" y="2131806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27475" y="3456343"/>
            <a:ext cx="4315574" cy="2853007"/>
            <a:chOff x="227475" y="3456343"/>
            <a:chExt cx="4315574" cy="2853007"/>
          </a:xfrm>
        </p:grpSpPr>
        <p:sp>
          <p:nvSpPr>
            <p:cNvPr id="68" name="TextBox 67"/>
            <p:cNvSpPr txBox="1"/>
            <p:nvPr/>
          </p:nvSpPr>
          <p:spPr>
            <a:xfrm>
              <a:off x="1464100" y="3456343"/>
              <a:ext cx="1729961" cy="285300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3-to-8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sp>
          <p:nvSpPr>
            <p:cNvPr id="70" name="Left Brace 69"/>
            <p:cNvSpPr/>
            <p:nvPr/>
          </p:nvSpPr>
          <p:spPr>
            <a:xfrm flipH="1">
              <a:off x="3929513" y="3571558"/>
              <a:ext cx="230428" cy="2737792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3729832" y="4747242"/>
              <a:ext cx="126735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8 Outputs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27475" y="4306776"/>
              <a:ext cx="1236800" cy="1152141"/>
              <a:chOff x="639177" y="4293104"/>
              <a:chExt cx="1236800" cy="1152141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639177" y="4293104"/>
                <a:ext cx="589509" cy="1152141"/>
                <a:chOff x="619036" y="4913108"/>
                <a:chExt cx="589509" cy="1152141"/>
              </a:xfrm>
            </p:grpSpPr>
            <p:sp>
              <p:nvSpPr>
                <p:cNvPr id="88" name="Left Brace 87"/>
                <p:cNvSpPr/>
                <p:nvPr/>
              </p:nvSpPr>
              <p:spPr>
                <a:xfrm>
                  <a:off x="1035724" y="5018908"/>
                  <a:ext cx="172821" cy="944799"/>
                </a:xfrm>
                <a:prstGeom prst="leftBrace">
                  <a:avLst>
                    <a:gd name="adj1" fmla="val 46980"/>
                    <a:gd name="adj2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 rot="16200000">
                  <a:off x="222505" y="5309639"/>
                  <a:ext cx="1152141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3 Inputs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1189724" y="4319919"/>
                <a:ext cx="686253" cy="1098510"/>
                <a:chOff x="1169583" y="4940262"/>
                <a:chExt cx="686253" cy="109851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1518254" y="5129867"/>
                  <a:ext cx="337582" cy="736084"/>
                  <a:chOff x="1394805" y="5129867"/>
                  <a:chExt cx="461095" cy="736084"/>
                </a:xfrm>
              </p:grpSpPr>
              <p:cxnSp>
                <p:nvCxnSpPr>
                  <p:cNvPr id="86" name="Straight Arrow Connector 85"/>
                  <p:cNvCxnSpPr/>
                  <p:nvPr/>
                </p:nvCxnSpPr>
                <p:spPr>
                  <a:xfrm>
                    <a:off x="1394805" y="5129867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/>
                  <p:nvPr/>
                </p:nvCxnSpPr>
                <p:spPr>
                  <a:xfrm>
                    <a:off x="1394805" y="5502852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Arrow Connector 99"/>
                  <p:cNvCxnSpPr/>
                  <p:nvPr/>
                </p:nvCxnSpPr>
                <p:spPr>
                  <a:xfrm>
                    <a:off x="1395044" y="5865951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4" name="TextBox 83"/>
                <p:cNvSpPr txBox="1"/>
                <p:nvPr/>
              </p:nvSpPr>
              <p:spPr>
                <a:xfrm>
                  <a:off x="1169583" y="4940262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169583" y="5316593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1169758" y="5679692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</p:grpSp>
        <p:grpSp>
          <p:nvGrpSpPr>
            <p:cNvPr id="73" name="Group 72"/>
            <p:cNvGrpSpPr/>
            <p:nvPr/>
          </p:nvGrpSpPr>
          <p:grpSpPr>
            <a:xfrm>
              <a:off x="3194061" y="3493560"/>
              <a:ext cx="738480" cy="1396006"/>
              <a:chOff x="3295836" y="4523533"/>
              <a:chExt cx="738480" cy="1396006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3196695" y="4913344"/>
              <a:ext cx="738480" cy="1396006"/>
              <a:chOff x="3295836" y="4523533"/>
              <a:chExt cx="738480" cy="1396006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96" name="Straight Arrow Connector 95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2972780" y="3550191"/>
              <a:ext cx="180020" cy="1363974"/>
              <a:chOff x="2972780" y="1437654"/>
              <a:chExt cx="180020" cy="1363974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2972780" y="143765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972780" y="179109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2972780" y="21604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972780" y="252977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2972780" y="4945346"/>
              <a:ext cx="180020" cy="1363974"/>
              <a:chOff x="2972780" y="1437654"/>
              <a:chExt cx="180020" cy="1363974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2972780" y="143765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972780" y="179109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972780" y="21604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2972780" y="252977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1516718" y="4747598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516718" y="5113511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16718" y="4374105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888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Decoder Implementation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2047" y="5790887"/>
            <a:ext cx="4918772" cy="5760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Each decoder output is a </a:t>
            </a:r>
            <a:r>
              <a:rPr lang="en-US" sz="2400" b="1" dirty="0" err="1">
                <a:solidFill>
                  <a:srgbClr val="FF0000"/>
                </a:solidFill>
              </a:rPr>
              <a:t>minterm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2475" y="3083358"/>
            <a:ext cx="3974883" cy="2477101"/>
            <a:chOff x="747689" y="3198572"/>
            <a:chExt cx="3974883" cy="2477101"/>
          </a:xfrm>
        </p:grpSpPr>
        <p:sp>
          <p:nvSpPr>
            <p:cNvPr id="3" name="Freeform 2"/>
            <p:cNvSpPr/>
            <p:nvPr/>
          </p:nvSpPr>
          <p:spPr>
            <a:xfrm>
              <a:off x="1033670" y="3485322"/>
              <a:ext cx="1499835" cy="781878"/>
            </a:xfrm>
            <a:custGeom>
              <a:avLst/>
              <a:gdLst>
                <a:gd name="connsiteX0" fmla="*/ 1490869 w 1490869"/>
                <a:gd name="connsiteY0" fmla="*/ 781878 h 781878"/>
                <a:gd name="connsiteX1" fmla="*/ 1345095 w 1490869"/>
                <a:gd name="connsiteY1" fmla="*/ 781878 h 781878"/>
                <a:gd name="connsiteX2" fmla="*/ 1345095 w 1490869"/>
                <a:gd name="connsiteY2" fmla="*/ 0 h 781878"/>
                <a:gd name="connsiteX3" fmla="*/ 0 w 1490869"/>
                <a:gd name="connsiteY3" fmla="*/ 0 h 78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869" h="781878">
                  <a:moveTo>
                    <a:pt x="1490869" y="781878"/>
                  </a:moveTo>
                  <a:lnTo>
                    <a:pt x="1345095" y="781878"/>
                  </a:lnTo>
                  <a:lnTo>
                    <a:pt x="134509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936755" y="3861052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340004" y="3588640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 dirty="0" err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</m:oMath>
                  </a14:m>
                  <a:r>
                    <a:rPr lang="en-US" sz="24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3588640"/>
                  <a:ext cx="1382568" cy="51846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489" r="-88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>
            <a:xfrm>
              <a:off x="2936755" y="4392696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340004" y="4120284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dirty="0" err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4120284"/>
                  <a:ext cx="1382568" cy="51846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489" r="-132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/>
            <p:cNvCxnSpPr/>
            <p:nvPr/>
          </p:nvCxnSpPr>
          <p:spPr>
            <a:xfrm>
              <a:off x="2936755" y="4924340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035724" y="3987076"/>
              <a:ext cx="14892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36755" y="5455984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1653849" y="3313786"/>
              <a:ext cx="361194" cy="345642"/>
              <a:chOff x="6479585" y="3169769"/>
              <a:chExt cx="361194" cy="345642"/>
            </a:xfrm>
          </p:grpSpPr>
          <p:sp>
            <p:nvSpPr>
              <p:cNvPr id="45" name="Isosceles Triangle 44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653849" y="3812371"/>
              <a:ext cx="361194" cy="345642"/>
              <a:chOff x="6479585" y="3169769"/>
              <a:chExt cx="361194" cy="345642"/>
            </a:xfrm>
          </p:grpSpPr>
          <p:sp>
            <p:nvSpPr>
              <p:cNvPr id="52" name="Isosceles Triangle 51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47689" y="3198572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689" y="3198572"/>
                  <a:ext cx="288035" cy="51846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0426" r="-1489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747689" y="3717035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689" y="3717035"/>
                  <a:ext cx="288035" cy="51846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0426" r="-1702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Freeform 55"/>
            <p:cNvSpPr/>
            <p:nvPr/>
          </p:nvSpPr>
          <p:spPr>
            <a:xfrm flipV="1">
              <a:off x="1266151" y="4518989"/>
              <a:ext cx="1267354" cy="1072572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flipV="1">
              <a:off x="1438973" y="3485319"/>
              <a:ext cx="1085984" cy="1326245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flipV="1">
              <a:off x="2232218" y="3987076"/>
              <a:ext cx="301287" cy="1054920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438973" y="4811565"/>
              <a:ext cx="1085984" cy="532203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/>
            <p:cNvSpPr/>
            <p:nvPr/>
          </p:nvSpPr>
          <p:spPr>
            <a:xfrm>
              <a:off x="2533506" y="3659428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Delay 27"/>
            <p:cNvSpPr/>
            <p:nvPr/>
          </p:nvSpPr>
          <p:spPr>
            <a:xfrm>
              <a:off x="2533506" y="4191072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Delay 33"/>
            <p:cNvSpPr/>
            <p:nvPr/>
          </p:nvSpPr>
          <p:spPr>
            <a:xfrm>
              <a:off x="2533506" y="4722716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Delay 39"/>
            <p:cNvSpPr/>
            <p:nvPr/>
          </p:nvSpPr>
          <p:spPr>
            <a:xfrm>
              <a:off x="2533506" y="5254360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382861" y="3748408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340004" y="4625566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4625566"/>
                  <a:ext cx="1382568" cy="51846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7489" r="-176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340004" y="5157210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5157210"/>
                  <a:ext cx="1382568" cy="518463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7489" r="-176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Freeform 43"/>
            <p:cNvSpPr/>
            <p:nvPr/>
          </p:nvSpPr>
          <p:spPr>
            <a:xfrm flipV="1">
              <a:off x="1266151" y="3985187"/>
              <a:ext cx="1258805" cy="533803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068214" y="977804"/>
            <a:ext cx="4355955" cy="5142901"/>
            <a:chOff x="5241035" y="977804"/>
            <a:chExt cx="4355955" cy="5142901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6659827" y="3355535"/>
              <a:ext cx="4716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661651" y="4421754"/>
              <a:ext cx="4716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658003" y="2278744"/>
              <a:ext cx="4716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5592417" y="2278744"/>
              <a:ext cx="1537253" cy="3210856"/>
            </a:xfrm>
            <a:custGeom>
              <a:avLst/>
              <a:gdLst>
                <a:gd name="connsiteX0" fmla="*/ 0 w 1537253"/>
                <a:gd name="connsiteY0" fmla="*/ 0 h 3187148"/>
                <a:gd name="connsiteX1" fmla="*/ 1066800 w 1537253"/>
                <a:gd name="connsiteY1" fmla="*/ 0 h 3187148"/>
                <a:gd name="connsiteX2" fmla="*/ 1066800 w 1537253"/>
                <a:gd name="connsiteY2" fmla="*/ 3187148 h 3187148"/>
                <a:gd name="connsiteX3" fmla="*/ 1537253 w 1537253"/>
                <a:gd name="connsiteY3" fmla="*/ 3187148 h 318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253" h="3187148">
                  <a:moveTo>
                    <a:pt x="0" y="0"/>
                  </a:moveTo>
                  <a:lnTo>
                    <a:pt x="1066800" y="0"/>
                  </a:lnTo>
                  <a:lnTo>
                    <a:pt x="1066800" y="3187148"/>
                  </a:lnTo>
                  <a:lnTo>
                    <a:pt x="1537253" y="318714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92417" y="1762539"/>
              <a:ext cx="1537253" cy="3041374"/>
            </a:xfrm>
            <a:custGeom>
              <a:avLst/>
              <a:gdLst>
                <a:gd name="connsiteX0" fmla="*/ 0 w 1537253"/>
                <a:gd name="connsiteY0" fmla="*/ 0 h 3041374"/>
                <a:gd name="connsiteX1" fmla="*/ 1225826 w 1537253"/>
                <a:gd name="connsiteY1" fmla="*/ 0 h 3041374"/>
                <a:gd name="connsiteX2" fmla="*/ 1225826 w 1537253"/>
                <a:gd name="connsiteY2" fmla="*/ 3041374 h 3041374"/>
                <a:gd name="connsiteX3" fmla="*/ 1537253 w 1537253"/>
                <a:gd name="connsiteY3" fmla="*/ 3041374 h 3041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253" h="3041374">
                  <a:moveTo>
                    <a:pt x="0" y="0"/>
                  </a:moveTo>
                  <a:lnTo>
                    <a:pt x="1225826" y="0"/>
                  </a:lnTo>
                  <a:lnTo>
                    <a:pt x="1225826" y="3041374"/>
                  </a:lnTo>
                  <a:lnTo>
                    <a:pt x="1537253" y="304137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84623" y="1264554"/>
              <a:ext cx="1535267" cy="2323672"/>
            </a:xfrm>
            <a:custGeom>
              <a:avLst/>
              <a:gdLst>
                <a:gd name="connsiteX0" fmla="*/ 1490869 w 1490869"/>
                <a:gd name="connsiteY0" fmla="*/ 781878 h 781878"/>
                <a:gd name="connsiteX1" fmla="*/ 1345095 w 1490869"/>
                <a:gd name="connsiteY1" fmla="*/ 781878 h 781878"/>
                <a:gd name="connsiteX2" fmla="*/ 1345095 w 1490869"/>
                <a:gd name="connsiteY2" fmla="*/ 0 h 781878"/>
                <a:gd name="connsiteX3" fmla="*/ 0 w 1490869"/>
                <a:gd name="connsiteY3" fmla="*/ 0 h 78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869" h="781878">
                  <a:moveTo>
                    <a:pt x="1490869" y="781878"/>
                  </a:moveTo>
                  <a:lnTo>
                    <a:pt x="1345095" y="781878"/>
                  </a:lnTo>
                  <a:lnTo>
                    <a:pt x="134509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6147195" y="1093018"/>
              <a:ext cx="361194" cy="345642"/>
              <a:chOff x="6479585" y="3169769"/>
              <a:chExt cx="361194" cy="345642"/>
            </a:xfrm>
          </p:grpSpPr>
          <p:sp>
            <p:nvSpPr>
              <p:cNvPr id="88" name="Isosceles Triangle 87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6147195" y="1591603"/>
              <a:ext cx="361194" cy="345642"/>
              <a:chOff x="6479585" y="3169769"/>
              <a:chExt cx="361194" cy="345642"/>
            </a:xfrm>
          </p:grpSpPr>
          <p:sp>
            <p:nvSpPr>
              <p:cNvPr id="86" name="Isosceles Triangle 85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5241035" y="977804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977804"/>
                  <a:ext cx="288035" cy="51846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9583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241035" y="1496267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1496267"/>
                  <a:ext cx="288035" cy="518463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7500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Freeform 73"/>
            <p:cNvSpPr/>
            <p:nvPr/>
          </p:nvSpPr>
          <p:spPr>
            <a:xfrm flipV="1">
              <a:off x="5874712" y="1762539"/>
              <a:ext cx="1245178" cy="4110204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flipV="1">
              <a:off x="5989926" y="1265838"/>
              <a:ext cx="1129964" cy="4467442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flipV="1">
              <a:off x="5759498" y="2283701"/>
              <a:ext cx="1367273" cy="3737611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969246" y="1988825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812335" y="2133171"/>
              <a:ext cx="99883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812335" y="2664815"/>
              <a:ext cx="99883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7926387" y="2392403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2392403"/>
                  <a:ext cx="1670603" cy="518463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6569" r="-146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/>
            <p:cNvCxnSpPr/>
            <p:nvPr/>
          </p:nvCxnSpPr>
          <p:spPr>
            <a:xfrm>
              <a:off x="5874712" y="3196459"/>
              <a:ext cx="193646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874712" y="3728103"/>
              <a:ext cx="193646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Delay 77"/>
            <p:cNvSpPr/>
            <p:nvPr/>
          </p:nvSpPr>
          <p:spPr>
            <a:xfrm>
              <a:off x="7119890" y="1931547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Delay 78"/>
            <p:cNvSpPr/>
            <p:nvPr/>
          </p:nvSpPr>
          <p:spPr>
            <a:xfrm>
              <a:off x="7119890" y="2463191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Delay 79"/>
            <p:cNvSpPr/>
            <p:nvPr/>
          </p:nvSpPr>
          <p:spPr>
            <a:xfrm>
              <a:off x="7119890" y="2994835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Delay 80"/>
            <p:cNvSpPr/>
            <p:nvPr/>
          </p:nvSpPr>
          <p:spPr>
            <a:xfrm>
              <a:off x="7119890" y="3526479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6812335" y="4277811"/>
              <a:ext cx="99883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523139" y="4809455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874712" y="5341099"/>
              <a:ext cx="193646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7523139" y="5872743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lowchart: Delay 96"/>
            <p:cNvSpPr/>
            <p:nvPr/>
          </p:nvSpPr>
          <p:spPr>
            <a:xfrm>
              <a:off x="7119890" y="4076187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Delay 97"/>
            <p:cNvSpPr/>
            <p:nvPr/>
          </p:nvSpPr>
          <p:spPr>
            <a:xfrm>
              <a:off x="7119890" y="4607831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Delay 98"/>
            <p:cNvSpPr/>
            <p:nvPr/>
          </p:nvSpPr>
          <p:spPr>
            <a:xfrm>
              <a:off x="7119890" y="5139475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Delay 99"/>
            <p:cNvSpPr/>
            <p:nvPr/>
          </p:nvSpPr>
          <p:spPr>
            <a:xfrm>
              <a:off x="7119890" y="5671119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6147195" y="2104039"/>
              <a:ext cx="361194" cy="345642"/>
              <a:chOff x="6479585" y="3169769"/>
              <a:chExt cx="361194" cy="345642"/>
            </a:xfrm>
          </p:grpSpPr>
          <p:sp>
            <p:nvSpPr>
              <p:cNvPr id="105" name="Isosceles Triangle 104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5241035" y="1988825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1988825"/>
                  <a:ext cx="288035" cy="51846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9583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Straight Connector 109"/>
            <p:cNvCxnSpPr/>
            <p:nvPr/>
          </p:nvCxnSpPr>
          <p:spPr>
            <a:xfrm>
              <a:off x="6969245" y="2513914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969244" y="3045629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989926" y="4146351"/>
              <a:ext cx="112996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989926" y="4669620"/>
              <a:ext cx="112996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5989926" y="5192889"/>
              <a:ext cx="112996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5759498" y="2805895"/>
              <a:ext cx="136098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5759498" y="3873998"/>
              <a:ext cx="136098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5759498" y="4952673"/>
              <a:ext cx="136098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Box 124"/>
                <p:cNvSpPr txBox="1"/>
                <p:nvPr/>
              </p:nvSpPr>
              <p:spPr>
                <a:xfrm>
                  <a:off x="7926387" y="1873611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1873611"/>
                  <a:ext cx="1670603" cy="518463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7926387" y="2910537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2910537"/>
                  <a:ext cx="1670603" cy="518463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7926387" y="3462130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3462130"/>
                  <a:ext cx="1670603" cy="518463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7926387" y="4013723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4013723"/>
                  <a:ext cx="1670603" cy="518463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7926387" y="4552064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4552064"/>
                  <a:ext cx="1670603" cy="518463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926387" y="5077153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5077153"/>
                  <a:ext cx="1670603" cy="518463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926387" y="5602242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5602242"/>
                  <a:ext cx="1670603" cy="518463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3" name="TextBox 122"/>
          <p:cNvSpPr txBox="1"/>
          <p:nvPr/>
        </p:nvSpPr>
        <p:spPr>
          <a:xfrm>
            <a:off x="7372494" y="1215429"/>
            <a:ext cx="1958638" cy="54296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3-to-8 Decoder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282397" y="2564895"/>
            <a:ext cx="1209747" cy="86410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2-to-4</a:t>
            </a:r>
          </a:p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Decoder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99266"/>
              </p:ext>
            </p:extLst>
          </p:nvPr>
        </p:nvGraphicFramePr>
        <p:xfrm>
          <a:off x="747689" y="961166"/>
          <a:ext cx="2325464" cy="2006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367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73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Decoders to Implement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18710"/>
            <a:ext cx="9274727" cy="259231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 decoder generates all the minterms</a:t>
            </a:r>
          </a:p>
          <a:p>
            <a:pPr>
              <a:spcBef>
                <a:spcPts val="1200"/>
              </a:spcBef>
            </a:pPr>
            <a:r>
              <a:rPr lang="en-US" dirty="0"/>
              <a:t>A Boolean function can be expressed as a sum of minterms</a:t>
            </a:r>
          </a:p>
          <a:p>
            <a:pPr>
              <a:spcBef>
                <a:spcPts val="1200"/>
              </a:spcBef>
            </a:pPr>
            <a:r>
              <a:rPr lang="en-US" dirty="0"/>
              <a:t>Any function can be implemented using a decoder + OR gate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Note: the function </a:t>
            </a:r>
            <a:r>
              <a:rPr lang="en-US" b="1" dirty="0">
                <a:solidFill>
                  <a:srgbClr val="FF0000"/>
                </a:solidFill>
              </a:rPr>
              <a:t>must not be minimized</a:t>
            </a:r>
          </a:p>
          <a:p>
            <a:pPr>
              <a:spcBef>
                <a:spcPts val="1200"/>
              </a:spcBef>
            </a:pPr>
            <a:r>
              <a:rPr lang="en-US" b="1" dirty="0"/>
              <a:t>Example:</a:t>
            </a:r>
            <a:r>
              <a:rPr lang="en-US" dirty="0"/>
              <a:t> Full Adder </a:t>
            </a:r>
            <a:r>
              <a:rPr lang="en-US" dirty="0">
                <a:solidFill>
                  <a:srgbClr val="006600"/>
                </a:solidFill>
                <a:sym typeface="Symbol"/>
              </a:rPr>
              <a:t>sum = </a:t>
            </a:r>
            <a:r>
              <a:rPr lang="en-US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6600"/>
                </a:solidFill>
                <a:sym typeface="Symbol"/>
              </a:rPr>
              <a:t>(1, 2, 4, 7)</a:t>
            </a:r>
            <a:r>
              <a:rPr lang="en-US" dirty="0">
                <a:sym typeface="Symbol"/>
              </a:rPr>
              <a:t>,</a:t>
            </a:r>
            <a:r>
              <a:rPr lang="en-US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cout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(3, 5, 6, 7)</a:t>
            </a:r>
            <a:endParaRPr lang="en-US" dirty="0">
              <a:solidFill>
                <a:srgbClr val="00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34094"/>
              </p:ext>
            </p:extLst>
          </p:nvPr>
        </p:nvGraphicFramePr>
        <p:xfrm>
          <a:off x="920510" y="3429000"/>
          <a:ext cx="2592315" cy="311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137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3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3800860" y="3571557"/>
            <a:ext cx="5545118" cy="2910614"/>
            <a:chOff x="3958834" y="3629164"/>
            <a:chExt cx="5545118" cy="2910614"/>
          </a:xfrm>
        </p:grpSpPr>
        <p:sp>
          <p:nvSpPr>
            <p:cNvPr id="51" name="Freeform 50"/>
            <p:cNvSpPr/>
            <p:nvPr/>
          </p:nvSpPr>
          <p:spPr>
            <a:xfrm>
              <a:off x="6533322" y="5546035"/>
              <a:ext cx="1358348" cy="443948"/>
            </a:xfrm>
            <a:custGeom>
              <a:avLst/>
              <a:gdLst>
                <a:gd name="connsiteX0" fmla="*/ 0 w 1358348"/>
                <a:gd name="connsiteY0" fmla="*/ 443948 h 443948"/>
                <a:gd name="connsiteX1" fmla="*/ 841513 w 1358348"/>
                <a:gd name="connsiteY1" fmla="*/ 443948 h 443948"/>
                <a:gd name="connsiteX2" fmla="*/ 841513 w 1358348"/>
                <a:gd name="connsiteY2" fmla="*/ 0 h 443948"/>
                <a:gd name="connsiteX3" fmla="*/ 1358348 w 1358348"/>
                <a:gd name="connsiteY3" fmla="*/ 0 h 44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348" h="443948">
                  <a:moveTo>
                    <a:pt x="0" y="443948"/>
                  </a:moveTo>
                  <a:lnTo>
                    <a:pt x="841513" y="443948"/>
                  </a:lnTo>
                  <a:lnTo>
                    <a:pt x="841513" y="0"/>
                  </a:lnTo>
                  <a:lnTo>
                    <a:pt x="135834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526696" y="5400261"/>
              <a:ext cx="1358347" cy="218661"/>
            </a:xfrm>
            <a:custGeom>
              <a:avLst/>
              <a:gdLst>
                <a:gd name="connsiteX0" fmla="*/ 0 w 1358347"/>
                <a:gd name="connsiteY0" fmla="*/ 218661 h 218661"/>
                <a:gd name="connsiteX1" fmla="*/ 602974 w 1358347"/>
                <a:gd name="connsiteY1" fmla="*/ 218661 h 218661"/>
                <a:gd name="connsiteX2" fmla="*/ 602974 w 1358347"/>
                <a:gd name="connsiteY2" fmla="*/ 0 h 218661"/>
                <a:gd name="connsiteX3" fmla="*/ 1358347 w 1358347"/>
                <a:gd name="connsiteY3" fmla="*/ 0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347" h="218661">
                  <a:moveTo>
                    <a:pt x="0" y="218661"/>
                  </a:moveTo>
                  <a:lnTo>
                    <a:pt x="602974" y="218661"/>
                  </a:lnTo>
                  <a:lnTo>
                    <a:pt x="602974" y="0"/>
                  </a:lnTo>
                  <a:lnTo>
                    <a:pt x="135834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539948" y="4936435"/>
              <a:ext cx="1318591" cy="337930"/>
            </a:xfrm>
            <a:custGeom>
              <a:avLst/>
              <a:gdLst>
                <a:gd name="connsiteX0" fmla="*/ 0 w 1318591"/>
                <a:gd name="connsiteY0" fmla="*/ 0 h 304800"/>
                <a:gd name="connsiteX1" fmla="*/ 834887 w 1318591"/>
                <a:gd name="connsiteY1" fmla="*/ 0 h 304800"/>
                <a:gd name="connsiteX2" fmla="*/ 834887 w 1318591"/>
                <a:gd name="connsiteY2" fmla="*/ 304800 h 304800"/>
                <a:gd name="connsiteX3" fmla="*/ 1318591 w 1318591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304800">
                  <a:moveTo>
                    <a:pt x="0" y="0"/>
                  </a:moveTo>
                  <a:lnTo>
                    <a:pt x="834887" y="0"/>
                  </a:lnTo>
                  <a:lnTo>
                    <a:pt x="834887" y="304800"/>
                  </a:lnTo>
                  <a:lnTo>
                    <a:pt x="1318591" y="30480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533322" y="4638747"/>
              <a:ext cx="1318591" cy="1722296"/>
            </a:xfrm>
            <a:custGeom>
              <a:avLst/>
              <a:gdLst>
                <a:gd name="connsiteX0" fmla="*/ 0 w 1318591"/>
                <a:gd name="connsiteY0" fmla="*/ 1683026 h 1683026"/>
                <a:gd name="connsiteX1" fmla="*/ 1007165 w 1318591"/>
                <a:gd name="connsiteY1" fmla="*/ 1683026 h 1683026"/>
                <a:gd name="connsiteX2" fmla="*/ 1007165 w 1318591"/>
                <a:gd name="connsiteY2" fmla="*/ 0 h 1683026"/>
                <a:gd name="connsiteX3" fmla="*/ 1318591 w 1318591"/>
                <a:gd name="connsiteY3" fmla="*/ 0 h 168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1683026">
                  <a:moveTo>
                    <a:pt x="0" y="1683026"/>
                  </a:moveTo>
                  <a:lnTo>
                    <a:pt x="1007165" y="1683026"/>
                  </a:lnTo>
                  <a:lnTo>
                    <a:pt x="1007165" y="0"/>
                  </a:lnTo>
                  <a:lnTo>
                    <a:pt x="1318591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526696" y="4499113"/>
              <a:ext cx="1371600" cy="775252"/>
            </a:xfrm>
            <a:custGeom>
              <a:avLst/>
              <a:gdLst>
                <a:gd name="connsiteX0" fmla="*/ 0 w 1371600"/>
                <a:gd name="connsiteY0" fmla="*/ 775252 h 775252"/>
                <a:gd name="connsiteX1" fmla="*/ 450574 w 1371600"/>
                <a:gd name="connsiteY1" fmla="*/ 775252 h 775252"/>
                <a:gd name="connsiteX2" fmla="*/ 450574 w 1371600"/>
                <a:gd name="connsiteY2" fmla="*/ 0 h 775252"/>
                <a:gd name="connsiteX3" fmla="*/ 1371600 w 1371600"/>
                <a:gd name="connsiteY3" fmla="*/ 0 h 77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1600" h="775252">
                  <a:moveTo>
                    <a:pt x="0" y="775252"/>
                  </a:moveTo>
                  <a:lnTo>
                    <a:pt x="450574" y="775252"/>
                  </a:lnTo>
                  <a:lnTo>
                    <a:pt x="450574" y="0"/>
                  </a:lnTo>
                  <a:lnTo>
                    <a:pt x="13716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539948" y="4353339"/>
              <a:ext cx="1345095" cy="217791"/>
            </a:xfrm>
            <a:custGeom>
              <a:avLst/>
              <a:gdLst>
                <a:gd name="connsiteX0" fmla="*/ 0 w 1345095"/>
                <a:gd name="connsiteY0" fmla="*/ 225287 h 225287"/>
                <a:gd name="connsiteX1" fmla="*/ 205409 w 1345095"/>
                <a:gd name="connsiteY1" fmla="*/ 225287 h 225287"/>
                <a:gd name="connsiteX2" fmla="*/ 205409 w 1345095"/>
                <a:gd name="connsiteY2" fmla="*/ 0 h 225287"/>
                <a:gd name="connsiteX3" fmla="*/ 1345095 w 1345095"/>
                <a:gd name="connsiteY3" fmla="*/ 0 h 22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5095" h="225287">
                  <a:moveTo>
                    <a:pt x="0" y="225287"/>
                  </a:moveTo>
                  <a:lnTo>
                    <a:pt x="205409" y="225287"/>
                  </a:lnTo>
                  <a:lnTo>
                    <a:pt x="205409" y="0"/>
                  </a:lnTo>
                  <a:lnTo>
                    <a:pt x="134509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45088" y="3629164"/>
              <a:ext cx="1896882" cy="291061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3-to-8</a:t>
              </a:r>
              <a:endParaRPr lang="en-US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958834" y="4506412"/>
              <a:ext cx="686253" cy="1098510"/>
              <a:chOff x="881548" y="4940262"/>
              <a:chExt cx="686253" cy="109851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230219" y="5129867"/>
                <a:ext cx="337582" cy="736084"/>
                <a:chOff x="1001385" y="5129867"/>
                <a:chExt cx="461095" cy="73608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1001385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1001385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1001624" y="58659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881548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81548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81723" y="567969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6541969" y="3845921"/>
              <a:ext cx="389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541969" y="4208526"/>
              <a:ext cx="14642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452423" y="4434417"/>
              <a:ext cx="389810" cy="0"/>
            </a:xfrm>
            <a:prstGeom prst="straightConnector1">
              <a:avLst/>
            </a:prstGeom>
            <a:ln w="1905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545315" y="5675673"/>
              <a:ext cx="389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4650118" y="3666381"/>
              <a:ext cx="1887779" cy="2815790"/>
              <a:chOff x="5479391" y="3666381"/>
              <a:chExt cx="1887779" cy="281579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015866" y="366638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015866" y="401202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15866" y="43576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15866" y="47033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18500" y="50861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18500" y="54318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18500" y="577744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018500" y="612309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479391" y="451009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479391" y="488242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479391" y="52547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3" name="Freeform 67"/>
            <p:cNvSpPr>
              <a:spLocks noChangeAspect="1"/>
            </p:cNvSpPr>
            <p:nvPr/>
          </p:nvSpPr>
          <p:spPr bwMode="auto">
            <a:xfrm>
              <a:off x="7775743" y="5151800"/>
              <a:ext cx="676680" cy="639087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7"/>
            <p:cNvSpPr>
              <a:spLocks noChangeAspect="1"/>
            </p:cNvSpPr>
            <p:nvPr/>
          </p:nvSpPr>
          <p:spPr bwMode="auto">
            <a:xfrm>
              <a:off x="7775743" y="4114874"/>
              <a:ext cx="676680" cy="639087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8452708" y="5471343"/>
              <a:ext cx="38981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921257" y="4241938"/>
              <a:ext cx="576069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sum</a:t>
              </a:r>
              <a:endParaRPr lang="en-US" sz="2000" i="1" baseline="-25000" dirty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27883" y="5272424"/>
              <a:ext cx="576069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 err="1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sz="2000" i="1" baseline="-250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Decoders to Implement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36685"/>
            <a:ext cx="9274727" cy="224667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Good if many output functions of the same input variables</a:t>
            </a:r>
          </a:p>
          <a:p>
            <a:pPr>
              <a:spcBef>
                <a:spcPts val="1500"/>
              </a:spcBef>
            </a:pPr>
            <a:r>
              <a:rPr lang="en-US" dirty="0"/>
              <a:t>If number of minterms is large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Wider OR gate is needed</a:t>
            </a:r>
          </a:p>
          <a:p>
            <a:pPr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Use NOR gate if number of </a:t>
            </a:r>
            <a:r>
              <a:rPr lang="en-US" dirty="0" err="1">
                <a:sym typeface="Wingdings" panose="05000000000000000000" pitchFamily="2" charset="2"/>
              </a:rPr>
              <a:t>maxterms</a:t>
            </a:r>
            <a:r>
              <a:rPr lang="en-US" dirty="0">
                <a:sym typeface="Wingdings" panose="05000000000000000000" pitchFamily="2" charset="2"/>
              </a:rPr>
              <a:t> is less than minterms</a:t>
            </a:r>
            <a:endParaRPr lang="en-US" dirty="0"/>
          </a:p>
          <a:p>
            <a:pPr>
              <a:spcBef>
                <a:spcPts val="1500"/>
              </a:spcBef>
            </a:pPr>
            <a:r>
              <a:rPr lang="en-US" b="1" dirty="0"/>
              <a:t>Example:</a:t>
            </a:r>
            <a:r>
              <a:rPr lang="en-US" dirty="0"/>
              <a:t> </a:t>
            </a:r>
            <a:r>
              <a:rPr lang="en-US" i="1" dirty="0">
                <a:solidFill>
                  <a:srgbClr val="006600"/>
                </a:solidFill>
                <a:sym typeface="Symbol"/>
              </a:rPr>
              <a:t>f</a:t>
            </a:r>
            <a:r>
              <a:rPr lang="en-US" dirty="0">
                <a:solidFill>
                  <a:srgbClr val="006600"/>
                </a:solidFill>
                <a:sym typeface="Symbol"/>
              </a:rPr>
              <a:t> = </a:t>
            </a:r>
            <a:r>
              <a:rPr lang="en-US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6600"/>
                </a:solidFill>
                <a:sym typeface="Symbol"/>
              </a:rPr>
              <a:t>(2, 5, 6)</a:t>
            </a:r>
            <a:r>
              <a:rPr lang="en-US" dirty="0">
                <a:sym typeface="Symbol"/>
              </a:rPr>
              <a:t>,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∏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(3, 6)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g'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(3, 6)</a:t>
            </a:r>
            <a:r>
              <a:rPr lang="en-US" dirty="0">
                <a:sym typeface="Symbol"/>
              </a:rPr>
              <a:t>,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FF0000"/>
                </a:solidFill>
                <a:sym typeface="Symbol"/>
              </a:rPr>
              <a:t>(0, 5)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79573"/>
              </p:ext>
            </p:extLst>
          </p:nvPr>
        </p:nvGraphicFramePr>
        <p:xfrm>
          <a:off x="862903" y="3083358"/>
          <a:ext cx="2477101" cy="341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327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700332" y="3371393"/>
            <a:ext cx="5400372" cy="2910614"/>
            <a:chOff x="3527511" y="3398736"/>
            <a:chExt cx="5400372" cy="2910614"/>
          </a:xfrm>
        </p:grpSpPr>
        <p:sp>
          <p:nvSpPr>
            <p:cNvPr id="29" name="Freeform 28"/>
            <p:cNvSpPr/>
            <p:nvPr/>
          </p:nvSpPr>
          <p:spPr>
            <a:xfrm>
              <a:off x="6135757" y="3823252"/>
              <a:ext cx="1484243" cy="532800"/>
            </a:xfrm>
            <a:custGeom>
              <a:avLst/>
              <a:gdLst>
                <a:gd name="connsiteX0" fmla="*/ 0 w 1484243"/>
                <a:gd name="connsiteY0" fmla="*/ 543339 h 543339"/>
                <a:gd name="connsiteX1" fmla="*/ 563217 w 1484243"/>
                <a:gd name="connsiteY1" fmla="*/ 543339 h 543339"/>
                <a:gd name="connsiteX2" fmla="*/ 563217 w 1484243"/>
                <a:gd name="connsiteY2" fmla="*/ 0 h 543339"/>
                <a:gd name="connsiteX3" fmla="*/ 1484243 w 1484243"/>
                <a:gd name="connsiteY3" fmla="*/ 0 h 543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243" h="543339">
                  <a:moveTo>
                    <a:pt x="0" y="543339"/>
                  </a:moveTo>
                  <a:lnTo>
                    <a:pt x="563217" y="543339"/>
                  </a:lnTo>
                  <a:lnTo>
                    <a:pt x="563217" y="0"/>
                  </a:lnTo>
                  <a:lnTo>
                    <a:pt x="148424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flipV="1">
              <a:off x="6162747" y="3659427"/>
              <a:ext cx="1452972" cy="1901031"/>
            </a:xfrm>
            <a:custGeom>
              <a:avLst/>
              <a:gdLst>
                <a:gd name="connsiteX0" fmla="*/ 0 w 1318591"/>
                <a:gd name="connsiteY0" fmla="*/ 1683026 h 1683026"/>
                <a:gd name="connsiteX1" fmla="*/ 1007165 w 1318591"/>
                <a:gd name="connsiteY1" fmla="*/ 1683026 h 1683026"/>
                <a:gd name="connsiteX2" fmla="*/ 1007165 w 1318591"/>
                <a:gd name="connsiteY2" fmla="*/ 0 h 1683026"/>
                <a:gd name="connsiteX3" fmla="*/ 1318591 w 1318591"/>
                <a:gd name="connsiteY3" fmla="*/ 0 h 168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1683026">
                  <a:moveTo>
                    <a:pt x="0" y="1683026"/>
                  </a:moveTo>
                  <a:lnTo>
                    <a:pt x="1007165" y="1683026"/>
                  </a:lnTo>
                  <a:lnTo>
                    <a:pt x="1007165" y="0"/>
                  </a:lnTo>
                  <a:lnTo>
                    <a:pt x="1318591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6151546" y="4005070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151546" y="6130615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 flipH="1" flipV="1">
              <a:off x="6153563" y="5035277"/>
              <a:ext cx="735669" cy="724278"/>
            </a:xfrm>
            <a:custGeom>
              <a:avLst/>
              <a:gdLst>
                <a:gd name="connsiteX0" fmla="*/ 0 w 762000"/>
                <a:gd name="connsiteY0" fmla="*/ 1378226 h 1378226"/>
                <a:gd name="connsiteX1" fmla="*/ 0 w 762000"/>
                <a:gd name="connsiteY1" fmla="*/ 0 h 1378226"/>
                <a:gd name="connsiteX2" fmla="*/ 762000 w 762000"/>
                <a:gd name="connsiteY2" fmla="*/ 0 h 13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1378226">
                  <a:moveTo>
                    <a:pt x="0" y="1378226"/>
                  </a:moveTo>
                  <a:lnTo>
                    <a:pt x="0" y="0"/>
                  </a:lnTo>
                  <a:lnTo>
                    <a:pt x="7620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889233" y="4250519"/>
              <a:ext cx="728536" cy="793417"/>
            </a:xfrm>
            <a:custGeom>
              <a:avLst/>
              <a:gdLst>
                <a:gd name="connsiteX0" fmla="*/ 834887 w 834887"/>
                <a:gd name="connsiteY0" fmla="*/ 0 h 1822174"/>
                <a:gd name="connsiteX1" fmla="*/ 0 w 834887"/>
                <a:gd name="connsiteY1" fmla="*/ 0 h 1822174"/>
                <a:gd name="connsiteX2" fmla="*/ 0 w 834887"/>
                <a:gd name="connsiteY2" fmla="*/ 1822174 h 1822174"/>
                <a:gd name="connsiteX3" fmla="*/ 815008 w 834887"/>
                <a:gd name="connsiteY3" fmla="*/ 1822174 h 182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887" h="1822174">
                  <a:moveTo>
                    <a:pt x="834887" y="0"/>
                  </a:moveTo>
                  <a:lnTo>
                    <a:pt x="0" y="0"/>
                  </a:lnTo>
                  <a:lnTo>
                    <a:pt x="0" y="1822174"/>
                  </a:lnTo>
                  <a:lnTo>
                    <a:pt x="815008" y="1822174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84459" y="4035287"/>
              <a:ext cx="576070" cy="1822174"/>
            </a:xfrm>
            <a:custGeom>
              <a:avLst/>
              <a:gdLst>
                <a:gd name="connsiteX0" fmla="*/ 834887 w 834887"/>
                <a:gd name="connsiteY0" fmla="*/ 0 h 1822174"/>
                <a:gd name="connsiteX1" fmla="*/ 0 w 834887"/>
                <a:gd name="connsiteY1" fmla="*/ 0 h 1822174"/>
                <a:gd name="connsiteX2" fmla="*/ 0 w 834887"/>
                <a:gd name="connsiteY2" fmla="*/ 1822174 h 1822174"/>
                <a:gd name="connsiteX3" fmla="*/ 815008 w 834887"/>
                <a:gd name="connsiteY3" fmla="*/ 1822174 h 182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887" h="1822174">
                  <a:moveTo>
                    <a:pt x="834887" y="0"/>
                  </a:moveTo>
                  <a:lnTo>
                    <a:pt x="0" y="0"/>
                  </a:lnTo>
                  <a:lnTo>
                    <a:pt x="0" y="1822174"/>
                  </a:lnTo>
                  <a:lnTo>
                    <a:pt x="815008" y="1822174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6153567" y="5428250"/>
              <a:ext cx="9308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212169" y="3398736"/>
              <a:ext cx="1941398" cy="291061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3-to-8</a:t>
              </a:r>
              <a:endParaRPr lang="en-US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527511" y="4275984"/>
              <a:ext cx="683223" cy="1098510"/>
              <a:chOff x="825375" y="4940262"/>
              <a:chExt cx="683223" cy="109851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171016" y="5129867"/>
                <a:ext cx="337582" cy="736084"/>
                <a:chOff x="920523" y="5129867"/>
                <a:chExt cx="461095" cy="73608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920523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920523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920762" y="58659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825375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25375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5550" y="567969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6162747" y="4702980"/>
              <a:ext cx="14642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4217361" y="3435953"/>
              <a:ext cx="1925508" cy="2815790"/>
              <a:chOff x="5435036" y="3666381"/>
              <a:chExt cx="1925508" cy="281579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009240" y="366638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009240" y="401202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09240" y="43576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09240" y="47033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11874" y="50861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11874" y="54318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11874" y="577744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011874" y="612309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435036" y="451756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435036" y="488308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435036" y="524860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545316" y="3749354"/>
              <a:ext cx="1382567" cy="2214354"/>
              <a:chOff x="7545316" y="3544214"/>
              <a:chExt cx="1382567" cy="221435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545316" y="3544214"/>
                <a:ext cx="1382567" cy="575558"/>
                <a:chOff x="7372494" y="3544214"/>
                <a:chExt cx="1382567" cy="575558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8043900" y="3832249"/>
                  <a:ext cx="389810" cy="0"/>
                </a:xfrm>
                <a:prstGeom prst="straightConnector1">
                  <a:avLst/>
                </a:prstGeom>
                <a:ln w="19050">
                  <a:solidFill>
                    <a:srgbClr val="0066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Freeform 67"/>
                <p:cNvSpPr>
                  <a:spLocks noChangeAspect="1"/>
                </p:cNvSpPr>
                <p:nvPr/>
              </p:nvSpPr>
              <p:spPr bwMode="auto">
                <a:xfrm>
                  <a:off x="7372494" y="3544214"/>
                  <a:ext cx="676680" cy="575558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rgbClr val="0066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8467027" y="3645990"/>
                  <a:ext cx="288034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rgbClr val="006600"/>
                      </a:solidFill>
                      <a:latin typeface="+mn-lt"/>
                      <a:cs typeface="Times New Roman" panose="02020603050405020304" pitchFamily="18" charset="0"/>
                    </a:rPr>
                    <a:t>f</a:t>
                  </a:r>
                  <a:endParaRPr lang="en-US" sz="2000" i="1" baseline="-25000" dirty="0">
                    <a:solidFill>
                      <a:srgbClr val="006600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7545316" y="4420760"/>
                <a:ext cx="1382567" cy="486144"/>
                <a:chOff x="7372494" y="4363153"/>
                <a:chExt cx="1382567" cy="486144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8043900" y="4605617"/>
                  <a:ext cx="389810" cy="0"/>
                </a:xfrm>
                <a:prstGeom prst="straightConnector1">
                  <a:avLst/>
                </a:prstGeom>
                <a:ln w="19050">
                  <a:solidFill>
                    <a:srgbClr val="0000FF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8467027" y="4432610"/>
                  <a:ext cx="288034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g</a:t>
                  </a:r>
                  <a:endParaRPr lang="en-US" sz="2000" i="1" baseline="-25000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Freeform 67"/>
                <p:cNvSpPr>
                  <a:spLocks noChangeAspect="1"/>
                </p:cNvSpPr>
                <p:nvPr/>
              </p:nvSpPr>
              <p:spPr bwMode="auto">
                <a:xfrm>
                  <a:off x="7372494" y="4363153"/>
                  <a:ext cx="676680" cy="486144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7545316" y="5272424"/>
                <a:ext cx="1382567" cy="486144"/>
                <a:chOff x="7372494" y="5272424"/>
                <a:chExt cx="1382567" cy="486144"/>
              </a:xfrm>
            </p:grpSpPr>
            <p:sp>
              <p:nvSpPr>
                <p:cNvPr id="40" name="Freeform 67"/>
                <p:cNvSpPr>
                  <a:spLocks noChangeAspect="1"/>
                </p:cNvSpPr>
                <p:nvPr/>
              </p:nvSpPr>
              <p:spPr bwMode="auto">
                <a:xfrm>
                  <a:off x="7372494" y="5272424"/>
                  <a:ext cx="676680" cy="486144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8043900" y="5516104"/>
                  <a:ext cx="38981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8467027" y="5330031"/>
                  <a:ext cx="288034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h</a:t>
                  </a:r>
                  <a:endParaRPr lang="en-US" sz="2000" i="1" baseline="-25000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8216721" y="4594392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Arrow Connector 62"/>
            <p:cNvCxnSpPr/>
            <p:nvPr/>
          </p:nvCxnSpPr>
          <p:spPr>
            <a:xfrm>
              <a:off x="6162747" y="5068500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39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2-to-4 Decoder with Enable Input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46517"/>
              </p:ext>
            </p:extLst>
          </p:nvPr>
        </p:nvGraphicFramePr>
        <p:xfrm>
          <a:off x="805296" y="1585575"/>
          <a:ext cx="3110777" cy="292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EN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X  </a:t>
                      </a:r>
                      <a:r>
                        <a:rPr lang="en-US" b="0" dirty="0" err="1">
                          <a:latin typeface="+mn-lt"/>
                          <a:cs typeface="Consolas" panose="020B0609020204030204" pitchFamily="49" charset="0"/>
                        </a:rPr>
                        <a:t>X</a:t>
                      </a:r>
                      <a:endParaRPr lang="en-US" b="0" dirty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9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082" y="4811569"/>
            <a:ext cx="3341206" cy="138256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atin typeface="+mn-lt"/>
                <a:cs typeface="Times New Roman" panose="02020603050405020304" pitchFamily="18" charset="0"/>
              </a:rPr>
              <a:t>If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EN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input is zero then all outputs are zeros, regardless of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492144" y="3313786"/>
            <a:ext cx="4838988" cy="2880350"/>
            <a:chOff x="4204109" y="3083358"/>
            <a:chExt cx="4838988" cy="288035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012102" y="3743539"/>
              <a:ext cx="107235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>
              <a:off x="4651513" y="3372678"/>
              <a:ext cx="2432945" cy="904804"/>
            </a:xfrm>
            <a:custGeom>
              <a:avLst/>
              <a:gdLst>
                <a:gd name="connsiteX0" fmla="*/ 0 w 2438400"/>
                <a:gd name="connsiteY0" fmla="*/ 0 h 881270"/>
                <a:gd name="connsiteX1" fmla="*/ 1358348 w 2438400"/>
                <a:gd name="connsiteY1" fmla="*/ 0 h 881270"/>
                <a:gd name="connsiteX2" fmla="*/ 1358348 w 2438400"/>
                <a:gd name="connsiteY2" fmla="*/ 881270 h 881270"/>
                <a:gd name="connsiteX3" fmla="*/ 2438400 w 2438400"/>
                <a:gd name="connsiteY3" fmla="*/ 881270 h 881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881270">
                  <a:moveTo>
                    <a:pt x="0" y="0"/>
                  </a:moveTo>
                  <a:lnTo>
                    <a:pt x="1358348" y="0"/>
                  </a:lnTo>
                  <a:lnTo>
                    <a:pt x="1358348" y="881270"/>
                  </a:lnTo>
                  <a:lnTo>
                    <a:pt x="2438400" y="88127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V="1">
              <a:off x="5068213" y="3370103"/>
              <a:ext cx="2016245" cy="1439022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V="1">
              <a:off x="5068213" y="4809125"/>
              <a:ext cx="2016245" cy="531643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199673" y="3473426"/>
                  <a:ext cx="1843424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673" y="3473426"/>
                  <a:ext cx="1843424" cy="51846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950" r="-264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>
            <a:xfrm>
              <a:off x="6796424" y="4277482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199673" y="4005070"/>
                  <a:ext cx="1843424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673" y="4005070"/>
                  <a:ext cx="1843424" cy="51846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611" r="-165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Flowchart: Delay 22"/>
            <p:cNvSpPr/>
            <p:nvPr/>
          </p:nvSpPr>
          <p:spPr>
            <a:xfrm>
              <a:off x="6393175" y="3544214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Delay 23"/>
            <p:cNvSpPr/>
            <p:nvPr/>
          </p:nvSpPr>
          <p:spPr>
            <a:xfrm>
              <a:off x="6393175" y="4075858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Delay 24"/>
            <p:cNvSpPr/>
            <p:nvPr/>
          </p:nvSpPr>
          <p:spPr>
            <a:xfrm>
              <a:off x="6393175" y="4607502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elay 25"/>
            <p:cNvSpPr/>
            <p:nvPr/>
          </p:nvSpPr>
          <p:spPr>
            <a:xfrm>
              <a:off x="6393175" y="5139146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7199673" y="4510352"/>
                  <a:ext cx="1843424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673" y="4510352"/>
                  <a:ext cx="1843424" cy="51846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5611" r="-264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199673" y="5041996"/>
                  <a:ext cx="1843424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673" y="5041996"/>
                  <a:ext cx="1843424" cy="51846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611" r="-264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Connector 12"/>
            <p:cNvCxnSpPr/>
            <p:nvPr/>
          </p:nvCxnSpPr>
          <p:spPr>
            <a:xfrm>
              <a:off x="4664965" y="3871862"/>
              <a:ext cx="172820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5283090" y="3198572"/>
              <a:ext cx="361194" cy="345642"/>
              <a:chOff x="6479585" y="3169769"/>
              <a:chExt cx="361194" cy="345642"/>
            </a:xfrm>
          </p:grpSpPr>
          <p:sp>
            <p:nvSpPr>
              <p:cNvPr id="33" name="Isosceles Triangle 32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283090" y="3697157"/>
              <a:ext cx="361194" cy="345642"/>
              <a:chOff x="6479585" y="3169769"/>
              <a:chExt cx="361194" cy="345642"/>
            </a:xfrm>
          </p:grpSpPr>
          <p:sp>
            <p:nvSpPr>
              <p:cNvPr id="31" name="Isosceles Triangle 30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376930" y="3083358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6930" y="3083358"/>
                  <a:ext cx="288035" cy="51846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7500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376930" y="3601821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6930" y="3601821"/>
                  <a:ext cx="288035" cy="518463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39583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Freeform 18"/>
            <p:cNvSpPr/>
            <p:nvPr/>
          </p:nvSpPr>
          <p:spPr>
            <a:xfrm flipV="1">
              <a:off x="4895392" y="4423651"/>
              <a:ext cx="1497782" cy="1052695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5817105" y="3871862"/>
              <a:ext cx="576069" cy="1054920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flipV="1">
              <a:off x="4895392" y="3871862"/>
              <a:ext cx="1497782" cy="551790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flipV="1">
              <a:off x="4651513" y="3601821"/>
              <a:ext cx="1741661" cy="2131458"/>
            </a:xfrm>
            <a:custGeom>
              <a:avLst/>
              <a:gdLst>
                <a:gd name="connsiteX0" fmla="*/ 1490869 w 1490869"/>
                <a:gd name="connsiteY0" fmla="*/ 781878 h 781878"/>
                <a:gd name="connsiteX1" fmla="*/ 1345095 w 1490869"/>
                <a:gd name="connsiteY1" fmla="*/ 781878 h 781878"/>
                <a:gd name="connsiteX2" fmla="*/ 1345095 w 1490869"/>
                <a:gd name="connsiteY2" fmla="*/ 0 h 781878"/>
                <a:gd name="connsiteX3" fmla="*/ 0 w 1490869"/>
                <a:gd name="connsiteY3" fmla="*/ 0 h 78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869" h="781878">
                  <a:moveTo>
                    <a:pt x="1490869" y="781878"/>
                  </a:moveTo>
                  <a:lnTo>
                    <a:pt x="1345095" y="781878"/>
                  </a:lnTo>
                  <a:lnTo>
                    <a:pt x="134509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204109" y="5445245"/>
                  <a:ext cx="460856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4109" y="5445245"/>
                  <a:ext cx="460856" cy="51846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3684" r="-1184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/>
            <p:cNvCxnSpPr/>
            <p:nvPr/>
          </p:nvCxnSpPr>
          <p:spPr>
            <a:xfrm>
              <a:off x="6220354" y="4133536"/>
              <a:ext cx="1728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220354" y="4671877"/>
              <a:ext cx="1728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220354" y="5214817"/>
              <a:ext cx="1728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438973" y="1009506"/>
            <a:ext cx="1958638" cy="460856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03050" y="1297541"/>
            <a:ext cx="3294405" cy="1470438"/>
            <a:chOff x="5403050" y="1297541"/>
            <a:chExt cx="3294405" cy="1470438"/>
          </a:xfrm>
        </p:grpSpPr>
        <p:sp>
          <p:nvSpPr>
            <p:cNvPr id="49" name="TextBox 48"/>
            <p:cNvSpPr txBox="1"/>
            <p:nvPr/>
          </p:nvSpPr>
          <p:spPr>
            <a:xfrm>
              <a:off x="6162352" y="1297541"/>
              <a:ext cx="1796624" cy="1470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958975" y="1334757"/>
              <a:ext cx="738480" cy="1396006"/>
              <a:chOff x="3295836" y="4523533"/>
              <a:chExt cx="738480" cy="1396006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55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403050" y="1527969"/>
              <a:ext cx="759301" cy="1209747"/>
              <a:chOff x="5759498" y="1527969"/>
              <a:chExt cx="759301" cy="1209747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6181392" y="1717574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6181392" y="2090559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5832722" y="152796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832722" y="190430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>
                <a:off x="6181392" y="2564895"/>
                <a:ext cx="33740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5759498" y="2378636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EN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226341" y="1576096"/>
              <a:ext cx="180020" cy="637769"/>
              <a:chOff x="6573180" y="1441081"/>
              <a:chExt cx="180020" cy="637769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6573180" y="1441081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573180" y="180699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727408" y="1368799"/>
              <a:ext cx="180020" cy="1363974"/>
              <a:chOff x="8291952" y="-443370"/>
              <a:chExt cx="180020" cy="1363974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8291952" y="-443370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291952" y="-899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291952" y="27940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8291952" y="648748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20916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32814</TotalTime>
  <Words>5320</Words>
  <Application>Microsoft Office PowerPoint</Application>
  <PresentationFormat>A4 Paper (210x297 mm)</PresentationFormat>
  <Paragraphs>2398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  <vt:variant>
        <vt:lpstr>Custom Shows</vt:lpstr>
      </vt:variant>
      <vt:variant>
        <vt:i4>1</vt:i4>
      </vt:variant>
    </vt:vector>
  </HeadingPairs>
  <TitlesOfParts>
    <vt:vector size="59" baseType="lpstr">
      <vt:lpstr>Arial</vt:lpstr>
      <vt:lpstr>Arial Narrow</vt:lpstr>
      <vt:lpstr>Calibri</vt:lpstr>
      <vt:lpstr>Cambria</vt:lpstr>
      <vt:lpstr>Cambria Math</vt:lpstr>
      <vt:lpstr>Comic Sans MS</vt:lpstr>
      <vt:lpstr>Consolas</vt:lpstr>
      <vt:lpstr>Times New Roman</vt:lpstr>
      <vt:lpstr>Verdana</vt:lpstr>
      <vt:lpstr>Wingdings</vt:lpstr>
      <vt:lpstr>Default Design</vt:lpstr>
      <vt:lpstr>Functional Blocks</vt:lpstr>
      <vt:lpstr>Presentation Outline</vt:lpstr>
      <vt:lpstr>Functional Blocks</vt:lpstr>
      <vt:lpstr>Binary Decoders</vt:lpstr>
      <vt:lpstr>Examples of Binary Decoders</vt:lpstr>
      <vt:lpstr>Decoder Implementation</vt:lpstr>
      <vt:lpstr>Using Decoders to Implement Functions</vt:lpstr>
      <vt:lpstr>Using Decoders to Implement Functions</vt:lpstr>
      <vt:lpstr>2-to-4 Decoder with Enable Input</vt:lpstr>
      <vt:lpstr>Building Larger Decoders</vt:lpstr>
      <vt:lpstr>Building Larger Decoders</vt:lpstr>
      <vt:lpstr>BCD to 7-Segment Decoder</vt:lpstr>
      <vt:lpstr>BCD to 7-Segment Decoder </vt:lpstr>
      <vt:lpstr>Implementing a BCD to 7-Segment Decoder</vt:lpstr>
      <vt:lpstr>NAND Decoders with Inverted Outputs</vt:lpstr>
      <vt:lpstr>Using NAND Decoders</vt:lpstr>
      <vt:lpstr>Next . . .</vt:lpstr>
      <vt:lpstr>Encoders</vt:lpstr>
      <vt:lpstr>Example of an 8-to-3 Binary Encoder</vt:lpstr>
      <vt:lpstr>8-to-3 Binary Encoder Implementation</vt:lpstr>
      <vt:lpstr>Binary Encoder Limitations</vt:lpstr>
      <vt:lpstr>Priority Encoder</vt:lpstr>
      <vt:lpstr>Implementing a 4-to-2 Priority Encoder</vt:lpstr>
      <vt:lpstr>Next . . .</vt:lpstr>
      <vt:lpstr>Multiplexers</vt:lpstr>
      <vt:lpstr>Examples of Multiplexers</vt:lpstr>
      <vt:lpstr>Implementing Multiplexers</vt:lpstr>
      <vt:lpstr>3-State Gate</vt:lpstr>
      <vt:lpstr>Variations of the 3-State Gate</vt:lpstr>
      <vt:lpstr>Wired Output</vt:lpstr>
      <vt:lpstr>Implementing Multiplexers with 3-State Gates</vt:lpstr>
      <vt:lpstr>Building Larger Multiplexers</vt:lpstr>
      <vt:lpstr>Multiplexers with Vector Input and Output</vt:lpstr>
      <vt:lpstr>Implementing a Function with a Multiplexer</vt:lpstr>
      <vt:lpstr>Better Solution with a Smaller Multiplexer</vt:lpstr>
      <vt:lpstr>Implementing Functions: Example 2</vt:lpstr>
      <vt:lpstr>Shannon’s Expansion</vt:lpstr>
      <vt:lpstr>Shannon’s Expansion (cont’d)</vt:lpstr>
      <vt:lpstr>Shannon’s Expansion (cont’d)</vt:lpstr>
      <vt:lpstr>Demultiplexer</vt:lpstr>
      <vt:lpstr>Examples of Demultiplexers</vt:lpstr>
      <vt:lpstr>Demultiplexer = Decoder with Enable</vt:lpstr>
      <vt:lpstr>Next . . .</vt:lpstr>
      <vt:lpstr>2-by-2 Crossbar Switch</vt:lpstr>
      <vt:lpstr>Sorting Two Unsigned Integers</vt:lpstr>
      <vt:lpstr>Arithmetic and Logic Unit (ALU)</vt:lpstr>
      <vt:lpstr>Designing a Simple ALU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Blocks</dc:title>
  <dc:creator>Dr. Muhamed Mudawar</dc:creator>
  <cp:lastModifiedBy>Muhamed Fawzi Mudawar</cp:lastModifiedBy>
  <cp:revision>1706</cp:revision>
  <cp:lastPrinted>2017-11-10T07:52:39Z</cp:lastPrinted>
  <dcterms:created xsi:type="dcterms:W3CDTF">2004-09-12T13:54:39Z</dcterms:created>
  <dcterms:modified xsi:type="dcterms:W3CDTF">2020-11-04T08:41:26Z</dcterms:modified>
</cp:coreProperties>
</file>